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4.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5.xml" ContentType="application/vnd.openxmlformats-officedocument.presentationml.notesSlide+xml"/>
  <Override PartName="/ppt/tags/tag26.xml" ContentType="application/vnd.openxmlformats-officedocument.presentationml.tags+xml"/>
  <Override PartName="/ppt/notesSlides/notesSlide6.xml" ContentType="application/vnd.openxmlformats-officedocument.presentationml.notesSlide+xml"/>
  <Override PartName="/ppt/tags/tag27.xml" ContentType="application/vnd.openxmlformats-officedocument.presentationml.tags+xml"/>
  <Override PartName="/ppt/notesSlides/notesSlide7.xml" ContentType="application/vnd.openxmlformats-officedocument.presentationml.notesSlide+xml"/>
  <Override PartName="/ppt/tags/tag28.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9.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1"/>
  </p:notesMasterIdLst>
  <p:sldIdLst>
    <p:sldId id="323" r:id="rId5"/>
    <p:sldId id="391" r:id="rId6"/>
    <p:sldId id="364" r:id="rId7"/>
    <p:sldId id="365" r:id="rId8"/>
    <p:sldId id="366" r:id="rId9"/>
    <p:sldId id="400" r:id="rId10"/>
    <p:sldId id="367" r:id="rId11"/>
    <p:sldId id="370" r:id="rId12"/>
    <p:sldId id="371" r:id="rId13"/>
    <p:sldId id="372" r:id="rId14"/>
    <p:sldId id="373" r:id="rId15"/>
    <p:sldId id="374" r:id="rId16"/>
    <p:sldId id="375" r:id="rId17"/>
    <p:sldId id="401" r:id="rId18"/>
    <p:sldId id="376" r:id="rId19"/>
    <p:sldId id="377" r:id="rId20"/>
    <p:sldId id="378" r:id="rId21"/>
    <p:sldId id="379" r:id="rId22"/>
    <p:sldId id="390" r:id="rId23"/>
    <p:sldId id="380" r:id="rId24"/>
    <p:sldId id="381" r:id="rId25"/>
    <p:sldId id="382" r:id="rId26"/>
    <p:sldId id="402" r:id="rId27"/>
    <p:sldId id="383" r:id="rId28"/>
    <p:sldId id="384" r:id="rId29"/>
    <p:sldId id="385" r:id="rId30"/>
    <p:sldId id="386" r:id="rId31"/>
    <p:sldId id="387" r:id="rId32"/>
    <p:sldId id="403" r:id="rId33"/>
    <p:sldId id="360" r:id="rId34"/>
    <p:sldId id="405" r:id="rId35"/>
    <p:sldId id="361" r:id="rId36"/>
    <p:sldId id="362" r:id="rId37"/>
    <p:sldId id="407" r:id="rId38"/>
    <p:sldId id="404" r:id="rId39"/>
    <p:sldId id="389" r:id="rId40"/>
  </p:sldIdLst>
  <p:sldSz cx="12192000" cy="6858000"/>
  <p:notesSz cx="6858000" cy="9144000"/>
  <p:custDataLst>
    <p:tags r:id="rId4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C63228"/>
    <a:srgbClr val="6A2926"/>
    <a:srgbClr val="F7B562"/>
    <a:srgbClr val="442A26"/>
    <a:srgbClr val="AE2C26"/>
    <a:srgbClr val="941914"/>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BCD333-A1B6-C062-ACC0-8F4649728CE2}" v="6" dt="2026-10-27T11:31:27.3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76" autoAdjust="0"/>
    <p:restoredTop sz="94660"/>
  </p:normalViewPr>
  <p:slideViewPr>
    <p:cSldViewPr snapToGrid="0" showGuides="1">
      <p:cViewPr varScale="1">
        <p:scale>
          <a:sx n="82" d="100"/>
          <a:sy n="82" d="100"/>
        </p:scale>
        <p:origin x="658" y="17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gs" Target="tags/tag1.xml"/><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E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4FBDDD-CDF2-E64A-9319-D01C6A5CBE4E}" type="datetimeFigureOut">
              <a:rPr lang="en-ES" smtClean="0"/>
              <a:t>10/27/2026</a:t>
            </a:fld>
            <a:endParaRPr lang="en-E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E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E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EF54F7-A847-B444-B2CB-2604558DED8A}" type="slidenum">
              <a:rPr lang="en-ES" smtClean="0"/>
              <a:t>‹#›</a:t>
            </a:fld>
            <a:endParaRPr lang="en-ES"/>
          </a:p>
        </p:txBody>
      </p:sp>
    </p:spTree>
    <p:extLst>
      <p:ext uri="{BB962C8B-B14F-4D97-AF65-F5344CB8AC3E}">
        <p14:creationId xmlns:p14="http://schemas.microsoft.com/office/powerpoint/2010/main" val="40332649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Agenda. Every block = short theory + a hands-on activity. The green 'ACTIVITY' badge on a slide signals that participants have to do something. Part 1 uses RegaSmart as the worked example; Part 2 applies everything to each team's own project, first practising RegaSmart in the Excel template.</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ANSWERS</a:t>
            </a:r>
          </a:p>
          <a:p>
            <a:r>
              <a:t>1 Warehouse rent: F</a:t>
            </a:r>
          </a:p>
          <a:p>
            <a:r>
              <a:t>2 Sensor components: V</a:t>
            </a:r>
          </a:p>
          <a:p>
            <a:r>
              <a:t>3 Founders' salaries: F</a:t>
            </a:r>
          </a:p>
          <a:p>
            <a:r>
              <a:t>4 Installation technician paid per farm: V</a:t>
            </a:r>
          </a:p>
          <a:p>
            <a:r>
              <a:t>5 Diesel for farm visits: V (grows with installations) – debate</a:t>
            </a:r>
          </a:p>
          <a:p>
            <a:r>
              <a:t>6 Cloud hosting: semi-variable (base fee + grows with users) – debate</a:t>
            </a:r>
          </a:p>
          <a:p>
            <a:r>
              <a:t>7 Agri fair stand: F (marketing budget, not linked to units)</a:t>
            </a:r>
          </a:p>
          <a:p>
            <a:r>
              <a:t>8 Card-payment fees: V (% of sales)</a:t>
            </a:r>
          </a:p>
          <a:p>
            <a:r>
              <a:t>9 Accountant monthly fee: F</a:t>
            </a:r>
          </a:p>
          <a:p>
            <a:r>
              <a:t>10 Seasonal sales reps on commission: V (commission) – debate: base salary part is fixed</a:t>
            </a:r>
          </a:p>
          <a:p>
            <a:r>
              <a:t>Key idea: the classification matters for the BEP – only variable costs enter the contribution margin.</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Use a Padlet or a physical board with one column per revenue stream. Teams place a post-it with: product, stream, price, payment terms.</a:t>
            </a:r>
          </a:p>
          <a:p>
            <a:r>
              <a:t>Debrief: which streams are recurring (subscription, usage, leasing) vs one-off (asset sale)? Recurring revenue lowers risk and the BEP (see RegaSmart bonus round). Payment terms written here feed directly into the treasury plan (collection days).</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RegaSmart funnel is an example of definitions only – no numbers are given on purpose: teams must find them.</a:t>
            </a:r>
          </a:p>
          <a:p>
            <a:r>
              <a:t>Rules: every number must have a source and a year. SOM must be justified bottom-up (sales capacity x conversion), not just 'we will take 1%'.</a:t>
            </a:r>
          </a:p>
          <a:p>
            <a:r>
              <a:t>Link to the next step: SOM / 3 years -&gt; monthly units in the 'Revenues &amp; Variable Costs' sheet of the template.</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ANSWERS</a:t>
            </a:r>
          </a:p>
          <a:p>
            <a:r>
              <a:t>Q1: B – CLTV = 500 + 36 months x (30 - 10) = 500 + 720 = €1,220. (C = 500 + 36 x 30 forgets the cost to serve; A forgets the subscription.)</a:t>
            </a:r>
          </a:p>
          <a:p>
            <a:r>
              <a:t>Q2: A – CAC = 24,000 / 200 = €120.</a:t>
            </a:r>
          </a:p>
          <a:p>
            <a:r>
              <a:t>CLTV / CAC = about 10x -&gt; healthy (rule of thumb: above 3x).</a:t>
            </a:r>
          </a:p>
          <a:p>
            <a:r>
              <a:t>Q3: B – average life = 1 / churn = 1 / 0.4 = 2.5 years. New CLTV = 500 + 30 x 20 = €1,100.</a:t>
            </a:r>
          </a:p>
          <a:p>
            <a:r>
              <a:t>Ask: which of these metrics apply to your project?</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Open the Excel template live and start from the 'Instructions' tab: order of the tabs, colours (yellow = input, green numbers = linked) and the golden rule.</a:t>
            </a:r>
          </a:p>
          <a:p>
            <a:r>
              <a:t>Show the R&amp;D example at the bottom of Investment Plan (rows 76-90): items with amount and date feed the R&amp;D line automatically, and a check says OK.</a:t>
            </a:r>
          </a:p>
          <a:p>
            <a:r>
              <a:t>Then show where the results appear: P&amp;L (sensitivity levers C4:F4), Cash flow (lowest cash in row 81 + chart from row 87) and the FUNDING SUMMARY at the bottom of Funding Strategy.</a:t>
            </a:r>
          </a:p>
          <a:p>
            <a:r>
              <a:t>Tip: the template works in any Excel language (Catalan, Spanish, English).</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Screenshot of the P&amp;L tab with the RegaSmart example (year 1). Point out: the 4 sensitivity levers (yellow), the new lines for grants, depreciation and interest (all automatic), and the corporate tax calculated on the annual result.</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Screenshot of the Cash flow tab with the RegaSmart example (cash sales). Point out: final bank balance per month, the lowest cash balance (row 81) and the chart. Then change collection days (C4) to 90 live and watch the chart dip below zero.</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Files: 'RegaSmart_Case_-_Team_Template.xlsx' for the teams (empty template + 'RegaSmart Case' tab) and 'RegaSmart_Case_-_Solved.xlsx' for the facilitator. If a checkpoint does not match, the team looks for the mistake before going on. Typical mistakes: typing in the Total columns, forgetting the units of row 15, dates outside the 36 months (the Funding summary flags them), investment grant without years. Level 1 challenge: why is the lowest cash at 90 days in May 2028 (–€85,700) and not in May 2027? Because sales grow: more money is pending collection. After the practice, teams start their own plan in a clean copy of the template.</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Collect the exit tickets on post-its or in a Mentimeter open question. Re-run the warm-up poll question: 'Before your first sale, how many months can your project run with the money you have?' – now they should answer with a number from their treasury plan: the month the cash balance would turn negative without new funding.</a:t>
            </a:r>
          </a:p>
          <a:p>
            <a:r>
              <a:t>Use the doubts to prepare the one-to-one sessions.</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402A46FC-E0A6-4849-A9A1-27499CF7650A}"/>
              </a:ext>
            </a:extLst>
          </p:cNvPr>
          <p:cNvPicPr>
            <a:picLocks noChangeAspect="1"/>
          </p:cNvPicPr>
          <p:nvPr userDrawn="1"/>
        </p:nvPicPr>
        <p:blipFill>
          <a:blip r:embed="rId2"/>
          <a:stretch>
            <a:fillRect/>
          </a:stretch>
        </p:blipFill>
        <p:spPr>
          <a:xfrm>
            <a:off x="9985405" y="6261264"/>
            <a:ext cx="9144" cy="371857"/>
          </a:xfrm>
          <a:prstGeom prst="rect">
            <a:avLst/>
          </a:prstGeom>
        </p:spPr>
      </p:pic>
      <p:sp>
        <p:nvSpPr>
          <p:cNvPr id="8" name="CuadroTexto 7">
            <a:extLst>
              <a:ext uri="{FF2B5EF4-FFF2-40B4-BE49-F238E27FC236}">
                <a16:creationId xmlns:a16="http://schemas.microsoft.com/office/drawing/2014/main" id="{3321D947-E9F2-4156-83AB-FDAF8EFAAD52}"/>
              </a:ext>
            </a:extLst>
          </p:cNvPr>
          <p:cNvSpPr txBox="1"/>
          <p:nvPr userDrawn="1"/>
        </p:nvSpPr>
        <p:spPr>
          <a:xfrm>
            <a:off x="9994549" y="6294567"/>
            <a:ext cx="3643604" cy="338554"/>
          </a:xfrm>
          <a:prstGeom prst="rect">
            <a:avLst/>
          </a:prstGeom>
          <a:noFill/>
        </p:spPr>
        <p:txBody>
          <a:bodyPr wrap="square" rtlCol="0">
            <a:spAutoFit/>
          </a:bodyPr>
          <a:lstStyle/>
          <a:p>
            <a:r>
              <a:rPr lang="en-GB" sz="800" dirty="0">
                <a:latin typeface="Arial" panose="020B0604020202020204" pitchFamily="34" charset="0"/>
                <a:cs typeface="Arial" panose="020B0604020202020204" pitchFamily="34" charset="0"/>
              </a:rPr>
              <a:t>info@global-business-school.org</a:t>
            </a:r>
          </a:p>
          <a:p>
            <a:r>
              <a:rPr lang="en-GB" sz="800" dirty="0">
                <a:latin typeface="Arial" panose="020B0604020202020204" pitchFamily="34" charset="0"/>
                <a:cs typeface="Arial" panose="020B0604020202020204" pitchFamily="34" charset="0"/>
              </a:rPr>
              <a:t>+34 930 086 588</a:t>
            </a:r>
          </a:p>
        </p:txBody>
      </p:sp>
      <p:sp>
        <p:nvSpPr>
          <p:cNvPr id="9" name="CuadroTexto 8">
            <a:extLst>
              <a:ext uri="{FF2B5EF4-FFF2-40B4-BE49-F238E27FC236}">
                <a16:creationId xmlns:a16="http://schemas.microsoft.com/office/drawing/2014/main" id="{F49AB555-5BA7-4C48-930B-DF75E39B2F06}"/>
              </a:ext>
            </a:extLst>
          </p:cNvPr>
          <p:cNvSpPr txBox="1"/>
          <p:nvPr userDrawn="1"/>
        </p:nvSpPr>
        <p:spPr>
          <a:xfrm>
            <a:off x="7460022" y="6312064"/>
            <a:ext cx="2813180" cy="338554"/>
          </a:xfrm>
          <a:prstGeom prst="rect">
            <a:avLst/>
          </a:prstGeom>
          <a:noFill/>
        </p:spPr>
        <p:txBody>
          <a:bodyPr wrap="square" rtlCol="0">
            <a:spAutoFit/>
          </a:bodyPr>
          <a:lstStyle/>
          <a:p>
            <a:r>
              <a:rPr lang="es-ES" sz="800" dirty="0">
                <a:latin typeface="Arial" panose="020B0604020202020204" pitchFamily="34" charset="0"/>
                <a:cs typeface="Arial" panose="020B0604020202020204" pitchFamily="34" charset="0"/>
              </a:rPr>
              <a:t>Madrid Campus: C/Numancia, 6 28039 Madrid</a:t>
            </a:r>
          </a:p>
          <a:p>
            <a:r>
              <a:rPr lang="es-ES" sz="800" dirty="0">
                <a:latin typeface="Arial" panose="020B0604020202020204" pitchFamily="34" charset="0"/>
                <a:cs typeface="Arial" panose="020B0604020202020204" pitchFamily="34" charset="0"/>
              </a:rPr>
              <a:t>Barcelona Campus: C/</a:t>
            </a:r>
            <a:r>
              <a:rPr lang="es-ES" sz="800" dirty="0" err="1">
                <a:latin typeface="Arial" panose="020B0604020202020204" pitchFamily="34" charset="0"/>
                <a:cs typeface="Arial" panose="020B0604020202020204" pitchFamily="34" charset="0"/>
              </a:rPr>
              <a:t>Aragó</a:t>
            </a:r>
            <a:r>
              <a:rPr lang="es-ES" sz="800" dirty="0">
                <a:latin typeface="Arial" panose="020B0604020202020204" pitchFamily="34" charset="0"/>
                <a:cs typeface="Arial" panose="020B0604020202020204" pitchFamily="34" charset="0"/>
              </a:rPr>
              <a:t>, 179 08011 Barcelona</a:t>
            </a:r>
            <a:endParaRPr lang="en-GB" sz="800" dirty="0">
              <a:latin typeface="Arial" panose="020B0604020202020204" pitchFamily="34" charset="0"/>
              <a:cs typeface="Arial" panose="020B0604020202020204" pitchFamily="34" charset="0"/>
            </a:endParaRPr>
          </a:p>
        </p:txBody>
      </p:sp>
      <p:pic>
        <p:nvPicPr>
          <p:cNvPr id="10" name="Imagen 9">
            <a:extLst>
              <a:ext uri="{FF2B5EF4-FFF2-40B4-BE49-F238E27FC236}">
                <a16:creationId xmlns:a16="http://schemas.microsoft.com/office/drawing/2014/main" id="{E020E1B2-7CC9-44E0-9D2F-989300763189}"/>
              </a:ext>
            </a:extLst>
          </p:cNvPr>
          <p:cNvPicPr>
            <a:picLocks noChangeAspect="1"/>
          </p:cNvPicPr>
          <p:nvPr userDrawn="1"/>
        </p:nvPicPr>
        <p:blipFill>
          <a:blip r:embed="rId3"/>
          <a:stretch>
            <a:fillRect/>
          </a:stretch>
        </p:blipFill>
        <p:spPr>
          <a:xfrm>
            <a:off x="430832" y="6196510"/>
            <a:ext cx="1031529" cy="454108"/>
          </a:xfrm>
          <a:prstGeom prst="rect">
            <a:avLst/>
          </a:prstGeom>
        </p:spPr>
      </p:pic>
    </p:spTree>
    <p:extLst>
      <p:ext uri="{BB962C8B-B14F-4D97-AF65-F5344CB8AC3E}">
        <p14:creationId xmlns:p14="http://schemas.microsoft.com/office/powerpoint/2010/main" val="806462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BD1383-A146-4EAD-B03B-FF8D856EE9C9}"/>
              </a:ext>
            </a:extLst>
          </p:cNvPr>
          <p:cNvSpPr>
            <a:spLocks noGrp="1"/>
          </p:cNvSpPr>
          <p:nvPr>
            <p:ph type="title"/>
          </p:nvPr>
        </p:nvSpPr>
        <p:spPr/>
        <p:txBody>
          <a:bodyPr/>
          <a:lstStyle/>
          <a:p>
            <a:r>
              <a:rPr lang="en-GB"/>
              <a:t>Click to edit Master title style</a:t>
            </a:r>
          </a:p>
        </p:txBody>
      </p:sp>
      <p:sp>
        <p:nvSpPr>
          <p:cNvPr id="3" name="Marcador de contenido 2">
            <a:extLst>
              <a:ext uri="{FF2B5EF4-FFF2-40B4-BE49-F238E27FC236}">
                <a16:creationId xmlns:a16="http://schemas.microsoft.com/office/drawing/2014/main" id="{1222FB34-34D7-4A13-B956-D882F290726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fecha 3">
            <a:extLst>
              <a:ext uri="{FF2B5EF4-FFF2-40B4-BE49-F238E27FC236}">
                <a16:creationId xmlns:a16="http://schemas.microsoft.com/office/drawing/2014/main" id="{B2AF97BC-4AAB-4023-AC61-4763BD322843}"/>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8D809D62-D659-4D0A-82AD-4CF49005C8CB}"/>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42B12030-523B-4C91-9DC0-4F04512962E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1045580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F5C233-375D-4233-871A-5606010CF82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Marcador de texto 2">
            <a:extLst>
              <a:ext uri="{FF2B5EF4-FFF2-40B4-BE49-F238E27FC236}">
                <a16:creationId xmlns:a16="http://schemas.microsoft.com/office/drawing/2014/main" id="{7A6B8DDB-C8B1-4030-920E-5F5216DB5A8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Marcador de fecha 3">
            <a:extLst>
              <a:ext uri="{FF2B5EF4-FFF2-40B4-BE49-F238E27FC236}">
                <a16:creationId xmlns:a16="http://schemas.microsoft.com/office/drawing/2014/main" id="{A71CF2C5-9ABB-460B-AF5A-5F52ADA03715}"/>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203611DC-FB7A-40BB-8E99-D581AA43CD4F}"/>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683E7564-63F5-45BD-8CDC-0F811BC769F9}"/>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260769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4261AC-7853-46F8-8B21-4BC12B2DBB28}"/>
              </a:ext>
            </a:extLst>
          </p:cNvPr>
          <p:cNvSpPr>
            <a:spLocks noGrp="1"/>
          </p:cNvSpPr>
          <p:nvPr>
            <p:ph type="title"/>
          </p:nvPr>
        </p:nvSpPr>
        <p:spPr/>
        <p:txBody>
          <a:bodyPr/>
          <a:lstStyle/>
          <a:p>
            <a:r>
              <a:rPr lang="en-GB"/>
              <a:t>Click to edit Master title style</a:t>
            </a:r>
          </a:p>
        </p:txBody>
      </p:sp>
      <p:sp>
        <p:nvSpPr>
          <p:cNvPr id="3" name="Marcador de contenido 2">
            <a:extLst>
              <a:ext uri="{FF2B5EF4-FFF2-40B4-BE49-F238E27FC236}">
                <a16:creationId xmlns:a16="http://schemas.microsoft.com/office/drawing/2014/main" id="{B7851E55-FD7C-4B6B-B691-19293A13D0A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contenido 3">
            <a:extLst>
              <a:ext uri="{FF2B5EF4-FFF2-40B4-BE49-F238E27FC236}">
                <a16:creationId xmlns:a16="http://schemas.microsoft.com/office/drawing/2014/main" id="{634311A7-C3DF-4371-BA98-518132B4F14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Marcador de fecha 4">
            <a:extLst>
              <a:ext uri="{FF2B5EF4-FFF2-40B4-BE49-F238E27FC236}">
                <a16:creationId xmlns:a16="http://schemas.microsoft.com/office/drawing/2014/main" id="{0CED73A4-1DDE-407D-A591-2A6B188C8BDA}"/>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6" name="Marcador de pie de página 5">
            <a:extLst>
              <a:ext uri="{FF2B5EF4-FFF2-40B4-BE49-F238E27FC236}">
                <a16:creationId xmlns:a16="http://schemas.microsoft.com/office/drawing/2014/main" id="{339D44C5-D01A-474F-A7BB-6EAD3B8CE067}"/>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1C3796DA-E9D0-492A-9C9D-0E6AD6E5F0E9}"/>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141896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B79181-543C-4020-8210-DCFE6BA8447B}"/>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Marcador de texto 2">
            <a:extLst>
              <a:ext uri="{FF2B5EF4-FFF2-40B4-BE49-F238E27FC236}">
                <a16:creationId xmlns:a16="http://schemas.microsoft.com/office/drawing/2014/main" id="{C5463C83-639F-4BC5-A5EE-346583FDEB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Marcador de contenido 3">
            <a:extLst>
              <a:ext uri="{FF2B5EF4-FFF2-40B4-BE49-F238E27FC236}">
                <a16:creationId xmlns:a16="http://schemas.microsoft.com/office/drawing/2014/main" id="{6E8FC8F6-D806-4752-AF37-CA35B6E1FAF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Marcador de texto 4">
            <a:extLst>
              <a:ext uri="{FF2B5EF4-FFF2-40B4-BE49-F238E27FC236}">
                <a16:creationId xmlns:a16="http://schemas.microsoft.com/office/drawing/2014/main" id="{03BE360F-7BFC-4051-9353-FF0F6A96CBC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Marcador de contenido 5">
            <a:extLst>
              <a:ext uri="{FF2B5EF4-FFF2-40B4-BE49-F238E27FC236}">
                <a16:creationId xmlns:a16="http://schemas.microsoft.com/office/drawing/2014/main" id="{C186232C-D9F6-416B-9230-B2C766F98174}"/>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Marcador de fecha 6">
            <a:extLst>
              <a:ext uri="{FF2B5EF4-FFF2-40B4-BE49-F238E27FC236}">
                <a16:creationId xmlns:a16="http://schemas.microsoft.com/office/drawing/2014/main" id="{49A14627-0A09-4E26-B193-F351174359C0}"/>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8" name="Marcador de pie de página 7">
            <a:extLst>
              <a:ext uri="{FF2B5EF4-FFF2-40B4-BE49-F238E27FC236}">
                <a16:creationId xmlns:a16="http://schemas.microsoft.com/office/drawing/2014/main" id="{09D8180A-7C21-4321-8A66-60F0903C3B3C}"/>
              </a:ext>
            </a:extLst>
          </p:cNvPr>
          <p:cNvSpPr>
            <a:spLocks noGrp="1"/>
          </p:cNvSpPr>
          <p:nvPr>
            <p:ph type="ftr" sz="quarter" idx="11"/>
          </p:nvPr>
        </p:nvSpPr>
        <p:spPr/>
        <p:txBody>
          <a:bodyPr/>
          <a:lstStyle/>
          <a:p>
            <a:endParaRPr lang="en-GB"/>
          </a:p>
        </p:txBody>
      </p:sp>
      <p:sp>
        <p:nvSpPr>
          <p:cNvPr id="9" name="Marcador de número de diapositiva 8">
            <a:extLst>
              <a:ext uri="{FF2B5EF4-FFF2-40B4-BE49-F238E27FC236}">
                <a16:creationId xmlns:a16="http://schemas.microsoft.com/office/drawing/2014/main" id="{DDB80743-51B6-40BE-B80A-795F214FAFC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1638223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C02903-F8CD-4FFA-8EFA-86AE2C5421DC}"/>
              </a:ext>
            </a:extLst>
          </p:cNvPr>
          <p:cNvSpPr>
            <a:spLocks noGrp="1"/>
          </p:cNvSpPr>
          <p:nvPr>
            <p:ph type="title"/>
          </p:nvPr>
        </p:nvSpPr>
        <p:spPr/>
        <p:txBody>
          <a:bodyPr/>
          <a:lstStyle/>
          <a:p>
            <a:r>
              <a:rPr lang="en-GB"/>
              <a:t>Click to edit Master title style</a:t>
            </a:r>
          </a:p>
        </p:txBody>
      </p:sp>
      <p:sp>
        <p:nvSpPr>
          <p:cNvPr id="3" name="Marcador de fecha 2">
            <a:extLst>
              <a:ext uri="{FF2B5EF4-FFF2-40B4-BE49-F238E27FC236}">
                <a16:creationId xmlns:a16="http://schemas.microsoft.com/office/drawing/2014/main" id="{D2F0A657-D28E-455D-A50A-DBDDA3B069C0}"/>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4" name="Marcador de pie de página 3">
            <a:extLst>
              <a:ext uri="{FF2B5EF4-FFF2-40B4-BE49-F238E27FC236}">
                <a16:creationId xmlns:a16="http://schemas.microsoft.com/office/drawing/2014/main" id="{22CF6CA2-8DE4-4AD9-B0A3-7798BA0F4D48}"/>
              </a:ext>
            </a:extLst>
          </p:cNvPr>
          <p:cNvSpPr>
            <a:spLocks noGrp="1"/>
          </p:cNvSpPr>
          <p:nvPr>
            <p:ph type="ftr" sz="quarter" idx="11"/>
          </p:nvPr>
        </p:nvSpPr>
        <p:spPr/>
        <p:txBody>
          <a:bodyPr/>
          <a:lstStyle/>
          <a:p>
            <a:endParaRPr lang="en-GB"/>
          </a:p>
        </p:txBody>
      </p:sp>
      <p:sp>
        <p:nvSpPr>
          <p:cNvPr id="5" name="Marcador de número de diapositiva 4">
            <a:extLst>
              <a:ext uri="{FF2B5EF4-FFF2-40B4-BE49-F238E27FC236}">
                <a16:creationId xmlns:a16="http://schemas.microsoft.com/office/drawing/2014/main" id="{3BB31DAA-F560-429D-A64B-024A2C667F1B}"/>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2902900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85F70C2-F5F6-4B24-AC9D-7B484694EB50}"/>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3" name="Marcador de pie de página 2">
            <a:extLst>
              <a:ext uri="{FF2B5EF4-FFF2-40B4-BE49-F238E27FC236}">
                <a16:creationId xmlns:a16="http://schemas.microsoft.com/office/drawing/2014/main" id="{7EAD4FCF-444A-4664-9782-FA5337FCE7CF}"/>
              </a:ext>
            </a:extLst>
          </p:cNvPr>
          <p:cNvSpPr>
            <a:spLocks noGrp="1"/>
          </p:cNvSpPr>
          <p:nvPr>
            <p:ph type="ftr" sz="quarter" idx="11"/>
          </p:nvPr>
        </p:nvSpPr>
        <p:spPr/>
        <p:txBody>
          <a:bodyPr/>
          <a:lstStyle/>
          <a:p>
            <a:endParaRPr lang="en-GB"/>
          </a:p>
        </p:txBody>
      </p:sp>
      <p:sp>
        <p:nvSpPr>
          <p:cNvPr id="4" name="Marcador de número de diapositiva 3">
            <a:extLst>
              <a:ext uri="{FF2B5EF4-FFF2-40B4-BE49-F238E27FC236}">
                <a16:creationId xmlns:a16="http://schemas.microsoft.com/office/drawing/2014/main" id="{285A5CDD-535A-4FD4-8A54-CD3B9233EA8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22047596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3D8C18-9A12-41F5-A511-206F338582D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Marcador de contenido 2">
            <a:extLst>
              <a:ext uri="{FF2B5EF4-FFF2-40B4-BE49-F238E27FC236}">
                <a16:creationId xmlns:a16="http://schemas.microsoft.com/office/drawing/2014/main" id="{93232065-D6A2-4976-BBF7-FD68F11C7FC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texto 3">
            <a:extLst>
              <a:ext uri="{FF2B5EF4-FFF2-40B4-BE49-F238E27FC236}">
                <a16:creationId xmlns:a16="http://schemas.microsoft.com/office/drawing/2014/main" id="{903C10F5-D7FE-4891-B73A-0B16428425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Marcador de fecha 4">
            <a:extLst>
              <a:ext uri="{FF2B5EF4-FFF2-40B4-BE49-F238E27FC236}">
                <a16:creationId xmlns:a16="http://schemas.microsoft.com/office/drawing/2014/main" id="{6264862C-AC30-468E-87CC-E8F0D25CE267}"/>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6" name="Marcador de pie de página 5">
            <a:extLst>
              <a:ext uri="{FF2B5EF4-FFF2-40B4-BE49-F238E27FC236}">
                <a16:creationId xmlns:a16="http://schemas.microsoft.com/office/drawing/2014/main" id="{048D84E8-C21F-48CF-8F39-417DFB60708E}"/>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AD0230B2-1C0B-4735-B3E8-B2EA1E8CBE4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445432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5990CA-0980-4B2B-80A7-9E3B5AB266B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Marcador de posición de imagen 2">
            <a:extLst>
              <a:ext uri="{FF2B5EF4-FFF2-40B4-BE49-F238E27FC236}">
                <a16:creationId xmlns:a16="http://schemas.microsoft.com/office/drawing/2014/main" id="{A077B3D4-9495-4AC4-93A8-BFAEBFD1C72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Marcador de texto 3">
            <a:extLst>
              <a:ext uri="{FF2B5EF4-FFF2-40B4-BE49-F238E27FC236}">
                <a16:creationId xmlns:a16="http://schemas.microsoft.com/office/drawing/2014/main" id="{65B2C392-A9C9-4D2A-9430-C9E65029CC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Marcador de fecha 4">
            <a:extLst>
              <a:ext uri="{FF2B5EF4-FFF2-40B4-BE49-F238E27FC236}">
                <a16:creationId xmlns:a16="http://schemas.microsoft.com/office/drawing/2014/main" id="{BDEE7244-730F-4719-9C9D-B12672342C03}"/>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6" name="Marcador de pie de página 5">
            <a:extLst>
              <a:ext uri="{FF2B5EF4-FFF2-40B4-BE49-F238E27FC236}">
                <a16:creationId xmlns:a16="http://schemas.microsoft.com/office/drawing/2014/main" id="{B7AD21DC-42D4-4374-99B5-B1FC05D9D63B}"/>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291B9AEA-91F8-4AE6-B81C-0A9317BFC0D0}"/>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3362585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977410-775D-41E1-A1CC-5439A11EE6BF}"/>
              </a:ext>
            </a:extLst>
          </p:cNvPr>
          <p:cNvSpPr>
            <a:spLocks noGrp="1"/>
          </p:cNvSpPr>
          <p:nvPr>
            <p:ph type="title"/>
          </p:nvPr>
        </p:nvSpPr>
        <p:spPr/>
        <p:txBody>
          <a:bodyPr/>
          <a:lstStyle/>
          <a:p>
            <a:r>
              <a:rPr lang="en-GB"/>
              <a:t>Click to edit Master title style</a:t>
            </a:r>
          </a:p>
        </p:txBody>
      </p:sp>
      <p:sp>
        <p:nvSpPr>
          <p:cNvPr id="3" name="Marcador de texto vertical 2">
            <a:extLst>
              <a:ext uri="{FF2B5EF4-FFF2-40B4-BE49-F238E27FC236}">
                <a16:creationId xmlns:a16="http://schemas.microsoft.com/office/drawing/2014/main" id="{4800301E-41D6-45B7-BA16-AA49EAC8C70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fecha 3">
            <a:extLst>
              <a:ext uri="{FF2B5EF4-FFF2-40B4-BE49-F238E27FC236}">
                <a16:creationId xmlns:a16="http://schemas.microsoft.com/office/drawing/2014/main" id="{BC3490FE-96DD-4FC4-B8E8-9730183D51F1}"/>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550923A2-69C6-4C83-A6DE-03A173C4F4E9}"/>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EE9EFFB4-79BF-4240-9153-F043A7FE1FFC}"/>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36141859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8686289-819F-49AA-8DED-7FEE3E4E3FD8}"/>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Marcador de texto vertical 2">
            <a:extLst>
              <a:ext uri="{FF2B5EF4-FFF2-40B4-BE49-F238E27FC236}">
                <a16:creationId xmlns:a16="http://schemas.microsoft.com/office/drawing/2014/main" id="{5754D067-A68A-4DC4-A84D-D444BEA558E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fecha 3">
            <a:extLst>
              <a:ext uri="{FF2B5EF4-FFF2-40B4-BE49-F238E27FC236}">
                <a16:creationId xmlns:a16="http://schemas.microsoft.com/office/drawing/2014/main" id="{DC05CEEF-3194-4A36-B649-4A0A9CA887D5}"/>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5ABC0D1A-8DDC-4990-BA7F-5E20BEE85E3A}"/>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0FBCE478-C962-42E3-B774-DDE049353089}"/>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42123859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Diapositiva de título">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402A46FC-E0A6-4849-A9A1-27499CF7650A}"/>
              </a:ext>
            </a:extLst>
          </p:cNvPr>
          <p:cNvPicPr>
            <a:picLocks noChangeAspect="1"/>
          </p:cNvPicPr>
          <p:nvPr userDrawn="1"/>
        </p:nvPicPr>
        <p:blipFill>
          <a:blip r:embed="rId2"/>
          <a:stretch>
            <a:fillRect/>
          </a:stretch>
        </p:blipFill>
        <p:spPr>
          <a:xfrm>
            <a:off x="9985405" y="6261264"/>
            <a:ext cx="9144" cy="371857"/>
          </a:xfrm>
          <a:prstGeom prst="rect">
            <a:avLst/>
          </a:prstGeom>
        </p:spPr>
      </p:pic>
      <p:sp>
        <p:nvSpPr>
          <p:cNvPr id="8" name="CuadroTexto 7">
            <a:extLst>
              <a:ext uri="{FF2B5EF4-FFF2-40B4-BE49-F238E27FC236}">
                <a16:creationId xmlns:a16="http://schemas.microsoft.com/office/drawing/2014/main" id="{3321D947-E9F2-4156-83AB-FDAF8EFAAD52}"/>
              </a:ext>
            </a:extLst>
          </p:cNvPr>
          <p:cNvSpPr txBox="1"/>
          <p:nvPr userDrawn="1"/>
        </p:nvSpPr>
        <p:spPr>
          <a:xfrm>
            <a:off x="9994549" y="6294567"/>
            <a:ext cx="3643604" cy="338554"/>
          </a:xfrm>
          <a:prstGeom prst="rect">
            <a:avLst/>
          </a:prstGeom>
          <a:noFill/>
        </p:spPr>
        <p:txBody>
          <a:bodyPr wrap="square" rtlCol="0">
            <a:spAutoFit/>
          </a:bodyPr>
          <a:lstStyle/>
          <a:p>
            <a:r>
              <a:rPr lang="en-GB" sz="800">
                <a:latin typeface="Arial" panose="020B0604020202020204" pitchFamily="34" charset="0"/>
                <a:cs typeface="Arial" panose="020B0604020202020204" pitchFamily="34" charset="0"/>
              </a:rPr>
              <a:t>info@global-business-school.org</a:t>
            </a:r>
          </a:p>
          <a:p>
            <a:r>
              <a:rPr lang="en-GB" sz="800">
                <a:latin typeface="Arial" panose="020B0604020202020204" pitchFamily="34" charset="0"/>
                <a:cs typeface="Arial" panose="020B0604020202020204" pitchFamily="34" charset="0"/>
              </a:rPr>
              <a:t>+34 930 086 588</a:t>
            </a:r>
          </a:p>
        </p:txBody>
      </p:sp>
      <p:sp>
        <p:nvSpPr>
          <p:cNvPr id="9" name="CuadroTexto 8">
            <a:extLst>
              <a:ext uri="{FF2B5EF4-FFF2-40B4-BE49-F238E27FC236}">
                <a16:creationId xmlns:a16="http://schemas.microsoft.com/office/drawing/2014/main" id="{F49AB555-5BA7-4C48-930B-DF75E39B2F06}"/>
              </a:ext>
            </a:extLst>
          </p:cNvPr>
          <p:cNvSpPr txBox="1"/>
          <p:nvPr userDrawn="1"/>
        </p:nvSpPr>
        <p:spPr>
          <a:xfrm>
            <a:off x="7460022" y="6312064"/>
            <a:ext cx="2813180" cy="338554"/>
          </a:xfrm>
          <a:prstGeom prst="rect">
            <a:avLst/>
          </a:prstGeom>
          <a:noFill/>
        </p:spPr>
        <p:txBody>
          <a:bodyPr wrap="square" rtlCol="0">
            <a:spAutoFit/>
          </a:bodyPr>
          <a:lstStyle/>
          <a:p>
            <a:r>
              <a:rPr lang="es-ES" sz="800">
                <a:latin typeface="Arial" panose="020B0604020202020204" pitchFamily="34" charset="0"/>
                <a:cs typeface="Arial" panose="020B0604020202020204" pitchFamily="34" charset="0"/>
              </a:rPr>
              <a:t>Madrid Campus: C/Numancia, 6 28039 Madrid</a:t>
            </a:r>
          </a:p>
          <a:p>
            <a:r>
              <a:rPr lang="es-ES" sz="800">
                <a:latin typeface="Arial" panose="020B0604020202020204" pitchFamily="34" charset="0"/>
                <a:cs typeface="Arial" panose="020B0604020202020204" pitchFamily="34" charset="0"/>
              </a:rPr>
              <a:t>Barcelona Campus: C/</a:t>
            </a:r>
            <a:r>
              <a:rPr lang="es-ES" sz="800" err="1">
                <a:latin typeface="Arial" panose="020B0604020202020204" pitchFamily="34" charset="0"/>
                <a:cs typeface="Arial" panose="020B0604020202020204" pitchFamily="34" charset="0"/>
              </a:rPr>
              <a:t>Aragó</a:t>
            </a:r>
            <a:r>
              <a:rPr lang="es-ES" sz="800">
                <a:latin typeface="Arial" panose="020B0604020202020204" pitchFamily="34" charset="0"/>
                <a:cs typeface="Arial" panose="020B0604020202020204" pitchFamily="34" charset="0"/>
              </a:rPr>
              <a:t>, 179 08011 Barcelona</a:t>
            </a:r>
            <a:endParaRPr lang="en-GB" sz="800">
              <a:latin typeface="Arial" panose="020B0604020202020204" pitchFamily="34" charset="0"/>
              <a:cs typeface="Arial" panose="020B0604020202020204" pitchFamily="34" charset="0"/>
            </a:endParaRPr>
          </a:p>
        </p:txBody>
      </p:sp>
      <p:pic>
        <p:nvPicPr>
          <p:cNvPr id="10" name="Imagen 9">
            <a:extLst>
              <a:ext uri="{FF2B5EF4-FFF2-40B4-BE49-F238E27FC236}">
                <a16:creationId xmlns:a16="http://schemas.microsoft.com/office/drawing/2014/main" id="{E020E1B2-7CC9-44E0-9D2F-989300763189}"/>
              </a:ext>
            </a:extLst>
          </p:cNvPr>
          <p:cNvPicPr>
            <a:picLocks noChangeAspect="1"/>
          </p:cNvPicPr>
          <p:nvPr userDrawn="1"/>
        </p:nvPicPr>
        <p:blipFill>
          <a:blip r:embed="rId3"/>
          <a:stretch>
            <a:fillRect/>
          </a:stretch>
        </p:blipFill>
        <p:spPr>
          <a:xfrm>
            <a:off x="430832" y="6196510"/>
            <a:ext cx="1031529" cy="454108"/>
          </a:xfrm>
          <a:prstGeom prst="rect">
            <a:avLst/>
          </a:prstGeom>
        </p:spPr>
      </p:pic>
    </p:spTree>
    <p:extLst>
      <p:ext uri="{BB962C8B-B14F-4D97-AF65-F5344CB8AC3E}">
        <p14:creationId xmlns:p14="http://schemas.microsoft.com/office/powerpoint/2010/main" val="8064621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1_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BD1383-A146-4EAD-B03B-FF8D856EE9C9}"/>
              </a:ext>
            </a:extLst>
          </p:cNvPr>
          <p:cNvSpPr>
            <a:spLocks noGrp="1"/>
          </p:cNvSpPr>
          <p:nvPr>
            <p:ph type="title"/>
          </p:nvPr>
        </p:nvSpPr>
        <p:spPr/>
        <p:txBody>
          <a:bodyPr/>
          <a:lstStyle/>
          <a:p>
            <a:r>
              <a:rPr lang="en-GB"/>
              <a:t>Click to edit Master title style</a:t>
            </a:r>
          </a:p>
        </p:txBody>
      </p:sp>
      <p:sp>
        <p:nvSpPr>
          <p:cNvPr id="3" name="Marcador de contenido 2">
            <a:extLst>
              <a:ext uri="{FF2B5EF4-FFF2-40B4-BE49-F238E27FC236}">
                <a16:creationId xmlns:a16="http://schemas.microsoft.com/office/drawing/2014/main" id="{1222FB34-34D7-4A13-B956-D882F290726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fecha 3">
            <a:extLst>
              <a:ext uri="{FF2B5EF4-FFF2-40B4-BE49-F238E27FC236}">
                <a16:creationId xmlns:a16="http://schemas.microsoft.com/office/drawing/2014/main" id="{B2AF97BC-4AAB-4023-AC61-4763BD322843}"/>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8D809D62-D659-4D0A-82AD-4CF49005C8CB}"/>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42B12030-523B-4C91-9DC0-4F04512962E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10455805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1_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F5C233-375D-4233-871A-5606010CF82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Marcador de texto 2">
            <a:extLst>
              <a:ext uri="{FF2B5EF4-FFF2-40B4-BE49-F238E27FC236}">
                <a16:creationId xmlns:a16="http://schemas.microsoft.com/office/drawing/2014/main" id="{7A6B8DDB-C8B1-4030-920E-5F5216DB5A8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Marcador de fecha 3">
            <a:extLst>
              <a:ext uri="{FF2B5EF4-FFF2-40B4-BE49-F238E27FC236}">
                <a16:creationId xmlns:a16="http://schemas.microsoft.com/office/drawing/2014/main" id="{A71CF2C5-9ABB-460B-AF5A-5F52ADA03715}"/>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203611DC-FB7A-40BB-8E99-D581AA43CD4F}"/>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683E7564-63F5-45BD-8CDC-0F811BC769F9}"/>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2607695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1_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4261AC-7853-46F8-8B21-4BC12B2DBB28}"/>
              </a:ext>
            </a:extLst>
          </p:cNvPr>
          <p:cNvSpPr>
            <a:spLocks noGrp="1"/>
          </p:cNvSpPr>
          <p:nvPr>
            <p:ph type="title"/>
          </p:nvPr>
        </p:nvSpPr>
        <p:spPr/>
        <p:txBody>
          <a:bodyPr/>
          <a:lstStyle/>
          <a:p>
            <a:r>
              <a:rPr lang="en-GB"/>
              <a:t>Click to edit Master title style</a:t>
            </a:r>
          </a:p>
        </p:txBody>
      </p:sp>
      <p:sp>
        <p:nvSpPr>
          <p:cNvPr id="3" name="Marcador de contenido 2">
            <a:extLst>
              <a:ext uri="{FF2B5EF4-FFF2-40B4-BE49-F238E27FC236}">
                <a16:creationId xmlns:a16="http://schemas.microsoft.com/office/drawing/2014/main" id="{B7851E55-FD7C-4B6B-B691-19293A13D0A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contenido 3">
            <a:extLst>
              <a:ext uri="{FF2B5EF4-FFF2-40B4-BE49-F238E27FC236}">
                <a16:creationId xmlns:a16="http://schemas.microsoft.com/office/drawing/2014/main" id="{634311A7-C3DF-4371-BA98-518132B4F14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Marcador de fecha 4">
            <a:extLst>
              <a:ext uri="{FF2B5EF4-FFF2-40B4-BE49-F238E27FC236}">
                <a16:creationId xmlns:a16="http://schemas.microsoft.com/office/drawing/2014/main" id="{0CED73A4-1DDE-407D-A591-2A6B188C8BDA}"/>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6" name="Marcador de pie de página 5">
            <a:extLst>
              <a:ext uri="{FF2B5EF4-FFF2-40B4-BE49-F238E27FC236}">
                <a16:creationId xmlns:a16="http://schemas.microsoft.com/office/drawing/2014/main" id="{339D44C5-D01A-474F-A7BB-6EAD3B8CE067}"/>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1C3796DA-E9D0-492A-9C9D-0E6AD6E5F0E9}"/>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1418963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1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B79181-543C-4020-8210-DCFE6BA8447B}"/>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Marcador de texto 2">
            <a:extLst>
              <a:ext uri="{FF2B5EF4-FFF2-40B4-BE49-F238E27FC236}">
                <a16:creationId xmlns:a16="http://schemas.microsoft.com/office/drawing/2014/main" id="{C5463C83-639F-4BC5-A5EE-346583FDEB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Marcador de contenido 3">
            <a:extLst>
              <a:ext uri="{FF2B5EF4-FFF2-40B4-BE49-F238E27FC236}">
                <a16:creationId xmlns:a16="http://schemas.microsoft.com/office/drawing/2014/main" id="{6E8FC8F6-D806-4752-AF37-CA35B6E1FAF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Marcador de texto 4">
            <a:extLst>
              <a:ext uri="{FF2B5EF4-FFF2-40B4-BE49-F238E27FC236}">
                <a16:creationId xmlns:a16="http://schemas.microsoft.com/office/drawing/2014/main" id="{03BE360F-7BFC-4051-9353-FF0F6A96CBC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Marcador de contenido 5">
            <a:extLst>
              <a:ext uri="{FF2B5EF4-FFF2-40B4-BE49-F238E27FC236}">
                <a16:creationId xmlns:a16="http://schemas.microsoft.com/office/drawing/2014/main" id="{C186232C-D9F6-416B-9230-B2C766F98174}"/>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Marcador de fecha 6">
            <a:extLst>
              <a:ext uri="{FF2B5EF4-FFF2-40B4-BE49-F238E27FC236}">
                <a16:creationId xmlns:a16="http://schemas.microsoft.com/office/drawing/2014/main" id="{49A14627-0A09-4E26-B193-F351174359C0}"/>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8" name="Marcador de pie de página 7">
            <a:extLst>
              <a:ext uri="{FF2B5EF4-FFF2-40B4-BE49-F238E27FC236}">
                <a16:creationId xmlns:a16="http://schemas.microsoft.com/office/drawing/2014/main" id="{09D8180A-7C21-4321-8A66-60F0903C3B3C}"/>
              </a:ext>
            </a:extLst>
          </p:cNvPr>
          <p:cNvSpPr>
            <a:spLocks noGrp="1"/>
          </p:cNvSpPr>
          <p:nvPr>
            <p:ph type="ftr" sz="quarter" idx="11"/>
          </p:nvPr>
        </p:nvSpPr>
        <p:spPr/>
        <p:txBody>
          <a:bodyPr/>
          <a:lstStyle/>
          <a:p>
            <a:endParaRPr lang="en-GB"/>
          </a:p>
        </p:txBody>
      </p:sp>
      <p:sp>
        <p:nvSpPr>
          <p:cNvPr id="9" name="Marcador de número de diapositiva 8">
            <a:extLst>
              <a:ext uri="{FF2B5EF4-FFF2-40B4-BE49-F238E27FC236}">
                <a16:creationId xmlns:a16="http://schemas.microsoft.com/office/drawing/2014/main" id="{DDB80743-51B6-40BE-B80A-795F214FAFC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16382230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1_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C02903-F8CD-4FFA-8EFA-86AE2C5421DC}"/>
              </a:ext>
            </a:extLst>
          </p:cNvPr>
          <p:cNvSpPr>
            <a:spLocks noGrp="1"/>
          </p:cNvSpPr>
          <p:nvPr>
            <p:ph type="title"/>
          </p:nvPr>
        </p:nvSpPr>
        <p:spPr/>
        <p:txBody>
          <a:bodyPr/>
          <a:lstStyle/>
          <a:p>
            <a:r>
              <a:rPr lang="en-GB"/>
              <a:t>Click to edit Master title style</a:t>
            </a:r>
          </a:p>
        </p:txBody>
      </p:sp>
      <p:sp>
        <p:nvSpPr>
          <p:cNvPr id="3" name="Marcador de fecha 2">
            <a:extLst>
              <a:ext uri="{FF2B5EF4-FFF2-40B4-BE49-F238E27FC236}">
                <a16:creationId xmlns:a16="http://schemas.microsoft.com/office/drawing/2014/main" id="{D2F0A657-D28E-455D-A50A-DBDDA3B069C0}"/>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4" name="Marcador de pie de página 3">
            <a:extLst>
              <a:ext uri="{FF2B5EF4-FFF2-40B4-BE49-F238E27FC236}">
                <a16:creationId xmlns:a16="http://schemas.microsoft.com/office/drawing/2014/main" id="{22CF6CA2-8DE4-4AD9-B0A3-7798BA0F4D48}"/>
              </a:ext>
            </a:extLst>
          </p:cNvPr>
          <p:cNvSpPr>
            <a:spLocks noGrp="1"/>
          </p:cNvSpPr>
          <p:nvPr>
            <p:ph type="ftr" sz="quarter" idx="11"/>
          </p:nvPr>
        </p:nvSpPr>
        <p:spPr/>
        <p:txBody>
          <a:bodyPr/>
          <a:lstStyle/>
          <a:p>
            <a:endParaRPr lang="en-GB"/>
          </a:p>
        </p:txBody>
      </p:sp>
      <p:sp>
        <p:nvSpPr>
          <p:cNvPr id="5" name="Marcador de número de diapositiva 4">
            <a:extLst>
              <a:ext uri="{FF2B5EF4-FFF2-40B4-BE49-F238E27FC236}">
                <a16:creationId xmlns:a16="http://schemas.microsoft.com/office/drawing/2014/main" id="{3BB31DAA-F560-429D-A64B-024A2C667F1B}"/>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29029009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1_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85F70C2-F5F6-4B24-AC9D-7B484694EB50}"/>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3" name="Marcador de pie de página 2">
            <a:extLst>
              <a:ext uri="{FF2B5EF4-FFF2-40B4-BE49-F238E27FC236}">
                <a16:creationId xmlns:a16="http://schemas.microsoft.com/office/drawing/2014/main" id="{7EAD4FCF-444A-4664-9782-FA5337FCE7CF}"/>
              </a:ext>
            </a:extLst>
          </p:cNvPr>
          <p:cNvSpPr>
            <a:spLocks noGrp="1"/>
          </p:cNvSpPr>
          <p:nvPr>
            <p:ph type="ftr" sz="quarter" idx="11"/>
          </p:nvPr>
        </p:nvSpPr>
        <p:spPr/>
        <p:txBody>
          <a:bodyPr/>
          <a:lstStyle/>
          <a:p>
            <a:endParaRPr lang="en-GB"/>
          </a:p>
        </p:txBody>
      </p:sp>
      <p:sp>
        <p:nvSpPr>
          <p:cNvPr id="4" name="Marcador de número de diapositiva 3">
            <a:extLst>
              <a:ext uri="{FF2B5EF4-FFF2-40B4-BE49-F238E27FC236}">
                <a16:creationId xmlns:a16="http://schemas.microsoft.com/office/drawing/2014/main" id="{285A5CDD-535A-4FD4-8A54-CD3B9233EA8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22047596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1_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3D8C18-9A12-41F5-A511-206F338582D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Marcador de contenido 2">
            <a:extLst>
              <a:ext uri="{FF2B5EF4-FFF2-40B4-BE49-F238E27FC236}">
                <a16:creationId xmlns:a16="http://schemas.microsoft.com/office/drawing/2014/main" id="{93232065-D6A2-4976-BBF7-FD68F11C7FC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texto 3">
            <a:extLst>
              <a:ext uri="{FF2B5EF4-FFF2-40B4-BE49-F238E27FC236}">
                <a16:creationId xmlns:a16="http://schemas.microsoft.com/office/drawing/2014/main" id="{903C10F5-D7FE-4891-B73A-0B16428425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Marcador de fecha 4">
            <a:extLst>
              <a:ext uri="{FF2B5EF4-FFF2-40B4-BE49-F238E27FC236}">
                <a16:creationId xmlns:a16="http://schemas.microsoft.com/office/drawing/2014/main" id="{6264862C-AC30-468E-87CC-E8F0D25CE267}"/>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6" name="Marcador de pie de página 5">
            <a:extLst>
              <a:ext uri="{FF2B5EF4-FFF2-40B4-BE49-F238E27FC236}">
                <a16:creationId xmlns:a16="http://schemas.microsoft.com/office/drawing/2014/main" id="{048D84E8-C21F-48CF-8F39-417DFB60708E}"/>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AD0230B2-1C0B-4735-B3E8-B2EA1E8CBE4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4454327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1_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5990CA-0980-4B2B-80A7-9E3B5AB266B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Marcador de posición de imagen 2">
            <a:extLst>
              <a:ext uri="{FF2B5EF4-FFF2-40B4-BE49-F238E27FC236}">
                <a16:creationId xmlns:a16="http://schemas.microsoft.com/office/drawing/2014/main" id="{A077B3D4-9495-4AC4-93A8-BFAEBFD1C72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Marcador de texto 3">
            <a:extLst>
              <a:ext uri="{FF2B5EF4-FFF2-40B4-BE49-F238E27FC236}">
                <a16:creationId xmlns:a16="http://schemas.microsoft.com/office/drawing/2014/main" id="{65B2C392-A9C9-4D2A-9430-C9E65029CC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Marcador de fecha 4">
            <a:extLst>
              <a:ext uri="{FF2B5EF4-FFF2-40B4-BE49-F238E27FC236}">
                <a16:creationId xmlns:a16="http://schemas.microsoft.com/office/drawing/2014/main" id="{BDEE7244-730F-4719-9C9D-B12672342C03}"/>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6" name="Marcador de pie de página 5">
            <a:extLst>
              <a:ext uri="{FF2B5EF4-FFF2-40B4-BE49-F238E27FC236}">
                <a16:creationId xmlns:a16="http://schemas.microsoft.com/office/drawing/2014/main" id="{B7AD21DC-42D4-4374-99B5-B1FC05D9D63B}"/>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291B9AEA-91F8-4AE6-B81C-0A9317BFC0D0}"/>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33625857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1_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977410-775D-41E1-A1CC-5439A11EE6BF}"/>
              </a:ext>
            </a:extLst>
          </p:cNvPr>
          <p:cNvSpPr>
            <a:spLocks noGrp="1"/>
          </p:cNvSpPr>
          <p:nvPr>
            <p:ph type="title"/>
          </p:nvPr>
        </p:nvSpPr>
        <p:spPr/>
        <p:txBody>
          <a:bodyPr/>
          <a:lstStyle/>
          <a:p>
            <a:r>
              <a:rPr lang="en-GB"/>
              <a:t>Click to edit Master title style</a:t>
            </a:r>
          </a:p>
        </p:txBody>
      </p:sp>
      <p:sp>
        <p:nvSpPr>
          <p:cNvPr id="3" name="Marcador de texto vertical 2">
            <a:extLst>
              <a:ext uri="{FF2B5EF4-FFF2-40B4-BE49-F238E27FC236}">
                <a16:creationId xmlns:a16="http://schemas.microsoft.com/office/drawing/2014/main" id="{4800301E-41D6-45B7-BA16-AA49EAC8C70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fecha 3">
            <a:extLst>
              <a:ext uri="{FF2B5EF4-FFF2-40B4-BE49-F238E27FC236}">
                <a16:creationId xmlns:a16="http://schemas.microsoft.com/office/drawing/2014/main" id="{BC3490FE-96DD-4FC4-B8E8-9730183D51F1}"/>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550923A2-69C6-4C83-A6DE-03A173C4F4E9}"/>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EE9EFFB4-79BF-4240-9153-F043A7FE1FFC}"/>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36141859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8686289-819F-49AA-8DED-7FEE3E4E3FD8}"/>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Marcador de texto vertical 2">
            <a:extLst>
              <a:ext uri="{FF2B5EF4-FFF2-40B4-BE49-F238E27FC236}">
                <a16:creationId xmlns:a16="http://schemas.microsoft.com/office/drawing/2014/main" id="{5754D067-A68A-4DC4-A84D-D444BEA558E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fecha 3">
            <a:extLst>
              <a:ext uri="{FF2B5EF4-FFF2-40B4-BE49-F238E27FC236}">
                <a16:creationId xmlns:a16="http://schemas.microsoft.com/office/drawing/2014/main" id="{DC05CEEF-3194-4A36-B649-4A0A9CA887D5}"/>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5ABC0D1A-8DDC-4990-BA7F-5E20BEE85E3A}"/>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0FBCE478-C962-42E3-B774-DDE049353089}"/>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42123859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Diapositiva de título">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402A46FC-E0A6-4849-A9A1-27499CF7650A}"/>
              </a:ext>
            </a:extLst>
          </p:cNvPr>
          <p:cNvPicPr>
            <a:picLocks noChangeAspect="1"/>
          </p:cNvPicPr>
          <p:nvPr userDrawn="1"/>
        </p:nvPicPr>
        <p:blipFill>
          <a:blip r:embed="rId2"/>
          <a:stretch>
            <a:fillRect/>
          </a:stretch>
        </p:blipFill>
        <p:spPr>
          <a:xfrm>
            <a:off x="9985405" y="6261264"/>
            <a:ext cx="9144" cy="371857"/>
          </a:xfrm>
          <a:prstGeom prst="rect">
            <a:avLst/>
          </a:prstGeom>
        </p:spPr>
      </p:pic>
      <p:sp>
        <p:nvSpPr>
          <p:cNvPr id="8" name="CuadroTexto 7">
            <a:extLst>
              <a:ext uri="{FF2B5EF4-FFF2-40B4-BE49-F238E27FC236}">
                <a16:creationId xmlns:a16="http://schemas.microsoft.com/office/drawing/2014/main" id="{3321D947-E9F2-4156-83AB-FDAF8EFAAD52}"/>
              </a:ext>
            </a:extLst>
          </p:cNvPr>
          <p:cNvSpPr txBox="1"/>
          <p:nvPr userDrawn="1"/>
        </p:nvSpPr>
        <p:spPr>
          <a:xfrm>
            <a:off x="9994549" y="6294567"/>
            <a:ext cx="3643604" cy="338554"/>
          </a:xfrm>
          <a:prstGeom prst="rect">
            <a:avLst/>
          </a:prstGeom>
          <a:noFill/>
        </p:spPr>
        <p:txBody>
          <a:bodyPr wrap="square" rtlCol="0">
            <a:spAutoFit/>
          </a:bodyPr>
          <a:lstStyle/>
          <a:p>
            <a:r>
              <a:rPr lang="en-GB" sz="800">
                <a:latin typeface="Arial" panose="020B0604020202020204" pitchFamily="34" charset="0"/>
                <a:cs typeface="Arial" panose="020B0604020202020204" pitchFamily="34" charset="0"/>
              </a:rPr>
              <a:t>info@global-business-school.org</a:t>
            </a:r>
          </a:p>
          <a:p>
            <a:r>
              <a:rPr lang="en-GB" sz="800">
                <a:latin typeface="Arial" panose="020B0604020202020204" pitchFamily="34" charset="0"/>
                <a:cs typeface="Arial" panose="020B0604020202020204" pitchFamily="34" charset="0"/>
              </a:rPr>
              <a:t>+34 930 086 588</a:t>
            </a:r>
          </a:p>
        </p:txBody>
      </p:sp>
      <p:sp>
        <p:nvSpPr>
          <p:cNvPr id="9" name="CuadroTexto 8">
            <a:extLst>
              <a:ext uri="{FF2B5EF4-FFF2-40B4-BE49-F238E27FC236}">
                <a16:creationId xmlns:a16="http://schemas.microsoft.com/office/drawing/2014/main" id="{F49AB555-5BA7-4C48-930B-DF75E39B2F06}"/>
              </a:ext>
            </a:extLst>
          </p:cNvPr>
          <p:cNvSpPr txBox="1"/>
          <p:nvPr userDrawn="1"/>
        </p:nvSpPr>
        <p:spPr>
          <a:xfrm>
            <a:off x="7460022" y="6312064"/>
            <a:ext cx="2813180" cy="338554"/>
          </a:xfrm>
          <a:prstGeom prst="rect">
            <a:avLst/>
          </a:prstGeom>
          <a:noFill/>
        </p:spPr>
        <p:txBody>
          <a:bodyPr wrap="square" rtlCol="0">
            <a:spAutoFit/>
          </a:bodyPr>
          <a:lstStyle/>
          <a:p>
            <a:r>
              <a:rPr lang="es-ES" sz="800">
                <a:latin typeface="Arial" panose="020B0604020202020204" pitchFamily="34" charset="0"/>
                <a:cs typeface="Arial" panose="020B0604020202020204" pitchFamily="34" charset="0"/>
              </a:rPr>
              <a:t>Madrid Campus: C/Numancia, 6 28039 Madrid</a:t>
            </a:r>
          </a:p>
          <a:p>
            <a:r>
              <a:rPr lang="es-ES" sz="800">
                <a:latin typeface="Arial" panose="020B0604020202020204" pitchFamily="34" charset="0"/>
                <a:cs typeface="Arial" panose="020B0604020202020204" pitchFamily="34" charset="0"/>
              </a:rPr>
              <a:t>Barcelona Campus: C/</a:t>
            </a:r>
            <a:r>
              <a:rPr lang="es-ES" sz="800" err="1">
                <a:latin typeface="Arial" panose="020B0604020202020204" pitchFamily="34" charset="0"/>
                <a:cs typeface="Arial" panose="020B0604020202020204" pitchFamily="34" charset="0"/>
              </a:rPr>
              <a:t>Aragó</a:t>
            </a:r>
            <a:r>
              <a:rPr lang="es-ES" sz="800">
                <a:latin typeface="Arial" panose="020B0604020202020204" pitchFamily="34" charset="0"/>
                <a:cs typeface="Arial" panose="020B0604020202020204" pitchFamily="34" charset="0"/>
              </a:rPr>
              <a:t>, 179 08011 Barcelona</a:t>
            </a:r>
            <a:endParaRPr lang="en-GB" sz="800">
              <a:latin typeface="Arial" panose="020B0604020202020204" pitchFamily="34" charset="0"/>
              <a:cs typeface="Arial" panose="020B0604020202020204" pitchFamily="34" charset="0"/>
            </a:endParaRPr>
          </a:p>
        </p:txBody>
      </p:sp>
      <p:pic>
        <p:nvPicPr>
          <p:cNvPr id="10" name="Imagen 9">
            <a:extLst>
              <a:ext uri="{FF2B5EF4-FFF2-40B4-BE49-F238E27FC236}">
                <a16:creationId xmlns:a16="http://schemas.microsoft.com/office/drawing/2014/main" id="{E020E1B2-7CC9-44E0-9D2F-989300763189}"/>
              </a:ext>
            </a:extLst>
          </p:cNvPr>
          <p:cNvPicPr>
            <a:picLocks noChangeAspect="1"/>
          </p:cNvPicPr>
          <p:nvPr userDrawn="1"/>
        </p:nvPicPr>
        <p:blipFill>
          <a:blip r:embed="rId3"/>
          <a:stretch>
            <a:fillRect/>
          </a:stretch>
        </p:blipFill>
        <p:spPr>
          <a:xfrm>
            <a:off x="430832" y="6196510"/>
            <a:ext cx="1031529" cy="454108"/>
          </a:xfrm>
          <a:prstGeom prst="rect">
            <a:avLst/>
          </a:prstGeom>
        </p:spPr>
      </p:pic>
    </p:spTree>
    <p:extLst>
      <p:ext uri="{BB962C8B-B14F-4D97-AF65-F5344CB8AC3E}">
        <p14:creationId xmlns:p14="http://schemas.microsoft.com/office/powerpoint/2010/main" val="8064621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2_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BD1383-A146-4EAD-B03B-FF8D856EE9C9}"/>
              </a:ext>
            </a:extLst>
          </p:cNvPr>
          <p:cNvSpPr>
            <a:spLocks noGrp="1"/>
          </p:cNvSpPr>
          <p:nvPr>
            <p:ph type="title"/>
          </p:nvPr>
        </p:nvSpPr>
        <p:spPr/>
        <p:txBody>
          <a:bodyPr/>
          <a:lstStyle/>
          <a:p>
            <a:r>
              <a:rPr lang="en-GB"/>
              <a:t>Click to edit Master title style</a:t>
            </a:r>
          </a:p>
        </p:txBody>
      </p:sp>
      <p:sp>
        <p:nvSpPr>
          <p:cNvPr id="3" name="Marcador de contenido 2">
            <a:extLst>
              <a:ext uri="{FF2B5EF4-FFF2-40B4-BE49-F238E27FC236}">
                <a16:creationId xmlns:a16="http://schemas.microsoft.com/office/drawing/2014/main" id="{1222FB34-34D7-4A13-B956-D882F290726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fecha 3">
            <a:extLst>
              <a:ext uri="{FF2B5EF4-FFF2-40B4-BE49-F238E27FC236}">
                <a16:creationId xmlns:a16="http://schemas.microsoft.com/office/drawing/2014/main" id="{B2AF97BC-4AAB-4023-AC61-4763BD322843}"/>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8D809D62-D659-4D0A-82AD-4CF49005C8CB}"/>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42B12030-523B-4C91-9DC0-4F04512962E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10455805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2_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F5C233-375D-4233-871A-5606010CF82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Marcador de texto 2">
            <a:extLst>
              <a:ext uri="{FF2B5EF4-FFF2-40B4-BE49-F238E27FC236}">
                <a16:creationId xmlns:a16="http://schemas.microsoft.com/office/drawing/2014/main" id="{7A6B8DDB-C8B1-4030-920E-5F5216DB5A8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Marcador de fecha 3">
            <a:extLst>
              <a:ext uri="{FF2B5EF4-FFF2-40B4-BE49-F238E27FC236}">
                <a16:creationId xmlns:a16="http://schemas.microsoft.com/office/drawing/2014/main" id="{A71CF2C5-9ABB-460B-AF5A-5F52ADA03715}"/>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203611DC-FB7A-40BB-8E99-D581AA43CD4F}"/>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683E7564-63F5-45BD-8CDC-0F811BC769F9}"/>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2607695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2_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4261AC-7853-46F8-8B21-4BC12B2DBB28}"/>
              </a:ext>
            </a:extLst>
          </p:cNvPr>
          <p:cNvSpPr>
            <a:spLocks noGrp="1"/>
          </p:cNvSpPr>
          <p:nvPr>
            <p:ph type="title"/>
          </p:nvPr>
        </p:nvSpPr>
        <p:spPr/>
        <p:txBody>
          <a:bodyPr/>
          <a:lstStyle/>
          <a:p>
            <a:r>
              <a:rPr lang="en-GB"/>
              <a:t>Click to edit Master title style</a:t>
            </a:r>
          </a:p>
        </p:txBody>
      </p:sp>
      <p:sp>
        <p:nvSpPr>
          <p:cNvPr id="3" name="Marcador de contenido 2">
            <a:extLst>
              <a:ext uri="{FF2B5EF4-FFF2-40B4-BE49-F238E27FC236}">
                <a16:creationId xmlns:a16="http://schemas.microsoft.com/office/drawing/2014/main" id="{B7851E55-FD7C-4B6B-B691-19293A13D0A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contenido 3">
            <a:extLst>
              <a:ext uri="{FF2B5EF4-FFF2-40B4-BE49-F238E27FC236}">
                <a16:creationId xmlns:a16="http://schemas.microsoft.com/office/drawing/2014/main" id="{634311A7-C3DF-4371-BA98-518132B4F14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Marcador de fecha 4">
            <a:extLst>
              <a:ext uri="{FF2B5EF4-FFF2-40B4-BE49-F238E27FC236}">
                <a16:creationId xmlns:a16="http://schemas.microsoft.com/office/drawing/2014/main" id="{0CED73A4-1DDE-407D-A591-2A6B188C8BDA}"/>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6" name="Marcador de pie de página 5">
            <a:extLst>
              <a:ext uri="{FF2B5EF4-FFF2-40B4-BE49-F238E27FC236}">
                <a16:creationId xmlns:a16="http://schemas.microsoft.com/office/drawing/2014/main" id="{339D44C5-D01A-474F-A7BB-6EAD3B8CE067}"/>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1C3796DA-E9D0-492A-9C9D-0E6AD6E5F0E9}"/>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1418963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2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B79181-543C-4020-8210-DCFE6BA8447B}"/>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Marcador de texto 2">
            <a:extLst>
              <a:ext uri="{FF2B5EF4-FFF2-40B4-BE49-F238E27FC236}">
                <a16:creationId xmlns:a16="http://schemas.microsoft.com/office/drawing/2014/main" id="{C5463C83-639F-4BC5-A5EE-346583FDEB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Marcador de contenido 3">
            <a:extLst>
              <a:ext uri="{FF2B5EF4-FFF2-40B4-BE49-F238E27FC236}">
                <a16:creationId xmlns:a16="http://schemas.microsoft.com/office/drawing/2014/main" id="{6E8FC8F6-D806-4752-AF37-CA35B6E1FAF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Marcador de texto 4">
            <a:extLst>
              <a:ext uri="{FF2B5EF4-FFF2-40B4-BE49-F238E27FC236}">
                <a16:creationId xmlns:a16="http://schemas.microsoft.com/office/drawing/2014/main" id="{03BE360F-7BFC-4051-9353-FF0F6A96CBC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Marcador de contenido 5">
            <a:extLst>
              <a:ext uri="{FF2B5EF4-FFF2-40B4-BE49-F238E27FC236}">
                <a16:creationId xmlns:a16="http://schemas.microsoft.com/office/drawing/2014/main" id="{C186232C-D9F6-416B-9230-B2C766F98174}"/>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Marcador de fecha 6">
            <a:extLst>
              <a:ext uri="{FF2B5EF4-FFF2-40B4-BE49-F238E27FC236}">
                <a16:creationId xmlns:a16="http://schemas.microsoft.com/office/drawing/2014/main" id="{49A14627-0A09-4E26-B193-F351174359C0}"/>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8" name="Marcador de pie de página 7">
            <a:extLst>
              <a:ext uri="{FF2B5EF4-FFF2-40B4-BE49-F238E27FC236}">
                <a16:creationId xmlns:a16="http://schemas.microsoft.com/office/drawing/2014/main" id="{09D8180A-7C21-4321-8A66-60F0903C3B3C}"/>
              </a:ext>
            </a:extLst>
          </p:cNvPr>
          <p:cNvSpPr>
            <a:spLocks noGrp="1"/>
          </p:cNvSpPr>
          <p:nvPr>
            <p:ph type="ftr" sz="quarter" idx="11"/>
          </p:nvPr>
        </p:nvSpPr>
        <p:spPr/>
        <p:txBody>
          <a:bodyPr/>
          <a:lstStyle/>
          <a:p>
            <a:endParaRPr lang="en-GB"/>
          </a:p>
        </p:txBody>
      </p:sp>
      <p:sp>
        <p:nvSpPr>
          <p:cNvPr id="9" name="Marcador de número de diapositiva 8">
            <a:extLst>
              <a:ext uri="{FF2B5EF4-FFF2-40B4-BE49-F238E27FC236}">
                <a16:creationId xmlns:a16="http://schemas.microsoft.com/office/drawing/2014/main" id="{DDB80743-51B6-40BE-B80A-795F214FAFC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16382230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2_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C02903-F8CD-4FFA-8EFA-86AE2C5421DC}"/>
              </a:ext>
            </a:extLst>
          </p:cNvPr>
          <p:cNvSpPr>
            <a:spLocks noGrp="1"/>
          </p:cNvSpPr>
          <p:nvPr>
            <p:ph type="title"/>
          </p:nvPr>
        </p:nvSpPr>
        <p:spPr/>
        <p:txBody>
          <a:bodyPr/>
          <a:lstStyle/>
          <a:p>
            <a:r>
              <a:rPr lang="en-GB"/>
              <a:t>Click to edit Master title style</a:t>
            </a:r>
          </a:p>
        </p:txBody>
      </p:sp>
      <p:sp>
        <p:nvSpPr>
          <p:cNvPr id="3" name="Marcador de fecha 2">
            <a:extLst>
              <a:ext uri="{FF2B5EF4-FFF2-40B4-BE49-F238E27FC236}">
                <a16:creationId xmlns:a16="http://schemas.microsoft.com/office/drawing/2014/main" id="{D2F0A657-D28E-455D-A50A-DBDDA3B069C0}"/>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4" name="Marcador de pie de página 3">
            <a:extLst>
              <a:ext uri="{FF2B5EF4-FFF2-40B4-BE49-F238E27FC236}">
                <a16:creationId xmlns:a16="http://schemas.microsoft.com/office/drawing/2014/main" id="{22CF6CA2-8DE4-4AD9-B0A3-7798BA0F4D48}"/>
              </a:ext>
            </a:extLst>
          </p:cNvPr>
          <p:cNvSpPr>
            <a:spLocks noGrp="1"/>
          </p:cNvSpPr>
          <p:nvPr>
            <p:ph type="ftr" sz="quarter" idx="11"/>
          </p:nvPr>
        </p:nvSpPr>
        <p:spPr/>
        <p:txBody>
          <a:bodyPr/>
          <a:lstStyle/>
          <a:p>
            <a:endParaRPr lang="en-GB"/>
          </a:p>
        </p:txBody>
      </p:sp>
      <p:sp>
        <p:nvSpPr>
          <p:cNvPr id="5" name="Marcador de número de diapositiva 4">
            <a:extLst>
              <a:ext uri="{FF2B5EF4-FFF2-40B4-BE49-F238E27FC236}">
                <a16:creationId xmlns:a16="http://schemas.microsoft.com/office/drawing/2014/main" id="{3BB31DAA-F560-429D-A64B-024A2C667F1B}"/>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29029009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2_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85F70C2-F5F6-4B24-AC9D-7B484694EB50}"/>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3" name="Marcador de pie de página 2">
            <a:extLst>
              <a:ext uri="{FF2B5EF4-FFF2-40B4-BE49-F238E27FC236}">
                <a16:creationId xmlns:a16="http://schemas.microsoft.com/office/drawing/2014/main" id="{7EAD4FCF-444A-4664-9782-FA5337FCE7CF}"/>
              </a:ext>
            </a:extLst>
          </p:cNvPr>
          <p:cNvSpPr>
            <a:spLocks noGrp="1"/>
          </p:cNvSpPr>
          <p:nvPr>
            <p:ph type="ftr" sz="quarter" idx="11"/>
          </p:nvPr>
        </p:nvSpPr>
        <p:spPr/>
        <p:txBody>
          <a:bodyPr/>
          <a:lstStyle/>
          <a:p>
            <a:endParaRPr lang="en-GB"/>
          </a:p>
        </p:txBody>
      </p:sp>
      <p:sp>
        <p:nvSpPr>
          <p:cNvPr id="4" name="Marcador de número de diapositiva 3">
            <a:extLst>
              <a:ext uri="{FF2B5EF4-FFF2-40B4-BE49-F238E27FC236}">
                <a16:creationId xmlns:a16="http://schemas.microsoft.com/office/drawing/2014/main" id="{285A5CDD-535A-4FD4-8A54-CD3B9233EA8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22047596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2_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3D8C18-9A12-41F5-A511-206F338582D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Marcador de contenido 2">
            <a:extLst>
              <a:ext uri="{FF2B5EF4-FFF2-40B4-BE49-F238E27FC236}">
                <a16:creationId xmlns:a16="http://schemas.microsoft.com/office/drawing/2014/main" id="{93232065-D6A2-4976-BBF7-FD68F11C7FC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texto 3">
            <a:extLst>
              <a:ext uri="{FF2B5EF4-FFF2-40B4-BE49-F238E27FC236}">
                <a16:creationId xmlns:a16="http://schemas.microsoft.com/office/drawing/2014/main" id="{903C10F5-D7FE-4891-B73A-0B16428425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Marcador de fecha 4">
            <a:extLst>
              <a:ext uri="{FF2B5EF4-FFF2-40B4-BE49-F238E27FC236}">
                <a16:creationId xmlns:a16="http://schemas.microsoft.com/office/drawing/2014/main" id="{6264862C-AC30-468E-87CC-E8F0D25CE267}"/>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6" name="Marcador de pie de página 5">
            <a:extLst>
              <a:ext uri="{FF2B5EF4-FFF2-40B4-BE49-F238E27FC236}">
                <a16:creationId xmlns:a16="http://schemas.microsoft.com/office/drawing/2014/main" id="{048D84E8-C21F-48CF-8F39-417DFB60708E}"/>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AD0230B2-1C0B-4735-B3E8-B2EA1E8CBE4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4454327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2_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5990CA-0980-4B2B-80A7-9E3B5AB266B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Marcador de posición de imagen 2">
            <a:extLst>
              <a:ext uri="{FF2B5EF4-FFF2-40B4-BE49-F238E27FC236}">
                <a16:creationId xmlns:a16="http://schemas.microsoft.com/office/drawing/2014/main" id="{A077B3D4-9495-4AC4-93A8-BFAEBFD1C72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Marcador de texto 3">
            <a:extLst>
              <a:ext uri="{FF2B5EF4-FFF2-40B4-BE49-F238E27FC236}">
                <a16:creationId xmlns:a16="http://schemas.microsoft.com/office/drawing/2014/main" id="{65B2C392-A9C9-4D2A-9430-C9E65029CC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Marcador de fecha 4">
            <a:extLst>
              <a:ext uri="{FF2B5EF4-FFF2-40B4-BE49-F238E27FC236}">
                <a16:creationId xmlns:a16="http://schemas.microsoft.com/office/drawing/2014/main" id="{BDEE7244-730F-4719-9C9D-B12672342C03}"/>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6" name="Marcador de pie de página 5">
            <a:extLst>
              <a:ext uri="{FF2B5EF4-FFF2-40B4-BE49-F238E27FC236}">
                <a16:creationId xmlns:a16="http://schemas.microsoft.com/office/drawing/2014/main" id="{B7AD21DC-42D4-4374-99B5-B1FC05D9D63B}"/>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291B9AEA-91F8-4AE6-B81C-0A9317BFC0D0}"/>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33625857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2_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977410-775D-41E1-A1CC-5439A11EE6BF}"/>
              </a:ext>
            </a:extLst>
          </p:cNvPr>
          <p:cNvSpPr>
            <a:spLocks noGrp="1"/>
          </p:cNvSpPr>
          <p:nvPr>
            <p:ph type="title"/>
          </p:nvPr>
        </p:nvSpPr>
        <p:spPr/>
        <p:txBody>
          <a:bodyPr/>
          <a:lstStyle/>
          <a:p>
            <a:r>
              <a:rPr lang="en-GB"/>
              <a:t>Click to edit Master title style</a:t>
            </a:r>
          </a:p>
        </p:txBody>
      </p:sp>
      <p:sp>
        <p:nvSpPr>
          <p:cNvPr id="3" name="Marcador de texto vertical 2">
            <a:extLst>
              <a:ext uri="{FF2B5EF4-FFF2-40B4-BE49-F238E27FC236}">
                <a16:creationId xmlns:a16="http://schemas.microsoft.com/office/drawing/2014/main" id="{4800301E-41D6-45B7-BA16-AA49EAC8C70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fecha 3">
            <a:extLst>
              <a:ext uri="{FF2B5EF4-FFF2-40B4-BE49-F238E27FC236}">
                <a16:creationId xmlns:a16="http://schemas.microsoft.com/office/drawing/2014/main" id="{BC3490FE-96DD-4FC4-B8E8-9730183D51F1}"/>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550923A2-69C6-4C83-A6DE-03A173C4F4E9}"/>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EE9EFFB4-79BF-4240-9153-F043A7FE1FFC}"/>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36141859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2_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8686289-819F-49AA-8DED-7FEE3E4E3FD8}"/>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Marcador de texto vertical 2">
            <a:extLst>
              <a:ext uri="{FF2B5EF4-FFF2-40B4-BE49-F238E27FC236}">
                <a16:creationId xmlns:a16="http://schemas.microsoft.com/office/drawing/2014/main" id="{5754D067-A68A-4DC4-A84D-D444BEA558E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fecha 3">
            <a:extLst>
              <a:ext uri="{FF2B5EF4-FFF2-40B4-BE49-F238E27FC236}">
                <a16:creationId xmlns:a16="http://schemas.microsoft.com/office/drawing/2014/main" id="{DC05CEEF-3194-4A36-B649-4A0A9CA887D5}"/>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5ABC0D1A-8DDC-4990-BA7F-5E20BEE85E3A}"/>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0FBCE478-C962-42E3-B774-DDE049353089}"/>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42123859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Diapositiva de título">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402A46FC-E0A6-4849-A9A1-27499CF7650A}"/>
              </a:ext>
            </a:extLst>
          </p:cNvPr>
          <p:cNvPicPr>
            <a:picLocks noChangeAspect="1"/>
          </p:cNvPicPr>
          <p:nvPr userDrawn="1"/>
        </p:nvPicPr>
        <p:blipFill>
          <a:blip r:embed="rId2"/>
          <a:stretch>
            <a:fillRect/>
          </a:stretch>
        </p:blipFill>
        <p:spPr>
          <a:xfrm>
            <a:off x="9985405" y="6261264"/>
            <a:ext cx="9144" cy="371857"/>
          </a:xfrm>
          <a:prstGeom prst="rect">
            <a:avLst/>
          </a:prstGeom>
        </p:spPr>
      </p:pic>
      <p:sp>
        <p:nvSpPr>
          <p:cNvPr id="8" name="CuadroTexto 7">
            <a:extLst>
              <a:ext uri="{FF2B5EF4-FFF2-40B4-BE49-F238E27FC236}">
                <a16:creationId xmlns:a16="http://schemas.microsoft.com/office/drawing/2014/main" id="{3321D947-E9F2-4156-83AB-FDAF8EFAAD52}"/>
              </a:ext>
            </a:extLst>
          </p:cNvPr>
          <p:cNvSpPr txBox="1"/>
          <p:nvPr userDrawn="1"/>
        </p:nvSpPr>
        <p:spPr>
          <a:xfrm>
            <a:off x="9994549" y="6294567"/>
            <a:ext cx="3643604" cy="338554"/>
          </a:xfrm>
          <a:prstGeom prst="rect">
            <a:avLst/>
          </a:prstGeom>
          <a:noFill/>
        </p:spPr>
        <p:txBody>
          <a:bodyPr wrap="square" rtlCol="0">
            <a:spAutoFit/>
          </a:bodyPr>
          <a:lstStyle/>
          <a:p>
            <a:r>
              <a:rPr lang="en-GB" sz="800">
                <a:latin typeface="Arial" panose="020B0604020202020204" pitchFamily="34" charset="0"/>
                <a:cs typeface="Arial" panose="020B0604020202020204" pitchFamily="34" charset="0"/>
              </a:rPr>
              <a:t>info@global-business-school.org</a:t>
            </a:r>
          </a:p>
          <a:p>
            <a:r>
              <a:rPr lang="en-GB" sz="800">
                <a:latin typeface="Arial" panose="020B0604020202020204" pitchFamily="34" charset="0"/>
                <a:cs typeface="Arial" panose="020B0604020202020204" pitchFamily="34" charset="0"/>
              </a:rPr>
              <a:t>+34 930 086 588</a:t>
            </a:r>
          </a:p>
        </p:txBody>
      </p:sp>
      <p:sp>
        <p:nvSpPr>
          <p:cNvPr id="9" name="CuadroTexto 8">
            <a:extLst>
              <a:ext uri="{FF2B5EF4-FFF2-40B4-BE49-F238E27FC236}">
                <a16:creationId xmlns:a16="http://schemas.microsoft.com/office/drawing/2014/main" id="{F49AB555-5BA7-4C48-930B-DF75E39B2F06}"/>
              </a:ext>
            </a:extLst>
          </p:cNvPr>
          <p:cNvSpPr txBox="1"/>
          <p:nvPr userDrawn="1"/>
        </p:nvSpPr>
        <p:spPr>
          <a:xfrm>
            <a:off x="7460022" y="6312064"/>
            <a:ext cx="2813180" cy="338554"/>
          </a:xfrm>
          <a:prstGeom prst="rect">
            <a:avLst/>
          </a:prstGeom>
          <a:noFill/>
        </p:spPr>
        <p:txBody>
          <a:bodyPr wrap="square" rtlCol="0">
            <a:spAutoFit/>
          </a:bodyPr>
          <a:lstStyle/>
          <a:p>
            <a:r>
              <a:rPr lang="es-ES" sz="800">
                <a:latin typeface="Arial" panose="020B0604020202020204" pitchFamily="34" charset="0"/>
                <a:cs typeface="Arial" panose="020B0604020202020204" pitchFamily="34" charset="0"/>
              </a:rPr>
              <a:t>Madrid Campus: C/Numancia, 6 28039 Madrid</a:t>
            </a:r>
          </a:p>
          <a:p>
            <a:r>
              <a:rPr lang="es-ES" sz="800">
                <a:latin typeface="Arial" panose="020B0604020202020204" pitchFamily="34" charset="0"/>
                <a:cs typeface="Arial" panose="020B0604020202020204" pitchFamily="34" charset="0"/>
              </a:rPr>
              <a:t>Barcelona Campus: C/</a:t>
            </a:r>
            <a:r>
              <a:rPr lang="es-ES" sz="800" err="1">
                <a:latin typeface="Arial" panose="020B0604020202020204" pitchFamily="34" charset="0"/>
                <a:cs typeface="Arial" panose="020B0604020202020204" pitchFamily="34" charset="0"/>
              </a:rPr>
              <a:t>Aragó</a:t>
            </a:r>
            <a:r>
              <a:rPr lang="es-ES" sz="800">
                <a:latin typeface="Arial" panose="020B0604020202020204" pitchFamily="34" charset="0"/>
                <a:cs typeface="Arial" panose="020B0604020202020204" pitchFamily="34" charset="0"/>
              </a:rPr>
              <a:t>, 179 08011 Barcelona</a:t>
            </a:r>
            <a:endParaRPr lang="en-GB" sz="800">
              <a:latin typeface="Arial" panose="020B0604020202020204" pitchFamily="34" charset="0"/>
              <a:cs typeface="Arial" panose="020B0604020202020204" pitchFamily="34" charset="0"/>
            </a:endParaRPr>
          </a:p>
        </p:txBody>
      </p:sp>
      <p:pic>
        <p:nvPicPr>
          <p:cNvPr id="10" name="Imagen 9">
            <a:extLst>
              <a:ext uri="{FF2B5EF4-FFF2-40B4-BE49-F238E27FC236}">
                <a16:creationId xmlns:a16="http://schemas.microsoft.com/office/drawing/2014/main" id="{E020E1B2-7CC9-44E0-9D2F-989300763189}"/>
              </a:ext>
            </a:extLst>
          </p:cNvPr>
          <p:cNvPicPr>
            <a:picLocks noChangeAspect="1"/>
          </p:cNvPicPr>
          <p:nvPr userDrawn="1"/>
        </p:nvPicPr>
        <p:blipFill>
          <a:blip r:embed="rId3"/>
          <a:stretch>
            <a:fillRect/>
          </a:stretch>
        </p:blipFill>
        <p:spPr>
          <a:xfrm>
            <a:off x="430832" y="6196510"/>
            <a:ext cx="1031529" cy="454108"/>
          </a:xfrm>
          <a:prstGeom prst="rect">
            <a:avLst/>
          </a:prstGeom>
        </p:spPr>
      </p:pic>
    </p:spTree>
    <p:extLst>
      <p:ext uri="{BB962C8B-B14F-4D97-AF65-F5344CB8AC3E}">
        <p14:creationId xmlns:p14="http://schemas.microsoft.com/office/powerpoint/2010/main" val="80646211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3_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BD1383-A146-4EAD-B03B-FF8D856EE9C9}"/>
              </a:ext>
            </a:extLst>
          </p:cNvPr>
          <p:cNvSpPr>
            <a:spLocks noGrp="1"/>
          </p:cNvSpPr>
          <p:nvPr>
            <p:ph type="title"/>
          </p:nvPr>
        </p:nvSpPr>
        <p:spPr/>
        <p:txBody>
          <a:bodyPr/>
          <a:lstStyle/>
          <a:p>
            <a:r>
              <a:rPr lang="en-GB"/>
              <a:t>Click to edit Master title style</a:t>
            </a:r>
          </a:p>
        </p:txBody>
      </p:sp>
      <p:sp>
        <p:nvSpPr>
          <p:cNvPr id="3" name="Marcador de contenido 2">
            <a:extLst>
              <a:ext uri="{FF2B5EF4-FFF2-40B4-BE49-F238E27FC236}">
                <a16:creationId xmlns:a16="http://schemas.microsoft.com/office/drawing/2014/main" id="{1222FB34-34D7-4A13-B956-D882F290726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fecha 3">
            <a:extLst>
              <a:ext uri="{FF2B5EF4-FFF2-40B4-BE49-F238E27FC236}">
                <a16:creationId xmlns:a16="http://schemas.microsoft.com/office/drawing/2014/main" id="{B2AF97BC-4AAB-4023-AC61-4763BD322843}"/>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8D809D62-D659-4D0A-82AD-4CF49005C8CB}"/>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42B12030-523B-4C91-9DC0-4F04512962E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104558057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3_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F5C233-375D-4233-871A-5606010CF82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Marcador de texto 2">
            <a:extLst>
              <a:ext uri="{FF2B5EF4-FFF2-40B4-BE49-F238E27FC236}">
                <a16:creationId xmlns:a16="http://schemas.microsoft.com/office/drawing/2014/main" id="{7A6B8DDB-C8B1-4030-920E-5F5216DB5A8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Marcador de fecha 3">
            <a:extLst>
              <a:ext uri="{FF2B5EF4-FFF2-40B4-BE49-F238E27FC236}">
                <a16:creationId xmlns:a16="http://schemas.microsoft.com/office/drawing/2014/main" id="{A71CF2C5-9ABB-460B-AF5A-5F52ADA03715}"/>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203611DC-FB7A-40BB-8E99-D581AA43CD4F}"/>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683E7564-63F5-45BD-8CDC-0F811BC769F9}"/>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2607695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3_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4261AC-7853-46F8-8B21-4BC12B2DBB28}"/>
              </a:ext>
            </a:extLst>
          </p:cNvPr>
          <p:cNvSpPr>
            <a:spLocks noGrp="1"/>
          </p:cNvSpPr>
          <p:nvPr>
            <p:ph type="title"/>
          </p:nvPr>
        </p:nvSpPr>
        <p:spPr/>
        <p:txBody>
          <a:bodyPr/>
          <a:lstStyle/>
          <a:p>
            <a:r>
              <a:rPr lang="en-GB"/>
              <a:t>Click to edit Master title style</a:t>
            </a:r>
          </a:p>
        </p:txBody>
      </p:sp>
      <p:sp>
        <p:nvSpPr>
          <p:cNvPr id="3" name="Marcador de contenido 2">
            <a:extLst>
              <a:ext uri="{FF2B5EF4-FFF2-40B4-BE49-F238E27FC236}">
                <a16:creationId xmlns:a16="http://schemas.microsoft.com/office/drawing/2014/main" id="{B7851E55-FD7C-4B6B-B691-19293A13D0A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contenido 3">
            <a:extLst>
              <a:ext uri="{FF2B5EF4-FFF2-40B4-BE49-F238E27FC236}">
                <a16:creationId xmlns:a16="http://schemas.microsoft.com/office/drawing/2014/main" id="{634311A7-C3DF-4371-BA98-518132B4F14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Marcador de fecha 4">
            <a:extLst>
              <a:ext uri="{FF2B5EF4-FFF2-40B4-BE49-F238E27FC236}">
                <a16:creationId xmlns:a16="http://schemas.microsoft.com/office/drawing/2014/main" id="{0CED73A4-1DDE-407D-A591-2A6B188C8BDA}"/>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6" name="Marcador de pie de página 5">
            <a:extLst>
              <a:ext uri="{FF2B5EF4-FFF2-40B4-BE49-F238E27FC236}">
                <a16:creationId xmlns:a16="http://schemas.microsoft.com/office/drawing/2014/main" id="{339D44C5-D01A-474F-A7BB-6EAD3B8CE067}"/>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1C3796DA-E9D0-492A-9C9D-0E6AD6E5F0E9}"/>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1418963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3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B79181-543C-4020-8210-DCFE6BA8447B}"/>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Marcador de texto 2">
            <a:extLst>
              <a:ext uri="{FF2B5EF4-FFF2-40B4-BE49-F238E27FC236}">
                <a16:creationId xmlns:a16="http://schemas.microsoft.com/office/drawing/2014/main" id="{C5463C83-639F-4BC5-A5EE-346583FDEB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Marcador de contenido 3">
            <a:extLst>
              <a:ext uri="{FF2B5EF4-FFF2-40B4-BE49-F238E27FC236}">
                <a16:creationId xmlns:a16="http://schemas.microsoft.com/office/drawing/2014/main" id="{6E8FC8F6-D806-4752-AF37-CA35B6E1FAF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Marcador de texto 4">
            <a:extLst>
              <a:ext uri="{FF2B5EF4-FFF2-40B4-BE49-F238E27FC236}">
                <a16:creationId xmlns:a16="http://schemas.microsoft.com/office/drawing/2014/main" id="{03BE360F-7BFC-4051-9353-FF0F6A96CBC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Marcador de contenido 5">
            <a:extLst>
              <a:ext uri="{FF2B5EF4-FFF2-40B4-BE49-F238E27FC236}">
                <a16:creationId xmlns:a16="http://schemas.microsoft.com/office/drawing/2014/main" id="{C186232C-D9F6-416B-9230-B2C766F98174}"/>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Marcador de fecha 6">
            <a:extLst>
              <a:ext uri="{FF2B5EF4-FFF2-40B4-BE49-F238E27FC236}">
                <a16:creationId xmlns:a16="http://schemas.microsoft.com/office/drawing/2014/main" id="{49A14627-0A09-4E26-B193-F351174359C0}"/>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8" name="Marcador de pie de página 7">
            <a:extLst>
              <a:ext uri="{FF2B5EF4-FFF2-40B4-BE49-F238E27FC236}">
                <a16:creationId xmlns:a16="http://schemas.microsoft.com/office/drawing/2014/main" id="{09D8180A-7C21-4321-8A66-60F0903C3B3C}"/>
              </a:ext>
            </a:extLst>
          </p:cNvPr>
          <p:cNvSpPr>
            <a:spLocks noGrp="1"/>
          </p:cNvSpPr>
          <p:nvPr>
            <p:ph type="ftr" sz="quarter" idx="11"/>
          </p:nvPr>
        </p:nvSpPr>
        <p:spPr/>
        <p:txBody>
          <a:bodyPr/>
          <a:lstStyle/>
          <a:p>
            <a:endParaRPr lang="en-GB"/>
          </a:p>
        </p:txBody>
      </p:sp>
      <p:sp>
        <p:nvSpPr>
          <p:cNvPr id="9" name="Marcador de número de diapositiva 8">
            <a:extLst>
              <a:ext uri="{FF2B5EF4-FFF2-40B4-BE49-F238E27FC236}">
                <a16:creationId xmlns:a16="http://schemas.microsoft.com/office/drawing/2014/main" id="{DDB80743-51B6-40BE-B80A-795F214FAFC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163822305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3_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C02903-F8CD-4FFA-8EFA-86AE2C5421DC}"/>
              </a:ext>
            </a:extLst>
          </p:cNvPr>
          <p:cNvSpPr>
            <a:spLocks noGrp="1"/>
          </p:cNvSpPr>
          <p:nvPr>
            <p:ph type="title"/>
          </p:nvPr>
        </p:nvSpPr>
        <p:spPr/>
        <p:txBody>
          <a:bodyPr/>
          <a:lstStyle/>
          <a:p>
            <a:r>
              <a:rPr lang="en-GB"/>
              <a:t>Click to edit Master title style</a:t>
            </a:r>
          </a:p>
        </p:txBody>
      </p:sp>
      <p:sp>
        <p:nvSpPr>
          <p:cNvPr id="3" name="Marcador de fecha 2">
            <a:extLst>
              <a:ext uri="{FF2B5EF4-FFF2-40B4-BE49-F238E27FC236}">
                <a16:creationId xmlns:a16="http://schemas.microsoft.com/office/drawing/2014/main" id="{D2F0A657-D28E-455D-A50A-DBDDA3B069C0}"/>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4" name="Marcador de pie de página 3">
            <a:extLst>
              <a:ext uri="{FF2B5EF4-FFF2-40B4-BE49-F238E27FC236}">
                <a16:creationId xmlns:a16="http://schemas.microsoft.com/office/drawing/2014/main" id="{22CF6CA2-8DE4-4AD9-B0A3-7798BA0F4D48}"/>
              </a:ext>
            </a:extLst>
          </p:cNvPr>
          <p:cNvSpPr>
            <a:spLocks noGrp="1"/>
          </p:cNvSpPr>
          <p:nvPr>
            <p:ph type="ftr" sz="quarter" idx="11"/>
          </p:nvPr>
        </p:nvSpPr>
        <p:spPr/>
        <p:txBody>
          <a:bodyPr/>
          <a:lstStyle/>
          <a:p>
            <a:endParaRPr lang="en-GB"/>
          </a:p>
        </p:txBody>
      </p:sp>
      <p:sp>
        <p:nvSpPr>
          <p:cNvPr id="5" name="Marcador de número de diapositiva 4">
            <a:extLst>
              <a:ext uri="{FF2B5EF4-FFF2-40B4-BE49-F238E27FC236}">
                <a16:creationId xmlns:a16="http://schemas.microsoft.com/office/drawing/2014/main" id="{3BB31DAA-F560-429D-A64B-024A2C667F1B}"/>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29029009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3_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85F70C2-F5F6-4B24-AC9D-7B484694EB50}"/>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3" name="Marcador de pie de página 2">
            <a:extLst>
              <a:ext uri="{FF2B5EF4-FFF2-40B4-BE49-F238E27FC236}">
                <a16:creationId xmlns:a16="http://schemas.microsoft.com/office/drawing/2014/main" id="{7EAD4FCF-444A-4664-9782-FA5337FCE7CF}"/>
              </a:ext>
            </a:extLst>
          </p:cNvPr>
          <p:cNvSpPr>
            <a:spLocks noGrp="1"/>
          </p:cNvSpPr>
          <p:nvPr>
            <p:ph type="ftr" sz="quarter" idx="11"/>
          </p:nvPr>
        </p:nvSpPr>
        <p:spPr/>
        <p:txBody>
          <a:bodyPr/>
          <a:lstStyle/>
          <a:p>
            <a:endParaRPr lang="en-GB"/>
          </a:p>
        </p:txBody>
      </p:sp>
      <p:sp>
        <p:nvSpPr>
          <p:cNvPr id="4" name="Marcador de número de diapositiva 3">
            <a:extLst>
              <a:ext uri="{FF2B5EF4-FFF2-40B4-BE49-F238E27FC236}">
                <a16:creationId xmlns:a16="http://schemas.microsoft.com/office/drawing/2014/main" id="{285A5CDD-535A-4FD4-8A54-CD3B9233EA8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22047596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4_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BD1383-A146-4EAD-B03B-FF8D856EE9C9}"/>
              </a:ext>
            </a:extLst>
          </p:cNvPr>
          <p:cNvSpPr>
            <a:spLocks noGrp="1"/>
          </p:cNvSpPr>
          <p:nvPr>
            <p:ph type="title"/>
          </p:nvPr>
        </p:nvSpPr>
        <p:spPr/>
        <p:txBody>
          <a:bodyPr/>
          <a:lstStyle/>
          <a:p>
            <a:r>
              <a:rPr lang="en-GB"/>
              <a:t>Click to edit Master title style</a:t>
            </a:r>
          </a:p>
        </p:txBody>
      </p:sp>
      <p:sp>
        <p:nvSpPr>
          <p:cNvPr id="3" name="Marcador de contenido 2">
            <a:extLst>
              <a:ext uri="{FF2B5EF4-FFF2-40B4-BE49-F238E27FC236}">
                <a16:creationId xmlns:a16="http://schemas.microsoft.com/office/drawing/2014/main" id="{1222FB34-34D7-4A13-B956-D882F290726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fecha 3">
            <a:extLst>
              <a:ext uri="{FF2B5EF4-FFF2-40B4-BE49-F238E27FC236}">
                <a16:creationId xmlns:a16="http://schemas.microsoft.com/office/drawing/2014/main" id="{B2AF97BC-4AAB-4023-AC61-4763BD322843}"/>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8D809D62-D659-4D0A-82AD-4CF49005C8CB}"/>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42B12030-523B-4C91-9DC0-4F04512962E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10455805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5_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BD1383-A146-4EAD-B03B-FF8D856EE9C9}"/>
              </a:ext>
            </a:extLst>
          </p:cNvPr>
          <p:cNvSpPr>
            <a:spLocks noGrp="1"/>
          </p:cNvSpPr>
          <p:nvPr>
            <p:ph type="title"/>
          </p:nvPr>
        </p:nvSpPr>
        <p:spPr/>
        <p:txBody>
          <a:bodyPr/>
          <a:lstStyle/>
          <a:p>
            <a:r>
              <a:rPr lang="en-GB"/>
              <a:t>Click to edit Master title style</a:t>
            </a:r>
          </a:p>
        </p:txBody>
      </p:sp>
      <p:sp>
        <p:nvSpPr>
          <p:cNvPr id="3" name="Marcador de contenido 2">
            <a:extLst>
              <a:ext uri="{FF2B5EF4-FFF2-40B4-BE49-F238E27FC236}">
                <a16:creationId xmlns:a16="http://schemas.microsoft.com/office/drawing/2014/main" id="{1222FB34-34D7-4A13-B956-D882F290726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fecha 3">
            <a:extLst>
              <a:ext uri="{FF2B5EF4-FFF2-40B4-BE49-F238E27FC236}">
                <a16:creationId xmlns:a16="http://schemas.microsoft.com/office/drawing/2014/main" id="{B2AF97BC-4AAB-4023-AC61-4763BD322843}"/>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8D809D62-D659-4D0A-82AD-4CF49005C8CB}"/>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42B12030-523B-4C91-9DC0-4F04512962E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104558057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6_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BD1383-A146-4EAD-B03B-FF8D856EE9C9}"/>
              </a:ext>
            </a:extLst>
          </p:cNvPr>
          <p:cNvSpPr>
            <a:spLocks noGrp="1"/>
          </p:cNvSpPr>
          <p:nvPr>
            <p:ph type="title"/>
          </p:nvPr>
        </p:nvSpPr>
        <p:spPr/>
        <p:txBody>
          <a:bodyPr/>
          <a:lstStyle/>
          <a:p>
            <a:r>
              <a:rPr lang="en-GB"/>
              <a:t>Click to edit Master title style</a:t>
            </a:r>
          </a:p>
        </p:txBody>
      </p:sp>
      <p:sp>
        <p:nvSpPr>
          <p:cNvPr id="3" name="Marcador de contenido 2">
            <a:extLst>
              <a:ext uri="{FF2B5EF4-FFF2-40B4-BE49-F238E27FC236}">
                <a16:creationId xmlns:a16="http://schemas.microsoft.com/office/drawing/2014/main" id="{1222FB34-34D7-4A13-B956-D882F290726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fecha 3">
            <a:extLst>
              <a:ext uri="{FF2B5EF4-FFF2-40B4-BE49-F238E27FC236}">
                <a16:creationId xmlns:a16="http://schemas.microsoft.com/office/drawing/2014/main" id="{B2AF97BC-4AAB-4023-AC61-4763BD322843}"/>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8D809D62-D659-4D0A-82AD-4CF49005C8CB}"/>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42B12030-523B-4C91-9DC0-4F04512962E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104558057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7_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BD1383-A146-4EAD-B03B-FF8D856EE9C9}"/>
              </a:ext>
            </a:extLst>
          </p:cNvPr>
          <p:cNvSpPr>
            <a:spLocks noGrp="1"/>
          </p:cNvSpPr>
          <p:nvPr>
            <p:ph type="title"/>
          </p:nvPr>
        </p:nvSpPr>
        <p:spPr/>
        <p:txBody>
          <a:bodyPr/>
          <a:lstStyle/>
          <a:p>
            <a:r>
              <a:rPr lang="en-GB"/>
              <a:t>Click to edit Master title style</a:t>
            </a:r>
          </a:p>
        </p:txBody>
      </p:sp>
      <p:sp>
        <p:nvSpPr>
          <p:cNvPr id="3" name="Marcador de contenido 2">
            <a:extLst>
              <a:ext uri="{FF2B5EF4-FFF2-40B4-BE49-F238E27FC236}">
                <a16:creationId xmlns:a16="http://schemas.microsoft.com/office/drawing/2014/main" id="{1222FB34-34D7-4A13-B956-D882F290726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fecha 3">
            <a:extLst>
              <a:ext uri="{FF2B5EF4-FFF2-40B4-BE49-F238E27FC236}">
                <a16:creationId xmlns:a16="http://schemas.microsoft.com/office/drawing/2014/main" id="{B2AF97BC-4AAB-4023-AC61-4763BD322843}"/>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8D809D62-D659-4D0A-82AD-4CF49005C8CB}"/>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42B12030-523B-4C91-9DC0-4F04512962E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104558057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8_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BD1383-A146-4EAD-B03B-FF8D856EE9C9}"/>
              </a:ext>
            </a:extLst>
          </p:cNvPr>
          <p:cNvSpPr>
            <a:spLocks noGrp="1"/>
          </p:cNvSpPr>
          <p:nvPr>
            <p:ph type="title"/>
          </p:nvPr>
        </p:nvSpPr>
        <p:spPr/>
        <p:txBody>
          <a:bodyPr/>
          <a:lstStyle/>
          <a:p>
            <a:r>
              <a:rPr lang="en-GB"/>
              <a:t>Click to edit Master title style</a:t>
            </a:r>
          </a:p>
        </p:txBody>
      </p:sp>
      <p:sp>
        <p:nvSpPr>
          <p:cNvPr id="3" name="Marcador de contenido 2">
            <a:extLst>
              <a:ext uri="{FF2B5EF4-FFF2-40B4-BE49-F238E27FC236}">
                <a16:creationId xmlns:a16="http://schemas.microsoft.com/office/drawing/2014/main" id="{1222FB34-34D7-4A13-B956-D882F290726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fecha 3">
            <a:extLst>
              <a:ext uri="{FF2B5EF4-FFF2-40B4-BE49-F238E27FC236}">
                <a16:creationId xmlns:a16="http://schemas.microsoft.com/office/drawing/2014/main" id="{B2AF97BC-4AAB-4023-AC61-4763BD322843}"/>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8D809D62-D659-4D0A-82AD-4CF49005C8CB}"/>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42B12030-523B-4C91-9DC0-4F04512962E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10455805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9_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BD1383-A146-4EAD-B03B-FF8D856EE9C9}"/>
              </a:ext>
            </a:extLst>
          </p:cNvPr>
          <p:cNvSpPr>
            <a:spLocks noGrp="1"/>
          </p:cNvSpPr>
          <p:nvPr>
            <p:ph type="title"/>
          </p:nvPr>
        </p:nvSpPr>
        <p:spPr/>
        <p:txBody>
          <a:bodyPr/>
          <a:lstStyle/>
          <a:p>
            <a:r>
              <a:rPr lang="en-GB"/>
              <a:t>Click to edit Master title style</a:t>
            </a:r>
          </a:p>
        </p:txBody>
      </p:sp>
      <p:sp>
        <p:nvSpPr>
          <p:cNvPr id="3" name="Marcador de contenido 2">
            <a:extLst>
              <a:ext uri="{FF2B5EF4-FFF2-40B4-BE49-F238E27FC236}">
                <a16:creationId xmlns:a16="http://schemas.microsoft.com/office/drawing/2014/main" id="{1222FB34-34D7-4A13-B956-D882F290726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fecha 3">
            <a:extLst>
              <a:ext uri="{FF2B5EF4-FFF2-40B4-BE49-F238E27FC236}">
                <a16:creationId xmlns:a16="http://schemas.microsoft.com/office/drawing/2014/main" id="{B2AF97BC-4AAB-4023-AC61-4763BD322843}"/>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8D809D62-D659-4D0A-82AD-4CF49005C8CB}"/>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42B12030-523B-4C91-9DC0-4F04512962E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104558057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10_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BD1383-A146-4EAD-B03B-FF8D856EE9C9}"/>
              </a:ext>
            </a:extLst>
          </p:cNvPr>
          <p:cNvSpPr>
            <a:spLocks noGrp="1"/>
          </p:cNvSpPr>
          <p:nvPr>
            <p:ph type="title"/>
          </p:nvPr>
        </p:nvSpPr>
        <p:spPr/>
        <p:txBody>
          <a:bodyPr/>
          <a:lstStyle/>
          <a:p>
            <a:r>
              <a:rPr lang="en-GB"/>
              <a:t>Click to edit Master title style</a:t>
            </a:r>
          </a:p>
        </p:txBody>
      </p:sp>
      <p:sp>
        <p:nvSpPr>
          <p:cNvPr id="3" name="Marcador de contenido 2">
            <a:extLst>
              <a:ext uri="{FF2B5EF4-FFF2-40B4-BE49-F238E27FC236}">
                <a16:creationId xmlns:a16="http://schemas.microsoft.com/office/drawing/2014/main" id="{1222FB34-34D7-4A13-B956-D882F290726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fecha 3">
            <a:extLst>
              <a:ext uri="{FF2B5EF4-FFF2-40B4-BE49-F238E27FC236}">
                <a16:creationId xmlns:a16="http://schemas.microsoft.com/office/drawing/2014/main" id="{B2AF97BC-4AAB-4023-AC61-4763BD322843}"/>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8D809D62-D659-4D0A-82AD-4CF49005C8CB}"/>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42B12030-523B-4C91-9DC0-4F04512962E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104558057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11_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BD1383-A146-4EAD-B03B-FF8D856EE9C9}"/>
              </a:ext>
            </a:extLst>
          </p:cNvPr>
          <p:cNvSpPr>
            <a:spLocks noGrp="1"/>
          </p:cNvSpPr>
          <p:nvPr>
            <p:ph type="title"/>
          </p:nvPr>
        </p:nvSpPr>
        <p:spPr/>
        <p:txBody>
          <a:bodyPr/>
          <a:lstStyle/>
          <a:p>
            <a:r>
              <a:rPr lang="en-GB"/>
              <a:t>Click to edit Master title style</a:t>
            </a:r>
          </a:p>
        </p:txBody>
      </p:sp>
      <p:sp>
        <p:nvSpPr>
          <p:cNvPr id="3" name="Marcador de contenido 2">
            <a:extLst>
              <a:ext uri="{FF2B5EF4-FFF2-40B4-BE49-F238E27FC236}">
                <a16:creationId xmlns:a16="http://schemas.microsoft.com/office/drawing/2014/main" id="{1222FB34-34D7-4A13-B956-D882F290726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fecha 3">
            <a:extLst>
              <a:ext uri="{FF2B5EF4-FFF2-40B4-BE49-F238E27FC236}">
                <a16:creationId xmlns:a16="http://schemas.microsoft.com/office/drawing/2014/main" id="{B2AF97BC-4AAB-4023-AC61-4763BD322843}"/>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8D809D62-D659-4D0A-82AD-4CF49005C8CB}"/>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42B12030-523B-4C91-9DC0-4F04512962E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104558057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12_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BD1383-A146-4EAD-B03B-FF8D856EE9C9}"/>
              </a:ext>
            </a:extLst>
          </p:cNvPr>
          <p:cNvSpPr>
            <a:spLocks noGrp="1"/>
          </p:cNvSpPr>
          <p:nvPr>
            <p:ph type="title"/>
          </p:nvPr>
        </p:nvSpPr>
        <p:spPr/>
        <p:txBody>
          <a:bodyPr/>
          <a:lstStyle/>
          <a:p>
            <a:r>
              <a:rPr lang="en-GB"/>
              <a:t>Click to edit Master title style</a:t>
            </a:r>
          </a:p>
        </p:txBody>
      </p:sp>
      <p:sp>
        <p:nvSpPr>
          <p:cNvPr id="3" name="Marcador de contenido 2">
            <a:extLst>
              <a:ext uri="{FF2B5EF4-FFF2-40B4-BE49-F238E27FC236}">
                <a16:creationId xmlns:a16="http://schemas.microsoft.com/office/drawing/2014/main" id="{1222FB34-34D7-4A13-B956-D882F290726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fecha 3">
            <a:extLst>
              <a:ext uri="{FF2B5EF4-FFF2-40B4-BE49-F238E27FC236}">
                <a16:creationId xmlns:a16="http://schemas.microsoft.com/office/drawing/2014/main" id="{B2AF97BC-4AAB-4023-AC61-4763BD322843}"/>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8D809D62-D659-4D0A-82AD-4CF49005C8CB}"/>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42B12030-523B-4C91-9DC0-4F04512962E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104558057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13_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BD1383-A146-4EAD-B03B-FF8D856EE9C9}"/>
              </a:ext>
            </a:extLst>
          </p:cNvPr>
          <p:cNvSpPr>
            <a:spLocks noGrp="1"/>
          </p:cNvSpPr>
          <p:nvPr>
            <p:ph type="title"/>
          </p:nvPr>
        </p:nvSpPr>
        <p:spPr/>
        <p:txBody>
          <a:bodyPr/>
          <a:lstStyle/>
          <a:p>
            <a:r>
              <a:rPr lang="en-GB"/>
              <a:t>Click to edit Master title style</a:t>
            </a:r>
          </a:p>
        </p:txBody>
      </p:sp>
      <p:sp>
        <p:nvSpPr>
          <p:cNvPr id="3" name="Marcador de contenido 2">
            <a:extLst>
              <a:ext uri="{FF2B5EF4-FFF2-40B4-BE49-F238E27FC236}">
                <a16:creationId xmlns:a16="http://schemas.microsoft.com/office/drawing/2014/main" id="{1222FB34-34D7-4A13-B956-D882F290726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fecha 3">
            <a:extLst>
              <a:ext uri="{FF2B5EF4-FFF2-40B4-BE49-F238E27FC236}">
                <a16:creationId xmlns:a16="http://schemas.microsoft.com/office/drawing/2014/main" id="{B2AF97BC-4AAB-4023-AC61-4763BD322843}"/>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8D809D62-D659-4D0A-82AD-4CF49005C8CB}"/>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42B12030-523B-4C91-9DC0-4F04512962E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104558057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14_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BD1383-A146-4EAD-B03B-FF8D856EE9C9}"/>
              </a:ext>
            </a:extLst>
          </p:cNvPr>
          <p:cNvSpPr>
            <a:spLocks noGrp="1"/>
          </p:cNvSpPr>
          <p:nvPr>
            <p:ph type="title"/>
          </p:nvPr>
        </p:nvSpPr>
        <p:spPr/>
        <p:txBody>
          <a:bodyPr/>
          <a:lstStyle/>
          <a:p>
            <a:r>
              <a:rPr lang="en-GB"/>
              <a:t>Click to edit Master title style</a:t>
            </a:r>
          </a:p>
        </p:txBody>
      </p:sp>
      <p:sp>
        <p:nvSpPr>
          <p:cNvPr id="3" name="Marcador de contenido 2">
            <a:extLst>
              <a:ext uri="{FF2B5EF4-FFF2-40B4-BE49-F238E27FC236}">
                <a16:creationId xmlns:a16="http://schemas.microsoft.com/office/drawing/2014/main" id="{1222FB34-34D7-4A13-B956-D882F290726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fecha 3">
            <a:extLst>
              <a:ext uri="{FF2B5EF4-FFF2-40B4-BE49-F238E27FC236}">
                <a16:creationId xmlns:a16="http://schemas.microsoft.com/office/drawing/2014/main" id="{B2AF97BC-4AAB-4023-AC61-4763BD322843}"/>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8D809D62-D659-4D0A-82AD-4CF49005C8CB}"/>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42B12030-523B-4C91-9DC0-4F04512962E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104558057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15_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BD1383-A146-4EAD-B03B-FF8D856EE9C9}"/>
              </a:ext>
            </a:extLst>
          </p:cNvPr>
          <p:cNvSpPr>
            <a:spLocks noGrp="1"/>
          </p:cNvSpPr>
          <p:nvPr>
            <p:ph type="title"/>
          </p:nvPr>
        </p:nvSpPr>
        <p:spPr/>
        <p:txBody>
          <a:bodyPr/>
          <a:lstStyle/>
          <a:p>
            <a:r>
              <a:rPr lang="en-GB"/>
              <a:t>Click to edit Master title style</a:t>
            </a:r>
          </a:p>
        </p:txBody>
      </p:sp>
      <p:sp>
        <p:nvSpPr>
          <p:cNvPr id="3" name="Marcador de contenido 2">
            <a:extLst>
              <a:ext uri="{FF2B5EF4-FFF2-40B4-BE49-F238E27FC236}">
                <a16:creationId xmlns:a16="http://schemas.microsoft.com/office/drawing/2014/main" id="{1222FB34-34D7-4A13-B956-D882F290726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fecha 3">
            <a:extLst>
              <a:ext uri="{FF2B5EF4-FFF2-40B4-BE49-F238E27FC236}">
                <a16:creationId xmlns:a16="http://schemas.microsoft.com/office/drawing/2014/main" id="{B2AF97BC-4AAB-4023-AC61-4763BD322843}"/>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8D809D62-D659-4D0A-82AD-4CF49005C8CB}"/>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42B12030-523B-4C91-9DC0-4F04512962E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104558057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16_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BD1383-A146-4EAD-B03B-FF8D856EE9C9}"/>
              </a:ext>
            </a:extLst>
          </p:cNvPr>
          <p:cNvSpPr>
            <a:spLocks noGrp="1"/>
          </p:cNvSpPr>
          <p:nvPr>
            <p:ph type="title"/>
          </p:nvPr>
        </p:nvSpPr>
        <p:spPr/>
        <p:txBody>
          <a:bodyPr/>
          <a:lstStyle/>
          <a:p>
            <a:r>
              <a:rPr lang="en-GB"/>
              <a:t>Click to edit Master title style</a:t>
            </a:r>
          </a:p>
        </p:txBody>
      </p:sp>
      <p:sp>
        <p:nvSpPr>
          <p:cNvPr id="3" name="Marcador de contenido 2">
            <a:extLst>
              <a:ext uri="{FF2B5EF4-FFF2-40B4-BE49-F238E27FC236}">
                <a16:creationId xmlns:a16="http://schemas.microsoft.com/office/drawing/2014/main" id="{1222FB34-34D7-4A13-B956-D882F290726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fecha 3">
            <a:extLst>
              <a:ext uri="{FF2B5EF4-FFF2-40B4-BE49-F238E27FC236}">
                <a16:creationId xmlns:a16="http://schemas.microsoft.com/office/drawing/2014/main" id="{B2AF97BC-4AAB-4023-AC61-4763BD322843}"/>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8D809D62-D659-4D0A-82AD-4CF49005C8CB}"/>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42B12030-523B-4C91-9DC0-4F04512962E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104558057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17_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BD1383-A146-4EAD-B03B-FF8D856EE9C9}"/>
              </a:ext>
            </a:extLst>
          </p:cNvPr>
          <p:cNvSpPr>
            <a:spLocks noGrp="1"/>
          </p:cNvSpPr>
          <p:nvPr>
            <p:ph type="title"/>
          </p:nvPr>
        </p:nvSpPr>
        <p:spPr/>
        <p:txBody>
          <a:bodyPr/>
          <a:lstStyle/>
          <a:p>
            <a:r>
              <a:rPr lang="en-GB"/>
              <a:t>Click to edit Master title style</a:t>
            </a:r>
          </a:p>
        </p:txBody>
      </p:sp>
      <p:sp>
        <p:nvSpPr>
          <p:cNvPr id="3" name="Marcador de contenido 2">
            <a:extLst>
              <a:ext uri="{FF2B5EF4-FFF2-40B4-BE49-F238E27FC236}">
                <a16:creationId xmlns:a16="http://schemas.microsoft.com/office/drawing/2014/main" id="{1222FB34-34D7-4A13-B956-D882F290726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fecha 3">
            <a:extLst>
              <a:ext uri="{FF2B5EF4-FFF2-40B4-BE49-F238E27FC236}">
                <a16:creationId xmlns:a16="http://schemas.microsoft.com/office/drawing/2014/main" id="{B2AF97BC-4AAB-4023-AC61-4763BD322843}"/>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8D809D62-D659-4D0A-82AD-4CF49005C8CB}"/>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42B12030-523B-4C91-9DC0-4F04512962E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104558057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18_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BD1383-A146-4EAD-B03B-FF8D856EE9C9}"/>
              </a:ext>
            </a:extLst>
          </p:cNvPr>
          <p:cNvSpPr>
            <a:spLocks noGrp="1"/>
          </p:cNvSpPr>
          <p:nvPr>
            <p:ph type="title"/>
          </p:nvPr>
        </p:nvSpPr>
        <p:spPr/>
        <p:txBody>
          <a:bodyPr/>
          <a:lstStyle/>
          <a:p>
            <a:r>
              <a:rPr lang="en-GB"/>
              <a:t>Click to edit Master title style</a:t>
            </a:r>
          </a:p>
        </p:txBody>
      </p:sp>
      <p:sp>
        <p:nvSpPr>
          <p:cNvPr id="3" name="Marcador de contenido 2">
            <a:extLst>
              <a:ext uri="{FF2B5EF4-FFF2-40B4-BE49-F238E27FC236}">
                <a16:creationId xmlns:a16="http://schemas.microsoft.com/office/drawing/2014/main" id="{1222FB34-34D7-4A13-B956-D882F290726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fecha 3">
            <a:extLst>
              <a:ext uri="{FF2B5EF4-FFF2-40B4-BE49-F238E27FC236}">
                <a16:creationId xmlns:a16="http://schemas.microsoft.com/office/drawing/2014/main" id="{B2AF97BC-4AAB-4023-AC61-4763BD322843}"/>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8D809D62-D659-4D0A-82AD-4CF49005C8CB}"/>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42B12030-523B-4C91-9DC0-4F04512962E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104558057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19_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BD1383-A146-4EAD-B03B-FF8D856EE9C9}"/>
              </a:ext>
            </a:extLst>
          </p:cNvPr>
          <p:cNvSpPr>
            <a:spLocks noGrp="1"/>
          </p:cNvSpPr>
          <p:nvPr>
            <p:ph type="title"/>
          </p:nvPr>
        </p:nvSpPr>
        <p:spPr/>
        <p:txBody>
          <a:bodyPr/>
          <a:lstStyle/>
          <a:p>
            <a:r>
              <a:rPr lang="en-GB"/>
              <a:t>Click to edit Master title style</a:t>
            </a:r>
          </a:p>
        </p:txBody>
      </p:sp>
      <p:sp>
        <p:nvSpPr>
          <p:cNvPr id="3" name="Marcador de contenido 2">
            <a:extLst>
              <a:ext uri="{FF2B5EF4-FFF2-40B4-BE49-F238E27FC236}">
                <a16:creationId xmlns:a16="http://schemas.microsoft.com/office/drawing/2014/main" id="{1222FB34-34D7-4A13-B956-D882F290726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fecha 3">
            <a:extLst>
              <a:ext uri="{FF2B5EF4-FFF2-40B4-BE49-F238E27FC236}">
                <a16:creationId xmlns:a16="http://schemas.microsoft.com/office/drawing/2014/main" id="{B2AF97BC-4AAB-4023-AC61-4763BD322843}"/>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8D809D62-D659-4D0A-82AD-4CF49005C8CB}"/>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42B12030-523B-4C91-9DC0-4F04512962E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104558057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20_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BD1383-A146-4EAD-B03B-FF8D856EE9C9}"/>
              </a:ext>
            </a:extLst>
          </p:cNvPr>
          <p:cNvSpPr>
            <a:spLocks noGrp="1"/>
          </p:cNvSpPr>
          <p:nvPr>
            <p:ph type="title"/>
          </p:nvPr>
        </p:nvSpPr>
        <p:spPr/>
        <p:txBody>
          <a:bodyPr/>
          <a:lstStyle/>
          <a:p>
            <a:r>
              <a:rPr lang="en-GB"/>
              <a:t>Click to edit Master title style</a:t>
            </a:r>
          </a:p>
        </p:txBody>
      </p:sp>
      <p:sp>
        <p:nvSpPr>
          <p:cNvPr id="3" name="Marcador de contenido 2">
            <a:extLst>
              <a:ext uri="{FF2B5EF4-FFF2-40B4-BE49-F238E27FC236}">
                <a16:creationId xmlns:a16="http://schemas.microsoft.com/office/drawing/2014/main" id="{1222FB34-34D7-4A13-B956-D882F290726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fecha 3">
            <a:extLst>
              <a:ext uri="{FF2B5EF4-FFF2-40B4-BE49-F238E27FC236}">
                <a16:creationId xmlns:a16="http://schemas.microsoft.com/office/drawing/2014/main" id="{B2AF97BC-4AAB-4023-AC61-4763BD322843}"/>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8D809D62-D659-4D0A-82AD-4CF49005C8CB}"/>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42B12030-523B-4C91-9DC0-4F04512962E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104558057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21_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BD1383-A146-4EAD-B03B-FF8D856EE9C9}"/>
              </a:ext>
            </a:extLst>
          </p:cNvPr>
          <p:cNvSpPr>
            <a:spLocks noGrp="1"/>
          </p:cNvSpPr>
          <p:nvPr>
            <p:ph type="title"/>
          </p:nvPr>
        </p:nvSpPr>
        <p:spPr/>
        <p:txBody>
          <a:bodyPr/>
          <a:lstStyle/>
          <a:p>
            <a:r>
              <a:rPr lang="en-GB"/>
              <a:t>Click to edit Master title style</a:t>
            </a:r>
          </a:p>
        </p:txBody>
      </p:sp>
      <p:sp>
        <p:nvSpPr>
          <p:cNvPr id="3" name="Marcador de contenido 2">
            <a:extLst>
              <a:ext uri="{FF2B5EF4-FFF2-40B4-BE49-F238E27FC236}">
                <a16:creationId xmlns:a16="http://schemas.microsoft.com/office/drawing/2014/main" id="{1222FB34-34D7-4A13-B956-D882F290726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fecha 3">
            <a:extLst>
              <a:ext uri="{FF2B5EF4-FFF2-40B4-BE49-F238E27FC236}">
                <a16:creationId xmlns:a16="http://schemas.microsoft.com/office/drawing/2014/main" id="{B2AF97BC-4AAB-4023-AC61-4763BD322843}"/>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8D809D62-D659-4D0A-82AD-4CF49005C8CB}"/>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42B12030-523B-4C91-9DC0-4F04512962E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104558057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22_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BD1383-A146-4EAD-B03B-FF8D856EE9C9}"/>
              </a:ext>
            </a:extLst>
          </p:cNvPr>
          <p:cNvSpPr>
            <a:spLocks noGrp="1"/>
          </p:cNvSpPr>
          <p:nvPr>
            <p:ph type="title"/>
          </p:nvPr>
        </p:nvSpPr>
        <p:spPr/>
        <p:txBody>
          <a:bodyPr/>
          <a:lstStyle/>
          <a:p>
            <a:r>
              <a:rPr lang="en-GB"/>
              <a:t>Click to edit Master title style</a:t>
            </a:r>
          </a:p>
        </p:txBody>
      </p:sp>
      <p:sp>
        <p:nvSpPr>
          <p:cNvPr id="3" name="Marcador de contenido 2">
            <a:extLst>
              <a:ext uri="{FF2B5EF4-FFF2-40B4-BE49-F238E27FC236}">
                <a16:creationId xmlns:a16="http://schemas.microsoft.com/office/drawing/2014/main" id="{1222FB34-34D7-4A13-B956-D882F290726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fecha 3">
            <a:extLst>
              <a:ext uri="{FF2B5EF4-FFF2-40B4-BE49-F238E27FC236}">
                <a16:creationId xmlns:a16="http://schemas.microsoft.com/office/drawing/2014/main" id="{B2AF97BC-4AAB-4023-AC61-4763BD322843}"/>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8D809D62-D659-4D0A-82AD-4CF49005C8CB}"/>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42B12030-523B-4C91-9DC0-4F04512962E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104558057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23_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BD1383-A146-4EAD-B03B-FF8D856EE9C9}"/>
              </a:ext>
            </a:extLst>
          </p:cNvPr>
          <p:cNvSpPr>
            <a:spLocks noGrp="1"/>
          </p:cNvSpPr>
          <p:nvPr>
            <p:ph type="title"/>
          </p:nvPr>
        </p:nvSpPr>
        <p:spPr/>
        <p:txBody>
          <a:bodyPr/>
          <a:lstStyle/>
          <a:p>
            <a:r>
              <a:rPr lang="en-GB"/>
              <a:t>Click to edit Master title style</a:t>
            </a:r>
          </a:p>
        </p:txBody>
      </p:sp>
      <p:sp>
        <p:nvSpPr>
          <p:cNvPr id="3" name="Marcador de contenido 2">
            <a:extLst>
              <a:ext uri="{FF2B5EF4-FFF2-40B4-BE49-F238E27FC236}">
                <a16:creationId xmlns:a16="http://schemas.microsoft.com/office/drawing/2014/main" id="{1222FB34-34D7-4A13-B956-D882F290726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fecha 3">
            <a:extLst>
              <a:ext uri="{FF2B5EF4-FFF2-40B4-BE49-F238E27FC236}">
                <a16:creationId xmlns:a16="http://schemas.microsoft.com/office/drawing/2014/main" id="{B2AF97BC-4AAB-4023-AC61-4763BD322843}"/>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8D809D62-D659-4D0A-82AD-4CF49005C8CB}"/>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42B12030-523B-4C91-9DC0-4F04512962E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104558057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24_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BD1383-A146-4EAD-B03B-FF8D856EE9C9}"/>
              </a:ext>
            </a:extLst>
          </p:cNvPr>
          <p:cNvSpPr>
            <a:spLocks noGrp="1"/>
          </p:cNvSpPr>
          <p:nvPr>
            <p:ph type="title"/>
          </p:nvPr>
        </p:nvSpPr>
        <p:spPr/>
        <p:txBody>
          <a:bodyPr/>
          <a:lstStyle/>
          <a:p>
            <a:r>
              <a:rPr lang="en-GB"/>
              <a:t>Click to edit Master title style</a:t>
            </a:r>
          </a:p>
        </p:txBody>
      </p:sp>
      <p:sp>
        <p:nvSpPr>
          <p:cNvPr id="3" name="Marcador de contenido 2">
            <a:extLst>
              <a:ext uri="{FF2B5EF4-FFF2-40B4-BE49-F238E27FC236}">
                <a16:creationId xmlns:a16="http://schemas.microsoft.com/office/drawing/2014/main" id="{1222FB34-34D7-4A13-B956-D882F290726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fecha 3">
            <a:extLst>
              <a:ext uri="{FF2B5EF4-FFF2-40B4-BE49-F238E27FC236}">
                <a16:creationId xmlns:a16="http://schemas.microsoft.com/office/drawing/2014/main" id="{B2AF97BC-4AAB-4023-AC61-4763BD322843}"/>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8D809D62-D659-4D0A-82AD-4CF49005C8CB}"/>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42B12030-523B-4C91-9DC0-4F04512962E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104558057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25_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BD1383-A146-4EAD-B03B-FF8D856EE9C9}"/>
              </a:ext>
            </a:extLst>
          </p:cNvPr>
          <p:cNvSpPr>
            <a:spLocks noGrp="1"/>
          </p:cNvSpPr>
          <p:nvPr>
            <p:ph type="title"/>
          </p:nvPr>
        </p:nvSpPr>
        <p:spPr/>
        <p:txBody>
          <a:bodyPr/>
          <a:lstStyle/>
          <a:p>
            <a:r>
              <a:rPr lang="en-GB"/>
              <a:t>Click to edit Master title style</a:t>
            </a:r>
          </a:p>
        </p:txBody>
      </p:sp>
      <p:sp>
        <p:nvSpPr>
          <p:cNvPr id="3" name="Marcador de contenido 2">
            <a:extLst>
              <a:ext uri="{FF2B5EF4-FFF2-40B4-BE49-F238E27FC236}">
                <a16:creationId xmlns:a16="http://schemas.microsoft.com/office/drawing/2014/main" id="{1222FB34-34D7-4A13-B956-D882F290726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fecha 3">
            <a:extLst>
              <a:ext uri="{FF2B5EF4-FFF2-40B4-BE49-F238E27FC236}">
                <a16:creationId xmlns:a16="http://schemas.microsoft.com/office/drawing/2014/main" id="{B2AF97BC-4AAB-4023-AC61-4763BD322843}"/>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8D809D62-D659-4D0A-82AD-4CF49005C8CB}"/>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42B12030-523B-4C91-9DC0-4F04512962E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104558057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26_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BD1383-A146-4EAD-B03B-FF8D856EE9C9}"/>
              </a:ext>
            </a:extLst>
          </p:cNvPr>
          <p:cNvSpPr>
            <a:spLocks noGrp="1"/>
          </p:cNvSpPr>
          <p:nvPr>
            <p:ph type="title"/>
          </p:nvPr>
        </p:nvSpPr>
        <p:spPr/>
        <p:txBody>
          <a:bodyPr/>
          <a:lstStyle/>
          <a:p>
            <a:r>
              <a:rPr lang="en-GB"/>
              <a:t>Click to edit Master title style</a:t>
            </a:r>
          </a:p>
        </p:txBody>
      </p:sp>
      <p:sp>
        <p:nvSpPr>
          <p:cNvPr id="3" name="Marcador de contenido 2">
            <a:extLst>
              <a:ext uri="{FF2B5EF4-FFF2-40B4-BE49-F238E27FC236}">
                <a16:creationId xmlns:a16="http://schemas.microsoft.com/office/drawing/2014/main" id="{1222FB34-34D7-4A13-B956-D882F290726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fecha 3">
            <a:extLst>
              <a:ext uri="{FF2B5EF4-FFF2-40B4-BE49-F238E27FC236}">
                <a16:creationId xmlns:a16="http://schemas.microsoft.com/office/drawing/2014/main" id="{B2AF97BC-4AAB-4023-AC61-4763BD322843}"/>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8D809D62-D659-4D0A-82AD-4CF49005C8CB}"/>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42B12030-523B-4C91-9DC0-4F04512962E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104558057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27_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BD1383-A146-4EAD-B03B-FF8D856EE9C9}"/>
              </a:ext>
            </a:extLst>
          </p:cNvPr>
          <p:cNvSpPr>
            <a:spLocks noGrp="1"/>
          </p:cNvSpPr>
          <p:nvPr>
            <p:ph type="title"/>
          </p:nvPr>
        </p:nvSpPr>
        <p:spPr/>
        <p:txBody>
          <a:bodyPr/>
          <a:lstStyle/>
          <a:p>
            <a:r>
              <a:rPr lang="en-GB"/>
              <a:t>Click to edit Master title style</a:t>
            </a:r>
          </a:p>
        </p:txBody>
      </p:sp>
      <p:sp>
        <p:nvSpPr>
          <p:cNvPr id="3" name="Marcador de contenido 2">
            <a:extLst>
              <a:ext uri="{FF2B5EF4-FFF2-40B4-BE49-F238E27FC236}">
                <a16:creationId xmlns:a16="http://schemas.microsoft.com/office/drawing/2014/main" id="{1222FB34-34D7-4A13-B956-D882F290726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fecha 3">
            <a:extLst>
              <a:ext uri="{FF2B5EF4-FFF2-40B4-BE49-F238E27FC236}">
                <a16:creationId xmlns:a16="http://schemas.microsoft.com/office/drawing/2014/main" id="{B2AF97BC-4AAB-4023-AC61-4763BD322843}"/>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8D809D62-D659-4D0A-82AD-4CF49005C8CB}"/>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42B12030-523B-4C91-9DC0-4F04512962E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104558057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28_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BD1383-A146-4EAD-B03B-FF8D856EE9C9}"/>
              </a:ext>
            </a:extLst>
          </p:cNvPr>
          <p:cNvSpPr>
            <a:spLocks noGrp="1"/>
          </p:cNvSpPr>
          <p:nvPr>
            <p:ph type="title"/>
          </p:nvPr>
        </p:nvSpPr>
        <p:spPr/>
        <p:txBody>
          <a:bodyPr/>
          <a:lstStyle/>
          <a:p>
            <a:r>
              <a:rPr lang="en-GB"/>
              <a:t>Click to edit Master title style</a:t>
            </a:r>
          </a:p>
        </p:txBody>
      </p:sp>
      <p:sp>
        <p:nvSpPr>
          <p:cNvPr id="3" name="Marcador de contenido 2">
            <a:extLst>
              <a:ext uri="{FF2B5EF4-FFF2-40B4-BE49-F238E27FC236}">
                <a16:creationId xmlns:a16="http://schemas.microsoft.com/office/drawing/2014/main" id="{1222FB34-34D7-4A13-B956-D882F290726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fecha 3">
            <a:extLst>
              <a:ext uri="{FF2B5EF4-FFF2-40B4-BE49-F238E27FC236}">
                <a16:creationId xmlns:a16="http://schemas.microsoft.com/office/drawing/2014/main" id="{B2AF97BC-4AAB-4023-AC61-4763BD322843}"/>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8D809D62-D659-4D0A-82AD-4CF49005C8CB}"/>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42B12030-523B-4C91-9DC0-4F04512962E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104558057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29_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BD1383-A146-4EAD-B03B-FF8D856EE9C9}"/>
              </a:ext>
            </a:extLst>
          </p:cNvPr>
          <p:cNvSpPr>
            <a:spLocks noGrp="1"/>
          </p:cNvSpPr>
          <p:nvPr>
            <p:ph type="title"/>
          </p:nvPr>
        </p:nvSpPr>
        <p:spPr/>
        <p:txBody>
          <a:bodyPr/>
          <a:lstStyle/>
          <a:p>
            <a:r>
              <a:rPr lang="en-GB"/>
              <a:t>Click to edit Master title style</a:t>
            </a:r>
          </a:p>
        </p:txBody>
      </p:sp>
      <p:sp>
        <p:nvSpPr>
          <p:cNvPr id="3" name="Marcador de contenido 2">
            <a:extLst>
              <a:ext uri="{FF2B5EF4-FFF2-40B4-BE49-F238E27FC236}">
                <a16:creationId xmlns:a16="http://schemas.microsoft.com/office/drawing/2014/main" id="{1222FB34-34D7-4A13-B956-D882F290726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fecha 3">
            <a:extLst>
              <a:ext uri="{FF2B5EF4-FFF2-40B4-BE49-F238E27FC236}">
                <a16:creationId xmlns:a16="http://schemas.microsoft.com/office/drawing/2014/main" id="{B2AF97BC-4AAB-4023-AC61-4763BD322843}"/>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8D809D62-D659-4D0A-82AD-4CF49005C8CB}"/>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42B12030-523B-4C91-9DC0-4F04512962E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104558057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30_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BD1383-A146-4EAD-B03B-FF8D856EE9C9}"/>
              </a:ext>
            </a:extLst>
          </p:cNvPr>
          <p:cNvSpPr>
            <a:spLocks noGrp="1"/>
          </p:cNvSpPr>
          <p:nvPr>
            <p:ph type="title"/>
          </p:nvPr>
        </p:nvSpPr>
        <p:spPr/>
        <p:txBody>
          <a:bodyPr/>
          <a:lstStyle/>
          <a:p>
            <a:r>
              <a:rPr lang="en-GB"/>
              <a:t>Click to edit Master title style</a:t>
            </a:r>
          </a:p>
        </p:txBody>
      </p:sp>
      <p:sp>
        <p:nvSpPr>
          <p:cNvPr id="3" name="Marcador de contenido 2">
            <a:extLst>
              <a:ext uri="{FF2B5EF4-FFF2-40B4-BE49-F238E27FC236}">
                <a16:creationId xmlns:a16="http://schemas.microsoft.com/office/drawing/2014/main" id="{1222FB34-34D7-4A13-B956-D882F290726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fecha 3">
            <a:extLst>
              <a:ext uri="{FF2B5EF4-FFF2-40B4-BE49-F238E27FC236}">
                <a16:creationId xmlns:a16="http://schemas.microsoft.com/office/drawing/2014/main" id="{B2AF97BC-4AAB-4023-AC61-4763BD322843}"/>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8D809D62-D659-4D0A-82AD-4CF49005C8CB}"/>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42B12030-523B-4C91-9DC0-4F04512962E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104558057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31_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BD1383-A146-4EAD-B03B-FF8D856EE9C9}"/>
              </a:ext>
            </a:extLst>
          </p:cNvPr>
          <p:cNvSpPr>
            <a:spLocks noGrp="1"/>
          </p:cNvSpPr>
          <p:nvPr>
            <p:ph type="title"/>
          </p:nvPr>
        </p:nvSpPr>
        <p:spPr/>
        <p:txBody>
          <a:bodyPr/>
          <a:lstStyle/>
          <a:p>
            <a:r>
              <a:rPr lang="en-GB"/>
              <a:t>Click to edit Master title style</a:t>
            </a:r>
          </a:p>
        </p:txBody>
      </p:sp>
      <p:sp>
        <p:nvSpPr>
          <p:cNvPr id="3" name="Marcador de contenido 2">
            <a:extLst>
              <a:ext uri="{FF2B5EF4-FFF2-40B4-BE49-F238E27FC236}">
                <a16:creationId xmlns:a16="http://schemas.microsoft.com/office/drawing/2014/main" id="{1222FB34-34D7-4A13-B956-D882F290726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Marcador de fecha 3">
            <a:extLst>
              <a:ext uri="{FF2B5EF4-FFF2-40B4-BE49-F238E27FC236}">
                <a16:creationId xmlns:a16="http://schemas.microsoft.com/office/drawing/2014/main" id="{B2AF97BC-4AAB-4023-AC61-4763BD322843}"/>
              </a:ext>
            </a:extLst>
          </p:cNvPr>
          <p:cNvSpPr>
            <a:spLocks noGrp="1"/>
          </p:cNvSpPr>
          <p:nvPr>
            <p:ph type="dt" sz="half" idx="10"/>
          </p:nvPr>
        </p:nvSpPr>
        <p:spPr/>
        <p:txBody>
          <a:body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8D809D62-D659-4D0A-82AD-4CF49005C8CB}"/>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42B12030-523B-4C91-9DC0-4F04512962E6}"/>
              </a:ext>
            </a:extLst>
          </p:cNvPr>
          <p:cNvSpPr>
            <a:spLocks noGrp="1"/>
          </p:cNvSpPr>
          <p:nvPr>
            <p:ph type="sldNum" sz="quarter" idx="12"/>
          </p:nvPr>
        </p:nvSpPr>
        <p:spPr/>
        <p:txBody>
          <a:bodyPr/>
          <a:lstStyle/>
          <a:p>
            <a:fld id="{BFB261F0-07DB-459E-BC39-FB1FE5DE66D5}" type="slidenum">
              <a:rPr lang="en-GB" smtClean="0"/>
              <a:t>‹#›</a:t>
            </a:fld>
            <a:endParaRPr lang="en-GB"/>
          </a:p>
        </p:txBody>
      </p:sp>
    </p:spTree>
    <p:extLst>
      <p:ext uri="{BB962C8B-B14F-4D97-AF65-F5344CB8AC3E}">
        <p14:creationId xmlns:p14="http://schemas.microsoft.com/office/powerpoint/2010/main" val="1045580574"/>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123B1D8-F5D6-479C-BB36-9F92DEB949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61ADDC61-3BBB-4EF7-ACCB-4EAA9D5B99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284C4EDB-5CF2-4466-B39B-0197576665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B54682-BE6C-44DF-B3A6-20B20BCBE1F8}" type="datetimeFigureOut">
              <a:rPr lang="en-GB" smtClean="0"/>
              <a:t>27/10/2026</a:t>
            </a:fld>
            <a:endParaRPr lang="en-GB"/>
          </a:p>
        </p:txBody>
      </p:sp>
      <p:sp>
        <p:nvSpPr>
          <p:cNvPr id="5" name="Marcador de pie de página 4">
            <a:extLst>
              <a:ext uri="{FF2B5EF4-FFF2-40B4-BE49-F238E27FC236}">
                <a16:creationId xmlns:a16="http://schemas.microsoft.com/office/drawing/2014/main" id="{F829C91C-2330-4A96-B3D1-4488C486EB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Marcador de número de diapositiva 5">
            <a:extLst>
              <a:ext uri="{FF2B5EF4-FFF2-40B4-BE49-F238E27FC236}">
                <a16:creationId xmlns:a16="http://schemas.microsoft.com/office/drawing/2014/main" id="{67965DD6-A58E-463C-8A2D-F50444B4935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B261F0-07DB-459E-BC39-FB1FE5DE66D5}" type="slidenum">
              <a:rPr lang="en-GB" smtClean="0"/>
              <a:t>‹#›</a:t>
            </a:fld>
            <a:endParaRPr lang="en-GB"/>
          </a:p>
        </p:txBody>
      </p:sp>
    </p:spTree>
    <p:extLst>
      <p:ext uri="{BB962C8B-B14F-4D97-AF65-F5344CB8AC3E}">
        <p14:creationId xmlns:p14="http://schemas.microsoft.com/office/powerpoint/2010/main" val="3074658832"/>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 id="2147483697" r:id="rId18"/>
    <p:sldLayoutId id="2147483698" r:id="rId19"/>
    <p:sldLayoutId id="2147483699" r:id="rId20"/>
    <p:sldLayoutId id="2147483700" r:id="rId21"/>
    <p:sldLayoutId id="2147483701" r:id="rId22"/>
    <p:sldLayoutId id="2147483702" r:id="rId23"/>
    <p:sldLayoutId id="2147483703" r:id="rId24"/>
    <p:sldLayoutId id="2147483704" r:id="rId25"/>
    <p:sldLayoutId id="2147483705" r:id="rId26"/>
    <p:sldLayoutId id="2147483706" r:id="rId27"/>
    <p:sldLayoutId id="2147483707" r:id="rId28"/>
    <p:sldLayoutId id="2147483708" r:id="rId29"/>
    <p:sldLayoutId id="2147483709" r:id="rId30"/>
    <p:sldLayoutId id="2147483710" r:id="rId31"/>
    <p:sldLayoutId id="2147483711" r:id="rId32"/>
    <p:sldLayoutId id="2147483712" r:id="rId33"/>
    <p:sldLayoutId id="2147483713" r:id="rId34"/>
    <p:sldLayoutId id="2147483714" r:id="rId35"/>
    <p:sldLayoutId id="2147483715" r:id="rId36"/>
    <p:sldLayoutId id="2147483716" r:id="rId37"/>
    <p:sldLayoutId id="2147483717" r:id="rId38"/>
    <p:sldLayoutId id="2147483718" r:id="rId39"/>
    <p:sldLayoutId id="2147483719" r:id="rId40"/>
    <p:sldLayoutId id="2147483725" r:id="rId41"/>
    <p:sldLayoutId id="2147483736" r:id="rId42"/>
    <p:sldLayoutId id="2147483747" r:id="rId43"/>
    <p:sldLayoutId id="2147483758" r:id="rId44"/>
    <p:sldLayoutId id="2147483769" r:id="rId45"/>
    <p:sldLayoutId id="2147483780" r:id="rId46"/>
    <p:sldLayoutId id="2147483791" r:id="rId47"/>
    <p:sldLayoutId id="2147483802" r:id="rId48"/>
    <p:sldLayoutId id="2147483813" r:id="rId49"/>
    <p:sldLayoutId id="2147483824" r:id="rId50"/>
    <p:sldLayoutId id="2147483835" r:id="rId51"/>
    <p:sldLayoutId id="2147483846" r:id="rId52"/>
    <p:sldLayoutId id="2147483857" r:id="rId53"/>
    <p:sldLayoutId id="2147483868" r:id="rId54"/>
    <p:sldLayoutId id="2147483879" r:id="rId55"/>
    <p:sldLayoutId id="2147483890" r:id="rId56"/>
    <p:sldLayoutId id="2147483901" r:id="rId57"/>
    <p:sldLayoutId id="2147483912" r:id="rId58"/>
    <p:sldLayoutId id="2147483923" r:id="rId59"/>
    <p:sldLayoutId id="2147483934" r:id="rId60"/>
    <p:sldLayoutId id="2147483945" r:id="rId61"/>
    <p:sldLayoutId id="2147483956" r:id="rId62"/>
    <p:sldLayoutId id="2147483967" r:id="rId63"/>
    <p:sldLayoutId id="2147483978" r:id="rId64"/>
    <p:sldLayoutId id="2147483989" r:id="rId65"/>
    <p:sldLayoutId id="2147484000" r:id="rId66"/>
    <p:sldLayoutId id="2147484011" r:id="rId67"/>
    <p:sldLayoutId id="2147484022" r:id="rId6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oleObject" Target="../embeddings/oleObject1.bin"/><Relationship Id="rId7"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oleObject" Target="../embeddings/oleObject1.bin"/><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1.png"/><Relationship Id="rId5" Type="http://schemas.openxmlformats.org/officeDocument/2006/relationships/image" Target="../media/image4.svg"/><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oleObject" Target="../embeddings/oleObject1.bin"/><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1.png"/><Relationship Id="rId5" Type="http://schemas.openxmlformats.org/officeDocument/2006/relationships/image" Target="../media/image4.svg"/><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oleObject" Target="../embeddings/oleObject1.bin"/><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1.png"/><Relationship Id="rId5" Type="http://schemas.openxmlformats.org/officeDocument/2006/relationships/image" Target="../media/image4.svg"/><Relationship Id="rId4" Type="http://schemas.openxmlformats.org/officeDocument/2006/relationships/image" Target="../media/image3.emf"/></Relationships>
</file>

<file path=ppt/slides/_rels/slide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2.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oleObject" Target="../embeddings/oleObject1.bin"/><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1.png"/><Relationship Id="rId5" Type="http://schemas.openxmlformats.org/officeDocument/2006/relationships/image" Target="../media/image4.svg"/><Relationship Id="rId4" Type="http://schemas.openxmlformats.org/officeDocument/2006/relationships/image" Target="../media/image3.emf"/></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oleObject" Target="../embeddings/oleObject1.bin"/><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1.png"/><Relationship Id="rId5" Type="http://schemas.openxmlformats.org/officeDocument/2006/relationships/image" Target="../media/image4.svg"/><Relationship Id="rId4" Type="http://schemas.openxmlformats.org/officeDocument/2006/relationships/image" Target="../media/image3.emf"/></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oleObject" Target="../embeddings/oleObject1.bin"/><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1.png"/><Relationship Id="rId5" Type="http://schemas.openxmlformats.org/officeDocument/2006/relationships/image" Target="../media/image4.svg"/><Relationship Id="rId4" Type="http://schemas.openxmlformats.org/officeDocument/2006/relationships/image" Target="../media/image3.emf"/></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oleObject" Target="../embeddings/oleObject1.bin"/><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1.png"/><Relationship Id="rId5" Type="http://schemas.openxmlformats.org/officeDocument/2006/relationships/image" Target="../media/image4.svg"/><Relationship Id="rId4" Type="http://schemas.openxmlformats.org/officeDocument/2006/relationships/image" Target="../media/image3.emf"/></Relationships>
</file>

<file path=ppt/slides/_rels/slide1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oleObject" Target="../embeddings/oleObject1.bin"/><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image" Target="../media/image1.png"/><Relationship Id="rId5" Type="http://schemas.openxmlformats.org/officeDocument/2006/relationships/image" Target="../media/image4.svg"/><Relationship Id="rId4" Type="http://schemas.openxmlformats.org/officeDocument/2006/relationships/image" Target="../media/image3.emf"/></Relationships>
</file>

<file path=ppt/slides/_rels/slide1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oleObject" Target="../embeddings/oleObject1.bin"/><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1.png"/><Relationship Id="rId5" Type="http://schemas.openxmlformats.org/officeDocument/2006/relationships/image" Target="../media/image4.svg"/><Relationship Id="rId4" Type="http://schemas.openxmlformats.org/officeDocument/2006/relationships/image" Target="../media/image3.emf"/></Relationships>
</file>

<file path=ppt/slides/_rels/slide13.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oleObject" Target="../embeddings/oleObject1.bin"/><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image" Target="../media/image1.png"/><Relationship Id="rId5" Type="http://schemas.openxmlformats.org/officeDocument/2006/relationships/image" Target="../media/image4.svg"/><Relationship Id="rId10" Type="http://schemas.openxmlformats.org/officeDocument/2006/relationships/image" Target="../media/image7.png"/><Relationship Id="rId4" Type="http://schemas.openxmlformats.org/officeDocument/2006/relationships/image" Target="../media/image3.emf"/><Relationship Id="rId9" Type="http://schemas.openxmlformats.org/officeDocument/2006/relationships/image" Target="../media/image9.jpg"/></Relationships>
</file>

<file path=ppt/slides/_rels/slide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2.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oleObject" Target="../embeddings/oleObject1.bin"/><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media/image1.png"/><Relationship Id="rId5" Type="http://schemas.openxmlformats.org/officeDocument/2006/relationships/image" Target="../media/image4.svg"/><Relationship Id="rId4" Type="http://schemas.openxmlformats.org/officeDocument/2006/relationships/image" Target="../media/image3.emf"/></Relationships>
</file>

<file path=ppt/slides/_rels/slide16.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oleObject" Target="../embeddings/oleObject1.bin"/><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1.png"/><Relationship Id="rId5" Type="http://schemas.openxmlformats.org/officeDocument/2006/relationships/image" Target="../media/image4.svg"/><Relationship Id="rId4" Type="http://schemas.openxmlformats.org/officeDocument/2006/relationships/image" Target="../media/image3.emf"/><Relationship Id="rId9" Type="http://schemas.openxmlformats.org/officeDocument/2006/relationships/image" Target="../media/image7.png"/></Relationships>
</file>

<file path=ppt/slides/_rels/slide1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oleObject" Target="../embeddings/oleObject1.bin"/><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png"/><Relationship Id="rId5" Type="http://schemas.openxmlformats.org/officeDocument/2006/relationships/image" Target="../media/image4.svg"/><Relationship Id="rId4" Type="http://schemas.openxmlformats.org/officeDocument/2006/relationships/image" Target="../media/image3.emf"/></Relationships>
</file>

<file path=ppt/slides/_rels/slide18.xml.rels><?xml version="1.0" encoding="UTF-8" standalone="yes"?>
<Relationships xmlns="http://schemas.openxmlformats.org/package/2006/relationships"><Relationship Id="rId8" Type="http://schemas.openxmlformats.org/officeDocument/2006/relationships/hyperlink" Target="https://www.statista.com/" TargetMode="External"/><Relationship Id="rId13" Type="http://schemas.openxmlformats.org/officeDocument/2006/relationships/image" Target="../media/image7.png"/><Relationship Id="rId3" Type="http://schemas.openxmlformats.org/officeDocument/2006/relationships/oleObject" Target="../embeddings/oleObject1.bin"/><Relationship Id="rId7" Type="http://schemas.openxmlformats.org/officeDocument/2006/relationships/image" Target="../media/image2.png"/><Relationship Id="rId12" Type="http://schemas.openxmlformats.org/officeDocument/2006/relationships/hyperlink" Target="https://stats.oecd.org/" TargetMode="External"/><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image" Target="../media/image1.png"/><Relationship Id="rId11" Type="http://schemas.openxmlformats.org/officeDocument/2006/relationships/hyperlink" Target="https://www.imf.org/en/Data" TargetMode="External"/><Relationship Id="rId5" Type="http://schemas.openxmlformats.org/officeDocument/2006/relationships/image" Target="../media/image4.svg"/><Relationship Id="rId10" Type="http://schemas.openxmlformats.org/officeDocument/2006/relationships/hyperlink" Target="https://stats.wto.org/" TargetMode="External"/><Relationship Id="rId4" Type="http://schemas.openxmlformats.org/officeDocument/2006/relationships/image" Target="../media/image3.emf"/><Relationship Id="rId9" Type="http://schemas.openxmlformats.org/officeDocument/2006/relationships/hyperlink" Target="https://ec.europa.eu/eurostat/home" TargetMode="External"/></Relationships>
</file>

<file path=ppt/slides/_rels/slide1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oleObject" Target="../embeddings/oleObject1.bin"/><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1.png"/><Relationship Id="rId5" Type="http://schemas.openxmlformats.org/officeDocument/2006/relationships/image" Target="../media/image4.svg"/><Relationship Id="rId4" Type="http://schemas.openxmlformats.org/officeDocument/2006/relationships/image" Target="../media/image3.emf"/></Relationships>
</file>

<file path=ppt/slides/_rels/slide20.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oleObject" Target="../embeddings/oleObject1.bin"/><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18.xml"/><Relationship Id="rId6" Type="http://schemas.openxmlformats.org/officeDocument/2006/relationships/image" Target="../media/image1.png"/><Relationship Id="rId5" Type="http://schemas.openxmlformats.org/officeDocument/2006/relationships/image" Target="../media/image4.svg"/><Relationship Id="rId4" Type="http://schemas.openxmlformats.org/officeDocument/2006/relationships/image" Target="../media/image3.emf"/><Relationship Id="rId9" Type="http://schemas.openxmlformats.org/officeDocument/2006/relationships/image" Target="../media/image7.png"/></Relationships>
</file>

<file path=ppt/slides/_rels/slide21.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oleObject" Target="../embeddings/oleObject1.bin"/><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image" Target="../media/image1.png"/><Relationship Id="rId5" Type="http://schemas.openxmlformats.org/officeDocument/2006/relationships/image" Target="../media/image4.svg"/><Relationship Id="rId4" Type="http://schemas.openxmlformats.org/officeDocument/2006/relationships/image" Target="../media/image3.emf"/><Relationship Id="rId9" Type="http://schemas.openxmlformats.org/officeDocument/2006/relationships/image" Target="../media/image7.png"/></Relationships>
</file>

<file path=ppt/slides/_rels/slide2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oleObject" Target="../embeddings/oleObject1.bin"/><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image" Target="../media/image1.png"/><Relationship Id="rId5" Type="http://schemas.openxmlformats.org/officeDocument/2006/relationships/image" Target="../media/image4.svg"/><Relationship Id="rId4" Type="http://schemas.openxmlformats.org/officeDocument/2006/relationships/image" Target="../media/image3.emf"/></Relationships>
</file>

<file path=ppt/slides/_rels/slide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2.png"/><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oleObject" Target="../embeddings/oleObject1.bin"/><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21.xml"/><Relationship Id="rId6" Type="http://schemas.openxmlformats.org/officeDocument/2006/relationships/image" Target="../media/image1.png"/><Relationship Id="rId5" Type="http://schemas.openxmlformats.org/officeDocument/2006/relationships/image" Target="../media/image4.svg"/><Relationship Id="rId4" Type="http://schemas.openxmlformats.org/officeDocument/2006/relationships/image" Target="../media/image3.emf"/></Relationships>
</file>

<file path=ppt/slides/_rels/slide2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oleObject" Target="../embeddings/oleObject1.bin"/><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22.xml"/><Relationship Id="rId6" Type="http://schemas.openxmlformats.org/officeDocument/2006/relationships/image" Target="../media/image1.png"/><Relationship Id="rId5" Type="http://schemas.openxmlformats.org/officeDocument/2006/relationships/image" Target="../media/image4.svg"/><Relationship Id="rId4" Type="http://schemas.openxmlformats.org/officeDocument/2006/relationships/image" Target="../media/image3.emf"/><Relationship Id="rId9" Type="http://schemas.openxmlformats.org/officeDocument/2006/relationships/image" Target="../media/image7.png"/></Relationships>
</file>

<file path=ppt/slides/_rels/slide2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oleObject" Target="../embeddings/oleObject1.bin"/><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23.xml"/><Relationship Id="rId6" Type="http://schemas.openxmlformats.org/officeDocument/2006/relationships/image" Target="../media/image1.png"/><Relationship Id="rId5" Type="http://schemas.openxmlformats.org/officeDocument/2006/relationships/image" Target="../media/image4.svg"/><Relationship Id="rId4" Type="http://schemas.openxmlformats.org/officeDocument/2006/relationships/image" Target="../media/image3.emf"/></Relationships>
</file>

<file path=ppt/slides/_rels/slide2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oleObject" Target="../embeddings/oleObject1.bin"/><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24.xml"/><Relationship Id="rId6" Type="http://schemas.openxmlformats.org/officeDocument/2006/relationships/image" Target="../media/image1.png"/><Relationship Id="rId5" Type="http://schemas.openxmlformats.org/officeDocument/2006/relationships/image" Target="../media/image4.svg"/><Relationship Id="rId4" Type="http://schemas.openxmlformats.org/officeDocument/2006/relationships/image" Target="../media/image3.emf"/></Relationships>
</file>

<file path=ppt/slides/_rels/slide2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oleObject" Target="../embeddings/oleObject1.bin"/><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25.xml"/><Relationship Id="rId6" Type="http://schemas.openxmlformats.org/officeDocument/2006/relationships/image" Target="../media/image1.png"/><Relationship Id="rId5" Type="http://schemas.openxmlformats.org/officeDocument/2006/relationships/image" Target="../media/image4.svg"/><Relationship Id="rId4" Type="http://schemas.openxmlformats.org/officeDocument/2006/relationships/image" Target="../media/image3.emf"/></Relationships>
</file>

<file path=ppt/slides/_rels/slide2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2.png"/><Relationship Id="rId4" Type="http://schemas.openxmlformats.org/officeDocument/2006/relationships/image" Target="../media/image1.png"/></Relationships>
</file>

<file path=ppt/slides/_rels/slide3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oleObject" Target="../embeddings/oleObject1.bin"/><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26.xml"/><Relationship Id="rId6" Type="http://schemas.openxmlformats.org/officeDocument/2006/relationships/image" Target="../media/image1.png"/><Relationship Id="rId5" Type="http://schemas.openxmlformats.org/officeDocument/2006/relationships/image" Target="../media/image4.svg"/><Relationship Id="rId4" Type="http://schemas.openxmlformats.org/officeDocument/2006/relationships/image" Target="../media/image3.emf"/></Relationships>
</file>

<file path=ppt/slides/_rels/slide3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2.png"/><Relationship Id="rId4" Type="http://schemas.openxmlformats.org/officeDocument/2006/relationships/image" Target="../media/image1.png"/></Relationships>
</file>

<file path=ppt/slides/_rels/slide3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notesSlide" Target="../notesSlides/notesSlide7.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27.xml"/><Relationship Id="rId6" Type="http://schemas.openxmlformats.org/officeDocument/2006/relationships/image" Target="../media/image4.svg"/><Relationship Id="rId5" Type="http://schemas.openxmlformats.org/officeDocument/2006/relationships/image" Target="../media/image3.emf"/><Relationship Id="rId10" Type="http://schemas.openxmlformats.org/officeDocument/2006/relationships/image" Target="../media/image14.png"/><Relationship Id="rId4" Type="http://schemas.openxmlformats.org/officeDocument/2006/relationships/oleObject" Target="../embeddings/oleObject1.bin"/><Relationship Id="rId9" Type="http://schemas.openxmlformats.org/officeDocument/2006/relationships/image" Target="../media/image7.png"/></Relationships>
</file>

<file path=ppt/slides/_rels/slide3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notesSlide" Target="../notesSlides/notesSlide8.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28.xml"/><Relationship Id="rId6" Type="http://schemas.openxmlformats.org/officeDocument/2006/relationships/image" Target="../media/image4.svg"/><Relationship Id="rId5" Type="http://schemas.openxmlformats.org/officeDocument/2006/relationships/image" Target="../media/image3.emf"/><Relationship Id="rId10" Type="http://schemas.openxmlformats.org/officeDocument/2006/relationships/image" Target="../media/image15.png"/><Relationship Id="rId4" Type="http://schemas.openxmlformats.org/officeDocument/2006/relationships/oleObject" Target="../embeddings/oleObject1.bin"/><Relationship Id="rId9" Type="http://schemas.openxmlformats.org/officeDocument/2006/relationships/image" Target="../media/image7.png"/></Relationships>
</file>

<file path=ppt/slides/_rels/slide3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2.png"/><Relationship Id="rId4" Type="http://schemas.openxmlformats.org/officeDocument/2006/relationships/image" Target="../media/image1.png"/></Relationships>
</file>

<file path=ppt/slides/_rels/slide3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2.png"/><Relationship Id="rId4" Type="http://schemas.openxmlformats.org/officeDocument/2006/relationships/image" Target="../media/image1.png"/></Relationships>
</file>

<file path=ppt/slides/_rels/slide36.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oleObject" Target="../embeddings/oleObject1.bin"/><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29.xml"/><Relationship Id="rId6" Type="http://schemas.openxmlformats.org/officeDocument/2006/relationships/image" Target="../media/image1.png"/><Relationship Id="rId5" Type="http://schemas.openxmlformats.org/officeDocument/2006/relationships/image" Target="../media/image4.svg"/><Relationship Id="rId4" Type="http://schemas.openxmlformats.org/officeDocument/2006/relationships/image" Target="../media/image3.emf"/><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to 7" hidden="1">
            <a:extLst>
              <a:ext uri="{FF2B5EF4-FFF2-40B4-BE49-F238E27FC236}">
                <a16:creationId xmlns:a16="http://schemas.microsoft.com/office/drawing/2014/main" id="{408DB555-9C1F-4197-AF4E-889D4EFCBD9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de think-cell" r:id="rId3" imgW="353" imgH="353" progId="TCLayout.ActiveDocument.1">
                  <p:embed/>
                </p:oleObj>
              </mc:Choice>
              <mc:Fallback>
                <p:oleObj name="Diapositiva de think-cell" r:id="rId3" imgW="353" imgH="353" progId="TCLayout.ActiveDocument.1">
                  <p:embed/>
                  <p:pic>
                    <p:nvPicPr>
                      <p:cNvPr id="8" name="Objeto 7" hidden="1">
                        <a:extLst>
                          <a:ext uri="{FF2B5EF4-FFF2-40B4-BE49-F238E27FC236}">
                            <a16:creationId xmlns:a16="http://schemas.microsoft.com/office/drawing/2014/main" id="{408DB555-9C1F-4197-AF4E-889D4EFCBD9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1" name="Gráfico 10">
            <a:extLst>
              <a:ext uri="{FF2B5EF4-FFF2-40B4-BE49-F238E27FC236}">
                <a16:creationId xmlns:a16="http://schemas.microsoft.com/office/drawing/2014/main" id="{BCCCF611-A250-47A1-8FE4-254BB8BC819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220" y="1499275"/>
            <a:ext cx="12514940" cy="45719"/>
          </a:xfrm>
          <a:prstGeom prst="rect">
            <a:avLst/>
          </a:prstGeom>
        </p:spPr>
      </p:pic>
      <p:sp>
        <p:nvSpPr>
          <p:cNvPr id="5" name="Título 1">
            <a:extLst>
              <a:ext uri="{FF2B5EF4-FFF2-40B4-BE49-F238E27FC236}">
                <a16:creationId xmlns:a16="http://schemas.microsoft.com/office/drawing/2014/main" id="{0A9CCC2D-14F6-4A84-B63A-60A72D5ACD2A}"/>
              </a:ext>
            </a:extLst>
          </p:cNvPr>
          <p:cNvSpPr txBox="1">
            <a:spLocks/>
          </p:cNvSpPr>
          <p:nvPr/>
        </p:nvSpPr>
        <p:spPr>
          <a:xfrm>
            <a:off x="960639" y="2850959"/>
            <a:ext cx="4047672" cy="115016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marR="5080" indent="3810" algn="ctr">
              <a:lnSpc>
                <a:spcPct val="80000"/>
              </a:lnSpc>
              <a:spcBef>
                <a:spcPts val="840"/>
              </a:spcBef>
            </a:pPr>
            <a:r>
              <a:rPr lang="en-GB" sz="3600" b="1" spc="-5" dirty="0">
                <a:solidFill>
                  <a:srgbClr val="7E7E7E"/>
                </a:solidFill>
                <a:latin typeface="Arial"/>
                <a:cs typeface="Arial"/>
              </a:rPr>
              <a:t>Build Your Own Plan</a:t>
            </a:r>
            <a:endParaRPr lang="en-GB" sz="3600" dirty="0">
              <a:latin typeface="Arial"/>
              <a:cs typeface="Arial"/>
            </a:endParaRPr>
          </a:p>
          <a:p>
            <a:pPr marL="3175" algn="ctr">
              <a:lnSpc>
                <a:spcPts val="1930"/>
              </a:lnSpc>
            </a:pPr>
            <a:r>
              <a:rPr lang="en-GB" sz="2400" spc="-5" dirty="0">
                <a:solidFill>
                  <a:srgbClr val="7E7E7E"/>
                </a:solidFill>
                <a:latin typeface="Calibri Light"/>
                <a:cs typeface="Calibri Light"/>
              </a:rPr>
              <a:t>Xavier</a:t>
            </a:r>
            <a:r>
              <a:rPr lang="en-GB" sz="2400" spc="-75" dirty="0">
                <a:solidFill>
                  <a:srgbClr val="7E7E7E"/>
                </a:solidFill>
                <a:latin typeface="Calibri Light"/>
                <a:cs typeface="Calibri Light"/>
              </a:rPr>
              <a:t> </a:t>
            </a:r>
            <a:r>
              <a:rPr lang="en-GB" sz="2400" spc="-10" dirty="0" err="1">
                <a:solidFill>
                  <a:srgbClr val="7E7E7E"/>
                </a:solidFill>
                <a:latin typeface="Calibri Light"/>
                <a:cs typeface="Calibri Light"/>
              </a:rPr>
              <a:t>Arola</a:t>
            </a:r>
            <a:endParaRPr lang="en-GB" sz="2400" dirty="0">
              <a:latin typeface="Calibri Light"/>
              <a:cs typeface="Calibri Light"/>
            </a:endParaRPr>
          </a:p>
        </p:txBody>
      </p:sp>
      <p:sp>
        <p:nvSpPr>
          <p:cNvPr id="7" name="Título 1">
            <a:extLst>
              <a:ext uri="{FF2B5EF4-FFF2-40B4-BE49-F238E27FC236}">
                <a16:creationId xmlns:a16="http://schemas.microsoft.com/office/drawing/2014/main" id="{CFA69862-AEC8-44C2-8F67-3EDD4CD638B9}"/>
              </a:ext>
            </a:extLst>
          </p:cNvPr>
          <p:cNvSpPr txBox="1">
            <a:spLocks/>
          </p:cNvSpPr>
          <p:nvPr/>
        </p:nvSpPr>
        <p:spPr>
          <a:xfrm>
            <a:off x="2590798" y="597564"/>
            <a:ext cx="6628732" cy="5968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err="1">
                <a:solidFill>
                  <a:srgbClr val="6A2926"/>
                </a:solidFill>
                <a:latin typeface="Arial"/>
                <a:cs typeface="Arial"/>
              </a:rPr>
              <a:t>Impuls</a:t>
            </a:r>
            <a:r>
              <a:rPr lang="en-GB" sz="2000" b="1" dirty="0">
                <a:solidFill>
                  <a:srgbClr val="6A2926"/>
                </a:solidFill>
                <a:latin typeface="Arial"/>
                <a:cs typeface="Arial"/>
              </a:rPr>
              <a:t> </a:t>
            </a:r>
            <a:r>
              <a:rPr lang="en-GB" sz="2000" b="1" dirty="0" err="1">
                <a:solidFill>
                  <a:srgbClr val="6A2926"/>
                </a:solidFill>
                <a:latin typeface="Arial"/>
                <a:cs typeface="Arial"/>
              </a:rPr>
              <a:t>AgriTech</a:t>
            </a:r>
            <a:r>
              <a:rPr lang="en-GB" sz="2000" b="1" dirty="0">
                <a:solidFill>
                  <a:srgbClr val="6A2926"/>
                </a:solidFill>
                <a:latin typeface="Arial"/>
                <a:cs typeface="Arial"/>
              </a:rPr>
              <a:t> 2026 · Part 2</a:t>
            </a:r>
            <a:endParaRPr lang="en-US" dirty="0">
              <a:ea typeface="Calibri Light"/>
              <a:cs typeface="Calibri Light"/>
            </a:endParaRPr>
          </a:p>
        </p:txBody>
      </p:sp>
      <p:pic>
        <p:nvPicPr>
          <p:cNvPr id="14" name="Immagine 14" descr="Immagine che contiene persona, oggetto, erba, occhiali&#10;&#10;Descrizione generata automaticamente">
            <a:extLst>
              <a:ext uri="{FF2B5EF4-FFF2-40B4-BE49-F238E27FC236}">
                <a16:creationId xmlns:a16="http://schemas.microsoft.com/office/drawing/2014/main" id="{C8338667-4E1B-4002-9EC2-E9124B649AB4}"/>
              </a:ext>
            </a:extLst>
          </p:cNvPr>
          <p:cNvPicPr>
            <a:picLocks noChangeAspect="1"/>
          </p:cNvPicPr>
          <p:nvPr/>
        </p:nvPicPr>
        <p:blipFill>
          <a:blip r:embed="rId6"/>
          <a:stretch>
            <a:fillRect/>
          </a:stretch>
        </p:blipFill>
        <p:spPr>
          <a:xfrm>
            <a:off x="6259432" y="2347912"/>
            <a:ext cx="5263340" cy="3389761"/>
          </a:xfrm>
          <a:prstGeom prst="rect">
            <a:avLst/>
          </a:prstGeom>
        </p:spPr>
      </p:pic>
      <p:pic>
        <p:nvPicPr>
          <p:cNvPr id="13" name="Picture 12" descr="A picture containing funnel chart&#10;&#10;Description automatically generated">
            <a:extLst>
              <a:ext uri="{FF2B5EF4-FFF2-40B4-BE49-F238E27FC236}">
                <a16:creationId xmlns:a16="http://schemas.microsoft.com/office/drawing/2014/main" id="{C303268B-B7E1-B56D-53D0-27051EE56B1C}"/>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31582" b="29412"/>
          <a:stretch/>
        </p:blipFill>
        <p:spPr bwMode="auto">
          <a:xfrm>
            <a:off x="666949" y="5126617"/>
            <a:ext cx="5265620" cy="1025232"/>
          </a:xfrm>
          <a:prstGeom prst="rect">
            <a:avLst/>
          </a:prstGeom>
          <a:ln>
            <a:noFill/>
          </a:ln>
          <a:extLst>
            <a:ext uri="{53640926-AAD7-44D8-BBD7-CCE9431645EC}">
              <a14:shadowObscured xmlns:a14="http://schemas.microsoft.com/office/drawing/2010/main"/>
            </a:ext>
          </a:extLst>
        </p:spPr>
      </p:pic>
      <p:sp>
        <p:nvSpPr>
          <p:cNvPr id="3" name="Rectangle 2">
            <a:extLst>
              <a:ext uri="{FF2B5EF4-FFF2-40B4-BE49-F238E27FC236}">
                <a16:creationId xmlns:a16="http://schemas.microsoft.com/office/drawing/2014/main" id="{51B8ED36-D56D-3058-7709-990AD96CC9D1}"/>
              </a:ext>
            </a:extLst>
          </p:cNvPr>
          <p:cNvSpPr/>
          <p:nvPr/>
        </p:nvSpPr>
        <p:spPr>
          <a:xfrm>
            <a:off x="669228" y="5231146"/>
            <a:ext cx="5426772" cy="87194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S"/>
          </a:p>
        </p:txBody>
      </p:sp>
      <p:sp>
        <p:nvSpPr>
          <p:cNvPr id="4" name="TextBox 3">
            <a:extLst>
              <a:ext uri="{FF2B5EF4-FFF2-40B4-BE49-F238E27FC236}">
                <a16:creationId xmlns:a16="http://schemas.microsoft.com/office/drawing/2014/main" id="{052482CD-D58C-350C-5A2F-FE11D803DB82}"/>
              </a:ext>
            </a:extLst>
          </p:cNvPr>
          <p:cNvSpPr txBox="1"/>
          <p:nvPr/>
        </p:nvSpPr>
        <p:spPr>
          <a:xfrm>
            <a:off x="1288255" y="6150768"/>
            <a:ext cx="53721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err="1">
                <a:ea typeface="+mn-lt"/>
                <a:cs typeface="+mn-lt"/>
              </a:rPr>
              <a:t>Subvencionat</a:t>
            </a:r>
            <a:r>
              <a:rPr lang="en-US" sz="1400" dirty="0">
                <a:ea typeface="+mn-lt"/>
                <a:cs typeface="+mn-lt"/>
              </a:rPr>
              <a:t> pel </a:t>
            </a:r>
            <a:r>
              <a:rPr lang="en-US" sz="1400" dirty="0" err="1">
                <a:ea typeface="+mn-lt"/>
                <a:cs typeface="+mn-lt"/>
              </a:rPr>
              <a:t>Departament</a:t>
            </a:r>
            <a:r>
              <a:rPr lang="en-US" sz="1400" dirty="0">
                <a:ea typeface="+mn-lt"/>
                <a:cs typeface="+mn-lt"/>
              </a:rPr>
              <a:t> </a:t>
            </a:r>
            <a:r>
              <a:rPr lang="en-US" sz="1400" dirty="0" err="1">
                <a:ea typeface="+mn-lt"/>
                <a:cs typeface="+mn-lt"/>
              </a:rPr>
              <a:t>d'Empresa</a:t>
            </a:r>
            <a:r>
              <a:rPr lang="en-US" sz="1400" dirty="0">
                <a:ea typeface="+mn-lt"/>
                <a:cs typeface="+mn-lt"/>
              </a:rPr>
              <a:t> (</a:t>
            </a:r>
            <a:r>
              <a:rPr lang="en-US" sz="1400" b="1" dirty="0" err="1">
                <a:ea typeface="+mn-lt"/>
                <a:cs typeface="+mn-lt"/>
              </a:rPr>
              <a:t>Programa</a:t>
            </a:r>
            <a:r>
              <a:rPr lang="en-US" sz="1400" b="1" dirty="0">
                <a:ea typeface="+mn-lt"/>
                <a:cs typeface="+mn-lt"/>
              </a:rPr>
              <a:t> </a:t>
            </a:r>
            <a:endParaRPr lang="en-US" sz="1400" dirty="0">
              <a:ea typeface="+mn-lt"/>
              <a:cs typeface="+mn-lt"/>
            </a:endParaRPr>
          </a:p>
          <a:p>
            <a:r>
              <a:rPr lang="en-US" sz="1400" b="1" dirty="0">
                <a:ea typeface="+mn-lt"/>
                <a:cs typeface="+mn-lt"/>
              </a:rPr>
              <a:t>Primer)    </a:t>
            </a:r>
            <a:r>
              <a:rPr lang="en-US" sz="1400" dirty="0" err="1">
                <a:ea typeface="+mn-lt"/>
                <a:cs typeface="+mn-lt"/>
              </a:rPr>
              <a:t>i</a:t>
            </a:r>
            <a:r>
              <a:rPr lang="en-US" sz="1400" dirty="0">
                <a:ea typeface="+mn-lt"/>
                <a:cs typeface="+mn-lt"/>
              </a:rPr>
              <a:t> </a:t>
            </a:r>
            <a:r>
              <a:rPr lang="en-US" sz="1400" dirty="0" err="1">
                <a:ea typeface="+mn-lt"/>
                <a:cs typeface="+mn-lt"/>
              </a:rPr>
              <a:t>amb</a:t>
            </a:r>
            <a:r>
              <a:rPr lang="en-US" sz="1400" dirty="0">
                <a:ea typeface="+mn-lt"/>
                <a:cs typeface="+mn-lt"/>
              </a:rPr>
              <a:t> </a:t>
            </a:r>
            <a:r>
              <a:rPr lang="en-US" sz="1400" dirty="0" err="1">
                <a:ea typeface="+mn-lt"/>
                <a:cs typeface="+mn-lt"/>
              </a:rPr>
              <a:t>el</a:t>
            </a:r>
            <a:r>
              <a:rPr lang="en-US" sz="1400" dirty="0">
                <a:ea typeface="+mn-lt"/>
                <a:cs typeface="+mn-lt"/>
              </a:rPr>
              <a:t> </a:t>
            </a:r>
            <a:r>
              <a:rPr lang="en-US" sz="1400" dirty="0" err="1">
                <a:ea typeface="+mn-lt"/>
                <a:cs typeface="+mn-lt"/>
              </a:rPr>
              <a:t>cofinançament</a:t>
            </a:r>
            <a:r>
              <a:rPr lang="en-US" sz="1400" dirty="0">
                <a:ea typeface="+mn-lt"/>
                <a:cs typeface="+mn-lt"/>
              </a:rPr>
              <a:t> del Fons Social </a:t>
            </a:r>
            <a:r>
              <a:rPr lang="en-US" sz="1400" dirty="0" err="1">
                <a:ea typeface="+mn-lt"/>
                <a:cs typeface="+mn-lt"/>
              </a:rPr>
              <a:t>Europeu</a:t>
            </a:r>
            <a:r>
              <a:rPr lang="en-US" sz="1400" dirty="0">
                <a:ea typeface="+mn-lt"/>
                <a:cs typeface="+mn-lt"/>
              </a:rPr>
              <a:t> Plus</a:t>
            </a:r>
            <a:endParaRPr lang="en-US" dirty="0">
              <a:ea typeface="+mn-lt"/>
              <a:cs typeface="+mn-lt"/>
            </a:endParaRPr>
          </a:p>
        </p:txBody>
      </p:sp>
      <p:pic>
        <p:nvPicPr>
          <p:cNvPr id="6" name="Picture 5" descr="A green and white logo&#10;&#10;AI-generated content may be incorrect.">
            <a:extLst>
              <a:ext uri="{FF2B5EF4-FFF2-40B4-BE49-F238E27FC236}">
                <a16:creationId xmlns:a16="http://schemas.microsoft.com/office/drawing/2014/main" id="{B820975E-4CBF-364E-F62E-730DFBB77ACB}"/>
              </a:ext>
            </a:extLst>
          </p:cNvPr>
          <p:cNvPicPr>
            <a:picLocks noChangeAspect="1"/>
          </p:cNvPicPr>
          <p:nvPr/>
        </p:nvPicPr>
        <p:blipFill>
          <a:blip r:embed="rId8"/>
          <a:stretch>
            <a:fillRect/>
          </a:stretch>
        </p:blipFill>
        <p:spPr>
          <a:xfrm>
            <a:off x="918" y="-242027"/>
            <a:ext cx="1981200" cy="1962150"/>
          </a:xfrm>
          <a:prstGeom prst="rect">
            <a:avLst/>
          </a:prstGeom>
        </p:spPr>
      </p:pic>
    </p:spTree>
    <p:extLst>
      <p:ext uri="{BB962C8B-B14F-4D97-AF65-F5344CB8AC3E}">
        <p14:creationId xmlns:p14="http://schemas.microsoft.com/office/powerpoint/2010/main" val="20194478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11626B29-A00A-4EC4-B849-DACF8BFCA82D}"/>
              </a:ext>
            </a:extLst>
          </p:cNvPr>
          <p:cNvSpPr txBox="1">
            <a:spLocks/>
          </p:cNvSpPr>
          <p:nvPr/>
        </p:nvSpPr>
        <p:spPr>
          <a:xfrm>
            <a:off x="332510" y="767859"/>
            <a:ext cx="9143999" cy="4980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solidFill>
                  <a:schemeClr val="bg2">
                    <a:lumMod val="50000"/>
                  </a:schemeClr>
                </a:solidFill>
                <a:latin typeface="Arial" panose="020B0604020202020204" pitchFamily="34" charset="0"/>
                <a:cs typeface="Arial" panose="020B0604020202020204" pitchFamily="34" charset="0"/>
              </a:rPr>
              <a:t>Part 2 · Today’s Journey</a:t>
            </a:r>
          </a:p>
        </p:txBody>
      </p:sp>
      <p:pic>
        <p:nvPicPr>
          <p:cNvPr id="5" name="Gráfico 4">
            <a:extLst>
              <a:ext uri="{FF2B5EF4-FFF2-40B4-BE49-F238E27FC236}">
                <a16:creationId xmlns:a16="http://schemas.microsoft.com/office/drawing/2014/main" id="{490A982C-AAC7-450E-B492-875224A5DCF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1267810"/>
            <a:ext cx="6096000" cy="45719"/>
          </a:xfrm>
          <a:prstGeom prst="rect">
            <a:avLst/>
          </a:prstGeom>
        </p:spPr>
      </p:pic>
      <p:pic>
        <p:nvPicPr>
          <p:cNvPr id="31" name="Imagen 30">
            <a:extLst>
              <a:ext uri="{FF2B5EF4-FFF2-40B4-BE49-F238E27FC236}">
                <a16:creationId xmlns:a16="http://schemas.microsoft.com/office/drawing/2014/main" id="{3B70946B-4731-417A-BEBC-B062F79B7DA9}"/>
              </a:ext>
            </a:extLst>
          </p:cNvPr>
          <p:cNvPicPr>
            <a:picLocks noChangeAspect="1"/>
          </p:cNvPicPr>
          <p:nvPr/>
        </p:nvPicPr>
        <p:blipFill>
          <a:blip r:embed="rId4"/>
          <a:stretch>
            <a:fillRect/>
          </a:stretch>
        </p:blipFill>
        <p:spPr>
          <a:xfrm>
            <a:off x="9985405" y="6261264"/>
            <a:ext cx="9144" cy="371857"/>
          </a:xfrm>
          <a:prstGeom prst="rect">
            <a:avLst/>
          </a:prstGeom>
        </p:spPr>
      </p:pic>
      <p:pic>
        <p:nvPicPr>
          <p:cNvPr id="34" name="Imagen 33">
            <a:extLst>
              <a:ext uri="{FF2B5EF4-FFF2-40B4-BE49-F238E27FC236}">
                <a16:creationId xmlns:a16="http://schemas.microsoft.com/office/drawing/2014/main" id="{27ADB61F-CE0F-49F7-A791-2B9D686C5589}"/>
              </a:ext>
            </a:extLst>
          </p:cNvPr>
          <p:cNvPicPr>
            <a:picLocks noChangeAspect="1"/>
          </p:cNvPicPr>
          <p:nvPr/>
        </p:nvPicPr>
        <p:blipFill>
          <a:blip r:embed="rId5"/>
          <a:stretch>
            <a:fillRect/>
          </a:stretch>
        </p:blipFill>
        <p:spPr>
          <a:xfrm>
            <a:off x="430832" y="6196510"/>
            <a:ext cx="1031529" cy="454108"/>
          </a:xfrm>
          <a:prstGeom prst="rect">
            <a:avLst/>
          </a:prstGeom>
        </p:spPr>
      </p:pic>
      <p:sp>
        <p:nvSpPr>
          <p:cNvPr id="10" name="CuadroTexto 18">
            <a:extLst>
              <a:ext uri="{FF2B5EF4-FFF2-40B4-BE49-F238E27FC236}">
                <a16:creationId xmlns:a16="http://schemas.microsoft.com/office/drawing/2014/main" id="{2164E1B2-C519-AC3A-471F-0954AE5D33E1}"/>
              </a:ext>
            </a:extLst>
          </p:cNvPr>
          <p:cNvSpPr txBox="1"/>
          <p:nvPr/>
        </p:nvSpPr>
        <p:spPr>
          <a:xfrm>
            <a:off x="9994549" y="6294567"/>
            <a:ext cx="3643604" cy="338554"/>
          </a:xfrm>
          <a:prstGeom prst="rect">
            <a:avLst/>
          </a:prstGeom>
          <a:noFill/>
        </p:spPr>
        <p:txBody>
          <a:bodyPr wrap="square" lIns="91440" tIns="45720" rIns="91440" bIns="45720" rtlCol="0" anchor="t">
            <a:spAutoFit/>
          </a:bodyPr>
          <a:lstStyle/>
          <a:p>
            <a:r>
              <a:rPr lang="en-US" sz="800">
                <a:solidFill>
                  <a:schemeClr val="bg2">
                    <a:lumMod val="75000"/>
                  </a:schemeClr>
                </a:solidFill>
                <a:latin typeface="Arial"/>
                <a:cs typeface="Arial"/>
              </a:rPr>
              <a:t>g-accelerator@global-business-school.org</a:t>
            </a:r>
          </a:p>
          <a:p>
            <a:r>
              <a:rPr lang="en-GB" sz="800">
                <a:solidFill>
                  <a:schemeClr val="bg2">
                    <a:lumMod val="75000"/>
                  </a:schemeClr>
                </a:solidFill>
                <a:latin typeface="Arial" panose="020B0604020202020204" pitchFamily="34" charset="0"/>
                <a:cs typeface="Arial" panose="020B0604020202020204" pitchFamily="34" charset="0"/>
              </a:rPr>
              <a:t>+34 930 086 588</a:t>
            </a:r>
          </a:p>
        </p:txBody>
      </p:sp>
      <p:pic>
        <p:nvPicPr>
          <p:cNvPr id="7" name="Picture 6" descr="A green and white logo&#10;&#10;AI-generated content may be incorrect.">
            <a:extLst>
              <a:ext uri="{FF2B5EF4-FFF2-40B4-BE49-F238E27FC236}">
                <a16:creationId xmlns:a16="http://schemas.microsoft.com/office/drawing/2014/main" id="{EA0E8BAC-4118-8BDE-DEAE-1E7A9BDAF7D3}"/>
              </a:ext>
            </a:extLst>
          </p:cNvPr>
          <p:cNvPicPr>
            <a:picLocks noChangeAspect="1"/>
          </p:cNvPicPr>
          <p:nvPr/>
        </p:nvPicPr>
        <p:blipFill>
          <a:blip r:embed="rId6"/>
          <a:stretch>
            <a:fillRect/>
          </a:stretch>
        </p:blipFill>
        <p:spPr>
          <a:xfrm>
            <a:off x="10207322" y="-239"/>
            <a:ext cx="1981200" cy="1962150"/>
          </a:xfrm>
          <a:prstGeom prst="rect">
            <a:avLst/>
          </a:prstGeom>
        </p:spPr>
      </p:pic>
      <p:cxnSp>
        <p:nvCxnSpPr>
          <p:cNvPr id="35" name="Timeline"/>
          <p:cNvCxnSpPr/>
          <p:nvPr/>
        </p:nvCxnSpPr>
        <p:spPr>
          <a:xfrm>
            <a:off x="1851660" y="2148840"/>
            <a:ext cx="8503920" cy="0"/>
          </a:xfrm>
          <a:prstGeom prst="line">
            <a:avLst/>
          </a:prstGeom>
          <a:ln w="31750">
            <a:solidFill>
              <a:srgbClr val="F7B562"/>
            </a:solidFill>
          </a:ln>
        </p:spPr>
        <p:style>
          <a:lnRef idx="2">
            <a:schemeClr val="accent1"/>
          </a:lnRef>
          <a:fillRef idx="0">
            <a:schemeClr val="accent1"/>
          </a:fillRef>
          <a:effectRef idx="1">
            <a:schemeClr val="accent1"/>
          </a:effectRef>
          <a:fontRef idx="minor">
            <a:schemeClr val="tx1"/>
          </a:fontRef>
        </p:style>
      </p:cxnSp>
      <p:sp>
        <p:nvSpPr>
          <p:cNvPr id="36" name="Step 6"/>
          <p:cNvSpPr/>
          <p:nvPr/>
        </p:nvSpPr>
        <p:spPr>
          <a:xfrm>
            <a:off x="1522476" y="1819656"/>
            <a:ext cx="658368" cy="658368"/>
          </a:xfrm>
          <a:prstGeom prst="ellipse">
            <a:avLst/>
          </a:prstGeom>
          <a:solidFill>
            <a:srgbClr val="37624E"/>
          </a:solidFill>
          <a:ln>
            <a:noFill/>
          </a:ln>
          <a:effectLst/>
        </p:spPr>
        <p:style>
          <a:lnRef idx="1">
            <a:schemeClr val="accent1"/>
          </a:lnRef>
          <a:fillRef idx="3">
            <a:schemeClr val="accent1"/>
          </a:fillRef>
          <a:effectRef idx="2">
            <a:schemeClr val="accent1"/>
          </a:effectRef>
          <a:fontRef idx="minor">
            <a:schemeClr val="lt1"/>
          </a:fontRef>
        </p:style>
        <p:txBody>
          <a:bodyPr wrap="square" lIns="0" tIns="36576" rIns="0" bIns="36576" rtlCol="0" anchor="ctr"/>
          <a:lstStyle/>
          <a:p>
            <a:pPr algn="ctr"/>
            <a:r>
              <a:rPr sz="2200" b="1">
                <a:solidFill>
                  <a:srgbClr val="FFFFFF"/>
                </a:solidFill>
                <a:latin typeface="Calibri"/>
              </a:rPr>
              <a:t>6</a:t>
            </a:r>
          </a:p>
        </p:txBody>
      </p:sp>
      <p:sp>
        <p:nvSpPr>
          <p:cNvPr id="37" name="Step 6 card"/>
          <p:cNvSpPr/>
          <p:nvPr/>
        </p:nvSpPr>
        <p:spPr>
          <a:xfrm>
            <a:off x="502920" y="2697480"/>
            <a:ext cx="2697480" cy="1783080"/>
          </a:xfrm>
          <a:prstGeom prst="roundRect">
            <a:avLst>
              <a:gd name="adj" fmla="val 8000"/>
            </a:avLst>
          </a:prstGeom>
          <a:solidFill>
            <a:srgbClr val="E8F0EC"/>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t"/>
          <a:lstStyle/>
          <a:p>
            <a:pPr algn="l"/>
            <a:r>
              <a:rPr sz="1600" b="1">
                <a:solidFill>
                  <a:srgbClr val="37624E"/>
                </a:solidFill>
                <a:latin typeface="Calibri"/>
              </a:rPr>
              <a:t>Costs</a:t>
            </a:r>
          </a:p>
          <a:p>
            <a:pPr algn="l">
              <a:spcBef>
                <a:spcPts val="600"/>
              </a:spcBef>
            </a:pPr>
            <a:r>
              <a:rPr sz="1400" b="0">
                <a:solidFill>
                  <a:srgbClr val="262626"/>
                </a:solidFill>
                <a:latin typeface="Calibri"/>
              </a:rPr>
              <a:t>Cost structure + quick sort: fixed or variable?</a:t>
            </a:r>
          </a:p>
        </p:txBody>
      </p:sp>
      <p:sp>
        <p:nvSpPr>
          <p:cNvPr id="38" name="TextBox 37"/>
          <p:cNvSpPr txBox="1"/>
          <p:nvPr/>
        </p:nvSpPr>
        <p:spPr>
          <a:xfrm>
            <a:off x="502920" y="4572000"/>
            <a:ext cx="2697480" cy="365760"/>
          </a:xfrm>
          <a:prstGeom prst="rect">
            <a:avLst/>
          </a:prstGeom>
          <a:noFill/>
        </p:spPr>
        <p:txBody>
          <a:bodyPr wrap="square" lIns="73152" tIns="36576" rIns="73152" bIns="36576" anchor="t"/>
          <a:lstStyle/>
          <a:p>
            <a:pPr algn="ctr"/>
            <a:r>
              <a:rPr sz="1600" b="1">
                <a:solidFill>
                  <a:srgbClr val="595959"/>
                </a:solidFill>
                <a:latin typeface="Calibri"/>
              </a:rPr>
              <a:t>25’</a:t>
            </a:r>
          </a:p>
        </p:txBody>
      </p:sp>
      <p:sp>
        <p:nvSpPr>
          <p:cNvPr id="39" name="Step 7"/>
          <p:cNvSpPr/>
          <p:nvPr/>
        </p:nvSpPr>
        <p:spPr>
          <a:xfrm>
            <a:off x="4357116" y="1819656"/>
            <a:ext cx="658368" cy="658368"/>
          </a:xfrm>
          <a:prstGeom prst="ellipse">
            <a:avLst/>
          </a:prstGeom>
          <a:solidFill>
            <a:srgbClr val="37624E"/>
          </a:solidFill>
          <a:ln>
            <a:noFill/>
          </a:ln>
          <a:effectLst/>
        </p:spPr>
        <p:style>
          <a:lnRef idx="1">
            <a:schemeClr val="accent1"/>
          </a:lnRef>
          <a:fillRef idx="3">
            <a:schemeClr val="accent1"/>
          </a:fillRef>
          <a:effectRef idx="2">
            <a:schemeClr val="accent1"/>
          </a:effectRef>
          <a:fontRef idx="minor">
            <a:schemeClr val="lt1"/>
          </a:fontRef>
        </p:style>
        <p:txBody>
          <a:bodyPr wrap="square" lIns="0" tIns="36576" rIns="0" bIns="36576" rtlCol="0" anchor="ctr"/>
          <a:lstStyle/>
          <a:p>
            <a:pPr algn="ctr"/>
            <a:r>
              <a:rPr sz="2200" b="1">
                <a:solidFill>
                  <a:srgbClr val="FFFFFF"/>
                </a:solidFill>
                <a:latin typeface="Calibri"/>
              </a:rPr>
              <a:t>7</a:t>
            </a:r>
          </a:p>
        </p:txBody>
      </p:sp>
      <p:sp>
        <p:nvSpPr>
          <p:cNvPr id="40" name="Step 7 card"/>
          <p:cNvSpPr/>
          <p:nvPr/>
        </p:nvSpPr>
        <p:spPr>
          <a:xfrm>
            <a:off x="3337560" y="2697480"/>
            <a:ext cx="2697480" cy="1783080"/>
          </a:xfrm>
          <a:prstGeom prst="roundRect">
            <a:avLst>
              <a:gd name="adj" fmla="val 8000"/>
            </a:avLst>
          </a:prstGeom>
          <a:solidFill>
            <a:srgbClr val="E8F0EC"/>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t"/>
          <a:lstStyle/>
          <a:p>
            <a:pPr algn="l"/>
            <a:r>
              <a:rPr sz="1600" b="1">
                <a:solidFill>
                  <a:srgbClr val="37624E"/>
                </a:solidFill>
                <a:latin typeface="Calibri"/>
              </a:rPr>
              <a:t>Revenues &amp; market</a:t>
            </a:r>
          </a:p>
          <a:p>
            <a:pPr algn="l">
              <a:spcBef>
                <a:spcPts val="600"/>
              </a:spcBef>
            </a:pPr>
            <a:r>
              <a:rPr sz="1400" b="0">
                <a:solidFill>
                  <a:srgbClr val="262626"/>
                </a:solidFill>
                <a:latin typeface="Calibri"/>
              </a:rPr>
              <a:t>Revenue map, competitors, market sizing sprint, unit economics</a:t>
            </a:r>
          </a:p>
        </p:txBody>
      </p:sp>
      <p:sp>
        <p:nvSpPr>
          <p:cNvPr id="41" name="TextBox 40"/>
          <p:cNvSpPr txBox="1"/>
          <p:nvPr/>
        </p:nvSpPr>
        <p:spPr>
          <a:xfrm>
            <a:off x="3337560" y="4572000"/>
            <a:ext cx="2697480" cy="365760"/>
          </a:xfrm>
          <a:prstGeom prst="rect">
            <a:avLst/>
          </a:prstGeom>
          <a:noFill/>
        </p:spPr>
        <p:txBody>
          <a:bodyPr wrap="square" lIns="73152" tIns="36576" rIns="73152" bIns="36576" anchor="t"/>
          <a:lstStyle/>
          <a:p>
            <a:pPr algn="ctr"/>
            <a:r>
              <a:rPr sz="1600" b="1">
                <a:solidFill>
                  <a:srgbClr val="595959"/>
                </a:solidFill>
                <a:latin typeface="Calibri"/>
              </a:rPr>
              <a:t>60’</a:t>
            </a:r>
          </a:p>
        </p:txBody>
      </p:sp>
      <p:sp>
        <p:nvSpPr>
          <p:cNvPr id="42" name="Step 8"/>
          <p:cNvSpPr/>
          <p:nvPr/>
        </p:nvSpPr>
        <p:spPr>
          <a:xfrm>
            <a:off x="7191755" y="1819656"/>
            <a:ext cx="658368" cy="658368"/>
          </a:xfrm>
          <a:prstGeom prst="ellipse">
            <a:avLst/>
          </a:prstGeom>
          <a:solidFill>
            <a:srgbClr val="37624E"/>
          </a:solidFill>
          <a:ln>
            <a:noFill/>
          </a:ln>
          <a:effectLst/>
        </p:spPr>
        <p:style>
          <a:lnRef idx="1">
            <a:schemeClr val="accent1"/>
          </a:lnRef>
          <a:fillRef idx="3">
            <a:schemeClr val="accent1"/>
          </a:fillRef>
          <a:effectRef idx="2">
            <a:schemeClr val="accent1"/>
          </a:effectRef>
          <a:fontRef idx="minor">
            <a:schemeClr val="lt1"/>
          </a:fontRef>
        </p:style>
        <p:txBody>
          <a:bodyPr wrap="square" lIns="0" tIns="36576" rIns="0" bIns="36576" rtlCol="0" anchor="ctr"/>
          <a:lstStyle/>
          <a:p>
            <a:pPr algn="ctr"/>
            <a:r>
              <a:rPr sz="2200" b="1">
                <a:solidFill>
                  <a:srgbClr val="FFFFFF"/>
                </a:solidFill>
                <a:latin typeface="Calibri"/>
              </a:rPr>
              <a:t>8</a:t>
            </a:r>
          </a:p>
        </p:txBody>
      </p:sp>
      <p:sp>
        <p:nvSpPr>
          <p:cNvPr id="43" name="Step 8 card"/>
          <p:cNvSpPr/>
          <p:nvPr/>
        </p:nvSpPr>
        <p:spPr>
          <a:xfrm>
            <a:off x="6172200" y="2697480"/>
            <a:ext cx="2697480" cy="1783080"/>
          </a:xfrm>
          <a:prstGeom prst="roundRect">
            <a:avLst>
              <a:gd name="adj" fmla="val 8000"/>
            </a:avLst>
          </a:prstGeom>
          <a:solidFill>
            <a:srgbClr val="E8F0EC"/>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t"/>
          <a:lstStyle/>
          <a:p>
            <a:pPr algn="l"/>
            <a:r>
              <a:rPr sz="1600" b="1">
                <a:solidFill>
                  <a:srgbClr val="37624E"/>
                </a:solidFill>
                <a:latin typeface="Calibri"/>
              </a:rPr>
              <a:t>The template</a:t>
            </a:r>
          </a:p>
          <a:p>
            <a:pPr algn="l">
              <a:spcBef>
                <a:spcPts val="600"/>
              </a:spcBef>
            </a:pPr>
            <a:r>
              <a:rPr sz="1400" b="0">
                <a:solidFill>
                  <a:srgbClr val="262626"/>
                </a:solidFill>
                <a:latin typeface="Calibri"/>
              </a:rPr>
              <a:t>How it works + practice with RegaSmart (Levels 1 and 2)</a:t>
            </a:r>
          </a:p>
        </p:txBody>
      </p:sp>
      <p:sp>
        <p:nvSpPr>
          <p:cNvPr id="44" name="TextBox 43"/>
          <p:cNvSpPr txBox="1"/>
          <p:nvPr/>
        </p:nvSpPr>
        <p:spPr>
          <a:xfrm>
            <a:off x="6172200" y="4572000"/>
            <a:ext cx="2697480" cy="365760"/>
          </a:xfrm>
          <a:prstGeom prst="rect">
            <a:avLst/>
          </a:prstGeom>
          <a:noFill/>
        </p:spPr>
        <p:txBody>
          <a:bodyPr wrap="square" lIns="73152" tIns="36576" rIns="73152" bIns="36576" anchor="t"/>
          <a:lstStyle/>
          <a:p>
            <a:pPr algn="ctr"/>
            <a:r>
              <a:rPr sz="1600" b="1">
                <a:solidFill>
                  <a:srgbClr val="595959"/>
                </a:solidFill>
                <a:latin typeface="Calibri"/>
              </a:rPr>
              <a:t>1h45</a:t>
            </a:r>
          </a:p>
        </p:txBody>
      </p:sp>
      <p:sp>
        <p:nvSpPr>
          <p:cNvPr id="45" name="Step 9"/>
          <p:cNvSpPr/>
          <p:nvPr/>
        </p:nvSpPr>
        <p:spPr>
          <a:xfrm>
            <a:off x="10026396" y="1819656"/>
            <a:ext cx="658368" cy="658368"/>
          </a:xfrm>
          <a:prstGeom prst="ellipse">
            <a:avLst/>
          </a:prstGeom>
          <a:solidFill>
            <a:srgbClr val="37624E"/>
          </a:solidFill>
          <a:ln>
            <a:noFill/>
          </a:ln>
          <a:effectLst/>
        </p:spPr>
        <p:style>
          <a:lnRef idx="1">
            <a:schemeClr val="accent1"/>
          </a:lnRef>
          <a:fillRef idx="3">
            <a:schemeClr val="accent1"/>
          </a:fillRef>
          <a:effectRef idx="2">
            <a:schemeClr val="accent1"/>
          </a:effectRef>
          <a:fontRef idx="minor">
            <a:schemeClr val="lt1"/>
          </a:fontRef>
        </p:style>
        <p:txBody>
          <a:bodyPr wrap="square" lIns="0" tIns="36576" rIns="0" bIns="36576" rtlCol="0" anchor="ctr"/>
          <a:lstStyle/>
          <a:p>
            <a:pPr algn="ctr"/>
            <a:r>
              <a:rPr sz="2200" b="1">
                <a:solidFill>
                  <a:srgbClr val="FFFFFF"/>
                </a:solidFill>
                <a:latin typeface="Calibri"/>
              </a:rPr>
              <a:t>9</a:t>
            </a:r>
          </a:p>
        </p:txBody>
      </p:sp>
      <p:sp>
        <p:nvSpPr>
          <p:cNvPr id="46" name="Step 9 card"/>
          <p:cNvSpPr/>
          <p:nvPr/>
        </p:nvSpPr>
        <p:spPr>
          <a:xfrm>
            <a:off x="9006840" y="2697480"/>
            <a:ext cx="2697480" cy="1783080"/>
          </a:xfrm>
          <a:prstGeom prst="roundRect">
            <a:avLst>
              <a:gd name="adj" fmla="val 8000"/>
            </a:avLst>
          </a:prstGeom>
          <a:solidFill>
            <a:srgbClr val="E8F0EC"/>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t"/>
          <a:lstStyle/>
          <a:p>
            <a:pPr algn="l"/>
            <a:r>
              <a:rPr sz="1600" b="1">
                <a:solidFill>
                  <a:srgbClr val="37624E"/>
                </a:solidFill>
                <a:latin typeface="Calibri"/>
              </a:rPr>
              <a:t>Your own plan</a:t>
            </a:r>
          </a:p>
          <a:p>
            <a:pPr algn="l">
              <a:spcBef>
                <a:spcPts val="600"/>
              </a:spcBef>
            </a:pPr>
            <a:r>
              <a:rPr sz="1400" b="0">
                <a:solidFill>
                  <a:srgbClr val="262626"/>
                </a:solidFill>
                <a:latin typeface="Calibri"/>
              </a:rPr>
              <a:t>Fill in the template with your project + exit ticket</a:t>
            </a:r>
          </a:p>
        </p:txBody>
      </p:sp>
      <p:sp>
        <p:nvSpPr>
          <p:cNvPr id="47" name="TextBox 46"/>
          <p:cNvSpPr txBox="1"/>
          <p:nvPr/>
        </p:nvSpPr>
        <p:spPr>
          <a:xfrm>
            <a:off x="9006840" y="4572000"/>
            <a:ext cx="2697480" cy="365760"/>
          </a:xfrm>
          <a:prstGeom prst="rect">
            <a:avLst/>
          </a:prstGeom>
          <a:noFill/>
        </p:spPr>
        <p:txBody>
          <a:bodyPr wrap="square" lIns="73152" tIns="36576" rIns="73152" bIns="36576" anchor="t"/>
          <a:lstStyle/>
          <a:p>
            <a:pPr algn="ctr"/>
            <a:r>
              <a:rPr sz="1600" b="1">
                <a:solidFill>
                  <a:srgbClr val="595959"/>
                </a:solidFill>
                <a:latin typeface="Calibri"/>
              </a:rPr>
              <a:t>open</a:t>
            </a:r>
          </a:p>
        </p:txBody>
      </p:sp>
      <p:sp>
        <p:nvSpPr>
          <p:cNvPr id="48" name="TextBox 47"/>
          <p:cNvSpPr txBox="1"/>
          <p:nvPr/>
        </p:nvSpPr>
        <p:spPr>
          <a:xfrm>
            <a:off x="502920" y="5120640"/>
            <a:ext cx="10058400" cy="365760"/>
          </a:xfrm>
          <a:prstGeom prst="rect">
            <a:avLst/>
          </a:prstGeom>
          <a:noFill/>
        </p:spPr>
        <p:txBody>
          <a:bodyPr wrap="square" lIns="73152" tIns="36576" rIns="73152" bIns="36576" anchor="t"/>
          <a:lstStyle/>
          <a:p>
            <a:pPr algn="l"/>
            <a:r>
              <a:rPr sz="1400" b="1">
                <a:solidFill>
                  <a:srgbClr val="37624E"/>
                </a:solidFill>
                <a:latin typeface="Calibri"/>
              </a:rPr>
              <a:t>Bring: </a:t>
            </a:r>
            <a:r>
              <a:rPr sz="1400" b="0">
                <a:solidFill>
                  <a:srgbClr val="595959"/>
                </a:solidFill>
                <a:latin typeface="Calibri"/>
              </a:rPr>
              <a:t>a laptop with the Excel template and your project’s hypotheses (prices, volumes, costs, funding).</a:t>
            </a:r>
          </a:p>
        </p:txBody>
      </p:sp>
    </p:spTree>
    <p:extLst>
      <p:ext uri="{BB962C8B-B14F-4D97-AF65-F5344CB8AC3E}">
        <p14:creationId xmlns:p14="http://schemas.microsoft.com/office/powerpoint/2010/main" val="2942955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hidden="1">
            <a:extLst>
              <a:ext uri="{FF2B5EF4-FFF2-40B4-BE49-F238E27FC236}">
                <a16:creationId xmlns:a16="http://schemas.microsoft.com/office/drawing/2014/main" id="{19B2D728-110A-434C-9EF3-41C4F57A124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de think-cell" r:id="rId3" imgW="353" imgH="353" progId="TCLayout.ActiveDocument.1">
                  <p:embed/>
                </p:oleObj>
              </mc:Choice>
              <mc:Fallback>
                <p:oleObj name="Diapositiva de think-cell" r:id="rId3" imgW="353" imgH="353" progId="TCLayout.ActiveDocument.1">
                  <p:embed/>
                  <p:pic>
                    <p:nvPicPr>
                      <p:cNvPr id="2" name="Objeto 1" hidden="1">
                        <a:extLst>
                          <a:ext uri="{FF2B5EF4-FFF2-40B4-BE49-F238E27FC236}">
                            <a16:creationId xmlns:a16="http://schemas.microsoft.com/office/drawing/2014/main" id="{19B2D728-110A-434C-9EF3-41C4F57A124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ítulo 1">
            <a:extLst>
              <a:ext uri="{FF2B5EF4-FFF2-40B4-BE49-F238E27FC236}">
                <a16:creationId xmlns:a16="http://schemas.microsoft.com/office/drawing/2014/main" id="{11626B29-A00A-4EC4-B849-DACF8BFCA82D}"/>
              </a:ext>
            </a:extLst>
          </p:cNvPr>
          <p:cNvSpPr txBox="1">
            <a:spLocks/>
          </p:cNvSpPr>
          <p:nvPr/>
        </p:nvSpPr>
        <p:spPr>
          <a:xfrm>
            <a:off x="332510" y="767859"/>
            <a:ext cx="9143999" cy="4980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a:solidFill>
                  <a:schemeClr val="bg2">
                    <a:lumMod val="50000"/>
                  </a:schemeClr>
                </a:solidFill>
                <a:latin typeface="Arial" panose="020B0604020202020204" pitchFamily="34" charset="0"/>
                <a:cs typeface="Arial" panose="020B0604020202020204" pitchFamily="34" charset="0"/>
              </a:rPr>
              <a:t>Cost Structure</a:t>
            </a:r>
          </a:p>
        </p:txBody>
      </p:sp>
      <p:pic>
        <p:nvPicPr>
          <p:cNvPr id="5" name="Gráfico 4">
            <a:extLst>
              <a:ext uri="{FF2B5EF4-FFF2-40B4-BE49-F238E27FC236}">
                <a16:creationId xmlns:a16="http://schemas.microsoft.com/office/drawing/2014/main" id="{490A982C-AAC7-450E-B492-875224A5DCF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1267810"/>
            <a:ext cx="6096000" cy="45719"/>
          </a:xfrm>
          <a:prstGeom prst="rect">
            <a:avLst/>
          </a:prstGeom>
        </p:spPr>
      </p:pic>
      <p:pic>
        <p:nvPicPr>
          <p:cNvPr id="31" name="Imagen 30">
            <a:extLst>
              <a:ext uri="{FF2B5EF4-FFF2-40B4-BE49-F238E27FC236}">
                <a16:creationId xmlns:a16="http://schemas.microsoft.com/office/drawing/2014/main" id="{3B70946B-4731-417A-BEBC-B062F79B7DA9}"/>
              </a:ext>
            </a:extLst>
          </p:cNvPr>
          <p:cNvPicPr>
            <a:picLocks noChangeAspect="1"/>
          </p:cNvPicPr>
          <p:nvPr/>
        </p:nvPicPr>
        <p:blipFill>
          <a:blip r:embed="rId6"/>
          <a:stretch>
            <a:fillRect/>
          </a:stretch>
        </p:blipFill>
        <p:spPr>
          <a:xfrm>
            <a:off x="9985405" y="6261264"/>
            <a:ext cx="9144" cy="371857"/>
          </a:xfrm>
          <a:prstGeom prst="rect">
            <a:avLst/>
          </a:prstGeom>
        </p:spPr>
      </p:pic>
      <p:pic>
        <p:nvPicPr>
          <p:cNvPr id="34" name="Imagen 33">
            <a:extLst>
              <a:ext uri="{FF2B5EF4-FFF2-40B4-BE49-F238E27FC236}">
                <a16:creationId xmlns:a16="http://schemas.microsoft.com/office/drawing/2014/main" id="{27ADB61F-CE0F-49F7-A791-2B9D686C5589}"/>
              </a:ext>
            </a:extLst>
          </p:cNvPr>
          <p:cNvPicPr>
            <a:picLocks noChangeAspect="1"/>
          </p:cNvPicPr>
          <p:nvPr/>
        </p:nvPicPr>
        <p:blipFill>
          <a:blip r:embed="rId7"/>
          <a:stretch>
            <a:fillRect/>
          </a:stretch>
        </p:blipFill>
        <p:spPr>
          <a:xfrm>
            <a:off x="430832" y="6196510"/>
            <a:ext cx="1031529" cy="454108"/>
          </a:xfrm>
          <a:prstGeom prst="rect">
            <a:avLst/>
          </a:prstGeom>
        </p:spPr>
      </p:pic>
      <p:sp>
        <p:nvSpPr>
          <p:cNvPr id="10" name="CuadroTexto 18">
            <a:extLst>
              <a:ext uri="{FF2B5EF4-FFF2-40B4-BE49-F238E27FC236}">
                <a16:creationId xmlns:a16="http://schemas.microsoft.com/office/drawing/2014/main" id="{2164E1B2-C519-AC3A-471F-0954AE5D33E1}"/>
              </a:ext>
            </a:extLst>
          </p:cNvPr>
          <p:cNvSpPr txBox="1"/>
          <p:nvPr/>
        </p:nvSpPr>
        <p:spPr>
          <a:xfrm>
            <a:off x="9994549" y="6294567"/>
            <a:ext cx="3643604" cy="338554"/>
          </a:xfrm>
          <a:prstGeom prst="rect">
            <a:avLst/>
          </a:prstGeom>
          <a:noFill/>
        </p:spPr>
        <p:txBody>
          <a:bodyPr wrap="square" lIns="91440" tIns="45720" rIns="91440" bIns="45720" rtlCol="0" anchor="t">
            <a:spAutoFit/>
          </a:bodyPr>
          <a:lstStyle/>
          <a:p>
            <a:r>
              <a:rPr lang="en-US" sz="800">
                <a:solidFill>
                  <a:schemeClr val="bg2">
                    <a:lumMod val="75000"/>
                  </a:schemeClr>
                </a:solidFill>
                <a:latin typeface="Arial"/>
                <a:cs typeface="Arial"/>
              </a:rPr>
              <a:t>g-accelerator@global-business-school.org</a:t>
            </a:r>
          </a:p>
          <a:p>
            <a:r>
              <a:rPr lang="en-GB" sz="800">
                <a:solidFill>
                  <a:schemeClr val="bg2">
                    <a:lumMod val="75000"/>
                  </a:schemeClr>
                </a:solidFill>
                <a:latin typeface="Arial" panose="020B0604020202020204" pitchFamily="34" charset="0"/>
                <a:cs typeface="Arial" panose="020B0604020202020204" pitchFamily="34" charset="0"/>
              </a:rPr>
              <a:t>+34 930 086 588</a:t>
            </a:r>
          </a:p>
        </p:txBody>
      </p:sp>
      <p:sp>
        <p:nvSpPr>
          <p:cNvPr id="11" name="object 5">
            <a:extLst>
              <a:ext uri="{FF2B5EF4-FFF2-40B4-BE49-F238E27FC236}">
                <a16:creationId xmlns:a16="http://schemas.microsoft.com/office/drawing/2014/main" id="{D96E7A61-B53C-E899-FE1C-EA5BDDD1F854}"/>
              </a:ext>
            </a:extLst>
          </p:cNvPr>
          <p:cNvSpPr txBox="1">
            <a:spLocks/>
          </p:cNvSpPr>
          <p:nvPr/>
        </p:nvSpPr>
        <p:spPr>
          <a:xfrm>
            <a:off x="606883" y="1675640"/>
            <a:ext cx="11013265" cy="3696525"/>
          </a:xfrm>
          <a:prstGeom prst="rect">
            <a:avLst/>
          </a:prstGeom>
        </p:spPr>
        <p:txBody>
          <a:bodyPr vert="horz" wrap="square" lIns="0" tIns="1270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just">
              <a:lnSpc>
                <a:spcPct val="150000"/>
              </a:lnSpc>
              <a:spcBef>
                <a:spcPts val="0"/>
              </a:spcBef>
              <a:buNone/>
              <a:defRPr/>
            </a:pPr>
            <a:r>
              <a:rPr lang="en-IE" sz="1600" dirty="0">
                <a:solidFill>
                  <a:prstClr val="black"/>
                </a:solidFill>
                <a:latin typeface="Calibri" panose="020F0502020204030204" pitchFamily="34" charset="0"/>
                <a:cs typeface="Calibri" panose="020F0502020204030204" pitchFamily="34" charset="0"/>
              </a:rPr>
              <a:t>All the most important costs to run the business need to be reported.</a:t>
            </a:r>
          </a:p>
          <a:p>
            <a:pPr marL="0" lvl="0" indent="0" algn="just">
              <a:lnSpc>
                <a:spcPct val="150000"/>
              </a:lnSpc>
              <a:spcBef>
                <a:spcPts val="0"/>
              </a:spcBef>
              <a:buNone/>
              <a:defRPr/>
            </a:pPr>
            <a:r>
              <a:rPr lang="en-IE" sz="1600" dirty="0">
                <a:solidFill>
                  <a:prstClr val="black"/>
                </a:solidFill>
                <a:latin typeface="Calibri" panose="020F0502020204030204" pitchFamily="34" charset="0"/>
                <a:cs typeface="Calibri" panose="020F0502020204030204" pitchFamily="34" charset="0"/>
              </a:rPr>
              <a:t>It is also better to briefly explain their characteristics.</a:t>
            </a:r>
            <a:endParaRPr lang="en-IE" sz="1600" b="1" dirty="0">
              <a:solidFill>
                <a:prstClr val="black"/>
              </a:solidFill>
              <a:latin typeface="Calibri" panose="020F0502020204030204" pitchFamily="34" charset="0"/>
              <a:cs typeface="Calibri" panose="020F0502020204030204" pitchFamily="34" charset="0"/>
            </a:endParaRPr>
          </a:p>
          <a:p>
            <a:pPr marL="614363" lvl="2" indent="-214313" algn="just">
              <a:lnSpc>
                <a:spcPct val="150000"/>
              </a:lnSpc>
              <a:buFont typeface="Arial" panose="020B0604020202020204" pitchFamily="34" charset="0"/>
              <a:buChar char="•"/>
              <a:defRPr/>
            </a:pPr>
            <a:r>
              <a:rPr lang="en-IE" sz="1600" b="1" dirty="0">
                <a:solidFill>
                  <a:prstClr val="black"/>
                </a:solidFill>
                <a:latin typeface="Calibri" panose="020F0502020204030204" pitchFamily="34" charset="0"/>
                <a:cs typeface="Calibri" panose="020F0502020204030204" pitchFamily="34" charset="0"/>
              </a:rPr>
              <a:t>INITIAL COSTS TO OPERATE</a:t>
            </a:r>
          </a:p>
          <a:p>
            <a:pPr marL="1071563" lvl="3" indent="-214313" algn="just">
              <a:lnSpc>
                <a:spcPct val="150000"/>
              </a:lnSpc>
              <a:defRPr/>
            </a:pPr>
            <a:r>
              <a:rPr lang="en-IE" sz="1400" b="1" dirty="0">
                <a:solidFill>
                  <a:prstClr val="black"/>
                </a:solidFill>
                <a:latin typeface="Calibri" panose="020F0502020204030204" pitchFamily="34" charset="0"/>
                <a:cs typeface="Calibri" panose="020F0502020204030204" pitchFamily="34" charset="0"/>
              </a:rPr>
              <a:t>INVESTMENT PLAN</a:t>
            </a:r>
          </a:p>
          <a:p>
            <a:pPr marL="1071563" lvl="3" indent="-214313" algn="just">
              <a:lnSpc>
                <a:spcPct val="150000"/>
              </a:lnSpc>
              <a:defRPr/>
            </a:pPr>
            <a:r>
              <a:rPr lang="en-IE" sz="1400" b="1" dirty="0">
                <a:solidFill>
                  <a:prstClr val="black"/>
                </a:solidFill>
                <a:latin typeface="Calibri" panose="020F0502020204030204" pitchFamily="34" charset="0"/>
                <a:cs typeface="Calibri" panose="020F0502020204030204" pitchFamily="34" charset="0"/>
              </a:rPr>
              <a:t>OPERATIONAL PLAN</a:t>
            </a:r>
          </a:p>
          <a:p>
            <a:pPr marL="614363" lvl="2" indent="-214313" algn="just">
              <a:lnSpc>
                <a:spcPct val="150000"/>
              </a:lnSpc>
              <a:buFont typeface="Arial" panose="020B0604020202020204" pitchFamily="34" charset="0"/>
              <a:buChar char="•"/>
              <a:defRPr/>
            </a:pPr>
            <a:r>
              <a:rPr lang="en-IE" sz="1600" b="1" dirty="0">
                <a:solidFill>
                  <a:prstClr val="black"/>
                </a:solidFill>
                <a:latin typeface="Calibri" panose="020F0502020204030204" pitchFamily="34" charset="0"/>
                <a:cs typeface="Calibri" panose="020F0502020204030204" pitchFamily="34" charset="0"/>
              </a:rPr>
              <a:t>WHICH COSTS AM I GOING TO INCURR IN?</a:t>
            </a:r>
          </a:p>
          <a:p>
            <a:pPr marL="614363" lvl="2" indent="-214313" algn="just">
              <a:lnSpc>
                <a:spcPct val="150000"/>
              </a:lnSpc>
              <a:buFont typeface="Arial" panose="020B0604020202020204" pitchFamily="34" charset="0"/>
              <a:buChar char="•"/>
              <a:defRPr/>
            </a:pPr>
            <a:r>
              <a:rPr lang="en-IE" sz="1600" b="1" dirty="0">
                <a:solidFill>
                  <a:prstClr val="black"/>
                </a:solidFill>
                <a:latin typeface="Calibri" panose="020F0502020204030204" pitchFamily="34" charset="0"/>
                <a:cs typeface="Calibri" panose="020F0502020204030204" pitchFamily="34" charset="0"/>
              </a:rPr>
              <a:t>ARE THESE COSTS FIXED OR VARIABLE?</a:t>
            </a:r>
          </a:p>
          <a:p>
            <a:pPr marL="214313" lvl="0" indent="-214313" algn="just">
              <a:lnSpc>
                <a:spcPct val="150000"/>
              </a:lnSpc>
              <a:spcBef>
                <a:spcPts val="0"/>
              </a:spcBef>
              <a:buFont typeface="Arial" panose="020B0604020202020204" pitchFamily="34" charset="0"/>
              <a:buChar char="•"/>
              <a:defRPr/>
            </a:pPr>
            <a:endParaRPr lang="es-ES" sz="1600" b="1" dirty="0">
              <a:solidFill>
                <a:prstClr val="black"/>
              </a:solidFill>
              <a:latin typeface="Calibri" panose="020F0502020204030204" pitchFamily="34" charset="0"/>
              <a:cs typeface="Calibri" panose="020F0502020204030204" pitchFamily="34" charset="0"/>
            </a:endParaRPr>
          </a:p>
          <a:p>
            <a:pPr marL="0" indent="0" algn="just">
              <a:lnSpc>
                <a:spcPct val="150000"/>
              </a:lnSpc>
              <a:buNone/>
            </a:pPr>
            <a:endParaRPr lang="en-GB" sz="1800" dirty="0">
              <a:latin typeface="Calibri" panose="020F0502020204030204" pitchFamily="34" charset="0"/>
              <a:cs typeface="Calibri" panose="020F0502020204030204" pitchFamily="34" charset="0"/>
            </a:endParaRPr>
          </a:p>
        </p:txBody>
      </p:sp>
      <p:pic>
        <p:nvPicPr>
          <p:cNvPr id="7" name="Picture 6" descr="A green and white logo&#10;&#10;AI-generated content may be incorrect.">
            <a:extLst>
              <a:ext uri="{FF2B5EF4-FFF2-40B4-BE49-F238E27FC236}">
                <a16:creationId xmlns:a16="http://schemas.microsoft.com/office/drawing/2014/main" id="{6AB95D83-8141-AFF5-A86F-64DC37E971BF}"/>
              </a:ext>
            </a:extLst>
          </p:cNvPr>
          <p:cNvPicPr>
            <a:picLocks noChangeAspect="1"/>
          </p:cNvPicPr>
          <p:nvPr/>
        </p:nvPicPr>
        <p:blipFill>
          <a:blip r:embed="rId8"/>
          <a:stretch>
            <a:fillRect/>
          </a:stretch>
        </p:blipFill>
        <p:spPr>
          <a:xfrm>
            <a:off x="10207322" y="-239"/>
            <a:ext cx="1981200" cy="1962150"/>
          </a:xfrm>
          <a:prstGeom prst="rect">
            <a:avLst/>
          </a:prstGeom>
        </p:spPr>
      </p:pic>
    </p:spTree>
    <p:extLst>
      <p:ext uri="{BB962C8B-B14F-4D97-AF65-F5344CB8AC3E}">
        <p14:creationId xmlns:p14="http://schemas.microsoft.com/office/powerpoint/2010/main" val="21350017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hidden="1">
            <a:extLst>
              <a:ext uri="{FF2B5EF4-FFF2-40B4-BE49-F238E27FC236}">
                <a16:creationId xmlns:a16="http://schemas.microsoft.com/office/drawing/2014/main" id="{19B2D728-110A-434C-9EF3-41C4F57A124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de think-cell" r:id="rId3" imgW="353" imgH="353" progId="TCLayout.ActiveDocument.1">
                  <p:embed/>
                </p:oleObj>
              </mc:Choice>
              <mc:Fallback>
                <p:oleObj name="Diapositiva de think-cell" r:id="rId3" imgW="353" imgH="353" progId="TCLayout.ActiveDocument.1">
                  <p:embed/>
                  <p:pic>
                    <p:nvPicPr>
                      <p:cNvPr id="2" name="Objeto 1" hidden="1">
                        <a:extLst>
                          <a:ext uri="{FF2B5EF4-FFF2-40B4-BE49-F238E27FC236}">
                            <a16:creationId xmlns:a16="http://schemas.microsoft.com/office/drawing/2014/main" id="{19B2D728-110A-434C-9EF3-41C4F57A124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ítulo 1">
            <a:extLst>
              <a:ext uri="{FF2B5EF4-FFF2-40B4-BE49-F238E27FC236}">
                <a16:creationId xmlns:a16="http://schemas.microsoft.com/office/drawing/2014/main" id="{11626B29-A00A-4EC4-B849-DACF8BFCA82D}"/>
              </a:ext>
            </a:extLst>
          </p:cNvPr>
          <p:cNvSpPr txBox="1">
            <a:spLocks/>
          </p:cNvSpPr>
          <p:nvPr/>
        </p:nvSpPr>
        <p:spPr>
          <a:xfrm>
            <a:off x="332510" y="767859"/>
            <a:ext cx="9143999" cy="4980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a:solidFill>
                  <a:schemeClr val="bg2">
                    <a:lumMod val="50000"/>
                  </a:schemeClr>
                </a:solidFill>
                <a:latin typeface="Arial" panose="020B0604020202020204" pitchFamily="34" charset="0"/>
                <a:cs typeface="Arial" panose="020B0604020202020204" pitchFamily="34" charset="0"/>
              </a:rPr>
              <a:t>Cost Structure</a:t>
            </a:r>
          </a:p>
        </p:txBody>
      </p:sp>
      <p:pic>
        <p:nvPicPr>
          <p:cNvPr id="5" name="Gráfico 4">
            <a:extLst>
              <a:ext uri="{FF2B5EF4-FFF2-40B4-BE49-F238E27FC236}">
                <a16:creationId xmlns:a16="http://schemas.microsoft.com/office/drawing/2014/main" id="{490A982C-AAC7-450E-B492-875224A5DCF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1267810"/>
            <a:ext cx="6096000" cy="45719"/>
          </a:xfrm>
          <a:prstGeom prst="rect">
            <a:avLst/>
          </a:prstGeom>
        </p:spPr>
      </p:pic>
      <p:pic>
        <p:nvPicPr>
          <p:cNvPr id="31" name="Imagen 30">
            <a:extLst>
              <a:ext uri="{FF2B5EF4-FFF2-40B4-BE49-F238E27FC236}">
                <a16:creationId xmlns:a16="http://schemas.microsoft.com/office/drawing/2014/main" id="{3B70946B-4731-417A-BEBC-B062F79B7DA9}"/>
              </a:ext>
            </a:extLst>
          </p:cNvPr>
          <p:cNvPicPr>
            <a:picLocks noChangeAspect="1"/>
          </p:cNvPicPr>
          <p:nvPr/>
        </p:nvPicPr>
        <p:blipFill>
          <a:blip r:embed="rId6"/>
          <a:stretch>
            <a:fillRect/>
          </a:stretch>
        </p:blipFill>
        <p:spPr>
          <a:xfrm>
            <a:off x="9985405" y="6261264"/>
            <a:ext cx="9144" cy="371857"/>
          </a:xfrm>
          <a:prstGeom prst="rect">
            <a:avLst/>
          </a:prstGeom>
        </p:spPr>
      </p:pic>
      <p:pic>
        <p:nvPicPr>
          <p:cNvPr id="34" name="Imagen 33">
            <a:extLst>
              <a:ext uri="{FF2B5EF4-FFF2-40B4-BE49-F238E27FC236}">
                <a16:creationId xmlns:a16="http://schemas.microsoft.com/office/drawing/2014/main" id="{27ADB61F-CE0F-49F7-A791-2B9D686C5589}"/>
              </a:ext>
            </a:extLst>
          </p:cNvPr>
          <p:cNvPicPr>
            <a:picLocks noChangeAspect="1"/>
          </p:cNvPicPr>
          <p:nvPr/>
        </p:nvPicPr>
        <p:blipFill>
          <a:blip r:embed="rId7"/>
          <a:stretch>
            <a:fillRect/>
          </a:stretch>
        </p:blipFill>
        <p:spPr>
          <a:xfrm>
            <a:off x="430832" y="6196510"/>
            <a:ext cx="1031529" cy="454108"/>
          </a:xfrm>
          <a:prstGeom prst="rect">
            <a:avLst/>
          </a:prstGeom>
        </p:spPr>
      </p:pic>
      <p:sp>
        <p:nvSpPr>
          <p:cNvPr id="10" name="CuadroTexto 18">
            <a:extLst>
              <a:ext uri="{FF2B5EF4-FFF2-40B4-BE49-F238E27FC236}">
                <a16:creationId xmlns:a16="http://schemas.microsoft.com/office/drawing/2014/main" id="{2164E1B2-C519-AC3A-471F-0954AE5D33E1}"/>
              </a:ext>
            </a:extLst>
          </p:cNvPr>
          <p:cNvSpPr txBox="1"/>
          <p:nvPr/>
        </p:nvSpPr>
        <p:spPr>
          <a:xfrm>
            <a:off x="9994549" y="6294567"/>
            <a:ext cx="3643604" cy="338554"/>
          </a:xfrm>
          <a:prstGeom prst="rect">
            <a:avLst/>
          </a:prstGeom>
          <a:noFill/>
        </p:spPr>
        <p:txBody>
          <a:bodyPr wrap="square" lIns="91440" tIns="45720" rIns="91440" bIns="45720" rtlCol="0" anchor="t">
            <a:spAutoFit/>
          </a:bodyPr>
          <a:lstStyle/>
          <a:p>
            <a:r>
              <a:rPr lang="en-US" sz="800">
                <a:solidFill>
                  <a:schemeClr val="bg2">
                    <a:lumMod val="75000"/>
                  </a:schemeClr>
                </a:solidFill>
                <a:latin typeface="Arial"/>
                <a:cs typeface="Arial"/>
              </a:rPr>
              <a:t>g-accelerator@global-business-school.org</a:t>
            </a:r>
          </a:p>
          <a:p>
            <a:r>
              <a:rPr lang="en-GB" sz="800">
                <a:solidFill>
                  <a:schemeClr val="bg2">
                    <a:lumMod val="75000"/>
                  </a:schemeClr>
                </a:solidFill>
                <a:latin typeface="Arial" panose="020B0604020202020204" pitchFamily="34" charset="0"/>
                <a:cs typeface="Arial" panose="020B0604020202020204" pitchFamily="34" charset="0"/>
              </a:rPr>
              <a:t>+34 930 086 588</a:t>
            </a:r>
          </a:p>
        </p:txBody>
      </p:sp>
      <p:sp>
        <p:nvSpPr>
          <p:cNvPr id="11" name="object 5">
            <a:extLst>
              <a:ext uri="{FF2B5EF4-FFF2-40B4-BE49-F238E27FC236}">
                <a16:creationId xmlns:a16="http://schemas.microsoft.com/office/drawing/2014/main" id="{D96E7A61-B53C-E899-FE1C-EA5BDDD1F854}"/>
              </a:ext>
            </a:extLst>
          </p:cNvPr>
          <p:cNvSpPr txBox="1">
            <a:spLocks/>
          </p:cNvSpPr>
          <p:nvPr/>
        </p:nvSpPr>
        <p:spPr>
          <a:xfrm>
            <a:off x="606883" y="1675640"/>
            <a:ext cx="11013265" cy="3357971"/>
          </a:xfrm>
          <a:prstGeom prst="rect">
            <a:avLst/>
          </a:prstGeom>
        </p:spPr>
        <p:txBody>
          <a:bodyPr vert="horz" wrap="square" lIns="0" tIns="1270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defRPr/>
            </a:pPr>
            <a:r>
              <a:rPr lang="en-US" sz="1800">
                <a:solidFill>
                  <a:prstClr val="black"/>
                </a:solidFill>
                <a:latin typeface="Calibri" panose="020F0502020204030204" pitchFamily="34" charset="0"/>
                <a:cs typeface="Calibri" panose="020F0502020204030204" pitchFamily="34" charset="0"/>
              </a:rPr>
              <a:t>To define your Cost Structure I want you to review again the main sections of your Business Plan and review also your Business Model Canvas and estimate the associated costs.</a:t>
            </a:r>
          </a:p>
          <a:p>
            <a:pPr marL="800100" lvl="1" indent="-342900" algn="just">
              <a:lnSpc>
                <a:spcPct val="150000"/>
              </a:lnSpc>
              <a:buFont typeface="Arial" panose="020B0604020202020204" pitchFamily="34" charset="0"/>
              <a:buChar char="•"/>
              <a:defRPr/>
            </a:pPr>
            <a:r>
              <a:rPr lang="en-US" sz="1800">
                <a:solidFill>
                  <a:prstClr val="black"/>
                </a:solidFill>
                <a:latin typeface="Calibri" panose="020F0502020204030204" pitchFamily="34" charset="0"/>
                <a:cs typeface="Calibri" panose="020F0502020204030204" pitchFamily="34" charset="0"/>
              </a:rPr>
              <a:t>Your </a:t>
            </a:r>
            <a:r>
              <a:rPr lang="en-US" sz="1800" b="1">
                <a:solidFill>
                  <a:prstClr val="black"/>
                </a:solidFill>
                <a:latin typeface="Calibri" panose="020F0502020204030204" pitchFamily="34" charset="0"/>
                <a:cs typeface="Calibri" panose="020F0502020204030204" pitchFamily="34" charset="0"/>
              </a:rPr>
              <a:t>Business model canvas and its building blocks </a:t>
            </a:r>
            <a:r>
              <a:rPr lang="en-US" sz="1800">
                <a:solidFill>
                  <a:prstClr val="black"/>
                </a:solidFill>
                <a:latin typeface="Calibri" panose="020F0502020204030204" pitchFamily="34" charset="0"/>
                <a:cs typeface="Calibri" panose="020F0502020204030204" pitchFamily="34" charset="0"/>
              </a:rPr>
              <a:t>should describe the most important costs incurred while operating under a particular business model. Creating and delivering value, maintaining Customer Relationships, and generating revenue all incur costs. Such costs can be calculated relatively easily after defining Key Resources, Key Activities, and Key Partnerships. Some business models, though, are more cost-driven than others. So-called “no frills” airlines, for instance, have built business models entirely around low-Cost Structures.</a:t>
            </a:r>
            <a:endParaRPr lang="es-ES" sz="1800">
              <a:solidFill>
                <a:prstClr val="black"/>
              </a:solidFill>
              <a:latin typeface="Calibri" panose="020F0502020204030204" pitchFamily="34" charset="0"/>
              <a:cs typeface="Calibri" panose="020F0502020204030204" pitchFamily="34" charset="0"/>
            </a:endParaRPr>
          </a:p>
        </p:txBody>
      </p:sp>
      <p:pic>
        <p:nvPicPr>
          <p:cNvPr id="7" name="Picture 6" descr="A green and white logo&#10;&#10;AI-generated content may be incorrect.">
            <a:extLst>
              <a:ext uri="{FF2B5EF4-FFF2-40B4-BE49-F238E27FC236}">
                <a16:creationId xmlns:a16="http://schemas.microsoft.com/office/drawing/2014/main" id="{CAAB1149-5B75-0B05-DE19-05B812F438A1}"/>
              </a:ext>
            </a:extLst>
          </p:cNvPr>
          <p:cNvPicPr>
            <a:picLocks noChangeAspect="1"/>
          </p:cNvPicPr>
          <p:nvPr/>
        </p:nvPicPr>
        <p:blipFill>
          <a:blip r:embed="rId8"/>
          <a:stretch>
            <a:fillRect/>
          </a:stretch>
        </p:blipFill>
        <p:spPr>
          <a:xfrm>
            <a:off x="10207322" y="-239"/>
            <a:ext cx="1981200" cy="1962150"/>
          </a:xfrm>
          <a:prstGeom prst="rect">
            <a:avLst/>
          </a:prstGeom>
        </p:spPr>
      </p:pic>
    </p:spTree>
    <p:extLst>
      <p:ext uri="{BB962C8B-B14F-4D97-AF65-F5344CB8AC3E}">
        <p14:creationId xmlns:p14="http://schemas.microsoft.com/office/powerpoint/2010/main" val="2069424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hidden="1">
            <a:extLst>
              <a:ext uri="{FF2B5EF4-FFF2-40B4-BE49-F238E27FC236}">
                <a16:creationId xmlns:a16="http://schemas.microsoft.com/office/drawing/2014/main" id="{19B2D728-110A-434C-9EF3-41C4F57A124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de think-cell" r:id="rId3" imgW="353" imgH="353" progId="TCLayout.ActiveDocument.1">
                  <p:embed/>
                </p:oleObj>
              </mc:Choice>
              <mc:Fallback>
                <p:oleObj name="Diapositiva de think-cell" r:id="rId3" imgW="353" imgH="353" progId="TCLayout.ActiveDocument.1">
                  <p:embed/>
                  <p:pic>
                    <p:nvPicPr>
                      <p:cNvPr id="2" name="Objeto 1" hidden="1">
                        <a:extLst>
                          <a:ext uri="{FF2B5EF4-FFF2-40B4-BE49-F238E27FC236}">
                            <a16:creationId xmlns:a16="http://schemas.microsoft.com/office/drawing/2014/main" id="{19B2D728-110A-434C-9EF3-41C4F57A124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ítulo 1">
            <a:extLst>
              <a:ext uri="{FF2B5EF4-FFF2-40B4-BE49-F238E27FC236}">
                <a16:creationId xmlns:a16="http://schemas.microsoft.com/office/drawing/2014/main" id="{11626B29-A00A-4EC4-B849-DACF8BFCA82D}"/>
              </a:ext>
            </a:extLst>
          </p:cNvPr>
          <p:cNvSpPr txBox="1">
            <a:spLocks/>
          </p:cNvSpPr>
          <p:nvPr/>
        </p:nvSpPr>
        <p:spPr>
          <a:xfrm>
            <a:off x="332510" y="767859"/>
            <a:ext cx="9143999" cy="4980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a:solidFill>
                  <a:schemeClr val="bg2">
                    <a:lumMod val="50000"/>
                  </a:schemeClr>
                </a:solidFill>
                <a:latin typeface="Arial" panose="020B0604020202020204" pitchFamily="34" charset="0"/>
                <a:cs typeface="Arial" panose="020B0604020202020204" pitchFamily="34" charset="0"/>
              </a:rPr>
              <a:t>Cost Structure</a:t>
            </a:r>
          </a:p>
        </p:txBody>
      </p:sp>
      <p:pic>
        <p:nvPicPr>
          <p:cNvPr id="5" name="Gráfico 4">
            <a:extLst>
              <a:ext uri="{FF2B5EF4-FFF2-40B4-BE49-F238E27FC236}">
                <a16:creationId xmlns:a16="http://schemas.microsoft.com/office/drawing/2014/main" id="{490A982C-AAC7-450E-B492-875224A5DCF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1267810"/>
            <a:ext cx="6096000" cy="45719"/>
          </a:xfrm>
          <a:prstGeom prst="rect">
            <a:avLst/>
          </a:prstGeom>
        </p:spPr>
      </p:pic>
      <p:pic>
        <p:nvPicPr>
          <p:cNvPr id="31" name="Imagen 30">
            <a:extLst>
              <a:ext uri="{FF2B5EF4-FFF2-40B4-BE49-F238E27FC236}">
                <a16:creationId xmlns:a16="http://schemas.microsoft.com/office/drawing/2014/main" id="{3B70946B-4731-417A-BEBC-B062F79B7DA9}"/>
              </a:ext>
            </a:extLst>
          </p:cNvPr>
          <p:cNvPicPr>
            <a:picLocks noChangeAspect="1"/>
          </p:cNvPicPr>
          <p:nvPr/>
        </p:nvPicPr>
        <p:blipFill>
          <a:blip r:embed="rId6"/>
          <a:stretch>
            <a:fillRect/>
          </a:stretch>
        </p:blipFill>
        <p:spPr>
          <a:xfrm>
            <a:off x="9985405" y="6261264"/>
            <a:ext cx="9144" cy="371857"/>
          </a:xfrm>
          <a:prstGeom prst="rect">
            <a:avLst/>
          </a:prstGeom>
        </p:spPr>
      </p:pic>
      <p:pic>
        <p:nvPicPr>
          <p:cNvPr id="34" name="Imagen 33">
            <a:extLst>
              <a:ext uri="{FF2B5EF4-FFF2-40B4-BE49-F238E27FC236}">
                <a16:creationId xmlns:a16="http://schemas.microsoft.com/office/drawing/2014/main" id="{27ADB61F-CE0F-49F7-A791-2B9D686C5589}"/>
              </a:ext>
            </a:extLst>
          </p:cNvPr>
          <p:cNvPicPr>
            <a:picLocks noChangeAspect="1"/>
          </p:cNvPicPr>
          <p:nvPr/>
        </p:nvPicPr>
        <p:blipFill>
          <a:blip r:embed="rId7"/>
          <a:stretch>
            <a:fillRect/>
          </a:stretch>
        </p:blipFill>
        <p:spPr>
          <a:xfrm>
            <a:off x="430832" y="6196510"/>
            <a:ext cx="1031529" cy="454108"/>
          </a:xfrm>
          <a:prstGeom prst="rect">
            <a:avLst/>
          </a:prstGeom>
        </p:spPr>
      </p:pic>
      <p:sp>
        <p:nvSpPr>
          <p:cNvPr id="10" name="CuadroTexto 18">
            <a:extLst>
              <a:ext uri="{FF2B5EF4-FFF2-40B4-BE49-F238E27FC236}">
                <a16:creationId xmlns:a16="http://schemas.microsoft.com/office/drawing/2014/main" id="{2164E1B2-C519-AC3A-471F-0954AE5D33E1}"/>
              </a:ext>
            </a:extLst>
          </p:cNvPr>
          <p:cNvSpPr txBox="1"/>
          <p:nvPr/>
        </p:nvSpPr>
        <p:spPr>
          <a:xfrm>
            <a:off x="9994549" y="6294567"/>
            <a:ext cx="3643604" cy="338554"/>
          </a:xfrm>
          <a:prstGeom prst="rect">
            <a:avLst/>
          </a:prstGeom>
          <a:noFill/>
        </p:spPr>
        <p:txBody>
          <a:bodyPr wrap="square" lIns="91440" tIns="45720" rIns="91440" bIns="45720" rtlCol="0" anchor="t">
            <a:spAutoFit/>
          </a:bodyPr>
          <a:lstStyle/>
          <a:p>
            <a:r>
              <a:rPr lang="en-US" sz="800">
                <a:solidFill>
                  <a:schemeClr val="bg2">
                    <a:lumMod val="75000"/>
                  </a:schemeClr>
                </a:solidFill>
                <a:latin typeface="Arial"/>
                <a:cs typeface="Arial"/>
              </a:rPr>
              <a:t>g-accelerator@global-business-school.org</a:t>
            </a:r>
          </a:p>
          <a:p>
            <a:r>
              <a:rPr lang="en-GB" sz="800">
                <a:solidFill>
                  <a:schemeClr val="bg2">
                    <a:lumMod val="75000"/>
                  </a:schemeClr>
                </a:solidFill>
                <a:latin typeface="Arial" panose="020B0604020202020204" pitchFamily="34" charset="0"/>
                <a:cs typeface="Arial" panose="020B0604020202020204" pitchFamily="34" charset="0"/>
              </a:rPr>
              <a:t>+34 930 086 588</a:t>
            </a:r>
          </a:p>
        </p:txBody>
      </p:sp>
      <p:sp>
        <p:nvSpPr>
          <p:cNvPr id="11" name="object 5">
            <a:extLst>
              <a:ext uri="{FF2B5EF4-FFF2-40B4-BE49-F238E27FC236}">
                <a16:creationId xmlns:a16="http://schemas.microsoft.com/office/drawing/2014/main" id="{D96E7A61-B53C-E899-FE1C-EA5BDDD1F854}"/>
              </a:ext>
            </a:extLst>
          </p:cNvPr>
          <p:cNvSpPr txBox="1">
            <a:spLocks/>
          </p:cNvSpPr>
          <p:nvPr/>
        </p:nvSpPr>
        <p:spPr>
          <a:xfrm>
            <a:off x="606883" y="1675640"/>
            <a:ext cx="11013265" cy="3678571"/>
          </a:xfrm>
          <a:prstGeom prst="rect">
            <a:avLst/>
          </a:prstGeom>
        </p:spPr>
        <p:txBody>
          <a:bodyPr vert="horz" wrap="square" lIns="0" tIns="1270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base">
              <a:lnSpc>
                <a:spcPct val="150000"/>
              </a:lnSpc>
              <a:buNone/>
              <a:defRPr/>
            </a:pPr>
            <a:r>
              <a:rPr lang="en-US" sz="1800">
                <a:solidFill>
                  <a:prstClr val="black"/>
                </a:solidFill>
                <a:latin typeface="Calibri" panose="020F0502020204030204" pitchFamily="34" charset="0"/>
                <a:cs typeface="Calibri" panose="020F0502020204030204" pitchFamily="34" charset="0"/>
              </a:rPr>
              <a:t>A Cost Structures can have the following attributes:</a:t>
            </a:r>
          </a:p>
          <a:p>
            <a:pPr algn="just" fontAlgn="base">
              <a:lnSpc>
                <a:spcPct val="150000"/>
              </a:lnSpc>
              <a:buFont typeface="Arial" panose="020B0604020202020204" pitchFamily="34" charset="0"/>
              <a:buChar char="•"/>
              <a:defRPr/>
            </a:pPr>
            <a:r>
              <a:rPr lang="en-US" sz="1800" b="1">
                <a:solidFill>
                  <a:prstClr val="black"/>
                </a:solidFill>
                <a:latin typeface="Calibri" panose="020F0502020204030204" pitchFamily="34" charset="0"/>
                <a:cs typeface="Calibri" panose="020F0502020204030204" pitchFamily="34" charset="0"/>
              </a:rPr>
              <a:t>Fixed cost</a:t>
            </a:r>
          </a:p>
          <a:p>
            <a:pPr marL="800100" lvl="1" indent="-342900" algn="just" fontAlgn="base">
              <a:lnSpc>
                <a:spcPct val="150000"/>
              </a:lnSpc>
              <a:buFont typeface="Arial" panose="020B0604020202020204" pitchFamily="34" charset="0"/>
              <a:buChar char="•"/>
              <a:defRPr/>
            </a:pPr>
            <a:r>
              <a:rPr lang="en-US" sz="1800">
                <a:solidFill>
                  <a:prstClr val="black"/>
                </a:solidFill>
                <a:latin typeface="Calibri" panose="020F0502020204030204" pitchFamily="34" charset="0"/>
                <a:cs typeface="Calibri" panose="020F0502020204030204" pitchFamily="34" charset="0"/>
              </a:rPr>
              <a:t>Costs that remain the same despite the volume of goods or services produced. Examples include salaries, rents, and physical manufacturing facilities. Some businesses, such as manufacturing companies, are characterized by a high proportion of fixed costs.</a:t>
            </a:r>
          </a:p>
          <a:p>
            <a:pPr algn="just" fontAlgn="base">
              <a:lnSpc>
                <a:spcPct val="150000"/>
              </a:lnSpc>
              <a:buFont typeface="Arial" panose="020B0604020202020204" pitchFamily="34" charset="0"/>
              <a:buChar char="•"/>
              <a:defRPr/>
            </a:pPr>
            <a:r>
              <a:rPr lang="en-US" sz="1800" b="1">
                <a:solidFill>
                  <a:prstClr val="black"/>
                </a:solidFill>
                <a:latin typeface="Calibri" panose="020F0502020204030204" pitchFamily="34" charset="0"/>
                <a:cs typeface="Calibri" panose="020F0502020204030204" pitchFamily="34" charset="0"/>
              </a:rPr>
              <a:t>Variable cost</a:t>
            </a:r>
          </a:p>
          <a:p>
            <a:pPr marL="800100" lvl="1" indent="-342900" algn="just" fontAlgn="base">
              <a:lnSpc>
                <a:spcPct val="150000"/>
              </a:lnSpc>
              <a:buFont typeface="Arial" panose="020B0604020202020204" pitchFamily="34" charset="0"/>
              <a:buChar char="•"/>
              <a:defRPr/>
            </a:pPr>
            <a:r>
              <a:rPr lang="en-US" sz="1800">
                <a:solidFill>
                  <a:prstClr val="black"/>
                </a:solidFill>
                <a:latin typeface="Calibri" panose="020F0502020204030204" pitchFamily="34" charset="0"/>
                <a:cs typeface="Calibri" panose="020F0502020204030204" pitchFamily="34" charset="0"/>
              </a:rPr>
              <a:t>Costs that vary proportionally with the volume of goods or services produced. Some businesses, such as music festivals, are characterized by a high proportion of variable costs.</a:t>
            </a:r>
          </a:p>
        </p:txBody>
      </p:sp>
      <p:pic>
        <p:nvPicPr>
          <p:cNvPr id="7" name="Picture 6" descr="A green and white logo&#10;&#10;AI-generated content may be incorrect.">
            <a:extLst>
              <a:ext uri="{FF2B5EF4-FFF2-40B4-BE49-F238E27FC236}">
                <a16:creationId xmlns:a16="http://schemas.microsoft.com/office/drawing/2014/main" id="{753CE192-ECCE-A489-9328-717975CC2BA4}"/>
              </a:ext>
            </a:extLst>
          </p:cNvPr>
          <p:cNvPicPr>
            <a:picLocks noChangeAspect="1"/>
          </p:cNvPicPr>
          <p:nvPr/>
        </p:nvPicPr>
        <p:blipFill>
          <a:blip r:embed="rId8"/>
          <a:stretch>
            <a:fillRect/>
          </a:stretch>
        </p:blipFill>
        <p:spPr>
          <a:xfrm>
            <a:off x="10207322" y="-239"/>
            <a:ext cx="1981200" cy="1962150"/>
          </a:xfrm>
          <a:prstGeom prst="rect">
            <a:avLst/>
          </a:prstGeom>
        </p:spPr>
      </p:pic>
    </p:spTree>
    <p:extLst>
      <p:ext uri="{BB962C8B-B14F-4D97-AF65-F5344CB8AC3E}">
        <p14:creationId xmlns:p14="http://schemas.microsoft.com/office/powerpoint/2010/main" val="15621296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11626B29-A00A-4EC4-B849-DACF8BFCA82D}"/>
              </a:ext>
            </a:extLst>
          </p:cNvPr>
          <p:cNvSpPr txBox="1">
            <a:spLocks/>
          </p:cNvSpPr>
          <p:nvPr/>
        </p:nvSpPr>
        <p:spPr>
          <a:xfrm>
            <a:off x="332510" y="767859"/>
            <a:ext cx="9143999" cy="4980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solidFill>
                  <a:schemeClr val="bg2">
                    <a:lumMod val="50000"/>
                  </a:schemeClr>
                </a:solidFill>
                <a:latin typeface="Arial" panose="020B0604020202020204" pitchFamily="34" charset="0"/>
                <a:cs typeface="Arial" panose="020B0604020202020204" pitchFamily="34" charset="0"/>
              </a:rPr>
              <a:t>Quick Sort: Fixed or Variable?</a:t>
            </a:r>
          </a:p>
        </p:txBody>
      </p:sp>
      <p:pic>
        <p:nvPicPr>
          <p:cNvPr id="5" name="Gráfico 4">
            <a:extLst>
              <a:ext uri="{FF2B5EF4-FFF2-40B4-BE49-F238E27FC236}">
                <a16:creationId xmlns:a16="http://schemas.microsoft.com/office/drawing/2014/main" id="{490A982C-AAC7-450E-B492-875224A5DCF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1267810"/>
            <a:ext cx="6096000" cy="45719"/>
          </a:xfrm>
          <a:prstGeom prst="rect">
            <a:avLst/>
          </a:prstGeom>
        </p:spPr>
      </p:pic>
      <p:pic>
        <p:nvPicPr>
          <p:cNvPr id="31" name="Imagen 30">
            <a:extLst>
              <a:ext uri="{FF2B5EF4-FFF2-40B4-BE49-F238E27FC236}">
                <a16:creationId xmlns:a16="http://schemas.microsoft.com/office/drawing/2014/main" id="{3B70946B-4731-417A-BEBC-B062F79B7DA9}"/>
              </a:ext>
            </a:extLst>
          </p:cNvPr>
          <p:cNvPicPr>
            <a:picLocks noChangeAspect="1"/>
          </p:cNvPicPr>
          <p:nvPr/>
        </p:nvPicPr>
        <p:blipFill>
          <a:blip r:embed="rId4"/>
          <a:stretch>
            <a:fillRect/>
          </a:stretch>
        </p:blipFill>
        <p:spPr>
          <a:xfrm>
            <a:off x="9985405" y="6261264"/>
            <a:ext cx="9144" cy="371857"/>
          </a:xfrm>
          <a:prstGeom prst="rect">
            <a:avLst/>
          </a:prstGeom>
        </p:spPr>
      </p:pic>
      <p:pic>
        <p:nvPicPr>
          <p:cNvPr id="34" name="Imagen 33">
            <a:extLst>
              <a:ext uri="{FF2B5EF4-FFF2-40B4-BE49-F238E27FC236}">
                <a16:creationId xmlns:a16="http://schemas.microsoft.com/office/drawing/2014/main" id="{27ADB61F-CE0F-49F7-A791-2B9D686C5589}"/>
              </a:ext>
            </a:extLst>
          </p:cNvPr>
          <p:cNvPicPr>
            <a:picLocks noChangeAspect="1"/>
          </p:cNvPicPr>
          <p:nvPr/>
        </p:nvPicPr>
        <p:blipFill>
          <a:blip r:embed="rId5"/>
          <a:stretch>
            <a:fillRect/>
          </a:stretch>
        </p:blipFill>
        <p:spPr>
          <a:xfrm>
            <a:off x="430832" y="6196510"/>
            <a:ext cx="1031529" cy="454108"/>
          </a:xfrm>
          <a:prstGeom prst="rect">
            <a:avLst/>
          </a:prstGeom>
        </p:spPr>
      </p:pic>
      <p:sp>
        <p:nvSpPr>
          <p:cNvPr id="10" name="CuadroTexto 18">
            <a:extLst>
              <a:ext uri="{FF2B5EF4-FFF2-40B4-BE49-F238E27FC236}">
                <a16:creationId xmlns:a16="http://schemas.microsoft.com/office/drawing/2014/main" id="{2164E1B2-C519-AC3A-471F-0954AE5D33E1}"/>
              </a:ext>
            </a:extLst>
          </p:cNvPr>
          <p:cNvSpPr txBox="1"/>
          <p:nvPr/>
        </p:nvSpPr>
        <p:spPr>
          <a:xfrm>
            <a:off x="9994549" y="6294567"/>
            <a:ext cx="3643604" cy="338554"/>
          </a:xfrm>
          <a:prstGeom prst="rect">
            <a:avLst/>
          </a:prstGeom>
          <a:noFill/>
        </p:spPr>
        <p:txBody>
          <a:bodyPr wrap="square" lIns="91440" tIns="45720" rIns="91440" bIns="45720" rtlCol="0" anchor="t">
            <a:spAutoFit/>
          </a:bodyPr>
          <a:lstStyle/>
          <a:p>
            <a:r>
              <a:rPr lang="en-US" sz="800">
                <a:solidFill>
                  <a:schemeClr val="bg2">
                    <a:lumMod val="75000"/>
                  </a:schemeClr>
                </a:solidFill>
                <a:latin typeface="Arial"/>
                <a:cs typeface="Arial"/>
              </a:rPr>
              <a:t>g-accelerator@global-business-school.org</a:t>
            </a:r>
          </a:p>
          <a:p>
            <a:r>
              <a:rPr lang="en-GB" sz="800">
                <a:solidFill>
                  <a:schemeClr val="bg2">
                    <a:lumMod val="75000"/>
                  </a:schemeClr>
                </a:solidFill>
                <a:latin typeface="Arial" panose="020B0604020202020204" pitchFamily="34" charset="0"/>
                <a:cs typeface="Arial" panose="020B0604020202020204" pitchFamily="34" charset="0"/>
              </a:rPr>
              <a:t>+34 930 086 588</a:t>
            </a:r>
          </a:p>
        </p:txBody>
      </p:sp>
      <p:pic>
        <p:nvPicPr>
          <p:cNvPr id="7" name="Picture 6" descr="A green and white logo&#10;&#10;AI-generated content may be incorrect.">
            <a:extLst>
              <a:ext uri="{FF2B5EF4-FFF2-40B4-BE49-F238E27FC236}">
                <a16:creationId xmlns:a16="http://schemas.microsoft.com/office/drawing/2014/main" id="{EA0E8BAC-4118-8BDE-DEAE-1E7A9BDAF7D3}"/>
              </a:ext>
            </a:extLst>
          </p:cNvPr>
          <p:cNvPicPr>
            <a:picLocks noChangeAspect="1"/>
          </p:cNvPicPr>
          <p:nvPr/>
        </p:nvPicPr>
        <p:blipFill>
          <a:blip r:embed="rId6"/>
          <a:stretch>
            <a:fillRect/>
          </a:stretch>
        </p:blipFill>
        <p:spPr>
          <a:xfrm>
            <a:off x="10207322" y="-239"/>
            <a:ext cx="1981200" cy="1962150"/>
          </a:xfrm>
          <a:prstGeom prst="rect">
            <a:avLst/>
          </a:prstGeom>
        </p:spPr>
      </p:pic>
      <p:sp>
        <p:nvSpPr>
          <p:cNvPr id="35" name="Activity badge"/>
          <p:cNvSpPr/>
          <p:nvPr/>
        </p:nvSpPr>
        <p:spPr>
          <a:xfrm>
            <a:off x="411480" y="347472"/>
            <a:ext cx="1576425" cy="310896"/>
          </a:xfrm>
          <a:prstGeom prst="roundRect">
            <a:avLst>
              <a:gd name="adj" fmla="val 50000"/>
            </a:avLst>
          </a:prstGeom>
          <a:solidFill>
            <a:srgbClr val="37624E"/>
          </a:solidFill>
          <a:ln>
            <a:noFill/>
          </a:ln>
          <a:effectLst/>
        </p:spPr>
        <p:style>
          <a:lnRef idx="1">
            <a:schemeClr val="accent1"/>
          </a:lnRef>
          <a:fillRef idx="3">
            <a:schemeClr val="accent1"/>
          </a:fillRef>
          <a:effectRef idx="2">
            <a:schemeClr val="accent1"/>
          </a:effectRef>
          <a:fontRef idx="minor">
            <a:schemeClr val="lt1"/>
          </a:fontRef>
        </p:style>
        <p:txBody>
          <a:bodyPr tIns="0" bIns="0" rtlCol="0" anchor="ctr"/>
          <a:lstStyle/>
          <a:p>
            <a:pPr algn="ctr"/>
            <a:r>
              <a:rPr sz="1100" b="1" spc="100">
                <a:solidFill>
                  <a:srgbClr val="FFFFFF"/>
                </a:solidFill>
                <a:latin typeface="Arial"/>
              </a:rPr>
              <a:t>QUIZ · 10 MIN</a:t>
            </a:r>
          </a:p>
        </p:txBody>
      </p:sp>
      <p:sp>
        <p:nvSpPr>
          <p:cNvPr id="36" name="TextBox 35"/>
          <p:cNvSpPr txBox="1"/>
          <p:nvPr/>
        </p:nvSpPr>
        <p:spPr>
          <a:xfrm>
            <a:off x="502920" y="1417320"/>
            <a:ext cx="9144000" cy="457200"/>
          </a:xfrm>
          <a:prstGeom prst="rect">
            <a:avLst/>
          </a:prstGeom>
          <a:noFill/>
        </p:spPr>
        <p:txBody>
          <a:bodyPr wrap="square" lIns="73152" tIns="36576" rIns="73152" bIns="36576" anchor="t"/>
          <a:lstStyle/>
          <a:p>
            <a:pPr algn="l"/>
            <a:r>
              <a:rPr sz="1700" b="0">
                <a:solidFill>
                  <a:srgbClr val="262626"/>
                </a:solidFill>
                <a:latin typeface="Calibri"/>
              </a:rPr>
              <a:t>RegaSmart’s costs. Vote for each one: </a:t>
            </a:r>
            <a:r>
              <a:rPr sz="1700" b="1">
                <a:solidFill>
                  <a:srgbClr val="37624E"/>
                </a:solidFill>
                <a:latin typeface="Calibri"/>
              </a:rPr>
              <a:t>F</a:t>
            </a:r>
            <a:r>
              <a:rPr sz="1700" b="0">
                <a:solidFill>
                  <a:srgbClr val="262626"/>
                </a:solidFill>
                <a:latin typeface="Calibri"/>
              </a:rPr>
              <a:t> = fixed,  </a:t>
            </a:r>
            <a:r>
              <a:rPr sz="1700" b="1">
                <a:solidFill>
                  <a:srgbClr val="F7B562"/>
                </a:solidFill>
                <a:latin typeface="Calibri"/>
              </a:rPr>
              <a:t>V</a:t>
            </a:r>
            <a:r>
              <a:rPr sz="1700" b="0">
                <a:solidFill>
                  <a:srgbClr val="262626"/>
                </a:solidFill>
                <a:latin typeface="Calibri"/>
              </a:rPr>
              <a:t> = variable,  </a:t>
            </a:r>
            <a:r>
              <a:rPr sz="1700" b="1">
                <a:solidFill>
                  <a:srgbClr val="595959"/>
                </a:solidFill>
                <a:latin typeface="Calibri"/>
              </a:rPr>
              <a:t>?</a:t>
            </a:r>
            <a:r>
              <a:rPr sz="1700" b="0">
                <a:solidFill>
                  <a:srgbClr val="262626"/>
                </a:solidFill>
                <a:latin typeface="Calibri"/>
              </a:rPr>
              <a:t> = it depends</a:t>
            </a:r>
          </a:p>
        </p:txBody>
      </p:sp>
      <p:sp>
        <p:nvSpPr>
          <p:cNvPr id="37" name="Cost 1"/>
          <p:cNvSpPr/>
          <p:nvPr/>
        </p:nvSpPr>
        <p:spPr>
          <a:xfrm>
            <a:off x="502920" y="2103120"/>
            <a:ext cx="2130552" cy="1325880"/>
          </a:xfrm>
          <a:prstGeom prst="roundRect">
            <a:avLst>
              <a:gd name="adj" fmla="val 8000"/>
            </a:avLst>
          </a:prstGeom>
          <a:solidFill>
            <a:srgbClr val="E8F0EC"/>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ctr"/>
          <a:lstStyle/>
          <a:p>
            <a:pPr algn="l"/>
            <a:r>
              <a:rPr sz="1400" b="1">
                <a:solidFill>
                  <a:srgbClr val="37624E"/>
                </a:solidFill>
                <a:latin typeface="Calibri"/>
              </a:rPr>
              <a:t>1</a:t>
            </a:r>
          </a:p>
          <a:p>
            <a:pPr algn="l"/>
            <a:r>
              <a:rPr sz="1600" b="1">
                <a:solidFill>
                  <a:srgbClr val="262626"/>
                </a:solidFill>
                <a:latin typeface="Calibri"/>
              </a:rPr>
              <a:t>Warehouse rent</a:t>
            </a:r>
          </a:p>
        </p:txBody>
      </p:sp>
      <p:sp>
        <p:nvSpPr>
          <p:cNvPr id="38" name="Cost 2"/>
          <p:cNvSpPr/>
          <p:nvPr/>
        </p:nvSpPr>
        <p:spPr>
          <a:xfrm>
            <a:off x="2770632" y="2103120"/>
            <a:ext cx="2130552" cy="1325880"/>
          </a:xfrm>
          <a:prstGeom prst="roundRect">
            <a:avLst>
              <a:gd name="adj" fmla="val 8000"/>
            </a:avLst>
          </a:prstGeom>
          <a:solidFill>
            <a:srgbClr val="E8F0EC"/>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ctr"/>
          <a:lstStyle/>
          <a:p>
            <a:pPr algn="l"/>
            <a:r>
              <a:rPr sz="1400" b="1">
                <a:solidFill>
                  <a:srgbClr val="37624E"/>
                </a:solidFill>
                <a:latin typeface="Calibri"/>
              </a:rPr>
              <a:t>2</a:t>
            </a:r>
          </a:p>
          <a:p>
            <a:pPr algn="l"/>
            <a:r>
              <a:rPr sz="1600" b="1">
                <a:solidFill>
                  <a:srgbClr val="262626"/>
                </a:solidFill>
                <a:latin typeface="Calibri"/>
              </a:rPr>
              <a:t>Sensor components</a:t>
            </a:r>
          </a:p>
        </p:txBody>
      </p:sp>
      <p:sp>
        <p:nvSpPr>
          <p:cNvPr id="39" name="Cost 3"/>
          <p:cNvSpPr/>
          <p:nvPr/>
        </p:nvSpPr>
        <p:spPr>
          <a:xfrm>
            <a:off x="5038344" y="2103120"/>
            <a:ext cx="2130552" cy="1325880"/>
          </a:xfrm>
          <a:prstGeom prst="roundRect">
            <a:avLst>
              <a:gd name="adj" fmla="val 8000"/>
            </a:avLst>
          </a:prstGeom>
          <a:solidFill>
            <a:srgbClr val="E8F0EC"/>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ctr"/>
          <a:lstStyle/>
          <a:p>
            <a:pPr algn="l"/>
            <a:r>
              <a:rPr sz="1400" b="1">
                <a:solidFill>
                  <a:srgbClr val="37624E"/>
                </a:solidFill>
                <a:latin typeface="Calibri"/>
              </a:rPr>
              <a:t>3</a:t>
            </a:r>
          </a:p>
          <a:p>
            <a:pPr algn="l"/>
            <a:r>
              <a:rPr sz="1600" b="1">
                <a:solidFill>
                  <a:srgbClr val="262626"/>
                </a:solidFill>
                <a:latin typeface="Calibri"/>
              </a:rPr>
              <a:t>Founders’ salaries</a:t>
            </a:r>
          </a:p>
        </p:txBody>
      </p:sp>
      <p:sp>
        <p:nvSpPr>
          <p:cNvPr id="40" name="Cost 4"/>
          <p:cNvSpPr/>
          <p:nvPr/>
        </p:nvSpPr>
        <p:spPr>
          <a:xfrm>
            <a:off x="7306055" y="2103120"/>
            <a:ext cx="2130552" cy="1325880"/>
          </a:xfrm>
          <a:prstGeom prst="roundRect">
            <a:avLst>
              <a:gd name="adj" fmla="val 8000"/>
            </a:avLst>
          </a:prstGeom>
          <a:solidFill>
            <a:srgbClr val="E8F0EC"/>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ctr"/>
          <a:lstStyle/>
          <a:p>
            <a:pPr algn="l"/>
            <a:r>
              <a:rPr sz="1400" b="1">
                <a:solidFill>
                  <a:srgbClr val="37624E"/>
                </a:solidFill>
                <a:latin typeface="Calibri"/>
              </a:rPr>
              <a:t>4</a:t>
            </a:r>
          </a:p>
          <a:p>
            <a:pPr algn="l"/>
            <a:r>
              <a:rPr sz="1600" b="1">
                <a:solidFill>
                  <a:srgbClr val="262626"/>
                </a:solidFill>
                <a:latin typeface="Calibri"/>
              </a:rPr>
              <a:t>Installation technician, paid per farm</a:t>
            </a:r>
          </a:p>
        </p:txBody>
      </p:sp>
      <p:sp>
        <p:nvSpPr>
          <p:cNvPr id="41" name="Cost 5"/>
          <p:cNvSpPr/>
          <p:nvPr/>
        </p:nvSpPr>
        <p:spPr>
          <a:xfrm>
            <a:off x="9573768" y="2103120"/>
            <a:ext cx="2130552" cy="1325880"/>
          </a:xfrm>
          <a:prstGeom prst="roundRect">
            <a:avLst>
              <a:gd name="adj" fmla="val 8000"/>
            </a:avLst>
          </a:prstGeom>
          <a:solidFill>
            <a:srgbClr val="E8F0EC"/>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ctr"/>
          <a:lstStyle/>
          <a:p>
            <a:pPr algn="l"/>
            <a:r>
              <a:rPr sz="1400" b="1">
                <a:solidFill>
                  <a:srgbClr val="37624E"/>
                </a:solidFill>
                <a:latin typeface="Calibri"/>
              </a:rPr>
              <a:t>5</a:t>
            </a:r>
          </a:p>
          <a:p>
            <a:pPr algn="l"/>
            <a:r>
              <a:rPr sz="1600" b="1">
                <a:solidFill>
                  <a:srgbClr val="262626"/>
                </a:solidFill>
                <a:latin typeface="Calibri"/>
              </a:rPr>
              <a:t>Diesel for farm visits</a:t>
            </a:r>
          </a:p>
        </p:txBody>
      </p:sp>
      <p:sp>
        <p:nvSpPr>
          <p:cNvPr id="42" name="Cost 6"/>
          <p:cNvSpPr/>
          <p:nvPr/>
        </p:nvSpPr>
        <p:spPr>
          <a:xfrm>
            <a:off x="502920" y="3611879"/>
            <a:ext cx="2130552" cy="1325880"/>
          </a:xfrm>
          <a:prstGeom prst="roundRect">
            <a:avLst>
              <a:gd name="adj" fmla="val 8000"/>
            </a:avLst>
          </a:prstGeom>
          <a:solidFill>
            <a:srgbClr val="E8F0EC"/>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ctr"/>
          <a:lstStyle/>
          <a:p>
            <a:pPr algn="l"/>
            <a:r>
              <a:rPr sz="1400" b="1">
                <a:solidFill>
                  <a:srgbClr val="37624E"/>
                </a:solidFill>
                <a:latin typeface="Calibri"/>
              </a:rPr>
              <a:t>6</a:t>
            </a:r>
          </a:p>
          <a:p>
            <a:pPr algn="l"/>
            <a:r>
              <a:rPr sz="1600" b="1">
                <a:solidFill>
                  <a:srgbClr val="262626"/>
                </a:solidFill>
                <a:latin typeface="Calibri"/>
              </a:rPr>
              <a:t>Cloud hosting of the app</a:t>
            </a:r>
          </a:p>
        </p:txBody>
      </p:sp>
      <p:sp>
        <p:nvSpPr>
          <p:cNvPr id="43" name="Cost 7"/>
          <p:cNvSpPr/>
          <p:nvPr/>
        </p:nvSpPr>
        <p:spPr>
          <a:xfrm>
            <a:off x="2770632" y="3611879"/>
            <a:ext cx="2130552" cy="1325880"/>
          </a:xfrm>
          <a:prstGeom prst="roundRect">
            <a:avLst>
              <a:gd name="adj" fmla="val 8000"/>
            </a:avLst>
          </a:prstGeom>
          <a:solidFill>
            <a:srgbClr val="E8F0EC"/>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ctr"/>
          <a:lstStyle/>
          <a:p>
            <a:pPr algn="l"/>
            <a:r>
              <a:rPr sz="1400" b="1">
                <a:solidFill>
                  <a:srgbClr val="37624E"/>
                </a:solidFill>
                <a:latin typeface="Calibri"/>
              </a:rPr>
              <a:t>7</a:t>
            </a:r>
          </a:p>
          <a:p>
            <a:pPr algn="l"/>
            <a:r>
              <a:rPr sz="1600" b="1">
                <a:solidFill>
                  <a:srgbClr val="262626"/>
                </a:solidFill>
                <a:latin typeface="Calibri"/>
              </a:rPr>
              <a:t>Stand at an agri fair</a:t>
            </a:r>
          </a:p>
        </p:txBody>
      </p:sp>
      <p:sp>
        <p:nvSpPr>
          <p:cNvPr id="44" name="Cost 8"/>
          <p:cNvSpPr/>
          <p:nvPr/>
        </p:nvSpPr>
        <p:spPr>
          <a:xfrm>
            <a:off x="5038344" y="3611879"/>
            <a:ext cx="2130552" cy="1325880"/>
          </a:xfrm>
          <a:prstGeom prst="roundRect">
            <a:avLst>
              <a:gd name="adj" fmla="val 8000"/>
            </a:avLst>
          </a:prstGeom>
          <a:solidFill>
            <a:srgbClr val="E8F0EC"/>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ctr"/>
          <a:lstStyle/>
          <a:p>
            <a:pPr algn="l"/>
            <a:r>
              <a:rPr sz="1400" b="1">
                <a:solidFill>
                  <a:srgbClr val="37624E"/>
                </a:solidFill>
                <a:latin typeface="Calibri"/>
              </a:rPr>
              <a:t>8</a:t>
            </a:r>
          </a:p>
          <a:p>
            <a:pPr algn="l"/>
            <a:r>
              <a:rPr sz="1600" b="1">
                <a:solidFill>
                  <a:srgbClr val="262626"/>
                </a:solidFill>
                <a:latin typeface="Calibri"/>
              </a:rPr>
              <a:t>Card-payment fees</a:t>
            </a:r>
          </a:p>
        </p:txBody>
      </p:sp>
      <p:sp>
        <p:nvSpPr>
          <p:cNvPr id="45" name="Cost 9"/>
          <p:cNvSpPr/>
          <p:nvPr/>
        </p:nvSpPr>
        <p:spPr>
          <a:xfrm>
            <a:off x="7306055" y="3611879"/>
            <a:ext cx="2130552" cy="1325880"/>
          </a:xfrm>
          <a:prstGeom prst="roundRect">
            <a:avLst>
              <a:gd name="adj" fmla="val 8000"/>
            </a:avLst>
          </a:prstGeom>
          <a:solidFill>
            <a:srgbClr val="E8F0EC"/>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ctr"/>
          <a:lstStyle/>
          <a:p>
            <a:pPr algn="l"/>
            <a:r>
              <a:rPr sz="1400" b="1">
                <a:solidFill>
                  <a:srgbClr val="37624E"/>
                </a:solidFill>
                <a:latin typeface="Calibri"/>
              </a:rPr>
              <a:t>9</a:t>
            </a:r>
          </a:p>
          <a:p>
            <a:pPr algn="l"/>
            <a:r>
              <a:rPr sz="1600" b="1">
                <a:solidFill>
                  <a:srgbClr val="262626"/>
                </a:solidFill>
                <a:latin typeface="Calibri"/>
              </a:rPr>
              <a:t>Accountant (monthly fee)</a:t>
            </a:r>
          </a:p>
        </p:txBody>
      </p:sp>
      <p:sp>
        <p:nvSpPr>
          <p:cNvPr id="46" name="Cost 10"/>
          <p:cNvSpPr/>
          <p:nvPr/>
        </p:nvSpPr>
        <p:spPr>
          <a:xfrm>
            <a:off x="9573768" y="3611879"/>
            <a:ext cx="2130552" cy="1325880"/>
          </a:xfrm>
          <a:prstGeom prst="roundRect">
            <a:avLst>
              <a:gd name="adj" fmla="val 8000"/>
            </a:avLst>
          </a:prstGeom>
          <a:solidFill>
            <a:srgbClr val="E8F0EC"/>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ctr"/>
          <a:lstStyle/>
          <a:p>
            <a:pPr algn="l"/>
            <a:r>
              <a:rPr sz="1400" b="1">
                <a:solidFill>
                  <a:srgbClr val="37624E"/>
                </a:solidFill>
                <a:latin typeface="Calibri"/>
              </a:rPr>
              <a:t>10</a:t>
            </a:r>
          </a:p>
          <a:p>
            <a:pPr algn="l"/>
            <a:r>
              <a:rPr sz="1600" b="1">
                <a:solidFill>
                  <a:srgbClr val="262626"/>
                </a:solidFill>
                <a:latin typeface="Calibri"/>
              </a:rPr>
              <a:t>Seasonal sales reps on commission</a:t>
            </a:r>
          </a:p>
        </p:txBody>
      </p:sp>
      <p:sp>
        <p:nvSpPr>
          <p:cNvPr id="47" name="TextBox 46"/>
          <p:cNvSpPr txBox="1"/>
          <p:nvPr/>
        </p:nvSpPr>
        <p:spPr>
          <a:xfrm>
            <a:off x="502920" y="5120640"/>
            <a:ext cx="11155680" cy="457200"/>
          </a:xfrm>
          <a:prstGeom prst="rect">
            <a:avLst/>
          </a:prstGeom>
          <a:noFill/>
        </p:spPr>
        <p:txBody>
          <a:bodyPr wrap="square" lIns="73152" tIns="36576" rIns="73152" bIns="36576" anchor="t"/>
          <a:lstStyle/>
          <a:p>
            <a:pPr algn="l"/>
            <a:r>
              <a:rPr sz="1400" b="0">
                <a:solidFill>
                  <a:srgbClr val="595959"/>
                </a:solidFill>
                <a:latin typeface="Calibri"/>
              </a:rPr>
              <a:t>Run it in Kahoot or with coloured cards. The most interesting answers are the “it depends” ones.</a:t>
            </a:r>
          </a:p>
        </p:txBody>
      </p:sp>
    </p:spTree>
    <p:extLst>
      <p:ext uri="{BB962C8B-B14F-4D97-AF65-F5344CB8AC3E}">
        <p14:creationId xmlns:p14="http://schemas.microsoft.com/office/powerpoint/2010/main" val="34042040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hidden="1">
            <a:extLst>
              <a:ext uri="{FF2B5EF4-FFF2-40B4-BE49-F238E27FC236}">
                <a16:creationId xmlns:a16="http://schemas.microsoft.com/office/drawing/2014/main" id="{19B2D728-110A-434C-9EF3-41C4F57A124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de think-cell" r:id="rId3" imgW="353" imgH="353" progId="TCLayout.ActiveDocument.1">
                  <p:embed/>
                </p:oleObj>
              </mc:Choice>
              <mc:Fallback>
                <p:oleObj name="Diapositiva de think-cell" r:id="rId3" imgW="353" imgH="353" progId="TCLayout.ActiveDocument.1">
                  <p:embed/>
                  <p:pic>
                    <p:nvPicPr>
                      <p:cNvPr id="2" name="Objeto 1" hidden="1">
                        <a:extLst>
                          <a:ext uri="{FF2B5EF4-FFF2-40B4-BE49-F238E27FC236}">
                            <a16:creationId xmlns:a16="http://schemas.microsoft.com/office/drawing/2014/main" id="{19B2D728-110A-434C-9EF3-41C4F57A124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ítulo 1">
            <a:extLst>
              <a:ext uri="{FF2B5EF4-FFF2-40B4-BE49-F238E27FC236}">
                <a16:creationId xmlns:a16="http://schemas.microsoft.com/office/drawing/2014/main" id="{11626B29-A00A-4EC4-B849-DACF8BFCA82D}"/>
              </a:ext>
            </a:extLst>
          </p:cNvPr>
          <p:cNvSpPr txBox="1">
            <a:spLocks/>
          </p:cNvSpPr>
          <p:nvPr/>
        </p:nvSpPr>
        <p:spPr>
          <a:xfrm>
            <a:off x="332510" y="767859"/>
            <a:ext cx="9143999" cy="4980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a:solidFill>
                  <a:schemeClr val="bg2">
                    <a:lumMod val="50000"/>
                  </a:schemeClr>
                </a:solidFill>
                <a:latin typeface="Arial" panose="020B0604020202020204" pitchFamily="34" charset="0"/>
                <a:cs typeface="Arial" panose="020B0604020202020204" pitchFamily="34" charset="0"/>
              </a:rPr>
              <a:t>Cost Structure</a:t>
            </a:r>
          </a:p>
        </p:txBody>
      </p:sp>
      <p:pic>
        <p:nvPicPr>
          <p:cNvPr id="5" name="Gráfico 4">
            <a:extLst>
              <a:ext uri="{FF2B5EF4-FFF2-40B4-BE49-F238E27FC236}">
                <a16:creationId xmlns:a16="http://schemas.microsoft.com/office/drawing/2014/main" id="{490A982C-AAC7-450E-B492-875224A5DCF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1267810"/>
            <a:ext cx="6096000" cy="45719"/>
          </a:xfrm>
          <a:prstGeom prst="rect">
            <a:avLst/>
          </a:prstGeom>
        </p:spPr>
      </p:pic>
      <p:pic>
        <p:nvPicPr>
          <p:cNvPr id="31" name="Imagen 30">
            <a:extLst>
              <a:ext uri="{FF2B5EF4-FFF2-40B4-BE49-F238E27FC236}">
                <a16:creationId xmlns:a16="http://schemas.microsoft.com/office/drawing/2014/main" id="{3B70946B-4731-417A-BEBC-B062F79B7DA9}"/>
              </a:ext>
            </a:extLst>
          </p:cNvPr>
          <p:cNvPicPr>
            <a:picLocks noChangeAspect="1"/>
          </p:cNvPicPr>
          <p:nvPr/>
        </p:nvPicPr>
        <p:blipFill>
          <a:blip r:embed="rId6"/>
          <a:stretch>
            <a:fillRect/>
          </a:stretch>
        </p:blipFill>
        <p:spPr>
          <a:xfrm>
            <a:off x="9985405" y="6261264"/>
            <a:ext cx="9144" cy="371857"/>
          </a:xfrm>
          <a:prstGeom prst="rect">
            <a:avLst/>
          </a:prstGeom>
        </p:spPr>
      </p:pic>
      <p:pic>
        <p:nvPicPr>
          <p:cNvPr id="34" name="Imagen 33">
            <a:extLst>
              <a:ext uri="{FF2B5EF4-FFF2-40B4-BE49-F238E27FC236}">
                <a16:creationId xmlns:a16="http://schemas.microsoft.com/office/drawing/2014/main" id="{27ADB61F-CE0F-49F7-A791-2B9D686C5589}"/>
              </a:ext>
            </a:extLst>
          </p:cNvPr>
          <p:cNvPicPr>
            <a:picLocks noChangeAspect="1"/>
          </p:cNvPicPr>
          <p:nvPr/>
        </p:nvPicPr>
        <p:blipFill>
          <a:blip r:embed="rId7"/>
          <a:stretch>
            <a:fillRect/>
          </a:stretch>
        </p:blipFill>
        <p:spPr>
          <a:xfrm>
            <a:off x="430832" y="6196510"/>
            <a:ext cx="1031529" cy="454108"/>
          </a:xfrm>
          <a:prstGeom prst="rect">
            <a:avLst/>
          </a:prstGeom>
        </p:spPr>
      </p:pic>
      <p:sp>
        <p:nvSpPr>
          <p:cNvPr id="10" name="CuadroTexto 18">
            <a:extLst>
              <a:ext uri="{FF2B5EF4-FFF2-40B4-BE49-F238E27FC236}">
                <a16:creationId xmlns:a16="http://schemas.microsoft.com/office/drawing/2014/main" id="{2164E1B2-C519-AC3A-471F-0954AE5D33E1}"/>
              </a:ext>
            </a:extLst>
          </p:cNvPr>
          <p:cNvSpPr txBox="1"/>
          <p:nvPr/>
        </p:nvSpPr>
        <p:spPr>
          <a:xfrm>
            <a:off x="9994549" y="6294567"/>
            <a:ext cx="3643604" cy="338554"/>
          </a:xfrm>
          <a:prstGeom prst="rect">
            <a:avLst/>
          </a:prstGeom>
          <a:noFill/>
        </p:spPr>
        <p:txBody>
          <a:bodyPr wrap="square" lIns="91440" tIns="45720" rIns="91440" bIns="45720" rtlCol="0" anchor="t">
            <a:spAutoFit/>
          </a:bodyPr>
          <a:lstStyle/>
          <a:p>
            <a:r>
              <a:rPr lang="en-US" sz="800">
                <a:solidFill>
                  <a:schemeClr val="bg2">
                    <a:lumMod val="75000"/>
                  </a:schemeClr>
                </a:solidFill>
                <a:latin typeface="Arial"/>
                <a:cs typeface="Arial"/>
              </a:rPr>
              <a:t>g-accelerator@global-business-school.org</a:t>
            </a:r>
          </a:p>
          <a:p>
            <a:r>
              <a:rPr lang="en-GB" sz="800">
                <a:solidFill>
                  <a:schemeClr val="bg2">
                    <a:lumMod val="75000"/>
                  </a:schemeClr>
                </a:solidFill>
                <a:latin typeface="Arial" panose="020B0604020202020204" pitchFamily="34" charset="0"/>
                <a:cs typeface="Arial" panose="020B0604020202020204" pitchFamily="34" charset="0"/>
              </a:rPr>
              <a:t>+34 930 086 588</a:t>
            </a:r>
          </a:p>
        </p:txBody>
      </p:sp>
      <p:sp>
        <p:nvSpPr>
          <p:cNvPr id="11" name="object 5">
            <a:extLst>
              <a:ext uri="{FF2B5EF4-FFF2-40B4-BE49-F238E27FC236}">
                <a16:creationId xmlns:a16="http://schemas.microsoft.com/office/drawing/2014/main" id="{D96E7A61-B53C-E899-FE1C-EA5BDDD1F854}"/>
              </a:ext>
            </a:extLst>
          </p:cNvPr>
          <p:cNvSpPr txBox="1">
            <a:spLocks/>
          </p:cNvSpPr>
          <p:nvPr/>
        </p:nvSpPr>
        <p:spPr>
          <a:xfrm>
            <a:off x="606883" y="1675640"/>
            <a:ext cx="11013265" cy="3134833"/>
          </a:xfrm>
          <a:prstGeom prst="rect">
            <a:avLst/>
          </a:prstGeom>
        </p:spPr>
        <p:txBody>
          <a:bodyPr vert="horz" wrap="square" lIns="0" tIns="1270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defRPr/>
            </a:pPr>
            <a:r>
              <a:rPr lang="en-US" sz="1800">
                <a:solidFill>
                  <a:prstClr val="black"/>
                </a:solidFill>
                <a:latin typeface="Calibri" panose="020F0502020204030204" pitchFamily="34" charset="0"/>
                <a:cs typeface="Calibri" panose="020F0502020204030204" pitchFamily="34" charset="0"/>
              </a:rPr>
              <a:t>First of all, you should determine which is your venture cost structure.</a:t>
            </a:r>
            <a:endParaRPr lang="es-ES" sz="1800">
              <a:solidFill>
                <a:prstClr val="black"/>
              </a:solidFill>
              <a:latin typeface="Calibri" panose="020F0502020204030204" pitchFamily="34" charset="0"/>
              <a:cs typeface="Calibri" panose="020F0502020204030204" pitchFamily="34" charset="0"/>
            </a:endParaRPr>
          </a:p>
          <a:p>
            <a:pPr algn="just">
              <a:lnSpc>
                <a:spcPct val="150000"/>
              </a:lnSpc>
              <a:defRPr/>
            </a:pPr>
            <a:r>
              <a:rPr lang="en-US" sz="1800">
                <a:solidFill>
                  <a:prstClr val="black"/>
                </a:solidFill>
                <a:latin typeface="Calibri" panose="020F0502020204030204" pitchFamily="34" charset="0"/>
                <a:cs typeface="Calibri" panose="020F0502020204030204" pitchFamily="34" charset="0"/>
              </a:rPr>
              <a:t>There are two main categories of cost structure: </a:t>
            </a:r>
          </a:p>
          <a:p>
            <a:pPr lvl="1" algn="just">
              <a:lnSpc>
                <a:spcPct val="150000"/>
              </a:lnSpc>
              <a:defRPr/>
            </a:pPr>
            <a:r>
              <a:rPr lang="en-US" sz="1800" b="1">
                <a:solidFill>
                  <a:prstClr val="black"/>
                </a:solidFill>
                <a:latin typeface="Calibri" panose="020F0502020204030204" pitchFamily="34" charset="0"/>
                <a:cs typeface="Calibri" panose="020F0502020204030204" pitchFamily="34" charset="0"/>
              </a:rPr>
              <a:t>Value-driven:</a:t>
            </a:r>
            <a:r>
              <a:rPr lang="en-US" sz="1800">
                <a:solidFill>
                  <a:prstClr val="black"/>
                </a:solidFill>
                <a:latin typeface="Calibri" panose="020F0502020204030204" pitchFamily="34" charset="0"/>
                <a:cs typeface="Calibri" panose="020F0502020204030204" pitchFamily="34" charset="0"/>
              </a:rPr>
              <a:t> The focus of value-driven cost structures is to create more value in the product itself, not necessarily producing the product at the lowest possible cost. Examples of this would be Prada, Rolex, or Ritz-Carlton. </a:t>
            </a:r>
          </a:p>
          <a:p>
            <a:pPr lvl="1" algn="just">
              <a:lnSpc>
                <a:spcPct val="150000"/>
              </a:lnSpc>
              <a:defRPr/>
            </a:pPr>
            <a:r>
              <a:rPr lang="en-US" sz="1800" b="1">
                <a:solidFill>
                  <a:prstClr val="black"/>
                </a:solidFill>
                <a:latin typeface="Calibri" panose="020F0502020204030204" pitchFamily="34" charset="0"/>
                <a:cs typeface="Calibri" panose="020F0502020204030204" pitchFamily="34" charset="0"/>
              </a:rPr>
              <a:t>Cost-driven</a:t>
            </a:r>
            <a:r>
              <a:rPr lang="en-US" sz="1800">
                <a:solidFill>
                  <a:prstClr val="black"/>
                </a:solidFill>
                <a:latin typeface="Calibri" panose="020F0502020204030204" pitchFamily="34" charset="0"/>
                <a:cs typeface="Calibri" panose="020F0502020204030204" pitchFamily="34" charset="0"/>
              </a:rPr>
              <a:t> cost structures focus on minimizing the costs of the product or service as much as possible. Examples would be Walmart and Southwest Airlines.</a:t>
            </a:r>
          </a:p>
        </p:txBody>
      </p:sp>
      <p:pic>
        <p:nvPicPr>
          <p:cNvPr id="7" name="Picture 6" descr="A green and white logo&#10;&#10;AI-generated content may be incorrect.">
            <a:extLst>
              <a:ext uri="{FF2B5EF4-FFF2-40B4-BE49-F238E27FC236}">
                <a16:creationId xmlns:a16="http://schemas.microsoft.com/office/drawing/2014/main" id="{A9C79DCB-F27E-69BE-2C15-E072F1B4AE2C}"/>
              </a:ext>
            </a:extLst>
          </p:cNvPr>
          <p:cNvPicPr>
            <a:picLocks noChangeAspect="1"/>
          </p:cNvPicPr>
          <p:nvPr/>
        </p:nvPicPr>
        <p:blipFill>
          <a:blip r:embed="rId8"/>
          <a:stretch>
            <a:fillRect/>
          </a:stretch>
        </p:blipFill>
        <p:spPr>
          <a:xfrm>
            <a:off x="10207322" y="-239"/>
            <a:ext cx="1981200" cy="1962150"/>
          </a:xfrm>
          <a:prstGeom prst="rect">
            <a:avLst/>
          </a:prstGeom>
        </p:spPr>
      </p:pic>
    </p:spTree>
    <p:extLst>
      <p:ext uri="{BB962C8B-B14F-4D97-AF65-F5344CB8AC3E}">
        <p14:creationId xmlns:p14="http://schemas.microsoft.com/office/powerpoint/2010/main" val="37950485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hidden="1">
            <a:extLst>
              <a:ext uri="{FF2B5EF4-FFF2-40B4-BE49-F238E27FC236}">
                <a16:creationId xmlns:a16="http://schemas.microsoft.com/office/drawing/2014/main" id="{19B2D728-110A-434C-9EF3-41C4F57A124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de think-cell" r:id="rId3" imgW="353" imgH="353" progId="TCLayout.ActiveDocument.1">
                  <p:embed/>
                </p:oleObj>
              </mc:Choice>
              <mc:Fallback>
                <p:oleObj name="Diapositiva de think-cell" r:id="rId3" imgW="353" imgH="353" progId="TCLayout.ActiveDocument.1">
                  <p:embed/>
                  <p:pic>
                    <p:nvPicPr>
                      <p:cNvPr id="2" name="Objeto 1" hidden="1">
                        <a:extLst>
                          <a:ext uri="{FF2B5EF4-FFF2-40B4-BE49-F238E27FC236}">
                            <a16:creationId xmlns:a16="http://schemas.microsoft.com/office/drawing/2014/main" id="{19B2D728-110A-434C-9EF3-41C4F57A124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ítulo 1">
            <a:extLst>
              <a:ext uri="{FF2B5EF4-FFF2-40B4-BE49-F238E27FC236}">
                <a16:creationId xmlns:a16="http://schemas.microsoft.com/office/drawing/2014/main" id="{11626B29-A00A-4EC4-B849-DACF8BFCA82D}"/>
              </a:ext>
            </a:extLst>
          </p:cNvPr>
          <p:cNvSpPr txBox="1">
            <a:spLocks/>
          </p:cNvSpPr>
          <p:nvPr/>
        </p:nvSpPr>
        <p:spPr>
          <a:xfrm>
            <a:off x="332510" y="767859"/>
            <a:ext cx="9143999" cy="4980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a:solidFill>
                  <a:schemeClr val="bg2">
                    <a:lumMod val="50000"/>
                  </a:schemeClr>
                </a:solidFill>
                <a:latin typeface="Arial" panose="020B0604020202020204" pitchFamily="34" charset="0"/>
                <a:cs typeface="Arial" panose="020B0604020202020204" pitchFamily="34" charset="0"/>
              </a:rPr>
              <a:t>Cost Structure</a:t>
            </a:r>
          </a:p>
        </p:txBody>
      </p:sp>
      <p:pic>
        <p:nvPicPr>
          <p:cNvPr id="5" name="Gráfico 4">
            <a:extLst>
              <a:ext uri="{FF2B5EF4-FFF2-40B4-BE49-F238E27FC236}">
                <a16:creationId xmlns:a16="http://schemas.microsoft.com/office/drawing/2014/main" id="{490A982C-AAC7-450E-B492-875224A5DCF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1267810"/>
            <a:ext cx="6096000" cy="45719"/>
          </a:xfrm>
          <a:prstGeom prst="rect">
            <a:avLst/>
          </a:prstGeom>
        </p:spPr>
      </p:pic>
      <p:pic>
        <p:nvPicPr>
          <p:cNvPr id="31" name="Imagen 30">
            <a:extLst>
              <a:ext uri="{FF2B5EF4-FFF2-40B4-BE49-F238E27FC236}">
                <a16:creationId xmlns:a16="http://schemas.microsoft.com/office/drawing/2014/main" id="{3B70946B-4731-417A-BEBC-B062F79B7DA9}"/>
              </a:ext>
            </a:extLst>
          </p:cNvPr>
          <p:cNvPicPr>
            <a:picLocks noChangeAspect="1"/>
          </p:cNvPicPr>
          <p:nvPr/>
        </p:nvPicPr>
        <p:blipFill>
          <a:blip r:embed="rId6"/>
          <a:stretch>
            <a:fillRect/>
          </a:stretch>
        </p:blipFill>
        <p:spPr>
          <a:xfrm>
            <a:off x="9985405" y="6261264"/>
            <a:ext cx="9144" cy="371857"/>
          </a:xfrm>
          <a:prstGeom prst="rect">
            <a:avLst/>
          </a:prstGeom>
        </p:spPr>
      </p:pic>
      <p:pic>
        <p:nvPicPr>
          <p:cNvPr id="34" name="Imagen 33">
            <a:extLst>
              <a:ext uri="{FF2B5EF4-FFF2-40B4-BE49-F238E27FC236}">
                <a16:creationId xmlns:a16="http://schemas.microsoft.com/office/drawing/2014/main" id="{27ADB61F-CE0F-49F7-A791-2B9D686C5589}"/>
              </a:ext>
            </a:extLst>
          </p:cNvPr>
          <p:cNvPicPr>
            <a:picLocks noChangeAspect="1"/>
          </p:cNvPicPr>
          <p:nvPr/>
        </p:nvPicPr>
        <p:blipFill>
          <a:blip r:embed="rId7"/>
          <a:stretch>
            <a:fillRect/>
          </a:stretch>
        </p:blipFill>
        <p:spPr>
          <a:xfrm>
            <a:off x="430832" y="6196510"/>
            <a:ext cx="1031529" cy="454108"/>
          </a:xfrm>
          <a:prstGeom prst="rect">
            <a:avLst/>
          </a:prstGeom>
        </p:spPr>
      </p:pic>
      <p:sp>
        <p:nvSpPr>
          <p:cNvPr id="10" name="CuadroTexto 18">
            <a:extLst>
              <a:ext uri="{FF2B5EF4-FFF2-40B4-BE49-F238E27FC236}">
                <a16:creationId xmlns:a16="http://schemas.microsoft.com/office/drawing/2014/main" id="{2164E1B2-C519-AC3A-471F-0954AE5D33E1}"/>
              </a:ext>
            </a:extLst>
          </p:cNvPr>
          <p:cNvSpPr txBox="1"/>
          <p:nvPr/>
        </p:nvSpPr>
        <p:spPr>
          <a:xfrm>
            <a:off x="9994549" y="6294567"/>
            <a:ext cx="3643604" cy="338554"/>
          </a:xfrm>
          <a:prstGeom prst="rect">
            <a:avLst/>
          </a:prstGeom>
          <a:noFill/>
        </p:spPr>
        <p:txBody>
          <a:bodyPr wrap="square" lIns="91440" tIns="45720" rIns="91440" bIns="45720" rtlCol="0" anchor="t">
            <a:spAutoFit/>
          </a:bodyPr>
          <a:lstStyle/>
          <a:p>
            <a:r>
              <a:rPr lang="en-US" sz="800">
                <a:solidFill>
                  <a:schemeClr val="bg2">
                    <a:lumMod val="75000"/>
                  </a:schemeClr>
                </a:solidFill>
                <a:latin typeface="Arial"/>
                <a:cs typeface="Arial"/>
              </a:rPr>
              <a:t>g-accelerator@global-business-school.org</a:t>
            </a:r>
          </a:p>
          <a:p>
            <a:r>
              <a:rPr lang="en-GB" sz="800">
                <a:solidFill>
                  <a:schemeClr val="bg2">
                    <a:lumMod val="75000"/>
                  </a:schemeClr>
                </a:solidFill>
                <a:latin typeface="Arial" panose="020B0604020202020204" pitchFamily="34" charset="0"/>
                <a:cs typeface="Arial" panose="020B0604020202020204" pitchFamily="34" charset="0"/>
              </a:rPr>
              <a:t>+34 930 086 588</a:t>
            </a:r>
          </a:p>
        </p:txBody>
      </p:sp>
      <p:sp>
        <p:nvSpPr>
          <p:cNvPr id="11" name="object 5">
            <a:extLst>
              <a:ext uri="{FF2B5EF4-FFF2-40B4-BE49-F238E27FC236}">
                <a16:creationId xmlns:a16="http://schemas.microsoft.com/office/drawing/2014/main" id="{D96E7A61-B53C-E899-FE1C-EA5BDDD1F854}"/>
              </a:ext>
            </a:extLst>
          </p:cNvPr>
          <p:cNvSpPr txBox="1">
            <a:spLocks/>
          </p:cNvSpPr>
          <p:nvPr/>
        </p:nvSpPr>
        <p:spPr>
          <a:xfrm>
            <a:off x="606883" y="1675640"/>
            <a:ext cx="11013265" cy="2303836"/>
          </a:xfrm>
          <a:prstGeom prst="rect">
            <a:avLst/>
          </a:prstGeom>
        </p:spPr>
        <p:txBody>
          <a:bodyPr vert="horz" wrap="square" lIns="0" tIns="1270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buFont typeface="Arial" panose="020B0604020202020204" pitchFamily="34" charset="0"/>
              <a:buChar char="•"/>
              <a:defRPr/>
            </a:pPr>
            <a:r>
              <a:rPr lang="en-US" sz="1800" dirty="0">
                <a:solidFill>
                  <a:prstClr val="black"/>
                </a:solidFill>
                <a:latin typeface="Calibri" panose="020F0502020204030204" pitchFamily="34" charset="0"/>
                <a:cs typeface="Calibri" panose="020F0502020204030204" pitchFamily="34" charset="0"/>
              </a:rPr>
              <a:t>Be realistic and do a </a:t>
            </a:r>
            <a:r>
              <a:rPr lang="en-US" sz="1800" b="1" dirty="0">
                <a:solidFill>
                  <a:prstClr val="black"/>
                </a:solidFill>
                <a:latin typeface="Calibri" panose="020F0502020204030204" pitchFamily="34" charset="0"/>
                <a:cs typeface="Calibri" panose="020F0502020204030204" pitchFamily="34" charset="0"/>
              </a:rPr>
              <a:t>proper benchmarking with the market of your costs and expenses</a:t>
            </a:r>
            <a:r>
              <a:rPr lang="en-US" sz="1800" dirty="0">
                <a:solidFill>
                  <a:prstClr val="black"/>
                </a:solidFill>
                <a:latin typeface="Calibri" panose="020F0502020204030204" pitchFamily="34" charset="0"/>
                <a:cs typeface="Calibri" panose="020F0502020204030204" pitchFamily="34" charset="0"/>
              </a:rPr>
              <a:t>.</a:t>
            </a:r>
          </a:p>
          <a:p>
            <a:pPr algn="just">
              <a:lnSpc>
                <a:spcPct val="150000"/>
              </a:lnSpc>
              <a:buFont typeface="Arial" panose="020B0604020202020204" pitchFamily="34" charset="0"/>
              <a:buChar char="•"/>
              <a:defRPr/>
            </a:pPr>
            <a:r>
              <a:rPr lang="en-US" sz="1800" dirty="0">
                <a:solidFill>
                  <a:prstClr val="black"/>
                </a:solidFill>
                <a:latin typeface="Calibri" panose="020F0502020204030204" pitchFamily="34" charset="0"/>
                <a:cs typeface="Calibri" panose="020F0502020204030204" pitchFamily="34" charset="0"/>
              </a:rPr>
              <a:t>Marketing cost are especially important from ones of you based on a digital business with many barriers of entrance. You must communicate you value proposition and to try to differentiate from the existing competitors.</a:t>
            </a:r>
          </a:p>
          <a:p>
            <a:pPr algn="just">
              <a:lnSpc>
                <a:spcPct val="150000"/>
              </a:lnSpc>
              <a:buFont typeface="Arial" panose="020B0604020202020204" pitchFamily="34" charset="0"/>
              <a:buChar char="•"/>
              <a:defRPr/>
            </a:pPr>
            <a:r>
              <a:rPr lang="en-US" sz="1800" dirty="0">
                <a:solidFill>
                  <a:prstClr val="black"/>
                </a:solidFill>
                <a:latin typeface="Calibri" panose="020F0502020204030204" pitchFamily="34" charset="0"/>
                <a:cs typeface="Calibri" panose="020F0502020204030204" pitchFamily="34" charset="0"/>
              </a:rPr>
              <a:t>Your costs will have to be less than your revenue, which you determined in the Revenue Streams block of the canvas. If this is not the case, you will have to pivot and make adjustments</a:t>
            </a:r>
            <a:r>
              <a:rPr lang="en-US" sz="1800" dirty="0">
                <a:solidFill>
                  <a:srgbClr val="444444"/>
                </a:solidFill>
                <a:latin typeface="Calibri" panose="020F0502020204030204" pitchFamily="34" charset="0"/>
                <a:cs typeface="Calibri" panose="020F0502020204030204" pitchFamily="34" charset="0"/>
              </a:rPr>
              <a:t>.</a:t>
            </a:r>
            <a:endParaRPr lang="en-US" sz="1800" dirty="0">
              <a:solidFill>
                <a:prstClr val="black"/>
              </a:solidFill>
              <a:latin typeface="Calibri" panose="020F0502020204030204" pitchFamily="34" charset="0"/>
              <a:cs typeface="Calibri" panose="020F0502020204030204" pitchFamily="34" charset="0"/>
            </a:endParaRPr>
          </a:p>
        </p:txBody>
      </p:sp>
      <p:pic>
        <p:nvPicPr>
          <p:cNvPr id="7" name="Picture 6" descr="A green and white logo&#10;&#10;AI-generated content may be incorrect.">
            <a:extLst>
              <a:ext uri="{FF2B5EF4-FFF2-40B4-BE49-F238E27FC236}">
                <a16:creationId xmlns:a16="http://schemas.microsoft.com/office/drawing/2014/main" id="{8B127AFF-75A9-4E84-78F6-BF6E04186DA1}"/>
              </a:ext>
            </a:extLst>
          </p:cNvPr>
          <p:cNvPicPr>
            <a:picLocks noChangeAspect="1"/>
          </p:cNvPicPr>
          <p:nvPr/>
        </p:nvPicPr>
        <p:blipFill>
          <a:blip r:embed="rId8"/>
          <a:stretch>
            <a:fillRect/>
          </a:stretch>
        </p:blipFill>
        <p:spPr>
          <a:xfrm>
            <a:off x="10207322" y="-239"/>
            <a:ext cx="1981200" cy="1962150"/>
          </a:xfrm>
          <a:prstGeom prst="rect">
            <a:avLst/>
          </a:prstGeom>
        </p:spPr>
      </p:pic>
    </p:spTree>
    <p:extLst>
      <p:ext uri="{BB962C8B-B14F-4D97-AF65-F5344CB8AC3E}">
        <p14:creationId xmlns:p14="http://schemas.microsoft.com/office/powerpoint/2010/main" val="35775819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hidden="1">
            <a:extLst>
              <a:ext uri="{FF2B5EF4-FFF2-40B4-BE49-F238E27FC236}">
                <a16:creationId xmlns:a16="http://schemas.microsoft.com/office/drawing/2014/main" id="{19B2D728-110A-434C-9EF3-41C4F57A124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de think-cell" r:id="rId3" imgW="353" imgH="353" progId="TCLayout.ActiveDocument.1">
                  <p:embed/>
                </p:oleObj>
              </mc:Choice>
              <mc:Fallback>
                <p:oleObj name="Diapositiva de think-cell" r:id="rId3" imgW="353" imgH="353" progId="TCLayout.ActiveDocument.1">
                  <p:embed/>
                  <p:pic>
                    <p:nvPicPr>
                      <p:cNvPr id="2" name="Objeto 1" hidden="1">
                        <a:extLst>
                          <a:ext uri="{FF2B5EF4-FFF2-40B4-BE49-F238E27FC236}">
                            <a16:creationId xmlns:a16="http://schemas.microsoft.com/office/drawing/2014/main" id="{19B2D728-110A-434C-9EF3-41C4F57A124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ítulo 1">
            <a:extLst>
              <a:ext uri="{FF2B5EF4-FFF2-40B4-BE49-F238E27FC236}">
                <a16:creationId xmlns:a16="http://schemas.microsoft.com/office/drawing/2014/main" id="{11626B29-A00A-4EC4-B849-DACF8BFCA82D}"/>
              </a:ext>
            </a:extLst>
          </p:cNvPr>
          <p:cNvSpPr txBox="1">
            <a:spLocks/>
          </p:cNvSpPr>
          <p:nvPr/>
        </p:nvSpPr>
        <p:spPr>
          <a:xfrm>
            <a:off x="332510" y="767859"/>
            <a:ext cx="9143999" cy="4980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solidFill>
                  <a:schemeClr val="bg2">
                    <a:lumMod val="50000"/>
                  </a:schemeClr>
                </a:solidFill>
                <a:latin typeface="Arial" panose="020B0604020202020204" pitchFamily="34" charset="0"/>
                <a:cs typeface="Arial" panose="020B0604020202020204" pitchFamily="34" charset="0"/>
              </a:rPr>
              <a:t>Let’s start with the Hypothesis</a:t>
            </a:r>
          </a:p>
        </p:txBody>
      </p:sp>
      <p:pic>
        <p:nvPicPr>
          <p:cNvPr id="5" name="Gráfico 4">
            <a:extLst>
              <a:ext uri="{FF2B5EF4-FFF2-40B4-BE49-F238E27FC236}">
                <a16:creationId xmlns:a16="http://schemas.microsoft.com/office/drawing/2014/main" id="{490A982C-AAC7-450E-B492-875224A5DCF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1267810"/>
            <a:ext cx="6096000" cy="45719"/>
          </a:xfrm>
          <a:prstGeom prst="rect">
            <a:avLst/>
          </a:prstGeom>
        </p:spPr>
      </p:pic>
      <p:pic>
        <p:nvPicPr>
          <p:cNvPr id="31" name="Imagen 30">
            <a:extLst>
              <a:ext uri="{FF2B5EF4-FFF2-40B4-BE49-F238E27FC236}">
                <a16:creationId xmlns:a16="http://schemas.microsoft.com/office/drawing/2014/main" id="{3B70946B-4731-417A-BEBC-B062F79B7DA9}"/>
              </a:ext>
            </a:extLst>
          </p:cNvPr>
          <p:cNvPicPr>
            <a:picLocks noChangeAspect="1"/>
          </p:cNvPicPr>
          <p:nvPr/>
        </p:nvPicPr>
        <p:blipFill>
          <a:blip r:embed="rId6"/>
          <a:stretch>
            <a:fillRect/>
          </a:stretch>
        </p:blipFill>
        <p:spPr>
          <a:xfrm>
            <a:off x="9985405" y="6261264"/>
            <a:ext cx="9144" cy="371857"/>
          </a:xfrm>
          <a:prstGeom prst="rect">
            <a:avLst/>
          </a:prstGeom>
        </p:spPr>
      </p:pic>
      <p:pic>
        <p:nvPicPr>
          <p:cNvPr id="34" name="Imagen 33">
            <a:extLst>
              <a:ext uri="{FF2B5EF4-FFF2-40B4-BE49-F238E27FC236}">
                <a16:creationId xmlns:a16="http://schemas.microsoft.com/office/drawing/2014/main" id="{27ADB61F-CE0F-49F7-A791-2B9D686C5589}"/>
              </a:ext>
            </a:extLst>
          </p:cNvPr>
          <p:cNvPicPr>
            <a:picLocks noChangeAspect="1"/>
          </p:cNvPicPr>
          <p:nvPr/>
        </p:nvPicPr>
        <p:blipFill>
          <a:blip r:embed="rId7"/>
          <a:stretch>
            <a:fillRect/>
          </a:stretch>
        </p:blipFill>
        <p:spPr>
          <a:xfrm>
            <a:off x="430832" y="6196510"/>
            <a:ext cx="1031529" cy="454108"/>
          </a:xfrm>
          <a:prstGeom prst="rect">
            <a:avLst/>
          </a:prstGeom>
        </p:spPr>
      </p:pic>
      <p:sp>
        <p:nvSpPr>
          <p:cNvPr id="10" name="CuadroTexto 18">
            <a:extLst>
              <a:ext uri="{FF2B5EF4-FFF2-40B4-BE49-F238E27FC236}">
                <a16:creationId xmlns:a16="http://schemas.microsoft.com/office/drawing/2014/main" id="{2164E1B2-C519-AC3A-471F-0954AE5D33E1}"/>
              </a:ext>
            </a:extLst>
          </p:cNvPr>
          <p:cNvSpPr txBox="1"/>
          <p:nvPr/>
        </p:nvSpPr>
        <p:spPr>
          <a:xfrm>
            <a:off x="9994549" y="6294567"/>
            <a:ext cx="3643604" cy="338554"/>
          </a:xfrm>
          <a:prstGeom prst="rect">
            <a:avLst/>
          </a:prstGeom>
          <a:noFill/>
        </p:spPr>
        <p:txBody>
          <a:bodyPr wrap="square" lIns="91440" tIns="45720" rIns="91440" bIns="45720" rtlCol="0" anchor="t">
            <a:spAutoFit/>
          </a:bodyPr>
          <a:lstStyle/>
          <a:p>
            <a:r>
              <a:rPr lang="en-US" sz="800">
                <a:solidFill>
                  <a:schemeClr val="bg2">
                    <a:lumMod val="75000"/>
                  </a:schemeClr>
                </a:solidFill>
                <a:latin typeface="Arial"/>
                <a:cs typeface="Arial"/>
              </a:rPr>
              <a:t>g-accelerator@global-business-school.org</a:t>
            </a:r>
          </a:p>
          <a:p>
            <a:r>
              <a:rPr lang="en-GB" sz="800">
                <a:solidFill>
                  <a:schemeClr val="bg2">
                    <a:lumMod val="75000"/>
                  </a:schemeClr>
                </a:solidFill>
                <a:latin typeface="Arial" panose="020B0604020202020204" pitchFamily="34" charset="0"/>
                <a:cs typeface="Arial" panose="020B0604020202020204" pitchFamily="34" charset="0"/>
              </a:rPr>
              <a:t>+34 930 086 588</a:t>
            </a:r>
          </a:p>
        </p:txBody>
      </p:sp>
      <p:sp>
        <p:nvSpPr>
          <p:cNvPr id="11" name="object 5">
            <a:extLst>
              <a:ext uri="{FF2B5EF4-FFF2-40B4-BE49-F238E27FC236}">
                <a16:creationId xmlns:a16="http://schemas.microsoft.com/office/drawing/2014/main" id="{D96E7A61-B53C-E899-FE1C-EA5BDDD1F854}"/>
              </a:ext>
            </a:extLst>
          </p:cNvPr>
          <p:cNvSpPr txBox="1">
            <a:spLocks/>
          </p:cNvSpPr>
          <p:nvPr/>
        </p:nvSpPr>
        <p:spPr>
          <a:xfrm>
            <a:off x="606883" y="1675640"/>
            <a:ext cx="11013265" cy="3468257"/>
          </a:xfrm>
          <a:prstGeom prst="rect">
            <a:avLst/>
          </a:prstGeom>
        </p:spPr>
        <p:txBody>
          <a:bodyPr vert="horz" wrap="square" lIns="0" tIns="1270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13" lvl="0" indent="-214313" algn="just">
              <a:lnSpc>
                <a:spcPct val="150000"/>
              </a:lnSpc>
              <a:spcBef>
                <a:spcPts val="0"/>
              </a:spcBef>
              <a:buFont typeface="Arial" panose="020B0604020202020204" pitchFamily="34" charset="0"/>
              <a:buChar char="•"/>
              <a:defRPr/>
            </a:pPr>
            <a:r>
              <a:rPr lang="es-ES" sz="3200" b="1" dirty="0" err="1">
                <a:solidFill>
                  <a:prstClr val="black"/>
                </a:solidFill>
                <a:latin typeface="Calibri" panose="020F0502020204030204" pitchFamily="34" charset="0"/>
                <a:cs typeface="Calibri" panose="020F0502020204030204" pitchFamily="34" charset="0"/>
              </a:rPr>
              <a:t>Investment</a:t>
            </a:r>
            <a:r>
              <a:rPr lang="es-ES" sz="3200" b="1" dirty="0">
                <a:solidFill>
                  <a:prstClr val="black"/>
                </a:solidFill>
                <a:latin typeface="Calibri" panose="020F0502020204030204" pitchFamily="34" charset="0"/>
                <a:cs typeface="Calibri" panose="020F0502020204030204" pitchFamily="34" charset="0"/>
              </a:rPr>
              <a:t> Plan</a:t>
            </a:r>
          </a:p>
          <a:p>
            <a:pPr marL="214313" lvl="0" indent="-214313" algn="just">
              <a:lnSpc>
                <a:spcPct val="150000"/>
              </a:lnSpc>
              <a:spcBef>
                <a:spcPts val="0"/>
              </a:spcBef>
              <a:buFont typeface="Arial" panose="020B0604020202020204" pitchFamily="34" charset="0"/>
              <a:buChar char="•"/>
              <a:defRPr/>
            </a:pPr>
            <a:r>
              <a:rPr lang="es-ES" sz="3200" b="1" dirty="0" err="1">
                <a:solidFill>
                  <a:prstClr val="black"/>
                </a:solidFill>
                <a:latin typeface="Calibri" panose="020F0502020204030204" pitchFamily="34" charset="0"/>
                <a:cs typeface="Calibri" panose="020F0502020204030204" pitchFamily="34" charset="0"/>
              </a:rPr>
              <a:t>Fixed</a:t>
            </a:r>
            <a:r>
              <a:rPr lang="es-ES" sz="3200" b="1" dirty="0">
                <a:solidFill>
                  <a:prstClr val="black"/>
                </a:solidFill>
                <a:latin typeface="Calibri" panose="020F0502020204030204" pitchFamily="34" charset="0"/>
                <a:cs typeface="Calibri" panose="020F0502020204030204" pitchFamily="34" charset="0"/>
              </a:rPr>
              <a:t> </a:t>
            </a:r>
            <a:r>
              <a:rPr lang="es-ES" sz="3200" b="1" dirty="0" err="1">
                <a:solidFill>
                  <a:prstClr val="black"/>
                </a:solidFill>
                <a:latin typeface="Calibri" panose="020F0502020204030204" pitchFamily="34" charset="0"/>
                <a:cs typeface="Calibri" panose="020F0502020204030204" pitchFamily="34" charset="0"/>
              </a:rPr>
              <a:t>costs</a:t>
            </a:r>
            <a:endParaRPr lang="es-ES" sz="3200" b="1" dirty="0">
              <a:solidFill>
                <a:prstClr val="black"/>
              </a:solidFill>
              <a:latin typeface="Calibri" panose="020F0502020204030204" pitchFamily="34" charset="0"/>
              <a:cs typeface="Calibri" panose="020F0502020204030204" pitchFamily="34" charset="0"/>
            </a:endParaRPr>
          </a:p>
          <a:p>
            <a:pPr marL="214313" lvl="0" indent="-214313" algn="just">
              <a:lnSpc>
                <a:spcPct val="150000"/>
              </a:lnSpc>
              <a:spcBef>
                <a:spcPts val="0"/>
              </a:spcBef>
              <a:buFont typeface="Arial" panose="020B0604020202020204" pitchFamily="34" charset="0"/>
              <a:buChar char="•"/>
              <a:defRPr/>
            </a:pPr>
            <a:r>
              <a:rPr lang="es-ES" sz="3200" b="1" dirty="0">
                <a:solidFill>
                  <a:prstClr val="black"/>
                </a:solidFill>
                <a:latin typeface="Calibri" panose="020F0502020204030204" pitchFamily="34" charset="0"/>
                <a:cs typeface="Calibri" panose="020F0502020204030204" pitchFamily="34" charset="0"/>
              </a:rPr>
              <a:t>People </a:t>
            </a:r>
            <a:r>
              <a:rPr lang="es-ES" sz="3200" b="1" dirty="0" err="1">
                <a:solidFill>
                  <a:prstClr val="black"/>
                </a:solidFill>
                <a:latin typeface="Calibri" panose="020F0502020204030204" pitchFamily="34" charset="0"/>
                <a:cs typeface="Calibri" panose="020F0502020204030204" pitchFamily="34" charset="0"/>
              </a:rPr>
              <a:t>costs</a:t>
            </a:r>
            <a:endParaRPr lang="es-ES" sz="3200" b="1" dirty="0">
              <a:solidFill>
                <a:prstClr val="black"/>
              </a:solidFill>
              <a:latin typeface="Calibri" panose="020F0502020204030204" pitchFamily="34" charset="0"/>
              <a:cs typeface="Calibri" panose="020F0502020204030204" pitchFamily="34" charset="0"/>
            </a:endParaRPr>
          </a:p>
          <a:p>
            <a:pPr marL="214313" lvl="0" indent="-214313" algn="just">
              <a:lnSpc>
                <a:spcPct val="150000"/>
              </a:lnSpc>
              <a:spcBef>
                <a:spcPts val="0"/>
              </a:spcBef>
              <a:buFont typeface="Arial" panose="020B0604020202020204" pitchFamily="34" charset="0"/>
              <a:buChar char="•"/>
              <a:defRPr/>
            </a:pPr>
            <a:r>
              <a:rPr lang="es-ES" sz="3200" b="1" dirty="0">
                <a:solidFill>
                  <a:prstClr val="black"/>
                </a:solidFill>
                <a:latin typeface="Calibri" panose="020F0502020204030204" pitchFamily="34" charset="0"/>
                <a:cs typeface="Calibri" panose="020F0502020204030204" pitchFamily="34" charset="0"/>
              </a:rPr>
              <a:t>Variable </a:t>
            </a:r>
            <a:r>
              <a:rPr lang="es-ES" sz="3200" b="1" dirty="0" err="1">
                <a:solidFill>
                  <a:prstClr val="black"/>
                </a:solidFill>
                <a:latin typeface="Calibri" panose="020F0502020204030204" pitchFamily="34" charset="0"/>
                <a:cs typeface="Calibri" panose="020F0502020204030204" pitchFamily="34" charset="0"/>
              </a:rPr>
              <a:t>Costs</a:t>
            </a:r>
            <a:endParaRPr lang="es-ES" sz="3200" b="1" dirty="0">
              <a:solidFill>
                <a:prstClr val="black"/>
              </a:solidFill>
              <a:latin typeface="Calibri" panose="020F0502020204030204" pitchFamily="34" charset="0"/>
              <a:cs typeface="Calibri" panose="020F0502020204030204" pitchFamily="34" charset="0"/>
            </a:endParaRPr>
          </a:p>
          <a:p>
            <a:pPr marL="0" indent="0" algn="just">
              <a:lnSpc>
                <a:spcPct val="150000"/>
              </a:lnSpc>
              <a:buNone/>
            </a:pPr>
            <a:endParaRPr lang="en-GB" sz="1800" dirty="0">
              <a:latin typeface="Calibri" panose="020F0502020204030204" pitchFamily="34" charset="0"/>
              <a:cs typeface="Calibri" panose="020F0502020204030204" pitchFamily="34" charset="0"/>
            </a:endParaRPr>
          </a:p>
        </p:txBody>
      </p:sp>
      <p:pic>
        <p:nvPicPr>
          <p:cNvPr id="7" name="Picture 6" descr="A green and white logo&#10;&#10;AI-generated content may be incorrect.">
            <a:extLst>
              <a:ext uri="{FF2B5EF4-FFF2-40B4-BE49-F238E27FC236}">
                <a16:creationId xmlns:a16="http://schemas.microsoft.com/office/drawing/2014/main" id="{EA0E8BAC-4118-8BDE-DEAE-1E7A9BDAF7D3}"/>
              </a:ext>
            </a:extLst>
          </p:cNvPr>
          <p:cNvPicPr>
            <a:picLocks noChangeAspect="1"/>
          </p:cNvPicPr>
          <p:nvPr/>
        </p:nvPicPr>
        <p:blipFill>
          <a:blip r:embed="rId8"/>
          <a:stretch>
            <a:fillRect/>
          </a:stretch>
        </p:blipFill>
        <p:spPr>
          <a:xfrm>
            <a:off x="10207322" y="-239"/>
            <a:ext cx="1981200" cy="1962150"/>
          </a:xfrm>
          <a:prstGeom prst="rect">
            <a:avLst/>
          </a:prstGeom>
        </p:spPr>
      </p:pic>
    </p:spTree>
    <p:extLst>
      <p:ext uri="{BB962C8B-B14F-4D97-AF65-F5344CB8AC3E}">
        <p14:creationId xmlns:p14="http://schemas.microsoft.com/office/powerpoint/2010/main" val="8003010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hidden="1">
            <a:extLst>
              <a:ext uri="{FF2B5EF4-FFF2-40B4-BE49-F238E27FC236}">
                <a16:creationId xmlns:a16="http://schemas.microsoft.com/office/drawing/2014/main" id="{19B2D728-110A-434C-9EF3-41C4F57A124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de think-cell" r:id="rId3" imgW="353" imgH="353" progId="TCLayout.ActiveDocument.1">
                  <p:embed/>
                </p:oleObj>
              </mc:Choice>
              <mc:Fallback>
                <p:oleObj name="Diapositiva de think-cell" r:id="rId3" imgW="353" imgH="353" progId="TCLayout.ActiveDocument.1">
                  <p:embed/>
                  <p:pic>
                    <p:nvPicPr>
                      <p:cNvPr id="2" name="Objeto 1" hidden="1">
                        <a:extLst>
                          <a:ext uri="{FF2B5EF4-FFF2-40B4-BE49-F238E27FC236}">
                            <a16:creationId xmlns:a16="http://schemas.microsoft.com/office/drawing/2014/main" id="{19B2D728-110A-434C-9EF3-41C4F57A124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ítulo 1">
            <a:extLst>
              <a:ext uri="{FF2B5EF4-FFF2-40B4-BE49-F238E27FC236}">
                <a16:creationId xmlns:a16="http://schemas.microsoft.com/office/drawing/2014/main" id="{11626B29-A00A-4EC4-B849-DACF8BFCA82D}"/>
              </a:ext>
            </a:extLst>
          </p:cNvPr>
          <p:cNvSpPr txBox="1">
            <a:spLocks/>
          </p:cNvSpPr>
          <p:nvPr/>
        </p:nvSpPr>
        <p:spPr>
          <a:xfrm>
            <a:off x="332510" y="767859"/>
            <a:ext cx="9143999" cy="4980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a:solidFill>
                  <a:schemeClr val="bg2">
                    <a:lumMod val="50000"/>
                  </a:schemeClr>
                </a:solidFill>
                <a:latin typeface="Arial" panose="020B0604020202020204" pitchFamily="34" charset="0"/>
                <a:cs typeface="Arial" panose="020B0604020202020204" pitchFamily="34" charset="0"/>
              </a:rPr>
              <a:t>Revenue Streams</a:t>
            </a:r>
          </a:p>
        </p:txBody>
      </p:sp>
      <p:pic>
        <p:nvPicPr>
          <p:cNvPr id="5" name="Gráfico 4">
            <a:extLst>
              <a:ext uri="{FF2B5EF4-FFF2-40B4-BE49-F238E27FC236}">
                <a16:creationId xmlns:a16="http://schemas.microsoft.com/office/drawing/2014/main" id="{490A982C-AAC7-450E-B492-875224A5DCF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1267810"/>
            <a:ext cx="6096000" cy="45719"/>
          </a:xfrm>
          <a:prstGeom prst="rect">
            <a:avLst/>
          </a:prstGeom>
        </p:spPr>
      </p:pic>
      <p:pic>
        <p:nvPicPr>
          <p:cNvPr id="31" name="Imagen 30">
            <a:extLst>
              <a:ext uri="{FF2B5EF4-FFF2-40B4-BE49-F238E27FC236}">
                <a16:creationId xmlns:a16="http://schemas.microsoft.com/office/drawing/2014/main" id="{3B70946B-4731-417A-BEBC-B062F79B7DA9}"/>
              </a:ext>
            </a:extLst>
          </p:cNvPr>
          <p:cNvPicPr>
            <a:picLocks noChangeAspect="1"/>
          </p:cNvPicPr>
          <p:nvPr/>
        </p:nvPicPr>
        <p:blipFill>
          <a:blip r:embed="rId6"/>
          <a:stretch>
            <a:fillRect/>
          </a:stretch>
        </p:blipFill>
        <p:spPr>
          <a:xfrm>
            <a:off x="9985405" y="6261264"/>
            <a:ext cx="9144" cy="371857"/>
          </a:xfrm>
          <a:prstGeom prst="rect">
            <a:avLst/>
          </a:prstGeom>
        </p:spPr>
      </p:pic>
      <p:pic>
        <p:nvPicPr>
          <p:cNvPr id="34" name="Imagen 33">
            <a:extLst>
              <a:ext uri="{FF2B5EF4-FFF2-40B4-BE49-F238E27FC236}">
                <a16:creationId xmlns:a16="http://schemas.microsoft.com/office/drawing/2014/main" id="{27ADB61F-CE0F-49F7-A791-2B9D686C5589}"/>
              </a:ext>
            </a:extLst>
          </p:cNvPr>
          <p:cNvPicPr>
            <a:picLocks noChangeAspect="1"/>
          </p:cNvPicPr>
          <p:nvPr/>
        </p:nvPicPr>
        <p:blipFill>
          <a:blip r:embed="rId7"/>
          <a:stretch>
            <a:fillRect/>
          </a:stretch>
        </p:blipFill>
        <p:spPr>
          <a:xfrm>
            <a:off x="430832" y="6196510"/>
            <a:ext cx="1031529" cy="454108"/>
          </a:xfrm>
          <a:prstGeom prst="rect">
            <a:avLst/>
          </a:prstGeom>
        </p:spPr>
      </p:pic>
      <p:sp>
        <p:nvSpPr>
          <p:cNvPr id="10" name="CuadroTexto 18">
            <a:extLst>
              <a:ext uri="{FF2B5EF4-FFF2-40B4-BE49-F238E27FC236}">
                <a16:creationId xmlns:a16="http://schemas.microsoft.com/office/drawing/2014/main" id="{2164E1B2-C519-AC3A-471F-0954AE5D33E1}"/>
              </a:ext>
            </a:extLst>
          </p:cNvPr>
          <p:cNvSpPr txBox="1"/>
          <p:nvPr/>
        </p:nvSpPr>
        <p:spPr>
          <a:xfrm>
            <a:off x="9994549" y="6294567"/>
            <a:ext cx="3643604" cy="338554"/>
          </a:xfrm>
          <a:prstGeom prst="rect">
            <a:avLst/>
          </a:prstGeom>
          <a:noFill/>
        </p:spPr>
        <p:txBody>
          <a:bodyPr wrap="square" lIns="91440" tIns="45720" rIns="91440" bIns="45720" rtlCol="0" anchor="t">
            <a:spAutoFit/>
          </a:bodyPr>
          <a:lstStyle/>
          <a:p>
            <a:r>
              <a:rPr lang="en-US" sz="800">
                <a:solidFill>
                  <a:schemeClr val="bg2">
                    <a:lumMod val="75000"/>
                  </a:schemeClr>
                </a:solidFill>
                <a:latin typeface="Arial"/>
                <a:cs typeface="Arial"/>
              </a:rPr>
              <a:t>g-accelerator@global-business-school.org</a:t>
            </a:r>
          </a:p>
          <a:p>
            <a:r>
              <a:rPr lang="en-GB" sz="800">
                <a:solidFill>
                  <a:schemeClr val="bg2">
                    <a:lumMod val="75000"/>
                  </a:schemeClr>
                </a:solidFill>
                <a:latin typeface="Arial" panose="020B0604020202020204" pitchFamily="34" charset="0"/>
                <a:cs typeface="Arial" panose="020B0604020202020204" pitchFamily="34" charset="0"/>
              </a:rPr>
              <a:t>+34 930 086 588</a:t>
            </a:r>
          </a:p>
        </p:txBody>
      </p:sp>
      <p:sp>
        <p:nvSpPr>
          <p:cNvPr id="11" name="object 5">
            <a:extLst>
              <a:ext uri="{FF2B5EF4-FFF2-40B4-BE49-F238E27FC236}">
                <a16:creationId xmlns:a16="http://schemas.microsoft.com/office/drawing/2014/main" id="{D96E7A61-B53C-E899-FE1C-EA5BDDD1F854}"/>
              </a:ext>
            </a:extLst>
          </p:cNvPr>
          <p:cNvSpPr txBox="1">
            <a:spLocks/>
          </p:cNvSpPr>
          <p:nvPr/>
        </p:nvSpPr>
        <p:spPr>
          <a:xfrm>
            <a:off x="606883" y="1675640"/>
            <a:ext cx="11013265" cy="3563155"/>
          </a:xfrm>
          <a:prstGeom prst="rect">
            <a:avLst/>
          </a:prstGeom>
        </p:spPr>
        <p:txBody>
          <a:bodyPr vert="horz" wrap="square" lIns="0" tIns="1270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pPr>
            <a:r>
              <a:rPr lang="en-GB" sz="1800" spc="-5">
                <a:latin typeface="Calibri"/>
                <a:cs typeface="Calibri"/>
              </a:rPr>
              <a:t>Every company can only exist because flow in. Therefore, this section is so important.</a:t>
            </a:r>
          </a:p>
          <a:p>
            <a:pPr marL="0" indent="0" algn="just">
              <a:lnSpc>
                <a:spcPct val="150000"/>
              </a:lnSpc>
              <a:buNone/>
            </a:pPr>
            <a:r>
              <a:rPr lang="en-GB" sz="1800" spc="-5">
                <a:latin typeface="Calibri"/>
                <a:cs typeface="Calibri"/>
              </a:rPr>
              <a:t>In this</a:t>
            </a:r>
            <a:r>
              <a:rPr lang="en-GB" sz="1800" spc="5">
                <a:latin typeface="Calibri"/>
                <a:cs typeface="Calibri"/>
              </a:rPr>
              <a:t> </a:t>
            </a:r>
            <a:r>
              <a:rPr lang="en-GB" sz="1800" spc="-5">
                <a:latin typeface="Calibri"/>
                <a:cs typeface="Calibri"/>
              </a:rPr>
              <a:t>section the</a:t>
            </a:r>
            <a:r>
              <a:rPr lang="en-GB" sz="1800" spc="10">
                <a:latin typeface="Calibri"/>
                <a:cs typeface="Calibri"/>
              </a:rPr>
              <a:t> </a:t>
            </a:r>
            <a:r>
              <a:rPr lang="en-GB" sz="1800" spc="-10">
                <a:latin typeface="Calibri"/>
                <a:cs typeface="Calibri"/>
              </a:rPr>
              <a:t>entrepreneur</a:t>
            </a:r>
            <a:r>
              <a:rPr lang="en-GB" sz="1800" spc="-5">
                <a:latin typeface="Calibri"/>
                <a:cs typeface="Calibri"/>
              </a:rPr>
              <a:t> </a:t>
            </a:r>
            <a:r>
              <a:rPr lang="en-GB" sz="1800" spc="-10">
                <a:latin typeface="Calibri"/>
                <a:cs typeface="Calibri"/>
              </a:rPr>
              <a:t>has</a:t>
            </a:r>
            <a:r>
              <a:rPr lang="en-GB" sz="1800" spc="5">
                <a:latin typeface="Calibri"/>
                <a:cs typeface="Calibri"/>
              </a:rPr>
              <a:t> </a:t>
            </a:r>
            <a:r>
              <a:rPr lang="en-GB" sz="1800" spc="-5">
                <a:latin typeface="Calibri"/>
                <a:cs typeface="Calibri"/>
              </a:rPr>
              <a:t>the</a:t>
            </a:r>
            <a:r>
              <a:rPr lang="en-GB" sz="1800" spc="5">
                <a:latin typeface="Calibri"/>
                <a:cs typeface="Calibri"/>
              </a:rPr>
              <a:t> </a:t>
            </a:r>
            <a:r>
              <a:rPr lang="en-GB" sz="1800" spc="-10">
                <a:latin typeface="Calibri"/>
                <a:cs typeface="Calibri"/>
              </a:rPr>
              <a:t>possibility</a:t>
            </a:r>
            <a:r>
              <a:rPr lang="en-GB" sz="1800" spc="10">
                <a:latin typeface="Calibri"/>
                <a:cs typeface="Calibri"/>
              </a:rPr>
              <a:t> </a:t>
            </a:r>
            <a:r>
              <a:rPr lang="en-GB" sz="1800" spc="-15">
                <a:latin typeface="Calibri"/>
                <a:cs typeface="Calibri"/>
              </a:rPr>
              <a:t>to</a:t>
            </a:r>
            <a:r>
              <a:rPr lang="en-GB" sz="1800">
                <a:latin typeface="Calibri"/>
                <a:cs typeface="Calibri"/>
              </a:rPr>
              <a:t> </a:t>
            </a:r>
            <a:r>
              <a:rPr lang="en-GB" sz="1800" spc="-10">
                <a:latin typeface="Calibri"/>
                <a:cs typeface="Calibri"/>
              </a:rPr>
              <a:t>think</a:t>
            </a:r>
            <a:r>
              <a:rPr lang="en-GB" sz="1800" spc="5">
                <a:latin typeface="Calibri"/>
                <a:cs typeface="Calibri"/>
              </a:rPr>
              <a:t> </a:t>
            </a:r>
            <a:r>
              <a:rPr lang="en-GB" sz="1800">
                <a:latin typeface="Calibri"/>
                <a:cs typeface="Calibri"/>
              </a:rPr>
              <a:t>on</a:t>
            </a:r>
            <a:r>
              <a:rPr lang="en-GB" sz="1800" spc="-5">
                <a:latin typeface="Calibri"/>
                <a:cs typeface="Calibri"/>
              </a:rPr>
              <a:t> </a:t>
            </a:r>
            <a:r>
              <a:rPr lang="en-GB" sz="1800" spc="-10">
                <a:latin typeface="Calibri"/>
                <a:cs typeface="Calibri"/>
              </a:rPr>
              <a:t>how</a:t>
            </a:r>
            <a:r>
              <a:rPr lang="en-GB" sz="1800" spc="5">
                <a:latin typeface="Calibri"/>
                <a:cs typeface="Calibri"/>
              </a:rPr>
              <a:t> </a:t>
            </a:r>
            <a:r>
              <a:rPr lang="en-GB" sz="1800" spc="-5">
                <a:latin typeface="Calibri"/>
                <a:cs typeface="Calibri"/>
              </a:rPr>
              <a:t>much he</a:t>
            </a:r>
            <a:r>
              <a:rPr lang="en-GB" sz="1800" spc="10">
                <a:latin typeface="Calibri"/>
                <a:cs typeface="Calibri"/>
              </a:rPr>
              <a:t> </a:t>
            </a:r>
            <a:r>
              <a:rPr lang="en-GB" sz="1800" spc="-5">
                <a:latin typeface="Calibri"/>
                <a:cs typeface="Calibri"/>
              </a:rPr>
              <a:t>will be</a:t>
            </a:r>
            <a:r>
              <a:rPr lang="en-GB" sz="1800" spc="10">
                <a:latin typeface="Calibri"/>
                <a:cs typeface="Calibri"/>
              </a:rPr>
              <a:t> </a:t>
            </a:r>
            <a:r>
              <a:rPr lang="en-GB" sz="1800" spc="-5">
                <a:latin typeface="Calibri"/>
                <a:cs typeface="Calibri"/>
              </a:rPr>
              <a:t>able</a:t>
            </a:r>
            <a:r>
              <a:rPr lang="en-GB" sz="1800" spc="5">
                <a:latin typeface="Calibri"/>
                <a:cs typeface="Calibri"/>
              </a:rPr>
              <a:t> </a:t>
            </a:r>
            <a:r>
              <a:rPr lang="en-GB" sz="1800" spc="-15">
                <a:latin typeface="Calibri"/>
                <a:cs typeface="Calibri"/>
              </a:rPr>
              <a:t>to</a:t>
            </a:r>
            <a:r>
              <a:rPr lang="en-GB" sz="1800" spc="5">
                <a:latin typeface="Calibri"/>
                <a:cs typeface="Calibri"/>
              </a:rPr>
              <a:t> </a:t>
            </a:r>
            <a:r>
              <a:rPr lang="en-GB" sz="1800" spc="-5">
                <a:latin typeface="Calibri"/>
                <a:cs typeface="Calibri"/>
              </a:rPr>
              <a:t>sell and</a:t>
            </a:r>
            <a:r>
              <a:rPr lang="en-GB" sz="1800">
                <a:latin typeface="Calibri"/>
                <a:cs typeface="Calibri"/>
              </a:rPr>
              <a:t> </a:t>
            </a:r>
            <a:r>
              <a:rPr lang="en-GB" sz="1800" spc="-5">
                <a:latin typeface="Calibri"/>
                <a:cs typeface="Calibri"/>
              </a:rPr>
              <a:t>the</a:t>
            </a:r>
            <a:r>
              <a:rPr lang="en-GB" sz="1800">
                <a:latin typeface="Calibri"/>
                <a:cs typeface="Calibri"/>
              </a:rPr>
              <a:t> </a:t>
            </a:r>
            <a:r>
              <a:rPr lang="en-GB" sz="1800" spc="-15">
                <a:latin typeface="Calibri"/>
                <a:cs typeface="Calibri"/>
              </a:rPr>
              <a:t>revenues</a:t>
            </a:r>
            <a:r>
              <a:rPr lang="en-GB" sz="1800">
                <a:latin typeface="Calibri"/>
                <a:cs typeface="Calibri"/>
              </a:rPr>
              <a:t> </a:t>
            </a:r>
            <a:r>
              <a:rPr lang="en-GB" sz="1800" spc="-5">
                <a:latin typeface="Calibri"/>
                <a:cs typeface="Calibri"/>
              </a:rPr>
              <a:t>the</a:t>
            </a:r>
            <a:r>
              <a:rPr lang="en-GB" sz="1800" spc="5">
                <a:latin typeface="Calibri"/>
                <a:cs typeface="Calibri"/>
              </a:rPr>
              <a:t> </a:t>
            </a:r>
            <a:r>
              <a:rPr lang="en-GB" sz="1800" spc="-15">
                <a:latin typeface="Calibri"/>
                <a:cs typeface="Calibri"/>
              </a:rPr>
              <a:t>company</a:t>
            </a:r>
            <a:r>
              <a:rPr lang="en-GB" sz="1800" spc="5">
                <a:latin typeface="Calibri"/>
                <a:cs typeface="Calibri"/>
              </a:rPr>
              <a:t> </a:t>
            </a:r>
            <a:r>
              <a:rPr lang="en-GB" sz="1800" spc="-5">
                <a:latin typeface="Calibri"/>
                <a:cs typeface="Calibri"/>
              </a:rPr>
              <a:t>will </a:t>
            </a:r>
            <a:r>
              <a:rPr lang="en-GB" sz="1800" spc="-20">
                <a:latin typeface="Calibri"/>
                <a:cs typeface="Calibri"/>
              </a:rPr>
              <a:t>have.</a:t>
            </a:r>
            <a:endParaRPr lang="en-GB" sz="1800">
              <a:latin typeface="Calibri"/>
              <a:cs typeface="Calibri"/>
            </a:endParaRPr>
          </a:p>
          <a:p>
            <a:pPr algn="just">
              <a:lnSpc>
                <a:spcPct val="150000"/>
              </a:lnSpc>
              <a:spcBef>
                <a:spcPts val="20"/>
              </a:spcBef>
            </a:pPr>
            <a:endParaRPr lang="en-GB" sz="1800">
              <a:latin typeface="Calibri"/>
              <a:cs typeface="Calibri"/>
            </a:endParaRPr>
          </a:p>
          <a:p>
            <a:pPr marL="684529" lvl="1" indent="-214629" algn="just">
              <a:lnSpc>
                <a:spcPct val="150000"/>
              </a:lnSpc>
              <a:spcBef>
                <a:spcPts val="5"/>
              </a:spcBef>
              <a:buFont typeface="Arial MT"/>
              <a:buChar char="•"/>
              <a:tabLst>
                <a:tab pos="227329" algn="l"/>
              </a:tabLst>
            </a:pPr>
            <a:r>
              <a:rPr lang="en-GB" sz="1800" b="1" spc="-5">
                <a:latin typeface="Calibri"/>
                <a:cs typeface="Calibri"/>
              </a:rPr>
              <a:t>WHICH</a:t>
            </a:r>
            <a:r>
              <a:rPr lang="en-GB" sz="1800" b="1" spc="-15">
                <a:latin typeface="Calibri"/>
                <a:cs typeface="Calibri"/>
              </a:rPr>
              <a:t> </a:t>
            </a:r>
            <a:r>
              <a:rPr lang="en-GB" sz="1800" b="1" spc="-10">
                <a:latin typeface="Calibri"/>
                <a:cs typeface="Calibri"/>
              </a:rPr>
              <a:t>PRODUCTS</a:t>
            </a:r>
            <a:r>
              <a:rPr lang="en-GB" sz="1800" b="1" spc="-5">
                <a:latin typeface="Calibri"/>
                <a:cs typeface="Calibri"/>
              </a:rPr>
              <a:t> AND</a:t>
            </a:r>
            <a:r>
              <a:rPr lang="en-GB" sz="1800" b="1" spc="-10">
                <a:latin typeface="Calibri"/>
                <a:cs typeface="Calibri"/>
              </a:rPr>
              <a:t> </a:t>
            </a:r>
            <a:r>
              <a:rPr lang="en-GB" sz="1800" b="1" spc="-5">
                <a:latin typeface="Calibri"/>
                <a:cs typeface="Calibri"/>
              </a:rPr>
              <a:t>CHANNELS WILL</a:t>
            </a:r>
            <a:r>
              <a:rPr lang="en-GB" sz="1800" b="1" spc="-15">
                <a:latin typeface="Calibri"/>
                <a:cs typeface="Calibri"/>
              </a:rPr>
              <a:t> </a:t>
            </a:r>
            <a:r>
              <a:rPr lang="en-GB" sz="1800" b="1" spc="-5">
                <a:latin typeface="Calibri"/>
                <a:cs typeface="Calibri"/>
              </a:rPr>
              <a:t>BRING</a:t>
            </a:r>
            <a:r>
              <a:rPr lang="en-GB" sz="1800" b="1" spc="-10">
                <a:latin typeface="Calibri"/>
                <a:cs typeface="Calibri"/>
              </a:rPr>
              <a:t> </a:t>
            </a:r>
            <a:r>
              <a:rPr lang="en-GB" sz="1800" b="1" spc="-5">
                <a:latin typeface="Calibri"/>
                <a:cs typeface="Calibri"/>
              </a:rPr>
              <a:t>REVENUE IN?</a:t>
            </a:r>
            <a:endParaRPr lang="en-GB" sz="1800">
              <a:latin typeface="Calibri"/>
              <a:cs typeface="Calibri"/>
            </a:endParaRPr>
          </a:p>
          <a:p>
            <a:pPr marL="684529" lvl="1" indent="-214629" algn="just">
              <a:lnSpc>
                <a:spcPct val="150000"/>
              </a:lnSpc>
              <a:buFont typeface="Arial MT"/>
              <a:buChar char="•"/>
              <a:tabLst>
                <a:tab pos="227329" algn="l"/>
              </a:tabLst>
            </a:pPr>
            <a:r>
              <a:rPr lang="en-GB" sz="1800" b="1" spc="-50">
                <a:latin typeface="Calibri"/>
                <a:cs typeface="Calibri"/>
              </a:rPr>
              <a:t>WHAT</a:t>
            </a:r>
            <a:r>
              <a:rPr lang="en-GB" sz="1800" b="1" spc="-20">
                <a:latin typeface="Calibri"/>
                <a:cs typeface="Calibri"/>
              </a:rPr>
              <a:t> </a:t>
            </a:r>
            <a:r>
              <a:rPr lang="en-GB" sz="1800" b="1" spc="-5">
                <a:latin typeface="Calibri"/>
                <a:cs typeface="Calibri"/>
              </a:rPr>
              <a:t>IS</a:t>
            </a:r>
            <a:r>
              <a:rPr lang="en-GB" sz="1800" b="1" spc="-10">
                <a:latin typeface="Calibri"/>
                <a:cs typeface="Calibri"/>
              </a:rPr>
              <a:t> </a:t>
            </a:r>
            <a:r>
              <a:rPr lang="en-GB" sz="1800" b="1" spc="-5">
                <a:latin typeface="Calibri"/>
                <a:cs typeface="Calibri"/>
              </a:rPr>
              <a:t>THE</a:t>
            </a:r>
            <a:r>
              <a:rPr lang="en-GB" sz="1800" b="1" spc="-10">
                <a:latin typeface="Calibri"/>
                <a:cs typeface="Calibri"/>
              </a:rPr>
              <a:t> </a:t>
            </a:r>
            <a:r>
              <a:rPr lang="en-GB" sz="1800" b="1" spc="-5">
                <a:latin typeface="Calibri"/>
                <a:cs typeface="Calibri"/>
              </a:rPr>
              <a:t>PRICE</a:t>
            </a:r>
            <a:r>
              <a:rPr lang="en-GB" sz="1800" b="1" spc="-10">
                <a:latin typeface="Calibri"/>
                <a:cs typeface="Calibri"/>
              </a:rPr>
              <a:t> </a:t>
            </a:r>
            <a:r>
              <a:rPr lang="en-GB" sz="1800" b="1">
                <a:latin typeface="Calibri"/>
                <a:cs typeface="Calibri"/>
              </a:rPr>
              <a:t>OF</a:t>
            </a:r>
            <a:r>
              <a:rPr lang="en-GB" sz="1800" b="1" spc="-20">
                <a:latin typeface="Calibri"/>
                <a:cs typeface="Calibri"/>
              </a:rPr>
              <a:t> </a:t>
            </a:r>
            <a:r>
              <a:rPr lang="en-GB" sz="1800" b="1" spc="-5">
                <a:latin typeface="Calibri"/>
                <a:cs typeface="Calibri"/>
              </a:rPr>
              <a:t>THE</a:t>
            </a:r>
            <a:r>
              <a:rPr lang="en-GB" sz="1800" b="1" spc="-10">
                <a:latin typeface="Calibri"/>
                <a:cs typeface="Calibri"/>
              </a:rPr>
              <a:t> </a:t>
            </a:r>
            <a:r>
              <a:rPr lang="en-GB" sz="1800" b="1" spc="-15">
                <a:latin typeface="Calibri"/>
                <a:cs typeface="Calibri"/>
              </a:rPr>
              <a:t>PRODUCT-SERVICE</a:t>
            </a:r>
            <a:r>
              <a:rPr lang="en-GB" sz="1800" b="1" spc="-5">
                <a:latin typeface="Calibri"/>
                <a:cs typeface="Calibri"/>
              </a:rPr>
              <a:t> GOING</a:t>
            </a:r>
            <a:r>
              <a:rPr lang="en-GB" sz="1800" b="1" spc="-20">
                <a:latin typeface="Calibri"/>
                <a:cs typeface="Calibri"/>
              </a:rPr>
              <a:t> </a:t>
            </a:r>
            <a:r>
              <a:rPr lang="en-GB" sz="1800" b="1" spc="-35">
                <a:latin typeface="Calibri"/>
                <a:cs typeface="Calibri"/>
              </a:rPr>
              <a:t>TO</a:t>
            </a:r>
            <a:r>
              <a:rPr lang="en-GB" sz="1800" b="1" spc="-15">
                <a:latin typeface="Calibri"/>
                <a:cs typeface="Calibri"/>
              </a:rPr>
              <a:t> </a:t>
            </a:r>
            <a:r>
              <a:rPr lang="en-GB" sz="1800" b="1">
                <a:latin typeface="Calibri"/>
                <a:cs typeface="Calibri"/>
              </a:rPr>
              <a:t>BE?</a:t>
            </a:r>
            <a:endParaRPr lang="en-GB" sz="1800">
              <a:latin typeface="Calibri"/>
              <a:cs typeface="Calibri"/>
            </a:endParaRPr>
          </a:p>
          <a:p>
            <a:pPr marL="684529" lvl="1" indent="-214629" algn="just">
              <a:lnSpc>
                <a:spcPct val="150000"/>
              </a:lnSpc>
              <a:buFont typeface="Arial MT"/>
              <a:buChar char="•"/>
              <a:tabLst>
                <a:tab pos="227329" algn="l"/>
              </a:tabLst>
            </a:pPr>
            <a:r>
              <a:rPr lang="en-GB" sz="1800" b="1" spc="-15">
                <a:latin typeface="Calibri"/>
                <a:cs typeface="Calibri"/>
              </a:rPr>
              <a:t>HOW</a:t>
            </a:r>
            <a:r>
              <a:rPr lang="en-GB" sz="1800" b="1" spc="-10">
                <a:latin typeface="Calibri"/>
                <a:cs typeface="Calibri"/>
              </a:rPr>
              <a:t> </a:t>
            </a:r>
            <a:r>
              <a:rPr lang="en-GB" sz="1800" b="1" spc="-5">
                <a:latin typeface="Calibri"/>
                <a:cs typeface="Calibri"/>
              </a:rPr>
              <a:t>MUCH</a:t>
            </a:r>
            <a:r>
              <a:rPr lang="en-GB" sz="1800" b="1" spc="-15">
                <a:latin typeface="Calibri"/>
                <a:cs typeface="Calibri"/>
              </a:rPr>
              <a:t> </a:t>
            </a:r>
            <a:r>
              <a:rPr lang="en-GB" sz="1800" b="1" spc="-5">
                <a:latin typeface="Calibri"/>
                <a:cs typeface="Calibri"/>
              </a:rPr>
              <a:t>CAN</a:t>
            </a:r>
            <a:r>
              <a:rPr lang="en-GB" sz="1800" b="1" spc="-15">
                <a:latin typeface="Calibri"/>
                <a:cs typeface="Calibri"/>
              </a:rPr>
              <a:t> </a:t>
            </a:r>
            <a:r>
              <a:rPr lang="en-GB" sz="1800" b="1" spc="-5">
                <a:latin typeface="Calibri"/>
                <a:cs typeface="Calibri"/>
              </a:rPr>
              <a:t>WE</a:t>
            </a:r>
            <a:r>
              <a:rPr lang="en-GB" sz="1800" b="1" spc="-10">
                <a:latin typeface="Calibri"/>
                <a:cs typeface="Calibri"/>
              </a:rPr>
              <a:t> </a:t>
            </a:r>
            <a:r>
              <a:rPr lang="en-GB" sz="1800" b="1" spc="-5">
                <a:latin typeface="Calibri"/>
                <a:cs typeface="Calibri"/>
              </a:rPr>
              <a:t>SELL</a:t>
            </a:r>
            <a:r>
              <a:rPr lang="en-GB" sz="1800" b="1" spc="-10">
                <a:latin typeface="Calibri"/>
                <a:cs typeface="Calibri"/>
              </a:rPr>
              <a:t> </a:t>
            </a:r>
            <a:r>
              <a:rPr lang="en-GB" sz="1800" b="1" spc="-20">
                <a:latin typeface="Calibri"/>
                <a:cs typeface="Calibri"/>
              </a:rPr>
              <a:t>EACH</a:t>
            </a:r>
            <a:r>
              <a:rPr lang="en-GB" sz="1800" b="1" spc="-15">
                <a:latin typeface="Calibri"/>
                <a:cs typeface="Calibri"/>
              </a:rPr>
              <a:t> </a:t>
            </a:r>
            <a:r>
              <a:rPr lang="en-GB" sz="1800" b="1" spc="-5">
                <a:latin typeface="Calibri"/>
                <a:cs typeface="Calibri"/>
              </a:rPr>
              <a:t>MONTH?</a:t>
            </a:r>
            <a:endParaRPr lang="en-GB" sz="1800">
              <a:latin typeface="Calibri"/>
              <a:cs typeface="Calibri"/>
            </a:endParaRPr>
          </a:p>
          <a:p>
            <a:pPr marL="0" indent="0" algn="just">
              <a:lnSpc>
                <a:spcPct val="150000"/>
              </a:lnSpc>
              <a:spcBef>
                <a:spcPts val="100"/>
              </a:spcBef>
              <a:buNone/>
            </a:pPr>
            <a:endParaRPr lang="en-GB" sz="1800">
              <a:latin typeface="Calibri" panose="020F0502020204030204" pitchFamily="34" charset="0"/>
              <a:cs typeface="Calibri" panose="020F0502020204030204" pitchFamily="34" charset="0"/>
            </a:endParaRPr>
          </a:p>
        </p:txBody>
      </p:sp>
      <p:pic>
        <p:nvPicPr>
          <p:cNvPr id="7" name="Picture 6" descr="A green and white logo&#10;&#10;AI-generated content may be incorrect.">
            <a:extLst>
              <a:ext uri="{FF2B5EF4-FFF2-40B4-BE49-F238E27FC236}">
                <a16:creationId xmlns:a16="http://schemas.microsoft.com/office/drawing/2014/main" id="{BA081CE4-7E2E-245D-CB4D-D1FC7C2EEE11}"/>
              </a:ext>
            </a:extLst>
          </p:cNvPr>
          <p:cNvPicPr>
            <a:picLocks noChangeAspect="1"/>
          </p:cNvPicPr>
          <p:nvPr/>
        </p:nvPicPr>
        <p:blipFill>
          <a:blip r:embed="rId8"/>
          <a:stretch>
            <a:fillRect/>
          </a:stretch>
        </p:blipFill>
        <p:spPr>
          <a:xfrm>
            <a:off x="10207322" y="-239"/>
            <a:ext cx="1981200" cy="1962150"/>
          </a:xfrm>
          <a:prstGeom prst="rect">
            <a:avLst/>
          </a:prstGeom>
        </p:spPr>
      </p:pic>
    </p:spTree>
    <p:extLst>
      <p:ext uri="{BB962C8B-B14F-4D97-AF65-F5344CB8AC3E}">
        <p14:creationId xmlns:p14="http://schemas.microsoft.com/office/powerpoint/2010/main" val="22998799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hidden="1">
            <a:extLst>
              <a:ext uri="{FF2B5EF4-FFF2-40B4-BE49-F238E27FC236}">
                <a16:creationId xmlns:a16="http://schemas.microsoft.com/office/drawing/2014/main" id="{19B2D728-110A-434C-9EF3-41C4F57A124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de think-cell" r:id="rId3" imgW="353" imgH="353" progId="TCLayout.ActiveDocument.1">
                  <p:embed/>
                </p:oleObj>
              </mc:Choice>
              <mc:Fallback>
                <p:oleObj name="Diapositiva de think-cell" r:id="rId3" imgW="353" imgH="353" progId="TCLayout.ActiveDocument.1">
                  <p:embed/>
                  <p:pic>
                    <p:nvPicPr>
                      <p:cNvPr id="2" name="Objeto 1" hidden="1">
                        <a:extLst>
                          <a:ext uri="{FF2B5EF4-FFF2-40B4-BE49-F238E27FC236}">
                            <a16:creationId xmlns:a16="http://schemas.microsoft.com/office/drawing/2014/main" id="{19B2D728-110A-434C-9EF3-41C4F57A124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ítulo 1">
            <a:extLst>
              <a:ext uri="{FF2B5EF4-FFF2-40B4-BE49-F238E27FC236}">
                <a16:creationId xmlns:a16="http://schemas.microsoft.com/office/drawing/2014/main" id="{11626B29-A00A-4EC4-B849-DACF8BFCA82D}"/>
              </a:ext>
            </a:extLst>
          </p:cNvPr>
          <p:cNvSpPr txBox="1">
            <a:spLocks/>
          </p:cNvSpPr>
          <p:nvPr/>
        </p:nvSpPr>
        <p:spPr>
          <a:xfrm>
            <a:off x="332510" y="767859"/>
            <a:ext cx="9143999" cy="4980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a:solidFill>
                  <a:schemeClr val="bg2">
                    <a:lumMod val="50000"/>
                  </a:schemeClr>
                </a:solidFill>
                <a:latin typeface="Arial" panose="020B0604020202020204" pitchFamily="34" charset="0"/>
                <a:cs typeface="Arial" panose="020B0604020202020204" pitchFamily="34" charset="0"/>
              </a:rPr>
              <a:t>Incomes/Revenue Streams</a:t>
            </a:r>
          </a:p>
        </p:txBody>
      </p:sp>
      <p:pic>
        <p:nvPicPr>
          <p:cNvPr id="5" name="Gráfico 4">
            <a:extLst>
              <a:ext uri="{FF2B5EF4-FFF2-40B4-BE49-F238E27FC236}">
                <a16:creationId xmlns:a16="http://schemas.microsoft.com/office/drawing/2014/main" id="{490A982C-AAC7-450E-B492-875224A5DCF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1267810"/>
            <a:ext cx="6096000" cy="45719"/>
          </a:xfrm>
          <a:prstGeom prst="rect">
            <a:avLst/>
          </a:prstGeom>
        </p:spPr>
      </p:pic>
      <p:pic>
        <p:nvPicPr>
          <p:cNvPr id="31" name="Imagen 30">
            <a:extLst>
              <a:ext uri="{FF2B5EF4-FFF2-40B4-BE49-F238E27FC236}">
                <a16:creationId xmlns:a16="http://schemas.microsoft.com/office/drawing/2014/main" id="{3B70946B-4731-417A-BEBC-B062F79B7DA9}"/>
              </a:ext>
            </a:extLst>
          </p:cNvPr>
          <p:cNvPicPr>
            <a:picLocks noChangeAspect="1"/>
          </p:cNvPicPr>
          <p:nvPr/>
        </p:nvPicPr>
        <p:blipFill>
          <a:blip r:embed="rId6"/>
          <a:stretch>
            <a:fillRect/>
          </a:stretch>
        </p:blipFill>
        <p:spPr>
          <a:xfrm>
            <a:off x="9985405" y="6261264"/>
            <a:ext cx="9144" cy="371857"/>
          </a:xfrm>
          <a:prstGeom prst="rect">
            <a:avLst/>
          </a:prstGeom>
        </p:spPr>
      </p:pic>
      <p:pic>
        <p:nvPicPr>
          <p:cNvPr id="34" name="Imagen 33">
            <a:extLst>
              <a:ext uri="{FF2B5EF4-FFF2-40B4-BE49-F238E27FC236}">
                <a16:creationId xmlns:a16="http://schemas.microsoft.com/office/drawing/2014/main" id="{27ADB61F-CE0F-49F7-A791-2B9D686C5589}"/>
              </a:ext>
            </a:extLst>
          </p:cNvPr>
          <p:cNvPicPr>
            <a:picLocks noChangeAspect="1"/>
          </p:cNvPicPr>
          <p:nvPr/>
        </p:nvPicPr>
        <p:blipFill>
          <a:blip r:embed="rId7"/>
          <a:stretch>
            <a:fillRect/>
          </a:stretch>
        </p:blipFill>
        <p:spPr>
          <a:xfrm>
            <a:off x="430832" y="6196510"/>
            <a:ext cx="1031529" cy="454108"/>
          </a:xfrm>
          <a:prstGeom prst="rect">
            <a:avLst/>
          </a:prstGeom>
        </p:spPr>
      </p:pic>
      <p:sp>
        <p:nvSpPr>
          <p:cNvPr id="10" name="CuadroTexto 18">
            <a:extLst>
              <a:ext uri="{FF2B5EF4-FFF2-40B4-BE49-F238E27FC236}">
                <a16:creationId xmlns:a16="http://schemas.microsoft.com/office/drawing/2014/main" id="{2164E1B2-C519-AC3A-471F-0954AE5D33E1}"/>
              </a:ext>
            </a:extLst>
          </p:cNvPr>
          <p:cNvSpPr txBox="1"/>
          <p:nvPr/>
        </p:nvSpPr>
        <p:spPr>
          <a:xfrm>
            <a:off x="9994549" y="6294567"/>
            <a:ext cx="3643604" cy="338554"/>
          </a:xfrm>
          <a:prstGeom prst="rect">
            <a:avLst/>
          </a:prstGeom>
          <a:noFill/>
        </p:spPr>
        <p:txBody>
          <a:bodyPr wrap="square" lIns="91440" tIns="45720" rIns="91440" bIns="45720" rtlCol="0" anchor="t">
            <a:spAutoFit/>
          </a:bodyPr>
          <a:lstStyle/>
          <a:p>
            <a:r>
              <a:rPr lang="en-US" sz="800">
                <a:solidFill>
                  <a:schemeClr val="bg2">
                    <a:lumMod val="75000"/>
                  </a:schemeClr>
                </a:solidFill>
                <a:latin typeface="Arial"/>
                <a:cs typeface="Arial"/>
              </a:rPr>
              <a:t>g-accelerator@global-business-school.org</a:t>
            </a:r>
          </a:p>
          <a:p>
            <a:r>
              <a:rPr lang="en-GB" sz="800">
                <a:solidFill>
                  <a:schemeClr val="bg2">
                    <a:lumMod val="75000"/>
                  </a:schemeClr>
                </a:solidFill>
                <a:latin typeface="Arial" panose="020B0604020202020204" pitchFamily="34" charset="0"/>
                <a:cs typeface="Arial" panose="020B0604020202020204" pitchFamily="34" charset="0"/>
              </a:rPr>
              <a:t>+34 930 086 588</a:t>
            </a:r>
          </a:p>
        </p:txBody>
      </p:sp>
      <p:sp>
        <p:nvSpPr>
          <p:cNvPr id="11" name="object 5">
            <a:extLst>
              <a:ext uri="{FF2B5EF4-FFF2-40B4-BE49-F238E27FC236}">
                <a16:creationId xmlns:a16="http://schemas.microsoft.com/office/drawing/2014/main" id="{D96E7A61-B53C-E899-FE1C-EA5BDDD1F854}"/>
              </a:ext>
            </a:extLst>
          </p:cNvPr>
          <p:cNvSpPr txBox="1">
            <a:spLocks/>
          </p:cNvSpPr>
          <p:nvPr/>
        </p:nvSpPr>
        <p:spPr>
          <a:xfrm>
            <a:off x="606883" y="1675640"/>
            <a:ext cx="11013265" cy="4247958"/>
          </a:xfrm>
          <a:prstGeom prst="rect">
            <a:avLst/>
          </a:prstGeom>
        </p:spPr>
        <p:txBody>
          <a:bodyPr vert="horz" wrap="square" lIns="0" tIns="1270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2085"/>
              </a:spcBef>
              <a:buNone/>
            </a:pPr>
            <a:r>
              <a:rPr lang="en-GB" sz="1800" spc="-5">
                <a:latin typeface="Calibri"/>
                <a:cs typeface="Calibri"/>
              </a:rPr>
              <a:t>Defining</a:t>
            </a:r>
            <a:r>
              <a:rPr lang="en-GB" sz="1800" spc="-30">
                <a:latin typeface="Calibri"/>
                <a:cs typeface="Calibri"/>
              </a:rPr>
              <a:t> </a:t>
            </a:r>
            <a:r>
              <a:rPr lang="en-GB" sz="1800" spc="-10">
                <a:latin typeface="Calibri"/>
                <a:cs typeface="Calibri"/>
              </a:rPr>
              <a:t>PRODUCTS</a:t>
            </a:r>
            <a:r>
              <a:rPr lang="en-GB" sz="1800" spc="-25">
                <a:latin typeface="Calibri"/>
                <a:cs typeface="Calibri"/>
              </a:rPr>
              <a:t> </a:t>
            </a:r>
            <a:r>
              <a:rPr lang="en-GB" sz="1800">
                <a:latin typeface="Calibri"/>
                <a:cs typeface="Calibri"/>
              </a:rPr>
              <a:t>&amp;:</a:t>
            </a:r>
          </a:p>
          <a:p>
            <a:pPr marL="12700" algn="just">
              <a:lnSpc>
                <a:spcPct val="150000"/>
              </a:lnSpc>
            </a:pPr>
            <a:r>
              <a:rPr lang="en-GB" sz="1800" b="1" u="sng" spc="-20">
                <a:uFill>
                  <a:solidFill>
                    <a:srgbClr val="000000"/>
                  </a:solidFill>
                </a:uFill>
                <a:latin typeface="Calibri"/>
                <a:cs typeface="Calibri"/>
              </a:rPr>
              <a:t>Types </a:t>
            </a:r>
            <a:r>
              <a:rPr lang="en-GB" sz="1800" b="1" u="sng" spc="-5">
                <a:uFill>
                  <a:solidFill>
                    <a:srgbClr val="000000"/>
                  </a:solidFill>
                </a:uFill>
                <a:latin typeface="Calibri"/>
                <a:cs typeface="Calibri"/>
              </a:rPr>
              <a:t>of</a:t>
            </a:r>
            <a:r>
              <a:rPr lang="en-GB" sz="1800" b="1" u="sng" spc="-20">
                <a:uFill>
                  <a:solidFill>
                    <a:srgbClr val="000000"/>
                  </a:solidFill>
                </a:uFill>
                <a:latin typeface="Calibri"/>
                <a:cs typeface="Calibri"/>
              </a:rPr>
              <a:t> </a:t>
            </a:r>
            <a:r>
              <a:rPr lang="en-GB" sz="1800" b="1" u="sng" spc="-10">
                <a:uFill>
                  <a:solidFill>
                    <a:srgbClr val="000000"/>
                  </a:solidFill>
                </a:uFill>
                <a:latin typeface="Calibri"/>
                <a:cs typeface="Calibri"/>
              </a:rPr>
              <a:t>Revenue</a:t>
            </a:r>
            <a:r>
              <a:rPr lang="en-GB" sz="1800" b="1" u="sng" spc="-25">
                <a:uFill>
                  <a:solidFill>
                    <a:srgbClr val="000000"/>
                  </a:solidFill>
                </a:uFill>
                <a:latin typeface="Calibri"/>
                <a:cs typeface="Calibri"/>
              </a:rPr>
              <a:t> </a:t>
            </a:r>
            <a:r>
              <a:rPr lang="en-GB" sz="1800" b="1" u="sng" spc="-5">
                <a:uFill>
                  <a:solidFill>
                    <a:srgbClr val="000000"/>
                  </a:solidFill>
                </a:uFill>
                <a:latin typeface="Calibri"/>
                <a:cs typeface="Calibri"/>
              </a:rPr>
              <a:t>Streams</a:t>
            </a:r>
            <a:endParaRPr lang="en-GB" sz="1800" u="sng">
              <a:latin typeface="Calibri"/>
              <a:cs typeface="Calibri"/>
            </a:endParaRPr>
          </a:p>
          <a:p>
            <a:pPr marL="469265" algn="just">
              <a:lnSpc>
                <a:spcPct val="150000"/>
              </a:lnSpc>
              <a:spcBef>
                <a:spcPts val="25"/>
              </a:spcBef>
            </a:pPr>
            <a:r>
              <a:rPr lang="en-GB" sz="1800" spc="-20">
                <a:latin typeface="Calibri"/>
                <a:cs typeface="Calibri"/>
              </a:rPr>
              <a:t>Transaction</a:t>
            </a:r>
            <a:r>
              <a:rPr lang="en-GB" sz="1800" spc="-10">
                <a:latin typeface="Calibri"/>
                <a:cs typeface="Calibri"/>
              </a:rPr>
              <a:t> revenues</a:t>
            </a:r>
            <a:r>
              <a:rPr lang="en-GB" sz="1800" spc="-5">
                <a:latin typeface="Calibri"/>
                <a:cs typeface="Calibri"/>
              </a:rPr>
              <a:t> </a:t>
            </a:r>
            <a:r>
              <a:rPr lang="en-GB" sz="1800" spc="-10">
                <a:latin typeface="Calibri"/>
                <a:cs typeface="Calibri"/>
              </a:rPr>
              <a:t>resulting from</a:t>
            </a:r>
            <a:r>
              <a:rPr lang="en-GB" sz="1800" spc="-5">
                <a:latin typeface="Calibri"/>
                <a:cs typeface="Calibri"/>
              </a:rPr>
              <a:t> </a:t>
            </a:r>
            <a:r>
              <a:rPr lang="en-GB" sz="1800" u="sng" spc="-5">
                <a:uFill>
                  <a:solidFill>
                    <a:srgbClr val="000000"/>
                  </a:solidFill>
                </a:uFill>
                <a:latin typeface="Calibri"/>
                <a:cs typeface="Calibri"/>
              </a:rPr>
              <a:t>one-time </a:t>
            </a:r>
            <a:r>
              <a:rPr lang="en-GB" sz="1800" u="sng" spc="-10">
                <a:uFill>
                  <a:solidFill>
                    <a:srgbClr val="000000"/>
                  </a:solidFill>
                </a:uFill>
                <a:latin typeface="Calibri"/>
                <a:cs typeface="Calibri"/>
              </a:rPr>
              <a:t>customer</a:t>
            </a:r>
            <a:r>
              <a:rPr lang="en-GB" sz="1800" u="sng" spc="-5">
                <a:uFill>
                  <a:solidFill>
                    <a:srgbClr val="000000"/>
                  </a:solidFill>
                </a:uFill>
                <a:latin typeface="Calibri"/>
                <a:cs typeface="Calibri"/>
              </a:rPr>
              <a:t> </a:t>
            </a:r>
            <a:r>
              <a:rPr lang="en-GB" sz="1800" u="sng" spc="-10">
                <a:uFill>
                  <a:solidFill>
                    <a:srgbClr val="000000"/>
                  </a:solidFill>
                </a:uFill>
                <a:latin typeface="Calibri"/>
                <a:cs typeface="Calibri"/>
              </a:rPr>
              <a:t>payments</a:t>
            </a:r>
            <a:endParaRPr lang="en-GB" sz="1800" u="sng">
              <a:latin typeface="Calibri"/>
              <a:cs typeface="Calibri"/>
            </a:endParaRPr>
          </a:p>
          <a:p>
            <a:pPr marL="469265" marR="5080" algn="just">
              <a:lnSpc>
                <a:spcPct val="150000"/>
              </a:lnSpc>
              <a:spcBef>
                <a:spcPts val="150"/>
              </a:spcBef>
              <a:tabLst>
                <a:tab pos="1850389" algn="l"/>
                <a:tab pos="3174365" algn="l"/>
                <a:tab pos="4449445" algn="l"/>
                <a:tab pos="5241290" algn="l"/>
                <a:tab pos="6430010" algn="l"/>
                <a:tab pos="7835900" algn="l"/>
                <a:tab pos="8288655" algn="l"/>
                <a:tab pos="9225280" algn="l"/>
                <a:tab pos="10265410" algn="l"/>
                <a:tab pos="10605135" algn="l"/>
              </a:tabLst>
            </a:pPr>
            <a:r>
              <a:rPr lang="en-GB" sz="1800" u="sng" spc="-45">
                <a:uFill>
                  <a:solidFill>
                    <a:srgbClr val="000000"/>
                  </a:solidFill>
                </a:uFill>
                <a:latin typeface="Calibri"/>
                <a:cs typeface="Calibri"/>
              </a:rPr>
              <a:t>R</a:t>
            </a:r>
            <a:r>
              <a:rPr lang="en-GB" sz="1800" u="sng" spc="5">
                <a:uFill>
                  <a:solidFill>
                    <a:srgbClr val="000000"/>
                  </a:solidFill>
                </a:uFill>
                <a:latin typeface="Calibri"/>
                <a:cs typeface="Calibri"/>
              </a:rPr>
              <a:t>e</a:t>
            </a:r>
            <a:r>
              <a:rPr lang="en-GB" sz="1800" u="sng" spc="-5">
                <a:uFill>
                  <a:solidFill>
                    <a:srgbClr val="000000"/>
                  </a:solidFill>
                </a:uFill>
                <a:latin typeface="Calibri"/>
                <a:cs typeface="Calibri"/>
              </a:rPr>
              <a:t>c</a:t>
            </a:r>
            <a:r>
              <a:rPr lang="en-GB" sz="1800" u="sng">
                <a:uFill>
                  <a:solidFill>
                    <a:srgbClr val="000000"/>
                  </a:solidFill>
                </a:uFill>
                <a:latin typeface="Calibri"/>
                <a:cs typeface="Calibri"/>
              </a:rPr>
              <a:t>urring </a:t>
            </a:r>
            <a:r>
              <a:rPr lang="en-GB" sz="1800" u="sng" spc="-35">
                <a:uFill>
                  <a:solidFill>
                    <a:srgbClr val="000000"/>
                  </a:solidFill>
                </a:uFill>
                <a:latin typeface="Calibri"/>
                <a:cs typeface="Calibri"/>
              </a:rPr>
              <a:t>r</a:t>
            </a:r>
            <a:r>
              <a:rPr lang="en-GB" sz="1800" u="sng" spc="-10">
                <a:uFill>
                  <a:solidFill>
                    <a:srgbClr val="000000"/>
                  </a:solidFill>
                </a:uFill>
                <a:latin typeface="Calibri"/>
                <a:cs typeface="Calibri"/>
              </a:rPr>
              <a:t>e</a:t>
            </a:r>
            <a:r>
              <a:rPr lang="en-GB" sz="1800" u="sng" spc="-20">
                <a:uFill>
                  <a:solidFill>
                    <a:srgbClr val="000000"/>
                  </a:solidFill>
                </a:uFill>
                <a:latin typeface="Calibri"/>
                <a:cs typeface="Calibri"/>
              </a:rPr>
              <a:t>v</a:t>
            </a:r>
            <a:r>
              <a:rPr lang="en-GB" sz="1800" u="sng" spc="5">
                <a:uFill>
                  <a:solidFill>
                    <a:srgbClr val="000000"/>
                  </a:solidFill>
                </a:uFill>
                <a:latin typeface="Calibri"/>
                <a:cs typeface="Calibri"/>
              </a:rPr>
              <a:t>e</a:t>
            </a:r>
            <a:r>
              <a:rPr lang="en-GB" sz="1800" u="sng">
                <a:uFill>
                  <a:solidFill>
                    <a:srgbClr val="000000"/>
                  </a:solidFill>
                </a:uFill>
                <a:latin typeface="Calibri"/>
                <a:cs typeface="Calibri"/>
              </a:rPr>
              <a:t>nu</a:t>
            </a:r>
            <a:r>
              <a:rPr lang="en-GB" sz="1800" u="sng" spc="5">
                <a:uFill>
                  <a:solidFill>
                    <a:srgbClr val="000000"/>
                  </a:solidFill>
                </a:uFill>
                <a:latin typeface="Calibri"/>
                <a:cs typeface="Calibri"/>
              </a:rPr>
              <a:t>e</a:t>
            </a:r>
            <a:r>
              <a:rPr lang="en-GB" sz="1800" u="sng">
                <a:uFill>
                  <a:solidFill>
                    <a:srgbClr val="000000"/>
                  </a:solidFill>
                </a:uFill>
                <a:latin typeface="Calibri"/>
                <a:cs typeface="Calibri"/>
              </a:rPr>
              <a:t>s </a:t>
            </a:r>
            <a:r>
              <a:rPr lang="en-GB" sz="1800" spc="-35">
                <a:latin typeface="Calibri"/>
                <a:cs typeface="Calibri"/>
              </a:rPr>
              <a:t>r</a:t>
            </a:r>
            <a:r>
              <a:rPr lang="en-GB" sz="1800" spc="5">
                <a:latin typeface="Calibri"/>
                <a:cs typeface="Calibri"/>
              </a:rPr>
              <a:t>e</a:t>
            </a:r>
            <a:r>
              <a:rPr lang="en-GB" sz="1800" spc="-5">
                <a:latin typeface="Calibri"/>
                <a:cs typeface="Calibri"/>
              </a:rPr>
              <a:t>s</a:t>
            </a:r>
            <a:r>
              <a:rPr lang="en-GB" sz="1800">
                <a:latin typeface="Calibri"/>
                <a:cs typeface="Calibri"/>
              </a:rPr>
              <a:t>u</a:t>
            </a:r>
            <a:r>
              <a:rPr lang="en-GB" sz="1800" spc="-5">
                <a:latin typeface="Calibri"/>
                <a:cs typeface="Calibri"/>
              </a:rPr>
              <a:t>lti</a:t>
            </a:r>
            <a:r>
              <a:rPr lang="en-GB" sz="1800">
                <a:latin typeface="Calibri"/>
                <a:cs typeface="Calibri"/>
              </a:rPr>
              <a:t>ng	</a:t>
            </a:r>
            <a:r>
              <a:rPr lang="en-GB" sz="1800" spc="5">
                <a:latin typeface="Calibri"/>
                <a:cs typeface="Calibri"/>
              </a:rPr>
              <a:t>f</a:t>
            </a:r>
            <a:r>
              <a:rPr lang="en-GB" sz="1800" spc="-40">
                <a:latin typeface="Calibri"/>
                <a:cs typeface="Calibri"/>
              </a:rPr>
              <a:t>r</a:t>
            </a:r>
            <a:r>
              <a:rPr lang="en-GB" sz="1800" spc="-5">
                <a:latin typeface="Calibri"/>
                <a:cs typeface="Calibri"/>
              </a:rPr>
              <a:t>o</a:t>
            </a:r>
            <a:r>
              <a:rPr lang="en-GB" sz="1800">
                <a:latin typeface="Calibri"/>
                <a:cs typeface="Calibri"/>
              </a:rPr>
              <a:t>m </a:t>
            </a:r>
            <a:r>
              <a:rPr lang="en-GB" sz="1800" spc="-5">
                <a:latin typeface="Calibri"/>
                <a:cs typeface="Calibri"/>
              </a:rPr>
              <a:t>o</a:t>
            </a:r>
            <a:r>
              <a:rPr lang="en-GB" sz="1800">
                <a:latin typeface="Calibri"/>
                <a:cs typeface="Calibri"/>
              </a:rPr>
              <a:t>n</a:t>
            </a:r>
            <a:r>
              <a:rPr lang="en-GB" sz="1800" spc="-25">
                <a:latin typeface="Calibri"/>
                <a:cs typeface="Calibri"/>
              </a:rPr>
              <a:t>g</a:t>
            </a:r>
            <a:r>
              <a:rPr lang="en-GB" sz="1800" spc="-5">
                <a:latin typeface="Calibri"/>
                <a:cs typeface="Calibri"/>
              </a:rPr>
              <a:t>oi</a:t>
            </a:r>
            <a:r>
              <a:rPr lang="en-GB" sz="1800">
                <a:latin typeface="Calibri"/>
                <a:cs typeface="Calibri"/>
              </a:rPr>
              <a:t>ng	p</a:t>
            </a:r>
            <a:r>
              <a:rPr lang="en-GB" sz="1800" spc="-45">
                <a:latin typeface="Calibri"/>
                <a:cs typeface="Calibri"/>
              </a:rPr>
              <a:t>a</a:t>
            </a:r>
            <a:r>
              <a:rPr lang="en-GB" sz="1800">
                <a:latin typeface="Calibri"/>
                <a:cs typeface="Calibri"/>
              </a:rPr>
              <a:t>y</a:t>
            </a:r>
            <a:r>
              <a:rPr lang="en-GB" sz="1800" spc="-5">
                <a:latin typeface="Calibri"/>
                <a:cs typeface="Calibri"/>
              </a:rPr>
              <a:t>m</a:t>
            </a:r>
            <a:r>
              <a:rPr lang="en-GB" sz="1800" spc="5">
                <a:latin typeface="Calibri"/>
                <a:cs typeface="Calibri"/>
              </a:rPr>
              <a:t>e</a:t>
            </a:r>
            <a:r>
              <a:rPr lang="en-GB" sz="1800" spc="-25">
                <a:latin typeface="Calibri"/>
                <a:cs typeface="Calibri"/>
              </a:rPr>
              <a:t>n</a:t>
            </a:r>
            <a:r>
              <a:rPr lang="en-GB" sz="1800" spc="-5">
                <a:latin typeface="Calibri"/>
                <a:cs typeface="Calibri"/>
              </a:rPr>
              <a:t>t</a:t>
            </a:r>
            <a:r>
              <a:rPr lang="en-GB" sz="1800">
                <a:latin typeface="Calibri"/>
                <a:cs typeface="Calibri"/>
              </a:rPr>
              <a:t>s </a:t>
            </a:r>
            <a:r>
              <a:rPr lang="en-GB" sz="1800" spc="-30">
                <a:latin typeface="Calibri"/>
                <a:cs typeface="Calibri"/>
              </a:rPr>
              <a:t>t</a:t>
            </a:r>
            <a:r>
              <a:rPr lang="en-GB" sz="1800">
                <a:latin typeface="Calibri"/>
                <a:cs typeface="Calibri"/>
              </a:rPr>
              <a:t>o </a:t>
            </a:r>
            <a:r>
              <a:rPr lang="en-GB" sz="1800" spc="5">
                <a:latin typeface="Calibri"/>
                <a:cs typeface="Calibri"/>
              </a:rPr>
              <a:t>e</a:t>
            </a:r>
            <a:r>
              <a:rPr lang="en-GB" sz="1800">
                <a:latin typeface="Calibri"/>
                <a:cs typeface="Calibri"/>
              </a:rPr>
              <a:t>i</a:t>
            </a:r>
            <a:r>
              <a:rPr lang="en-GB" sz="1800" spc="-5">
                <a:latin typeface="Calibri"/>
                <a:cs typeface="Calibri"/>
              </a:rPr>
              <a:t>t</a:t>
            </a:r>
            <a:r>
              <a:rPr lang="en-GB" sz="1800">
                <a:latin typeface="Calibri"/>
                <a:cs typeface="Calibri"/>
              </a:rPr>
              <a:t>h</a:t>
            </a:r>
            <a:r>
              <a:rPr lang="en-GB" sz="1800" spc="5">
                <a:latin typeface="Calibri"/>
                <a:cs typeface="Calibri"/>
              </a:rPr>
              <a:t>e</a:t>
            </a:r>
            <a:r>
              <a:rPr lang="en-GB" sz="1800">
                <a:latin typeface="Calibri"/>
                <a:cs typeface="Calibri"/>
              </a:rPr>
              <a:t>r de</a:t>
            </a:r>
            <a:r>
              <a:rPr lang="en-GB" sz="1800" spc="-5">
                <a:latin typeface="Calibri"/>
                <a:cs typeface="Calibri"/>
              </a:rPr>
              <a:t>li</a:t>
            </a:r>
            <a:r>
              <a:rPr lang="en-GB" sz="1800" spc="-25">
                <a:latin typeface="Calibri"/>
                <a:cs typeface="Calibri"/>
              </a:rPr>
              <a:t>v</a:t>
            </a:r>
            <a:r>
              <a:rPr lang="en-GB" sz="1800" spc="5">
                <a:latin typeface="Calibri"/>
                <a:cs typeface="Calibri"/>
              </a:rPr>
              <a:t>e</a:t>
            </a:r>
            <a:r>
              <a:rPr lang="en-GB" sz="1800">
                <a:latin typeface="Calibri"/>
                <a:cs typeface="Calibri"/>
              </a:rPr>
              <a:t>r a </a:t>
            </a:r>
            <a:r>
              <a:rPr lang="en-GB" sz="1800" spc="-135">
                <a:latin typeface="Calibri"/>
                <a:cs typeface="Calibri"/>
              </a:rPr>
              <a:t>V</a:t>
            </a:r>
            <a:r>
              <a:rPr lang="en-GB" sz="1800" spc="-5">
                <a:latin typeface="Calibri"/>
                <a:cs typeface="Calibri"/>
              </a:rPr>
              <a:t>al</a:t>
            </a:r>
            <a:r>
              <a:rPr lang="en-GB" sz="1800">
                <a:latin typeface="Calibri"/>
                <a:cs typeface="Calibri"/>
              </a:rPr>
              <a:t>ue  </a:t>
            </a:r>
            <a:r>
              <a:rPr lang="en-GB" sz="1800" spc="-10">
                <a:latin typeface="Calibri"/>
                <a:cs typeface="Calibri"/>
              </a:rPr>
              <a:t>Proposition</a:t>
            </a:r>
            <a:r>
              <a:rPr lang="en-GB" sz="1800" spc="-5">
                <a:latin typeface="Calibri"/>
                <a:cs typeface="Calibri"/>
              </a:rPr>
              <a:t> </a:t>
            </a:r>
            <a:r>
              <a:rPr lang="en-GB" sz="1800" spc="-15">
                <a:latin typeface="Calibri"/>
                <a:cs typeface="Calibri"/>
              </a:rPr>
              <a:t>to</a:t>
            </a:r>
            <a:r>
              <a:rPr lang="en-GB" sz="1800" spc="-10">
                <a:latin typeface="Calibri"/>
                <a:cs typeface="Calibri"/>
              </a:rPr>
              <a:t> </a:t>
            </a:r>
            <a:r>
              <a:rPr lang="en-GB" sz="1800" spc="-15">
                <a:latin typeface="Calibri"/>
                <a:cs typeface="Calibri"/>
              </a:rPr>
              <a:t>customers</a:t>
            </a:r>
            <a:r>
              <a:rPr lang="en-GB" sz="1800" spc="-10">
                <a:latin typeface="Calibri"/>
                <a:cs typeface="Calibri"/>
              </a:rPr>
              <a:t> </a:t>
            </a:r>
            <a:r>
              <a:rPr lang="en-GB" sz="1800" spc="-5">
                <a:latin typeface="Calibri"/>
                <a:cs typeface="Calibri"/>
              </a:rPr>
              <a:t>or </a:t>
            </a:r>
            <a:r>
              <a:rPr lang="en-GB" sz="1800" spc="-10">
                <a:latin typeface="Calibri"/>
                <a:cs typeface="Calibri"/>
              </a:rPr>
              <a:t>provide</a:t>
            </a:r>
            <a:r>
              <a:rPr lang="en-GB" sz="1800">
                <a:latin typeface="Calibri"/>
                <a:cs typeface="Calibri"/>
              </a:rPr>
              <a:t> </a:t>
            </a:r>
            <a:r>
              <a:rPr lang="en-GB" sz="1800" u="sng" spc="-15">
                <a:uFill>
                  <a:solidFill>
                    <a:srgbClr val="000000"/>
                  </a:solidFill>
                </a:uFill>
                <a:latin typeface="Calibri"/>
                <a:cs typeface="Calibri"/>
              </a:rPr>
              <a:t>post-purchase</a:t>
            </a:r>
            <a:r>
              <a:rPr lang="en-GB" sz="1800" u="sng">
                <a:uFill>
                  <a:solidFill>
                    <a:srgbClr val="000000"/>
                  </a:solidFill>
                </a:uFill>
                <a:latin typeface="Calibri"/>
                <a:cs typeface="Calibri"/>
              </a:rPr>
              <a:t> </a:t>
            </a:r>
            <a:r>
              <a:rPr lang="en-GB" sz="1800" u="sng" spc="-10">
                <a:uFill>
                  <a:solidFill>
                    <a:srgbClr val="000000"/>
                  </a:solidFill>
                </a:uFill>
                <a:latin typeface="Calibri"/>
                <a:cs typeface="Calibri"/>
              </a:rPr>
              <a:t>customer</a:t>
            </a:r>
            <a:r>
              <a:rPr lang="en-GB" sz="1800" u="sng">
                <a:uFill>
                  <a:solidFill>
                    <a:srgbClr val="000000"/>
                  </a:solidFill>
                </a:uFill>
                <a:latin typeface="Calibri"/>
                <a:cs typeface="Calibri"/>
              </a:rPr>
              <a:t> </a:t>
            </a:r>
            <a:r>
              <a:rPr lang="en-GB" sz="1800" u="sng" spc="-5">
                <a:uFill>
                  <a:solidFill>
                    <a:srgbClr val="000000"/>
                  </a:solidFill>
                </a:uFill>
                <a:latin typeface="Calibri"/>
                <a:cs typeface="Calibri"/>
              </a:rPr>
              <a:t>support</a:t>
            </a:r>
            <a:endParaRPr lang="en-GB" sz="1800" u="sng">
              <a:latin typeface="Calibri"/>
              <a:cs typeface="Calibri"/>
            </a:endParaRPr>
          </a:p>
          <a:p>
            <a:pPr marL="12700" marR="5080" algn="just">
              <a:lnSpc>
                <a:spcPct val="150000"/>
              </a:lnSpc>
            </a:pPr>
            <a:r>
              <a:rPr lang="en-GB" sz="1800" b="1" u="sng" spc="-5">
                <a:uFill>
                  <a:solidFill>
                    <a:srgbClr val="000000"/>
                  </a:solidFill>
                </a:uFill>
                <a:latin typeface="Calibri"/>
                <a:cs typeface="Calibri"/>
              </a:rPr>
              <a:t>Pricing</a:t>
            </a:r>
            <a:r>
              <a:rPr lang="en-GB" sz="1800" b="1" u="sng" spc="335">
                <a:uFill>
                  <a:solidFill>
                    <a:srgbClr val="000000"/>
                  </a:solidFill>
                </a:uFill>
                <a:latin typeface="Calibri"/>
                <a:cs typeface="Calibri"/>
              </a:rPr>
              <a:t> </a:t>
            </a:r>
            <a:r>
              <a:rPr lang="en-GB" sz="1800" b="1" u="sng" spc="-5">
                <a:uFill>
                  <a:solidFill>
                    <a:srgbClr val="000000"/>
                  </a:solidFill>
                </a:uFill>
                <a:latin typeface="Calibri"/>
                <a:cs typeface="Calibri"/>
              </a:rPr>
              <a:t>mechanisms</a:t>
            </a:r>
            <a:r>
              <a:rPr lang="en-GB" sz="1800" spc="-5">
                <a:latin typeface="Calibri"/>
                <a:cs typeface="Calibri"/>
              </a:rPr>
              <a:t>,</a:t>
            </a:r>
            <a:r>
              <a:rPr lang="en-GB" sz="1800" spc="340">
                <a:latin typeface="Calibri"/>
                <a:cs typeface="Calibri"/>
              </a:rPr>
              <a:t> </a:t>
            </a:r>
            <a:r>
              <a:rPr lang="en-GB" sz="1800" spc="-5">
                <a:latin typeface="Calibri"/>
                <a:cs typeface="Calibri"/>
              </a:rPr>
              <a:t>such</a:t>
            </a:r>
            <a:r>
              <a:rPr lang="en-GB" sz="1800" spc="340">
                <a:latin typeface="Calibri"/>
                <a:cs typeface="Calibri"/>
              </a:rPr>
              <a:t> </a:t>
            </a:r>
            <a:r>
              <a:rPr lang="en-GB" sz="1800">
                <a:latin typeface="Calibri"/>
                <a:cs typeface="Calibri"/>
              </a:rPr>
              <a:t>as</a:t>
            </a:r>
            <a:r>
              <a:rPr lang="en-GB" sz="1800" spc="340">
                <a:latin typeface="Calibri"/>
                <a:cs typeface="Calibri"/>
              </a:rPr>
              <a:t> </a:t>
            </a:r>
            <a:r>
              <a:rPr lang="en-GB" sz="1800" spc="-15">
                <a:latin typeface="Calibri"/>
                <a:cs typeface="Calibri"/>
              </a:rPr>
              <a:t>fixed</a:t>
            </a:r>
            <a:r>
              <a:rPr lang="en-GB" sz="1800" spc="335">
                <a:latin typeface="Calibri"/>
                <a:cs typeface="Calibri"/>
              </a:rPr>
              <a:t> </a:t>
            </a:r>
            <a:r>
              <a:rPr lang="en-GB" sz="1800" spc="-10">
                <a:latin typeface="Calibri"/>
                <a:cs typeface="Calibri"/>
              </a:rPr>
              <a:t>list</a:t>
            </a:r>
            <a:r>
              <a:rPr lang="en-GB" sz="1800" spc="335">
                <a:latin typeface="Calibri"/>
                <a:cs typeface="Calibri"/>
              </a:rPr>
              <a:t> </a:t>
            </a:r>
            <a:r>
              <a:rPr lang="en-GB" sz="1800" spc="-5">
                <a:latin typeface="Calibri"/>
                <a:cs typeface="Calibri"/>
              </a:rPr>
              <a:t>prices,</a:t>
            </a:r>
            <a:r>
              <a:rPr lang="en-GB" sz="1800" spc="340">
                <a:latin typeface="Calibri"/>
                <a:cs typeface="Calibri"/>
              </a:rPr>
              <a:t> </a:t>
            </a:r>
            <a:r>
              <a:rPr lang="en-GB" sz="1800" spc="-10">
                <a:latin typeface="Calibri"/>
                <a:cs typeface="Calibri"/>
              </a:rPr>
              <a:t>bargaining,</a:t>
            </a:r>
            <a:r>
              <a:rPr lang="en-GB" sz="1800" spc="345">
                <a:latin typeface="Calibri"/>
                <a:cs typeface="Calibri"/>
              </a:rPr>
              <a:t> </a:t>
            </a:r>
            <a:r>
              <a:rPr lang="en-GB" sz="1800" spc="-5">
                <a:latin typeface="Calibri"/>
                <a:cs typeface="Calibri"/>
              </a:rPr>
              <a:t>auctioning,</a:t>
            </a:r>
            <a:r>
              <a:rPr lang="en-GB" sz="1800" spc="330">
                <a:latin typeface="Calibri"/>
                <a:cs typeface="Calibri"/>
              </a:rPr>
              <a:t> </a:t>
            </a:r>
            <a:r>
              <a:rPr lang="en-GB" sz="1800" spc="-20">
                <a:latin typeface="Calibri"/>
                <a:cs typeface="Calibri"/>
              </a:rPr>
              <a:t>market</a:t>
            </a:r>
            <a:r>
              <a:rPr lang="en-GB" sz="1800" spc="335">
                <a:latin typeface="Calibri"/>
                <a:cs typeface="Calibri"/>
              </a:rPr>
              <a:t> </a:t>
            </a:r>
            <a:r>
              <a:rPr lang="en-GB" sz="1800" spc="-5">
                <a:latin typeface="Calibri"/>
                <a:cs typeface="Calibri"/>
              </a:rPr>
              <a:t>dependent, </a:t>
            </a:r>
            <a:r>
              <a:rPr lang="en-GB" sz="1800" spc="-525">
                <a:latin typeface="Calibri"/>
                <a:cs typeface="Calibri"/>
              </a:rPr>
              <a:t> </a:t>
            </a:r>
            <a:r>
              <a:rPr lang="en-GB" sz="1800" spc="-10">
                <a:latin typeface="Calibri"/>
                <a:cs typeface="Calibri"/>
              </a:rPr>
              <a:t>volume</a:t>
            </a:r>
            <a:r>
              <a:rPr lang="en-GB" sz="1800" spc="-5">
                <a:latin typeface="Calibri"/>
                <a:cs typeface="Calibri"/>
              </a:rPr>
              <a:t> dependent,</a:t>
            </a:r>
            <a:r>
              <a:rPr lang="en-GB" sz="1800">
                <a:latin typeface="Calibri"/>
                <a:cs typeface="Calibri"/>
              </a:rPr>
              <a:t> </a:t>
            </a:r>
            <a:r>
              <a:rPr lang="en-GB" sz="1800" spc="-5">
                <a:latin typeface="Calibri"/>
                <a:cs typeface="Calibri"/>
              </a:rPr>
              <a:t>or </a:t>
            </a:r>
            <a:r>
              <a:rPr lang="en-GB" sz="1800">
                <a:latin typeface="Calibri"/>
                <a:cs typeface="Calibri"/>
              </a:rPr>
              <a:t>yield</a:t>
            </a:r>
            <a:r>
              <a:rPr lang="en-GB" sz="1800" spc="-10">
                <a:latin typeface="Calibri"/>
                <a:cs typeface="Calibri"/>
              </a:rPr>
              <a:t> management.</a:t>
            </a:r>
            <a:endParaRPr lang="en-GB" sz="1800">
              <a:latin typeface="Calibri"/>
              <a:cs typeface="Calibri"/>
            </a:endParaRPr>
          </a:p>
          <a:p>
            <a:pPr marL="12700" algn="just">
              <a:lnSpc>
                <a:spcPct val="150000"/>
              </a:lnSpc>
            </a:pPr>
            <a:r>
              <a:rPr lang="en-GB" sz="1800" b="1" u="sng" spc="-20">
                <a:uFill>
                  <a:solidFill>
                    <a:srgbClr val="000000"/>
                  </a:solidFill>
                </a:uFill>
                <a:latin typeface="Calibri"/>
                <a:cs typeface="Calibri"/>
              </a:rPr>
              <a:t>Payment</a:t>
            </a:r>
            <a:r>
              <a:rPr lang="en-GB" sz="1800" b="1" u="sng" spc="-10">
                <a:uFill>
                  <a:solidFill>
                    <a:srgbClr val="000000"/>
                  </a:solidFill>
                </a:uFill>
                <a:latin typeface="Calibri"/>
                <a:cs typeface="Calibri"/>
              </a:rPr>
              <a:t> </a:t>
            </a:r>
            <a:r>
              <a:rPr lang="en-GB" sz="1800" b="1" u="sng" spc="-5">
                <a:uFill>
                  <a:solidFill>
                    <a:srgbClr val="000000"/>
                  </a:solidFill>
                </a:uFill>
                <a:latin typeface="Calibri"/>
                <a:cs typeface="Calibri"/>
              </a:rPr>
              <a:t>Conditions</a:t>
            </a:r>
            <a:r>
              <a:rPr lang="en-GB" sz="1800" spc="-5">
                <a:uFill>
                  <a:solidFill>
                    <a:srgbClr val="000000"/>
                  </a:solidFill>
                </a:uFill>
                <a:latin typeface="Calibri"/>
                <a:cs typeface="Calibri"/>
              </a:rPr>
              <a:t>,</a:t>
            </a:r>
            <a:r>
              <a:rPr lang="en-GB" sz="1800" spc="-5">
                <a:latin typeface="Calibri"/>
                <a:cs typeface="Calibri"/>
              </a:rPr>
              <a:t> </a:t>
            </a:r>
            <a:r>
              <a:rPr lang="en-GB" sz="1800" spc="-10">
                <a:latin typeface="Calibri"/>
                <a:cs typeface="Calibri"/>
              </a:rPr>
              <a:t>cash,</a:t>
            </a:r>
            <a:r>
              <a:rPr lang="en-GB" sz="1800" spc="-15">
                <a:latin typeface="Calibri"/>
                <a:cs typeface="Calibri"/>
              </a:rPr>
              <a:t> </a:t>
            </a:r>
            <a:r>
              <a:rPr lang="en-GB" sz="1800" spc="-5">
                <a:latin typeface="Calibri"/>
                <a:cs typeface="Calibri"/>
              </a:rPr>
              <a:t>30-60-90</a:t>
            </a:r>
            <a:r>
              <a:rPr lang="en-GB" sz="1800" spc="-10">
                <a:latin typeface="Calibri"/>
                <a:cs typeface="Calibri"/>
              </a:rPr>
              <a:t> </a:t>
            </a:r>
            <a:r>
              <a:rPr lang="en-GB" sz="1800" spc="-20">
                <a:latin typeface="Calibri"/>
                <a:cs typeface="Calibri"/>
              </a:rPr>
              <a:t>days</a:t>
            </a:r>
            <a:endParaRPr lang="en-GB" sz="1800">
              <a:latin typeface="Calibri"/>
              <a:cs typeface="Calibri"/>
            </a:endParaRPr>
          </a:p>
          <a:p>
            <a:pPr marL="12700" algn="just">
              <a:lnSpc>
                <a:spcPct val="150000"/>
              </a:lnSpc>
            </a:pPr>
            <a:r>
              <a:rPr lang="en-GB" sz="1800" b="1" u="sng" spc="-10">
                <a:uFill>
                  <a:solidFill>
                    <a:srgbClr val="000000"/>
                  </a:solidFill>
                </a:uFill>
                <a:latin typeface="Calibri"/>
                <a:cs typeface="Calibri"/>
              </a:rPr>
              <a:t>Discounts</a:t>
            </a:r>
            <a:r>
              <a:rPr lang="en-GB" sz="1800" b="1" u="sng">
                <a:uFill>
                  <a:solidFill>
                    <a:srgbClr val="000000"/>
                  </a:solidFill>
                </a:uFill>
                <a:latin typeface="Calibri"/>
                <a:cs typeface="Calibri"/>
              </a:rPr>
              <a:t> /</a:t>
            </a:r>
            <a:r>
              <a:rPr lang="en-GB" sz="1800" b="1" u="sng" spc="5">
                <a:uFill>
                  <a:solidFill>
                    <a:srgbClr val="000000"/>
                  </a:solidFill>
                </a:uFill>
                <a:latin typeface="Calibri"/>
                <a:cs typeface="Calibri"/>
              </a:rPr>
              <a:t> </a:t>
            </a:r>
            <a:r>
              <a:rPr lang="en-GB" sz="1800" b="1" u="sng" spc="-15">
                <a:uFill>
                  <a:solidFill>
                    <a:srgbClr val="000000"/>
                  </a:solidFill>
                </a:uFill>
                <a:latin typeface="Calibri"/>
                <a:cs typeface="Calibri"/>
              </a:rPr>
              <a:t>offers</a:t>
            </a:r>
            <a:r>
              <a:rPr lang="en-GB" sz="1800" b="1" u="sng" spc="-5">
                <a:uFill>
                  <a:solidFill>
                    <a:srgbClr val="000000"/>
                  </a:solidFill>
                </a:uFill>
                <a:latin typeface="Calibri"/>
                <a:cs typeface="Calibri"/>
              </a:rPr>
              <a:t> policy</a:t>
            </a:r>
            <a:r>
              <a:rPr lang="en-GB" sz="1800" b="1" u="sng">
                <a:uFill>
                  <a:solidFill>
                    <a:srgbClr val="000000"/>
                  </a:solidFill>
                </a:uFill>
                <a:latin typeface="Calibri"/>
                <a:cs typeface="Calibri"/>
              </a:rPr>
              <a:t> / </a:t>
            </a:r>
            <a:r>
              <a:rPr lang="en-GB" sz="1800" b="1" u="sng" spc="-10">
                <a:uFill>
                  <a:solidFill>
                    <a:srgbClr val="000000"/>
                  </a:solidFill>
                </a:uFill>
                <a:latin typeface="Calibri"/>
                <a:cs typeface="Calibri"/>
              </a:rPr>
              <a:t>membership</a:t>
            </a:r>
            <a:r>
              <a:rPr lang="en-GB" sz="1800" b="1" u="sng">
                <a:uFill>
                  <a:solidFill>
                    <a:srgbClr val="000000"/>
                  </a:solidFill>
                </a:uFill>
                <a:latin typeface="Calibri"/>
                <a:cs typeface="Calibri"/>
              </a:rPr>
              <a:t> </a:t>
            </a:r>
            <a:r>
              <a:rPr lang="en-GB" sz="1800" b="1" u="sng" spc="-5">
                <a:uFill>
                  <a:solidFill>
                    <a:srgbClr val="000000"/>
                  </a:solidFill>
                </a:uFill>
                <a:latin typeface="Calibri"/>
                <a:cs typeface="Calibri"/>
              </a:rPr>
              <a:t>conditions</a:t>
            </a:r>
            <a:endParaRPr lang="en-GB" sz="1800" u="sng">
              <a:latin typeface="Calibri"/>
              <a:cs typeface="Calibri"/>
            </a:endParaRPr>
          </a:p>
        </p:txBody>
      </p:sp>
      <p:pic>
        <p:nvPicPr>
          <p:cNvPr id="7" name="Picture 6" descr="A green and white logo&#10;&#10;AI-generated content may be incorrect.">
            <a:extLst>
              <a:ext uri="{FF2B5EF4-FFF2-40B4-BE49-F238E27FC236}">
                <a16:creationId xmlns:a16="http://schemas.microsoft.com/office/drawing/2014/main" id="{2DE7BA84-B0D6-7193-99F7-3339C36A5BEA}"/>
              </a:ext>
            </a:extLst>
          </p:cNvPr>
          <p:cNvPicPr>
            <a:picLocks noChangeAspect="1"/>
          </p:cNvPicPr>
          <p:nvPr/>
        </p:nvPicPr>
        <p:blipFill>
          <a:blip r:embed="rId8"/>
          <a:stretch>
            <a:fillRect/>
          </a:stretch>
        </p:blipFill>
        <p:spPr>
          <a:xfrm>
            <a:off x="10207322" y="-239"/>
            <a:ext cx="1981200" cy="1962150"/>
          </a:xfrm>
          <a:prstGeom prst="rect">
            <a:avLst/>
          </a:prstGeom>
        </p:spPr>
      </p:pic>
    </p:spTree>
    <p:extLst>
      <p:ext uri="{BB962C8B-B14F-4D97-AF65-F5344CB8AC3E}">
        <p14:creationId xmlns:p14="http://schemas.microsoft.com/office/powerpoint/2010/main" val="22073833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hidden="1">
            <a:extLst>
              <a:ext uri="{FF2B5EF4-FFF2-40B4-BE49-F238E27FC236}">
                <a16:creationId xmlns:a16="http://schemas.microsoft.com/office/drawing/2014/main" id="{19B2D728-110A-434C-9EF3-41C4F57A124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de think-cell" r:id="rId3" imgW="353" imgH="353" progId="TCLayout.ActiveDocument.1">
                  <p:embed/>
                </p:oleObj>
              </mc:Choice>
              <mc:Fallback>
                <p:oleObj name="Diapositiva de think-cell" r:id="rId3" imgW="353" imgH="353" progId="TCLayout.ActiveDocument.1">
                  <p:embed/>
                  <p:pic>
                    <p:nvPicPr>
                      <p:cNvPr id="2" name="Objeto 1" hidden="1">
                        <a:extLst>
                          <a:ext uri="{FF2B5EF4-FFF2-40B4-BE49-F238E27FC236}">
                            <a16:creationId xmlns:a16="http://schemas.microsoft.com/office/drawing/2014/main" id="{19B2D728-110A-434C-9EF3-41C4F57A124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ítulo 1">
            <a:extLst>
              <a:ext uri="{FF2B5EF4-FFF2-40B4-BE49-F238E27FC236}">
                <a16:creationId xmlns:a16="http://schemas.microsoft.com/office/drawing/2014/main" id="{11626B29-A00A-4EC4-B849-DACF8BFCA82D}"/>
              </a:ext>
            </a:extLst>
          </p:cNvPr>
          <p:cNvSpPr txBox="1">
            <a:spLocks/>
          </p:cNvSpPr>
          <p:nvPr/>
        </p:nvSpPr>
        <p:spPr>
          <a:xfrm>
            <a:off x="332510" y="767859"/>
            <a:ext cx="9143999" cy="4980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a:solidFill>
                  <a:schemeClr val="bg2">
                    <a:lumMod val="50000"/>
                  </a:schemeClr>
                </a:solidFill>
                <a:latin typeface="Arial" panose="020B0604020202020204" pitchFamily="34" charset="0"/>
                <a:cs typeface="Arial" panose="020B0604020202020204" pitchFamily="34" charset="0"/>
              </a:rPr>
              <a:t>R$ Revenue Streams</a:t>
            </a:r>
          </a:p>
        </p:txBody>
      </p:sp>
      <p:pic>
        <p:nvPicPr>
          <p:cNvPr id="5" name="Gráfico 4">
            <a:extLst>
              <a:ext uri="{FF2B5EF4-FFF2-40B4-BE49-F238E27FC236}">
                <a16:creationId xmlns:a16="http://schemas.microsoft.com/office/drawing/2014/main" id="{490A982C-AAC7-450E-B492-875224A5DCF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1267810"/>
            <a:ext cx="6096000" cy="45719"/>
          </a:xfrm>
          <a:prstGeom prst="rect">
            <a:avLst/>
          </a:prstGeom>
        </p:spPr>
      </p:pic>
      <p:pic>
        <p:nvPicPr>
          <p:cNvPr id="31" name="Imagen 30">
            <a:extLst>
              <a:ext uri="{FF2B5EF4-FFF2-40B4-BE49-F238E27FC236}">
                <a16:creationId xmlns:a16="http://schemas.microsoft.com/office/drawing/2014/main" id="{3B70946B-4731-417A-BEBC-B062F79B7DA9}"/>
              </a:ext>
            </a:extLst>
          </p:cNvPr>
          <p:cNvPicPr>
            <a:picLocks noChangeAspect="1"/>
          </p:cNvPicPr>
          <p:nvPr/>
        </p:nvPicPr>
        <p:blipFill>
          <a:blip r:embed="rId6"/>
          <a:stretch>
            <a:fillRect/>
          </a:stretch>
        </p:blipFill>
        <p:spPr>
          <a:xfrm>
            <a:off x="9985405" y="6261264"/>
            <a:ext cx="9144" cy="371857"/>
          </a:xfrm>
          <a:prstGeom prst="rect">
            <a:avLst/>
          </a:prstGeom>
        </p:spPr>
      </p:pic>
      <p:pic>
        <p:nvPicPr>
          <p:cNvPr id="34" name="Imagen 33">
            <a:extLst>
              <a:ext uri="{FF2B5EF4-FFF2-40B4-BE49-F238E27FC236}">
                <a16:creationId xmlns:a16="http://schemas.microsoft.com/office/drawing/2014/main" id="{27ADB61F-CE0F-49F7-A791-2B9D686C5589}"/>
              </a:ext>
            </a:extLst>
          </p:cNvPr>
          <p:cNvPicPr>
            <a:picLocks noChangeAspect="1"/>
          </p:cNvPicPr>
          <p:nvPr/>
        </p:nvPicPr>
        <p:blipFill>
          <a:blip r:embed="rId7"/>
          <a:stretch>
            <a:fillRect/>
          </a:stretch>
        </p:blipFill>
        <p:spPr>
          <a:xfrm>
            <a:off x="430832" y="6196510"/>
            <a:ext cx="1031529" cy="454108"/>
          </a:xfrm>
          <a:prstGeom prst="rect">
            <a:avLst/>
          </a:prstGeom>
        </p:spPr>
      </p:pic>
      <p:sp>
        <p:nvSpPr>
          <p:cNvPr id="10" name="CuadroTexto 18">
            <a:extLst>
              <a:ext uri="{FF2B5EF4-FFF2-40B4-BE49-F238E27FC236}">
                <a16:creationId xmlns:a16="http://schemas.microsoft.com/office/drawing/2014/main" id="{2164E1B2-C519-AC3A-471F-0954AE5D33E1}"/>
              </a:ext>
            </a:extLst>
          </p:cNvPr>
          <p:cNvSpPr txBox="1"/>
          <p:nvPr/>
        </p:nvSpPr>
        <p:spPr>
          <a:xfrm>
            <a:off x="9994549" y="6294567"/>
            <a:ext cx="3643604" cy="338554"/>
          </a:xfrm>
          <a:prstGeom prst="rect">
            <a:avLst/>
          </a:prstGeom>
          <a:noFill/>
        </p:spPr>
        <p:txBody>
          <a:bodyPr wrap="square" lIns="91440" tIns="45720" rIns="91440" bIns="45720" rtlCol="0" anchor="t">
            <a:spAutoFit/>
          </a:bodyPr>
          <a:lstStyle/>
          <a:p>
            <a:r>
              <a:rPr lang="en-US" sz="800">
                <a:solidFill>
                  <a:schemeClr val="bg2">
                    <a:lumMod val="75000"/>
                  </a:schemeClr>
                </a:solidFill>
                <a:latin typeface="Arial"/>
                <a:cs typeface="Arial"/>
              </a:rPr>
              <a:t>g-accelerator@global-business-school.org</a:t>
            </a:r>
          </a:p>
          <a:p>
            <a:r>
              <a:rPr lang="en-GB" sz="800">
                <a:solidFill>
                  <a:schemeClr val="bg2">
                    <a:lumMod val="75000"/>
                  </a:schemeClr>
                </a:solidFill>
                <a:latin typeface="Arial" panose="020B0604020202020204" pitchFamily="34" charset="0"/>
                <a:cs typeface="Arial" panose="020B0604020202020204" pitchFamily="34" charset="0"/>
              </a:rPr>
              <a:t>+34 930 086 588</a:t>
            </a:r>
          </a:p>
        </p:txBody>
      </p:sp>
      <p:sp>
        <p:nvSpPr>
          <p:cNvPr id="11" name="object 5">
            <a:extLst>
              <a:ext uri="{FF2B5EF4-FFF2-40B4-BE49-F238E27FC236}">
                <a16:creationId xmlns:a16="http://schemas.microsoft.com/office/drawing/2014/main" id="{D96E7A61-B53C-E899-FE1C-EA5BDDD1F854}"/>
              </a:ext>
            </a:extLst>
          </p:cNvPr>
          <p:cNvSpPr txBox="1">
            <a:spLocks/>
          </p:cNvSpPr>
          <p:nvPr/>
        </p:nvSpPr>
        <p:spPr>
          <a:xfrm>
            <a:off x="606883" y="1675640"/>
            <a:ext cx="11013265" cy="4360168"/>
          </a:xfrm>
          <a:prstGeom prst="rect">
            <a:avLst/>
          </a:prstGeom>
        </p:spPr>
        <p:txBody>
          <a:bodyPr vert="horz" wrap="square" lIns="0" tIns="1270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2085"/>
              </a:spcBef>
              <a:buNone/>
            </a:pPr>
            <a:r>
              <a:rPr lang="en-GB" sz="1600" spc="-5">
                <a:latin typeface="Calibri"/>
                <a:cs typeface="Calibri"/>
              </a:rPr>
              <a:t>There are several ways to generate Revenue Streams:</a:t>
            </a:r>
          </a:p>
          <a:p>
            <a:pPr algn="just">
              <a:lnSpc>
                <a:spcPct val="100000"/>
              </a:lnSpc>
              <a:spcBef>
                <a:spcPts val="2085"/>
              </a:spcBef>
            </a:pPr>
            <a:r>
              <a:rPr lang="en-GB" sz="1600" b="1" spc="-5">
                <a:latin typeface="Calibri"/>
                <a:cs typeface="Calibri"/>
              </a:rPr>
              <a:t>Asset Sale</a:t>
            </a:r>
            <a:r>
              <a:rPr lang="en-GB" sz="1600" spc="-5">
                <a:latin typeface="Calibri"/>
                <a:cs typeface="Calibri"/>
              </a:rPr>
              <a:t>: selling ownership rights to a physical product, i.e., AMAZON</a:t>
            </a:r>
          </a:p>
          <a:p>
            <a:pPr algn="just">
              <a:lnSpc>
                <a:spcPct val="100000"/>
              </a:lnSpc>
              <a:spcBef>
                <a:spcPts val="2085"/>
              </a:spcBef>
            </a:pPr>
            <a:r>
              <a:rPr lang="en-GB" sz="1600" b="1" spc="-5">
                <a:latin typeface="Calibri"/>
                <a:cs typeface="Calibri"/>
              </a:rPr>
              <a:t>Usage Fee</a:t>
            </a:r>
            <a:r>
              <a:rPr lang="en-GB" sz="1600" spc="-5">
                <a:latin typeface="Calibri"/>
                <a:cs typeface="Calibri"/>
              </a:rPr>
              <a:t>: generated using a particular service, i.e., Hotels/</a:t>
            </a:r>
            <a:r>
              <a:rPr lang="en-GB" sz="1600" spc="-5" err="1">
                <a:latin typeface="Calibri"/>
                <a:cs typeface="Calibri"/>
              </a:rPr>
              <a:t>telecos</a:t>
            </a:r>
            <a:endParaRPr lang="en-GB" sz="1600" spc="-5">
              <a:latin typeface="Calibri"/>
              <a:cs typeface="Calibri"/>
            </a:endParaRPr>
          </a:p>
          <a:p>
            <a:pPr algn="just">
              <a:lnSpc>
                <a:spcPct val="100000"/>
              </a:lnSpc>
              <a:spcBef>
                <a:spcPts val="2085"/>
              </a:spcBef>
            </a:pPr>
            <a:r>
              <a:rPr lang="en-GB" sz="1600" b="1">
                <a:latin typeface="Calibri"/>
                <a:cs typeface="Calibri"/>
              </a:rPr>
              <a:t>Subscription Fee</a:t>
            </a:r>
            <a:r>
              <a:rPr lang="en-GB" sz="1600">
                <a:latin typeface="Calibri"/>
                <a:cs typeface="Calibri"/>
              </a:rPr>
              <a:t>: generated by selling continuous access to a service, i.e., gyms</a:t>
            </a:r>
          </a:p>
          <a:p>
            <a:pPr algn="just">
              <a:lnSpc>
                <a:spcPct val="100000"/>
              </a:lnSpc>
              <a:spcBef>
                <a:spcPts val="2085"/>
              </a:spcBef>
            </a:pPr>
            <a:r>
              <a:rPr lang="en-GB" sz="1600" b="1">
                <a:latin typeface="Calibri"/>
                <a:cs typeface="Calibri"/>
              </a:rPr>
              <a:t>Lending/Renting/Leasing</a:t>
            </a:r>
            <a:r>
              <a:rPr lang="en-GB" sz="1600">
                <a:latin typeface="Calibri"/>
                <a:cs typeface="Calibri"/>
              </a:rPr>
              <a:t>: created by temporarily granting someone the exclusive right to use a particular asset for a fixed period in return for a fee, i.e., Avant car</a:t>
            </a:r>
          </a:p>
          <a:p>
            <a:pPr algn="just">
              <a:lnSpc>
                <a:spcPct val="100000"/>
              </a:lnSpc>
              <a:spcBef>
                <a:spcPts val="2085"/>
              </a:spcBef>
            </a:pPr>
            <a:r>
              <a:rPr lang="en-GB" sz="1600" b="1">
                <a:latin typeface="Calibri"/>
                <a:cs typeface="Calibri"/>
              </a:rPr>
              <a:t>Licensing</a:t>
            </a:r>
            <a:r>
              <a:rPr lang="en-GB" sz="1600">
                <a:latin typeface="Calibri"/>
                <a:cs typeface="Calibri"/>
              </a:rPr>
              <a:t>: generated by giving customers permission to use protected intellectual property in exchange for licensing fee, i.e., Publishing company</a:t>
            </a:r>
          </a:p>
          <a:p>
            <a:pPr algn="just">
              <a:lnSpc>
                <a:spcPct val="100000"/>
              </a:lnSpc>
              <a:spcBef>
                <a:spcPts val="2085"/>
              </a:spcBef>
            </a:pPr>
            <a:r>
              <a:rPr lang="en-GB" sz="1600" b="1">
                <a:latin typeface="Calibri"/>
                <a:cs typeface="Calibri"/>
              </a:rPr>
              <a:t>Brokerage Fees</a:t>
            </a:r>
            <a:r>
              <a:rPr lang="en-GB" sz="1600">
                <a:latin typeface="Calibri"/>
                <a:cs typeface="Calibri"/>
              </a:rPr>
              <a:t>: derives from intermediation services performed on behalf of two or more parties, i.e. Brokers  and real state</a:t>
            </a:r>
          </a:p>
          <a:p>
            <a:pPr algn="just">
              <a:lnSpc>
                <a:spcPct val="100000"/>
              </a:lnSpc>
              <a:spcBef>
                <a:spcPts val="2085"/>
              </a:spcBef>
            </a:pPr>
            <a:r>
              <a:rPr lang="en-GB" sz="1600" b="1">
                <a:latin typeface="Calibri"/>
                <a:cs typeface="Calibri"/>
              </a:rPr>
              <a:t>Advertising</a:t>
            </a:r>
            <a:r>
              <a:rPr lang="en-GB" sz="1600">
                <a:latin typeface="Calibri"/>
                <a:cs typeface="Calibri"/>
              </a:rPr>
              <a:t>: results from fees for advertising, i.e., Facebook</a:t>
            </a:r>
          </a:p>
        </p:txBody>
      </p:sp>
      <p:pic>
        <p:nvPicPr>
          <p:cNvPr id="7" name="Picture 6" descr="A green and white logo&#10;&#10;AI-generated content may be incorrect.">
            <a:extLst>
              <a:ext uri="{FF2B5EF4-FFF2-40B4-BE49-F238E27FC236}">
                <a16:creationId xmlns:a16="http://schemas.microsoft.com/office/drawing/2014/main" id="{A2BE5DA3-2E92-C9EE-88BA-2D018C94D287}"/>
              </a:ext>
            </a:extLst>
          </p:cNvPr>
          <p:cNvPicPr>
            <a:picLocks noChangeAspect="1"/>
          </p:cNvPicPr>
          <p:nvPr/>
        </p:nvPicPr>
        <p:blipFill>
          <a:blip r:embed="rId8"/>
          <a:stretch>
            <a:fillRect/>
          </a:stretch>
        </p:blipFill>
        <p:spPr>
          <a:xfrm>
            <a:off x="10207322" y="-239"/>
            <a:ext cx="1981200" cy="1962150"/>
          </a:xfrm>
          <a:prstGeom prst="rect">
            <a:avLst/>
          </a:prstGeom>
        </p:spPr>
      </p:pic>
    </p:spTree>
    <p:extLst>
      <p:ext uri="{BB962C8B-B14F-4D97-AF65-F5344CB8AC3E}">
        <p14:creationId xmlns:p14="http://schemas.microsoft.com/office/powerpoint/2010/main" val="31125396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hidden="1">
            <a:extLst>
              <a:ext uri="{FF2B5EF4-FFF2-40B4-BE49-F238E27FC236}">
                <a16:creationId xmlns:a16="http://schemas.microsoft.com/office/drawing/2014/main" id="{19B2D728-110A-434C-9EF3-41C4F57A124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de think-cell" r:id="rId3" imgW="353" imgH="353" progId="TCLayout.ActiveDocument.1">
                  <p:embed/>
                </p:oleObj>
              </mc:Choice>
              <mc:Fallback>
                <p:oleObj name="Diapositiva de think-cell" r:id="rId3" imgW="353" imgH="353" progId="TCLayout.ActiveDocument.1">
                  <p:embed/>
                  <p:pic>
                    <p:nvPicPr>
                      <p:cNvPr id="2" name="Objeto 1" hidden="1">
                        <a:extLst>
                          <a:ext uri="{FF2B5EF4-FFF2-40B4-BE49-F238E27FC236}">
                            <a16:creationId xmlns:a16="http://schemas.microsoft.com/office/drawing/2014/main" id="{19B2D728-110A-434C-9EF3-41C4F57A124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ítulo 1">
            <a:extLst>
              <a:ext uri="{FF2B5EF4-FFF2-40B4-BE49-F238E27FC236}">
                <a16:creationId xmlns:a16="http://schemas.microsoft.com/office/drawing/2014/main" id="{11626B29-A00A-4EC4-B849-DACF8BFCA82D}"/>
              </a:ext>
            </a:extLst>
          </p:cNvPr>
          <p:cNvSpPr txBox="1">
            <a:spLocks/>
          </p:cNvSpPr>
          <p:nvPr/>
        </p:nvSpPr>
        <p:spPr>
          <a:xfrm>
            <a:off x="332510" y="767859"/>
            <a:ext cx="9143999" cy="4980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a:solidFill>
                  <a:schemeClr val="bg2">
                    <a:lumMod val="50000"/>
                  </a:schemeClr>
                </a:solidFill>
                <a:latin typeface="Arial" panose="020B0604020202020204" pitchFamily="34" charset="0"/>
                <a:cs typeface="Arial" panose="020B0604020202020204" pitchFamily="34" charset="0"/>
              </a:rPr>
              <a:t>R$ Revenue Streams</a:t>
            </a:r>
          </a:p>
        </p:txBody>
      </p:sp>
      <p:pic>
        <p:nvPicPr>
          <p:cNvPr id="5" name="Gráfico 4">
            <a:extLst>
              <a:ext uri="{FF2B5EF4-FFF2-40B4-BE49-F238E27FC236}">
                <a16:creationId xmlns:a16="http://schemas.microsoft.com/office/drawing/2014/main" id="{490A982C-AAC7-450E-B492-875224A5DCF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1267810"/>
            <a:ext cx="6096000" cy="45719"/>
          </a:xfrm>
          <a:prstGeom prst="rect">
            <a:avLst/>
          </a:prstGeom>
        </p:spPr>
      </p:pic>
      <p:pic>
        <p:nvPicPr>
          <p:cNvPr id="31" name="Imagen 30">
            <a:extLst>
              <a:ext uri="{FF2B5EF4-FFF2-40B4-BE49-F238E27FC236}">
                <a16:creationId xmlns:a16="http://schemas.microsoft.com/office/drawing/2014/main" id="{3B70946B-4731-417A-BEBC-B062F79B7DA9}"/>
              </a:ext>
            </a:extLst>
          </p:cNvPr>
          <p:cNvPicPr>
            <a:picLocks noChangeAspect="1"/>
          </p:cNvPicPr>
          <p:nvPr/>
        </p:nvPicPr>
        <p:blipFill>
          <a:blip r:embed="rId6"/>
          <a:stretch>
            <a:fillRect/>
          </a:stretch>
        </p:blipFill>
        <p:spPr>
          <a:xfrm>
            <a:off x="9985405" y="6261264"/>
            <a:ext cx="9144" cy="371857"/>
          </a:xfrm>
          <a:prstGeom prst="rect">
            <a:avLst/>
          </a:prstGeom>
        </p:spPr>
      </p:pic>
      <p:pic>
        <p:nvPicPr>
          <p:cNvPr id="34" name="Imagen 33">
            <a:extLst>
              <a:ext uri="{FF2B5EF4-FFF2-40B4-BE49-F238E27FC236}">
                <a16:creationId xmlns:a16="http://schemas.microsoft.com/office/drawing/2014/main" id="{27ADB61F-CE0F-49F7-A791-2B9D686C5589}"/>
              </a:ext>
            </a:extLst>
          </p:cNvPr>
          <p:cNvPicPr>
            <a:picLocks noChangeAspect="1"/>
          </p:cNvPicPr>
          <p:nvPr/>
        </p:nvPicPr>
        <p:blipFill>
          <a:blip r:embed="rId7"/>
          <a:stretch>
            <a:fillRect/>
          </a:stretch>
        </p:blipFill>
        <p:spPr>
          <a:xfrm>
            <a:off x="430832" y="6196510"/>
            <a:ext cx="1031529" cy="454108"/>
          </a:xfrm>
          <a:prstGeom prst="rect">
            <a:avLst/>
          </a:prstGeom>
        </p:spPr>
      </p:pic>
      <p:sp>
        <p:nvSpPr>
          <p:cNvPr id="10" name="CuadroTexto 18">
            <a:extLst>
              <a:ext uri="{FF2B5EF4-FFF2-40B4-BE49-F238E27FC236}">
                <a16:creationId xmlns:a16="http://schemas.microsoft.com/office/drawing/2014/main" id="{2164E1B2-C519-AC3A-471F-0954AE5D33E1}"/>
              </a:ext>
            </a:extLst>
          </p:cNvPr>
          <p:cNvSpPr txBox="1"/>
          <p:nvPr/>
        </p:nvSpPr>
        <p:spPr>
          <a:xfrm>
            <a:off x="9994549" y="6294567"/>
            <a:ext cx="3643604" cy="338554"/>
          </a:xfrm>
          <a:prstGeom prst="rect">
            <a:avLst/>
          </a:prstGeom>
          <a:noFill/>
        </p:spPr>
        <p:txBody>
          <a:bodyPr wrap="square" lIns="91440" tIns="45720" rIns="91440" bIns="45720" rtlCol="0" anchor="t">
            <a:spAutoFit/>
          </a:bodyPr>
          <a:lstStyle/>
          <a:p>
            <a:r>
              <a:rPr lang="en-US" sz="800">
                <a:solidFill>
                  <a:schemeClr val="bg2">
                    <a:lumMod val="75000"/>
                  </a:schemeClr>
                </a:solidFill>
                <a:latin typeface="Arial"/>
                <a:cs typeface="Arial"/>
              </a:rPr>
              <a:t>g-accelerator@global-business-school.org</a:t>
            </a:r>
          </a:p>
          <a:p>
            <a:r>
              <a:rPr lang="en-GB" sz="800">
                <a:solidFill>
                  <a:schemeClr val="bg2">
                    <a:lumMod val="75000"/>
                  </a:schemeClr>
                </a:solidFill>
                <a:latin typeface="Arial" panose="020B0604020202020204" pitchFamily="34" charset="0"/>
                <a:cs typeface="Arial" panose="020B0604020202020204" pitchFamily="34" charset="0"/>
              </a:rPr>
              <a:t>+34 930 086 588</a:t>
            </a:r>
          </a:p>
        </p:txBody>
      </p:sp>
      <p:sp>
        <p:nvSpPr>
          <p:cNvPr id="15" name="object 3">
            <a:extLst>
              <a:ext uri="{FF2B5EF4-FFF2-40B4-BE49-F238E27FC236}">
                <a16:creationId xmlns:a16="http://schemas.microsoft.com/office/drawing/2014/main" id="{1AE202BC-9A34-EFE6-09B9-62BD8BF53498}"/>
              </a:ext>
            </a:extLst>
          </p:cNvPr>
          <p:cNvSpPr txBox="1"/>
          <p:nvPr/>
        </p:nvSpPr>
        <p:spPr>
          <a:xfrm>
            <a:off x="952732" y="1670358"/>
            <a:ext cx="4206875" cy="238760"/>
          </a:xfrm>
          <a:prstGeom prst="rect">
            <a:avLst/>
          </a:prstGeom>
        </p:spPr>
        <p:txBody>
          <a:bodyPr vert="horz" wrap="square" lIns="0" tIns="12700" rIns="0" bIns="0" rtlCol="0">
            <a:spAutoFit/>
          </a:bodyPr>
          <a:lstStyle/>
          <a:p>
            <a:pPr marL="241300" indent="-228600">
              <a:lnSpc>
                <a:spcPct val="100000"/>
              </a:lnSpc>
              <a:spcBef>
                <a:spcPts val="100"/>
              </a:spcBef>
              <a:buFont typeface="Arial MT"/>
              <a:buChar char="•"/>
              <a:tabLst>
                <a:tab pos="240665" algn="l"/>
                <a:tab pos="241300" algn="l"/>
              </a:tabLst>
            </a:pPr>
            <a:r>
              <a:rPr sz="1400" spc="-15">
                <a:latin typeface="Calibri"/>
                <a:cs typeface="Calibri"/>
              </a:rPr>
              <a:t>Types</a:t>
            </a:r>
            <a:r>
              <a:rPr sz="1400" spc="-5">
                <a:latin typeface="Calibri"/>
                <a:cs typeface="Calibri"/>
              </a:rPr>
              <a:t> of Pricing</a:t>
            </a:r>
            <a:r>
              <a:rPr sz="1400">
                <a:latin typeface="Calibri"/>
                <a:cs typeface="Calibri"/>
              </a:rPr>
              <a:t> </a:t>
            </a:r>
            <a:r>
              <a:rPr sz="1400" spc="-5">
                <a:latin typeface="Calibri"/>
                <a:cs typeface="Calibri"/>
              </a:rPr>
              <a:t>mechanism:</a:t>
            </a:r>
            <a:r>
              <a:rPr sz="1400">
                <a:latin typeface="Calibri"/>
                <a:cs typeface="Calibri"/>
              </a:rPr>
              <a:t> </a:t>
            </a:r>
            <a:r>
              <a:rPr sz="1400" spc="-10">
                <a:latin typeface="Calibri"/>
                <a:cs typeface="Calibri"/>
              </a:rPr>
              <a:t>fixes</a:t>
            </a:r>
            <a:r>
              <a:rPr sz="1400" spc="-5">
                <a:latin typeface="Calibri"/>
                <a:cs typeface="Calibri"/>
              </a:rPr>
              <a:t> </a:t>
            </a:r>
            <a:r>
              <a:rPr sz="1400">
                <a:latin typeface="Calibri"/>
                <a:cs typeface="Calibri"/>
              </a:rPr>
              <a:t>and </a:t>
            </a:r>
            <a:r>
              <a:rPr sz="1400" spc="-5">
                <a:latin typeface="Calibri"/>
                <a:cs typeface="Calibri"/>
              </a:rPr>
              <a:t>dynamic pricing.</a:t>
            </a:r>
            <a:endParaRPr sz="1400">
              <a:latin typeface="Calibri"/>
              <a:cs typeface="Calibri"/>
            </a:endParaRPr>
          </a:p>
        </p:txBody>
      </p:sp>
      <p:pic>
        <p:nvPicPr>
          <p:cNvPr id="16" name="object 4">
            <a:extLst>
              <a:ext uri="{FF2B5EF4-FFF2-40B4-BE49-F238E27FC236}">
                <a16:creationId xmlns:a16="http://schemas.microsoft.com/office/drawing/2014/main" id="{07589049-E148-8C38-D0B7-EF74CB880DE6}"/>
              </a:ext>
            </a:extLst>
          </p:cNvPr>
          <p:cNvPicPr/>
          <p:nvPr/>
        </p:nvPicPr>
        <p:blipFill>
          <a:blip r:embed="rId8" cstate="print"/>
          <a:stretch>
            <a:fillRect/>
          </a:stretch>
        </p:blipFill>
        <p:spPr>
          <a:xfrm>
            <a:off x="943866" y="2118276"/>
            <a:ext cx="9563027" cy="2327927"/>
          </a:xfrm>
          <a:prstGeom prst="rect">
            <a:avLst/>
          </a:prstGeom>
        </p:spPr>
      </p:pic>
      <p:pic>
        <p:nvPicPr>
          <p:cNvPr id="17" name="object 5">
            <a:extLst>
              <a:ext uri="{FF2B5EF4-FFF2-40B4-BE49-F238E27FC236}">
                <a16:creationId xmlns:a16="http://schemas.microsoft.com/office/drawing/2014/main" id="{714C7689-D67C-82BC-1C91-E8644F29CB75}"/>
              </a:ext>
            </a:extLst>
          </p:cNvPr>
          <p:cNvPicPr/>
          <p:nvPr/>
        </p:nvPicPr>
        <p:blipFill>
          <a:blip r:embed="rId9" cstate="print"/>
          <a:stretch>
            <a:fillRect/>
          </a:stretch>
        </p:blipFill>
        <p:spPr>
          <a:xfrm>
            <a:off x="1034222" y="4570668"/>
            <a:ext cx="9399126" cy="763115"/>
          </a:xfrm>
          <a:prstGeom prst="rect">
            <a:avLst/>
          </a:prstGeom>
        </p:spPr>
      </p:pic>
      <p:pic>
        <p:nvPicPr>
          <p:cNvPr id="7" name="Picture 6" descr="A green and white logo&#10;&#10;AI-generated content may be incorrect.">
            <a:extLst>
              <a:ext uri="{FF2B5EF4-FFF2-40B4-BE49-F238E27FC236}">
                <a16:creationId xmlns:a16="http://schemas.microsoft.com/office/drawing/2014/main" id="{51749E12-CAB6-6E2A-1896-CF6FC5EB8059}"/>
              </a:ext>
            </a:extLst>
          </p:cNvPr>
          <p:cNvPicPr>
            <a:picLocks noChangeAspect="1"/>
          </p:cNvPicPr>
          <p:nvPr/>
        </p:nvPicPr>
        <p:blipFill>
          <a:blip r:embed="rId10"/>
          <a:stretch>
            <a:fillRect/>
          </a:stretch>
        </p:blipFill>
        <p:spPr>
          <a:xfrm>
            <a:off x="10207322" y="-239"/>
            <a:ext cx="1981200" cy="1962150"/>
          </a:xfrm>
          <a:prstGeom prst="rect">
            <a:avLst/>
          </a:prstGeom>
        </p:spPr>
      </p:pic>
    </p:spTree>
    <p:extLst>
      <p:ext uri="{BB962C8B-B14F-4D97-AF65-F5344CB8AC3E}">
        <p14:creationId xmlns:p14="http://schemas.microsoft.com/office/powerpoint/2010/main" val="38025812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11626B29-A00A-4EC4-B849-DACF8BFCA82D}"/>
              </a:ext>
            </a:extLst>
          </p:cNvPr>
          <p:cNvSpPr txBox="1">
            <a:spLocks/>
          </p:cNvSpPr>
          <p:nvPr/>
        </p:nvSpPr>
        <p:spPr>
          <a:xfrm>
            <a:off x="332510" y="767859"/>
            <a:ext cx="9143999" cy="4980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solidFill>
                  <a:schemeClr val="bg2">
                    <a:lumMod val="50000"/>
                  </a:schemeClr>
                </a:solidFill>
                <a:latin typeface="Arial" panose="020B0604020202020204" pitchFamily="34" charset="0"/>
                <a:cs typeface="Arial" panose="020B0604020202020204" pitchFamily="34" charset="0"/>
              </a:rPr>
              <a:t>Map Your Revenue Model</a:t>
            </a:r>
          </a:p>
        </p:txBody>
      </p:sp>
      <p:pic>
        <p:nvPicPr>
          <p:cNvPr id="5" name="Gráfico 4">
            <a:extLst>
              <a:ext uri="{FF2B5EF4-FFF2-40B4-BE49-F238E27FC236}">
                <a16:creationId xmlns:a16="http://schemas.microsoft.com/office/drawing/2014/main" id="{490A982C-AAC7-450E-B492-875224A5DCF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1267810"/>
            <a:ext cx="6096000" cy="45719"/>
          </a:xfrm>
          <a:prstGeom prst="rect">
            <a:avLst/>
          </a:prstGeom>
        </p:spPr>
      </p:pic>
      <p:pic>
        <p:nvPicPr>
          <p:cNvPr id="31" name="Imagen 30">
            <a:extLst>
              <a:ext uri="{FF2B5EF4-FFF2-40B4-BE49-F238E27FC236}">
                <a16:creationId xmlns:a16="http://schemas.microsoft.com/office/drawing/2014/main" id="{3B70946B-4731-417A-BEBC-B062F79B7DA9}"/>
              </a:ext>
            </a:extLst>
          </p:cNvPr>
          <p:cNvPicPr>
            <a:picLocks noChangeAspect="1"/>
          </p:cNvPicPr>
          <p:nvPr/>
        </p:nvPicPr>
        <p:blipFill>
          <a:blip r:embed="rId4"/>
          <a:stretch>
            <a:fillRect/>
          </a:stretch>
        </p:blipFill>
        <p:spPr>
          <a:xfrm>
            <a:off x="9985405" y="6261264"/>
            <a:ext cx="9144" cy="371857"/>
          </a:xfrm>
          <a:prstGeom prst="rect">
            <a:avLst/>
          </a:prstGeom>
        </p:spPr>
      </p:pic>
      <p:pic>
        <p:nvPicPr>
          <p:cNvPr id="34" name="Imagen 33">
            <a:extLst>
              <a:ext uri="{FF2B5EF4-FFF2-40B4-BE49-F238E27FC236}">
                <a16:creationId xmlns:a16="http://schemas.microsoft.com/office/drawing/2014/main" id="{27ADB61F-CE0F-49F7-A791-2B9D686C5589}"/>
              </a:ext>
            </a:extLst>
          </p:cNvPr>
          <p:cNvPicPr>
            <a:picLocks noChangeAspect="1"/>
          </p:cNvPicPr>
          <p:nvPr/>
        </p:nvPicPr>
        <p:blipFill>
          <a:blip r:embed="rId5"/>
          <a:stretch>
            <a:fillRect/>
          </a:stretch>
        </p:blipFill>
        <p:spPr>
          <a:xfrm>
            <a:off x="430832" y="6196510"/>
            <a:ext cx="1031529" cy="454108"/>
          </a:xfrm>
          <a:prstGeom prst="rect">
            <a:avLst/>
          </a:prstGeom>
        </p:spPr>
      </p:pic>
      <p:sp>
        <p:nvSpPr>
          <p:cNvPr id="10" name="CuadroTexto 18">
            <a:extLst>
              <a:ext uri="{FF2B5EF4-FFF2-40B4-BE49-F238E27FC236}">
                <a16:creationId xmlns:a16="http://schemas.microsoft.com/office/drawing/2014/main" id="{2164E1B2-C519-AC3A-471F-0954AE5D33E1}"/>
              </a:ext>
            </a:extLst>
          </p:cNvPr>
          <p:cNvSpPr txBox="1"/>
          <p:nvPr/>
        </p:nvSpPr>
        <p:spPr>
          <a:xfrm>
            <a:off x="9994549" y="6294567"/>
            <a:ext cx="3643604" cy="338554"/>
          </a:xfrm>
          <a:prstGeom prst="rect">
            <a:avLst/>
          </a:prstGeom>
          <a:noFill/>
        </p:spPr>
        <p:txBody>
          <a:bodyPr wrap="square" lIns="91440" tIns="45720" rIns="91440" bIns="45720" rtlCol="0" anchor="t">
            <a:spAutoFit/>
          </a:bodyPr>
          <a:lstStyle/>
          <a:p>
            <a:r>
              <a:rPr lang="en-US" sz="800">
                <a:solidFill>
                  <a:schemeClr val="bg2">
                    <a:lumMod val="75000"/>
                  </a:schemeClr>
                </a:solidFill>
                <a:latin typeface="Arial"/>
                <a:cs typeface="Arial"/>
              </a:rPr>
              <a:t>g-accelerator@global-business-school.org</a:t>
            </a:r>
          </a:p>
          <a:p>
            <a:r>
              <a:rPr lang="en-GB" sz="800">
                <a:solidFill>
                  <a:schemeClr val="bg2">
                    <a:lumMod val="75000"/>
                  </a:schemeClr>
                </a:solidFill>
                <a:latin typeface="Arial" panose="020B0604020202020204" pitchFamily="34" charset="0"/>
                <a:cs typeface="Arial" panose="020B0604020202020204" pitchFamily="34" charset="0"/>
              </a:rPr>
              <a:t>+34 930 086 588</a:t>
            </a:r>
          </a:p>
        </p:txBody>
      </p:sp>
      <p:pic>
        <p:nvPicPr>
          <p:cNvPr id="7" name="Picture 6" descr="A green and white logo&#10;&#10;AI-generated content may be incorrect.">
            <a:extLst>
              <a:ext uri="{FF2B5EF4-FFF2-40B4-BE49-F238E27FC236}">
                <a16:creationId xmlns:a16="http://schemas.microsoft.com/office/drawing/2014/main" id="{EA0E8BAC-4118-8BDE-DEAE-1E7A9BDAF7D3}"/>
              </a:ext>
            </a:extLst>
          </p:cNvPr>
          <p:cNvPicPr>
            <a:picLocks noChangeAspect="1"/>
          </p:cNvPicPr>
          <p:nvPr/>
        </p:nvPicPr>
        <p:blipFill>
          <a:blip r:embed="rId6"/>
          <a:stretch>
            <a:fillRect/>
          </a:stretch>
        </p:blipFill>
        <p:spPr>
          <a:xfrm>
            <a:off x="10207322" y="-239"/>
            <a:ext cx="1981200" cy="1962150"/>
          </a:xfrm>
          <a:prstGeom prst="rect">
            <a:avLst/>
          </a:prstGeom>
        </p:spPr>
      </p:pic>
      <p:sp>
        <p:nvSpPr>
          <p:cNvPr id="35" name="Activity badge"/>
          <p:cNvSpPr/>
          <p:nvPr/>
        </p:nvSpPr>
        <p:spPr>
          <a:xfrm>
            <a:off x="411480" y="347472"/>
            <a:ext cx="2382926" cy="310896"/>
          </a:xfrm>
          <a:prstGeom prst="roundRect">
            <a:avLst>
              <a:gd name="adj" fmla="val 50000"/>
            </a:avLst>
          </a:prstGeom>
          <a:solidFill>
            <a:srgbClr val="37624E"/>
          </a:solidFill>
          <a:ln>
            <a:noFill/>
          </a:ln>
          <a:effectLst/>
        </p:spPr>
        <p:style>
          <a:lnRef idx="1">
            <a:schemeClr val="accent1"/>
          </a:lnRef>
          <a:fillRef idx="3">
            <a:schemeClr val="accent1"/>
          </a:fillRef>
          <a:effectRef idx="2">
            <a:schemeClr val="accent1"/>
          </a:effectRef>
          <a:fontRef idx="minor">
            <a:schemeClr val="lt1"/>
          </a:fontRef>
        </p:style>
        <p:txBody>
          <a:bodyPr tIns="0" bIns="0" rtlCol="0" anchor="ctr"/>
          <a:lstStyle/>
          <a:p>
            <a:pPr algn="ctr"/>
            <a:r>
              <a:rPr sz="1100" b="1" spc="100">
                <a:solidFill>
                  <a:srgbClr val="FFFFFF"/>
                </a:solidFill>
                <a:latin typeface="Arial"/>
              </a:rPr>
              <a:t>TEAM ACTIVITY · 15 MIN</a:t>
            </a:r>
          </a:p>
        </p:txBody>
      </p:sp>
      <p:graphicFrame>
        <p:nvGraphicFramePr>
          <p:cNvPr id="36" name="Revenue streams table"/>
          <p:cNvGraphicFramePr>
            <a:graphicFrameLocks noGrp="1"/>
          </p:cNvGraphicFramePr>
          <p:nvPr/>
        </p:nvGraphicFramePr>
        <p:xfrm>
          <a:off x="502920" y="1463040"/>
          <a:ext cx="6766560" cy="4023360"/>
        </p:xfrm>
        <a:graphic>
          <a:graphicData uri="http://schemas.openxmlformats.org/drawingml/2006/table">
            <a:tbl>
              <a:tblPr firstRow="1" bandRow="1">
                <a:tableStyleId>{5C22544A-7EE6-4342-B048-85BDC9FD1C3A}</a:tableStyleId>
              </a:tblPr>
              <a:tblGrid>
                <a:gridCol w="219456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tblGrid>
              <a:tr h="502920">
                <a:tc>
                  <a:txBody>
                    <a:bodyPr/>
                    <a:lstStyle/>
                    <a:p>
                      <a:r>
                        <a:rPr sz="1500" b="1">
                          <a:solidFill>
                            <a:srgbClr val="FFFFFF"/>
                          </a:solidFill>
                          <a:latin typeface="Calibri"/>
                        </a:rPr>
                        <a:t>Revenue stream</a:t>
                      </a:r>
                    </a:p>
                  </a:txBody>
                  <a:tcPr marL="137160" anchor="ctr">
                    <a:solidFill>
                      <a:srgbClr val="37624E"/>
                    </a:solidFill>
                  </a:tcPr>
                </a:tc>
                <a:tc>
                  <a:txBody>
                    <a:bodyPr/>
                    <a:lstStyle/>
                    <a:p>
                      <a:r>
                        <a:rPr sz="1500" b="1">
                          <a:solidFill>
                            <a:srgbClr val="FFFFFF"/>
                          </a:solidFill>
                          <a:latin typeface="Calibri"/>
                        </a:rPr>
                        <a:t>Agritech example</a:t>
                      </a:r>
                    </a:p>
                  </a:txBody>
                  <a:tcPr marL="137160" anchor="ctr">
                    <a:solidFill>
                      <a:srgbClr val="37624E"/>
                    </a:solidFill>
                  </a:tcPr>
                </a:tc>
                <a:extLst>
                  <a:ext uri="{0D108BD9-81ED-4DB2-BD59-A6C34878D82A}">
                    <a16:rowId xmlns:a16="http://schemas.microsoft.com/office/drawing/2014/main" val="10000"/>
                  </a:ext>
                </a:extLst>
              </a:tr>
              <a:tr h="502920">
                <a:tc>
                  <a:txBody>
                    <a:bodyPr/>
                    <a:lstStyle/>
                    <a:p>
                      <a:r>
                        <a:rPr sz="1500" b="1">
                          <a:solidFill>
                            <a:srgbClr val="37624E"/>
                          </a:solidFill>
                          <a:latin typeface="Calibri"/>
                        </a:rPr>
                        <a:t>Asset sale</a:t>
                      </a:r>
                    </a:p>
                  </a:txBody>
                  <a:tcPr marL="137160" anchor="ctr">
                    <a:solidFill>
                      <a:srgbClr val="E8F0EC"/>
                    </a:solidFill>
                  </a:tcPr>
                </a:tc>
                <a:tc>
                  <a:txBody>
                    <a:bodyPr/>
                    <a:lstStyle/>
                    <a:p>
                      <a:r>
                        <a:rPr sz="1500" b="0">
                          <a:solidFill>
                            <a:srgbClr val="262626"/>
                          </a:solidFill>
                          <a:latin typeface="Calibri"/>
                        </a:rPr>
                        <a:t>Sensor kit sold to a farm</a:t>
                      </a:r>
                    </a:p>
                  </a:txBody>
                  <a:tcPr marL="137160" anchor="ctr">
                    <a:solidFill>
                      <a:srgbClr val="E8F0EC"/>
                    </a:solidFill>
                  </a:tcPr>
                </a:tc>
                <a:extLst>
                  <a:ext uri="{0D108BD9-81ED-4DB2-BD59-A6C34878D82A}">
                    <a16:rowId xmlns:a16="http://schemas.microsoft.com/office/drawing/2014/main" val="10001"/>
                  </a:ext>
                </a:extLst>
              </a:tr>
              <a:tr h="502920">
                <a:tc>
                  <a:txBody>
                    <a:bodyPr/>
                    <a:lstStyle/>
                    <a:p>
                      <a:r>
                        <a:rPr sz="1500" b="1">
                          <a:solidFill>
                            <a:srgbClr val="37624E"/>
                          </a:solidFill>
                          <a:latin typeface="Calibri"/>
                        </a:rPr>
                        <a:t>Subscription fee</a:t>
                      </a:r>
                    </a:p>
                  </a:txBody>
                  <a:tcPr marL="137160" anchor="ctr">
                    <a:solidFill>
                      <a:srgbClr val="FFFFFF"/>
                    </a:solidFill>
                  </a:tcPr>
                </a:tc>
                <a:tc>
                  <a:txBody>
                    <a:bodyPr/>
                    <a:lstStyle/>
                    <a:p>
                      <a:r>
                        <a:rPr sz="1500" b="0">
                          <a:solidFill>
                            <a:srgbClr val="262626"/>
                          </a:solidFill>
                          <a:latin typeface="Calibri"/>
                        </a:rPr>
                        <a:t>Irrigation app, € per hectare per month</a:t>
                      </a:r>
                    </a:p>
                  </a:txBody>
                  <a:tcPr marL="137160" anchor="ctr">
                    <a:solidFill>
                      <a:srgbClr val="FFFFFF"/>
                    </a:solidFill>
                  </a:tcPr>
                </a:tc>
                <a:extLst>
                  <a:ext uri="{0D108BD9-81ED-4DB2-BD59-A6C34878D82A}">
                    <a16:rowId xmlns:a16="http://schemas.microsoft.com/office/drawing/2014/main" val="10002"/>
                  </a:ext>
                </a:extLst>
              </a:tr>
              <a:tr h="502920">
                <a:tc>
                  <a:txBody>
                    <a:bodyPr/>
                    <a:lstStyle/>
                    <a:p>
                      <a:r>
                        <a:rPr sz="1500" b="1">
                          <a:solidFill>
                            <a:srgbClr val="37624E"/>
                          </a:solidFill>
                          <a:latin typeface="Calibri"/>
                        </a:rPr>
                        <a:t>Usage fee</a:t>
                      </a:r>
                    </a:p>
                  </a:txBody>
                  <a:tcPr marL="137160" anchor="ctr">
                    <a:solidFill>
                      <a:srgbClr val="E8F0EC"/>
                    </a:solidFill>
                  </a:tcPr>
                </a:tc>
                <a:tc>
                  <a:txBody>
                    <a:bodyPr/>
                    <a:lstStyle/>
                    <a:p>
                      <a:r>
                        <a:rPr sz="1500" b="0">
                          <a:solidFill>
                            <a:srgbClr val="262626"/>
                          </a:solidFill>
                          <a:latin typeface="Calibri"/>
                        </a:rPr>
                        <a:t>Drone spraying, € per hectare treated</a:t>
                      </a:r>
                    </a:p>
                  </a:txBody>
                  <a:tcPr marL="137160" anchor="ctr">
                    <a:solidFill>
                      <a:srgbClr val="E8F0EC"/>
                    </a:solidFill>
                  </a:tcPr>
                </a:tc>
                <a:extLst>
                  <a:ext uri="{0D108BD9-81ED-4DB2-BD59-A6C34878D82A}">
                    <a16:rowId xmlns:a16="http://schemas.microsoft.com/office/drawing/2014/main" val="10003"/>
                  </a:ext>
                </a:extLst>
              </a:tr>
              <a:tr h="502920">
                <a:tc>
                  <a:txBody>
                    <a:bodyPr/>
                    <a:lstStyle/>
                    <a:p>
                      <a:r>
                        <a:rPr sz="1500" b="1">
                          <a:solidFill>
                            <a:srgbClr val="37624E"/>
                          </a:solidFill>
                          <a:latin typeface="Calibri"/>
                        </a:rPr>
                        <a:t>Renting / leasing</a:t>
                      </a:r>
                    </a:p>
                  </a:txBody>
                  <a:tcPr marL="137160" anchor="ctr">
                    <a:solidFill>
                      <a:srgbClr val="FFFFFF"/>
                    </a:solidFill>
                  </a:tcPr>
                </a:tc>
                <a:tc>
                  <a:txBody>
                    <a:bodyPr/>
                    <a:lstStyle/>
                    <a:p>
                      <a:r>
                        <a:rPr sz="1500" b="0">
                          <a:solidFill>
                            <a:srgbClr val="262626"/>
                          </a:solidFill>
                          <a:latin typeface="Calibri"/>
                        </a:rPr>
                        <a:t>Shared harvesting machinery</a:t>
                      </a:r>
                    </a:p>
                  </a:txBody>
                  <a:tcPr marL="137160" anchor="ctr">
                    <a:solidFill>
                      <a:srgbClr val="FFFFFF"/>
                    </a:solidFill>
                  </a:tcPr>
                </a:tc>
                <a:extLst>
                  <a:ext uri="{0D108BD9-81ED-4DB2-BD59-A6C34878D82A}">
                    <a16:rowId xmlns:a16="http://schemas.microsoft.com/office/drawing/2014/main" val="10004"/>
                  </a:ext>
                </a:extLst>
              </a:tr>
              <a:tr h="502920">
                <a:tc>
                  <a:txBody>
                    <a:bodyPr/>
                    <a:lstStyle/>
                    <a:p>
                      <a:r>
                        <a:rPr sz="1500" b="1">
                          <a:solidFill>
                            <a:srgbClr val="37624E"/>
                          </a:solidFill>
                          <a:latin typeface="Calibri"/>
                        </a:rPr>
                        <a:t>Brokerage fee</a:t>
                      </a:r>
                    </a:p>
                  </a:txBody>
                  <a:tcPr marL="137160" anchor="ctr">
                    <a:solidFill>
                      <a:srgbClr val="E8F0EC"/>
                    </a:solidFill>
                  </a:tcPr>
                </a:tc>
                <a:tc>
                  <a:txBody>
                    <a:bodyPr/>
                    <a:lstStyle/>
                    <a:p>
                      <a:r>
                        <a:rPr sz="1500" b="0">
                          <a:solidFill>
                            <a:srgbClr val="262626"/>
                          </a:solidFill>
                          <a:latin typeface="Calibri"/>
                        </a:rPr>
                        <a:t>Marketplace for surplus fruit, % commission</a:t>
                      </a:r>
                    </a:p>
                  </a:txBody>
                  <a:tcPr marL="137160" anchor="ctr">
                    <a:solidFill>
                      <a:srgbClr val="E8F0EC"/>
                    </a:solidFill>
                  </a:tcPr>
                </a:tc>
                <a:extLst>
                  <a:ext uri="{0D108BD9-81ED-4DB2-BD59-A6C34878D82A}">
                    <a16:rowId xmlns:a16="http://schemas.microsoft.com/office/drawing/2014/main" val="10005"/>
                  </a:ext>
                </a:extLst>
              </a:tr>
              <a:tr h="502920">
                <a:tc>
                  <a:txBody>
                    <a:bodyPr/>
                    <a:lstStyle/>
                    <a:p>
                      <a:r>
                        <a:rPr sz="1500" b="1">
                          <a:solidFill>
                            <a:srgbClr val="37624E"/>
                          </a:solidFill>
                          <a:latin typeface="Calibri"/>
                        </a:rPr>
                        <a:t>Licensing</a:t>
                      </a:r>
                    </a:p>
                  </a:txBody>
                  <a:tcPr marL="137160" anchor="ctr">
                    <a:solidFill>
                      <a:srgbClr val="FFFFFF"/>
                    </a:solidFill>
                  </a:tcPr>
                </a:tc>
                <a:tc>
                  <a:txBody>
                    <a:bodyPr/>
                    <a:lstStyle/>
                    <a:p>
                      <a:r>
                        <a:rPr sz="1500" b="0">
                          <a:solidFill>
                            <a:srgbClr val="262626"/>
                          </a:solidFill>
                          <a:latin typeface="Calibri"/>
                        </a:rPr>
                        <a:t>New seed variety licensed to nurseries</a:t>
                      </a:r>
                    </a:p>
                  </a:txBody>
                  <a:tcPr marL="137160" anchor="ctr">
                    <a:solidFill>
                      <a:srgbClr val="FFFFFF"/>
                    </a:solidFill>
                  </a:tcPr>
                </a:tc>
                <a:extLst>
                  <a:ext uri="{0D108BD9-81ED-4DB2-BD59-A6C34878D82A}">
                    <a16:rowId xmlns:a16="http://schemas.microsoft.com/office/drawing/2014/main" val="10006"/>
                  </a:ext>
                </a:extLst>
              </a:tr>
              <a:tr h="502920">
                <a:tc>
                  <a:txBody>
                    <a:bodyPr/>
                    <a:lstStyle/>
                    <a:p>
                      <a:r>
                        <a:rPr sz="1500" b="1">
                          <a:solidFill>
                            <a:srgbClr val="37624E"/>
                          </a:solidFill>
                          <a:latin typeface="Calibri"/>
                        </a:rPr>
                        <a:t>Advertising</a:t>
                      </a:r>
                    </a:p>
                  </a:txBody>
                  <a:tcPr marL="137160" anchor="ctr">
                    <a:solidFill>
                      <a:srgbClr val="E8F0EC"/>
                    </a:solidFill>
                  </a:tcPr>
                </a:tc>
                <a:tc>
                  <a:txBody>
                    <a:bodyPr/>
                    <a:lstStyle/>
                    <a:p>
                      <a:r>
                        <a:rPr sz="1500" b="0">
                          <a:solidFill>
                            <a:srgbClr val="262626"/>
                          </a:solidFill>
                          <a:latin typeface="Calibri"/>
                        </a:rPr>
                        <a:t>Farmers’ community app sponsored by input suppliers</a:t>
                      </a:r>
                    </a:p>
                  </a:txBody>
                  <a:tcPr marL="137160" anchor="ctr">
                    <a:solidFill>
                      <a:srgbClr val="E8F0EC"/>
                    </a:solidFill>
                  </a:tcPr>
                </a:tc>
                <a:extLst>
                  <a:ext uri="{0D108BD9-81ED-4DB2-BD59-A6C34878D82A}">
                    <a16:rowId xmlns:a16="http://schemas.microsoft.com/office/drawing/2014/main" val="10007"/>
                  </a:ext>
                </a:extLst>
              </a:tr>
            </a:tbl>
          </a:graphicData>
        </a:graphic>
      </p:graphicFrame>
      <p:sp>
        <p:nvSpPr>
          <p:cNvPr id="37" name="Instructions"/>
          <p:cNvSpPr/>
          <p:nvPr/>
        </p:nvSpPr>
        <p:spPr>
          <a:xfrm>
            <a:off x="7543800" y="1965960"/>
            <a:ext cx="4114800" cy="3520440"/>
          </a:xfrm>
          <a:prstGeom prst="roundRect">
            <a:avLst>
              <a:gd name="adj" fmla="val 8000"/>
            </a:avLst>
          </a:prstGeom>
          <a:solidFill>
            <a:srgbClr val="FDF1E1"/>
          </a:solidFill>
          <a:ln>
            <a:noFill/>
          </a:ln>
          <a:effectLst/>
        </p:spPr>
        <p:style>
          <a:lnRef idx="1">
            <a:schemeClr val="accent1"/>
          </a:lnRef>
          <a:fillRef idx="3">
            <a:schemeClr val="accent1"/>
          </a:fillRef>
          <a:effectRef idx="2">
            <a:schemeClr val="accent1"/>
          </a:effectRef>
          <a:fontRef idx="minor">
            <a:schemeClr val="lt1"/>
          </a:fontRef>
        </p:style>
        <p:txBody>
          <a:bodyPr wrap="square" lIns="228600" tIns="36576" rIns="228600" bIns="36576" rtlCol="0" anchor="t"/>
          <a:lstStyle/>
          <a:p>
            <a:pPr algn="l"/>
            <a:r>
              <a:rPr sz="2000" b="1">
                <a:solidFill>
                  <a:srgbClr val="262626"/>
                </a:solidFill>
                <a:latin typeface="Calibri"/>
              </a:rPr>
              <a:t>Your team</a:t>
            </a:r>
          </a:p>
          <a:p>
            <a:pPr algn="l">
              <a:spcBef>
                <a:spcPts val="1000"/>
              </a:spcBef>
            </a:pPr>
            <a:r>
              <a:rPr sz="1700" b="1">
                <a:solidFill>
                  <a:srgbClr val="F7B562"/>
                </a:solidFill>
                <a:latin typeface="Calibri"/>
              </a:rPr>
              <a:t>1  </a:t>
            </a:r>
            <a:r>
              <a:rPr sz="1500" b="0">
                <a:solidFill>
                  <a:srgbClr val="262626"/>
                </a:solidFill>
                <a:latin typeface="Calibri"/>
              </a:rPr>
              <a:t>Choose your main and secondary revenue stream.</a:t>
            </a:r>
          </a:p>
          <a:p>
            <a:pPr algn="l">
              <a:spcBef>
                <a:spcPts val="800"/>
              </a:spcBef>
            </a:pPr>
            <a:r>
              <a:rPr sz="1700" b="1">
                <a:solidFill>
                  <a:srgbClr val="F7B562"/>
                </a:solidFill>
                <a:latin typeface="Calibri"/>
              </a:rPr>
              <a:t>2  </a:t>
            </a:r>
            <a:r>
              <a:rPr sz="1500" b="0">
                <a:solidFill>
                  <a:srgbClr val="262626"/>
                </a:solidFill>
                <a:latin typeface="Calibri"/>
              </a:rPr>
              <a:t>Write the price and the payment terms (cash, 30, 60, 90 days).</a:t>
            </a:r>
          </a:p>
          <a:p>
            <a:pPr algn="l">
              <a:spcBef>
                <a:spcPts val="800"/>
              </a:spcBef>
            </a:pPr>
            <a:r>
              <a:rPr sz="1700" b="1">
                <a:solidFill>
                  <a:srgbClr val="F7B562"/>
                </a:solidFill>
                <a:latin typeface="Calibri"/>
              </a:rPr>
              <a:t>3  </a:t>
            </a:r>
            <a:r>
              <a:rPr sz="1500" b="0">
                <a:solidFill>
                  <a:srgbClr val="262626"/>
                </a:solidFill>
                <a:latin typeface="Calibri"/>
              </a:rPr>
              <a:t>Post it on the board. Everyone gets 3 dots to vote for the most scalable model.</a:t>
            </a:r>
          </a:p>
        </p:txBody>
      </p:sp>
    </p:spTree>
    <p:extLst>
      <p:ext uri="{BB962C8B-B14F-4D97-AF65-F5344CB8AC3E}">
        <p14:creationId xmlns:p14="http://schemas.microsoft.com/office/powerpoint/2010/main" val="29999518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hidden="1">
            <a:extLst>
              <a:ext uri="{FF2B5EF4-FFF2-40B4-BE49-F238E27FC236}">
                <a16:creationId xmlns:a16="http://schemas.microsoft.com/office/drawing/2014/main" id="{19B2D728-110A-434C-9EF3-41C4F57A124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de think-cell" r:id="rId3" imgW="353" imgH="353" progId="TCLayout.ActiveDocument.1">
                  <p:embed/>
                </p:oleObj>
              </mc:Choice>
              <mc:Fallback>
                <p:oleObj name="Diapositiva de think-cell" r:id="rId3" imgW="353" imgH="353" progId="TCLayout.ActiveDocument.1">
                  <p:embed/>
                  <p:pic>
                    <p:nvPicPr>
                      <p:cNvPr id="2" name="Objeto 1" hidden="1">
                        <a:extLst>
                          <a:ext uri="{FF2B5EF4-FFF2-40B4-BE49-F238E27FC236}">
                            <a16:creationId xmlns:a16="http://schemas.microsoft.com/office/drawing/2014/main" id="{19B2D728-110A-434C-9EF3-41C4F57A124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ítulo 1">
            <a:extLst>
              <a:ext uri="{FF2B5EF4-FFF2-40B4-BE49-F238E27FC236}">
                <a16:creationId xmlns:a16="http://schemas.microsoft.com/office/drawing/2014/main" id="{11626B29-A00A-4EC4-B849-DACF8BFCA82D}"/>
              </a:ext>
            </a:extLst>
          </p:cNvPr>
          <p:cNvSpPr txBox="1">
            <a:spLocks/>
          </p:cNvSpPr>
          <p:nvPr/>
        </p:nvSpPr>
        <p:spPr>
          <a:xfrm>
            <a:off x="332510" y="767859"/>
            <a:ext cx="9143999" cy="4980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a:solidFill>
                  <a:schemeClr val="bg2">
                    <a:lumMod val="50000"/>
                  </a:schemeClr>
                </a:solidFill>
                <a:latin typeface="Arial" panose="020B0604020202020204" pitchFamily="34" charset="0"/>
                <a:cs typeface="Arial" panose="020B0604020202020204" pitchFamily="34" charset="0"/>
              </a:rPr>
              <a:t>Competitor’s Analysis</a:t>
            </a:r>
          </a:p>
        </p:txBody>
      </p:sp>
      <p:pic>
        <p:nvPicPr>
          <p:cNvPr id="5" name="Gráfico 4">
            <a:extLst>
              <a:ext uri="{FF2B5EF4-FFF2-40B4-BE49-F238E27FC236}">
                <a16:creationId xmlns:a16="http://schemas.microsoft.com/office/drawing/2014/main" id="{490A982C-AAC7-450E-B492-875224A5DCF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1267810"/>
            <a:ext cx="6096000" cy="45719"/>
          </a:xfrm>
          <a:prstGeom prst="rect">
            <a:avLst/>
          </a:prstGeom>
        </p:spPr>
      </p:pic>
      <p:pic>
        <p:nvPicPr>
          <p:cNvPr id="31" name="Imagen 30">
            <a:extLst>
              <a:ext uri="{FF2B5EF4-FFF2-40B4-BE49-F238E27FC236}">
                <a16:creationId xmlns:a16="http://schemas.microsoft.com/office/drawing/2014/main" id="{3B70946B-4731-417A-BEBC-B062F79B7DA9}"/>
              </a:ext>
            </a:extLst>
          </p:cNvPr>
          <p:cNvPicPr>
            <a:picLocks noChangeAspect="1"/>
          </p:cNvPicPr>
          <p:nvPr/>
        </p:nvPicPr>
        <p:blipFill>
          <a:blip r:embed="rId6"/>
          <a:stretch>
            <a:fillRect/>
          </a:stretch>
        </p:blipFill>
        <p:spPr>
          <a:xfrm>
            <a:off x="9985405" y="6261264"/>
            <a:ext cx="9144" cy="371857"/>
          </a:xfrm>
          <a:prstGeom prst="rect">
            <a:avLst/>
          </a:prstGeom>
        </p:spPr>
      </p:pic>
      <p:pic>
        <p:nvPicPr>
          <p:cNvPr id="34" name="Imagen 33">
            <a:extLst>
              <a:ext uri="{FF2B5EF4-FFF2-40B4-BE49-F238E27FC236}">
                <a16:creationId xmlns:a16="http://schemas.microsoft.com/office/drawing/2014/main" id="{27ADB61F-CE0F-49F7-A791-2B9D686C5589}"/>
              </a:ext>
            </a:extLst>
          </p:cNvPr>
          <p:cNvPicPr>
            <a:picLocks noChangeAspect="1"/>
          </p:cNvPicPr>
          <p:nvPr/>
        </p:nvPicPr>
        <p:blipFill>
          <a:blip r:embed="rId7"/>
          <a:stretch>
            <a:fillRect/>
          </a:stretch>
        </p:blipFill>
        <p:spPr>
          <a:xfrm>
            <a:off x="430832" y="6196510"/>
            <a:ext cx="1031529" cy="454108"/>
          </a:xfrm>
          <a:prstGeom prst="rect">
            <a:avLst/>
          </a:prstGeom>
        </p:spPr>
      </p:pic>
      <p:sp>
        <p:nvSpPr>
          <p:cNvPr id="10" name="CuadroTexto 18">
            <a:extLst>
              <a:ext uri="{FF2B5EF4-FFF2-40B4-BE49-F238E27FC236}">
                <a16:creationId xmlns:a16="http://schemas.microsoft.com/office/drawing/2014/main" id="{2164E1B2-C519-AC3A-471F-0954AE5D33E1}"/>
              </a:ext>
            </a:extLst>
          </p:cNvPr>
          <p:cNvSpPr txBox="1"/>
          <p:nvPr/>
        </p:nvSpPr>
        <p:spPr>
          <a:xfrm>
            <a:off x="9994549" y="6294567"/>
            <a:ext cx="3643604" cy="338554"/>
          </a:xfrm>
          <a:prstGeom prst="rect">
            <a:avLst/>
          </a:prstGeom>
          <a:noFill/>
        </p:spPr>
        <p:txBody>
          <a:bodyPr wrap="square" lIns="91440" tIns="45720" rIns="91440" bIns="45720" rtlCol="0" anchor="t">
            <a:spAutoFit/>
          </a:bodyPr>
          <a:lstStyle/>
          <a:p>
            <a:r>
              <a:rPr lang="en-US" sz="800">
                <a:solidFill>
                  <a:schemeClr val="bg2">
                    <a:lumMod val="75000"/>
                  </a:schemeClr>
                </a:solidFill>
                <a:latin typeface="Arial"/>
                <a:cs typeface="Arial"/>
              </a:rPr>
              <a:t>g-accelerator@global-business-school.org</a:t>
            </a:r>
          </a:p>
          <a:p>
            <a:r>
              <a:rPr lang="en-GB" sz="800">
                <a:solidFill>
                  <a:schemeClr val="bg2">
                    <a:lumMod val="75000"/>
                  </a:schemeClr>
                </a:solidFill>
                <a:latin typeface="Arial" panose="020B0604020202020204" pitchFamily="34" charset="0"/>
                <a:cs typeface="Arial" panose="020B0604020202020204" pitchFamily="34" charset="0"/>
              </a:rPr>
              <a:t>+34 930 086 588</a:t>
            </a:r>
          </a:p>
        </p:txBody>
      </p:sp>
      <p:sp>
        <p:nvSpPr>
          <p:cNvPr id="11" name="object 5">
            <a:extLst>
              <a:ext uri="{FF2B5EF4-FFF2-40B4-BE49-F238E27FC236}">
                <a16:creationId xmlns:a16="http://schemas.microsoft.com/office/drawing/2014/main" id="{D96E7A61-B53C-E899-FE1C-EA5BDDD1F854}"/>
              </a:ext>
            </a:extLst>
          </p:cNvPr>
          <p:cNvSpPr txBox="1">
            <a:spLocks/>
          </p:cNvSpPr>
          <p:nvPr/>
        </p:nvSpPr>
        <p:spPr>
          <a:xfrm>
            <a:off x="606883" y="1675640"/>
            <a:ext cx="11013265" cy="4222310"/>
          </a:xfrm>
          <a:prstGeom prst="rect">
            <a:avLst/>
          </a:prstGeom>
        </p:spPr>
        <p:txBody>
          <a:bodyPr vert="horz" wrap="square" lIns="0" tIns="1270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pPr>
            <a:r>
              <a:rPr lang="en-GB" sz="1800">
                <a:latin typeface="Calibri" panose="020F0502020204030204" pitchFamily="34" charset="0"/>
                <a:cs typeface="Calibri" panose="020F0502020204030204" pitchFamily="34" charset="0"/>
              </a:rPr>
              <a:t>In order to perform a competitor analysis, </a:t>
            </a:r>
            <a:r>
              <a:rPr lang="en-GB" sz="1800" b="1">
                <a:latin typeface="Calibri" panose="020F0502020204030204" pitchFamily="34" charset="0"/>
                <a:cs typeface="Calibri" panose="020F0502020204030204" pitchFamily="34" charset="0"/>
              </a:rPr>
              <a:t>you need to identity at least three competitors in your market</a:t>
            </a:r>
            <a:r>
              <a:rPr lang="en-GB" sz="1800">
                <a:latin typeface="Calibri" panose="020F0502020204030204" pitchFamily="34" charset="0"/>
                <a:cs typeface="Calibri" panose="020F0502020204030204" pitchFamily="34" charset="0"/>
              </a:rPr>
              <a:t>. For instance, if you are planning to open a restaurant, you need to focus on other 2/3 restaurants around you. It is better if they are in the same niche as you are, but other types of restaurants are competitors as well.</a:t>
            </a:r>
          </a:p>
          <a:p>
            <a:pPr algn="just">
              <a:lnSpc>
                <a:spcPct val="150000"/>
              </a:lnSpc>
            </a:pPr>
            <a:r>
              <a:rPr lang="en-GB" sz="1800">
                <a:latin typeface="Calibri" panose="020F0502020204030204" pitchFamily="34" charset="0"/>
                <a:cs typeface="Calibri" panose="020F0502020204030204" pitchFamily="34" charset="0"/>
              </a:rPr>
              <a:t>Give then yourself a grade for each category displayed in the following slide; try to do it in an honest way.</a:t>
            </a:r>
          </a:p>
          <a:p>
            <a:pPr algn="just">
              <a:lnSpc>
                <a:spcPct val="150000"/>
              </a:lnSpc>
            </a:pPr>
            <a:r>
              <a:rPr lang="en-GB" sz="1800">
                <a:latin typeface="Calibri" panose="020F0502020204030204" pitchFamily="34" charset="0"/>
                <a:cs typeface="Calibri" panose="020F0502020204030204" pitchFamily="34" charset="0"/>
              </a:rPr>
              <a:t>After that, try </a:t>
            </a:r>
            <a:r>
              <a:rPr lang="en-GB" sz="1800" b="1">
                <a:latin typeface="Calibri" panose="020F0502020204030204" pitchFamily="34" charset="0"/>
                <a:cs typeface="Calibri" panose="020F0502020204030204" pitchFamily="34" charset="0"/>
              </a:rPr>
              <a:t>to research more about your competitors and give them a grade too</a:t>
            </a:r>
            <a:r>
              <a:rPr lang="en-GB" sz="1800">
                <a:latin typeface="Calibri" panose="020F0502020204030204" pitchFamily="34" charset="0"/>
                <a:cs typeface="Calibri" panose="020F0502020204030204" pitchFamily="34" charset="0"/>
              </a:rPr>
              <a:t>.</a:t>
            </a:r>
          </a:p>
          <a:p>
            <a:pPr algn="just">
              <a:lnSpc>
                <a:spcPct val="150000"/>
              </a:lnSpc>
            </a:pPr>
            <a:r>
              <a:rPr lang="en-GB" sz="1800" b="1">
                <a:latin typeface="Calibri" panose="020F0502020204030204" pitchFamily="34" charset="0"/>
                <a:cs typeface="Calibri" panose="020F0502020204030204" pitchFamily="34" charset="0"/>
              </a:rPr>
              <a:t>In the end, the average of all the strengths and weaknesses will be displayed so that you can compare your results with your competitors</a:t>
            </a:r>
            <a:r>
              <a:rPr lang="en-GB" sz="1800">
                <a:latin typeface="Calibri" panose="020F0502020204030204" pitchFamily="34" charset="0"/>
                <a:cs typeface="Calibri" panose="020F0502020204030204" pitchFamily="34" charset="0"/>
              </a:rPr>
              <a:t>. </a:t>
            </a:r>
            <a:r>
              <a:rPr lang="en-GB" sz="1800" u="sng">
                <a:latin typeface="Calibri" panose="020F0502020204030204" pitchFamily="34" charset="0"/>
                <a:cs typeface="Calibri" panose="020F0502020204030204" pitchFamily="34" charset="0"/>
              </a:rPr>
              <a:t>Try to identify parts of the project in which you are weak compared to others and see if you can improve them in some ways</a:t>
            </a:r>
            <a:r>
              <a:rPr lang="en-GB" sz="1800">
                <a:latin typeface="Calibri" panose="020F0502020204030204" pitchFamily="34" charset="0"/>
                <a:cs typeface="Calibri" panose="020F0502020204030204" pitchFamily="34" charset="0"/>
              </a:rPr>
              <a:t>.</a:t>
            </a:r>
          </a:p>
          <a:p>
            <a:pPr marL="0" indent="0" algn="just">
              <a:lnSpc>
                <a:spcPct val="150000"/>
              </a:lnSpc>
              <a:buNone/>
            </a:pPr>
            <a:endParaRPr lang="en-GB" sz="1800" b="1">
              <a:solidFill>
                <a:srgbClr val="FF0000"/>
              </a:solidFill>
              <a:latin typeface="Calibri" panose="020F0502020204030204" pitchFamily="34" charset="0"/>
              <a:cs typeface="Calibri" panose="020F0502020204030204" pitchFamily="34" charset="0"/>
            </a:endParaRPr>
          </a:p>
        </p:txBody>
      </p:sp>
      <p:pic>
        <p:nvPicPr>
          <p:cNvPr id="7" name="Picture 6" descr="A green and white logo&#10;&#10;AI-generated content may be incorrect.">
            <a:extLst>
              <a:ext uri="{FF2B5EF4-FFF2-40B4-BE49-F238E27FC236}">
                <a16:creationId xmlns:a16="http://schemas.microsoft.com/office/drawing/2014/main" id="{CEBB6D3D-42E4-3008-A040-C6567B420329}"/>
              </a:ext>
            </a:extLst>
          </p:cNvPr>
          <p:cNvPicPr>
            <a:picLocks noChangeAspect="1"/>
          </p:cNvPicPr>
          <p:nvPr/>
        </p:nvPicPr>
        <p:blipFill>
          <a:blip r:embed="rId8"/>
          <a:stretch>
            <a:fillRect/>
          </a:stretch>
        </p:blipFill>
        <p:spPr>
          <a:xfrm>
            <a:off x="10207322" y="-239"/>
            <a:ext cx="1981200" cy="1962150"/>
          </a:xfrm>
          <a:prstGeom prst="rect">
            <a:avLst/>
          </a:prstGeom>
        </p:spPr>
      </p:pic>
    </p:spTree>
    <p:extLst>
      <p:ext uri="{BB962C8B-B14F-4D97-AF65-F5344CB8AC3E}">
        <p14:creationId xmlns:p14="http://schemas.microsoft.com/office/powerpoint/2010/main" val="13886392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hidden="1">
            <a:extLst>
              <a:ext uri="{FF2B5EF4-FFF2-40B4-BE49-F238E27FC236}">
                <a16:creationId xmlns:a16="http://schemas.microsoft.com/office/drawing/2014/main" id="{19B2D728-110A-434C-9EF3-41C4F57A124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de think-cell" r:id="rId3" imgW="353" imgH="353" progId="TCLayout.ActiveDocument.1">
                  <p:embed/>
                </p:oleObj>
              </mc:Choice>
              <mc:Fallback>
                <p:oleObj name="Diapositiva de think-cell" r:id="rId3" imgW="353" imgH="353" progId="TCLayout.ActiveDocument.1">
                  <p:embed/>
                  <p:pic>
                    <p:nvPicPr>
                      <p:cNvPr id="2" name="Objeto 1" hidden="1">
                        <a:extLst>
                          <a:ext uri="{FF2B5EF4-FFF2-40B4-BE49-F238E27FC236}">
                            <a16:creationId xmlns:a16="http://schemas.microsoft.com/office/drawing/2014/main" id="{19B2D728-110A-434C-9EF3-41C4F57A124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ítulo 1">
            <a:extLst>
              <a:ext uri="{FF2B5EF4-FFF2-40B4-BE49-F238E27FC236}">
                <a16:creationId xmlns:a16="http://schemas.microsoft.com/office/drawing/2014/main" id="{11626B29-A00A-4EC4-B849-DACF8BFCA82D}"/>
              </a:ext>
            </a:extLst>
          </p:cNvPr>
          <p:cNvSpPr txBox="1">
            <a:spLocks/>
          </p:cNvSpPr>
          <p:nvPr/>
        </p:nvSpPr>
        <p:spPr>
          <a:xfrm>
            <a:off x="332510" y="767859"/>
            <a:ext cx="9143999" cy="4980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a:solidFill>
                  <a:schemeClr val="bg2">
                    <a:lumMod val="50000"/>
                  </a:schemeClr>
                </a:solidFill>
                <a:latin typeface="Arial" panose="020B0604020202020204" pitchFamily="34" charset="0"/>
                <a:cs typeface="Arial" panose="020B0604020202020204" pitchFamily="34" charset="0"/>
              </a:rPr>
              <a:t>Competitor’s Analysis</a:t>
            </a:r>
          </a:p>
        </p:txBody>
      </p:sp>
      <p:pic>
        <p:nvPicPr>
          <p:cNvPr id="5" name="Gráfico 4">
            <a:extLst>
              <a:ext uri="{FF2B5EF4-FFF2-40B4-BE49-F238E27FC236}">
                <a16:creationId xmlns:a16="http://schemas.microsoft.com/office/drawing/2014/main" id="{490A982C-AAC7-450E-B492-875224A5DCF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1267810"/>
            <a:ext cx="6096000" cy="45719"/>
          </a:xfrm>
          <a:prstGeom prst="rect">
            <a:avLst/>
          </a:prstGeom>
        </p:spPr>
      </p:pic>
      <p:pic>
        <p:nvPicPr>
          <p:cNvPr id="31" name="Imagen 30">
            <a:extLst>
              <a:ext uri="{FF2B5EF4-FFF2-40B4-BE49-F238E27FC236}">
                <a16:creationId xmlns:a16="http://schemas.microsoft.com/office/drawing/2014/main" id="{3B70946B-4731-417A-BEBC-B062F79B7DA9}"/>
              </a:ext>
            </a:extLst>
          </p:cNvPr>
          <p:cNvPicPr>
            <a:picLocks noChangeAspect="1"/>
          </p:cNvPicPr>
          <p:nvPr/>
        </p:nvPicPr>
        <p:blipFill>
          <a:blip r:embed="rId6"/>
          <a:stretch>
            <a:fillRect/>
          </a:stretch>
        </p:blipFill>
        <p:spPr>
          <a:xfrm>
            <a:off x="9985405" y="6261264"/>
            <a:ext cx="9144" cy="371857"/>
          </a:xfrm>
          <a:prstGeom prst="rect">
            <a:avLst/>
          </a:prstGeom>
        </p:spPr>
      </p:pic>
      <p:pic>
        <p:nvPicPr>
          <p:cNvPr id="34" name="Imagen 33">
            <a:extLst>
              <a:ext uri="{FF2B5EF4-FFF2-40B4-BE49-F238E27FC236}">
                <a16:creationId xmlns:a16="http://schemas.microsoft.com/office/drawing/2014/main" id="{27ADB61F-CE0F-49F7-A791-2B9D686C5589}"/>
              </a:ext>
            </a:extLst>
          </p:cNvPr>
          <p:cNvPicPr>
            <a:picLocks noChangeAspect="1"/>
          </p:cNvPicPr>
          <p:nvPr/>
        </p:nvPicPr>
        <p:blipFill>
          <a:blip r:embed="rId7"/>
          <a:stretch>
            <a:fillRect/>
          </a:stretch>
        </p:blipFill>
        <p:spPr>
          <a:xfrm>
            <a:off x="430832" y="6196510"/>
            <a:ext cx="1031529" cy="454108"/>
          </a:xfrm>
          <a:prstGeom prst="rect">
            <a:avLst/>
          </a:prstGeom>
        </p:spPr>
      </p:pic>
      <p:sp>
        <p:nvSpPr>
          <p:cNvPr id="10" name="CuadroTexto 18">
            <a:extLst>
              <a:ext uri="{FF2B5EF4-FFF2-40B4-BE49-F238E27FC236}">
                <a16:creationId xmlns:a16="http://schemas.microsoft.com/office/drawing/2014/main" id="{2164E1B2-C519-AC3A-471F-0954AE5D33E1}"/>
              </a:ext>
            </a:extLst>
          </p:cNvPr>
          <p:cNvSpPr txBox="1"/>
          <p:nvPr/>
        </p:nvSpPr>
        <p:spPr>
          <a:xfrm>
            <a:off x="9994549" y="6294567"/>
            <a:ext cx="3643604" cy="338554"/>
          </a:xfrm>
          <a:prstGeom prst="rect">
            <a:avLst/>
          </a:prstGeom>
          <a:noFill/>
        </p:spPr>
        <p:txBody>
          <a:bodyPr wrap="square" lIns="91440" tIns="45720" rIns="91440" bIns="45720" rtlCol="0" anchor="t">
            <a:spAutoFit/>
          </a:bodyPr>
          <a:lstStyle/>
          <a:p>
            <a:r>
              <a:rPr lang="en-US" sz="800">
                <a:solidFill>
                  <a:schemeClr val="bg2">
                    <a:lumMod val="75000"/>
                  </a:schemeClr>
                </a:solidFill>
                <a:latin typeface="Arial"/>
                <a:cs typeface="Arial"/>
              </a:rPr>
              <a:t>g-accelerator@global-business-school.org</a:t>
            </a:r>
          </a:p>
          <a:p>
            <a:r>
              <a:rPr lang="en-GB" sz="800">
                <a:solidFill>
                  <a:schemeClr val="bg2">
                    <a:lumMod val="75000"/>
                  </a:schemeClr>
                </a:solidFill>
                <a:latin typeface="Arial" panose="020B0604020202020204" pitchFamily="34" charset="0"/>
                <a:cs typeface="Arial" panose="020B0604020202020204" pitchFamily="34" charset="0"/>
              </a:rPr>
              <a:t>+34 930 086 588</a:t>
            </a:r>
          </a:p>
        </p:txBody>
      </p:sp>
      <p:pic>
        <p:nvPicPr>
          <p:cNvPr id="12" name="Picture 11">
            <a:extLst>
              <a:ext uri="{FF2B5EF4-FFF2-40B4-BE49-F238E27FC236}">
                <a16:creationId xmlns:a16="http://schemas.microsoft.com/office/drawing/2014/main" id="{DD080C81-F88C-58A1-A94C-7F96195FAEA7}"/>
              </a:ext>
            </a:extLst>
          </p:cNvPr>
          <p:cNvPicPr>
            <a:picLocks noChangeAspect="1"/>
          </p:cNvPicPr>
          <p:nvPr/>
        </p:nvPicPr>
        <p:blipFill>
          <a:blip r:embed="rId8"/>
          <a:stretch>
            <a:fillRect/>
          </a:stretch>
        </p:blipFill>
        <p:spPr>
          <a:xfrm>
            <a:off x="1818670" y="1419524"/>
            <a:ext cx="7818625" cy="4575659"/>
          </a:xfrm>
          <a:prstGeom prst="rect">
            <a:avLst/>
          </a:prstGeom>
        </p:spPr>
      </p:pic>
      <p:pic>
        <p:nvPicPr>
          <p:cNvPr id="7" name="Picture 6" descr="A green and white logo&#10;&#10;AI-generated content may be incorrect.">
            <a:extLst>
              <a:ext uri="{FF2B5EF4-FFF2-40B4-BE49-F238E27FC236}">
                <a16:creationId xmlns:a16="http://schemas.microsoft.com/office/drawing/2014/main" id="{2B20ADE7-9BA3-1A9E-A5F6-8B9E64CA863B}"/>
              </a:ext>
            </a:extLst>
          </p:cNvPr>
          <p:cNvPicPr>
            <a:picLocks noChangeAspect="1"/>
          </p:cNvPicPr>
          <p:nvPr/>
        </p:nvPicPr>
        <p:blipFill>
          <a:blip r:embed="rId9"/>
          <a:stretch>
            <a:fillRect/>
          </a:stretch>
        </p:blipFill>
        <p:spPr>
          <a:xfrm>
            <a:off x="10207322" y="-239"/>
            <a:ext cx="1981200" cy="1962150"/>
          </a:xfrm>
          <a:prstGeom prst="rect">
            <a:avLst/>
          </a:prstGeom>
        </p:spPr>
      </p:pic>
    </p:spTree>
    <p:extLst>
      <p:ext uri="{BB962C8B-B14F-4D97-AF65-F5344CB8AC3E}">
        <p14:creationId xmlns:p14="http://schemas.microsoft.com/office/powerpoint/2010/main" val="17929219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hidden="1">
            <a:extLst>
              <a:ext uri="{FF2B5EF4-FFF2-40B4-BE49-F238E27FC236}">
                <a16:creationId xmlns:a16="http://schemas.microsoft.com/office/drawing/2014/main" id="{19B2D728-110A-434C-9EF3-41C4F57A124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de think-cell" r:id="rId3" imgW="353" imgH="353" progId="TCLayout.ActiveDocument.1">
                  <p:embed/>
                </p:oleObj>
              </mc:Choice>
              <mc:Fallback>
                <p:oleObj name="Diapositiva de think-cell" r:id="rId3" imgW="353" imgH="353" progId="TCLayout.ActiveDocument.1">
                  <p:embed/>
                  <p:pic>
                    <p:nvPicPr>
                      <p:cNvPr id="2" name="Objeto 1" hidden="1">
                        <a:extLst>
                          <a:ext uri="{FF2B5EF4-FFF2-40B4-BE49-F238E27FC236}">
                            <a16:creationId xmlns:a16="http://schemas.microsoft.com/office/drawing/2014/main" id="{19B2D728-110A-434C-9EF3-41C4F57A124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ítulo 1">
            <a:extLst>
              <a:ext uri="{FF2B5EF4-FFF2-40B4-BE49-F238E27FC236}">
                <a16:creationId xmlns:a16="http://schemas.microsoft.com/office/drawing/2014/main" id="{11626B29-A00A-4EC4-B849-DACF8BFCA82D}"/>
              </a:ext>
            </a:extLst>
          </p:cNvPr>
          <p:cNvSpPr txBox="1">
            <a:spLocks/>
          </p:cNvSpPr>
          <p:nvPr/>
        </p:nvSpPr>
        <p:spPr>
          <a:xfrm>
            <a:off x="332510" y="767859"/>
            <a:ext cx="9143999" cy="4980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a:solidFill>
                  <a:schemeClr val="bg2">
                    <a:lumMod val="50000"/>
                  </a:schemeClr>
                </a:solidFill>
                <a:latin typeface="Arial" panose="020B0604020202020204" pitchFamily="34" charset="0"/>
                <a:cs typeface="Arial" panose="020B0604020202020204" pitchFamily="34" charset="0"/>
              </a:rPr>
              <a:t>EXERCISE</a:t>
            </a:r>
          </a:p>
        </p:txBody>
      </p:sp>
      <p:pic>
        <p:nvPicPr>
          <p:cNvPr id="5" name="Gráfico 4">
            <a:extLst>
              <a:ext uri="{FF2B5EF4-FFF2-40B4-BE49-F238E27FC236}">
                <a16:creationId xmlns:a16="http://schemas.microsoft.com/office/drawing/2014/main" id="{490A982C-AAC7-450E-B492-875224A5DCF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1267810"/>
            <a:ext cx="6096000" cy="45719"/>
          </a:xfrm>
          <a:prstGeom prst="rect">
            <a:avLst/>
          </a:prstGeom>
        </p:spPr>
      </p:pic>
      <p:pic>
        <p:nvPicPr>
          <p:cNvPr id="31" name="Imagen 30">
            <a:extLst>
              <a:ext uri="{FF2B5EF4-FFF2-40B4-BE49-F238E27FC236}">
                <a16:creationId xmlns:a16="http://schemas.microsoft.com/office/drawing/2014/main" id="{3B70946B-4731-417A-BEBC-B062F79B7DA9}"/>
              </a:ext>
            </a:extLst>
          </p:cNvPr>
          <p:cNvPicPr>
            <a:picLocks noChangeAspect="1"/>
          </p:cNvPicPr>
          <p:nvPr/>
        </p:nvPicPr>
        <p:blipFill>
          <a:blip r:embed="rId6"/>
          <a:stretch>
            <a:fillRect/>
          </a:stretch>
        </p:blipFill>
        <p:spPr>
          <a:xfrm>
            <a:off x="9985405" y="6261264"/>
            <a:ext cx="9144" cy="371857"/>
          </a:xfrm>
          <a:prstGeom prst="rect">
            <a:avLst/>
          </a:prstGeom>
        </p:spPr>
      </p:pic>
      <p:pic>
        <p:nvPicPr>
          <p:cNvPr id="34" name="Imagen 33">
            <a:extLst>
              <a:ext uri="{FF2B5EF4-FFF2-40B4-BE49-F238E27FC236}">
                <a16:creationId xmlns:a16="http://schemas.microsoft.com/office/drawing/2014/main" id="{27ADB61F-CE0F-49F7-A791-2B9D686C5589}"/>
              </a:ext>
            </a:extLst>
          </p:cNvPr>
          <p:cNvPicPr>
            <a:picLocks noChangeAspect="1"/>
          </p:cNvPicPr>
          <p:nvPr/>
        </p:nvPicPr>
        <p:blipFill>
          <a:blip r:embed="rId7"/>
          <a:stretch>
            <a:fillRect/>
          </a:stretch>
        </p:blipFill>
        <p:spPr>
          <a:xfrm>
            <a:off x="430832" y="6196510"/>
            <a:ext cx="1031529" cy="454108"/>
          </a:xfrm>
          <a:prstGeom prst="rect">
            <a:avLst/>
          </a:prstGeom>
        </p:spPr>
      </p:pic>
      <p:sp>
        <p:nvSpPr>
          <p:cNvPr id="10" name="CuadroTexto 18">
            <a:extLst>
              <a:ext uri="{FF2B5EF4-FFF2-40B4-BE49-F238E27FC236}">
                <a16:creationId xmlns:a16="http://schemas.microsoft.com/office/drawing/2014/main" id="{2164E1B2-C519-AC3A-471F-0954AE5D33E1}"/>
              </a:ext>
            </a:extLst>
          </p:cNvPr>
          <p:cNvSpPr txBox="1"/>
          <p:nvPr/>
        </p:nvSpPr>
        <p:spPr>
          <a:xfrm>
            <a:off x="9994549" y="6294567"/>
            <a:ext cx="3643604" cy="338554"/>
          </a:xfrm>
          <a:prstGeom prst="rect">
            <a:avLst/>
          </a:prstGeom>
          <a:noFill/>
        </p:spPr>
        <p:txBody>
          <a:bodyPr wrap="square" lIns="91440" tIns="45720" rIns="91440" bIns="45720" rtlCol="0" anchor="t">
            <a:spAutoFit/>
          </a:bodyPr>
          <a:lstStyle/>
          <a:p>
            <a:r>
              <a:rPr lang="en-US" sz="800">
                <a:solidFill>
                  <a:schemeClr val="bg2">
                    <a:lumMod val="75000"/>
                  </a:schemeClr>
                </a:solidFill>
                <a:latin typeface="Arial"/>
                <a:cs typeface="Arial"/>
              </a:rPr>
              <a:t>g-accelerator@global-business-school.org</a:t>
            </a:r>
          </a:p>
          <a:p>
            <a:r>
              <a:rPr lang="en-GB" sz="800">
                <a:solidFill>
                  <a:schemeClr val="bg2">
                    <a:lumMod val="75000"/>
                  </a:schemeClr>
                </a:solidFill>
                <a:latin typeface="Arial" panose="020B0604020202020204" pitchFamily="34" charset="0"/>
                <a:cs typeface="Arial" panose="020B0604020202020204" pitchFamily="34" charset="0"/>
              </a:rPr>
              <a:t>+34 930 086 588</a:t>
            </a:r>
          </a:p>
        </p:txBody>
      </p:sp>
      <p:sp>
        <p:nvSpPr>
          <p:cNvPr id="11" name="Marcador de contenido 2">
            <a:extLst>
              <a:ext uri="{FF2B5EF4-FFF2-40B4-BE49-F238E27FC236}">
                <a16:creationId xmlns:a16="http://schemas.microsoft.com/office/drawing/2014/main" id="{A4CBB286-CE94-F2E2-2ECB-EBA043B8ABDA}"/>
              </a:ext>
            </a:extLst>
          </p:cNvPr>
          <p:cNvSpPr txBox="1">
            <a:spLocks/>
          </p:cNvSpPr>
          <p:nvPr/>
        </p:nvSpPr>
        <p:spPr>
          <a:xfrm>
            <a:off x="817419" y="1722121"/>
            <a:ext cx="10289492" cy="4393040"/>
          </a:xfrm>
          <a:prstGeom prst="rect">
            <a:avLst/>
          </a:prstGeom>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b="1" dirty="0">
                <a:latin typeface="Arial" panose="020B0604020202020204" pitchFamily="34" charset="0"/>
                <a:cs typeface="Arial" panose="020B0604020202020204" pitchFamily="34" charset="0"/>
              </a:rPr>
              <a:t>Do the competitors analysis and define your pricing strategy according to the analysis.</a:t>
            </a:r>
          </a:p>
          <a:p>
            <a:pPr marL="0" indent="0">
              <a:buNone/>
            </a:pPr>
            <a:endParaRPr lang="en-US" sz="1800" b="1" dirty="0">
              <a:latin typeface="Arial" panose="020B0604020202020204" pitchFamily="34" charset="0"/>
              <a:cs typeface="Arial" panose="020B0604020202020204" pitchFamily="34" charset="0"/>
            </a:endParaRPr>
          </a:p>
          <a:p>
            <a:pPr marL="0" indent="0">
              <a:buNone/>
            </a:pPr>
            <a:r>
              <a:rPr lang="en-GB" sz="1800" dirty="0">
                <a:latin typeface="Arial" panose="020B0604020202020204" pitchFamily="34" charset="0"/>
                <a:cs typeface="Arial" panose="020B0604020202020204" pitchFamily="34" charset="0"/>
              </a:rPr>
              <a:t>	</a:t>
            </a:r>
          </a:p>
          <a:p>
            <a:pPr marL="0" indent="0">
              <a:buNone/>
            </a:pPr>
            <a:r>
              <a:rPr lang="en-GB" sz="1800" dirty="0">
                <a:latin typeface="Arial" panose="020B0604020202020204" pitchFamily="34" charset="0"/>
                <a:cs typeface="Arial" panose="020B0604020202020204" pitchFamily="34" charset="0"/>
              </a:rPr>
              <a:t>	</a:t>
            </a:r>
            <a:r>
              <a:rPr lang="en-GB" sz="2800" dirty="0">
                <a:latin typeface="Arial" panose="020B0604020202020204" pitchFamily="34" charset="0"/>
                <a:cs typeface="Arial" panose="020B0604020202020204" pitchFamily="34" charset="0"/>
              </a:rPr>
              <a:t>*</a:t>
            </a:r>
            <a:r>
              <a:rPr lang="en-GB" sz="1800" b="1" dirty="0">
                <a:latin typeface="Arial" panose="020B0604020202020204" pitchFamily="34" charset="0"/>
                <a:cs typeface="Arial" panose="020B0604020202020204" pitchFamily="34" charset="0"/>
              </a:rPr>
              <a:t>Use Excel in Moodle Ocean Blue or Competitors Analysis</a:t>
            </a:r>
          </a:p>
          <a:p>
            <a:pPr marL="0" indent="0">
              <a:buNone/>
            </a:pPr>
            <a:endParaRPr lang="en-GB" sz="1400" dirty="0">
              <a:latin typeface="Arial" panose="020B0604020202020204" pitchFamily="34" charset="0"/>
              <a:cs typeface="Arial" panose="020B0604020202020204" pitchFamily="34" charset="0"/>
            </a:endParaRPr>
          </a:p>
        </p:txBody>
      </p:sp>
      <p:pic>
        <p:nvPicPr>
          <p:cNvPr id="7" name="Picture 6" descr="A green and white logo&#10;&#10;AI-generated content may be incorrect.">
            <a:extLst>
              <a:ext uri="{FF2B5EF4-FFF2-40B4-BE49-F238E27FC236}">
                <a16:creationId xmlns:a16="http://schemas.microsoft.com/office/drawing/2014/main" id="{CB9E0ABB-880B-133B-73E1-E119E45BDC9E}"/>
              </a:ext>
            </a:extLst>
          </p:cNvPr>
          <p:cNvPicPr>
            <a:picLocks noChangeAspect="1"/>
          </p:cNvPicPr>
          <p:nvPr/>
        </p:nvPicPr>
        <p:blipFill>
          <a:blip r:embed="rId8"/>
          <a:stretch>
            <a:fillRect/>
          </a:stretch>
        </p:blipFill>
        <p:spPr>
          <a:xfrm>
            <a:off x="10207322" y="-239"/>
            <a:ext cx="1981200" cy="1962150"/>
          </a:xfrm>
          <a:prstGeom prst="rect">
            <a:avLst/>
          </a:prstGeom>
        </p:spPr>
      </p:pic>
      <p:sp>
        <p:nvSpPr>
          <p:cNvPr id="35" name="Activity badge"/>
          <p:cNvSpPr/>
          <p:nvPr/>
        </p:nvSpPr>
        <p:spPr>
          <a:xfrm>
            <a:off x="411480" y="347472"/>
            <a:ext cx="1576425" cy="310896"/>
          </a:xfrm>
          <a:prstGeom prst="roundRect">
            <a:avLst>
              <a:gd name="adj" fmla="val 50000"/>
            </a:avLst>
          </a:prstGeom>
          <a:solidFill>
            <a:srgbClr val="37624E"/>
          </a:solidFill>
          <a:ln>
            <a:noFill/>
          </a:ln>
          <a:effectLst/>
        </p:spPr>
        <p:style>
          <a:lnRef idx="1">
            <a:schemeClr val="accent1"/>
          </a:lnRef>
          <a:fillRef idx="3">
            <a:schemeClr val="accent1"/>
          </a:fillRef>
          <a:effectRef idx="2">
            <a:schemeClr val="accent1"/>
          </a:effectRef>
          <a:fontRef idx="minor">
            <a:schemeClr val="lt1"/>
          </a:fontRef>
        </p:style>
        <p:txBody>
          <a:bodyPr tIns="0" bIns="0" rtlCol="0" anchor="ctr"/>
          <a:lstStyle/>
          <a:p>
            <a:pPr algn="ctr"/>
            <a:r>
              <a:rPr sz="1100" b="1" spc="100">
                <a:solidFill>
                  <a:srgbClr val="FFFFFF"/>
                </a:solidFill>
                <a:latin typeface="Arial"/>
              </a:rPr>
              <a:t>TEAM ACTIVITY</a:t>
            </a:r>
          </a:p>
        </p:txBody>
      </p:sp>
    </p:spTree>
    <p:extLst>
      <p:ext uri="{BB962C8B-B14F-4D97-AF65-F5344CB8AC3E}">
        <p14:creationId xmlns:p14="http://schemas.microsoft.com/office/powerpoint/2010/main" val="1714491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hidden="1">
            <a:extLst>
              <a:ext uri="{FF2B5EF4-FFF2-40B4-BE49-F238E27FC236}">
                <a16:creationId xmlns:a16="http://schemas.microsoft.com/office/drawing/2014/main" id="{19B2D728-110A-434C-9EF3-41C4F57A124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de think-cell" r:id="rId3" imgW="353" imgH="353" progId="TCLayout.ActiveDocument.1">
                  <p:embed/>
                </p:oleObj>
              </mc:Choice>
              <mc:Fallback>
                <p:oleObj name="Diapositiva de think-cell" r:id="rId3" imgW="353" imgH="353" progId="TCLayout.ActiveDocument.1">
                  <p:embed/>
                  <p:pic>
                    <p:nvPicPr>
                      <p:cNvPr id="2" name="Objeto 1" hidden="1">
                        <a:extLst>
                          <a:ext uri="{FF2B5EF4-FFF2-40B4-BE49-F238E27FC236}">
                            <a16:creationId xmlns:a16="http://schemas.microsoft.com/office/drawing/2014/main" id="{19B2D728-110A-434C-9EF3-41C4F57A124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ítulo 1">
            <a:extLst>
              <a:ext uri="{FF2B5EF4-FFF2-40B4-BE49-F238E27FC236}">
                <a16:creationId xmlns:a16="http://schemas.microsoft.com/office/drawing/2014/main" id="{11626B29-A00A-4EC4-B849-DACF8BFCA82D}"/>
              </a:ext>
            </a:extLst>
          </p:cNvPr>
          <p:cNvSpPr txBox="1">
            <a:spLocks/>
          </p:cNvSpPr>
          <p:nvPr/>
        </p:nvSpPr>
        <p:spPr>
          <a:xfrm>
            <a:off x="332510" y="767859"/>
            <a:ext cx="9143999" cy="4980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a:solidFill>
                  <a:schemeClr val="bg2">
                    <a:lumMod val="50000"/>
                  </a:schemeClr>
                </a:solidFill>
                <a:latin typeface="Arial" panose="020B0604020202020204" pitchFamily="34" charset="0"/>
                <a:cs typeface="Arial" panose="020B0604020202020204" pitchFamily="34" charset="0"/>
              </a:rPr>
              <a:t>Incomes/Revenue Streams</a:t>
            </a:r>
          </a:p>
        </p:txBody>
      </p:sp>
      <p:pic>
        <p:nvPicPr>
          <p:cNvPr id="5" name="Gráfico 4">
            <a:extLst>
              <a:ext uri="{FF2B5EF4-FFF2-40B4-BE49-F238E27FC236}">
                <a16:creationId xmlns:a16="http://schemas.microsoft.com/office/drawing/2014/main" id="{490A982C-AAC7-450E-B492-875224A5DCF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1267810"/>
            <a:ext cx="6096000" cy="45719"/>
          </a:xfrm>
          <a:prstGeom prst="rect">
            <a:avLst/>
          </a:prstGeom>
        </p:spPr>
      </p:pic>
      <p:pic>
        <p:nvPicPr>
          <p:cNvPr id="31" name="Imagen 30">
            <a:extLst>
              <a:ext uri="{FF2B5EF4-FFF2-40B4-BE49-F238E27FC236}">
                <a16:creationId xmlns:a16="http://schemas.microsoft.com/office/drawing/2014/main" id="{3B70946B-4731-417A-BEBC-B062F79B7DA9}"/>
              </a:ext>
            </a:extLst>
          </p:cNvPr>
          <p:cNvPicPr>
            <a:picLocks noChangeAspect="1"/>
          </p:cNvPicPr>
          <p:nvPr/>
        </p:nvPicPr>
        <p:blipFill>
          <a:blip r:embed="rId6"/>
          <a:stretch>
            <a:fillRect/>
          </a:stretch>
        </p:blipFill>
        <p:spPr>
          <a:xfrm>
            <a:off x="9985405" y="6261264"/>
            <a:ext cx="9144" cy="371857"/>
          </a:xfrm>
          <a:prstGeom prst="rect">
            <a:avLst/>
          </a:prstGeom>
        </p:spPr>
      </p:pic>
      <p:pic>
        <p:nvPicPr>
          <p:cNvPr id="34" name="Imagen 33">
            <a:extLst>
              <a:ext uri="{FF2B5EF4-FFF2-40B4-BE49-F238E27FC236}">
                <a16:creationId xmlns:a16="http://schemas.microsoft.com/office/drawing/2014/main" id="{27ADB61F-CE0F-49F7-A791-2B9D686C5589}"/>
              </a:ext>
            </a:extLst>
          </p:cNvPr>
          <p:cNvPicPr>
            <a:picLocks noChangeAspect="1"/>
          </p:cNvPicPr>
          <p:nvPr/>
        </p:nvPicPr>
        <p:blipFill>
          <a:blip r:embed="rId7"/>
          <a:stretch>
            <a:fillRect/>
          </a:stretch>
        </p:blipFill>
        <p:spPr>
          <a:xfrm>
            <a:off x="430832" y="6196510"/>
            <a:ext cx="1031529" cy="454108"/>
          </a:xfrm>
          <a:prstGeom prst="rect">
            <a:avLst/>
          </a:prstGeom>
        </p:spPr>
      </p:pic>
      <p:sp>
        <p:nvSpPr>
          <p:cNvPr id="10" name="CuadroTexto 18">
            <a:extLst>
              <a:ext uri="{FF2B5EF4-FFF2-40B4-BE49-F238E27FC236}">
                <a16:creationId xmlns:a16="http://schemas.microsoft.com/office/drawing/2014/main" id="{2164E1B2-C519-AC3A-471F-0954AE5D33E1}"/>
              </a:ext>
            </a:extLst>
          </p:cNvPr>
          <p:cNvSpPr txBox="1"/>
          <p:nvPr/>
        </p:nvSpPr>
        <p:spPr>
          <a:xfrm>
            <a:off x="9994549" y="6294567"/>
            <a:ext cx="3643604" cy="338554"/>
          </a:xfrm>
          <a:prstGeom prst="rect">
            <a:avLst/>
          </a:prstGeom>
          <a:noFill/>
        </p:spPr>
        <p:txBody>
          <a:bodyPr wrap="square" lIns="91440" tIns="45720" rIns="91440" bIns="45720" rtlCol="0" anchor="t">
            <a:spAutoFit/>
          </a:bodyPr>
          <a:lstStyle/>
          <a:p>
            <a:r>
              <a:rPr lang="en-US" sz="800">
                <a:solidFill>
                  <a:schemeClr val="bg2">
                    <a:lumMod val="75000"/>
                  </a:schemeClr>
                </a:solidFill>
                <a:latin typeface="Arial"/>
                <a:cs typeface="Arial"/>
              </a:rPr>
              <a:t>g-accelerator@global-business-school.org</a:t>
            </a:r>
          </a:p>
          <a:p>
            <a:r>
              <a:rPr lang="en-GB" sz="800">
                <a:solidFill>
                  <a:schemeClr val="bg2">
                    <a:lumMod val="75000"/>
                  </a:schemeClr>
                </a:solidFill>
                <a:latin typeface="Arial" panose="020B0604020202020204" pitchFamily="34" charset="0"/>
                <a:cs typeface="Arial" panose="020B0604020202020204" pitchFamily="34" charset="0"/>
              </a:rPr>
              <a:t>+34 930 086 588</a:t>
            </a:r>
          </a:p>
        </p:txBody>
      </p:sp>
      <p:sp>
        <p:nvSpPr>
          <p:cNvPr id="11" name="object 5">
            <a:extLst>
              <a:ext uri="{FF2B5EF4-FFF2-40B4-BE49-F238E27FC236}">
                <a16:creationId xmlns:a16="http://schemas.microsoft.com/office/drawing/2014/main" id="{D96E7A61-B53C-E899-FE1C-EA5BDDD1F854}"/>
              </a:ext>
            </a:extLst>
          </p:cNvPr>
          <p:cNvSpPr txBox="1">
            <a:spLocks/>
          </p:cNvSpPr>
          <p:nvPr/>
        </p:nvSpPr>
        <p:spPr>
          <a:xfrm>
            <a:off x="606883" y="1675640"/>
            <a:ext cx="11013265" cy="4991366"/>
          </a:xfrm>
          <a:prstGeom prst="rect">
            <a:avLst/>
          </a:prstGeom>
        </p:spPr>
        <p:txBody>
          <a:bodyPr vert="horz" wrap="square" lIns="0" tIns="1270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pPr>
            <a:r>
              <a:rPr lang="en-GB" sz="1600" dirty="0">
                <a:latin typeface="Calibri" panose="020F0502020204030204" pitchFamily="34" charset="0"/>
                <a:cs typeface="Calibri" panose="020F0502020204030204" pitchFamily="34" charset="0"/>
              </a:rPr>
              <a:t>STARTING WITH:</a:t>
            </a:r>
          </a:p>
          <a:p>
            <a:pPr algn="just">
              <a:lnSpc>
                <a:spcPct val="150000"/>
              </a:lnSpc>
            </a:pPr>
            <a:r>
              <a:rPr lang="en-GB" sz="1600" b="1" dirty="0">
                <a:latin typeface="Calibri" panose="020F0502020204030204" pitchFamily="34" charset="0"/>
                <a:cs typeface="Calibri" panose="020F0502020204030204" pitchFamily="34" charset="0"/>
              </a:rPr>
              <a:t>WHICH ONE IS YOUR MARKET? </a:t>
            </a:r>
          </a:p>
          <a:p>
            <a:pPr algn="just">
              <a:lnSpc>
                <a:spcPct val="150000"/>
              </a:lnSpc>
            </a:pPr>
            <a:r>
              <a:rPr lang="en-GB" sz="1600" b="1" dirty="0">
                <a:latin typeface="Calibri" panose="020F0502020204030204" pitchFamily="34" charset="0"/>
                <a:cs typeface="Calibri" panose="020F0502020204030204" pitchFamily="34" charset="0"/>
              </a:rPr>
              <a:t>TRY TO QUANTIFY YOUR CUSTOMER SEGMENTS:</a:t>
            </a:r>
          </a:p>
          <a:p>
            <a:pPr marL="0" lvl="1" indent="0" algn="just">
              <a:lnSpc>
                <a:spcPct val="150000"/>
              </a:lnSpc>
              <a:buNone/>
            </a:pPr>
            <a:r>
              <a:rPr lang="en-GB" sz="1600" dirty="0">
                <a:latin typeface="Calibri" panose="020F0502020204030204" pitchFamily="34" charset="0"/>
                <a:cs typeface="Calibri" panose="020F0502020204030204" pitchFamily="34" charset="0"/>
              </a:rPr>
              <a:t>In order to research what is the size of a specific market and its evolution overtime, as well as obtain other important figures regarding the demographics of your customers, some of the most important Statistic websites are listed here:</a:t>
            </a:r>
            <a:endParaRPr lang="es-ES" sz="1600" dirty="0">
              <a:latin typeface="Calibri" panose="020F0502020204030204" pitchFamily="34" charset="0"/>
              <a:cs typeface="Calibri" panose="020F0502020204030204" pitchFamily="34" charset="0"/>
            </a:endParaRPr>
          </a:p>
          <a:p>
            <a:pPr lvl="1" algn="just">
              <a:lnSpc>
                <a:spcPct val="150000"/>
              </a:lnSpc>
              <a:buFontTx/>
              <a:buChar char="-"/>
            </a:pPr>
            <a:r>
              <a:rPr lang="es-ES" sz="1600" dirty="0">
                <a:latin typeface="Calibri" panose="020F0502020204030204" pitchFamily="34" charset="0"/>
                <a:cs typeface="Calibri" panose="020F0502020204030204" pitchFamily="34" charset="0"/>
              </a:rPr>
              <a:t>STATISTA </a:t>
            </a:r>
            <a:r>
              <a:rPr lang="es-ES" sz="1600" dirty="0">
                <a:latin typeface="Calibri" panose="020F0502020204030204" pitchFamily="34" charset="0"/>
                <a:cs typeface="Calibri" panose="020F0502020204030204" pitchFamily="34" charset="0"/>
                <a:hlinkClick r:id="rId8"/>
              </a:rPr>
              <a:t>https://www.statista.com/</a:t>
            </a:r>
            <a:r>
              <a:rPr lang="es-ES" sz="1600" dirty="0">
                <a:latin typeface="Calibri" panose="020F0502020204030204" pitchFamily="34" charset="0"/>
                <a:cs typeface="Calibri" panose="020F0502020204030204" pitchFamily="34" charset="0"/>
              </a:rPr>
              <a:t> </a:t>
            </a:r>
          </a:p>
          <a:p>
            <a:pPr lvl="1" algn="just">
              <a:lnSpc>
                <a:spcPct val="150000"/>
              </a:lnSpc>
              <a:buFontTx/>
              <a:buChar char="-"/>
            </a:pPr>
            <a:r>
              <a:rPr lang="es-ES" sz="1600" dirty="0">
                <a:latin typeface="Calibri" panose="020F0502020204030204" pitchFamily="34" charset="0"/>
                <a:cs typeface="Calibri" panose="020F0502020204030204" pitchFamily="34" charset="0"/>
              </a:rPr>
              <a:t>EUROSTAT </a:t>
            </a:r>
            <a:r>
              <a:rPr lang="es-ES" sz="1600" dirty="0">
                <a:latin typeface="Calibri" panose="020F0502020204030204" pitchFamily="34" charset="0"/>
                <a:cs typeface="Calibri" panose="020F0502020204030204" pitchFamily="34" charset="0"/>
                <a:hlinkClick r:id="rId9"/>
              </a:rPr>
              <a:t>https://ec.europa.eu/eurostat/home</a:t>
            </a:r>
            <a:endParaRPr lang="es-ES" sz="1600" dirty="0">
              <a:latin typeface="Calibri" panose="020F0502020204030204" pitchFamily="34" charset="0"/>
              <a:cs typeface="Calibri" panose="020F0502020204030204" pitchFamily="34" charset="0"/>
            </a:endParaRPr>
          </a:p>
          <a:p>
            <a:pPr lvl="1" algn="just">
              <a:lnSpc>
                <a:spcPct val="150000"/>
              </a:lnSpc>
              <a:buFontTx/>
              <a:buChar char="-"/>
            </a:pPr>
            <a:r>
              <a:rPr lang="es-ES" sz="1600" dirty="0">
                <a:latin typeface="Calibri" panose="020F0502020204030204" pitchFamily="34" charset="0"/>
                <a:cs typeface="Calibri" panose="020F0502020204030204" pitchFamily="34" charset="0"/>
              </a:rPr>
              <a:t>WTO </a:t>
            </a:r>
            <a:r>
              <a:rPr lang="ca-ES" sz="1600" dirty="0">
                <a:hlinkClick r:id="rId10"/>
              </a:rPr>
              <a:t>WTO </a:t>
            </a:r>
            <a:r>
              <a:rPr lang="ca-ES" sz="1600" dirty="0" err="1">
                <a:hlinkClick r:id="rId10"/>
              </a:rPr>
              <a:t>Stats</a:t>
            </a:r>
            <a:endParaRPr lang="es-ES" sz="1600" dirty="0">
              <a:latin typeface="Calibri" panose="020F0502020204030204" pitchFamily="34" charset="0"/>
              <a:cs typeface="Calibri" panose="020F0502020204030204" pitchFamily="34" charset="0"/>
            </a:endParaRPr>
          </a:p>
          <a:p>
            <a:pPr lvl="1" algn="just">
              <a:lnSpc>
                <a:spcPct val="150000"/>
              </a:lnSpc>
              <a:buFontTx/>
              <a:buChar char="-"/>
            </a:pPr>
            <a:r>
              <a:rPr lang="es-ES" sz="1600" dirty="0">
                <a:latin typeface="Calibri" panose="020F0502020204030204" pitchFamily="34" charset="0"/>
                <a:cs typeface="Calibri" panose="020F0502020204030204" pitchFamily="34" charset="0"/>
              </a:rPr>
              <a:t>IMF </a:t>
            </a:r>
            <a:r>
              <a:rPr lang="es-ES" sz="1600" dirty="0">
                <a:latin typeface="Calibri" panose="020F0502020204030204" pitchFamily="34" charset="0"/>
                <a:cs typeface="Calibri" panose="020F0502020204030204" pitchFamily="34" charset="0"/>
                <a:hlinkClick r:id="rId11"/>
              </a:rPr>
              <a:t>https://www.imf.org/en/Data</a:t>
            </a:r>
            <a:endParaRPr lang="es-ES" sz="1600" dirty="0">
              <a:latin typeface="Calibri" panose="020F0502020204030204" pitchFamily="34" charset="0"/>
              <a:cs typeface="Calibri" panose="020F0502020204030204" pitchFamily="34" charset="0"/>
            </a:endParaRPr>
          </a:p>
          <a:p>
            <a:pPr lvl="1" algn="just">
              <a:lnSpc>
                <a:spcPct val="150000"/>
              </a:lnSpc>
              <a:buFontTx/>
              <a:buChar char="-"/>
            </a:pPr>
            <a:r>
              <a:rPr lang="es-ES" sz="1600" dirty="0">
                <a:latin typeface="Calibri" panose="020F0502020204030204" pitchFamily="34" charset="0"/>
                <a:cs typeface="Calibri" panose="020F0502020204030204" pitchFamily="34" charset="0"/>
              </a:rPr>
              <a:t>OECD </a:t>
            </a:r>
            <a:r>
              <a:rPr lang="es-ES" sz="1600" dirty="0">
                <a:latin typeface="Calibri" panose="020F0502020204030204" pitchFamily="34" charset="0"/>
                <a:cs typeface="Calibri" panose="020F0502020204030204" pitchFamily="34" charset="0"/>
                <a:hlinkClick r:id="rId12"/>
              </a:rPr>
              <a:t>https://stats.oecd.org/</a:t>
            </a:r>
            <a:r>
              <a:rPr lang="es-ES" sz="1600" dirty="0">
                <a:latin typeface="Calibri" panose="020F0502020204030204" pitchFamily="34" charset="0"/>
                <a:cs typeface="Calibri" panose="020F0502020204030204" pitchFamily="34" charset="0"/>
              </a:rPr>
              <a:t>  </a:t>
            </a:r>
          </a:p>
          <a:p>
            <a:pPr marL="0" indent="0" algn="just">
              <a:lnSpc>
                <a:spcPct val="150000"/>
              </a:lnSpc>
              <a:buNone/>
            </a:pPr>
            <a:endParaRPr lang="en-GB" sz="1600" dirty="0">
              <a:latin typeface="Calibri" panose="020F0502020204030204" pitchFamily="34" charset="0"/>
              <a:cs typeface="Calibri" panose="020F0502020204030204" pitchFamily="34" charset="0"/>
            </a:endParaRPr>
          </a:p>
        </p:txBody>
      </p:sp>
      <p:pic>
        <p:nvPicPr>
          <p:cNvPr id="7" name="Picture 6" descr="A green and white logo&#10;&#10;AI-generated content may be incorrect.">
            <a:extLst>
              <a:ext uri="{FF2B5EF4-FFF2-40B4-BE49-F238E27FC236}">
                <a16:creationId xmlns:a16="http://schemas.microsoft.com/office/drawing/2014/main" id="{F5E3E41D-E461-BF70-828C-8E310B7E9E93}"/>
              </a:ext>
            </a:extLst>
          </p:cNvPr>
          <p:cNvPicPr>
            <a:picLocks noChangeAspect="1"/>
          </p:cNvPicPr>
          <p:nvPr/>
        </p:nvPicPr>
        <p:blipFill>
          <a:blip r:embed="rId13"/>
          <a:stretch>
            <a:fillRect/>
          </a:stretch>
        </p:blipFill>
        <p:spPr>
          <a:xfrm>
            <a:off x="10207322" y="-239"/>
            <a:ext cx="1981200" cy="1962150"/>
          </a:xfrm>
          <a:prstGeom prst="rect">
            <a:avLst/>
          </a:prstGeom>
        </p:spPr>
      </p:pic>
    </p:spTree>
    <p:extLst>
      <p:ext uri="{BB962C8B-B14F-4D97-AF65-F5344CB8AC3E}">
        <p14:creationId xmlns:p14="http://schemas.microsoft.com/office/powerpoint/2010/main" val="8017371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C42B6-1068-F6ED-D6CD-AF7D4868618A}"/>
            </a:ext>
          </a:extLst>
        </p:cNvPr>
        <p:cNvGrpSpPr/>
        <p:nvPr/>
      </p:nvGrpSpPr>
      <p:grpSpPr>
        <a:xfrm>
          <a:off x="0" y="0"/>
          <a:ext cx="0" cy="0"/>
          <a:chOff x="0" y="0"/>
          <a:chExt cx="0" cy="0"/>
        </a:xfrm>
      </p:grpSpPr>
      <p:graphicFrame>
        <p:nvGraphicFramePr>
          <p:cNvPr id="2" name="Objeto 1" hidden="1">
            <a:extLst>
              <a:ext uri="{FF2B5EF4-FFF2-40B4-BE49-F238E27FC236}">
                <a16:creationId xmlns:a16="http://schemas.microsoft.com/office/drawing/2014/main" id="{65A925AB-6407-0AF6-9711-5E1889F4924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de think-cell" r:id="rId3" imgW="353" imgH="353" progId="TCLayout.ActiveDocument.1">
                  <p:embed/>
                </p:oleObj>
              </mc:Choice>
              <mc:Fallback>
                <p:oleObj name="Diapositiva de think-cell" r:id="rId3" imgW="353" imgH="353" progId="TCLayout.ActiveDocument.1">
                  <p:embed/>
                  <p:pic>
                    <p:nvPicPr>
                      <p:cNvPr id="2" name="Objeto 1" hidden="1">
                        <a:extLst>
                          <a:ext uri="{FF2B5EF4-FFF2-40B4-BE49-F238E27FC236}">
                            <a16:creationId xmlns:a16="http://schemas.microsoft.com/office/drawing/2014/main" id="{65A925AB-6407-0AF6-9711-5E1889F492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ítulo 1">
            <a:extLst>
              <a:ext uri="{FF2B5EF4-FFF2-40B4-BE49-F238E27FC236}">
                <a16:creationId xmlns:a16="http://schemas.microsoft.com/office/drawing/2014/main" id="{E8B56171-4D52-8E27-B6BA-22353925E518}"/>
              </a:ext>
            </a:extLst>
          </p:cNvPr>
          <p:cNvSpPr txBox="1">
            <a:spLocks/>
          </p:cNvSpPr>
          <p:nvPr/>
        </p:nvSpPr>
        <p:spPr>
          <a:xfrm>
            <a:off x="332510" y="767859"/>
            <a:ext cx="9143999" cy="4980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a:solidFill>
                  <a:schemeClr val="bg2">
                    <a:lumMod val="50000"/>
                  </a:schemeClr>
                </a:solidFill>
                <a:latin typeface="Arial" panose="020B0604020202020204" pitchFamily="34" charset="0"/>
                <a:cs typeface="Arial" panose="020B0604020202020204" pitchFamily="34" charset="0"/>
              </a:rPr>
              <a:t>Incomes/Revenue Streams</a:t>
            </a:r>
          </a:p>
        </p:txBody>
      </p:sp>
      <p:pic>
        <p:nvPicPr>
          <p:cNvPr id="5" name="Gráfico 4">
            <a:extLst>
              <a:ext uri="{FF2B5EF4-FFF2-40B4-BE49-F238E27FC236}">
                <a16:creationId xmlns:a16="http://schemas.microsoft.com/office/drawing/2014/main" id="{F2F9AF4F-D5B0-4B44-B758-7D58E0A4849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1267810"/>
            <a:ext cx="6096000" cy="45719"/>
          </a:xfrm>
          <a:prstGeom prst="rect">
            <a:avLst/>
          </a:prstGeom>
        </p:spPr>
      </p:pic>
      <p:pic>
        <p:nvPicPr>
          <p:cNvPr id="31" name="Imagen 30">
            <a:extLst>
              <a:ext uri="{FF2B5EF4-FFF2-40B4-BE49-F238E27FC236}">
                <a16:creationId xmlns:a16="http://schemas.microsoft.com/office/drawing/2014/main" id="{AB57885E-B82B-4E33-8E89-6FEAE611E11C}"/>
              </a:ext>
            </a:extLst>
          </p:cNvPr>
          <p:cNvPicPr>
            <a:picLocks noChangeAspect="1"/>
          </p:cNvPicPr>
          <p:nvPr/>
        </p:nvPicPr>
        <p:blipFill>
          <a:blip r:embed="rId6"/>
          <a:stretch>
            <a:fillRect/>
          </a:stretch>
        </p:blipFill>
        <p:spPr>
          <a:xfrm>
            <a:off x="9985405" y="6261264"/>
            <a:ext cx="9144" cy="371857"/>
          </a:xfrm>
          <a:prstGeom prst="rect">
            <a:avLst/>
          </a:prstGeom>
        </p:spPr>
      </p:pic>
      <p:pic>
        <p:nvPicPr>
          <p:cNvPr id="34" name="Imagen 33">
            <a:extLst>
              <a:ext uri="{FF2B5EF4-FFF2-40B4-BE49-F238E27FC236}">
                <a16:creationId xmlns:a16="http://schemas.microsoft.com/office/drawing/2014/main" id="{12164A75-33DD-D9AE-2843-56DC5EB26060}"/>
              </a:ext>
            </a:extLst>
          </p:cNvPr>
          <p:cNvPicPr>
            <a:picLocks noChangeAspect="1"/>
          </p:cNvPicPr>
          <p:nvPr/>
        </p:nvPicPr>
        <p:blipFill>
          <a:blip r:embed="rId7"/>
          <a:stretch>
            <a:fillRect/>
          </a:stretch>
        </p:blipFill>
        <p:spPr>
          <a:xfrm>
            <a:off x="430832" y="6196510"/>
            <a:ext cx="1031529" cy="454108"/>
          </a:xfrm>
          <a:prstGeom prst="rect">
            <a:avLst/>
          </a:prstGeom>
        </p:spPr>
      </p:pic>
      <p:sp>
        <p:nvSpPr>
          <p:cNvPr id="10" name="CuadroTexto 18">
            <a:extLst>
              <a:ext uri="{FF2B5EF4-FFF2-40B4-BE49-F238E27FC236}">
                <a16:creationId xmlns:a16="http://schemas.microsoft.com/office/drawing/2014/main" id="{16697089-DDA2-8000-FE7C-FBD838066D52}"/>
              </a:ext>
            </a:extLst>
          </p:cNvPr>
          <p:cNvSpPr txBox="1"/>
          <p:nvPr/>
        </p:nvSpPr>
        <p:spPr>
          <a:xfrm>
            <a:off x="9994549" y="6294567"/>
            <a:ext cx="3643604" cy="338554"/>
          </a:xfrm>
          <a:prstGeom prst="rect">
            <a:avLst/>
          </a:prstGeom>
          <a:noFill/>
        </p:spPr>
        <p:txBody>
          <a:bodyPr wrap="square" lIns="91440" tIns="45720" rIns="91440" bIns="45720" rtlCol="0" anchor="t">
            <a:spAutoFit/>
          </a:bodyPr>
          <a:lstStyle/>
          <a:p>
            <a:r>
              <a:rPr lang="en-US" sz="800">
                <a:solidFill>
                  <a:schemeClr val="bg2">
                    <a:lumMod val="75000"/>
                  </a:schemeClr>
                </a:solidFill>
                <a:latin typeface="Arial"/>
                <a:cs typeface="Arial"/>
              </a:rPr>
              <a:t>g-accelerator@global-business-school.org</a:t>
            </a:r>
          </a:p>
          <a:p>
            <a:r>
              <a:rPr lang="en-GB" sz="800">
                <a:solidFill>
                  <a:schemeClr val="bg2">
                    <a:lumMod val="75000"/>
                  </a:schemeClr>
                </a:solidFill>
                <a:latin typeface="Arial" panose="020B0604020202020204" pitchFamily="34" charset="0"/>
                <a:cs typeface="Arial" panose="020B0604020202020204" pitchFamily="34" charset="0"/>
              </a:rPr>
              <a:t>+34 930 086 588</a:t>
            </a:r>
          </a:p>
        </p:txBody>
      </p:sp>
      <p:sp>
        <p:nvSpPr>
          <p:cNvPr id="11" name="object 5">
            <a:extLst>
              <a:ext uri="{FF2B5EF4-FFF2-40B4-BE49-F238E27FC236}">
                <a16:creationId xmlns:a16="http://schemas.microsoft.com/office/drawing/2014/main" id="{FB6B42B8-98A3-C5FA-0436-E0ADCCF04F3A}"/>
              </a:ext>
            </a:extLst>
          </p:cNvPr>
          <p:cNvSpPr txBox="1">
            <a:spLocks/>
          </p:cNvSpPr>
          <p:nvPr/>
        </p:nvSpPr>
        <p:spPr>
          <a:xfrm>
            <a:off x="606883" y="1675640"/>
            <a:ext cx="11013265" cy="343940"/>
          </a:xfrm>
          <a:prstGeom prst="rect">
            <a:avLst/>
          </a:prstGeom>
        </p:spPr>
        <p:txBody>
          <a:bodyPr vert="horz" wrap="square" lIns="0" tIns="1270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pPr>
            <a:r>
              <a:rPr lang="en-GB" sz="1600" dirty="0">
                <a:latin typeface="Calibri" panose="020F0502020204030204" pitchFamily="34" charset="0"/>
                <a:cs typeface="Calibri" panose="020F0502020204030204" pitchFamily="34" charset="0"/>
              </a:rPr>
              <a:t>USE GBSB / GBSB GLOBAL LIBRARY</a:t>
            </a:r>
          </a:p>
        </p:txBody>
      </p:sp>
      <p:pic>
        <p:nvPicPr>
          <p:cNvPr id="7" name="Picture 6" descr="A green and white logo&#10;&#10;AI-generated content may be incorrect.">
            <a:extLst>
              <a:ext uri="{FF2B5EF4-FFF2-40B4-BE49-F238E27FC236}">
                <a16:creationId xmlns:a16="http://schemas.microsoft.com/office/drawing/2014/main" id="{F5177E3C-2504-79B6-DA4A-B84EF701345A}"/>
              </a:ext>
            </a:extLst>
          </p:cNvPr>
          <p:cNvPicPr>
            <a:picLocks noChangeAspect="1"/>
          </p:cNvPicPr>
          <p:nvPr/>
        </p:nvPicPr>
        <p:blipFill>
          <a:blip r:embed="rId8"/>
          <a:stretch>
            <a:fillRect/>
          </a:stretch>
        </p:blipFill>
        <p:spPr>
          <a:xfrm>
            <a:off x="10207322" y="-239"/>
            <a:ext cx="1981200" cy="1962150"/>
          </a:xfrm>
          <a:prstGeom prst="rect">
            <a:avLst/>
          </a:prstGeom>
        </p:spPr>
      </p:pic>
    </p:spTree>
    <p:extLst>
      <p:ext uri="{BB962C8B-B14F-4D97-AF65-F5344CB8AC3E}">
        <p14:creationId xmlns:p14="http://schemas.microsoft.com/office/powerpoint/2010/main" val="22740473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hidden="1">
            <a:extLst>
              <a:ext uri="{FF2B5EF4-FFF2-40B4-BE49-F238E27FC236}">
                <a16:creationId xmlns:a16="http://schemas.microsoft.com/office/drawing/2014/main" id="{19B2D728-110A-434C-9EF3-41C4F57A124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de think-cell" r:id="rId3" imgW="353" imgH="353" progId="TCLayout.ActiveDocument.1">
                  <p:embed/>
                </p:oleObj>
              </mc:Choice>
              <mc:Fallback>
                <p:oleObj name="Diapositiva de think-cell" r:id="rId3" imgW="353" imgH="353" progId="TCLayout.ActiveDocument.1">
                  <p:embed/>
                  <p:pic>
                    <p:nvPicPr>
                      <p:cNvPr id="2" name="Objeto 1" hidden="1">
                        <a:extLst>
                          <a:ext uri="{FF2B5EF4-FFF2-40B4-BE49-F238E27FC236}">
                            <a16:creationId xmlns:a16="http://schemas.microsoft.com/office/drawing/2014/main" id="{19B2D728-110A-434C-9EF3-41C4F57A124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ítulo 1">
            <a:extLst>
              <a:ext uri="{FF2B5EF4-FFF2-40B4-BE49-F238E27FC236}">
                <a16:creationId xmlns:a16="http://schemas.microsoft.com/office/drawing/2014/main" id="{11626B29-A00A-4EC4-B849-DACF8BFCA82D}"/>
              </a:ext>
            </a:extLst>
          </p:cNvPr>
          <p:cNvSpPr txBox="1">
            <a:spLocks/>
          </p:cNvSpPr>
          <p:nvPr/>
        </p:nvSpPr>
        <p:spPr>
          <a:xfrm>
            <a:off x="332510" y="767859"/>
            <a:ext cx="9143999" cy="4980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a:solidFill>
                  <a:schemeClr val="bg2">
                    <a:lumMod val="50000"/>
                  </a:schemeClr>
                </a:solidFill>
                <a:latin typeface="Arial" panose="020B0604020202020204" pitchFamily="34" charset="0"/>
                <a:cs typeface="Arial" panose="020B0604020202020204" pitchFamily="34" charset="0"/>
              </a:rPr>
              <a:t>Calculate your TAM, SAM, SOM</a:t>
            </a:r>
          </a:p>
        </p:txBody>
      </p:sp>
      <p:pic>
        <p:nvPicPr>
          <p:cNvPr id="5" name="Gráfico 4">
            <a:extLst>
              <a:ext uri="{FF2B5EF4-FFF2-40B4-BE49-F238E27FC236}">
                <a16:creationId xmlns:a16="http://schemas.microsoft.com/office/drawing/2014/main" id="{490A982C-AAC7-450E-B492-875224A5DCF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1267810"/>
            <a:ext cx="6096000" cy="45719"/>
          </a:xfrm>
          <a:prstGeom prst="rect">
            <a:avLst/>
          </a:prstGeom>
        </p:spPr>
      </p:pic>
      <p:pic>
        <p:nvPicPr>
          <p:cNvPr id="31" name="Imagen 30">
            <a:extLst>
              <a:ext uri="{FF2B5EF4-FFF2-40B4-BE49-F238E27FC236}">
                <a16:creationId xmlns:a16="http://schemas.microsoft.com/office/drawing/2014/main" id="{3B70946B-4731-417A-BEBC-B062F79B7DA9}"/>
              </a:ext>
            </a:extLst>
          </p:cNvPr>
          <p:cNvPicPr>
            <a:picLocks noChangeAspect="1"/>
          </p:cNvPicPr>
          <p:nvPr/>
        </p:nvPicPr>
        <p:blipFill>
          <a:blip r:embed="rId6"/>
          <a:stretch>
            <a:fillRect/>
          </a:stretch>
        </p:blipFill>
        <p:spPr>
          <a:xfrm>
            <a:off x="9985405" y="6261264"/>
            <a:ext cx="9144" cy="371857"/>
          </a:xfrm>
          <a:prstGeom prst="rect">
            <a:avLst/>
          </a:prstGeom>
        </p:spPr>
      </p:pic>
      <p:pic>
        <p:nvPicPr>
          <p:cNvPr id="34" name="Imagen 33">
            <a:extLst>
              <a:ext uri="{FF2B5EF4-FFF2-40B4-BE49-F238E27FC236}">
                <a16:creationId xmlns:a16="http://schemas.microsoft.com/office/drawing/2014/main" id="{27ADB61F-CE0F-49F7-A791-2B9D686C5589}"/>
              </a:ext>
            </a:extLst>
          </p:cNvPr>
          <p:cNvPicPr>
            <a:picLocks noChangeAspect="1"/>
          </p:cNvPicPr>
          <p:nvPr/>
        </p:nvPicPr>
        <p:blipFill>
          <a:blip r:embed="rId7"/>
          <a:stretch>
            <a:fillRect/>
          </a:stretch>
        </p:blipFill>
        <p:spPr>
          <a:xfrm>
            <a:off x="430832" y="6196510"/>
            <a:ext cx="1031529" cy="454108"/>
          </a:xfrm>
          <a:prstGeom prst="rect">
            <a:avLst/>
          </a:prstGeom>
        </p:spPr>
      </p:pic>
      <p:sp>
        <p:nvSpPr>
          <p:cNvPr id="10" name="CuadroTexto 18">
            <a:extLst>
              <a:ext uri="{FF2B5EF4-FFF2-40B4-BE49-F238E27FC236}">
                <a16:creationId xmlns:a16="http://schemas.microsoft.com/office/drawing/2014/main" id="{2164E1B2-C519-AC3A-471F-0954AE5D33E1}"/>
              </a:ext>
            </a:extLst>
          </p:cNvPr>
          <p:cNvSpPr txBox="1"/>
          <p:nvPr/>
        </p:nvSpPr>
        <p:spPr>
          <a:xfrm>
            <a:off x="9994549" y="6294567"/>
            <a:ext cx="3643604" cy="338554"/>
          </a:xfrm>
          <a:prstGeom prst="rect">
            <a:avLst/>
          </a:prstGeom>
          <a:noFill/>
        </p:spPr>
        <p:txBody>
          <a:bodyPr wrap="square" lIns="91440" tIns="45720" rIns="91440" bIns="45720" rtlCol="0" anchor="t">
            <a:spAutoFit/>
          </a:bodyPr>
          <a:lstStyle/>
          <a:p>
            <a:r>
              <a:rPr lang="en-US" sz="800">
                <a:solidFill>
                  <a:schemeClr val="bg2">
                    <a:lumMod val="75000"/>
                  </a:schemeClr>
                </a:solidFill>
                <a:latin typeface="Arial"/>
                <a:cs typeface="Arial"/>
              </a:rPr>
              <a:t>g-accelerator@global-business-school.org</a:t>
            </a:r>
          </a:p>
          <a:p>
            <a:r>
              <a:rPr lang="en-GB" sz="800">
                <a:solidFill>
                  <a:schemeClr val="bg2">
                    <a:lumMod val="75000"/>
                  </a:schemeClr>
                </a:solidFill>
                <a:latin typeface="Arial" panose="020B0604020202020204" pitchFamily="34" charset="0"/>
                <a:cs typeface="Arial" panose="020B0604020202020204" pitchFamily="34" charset="0"/>
              </a:rPr>
              <a:t>+34 930 086 588</a:t>
            </a:r>
          </a:p>
        </p:txBody>
      </p:sp>
      <p:pic>
        <p:nvPicPr>
          <p:cNvPr id="12" name="Picture 2" descr="http://3.bp.blogspot.com/-3J4wOittWx8/U5HU9HZIt7I/AAAAAAAAAHE/xWBh3fc6wts/s1600/Tam+Sam+Som+Market+Evaluations+-+Easily+Explained.jpg">
            <a:extLst>
              <a:ext uri="{FF2B5EF4-FFF2-40B4-BE49-F238E27FC236}">
                <a16:creationId xmlns:a16="http://schemas.microsoft.com/office/drawing/2014/main" id="{324B3FD8-86AE-A6C3-4D4B-F755112EE6D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48000" y="1722659"/>
            <a:ext cx="5622828" cy="42171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green and white logo&#10;&#10;AI-generated content may be incorrect.">
            <a:extLst>
              <a:ext uri="{FF2B5EF4-FFF2-40B4-BE49-F238E27FC236}">
                <a16:creationId xmlns:a16="http://schemas.microsoft.com/office/drawing/2014/main" id="{3794C97F-E872-C4BC-EAB6-A58834091BBC}"/>
              </a:ext>
            </a:extLst>
          </p:cNvPr>
          <p:cNvPicPr>
            <a:picLocks noChangeAspect="1"/>
          </p:cNvPicPr>
          <p:nvPr/>
        </p:nvPicPr>
        <p:blipFill>
          <a:blip r:embed="rId9"/>
          <a:stretch>
            <a:fillRect/>
          </a:stretch>
        </p:blipFill>
        <p:spPr>
          <a:xfrm>
            <a:off x="10207322" y="-239"/>
            <a:ext cx="1981200" cy="1962150"/>
          </a:xfrm>
          <a:prstGeom prst="rect">
            <a:avLst/>
          </a:prstGeom>
        </p:spPr>
      </p:pic>
    </p:spTree>
    <p:extLst>
      <p:ext uri="{BB962C8B-B14F-4D97-AF65-F5344CB8AC3E}">
        <p14:creationId xmlns:p14="http://schemas.microsoft.com/office/powerpoint/2010/main" val="29487201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hidden="1">
            <a:extLst>
              <a:ext uri="{FF2B5EF4-FFF2-40B4-BE49-F238E27FC236}">
                <a16:creationId xmlns:a16="http://schemas.microsoft.com/office/drawing/2014/main" id="{19B2D728-110A-434C-9EF3-41C4F57A124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de think-cell" r:id="rId3" imgW="353" imgH="353" progId="TCLayout.ActiveDocument.1">
                  <p:embed/>
                </p:oleObj>
              </mc:Choice>
              <mc:Fallback>
                <p:oleObj name="Diapositiva de think-cell" r:id="rId3" imgW="353" imgH="353" progId="TCLayout.ActiveDocument.1">
                  <p:embed/>
                  <p:pic>
                    <p:nvPicPr>
                      <p:cNvPr id="2" name="Objeto 1" hidden="1">
                        <a:extLst>
                          <a:ext uri="{FF2B5EF4-FFF2-40B4-BE49-F238E27FC236}">
                            <a16:creationId xmlns:a16="http://schemas.microsoft.com/office/drawing/2014/main" id="{19B2D728-110A-434C-9EF3-41C4F57A124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ítulo 1">
            <a:extLst>
              <a:ext uri="{FF2B5EF4-FFF2-40B4-BE49-F238E27FC236}">
                <a16:creationId xmlns:a16="http://schemas.microsoft.com/office/drawing/2014/main" id="{11626B29-A00A-4EC4-B849-DACF8BFCA82D}"/>
              </a:ext>
            </a:extLst>
          </p:cNvPr>
          <p:cNvSpPr txBox="1">
            <a:spLocks/>
          </p:cNvSpPr>
          <p:nvPr/>
        </p:nvSpPr>
        <p:spPr>
          <a:xfrm>
            <a:off x="332510" y="767859"/>
            <a:ext cx="9143999" cy="4980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a:solidFill>
                  <a:schemeClr val="bg2">
                    <a:lumMod val="50000"/>
                  </a:schemeClr>
                </a:solidFill>
                <a:latin typeface="Arial" panose="020B0604020202020204" pitchFamily="34" charset="0"/>
                <a:cs typeface="Arial" panose="020B0604020202020204" pitchFamily="34" charset="0"/>
              </a:rPr>
              <a:t>Calculate your TAM, SAM, SOM</a:t>
            </a:r>
          </a:p>
        </p:txBody>
      </p:sp>
      <p:pic>
        <p:nvPicPr>
          <p:cNvPr id="5" name="Gráfico 4">
            <a:extLst>
              <a:ext uri="{FF2B5EF4-FFF2-40B4-BE49-F238E27FC236}">
                <a16:creationId xmlns:a16="http://schemas.microsoft.com/office/drawing/2014/main" id="{490A982C-AAC7-450E-B492-875224A5DCF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1267810"/>
            <a:ext cx="6096000" cy="45719"/>
          </a:xfrm>
          <a:prstGeom prst="rect">
            <a:avLst/>
          </a:prstGeom>
        </p:spPr>
      </p:pic>
      <p:pic>
        <p:nvPicPr>
          <p:cNvPr id="31" name="Imagen 30">
            <a:extLst>
              <a:ext uri="{FF2B5EF4-FFF2-40B4-BE49-F238E27FC236}">
                <a16:creationId xmlns:a16="http://schemas.microsoft.com/office/drawing/2014/main" id="{3B70946B-4731-417A-BEBC-B062F79B7DA9}"/>
              </a:ext>
            </a:extLst>
          </p:cNvPr>
          <p:cNvPicPr>
            <a:picLocks noChangeAspect="1"/>
          </p:cNvPicPr>
          <p:nvPr/>
        </p:nvPicPr>
        <p:blipFill>
          <a:blip r:embed="rId6"/>
          <a:stretch>
            <a:fillRect/>
          </a:stretch>
        </p:blipFill>
        <p:spPr>
          <a:xfrm>
            <a:off x="9985405" y="6261264"/>
            <a:ext cx="9144" cy="371857"/>
          </a:xfrm>
          <a:prstGeom prst="rect">
            <a:avLst/>
          </a:prstGeom>
        </p:spPr>
      </p:pic>
      <p:pic>
        <p:nvPicPr>
          <p:cNvPr id="34" name="Imagen 33">
            <a:extLst>
              <a:ext uri="{FF2B5EF4-FFF2-40B4-BE49-F238E27FC236}">
                <a16:creationId xmlns:a16="http://schemas.microsoft.com/office/drawing/2014/main" id="{27ADB61F-CE0F-49F7-A791-2B9D686C5589}"/>
              </a:ext>
            </a:extLst>
          </p:cNvPr>
          <p:cNvPicPr>
            <a:picLocks noChangeAspect="1"/>
          </p:cNvPicPr>
          <p:nvPr/>
        </p:nvPicPr>
        <p:blipFill>
          <a:blip r:embed="rId7"/>
          <a:stretch>
            <a:fillRect/>
          </a:stretch>
        </p:blipFill>
        <p:spPr>
          <a:xfrm>
            <a:off x="430832" y="6196510"/>
            <a:ext cx="1031529" cy="454108"/>
          </a:xfrm>
          <a:prstGeom prst="rect">
            <a:avLst/>
          </a:prstGeom>
        </p:spPr>
      </p:pic>
      <p:sp>
        <p:nvSpPr>
          <p:cNvPr id="10" name="CuadroTexto 18">
            <a:extLst>
              <a:ext uri="{FF2B5EF4-FFF2-40B4-BE49-F238E27FC236}">
                <a16:creationId xmlns:a16="http://schemas.microsoft.com/office/drawing/2014/main" id="{2164E1B2-C519-AC3A-471F-0954AE5D33E1}"/>
              </a:ext>
            </a:extLst>
          </p:cNvPr>
          <p:cNvSpPr txBox="1"/>
          <p:nvPr/>
        </p:nvSpPr>
        <p:spPr>
          <a:xfrm>
            <a:off x="9994549" y="6294567"/>
            <a:ext cx="3643604" cy="338554"/>
          </a:xfrm>
          <a:prstGeom prst="rect">
            <a:avLst/>
          </a:prstGeom>
          <a:noFill/>
        </p:spPr>
        <p:txBody>
          <a:bodyPr wrap="square" lIns="91440" tIns="45720" rIns="91440" bIns="45720" rtlCol="0" anchor="t">
            <a:spAutoFit/>
          </a:bodyPr>
          <a:lstStyle/>
          <a:p>
            <a:r>
              <a:rPr lang="en-US" sz="800">
                <a:solidFill>
                  <a:schemeClr val="bg2">
                    <a:lumMod val="75000"/>
                  </a:schemeClr>
                </a:solidFill>
                <a:latin typeface="Arial"/>
                <a:cs typeface="Arial"/>
              </a:rPr>
              <a:t>g-accelerator@global-business-school.org</a:t>
            </a:r>
          </a:p>
          <a:p>
            <a:r>
              <a:rPr lang="en-GB" sz="800">
                <a:solidFill>
                  <a:schemeClr val="bg2">
                    <a:lumMod val="75000"/>
                  </a:schemeClr>
                </a:solidFill>
                <a:latin typeface="Arial" panose="020B0604020202020204" pitchFamily="34" charset="0"/>
                <a:cs typeface="Arial" panose="020B0604020202020204" pitchFamily="34" charset="0"/>
              </a:rPr>
              <a:t>+34 930 086 588</a:t>
            </a:r>
          </a:p>
        </p:txBody>
      </p:sp>
      <p:pic>
        <p:nvPicPr>
          <p:cNvPr id="11" name="Picture 2" descr="Resultado de imagen de TAM, SAM,SOM">
            <a:extLst>
              <a:ext uri="{FF2B5EF4-FFF2-40B4-BE49-F238E27FC236}">
                <a16:creationId xmlns:a16="http://schemas.microsoft.com/office/drawing/2014/main" id="{A9EF337B-231E-62ED-E3DA-3CE27CF86DD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48000" y="1482358"/>
            <a:ext cx="5984371" cy="420420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green and white logo&#10;&#10;AI-generated content may be incorrect.">
            <a:extLst>
              <a:ext uri="{FF2B5EF4-FFF2-40B4-BE49-F238E27FC236}">
                <a16:creationId xmlns:a16="http://schemas.microsoft.com/office/drawing/2014/main" id="{A1087DB8-835A-3EFE-9136-DAE0C6AE9DF9}"/>
              </a:ext>
            </a:extLst>
          </p:cNvPr>
          <p:cNvPicPr>
            <a:picLocks noChangeAspect="1"/>
          </p:cNvPicPr>
          <p:nvPr/>
        </p:nvPicPr>
        <p:blipFill>
          <a:blip r:embed="rId9"/>
          <a:stretch>
            <a:fillRect/>
          </a:stretch>
        </p:blipFill>
        <p:spPr>
          <a:xfrm>
            <a:off x="10207322" y="-239"/>
            <a:ext cx="1981200" cy="1962150"/>
          </a:xfrm>
          <a:prstGeom prst="rect">
            <a:avLst/>
          </a:prstGeom>
        </p:spPr>
      </p:pic>
    </p:spTree>
    <p:extLst>
      <p:ext uri="{BB962C8B-B14F-4D97-AF65-F5344CB8AC3E}">
        <p14:creationId xmlns:p14="http://schemas.microsoft.com/office/powerpoint/2010/main" val="4937561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hidden="1">
            <a:extLst>
              <a:ext uri="{FF2B5EF4-FFF2-40B4-BE49-F238E27FC236}">
                <a16:creationId xmlns:a16="http://schemas.microsoft.com/office/drawing/2014/main" id="{19B2D728-110A-434C-9EF3-41C4F57A124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de think-cell" r:id="rId3" imgW="353" imgH="353" progId="TCLayout.ActiveDocument.1">
                  <p:embed/>
                </p:oleObj>
              </mc:Choice>
              <mc:Fallback>
                <p:oleObj name="Diapositiva de think-cell" r:id="rId3" imgW="353" imgH="353" progId="TCLayout.ActiveDocument.1">
                  <p:embed/>
                  <p:pic>
                    <p:nvPicPr>
                      <p:cNvPr id="2" name="Objeto 1" hidden="1">
                        <a:extLst>
                          <a:ext uri="{FF2B5EF4-FFF2-40B4-BE49-F238E27FC236}">
                            <a16:creationId xmlns:a16="http://schemas.microsoft.com/office/drawing/2014/main" id="{19B2D728-110A-434C-9EF3-41C4F57A124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ítulo 1">
            <a:extLst>
              <a:ext uri="{FF2B5EF4-FFF2-40B4-BE49-F238E27FC236}">
                <a16:creationId xmlns:a16="http://schemas.microsoft.com/office/drawing/2014/main" id="{11626B29-A00A-4EC4-B849-DACF8BFCA82D}"/>
              </a:ext>
            </a:extLst>
          </p:cNvPr>
          <p:cNvSpPr txBox="1">
            <a:spLocks/>
          </p:cNvSpPr>
          <p:nvPr/>
        </p:nvSpPr>
        <p:spPr>
          <a:xfrm>
            <a:off x="332510" y="767859"/>
            <a:ext cx="9143999" cy="4980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a:solidFill>
                  <a:schemeClr val="bg2">
                    <a:lumMod val="50000"/>
                  </a:schemeClr>
                </a:solidFill>
                <a:latin typeface="Arial" panose="020B0604020202020204" pitchFamily="34" charset="0"/>
                <a:cs typeface="Arial" panose="020B0604020202020204" pitchFamily="34" charset="0"/>
              </a:rPr>
              <a:t>Incomes/Revenue Streams</a:t>
            </a:r>
          </a:p>
        </p:txBody>
      </p:sp>
      <p:pic>
        <p:nvPicPr>
          <p:cNvPr id="5" name="Gráfico 4">
            <a:extLst>
              <a:ext uri="{FF2B5EF4-FFF2-40B4-BE49-F238E27FC236}">
                <a16:creationId xmlns:a16="http://schemas.microsoft.com/office/drawing/2014/main" id="{490A982C-AAC7-450E-B492-875224A5DCF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1267810"/>
            <a:ext cx="6096000" cy="45719"/>
          </a:xfrm>
          <a:prstGeom prst="rect">
            <a:avLst/>
          </a:prstGeom>
        </p:spPr>
      </p:pic>
      <p:pic>
        <p:nvPicPr>
          <p:cNvPr id="31" name="Imagen 30">
            <a:extLst>
              <a:ext uri="{FF2B5EF4-FFF2-40B4-BE49-F238E27FC236}">
                <a16:creationId xmlns:a16="http://schemas.microsoft.com/office/drawing/2014/main" id="{3B70946B-4731-417A-BEBC-B062F79B7DA9}"/>
              </a:ext>
            </a:extLst>
          </p:cNvPr>
          <p:cNvPicPr>
            <a:picLocks noChangeAspect="1"/>
          </p:cNvPicPr>
          <p:nvPr/>
        </p:nvPicPr>
        <p:blipFill>
          <a:blip r:embed="rId6"/>
          <a:stretch>
            <a:fillRect/>
          </a:stretch>
        </p:blipFill>
        <p:spPr>
          <a:xfrm>
            <a:off x="9985405" y="6261264"/>
            <a:ext cx="9144" cy="371857"/>
          </a:xfrm>
          <a:prstGeom prst="rect">
            <a:avLst/>
          </a:prstGeom>
        </p:spPr>
      </p:pic>
      <p:pic>
        <p:nvPicPr>
          <p:cNvPr id="34" name="Imagen 33">
            <a:extLst>
              <a:ext uri="{FF2B5EF4-FFF2-40B4-BE49-F238E27FC236}">
                <a16:creationId xmlns:a16="http://schemas.microsoft.com/office/drawing/2014/main" id="{27ADB61F-CE0F-49F7-A791-2B9D686C5589}"/>
              </a:ext>
            </a:extLst>
          </p:cNvPr>
          <p:cNvPicPr>
            <a:picLocks noChangeAspect="1"/>
          </p:cNvPicPr>
          <p:nvPr/>
        </p:nvPicPr>
        <p:blipFill>
          <a:blip r:embed="rId7"/>
          <a:stretch>
            <a:fillRect/>
          </a:stretch>
        </p:blipFill>
        <p:spPr>
          <a:xfrm>
            <a:off x="430832" y="6196510"/>
            <a:ext cx="1031529" cy="454108"/>
          </a:xfrm>
          <a:prstGeom prst="rect">
            <a:avLst/>
          </a:prstGeom>
        </p:spPr>
      </p:pic>
      <p:sp>
        <p:nvSpPr>
          <p:cNvPr id="10" name="CuadroTexto 18">
            <a:extLst>
              <a:ext uri="{FF2B5EF4-FFF2-40B4-BE49-F238E27FC236}">
                <a16:creationId xmlns:a16="http://schemas.microsoft.com/office/drawing/2014/main" id="{2164E1B2-C519-AC3A-471F-0954AE5D33E1}"/>
              </a:ext>
            </a:extLst>
          </p:cNvPr>
          <p:cNvSpPr txBox="1"/>
          <p:nvPr/>
        </p:nvSpPr>
        <p:spPr>
          <a:xfrm>
            <a:off x="9994549" y="6294567"/>
            <a:ext cx="3643604" cy="338554"/>
          </a:xfrm>
          <a:prstGeom prst="rect">
            <a:avLst/>
          </a:prstGeom>
          <a:noFill/>
        </p:spPr>
        <p:txBody>
          <a:bodyPr wrap="square" lIns="91440" tIns="45720" rIns="91440" bIns="45720" rtlCol="0" anchor="t">
            <a:spAutoFit/>
          </a:bodyPr>
          <a:lstStyle/>
          <a:p>
            <a:r>
              <a:rPr lang="en-US" sz="800">
                <a:solidFill>
                  <a:schemeClr val="bg2">
                    <a:lumMod val="75000"/>
                  </a:schemeClr>
                </a:solidFill>
                <a:latin typeface="Arial"/>
                <a:cs typeface="Arial"/>
              </a:rPr>
              <a:t>g-accelerator@global-business-school.org</a:t>
            </a:r>
          </a:p>
          <a:p>
            <a:r>
              <a:rPr lang="en-GB" sz="800">
                <a:solidFill>
                  <a:schemeClr val="bg2">
                    <a:lumMod val="75000"/>
                  </a:schemeClr>
                </a:solidFill>
                <a:latin typeface="Arial" panose="020B0604020202020204" pitchFamily="34" charset="0"/>
                <a:cs typeface="Arial" panose="020B0604020202020204" pitchFamily="34" charset="0"/>
              </a:rPr>
              <a:t>+34 930 086 588</a:t>
            </a:r>
          </a:p>
        </p:txBody>
      </p:sp>
      <p:sp>
        <p:nvSpPr>
          <p:cNvPr id="11" name="object 5">
            <a:extLst>
              <a:ext uri="{FF2B5EF4-FFF2-40B4-BE49-F238E27FC236}">
                <a16:creationId xmlns:a16="http://schemas.microsoft.com/office/drawing/2014/main" id="{D96E7A61-B53C-E899-FE1C-EA5BDDD1F854}"/>
              </a:ext>
            </a:extLst>
          </p:cNvPr>
          <p:cNvSpPr txBox="1">
            <a:spLocks/>
          </p:cNvSpPr>
          <p:nvPr/>
        </p:nvSpPr>
        <p:spPr>
          <a:xfrm>
            <a:off x="606883" y="1675640"/>
            <a:ext cx="11013265" cy="4958409"/>
          </a:xfrm>
          <a:prstGeom prst="rect">
            <a:avLst/>
          </a:prstGeom>
        </p:spPr>
        <p:txBody>
          <a:bodyPr vert="horz" wrap="square" lIns="0" tIns="1270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pPr>
            <a:r>
              <a:rPr lang="en-GB" sz="1800">
                <a:latin typeface="Calibri" panose="020F0502020204030204" pitchFamily="34" charset="0"/>
                <a:cs typeface="Calibri" panose="020F0502020204030204" pitchFamily="34" charset="0"/>
              </a:rPr>
              <a:t>And then:</a:t>
            </a:r>
          </a:p>
          <a:p>
            <a:pPr algn="just">
              <a:lnSpc>
                <a:spcPct val="150000"/>
              </a:lnSpc>
            </a:pPr>
            <a:r>
              <a:rPr lang="en-GB" sz="1800" b="1">
                <a:latin typeface="Calibri" panose="020F0502020204030204" pitchFamily="34" charset="0"/>
                <a:cs typeface="Calibri" panose="020F0502020204030204" pitchFamily="34" charset="0"/>
              </a:rPr>
              <a:t>WHICH ONE IS YOUR MARKET SHARE?</a:t>
            </a:r>
            <a:endParaRPr lang="en-GB" sz="1800">
              <a:latin typeface="Calibri" panose="020F0502020204030204" pitchFamily="34" charset="0"/>
              <a:cs typeface="Calibri" panose="020F0502020204030204" pitchFamily="34" charset="0"/>
            </a:endParaRPr>
          </a:p>
          <a:p>
            <a:pPr lvl="1" algn="just">
              <a:lnSpc>
                <a:spcPct val="150000"/>
              </a:lnSpc>
            </a:pPr>
            <a:r>
              <a:rPr lang="en-GB" sz="1800">
                <a:latin typeface="Calibri" panose="020F0502020204030204" pitchFamily="34" charset="0"/>
                <a:cs typeface="Calibri" panose="020F0502020204030204" pitchFamily="34" charset="0"/>
              </a:rPr>
              <a:t>The market share is the percentage of a market covered by a specific company at a specific time.</a:t>
            </a:r>
          </a:p>
          <a:p>
            <a:pPr lvl="1" algn="just">
              <a:lnSpc>
                <a:spcPct val="150000"/>
              </a:lnSpc>
            </a:pPr>
            <a:r>
              <a:rPr lang="en-GB" sz="1800">
                <a:latin typeface="Calibri" panose="020F0502020204030204" pitchFamily="34" charset="0"/>
                <a:cs typeface="Calibri" panose="020F0502020204030204" pitchFamily="34" charset="0"/>
              </a:rPr>
              <a:t>For instance, if the European car market has a size of 15 million cars sold in 2018 and the group XYZ sells 5 million cars in 2018 in that market, it has a market share of 5/15 = 0.33 = 33% in that specific year.</a:t>
            </a:r>
          </a:p>
          <a:p>
            <a:pPr algn="just">
              <a:lnSpc>
                <a:spcPct val="150000"/>
              </a:lnSpc>
            </a:pPr>
            <a:endParaRPr lang="en-GB" sz="1800" b="1">
              <a:latin typeface="Calibri" panose="020F0502020204030204" pitchFamily="34" charset="0"/>
              <a:cs typeface="Calibri" panose="020F0502020204030204" pitchFamily="34" charset="0"/>
            </a:endParaRPr>
          </a:p>
          <a:p>
            <a:pPr algn="just">
              <a:lnSpc>
                <a:spcPct val="150000"/>
              </a:lnSpc>
            </a:pPr>
            <a:endParaRPr lang="en-GB" sz="1800" b="1">
              <a:latin typeface="Calibri" panose="020F0502020204030204" pitchFamily="34" charset="0"/>
              <a:cs typeface="Calibri" panose="020F0502020204030204" pitchFamily="34" charset="0"/>
            </a:endParaRPr>
          </a:p>
          <a:p>
            <a:pPr algn="just">
              <a:lnSpc>
                <a:spcPct val="150000"/>
              </a:lnSpc>
            </a:pPr>
            <a:endParaRPr lang="en-GB" sz="1800">
              <a:latin typeface="Calibri" panose="020F0502020204030204" pitchFamily="34" charset="0"/>
              <a:cs typeface="Calibri" panose="020F0502020204030204" pitchFamily="34" charset="0"/>
            </a:endParaRPr>
          </a:p>
          <a:p>
            <a:pPr marL="457200" lvl="1" indent="0" algn="just">
              <a:lnSpc>
                <a:spcPct val="150000"/>
              </a:lnSpc>
              <a:buNone/>
            </a:pPr>
            <a:endParaRPr lang="en-GB" sz="1800">
              <a:latin typeface="Calibri" panose="020F0502020204030204" pitchFamily="34" charset="0"/>
              <a:cs typeface="Calibri" panose="020F0502020204030204" pitchFamily="34" charset="0"/>
            </a:endParaRPr>
          </a:p>
          <a:p>
            <a:pPr marL="0" indent="0" algn="just">
              <a:lnSpc>
                <a:spcPct val="150000"/>
              </a:lnSpc>
              <a:buNone/>
            </a:pPr>
            <a:endParaRPr lang="en-GB" sz="1800">
              <a:latin typeface="Calibri" panose="020F0502020204030204" pitchFamily="34" charset="0"/>
              <a:cs typeface="Calibri" panose="020F0502020204030204" pitchFamily="34" charset="0"/>
            </a:endParaRPr>
          </a:p>
        </p:txBody>
      </p:sp>
      <p:pic>
        <p:nvPicPr>
          <p:cNvPr id="7" name="Picture 6" descr="A green and white logo&#10;&#10;AI-generated content may be incorrect.">
            <a:extLst>
              <a:ext uri="{FF2B5EF4-FFF2-40B4-BE49-F238E27FC236}">
                <a16:creationId xmlns:a16="http://schemas.microsoft.com/office/drawing/2014/main" id="{373F5BE6-970C-72D4-97DB-35A0FD0C9DF5}"/>
              </a:ext>
            </a:extLst>
          </p:cNvPr>
          <p:cNvPicPr>
            <a:picLocks noChangeAspect="1"/>
          </p:cNvPicPr>
          <p:nvPr/>
        </p:nvPicPr>
        <p:blipFill>
          <a:blip r:embed="rId8"/>
          <a:stretch>
            <a:fillRect/>
          </a:stretch>
        </p:blipFill>
        <p:spPr>
          <a:xfrm>
            <a:off x="10207322" y="-239"/>
            <a:ext cx="1981200" cy="1962150"/>
          </a:xfrm>
          <a:prstGeom prst="rect">
            <a:avLst/>
          </a:prstGeom>
        </p:spPr>
      </p:pic>
    </p:spTree>
    <p:extLst>
      <p:ext uri="{BB962C8B-B14F-4D97-AF65-F5344CB8AC3E}">
        <p14:creationId xmlns:p14="http://schemas.microsoft.com/office/powerpoint/2010/main" val="33703439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11626B29-A00A-4EC4-B849-DACF8BFCA82D}"/>
              </a:ext>
            </a:extLst>
          </p:cNvPr>
          <p:cNvSpPr txBox="1">
            <a:spLocks/>
          </p:cNvSpPr>
          <p:nvPr/>
        </p:nvSpPr>
        <p:spPr>
          <a:xfrm>
            <a:off x="332510" y="767859"/>
            <a:ext cx="9143999" cy="4980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solidFill>
                  <a:schemeClr val="bg2">
                    <a:lumMod val="50000"/>
                  </a:schemeClr>
                </a:solidFill>
                <a:latin typeface="Arial" panose="020B0604020202020204" pitchFamily="34" charset="0"/>
                <a:cs typeface="Arial" panose="020B0604020202020204" pitchFamily="34" charset="0"/>
              </a:rPr>
              <a:t>Market Sizing Sprint</a:t>
            </a:r>
          </a:p>
        </p:txBody>
      </p:sp>
      <p:pic>
        <p:nvPicPr>
          <p:cNvPr id="5" name="Gráfico 4">
            <a:extLst>
              <a:ext uri="{FF2B5EF4-FFF2-40B4-BE49-F238E27FC236}">
                <a16:creationId xmlns:a16="http://schemas.microsoft.com/office/drawing/2014/main" id="{490A982C-AAC7-450E-B492-875224A5DCF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1267810"/>
            <a:ext cx="6096000" cy="45719"/>
          </a:xfrm>
          <a:prstGeom prst="rect">
            <a:avLst/>
          </a:prstGeom>
        </p:spPr>
      </p:pic>
      <p:pic>
        <p:nvPicPr>
          <p:cNvPr id="31" name="Imagen 30">
            <a:extLst>
              <a:ext uri="{FF2B5EF4-FFF2-40B4-BE49-F238E27FC236}">
                <a16:creationId xmlns:a16="http://schemas.microsoft.com/office/drawing/2014/main" id="{3B70946B-4731-417A-BEBC-B062F79B7DA9}"/>
              </a:ext>
            </a:extLst>
          </p:cNvPr>
          <p:cNvPicPr>
            <a:picLocks noChangeAspect="1"/>
          </p:cNvPicPr>
          <p:nvPr/>
        </p:nvPicPr>
        <p:blipFill>
          <a:blip r:embed="rId4"/>
          <a:stretch>
            <a:fillRect/>
          </a:stretch>
        </p:blipFill>
        <p:spPr>
          <a:xfrm>
            <a:off x="9985405" y="6261264"/>
            <a:ext cx="9144" cy="371857"/>
          </a:xfrm>
          <a:prstGeom prst="rect">
            <a:avLst/>
          </a:prstGeom>
        </p:spPr>
      </p:pic>
      <p:pic>
        <p:nvPicPr>
          <p:cNvPr id="34" name="Imagen 33">
            <a:extLst>
              <a:ext uri="{FF2B5EF4-FFF2-40B4-BE49-F238E27FC236}">
                <a16:creationId xmlns:a16="http://schemas.microsoft.com/office/drawing/2014/main" id="{27ADB61F-CE0F-49F7-A791-2B9D686C5589}"/>
              </a:ext>
            </a:extLst>
          </p:cNvPr>
          <p:cNvPicPr>
            <a:picLocks noChangeAspect="1"/>
          </p:cNvPicPr>
          <p:nvPr/>
        </p:nvPicPr>
        <p:blipFill>
          <a:blip r:embed="rId5"/>
          <a:stretch>
            <a:fillRect/>
          </a:stretch>
        </p:blipFill>
        <p:spPr>
          <a:xfrm>
            <a:off x="430832" y="6196510"/>
            <a:ext cx="1031529" cy="454108"/>
          </a:xfrm>
          <a:prstGeom prst="rect">
            <a:avLst/>
          </a:prstGeom>
        </p:spPr>
      </p:pic>
      <p:sp>
        <p:nvSpPr>
          <p:cNvPr id="10" name="CuadroTexto 18">
            <a:extLst>
              <a:ext uri="{FF2B5EF4-FFF2-40B4-BE49-F238E27FC236}">
                <a16:creationId xmlns:a16="http://schemas.microsoft.com/office/drawing/2014/main" id="{2164E1B2-C519-AC3A-471F-0954AE5D33E1}"/>
              </a:ext>
            </a:extLst>
          </p:cNvPr>
          <p:cNvSpPr txBox="1"/>
          <p:nvPr/>
        </p:nvSpPr>
        <p:spPr>
          <a:xfrm>
            <a:off x="9994549" y="6294567"/>
            <a:ext cx="3643604" cy="338554"/>
          </a:xfrm>
          <a:prstGeom prst="rect">
            <a:avLst/>
          </a:prstGeom>
          <a:noFill/>
        </p:spPr>
        <p:txBody>
          <a:bodyPr wrap="square" lIns="91440" tIns="45720" rIns="91440" bIns="45720" rtlCol="0" anchor="t">
            <a:spAutoFit/>
          </a:bodyPr>
          <a:lstStyle/>
          <a:p>
            <a:r>
              <a:rPr lang="en-US" sz="800">
                <a:solidFill>
                  <a:schemeClr val="bg2">
                    <a:lumMod val="75000"/>
                  </a:schemeClr>
                </a:solidFill>
                <a:latin typeface="Arial"/>
                <a:cs typeface="Arial"/>
              </a:rPr>
              <a:t>g-accelerator@global-business-school.org</a:t>
            </a:r>
          </a:p>
          <a:p>
            <a:r>
              <a:rPr lang="en-GB" sz="800">
                <a:solidFill>
                  <a:schemeClr val="bg2">
                    <a:lumMod val="75000"/>
                  </a:schemeClr>
                </a:solidFill>
                <a:latin typeface="Arial" panose="020B0604020202020204" pitchFamily="34" charset="0"/>
                <a:cs typeface="Arial" panose="020B0604020202020204" pitchFamily="34" charset="0"/>
              </a:rPr>
              <a:t>+34 930 086 588</a:t>
            </a:r>
          </a:p>
        </p:txBody>
      </p:sp>
      <p:pic>
        <p:nvPicPr>
          <p:cNvPr id="7" name="Picture 6" descr="A green and white logo&#10;&#10;AI-generated content may be incorrect.">
            <a:extLst>
              <a:ext uri="{FF2B5EF4-FFF2-40B4-BE49-F238E27FC236}">
                <a16:creationId xmlns:a16="http://schemas.microsoft.com/office/drawing/2014/main" id="{EA0E8BAC-4118-8BDE-DEAE-1E7A9BDAF7D3}"/>
              </a:ext>
            </a:extLst>
          </p:cNvPr>
          <p:cNvPicPr>
            <a:picLocks noChangeAspect="1"/>
          </p:cNvPicPr>
          <p:nvPr/>
        </p:nvPicPr>
        <p:blipFill>
          <a:blip r:embed="rId6"/>
          <a:stretch>
            <a:fillRect/>
          </a:stretch>
        </p:blipFill>
        <p:spPr>
          <a:xfrm>
            <a:off x="10207322" y="-239"/>
            <a:ext cx="1981200" cy="1962150"/>
          </a:xfrm>
          <a:prstGeom prst="rect">
            <a:avLst/>
          </a:prstGeom>
        </p:spPr>
      </p:pic>
      <p:sp>
        <p:nvSpPr>
          <p:cNvPr id="35" name="Activity badge"/>
          <p:cNvSpPr/>
          <p:nvPr/>
        </p:nvSpPr>
        <p:spPr>
          <a:xfrm>
            <a:off x="411480" y="347472"/>
            <a:ext cx="2562148" cy="310896"/>
          </a:xfrm>
          <a:prstGeom prst="roundRect">
            <a:avLst>
              <a:gd name="adj" fmla="val 50000"/>
            </a:avLst>
          </a:prstGeom>
          <a:solidFill>
            <a:srgbClr val="37624E"/>
          </a:solidFill>
          <a:ln>
            <a:noFill/>
          </a:ln>
          <a:effectLst/>
        </p:spPr>
        <p:style>
          <a:lnRef idx="1">
            <a:schemeClr val="accent1"/>
          </a:lnRef>
          <a:fillRef idx="3">
            <a:schemeClr val="accent1"/>
          </a:fillRef>
          <a:effectRef idx="2">
            <a:schemeClr val="accent1"/>
          </a:effectRef>
          <a:fontRef idx="minor">
            <a:schemeClr val="lt1"/>
          </a:fontRef>
        </p:style>
        <p:txBody>
          <a:bodyPr tIns="0" bIns="0" rtlCol="0" anchor="ctr"/>
          <a:lstStyle/>
          <a:p>
            <a:pPr algn="ctr"/>
            <a:r>
              <a:rPr sz="1100" b="1" spc="100">
                <a:solidFill>
                  <a:srgbClr val="FFFFFF"/>
                </a:solidFill>
                <a:latin typeface="Arial"/>
              </a:rPr>
              <a:t>RESEARCH SPRINT · 20 MIN</a:t>
            </a:r>
          </a:p>
        </p:txBody>
      </p:sp>
      <p:sp>
        <p:nvSpPr>
          <p:cNvPr id="36" name="TAM"/>
          <p:cNvSpPr/>
          <p:nvPr/>
        </p:nvSpPr>
        <p:spPr>
          <a:xfrm>
            <a:off x="502920" y="1508760"/>
            <a:ext cx="6675120" cy="1143000"/>
          </a:xfrm>
          <a:prstGeom prst="roundRect">
            <a:avLst>
              <a:gd name="adj" fmla="val 8000"/>
            </a:avLst>
          </a:prstGeom>
          <a:solidFill>
            <a:srgbClr val="E8F0EC"/>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36576" rIns="182880" bIns="36576" rtlCol="0" anchor="ctr"/>
          <a:lstStyle/>
          <a:p>
            <a:pPr algn="l"/>
            <a:r>
              <a:rPr sz="2200" b="1">
                <a:solidFill>
                  <a:srgbClr val="37624E"/>
                </a:solidFill>
                <a:latin typeface="Calibri"/>
              </a:rPr>
              <a:t>TAM   </a:t>
            </a:r>
            <a:r>
              <a:rPr sz="1400" b="0">
                <a:solidFill>
                  <a:srgbClr val="262626"/>
                </a:solidFill>
                <a:latin typeface="Calibri"/>
              </a:rPr>
              <a:t>RegaSmart: All irrigated fruit and nut farms in Spain</a:t>
            </a:r>
          </a:p>
        </p:txBody>
      </p:sp>
      <p:sp>
        <p:nvSpPr>
          <p:cNvPr id="37" name="SAM"/>
          <p:cNvSpPr/>
          <p:nvPr/>
        </p:nvSpPr>
        <p:spPr>
          <a:xfrm>
            <a:off x="960120" y="2834639"/>
            <a:ext cx="5760720" cy="1143000"/>
          </a:xfrm>
          <a:prstGeom prst="roundRect">
            <a:avLst>
              <a:gd name="adj" fmla="val 8000"/>
            </a:avLst>
          </a:prstGeom>
          <a:solidFill>
            <a:srgbClr val="C9DCD1"/>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36576" rIns="182880" bIns="36576" rtlCol="0" anchor="ctr"/>
          <a:lstStyle/>
          <a:p>
            <a:pPr algn="l"/>
            <a:r>
              <a:rPr sz="2200" b="1">
                <a:solidFill>
                  <a:srgbClr val="37624E"/>
                </a:solidFill>
                <a:latin typeface="Calibri"/>
              </a:rPr>
              <a:t>SAM   </a:t>
            </a:r>
            <a:r>
              <a:rPr sz="1400" b="0">
                <a:solidFill>
                  <a:srgbClr val="262626"/>
                </a:solidFill>
                <a:latin typeface="Calibri"/>
              </a:rPr>
              <a:t>RegaSmart: Farms in Catalonia and Aragon with drip irrigation, within reach of our sales team</a:t>
            </a:r>
          </a:p>
        </p:txBody>
      </p:sp>
      <p:sp>
        <p:nvSpPr>
          <p:cNvPr id="38" name="SOM"/>
          <p:cNvSpPr/>
          <p:nvPr/>
        </p:nvSpPr>
        <p:spPr>
          <a:xfrm>
            <a:off x="1417320" y="4160520"/>
            <a:ext cx="4846320" cy="1143000"/>
          </a:xfrm>
          <a:prstGeom prst="roundRect">
            <a:avLst>
              <a:gd name="adj" fmla="val 8000"/>
            </a:avLst>
          </a:prstGeom>
          <a:solidFill>
            <a:srgbClr val="37624E"/>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36576" rIns="182880" bIns="36576" rtlCol="0" anchor="ctr"/>
          <a:lstStyle/>
          <a:p>
            <a:pPr algn="l"/>
            <a:r>
              <a:rPr sz="2200" b="1">
                <a:solidFill>
                  <a:srgbClr val="FFFFFF"/>
                </a:solidFill>
                <a:latin typeface="Calibri"/>
              </a:rPr>
              <a:t>SOM   </a:t>
            </a:r>
            <a:r>
              <a:rPr sz="1400" b="0">
                <a:solidFill>
                  <a:srgbClr val="FFFFFF"/>
                </a:solidFill>
                <a:latin typeface="Calibri"/>
              </a:rPr>
              <a:t>RegaSmart: Farms we can realistically win in 3 years through 5 partner cooperatives</a:t>
            </a:r>
          </a:p>
        </p:txBody>
      </p:sp>
      <p:sp>
        <p:nvSpPr>
          <p:cNvPr id="39" name="Sprint rules"/>
          <p:cNvSpPr/>
          <p:nvPr/>
        </p:nvSpPr>
        <p:spPr>
          <a:xfrm>
            <a:off x="7452360" y="1965960"/>
            <a:ext cx="4206240" cy="3611880"/>
          </a:xfrm>
          <a:prstGeom prst="roundRect">
            <a:avLst>
              <a:gd name="adj" fmla="val 8000"/>
            </a:avLst>
          </a:prstGeom>
          <a:solidFill>
            <a:srgbClr val="FDF1E1"/>
          </a:solidFill>
          <a:ln>
            <a:noFill/>
          </a:ln>
          <a:effectLst/>
        </p:spPr>
        <p:style>
          <a:lnRef idx="1">
            <a:schemeClr val="accent1"/>
          </a:lnRef>
          <a:fillRef idx="3">
            <a:schemeClr val="accent1"/>
          </a:fillRef>
          <a:effectRef idx="2">
            <a:schemeClr val="accent1"/>
          </a:effectRef>
          <a:fontRef idx="minor">
            <a:schemeClr val="lt1"/>
          </a:fontRef>
        </p:style>
        <p:txBody>
          <a:bodyPr wrap="square" lIns="228600" tIns="36576" rIns="228600" bIns="36576" rtlCol="0" anchor="t"/>
          <a:lstStyle/>
          <a:p>
            <a:pPr algn="l"/>
            <a:r>
              <a:rPr sz="2000" b="1">
                <a:solidFill>
                  <a:srgbClr val="262626"/>
                </a:solidFill>
                <a:latin typeface="Calibri"/>
              </a:rPr>
              <a:t>Sprint rules</a:t>
            </a:r>
          </a:p>
          <a:p>
            <a:pPr algn="l">
              <a:spcBef>
                <a:spcPts val="800"/>
              </a:spcBef>
            </a:pPr>
            <a:r>
              <a:rPr sz="1500" b="1">
                <a:solidFill>
                  <a:srgbClr val="F7B562"/>
                </a:solidFill>
                <a:latin typeface="Calibri"/>
              </a:rPr>
              <a:t>10 min </a:t>
            </a:r>
            <a:r>
              <a:rPr sz="1500" b="0">
                <a:solidFill>
                  <a:srgbClr val="262626"/>
                </a:solidFill>
                <a:latin typeface="Calibri"/>
              </a:rPr>
              <a:t>research your TAM, SAM, SOM</a:t>
            </a:r>
          </a:p>
          <a:p>
            <a:pPr algn="l">
              <a:spcBef>
                <a:spcPts val="400"/>
              </a:spcBef>
            </a:pPr>
            <a:r>
              <a:rPr sz="1500" b="1">
                <a:solidFill>
                  <a:srgbClr val="F7B562"/>
                </a:solidFill>
                <a:latin typeface="Calibri"/>
              </a:rPr>
              <a:t>1 min </a:t>
            </a:r>
            <a:r>
              <a:rPr sz="1500" b="0">
                <a:solidFill>
                  <a:srgbClr val="262626"/>
                </a:solidFill>
                <a:latin typeface="Calibri"/>
              </a:rPr>
              <a:t>pitch your funnel to the room</a:t>
            </a:r>
          </a:p>
          <a:p>
            <a:pPr algn="l">
              <a:spcBef>
                <a:spcPts val="400"/>
              </a:spcBef>
            </a:pPr>
            <a:r>
              <a:rPr sz="1500" b="0">
                <a:solidFill>
                  <a:srgbClr val="262626"/>
                </a:solidFill>
                <a:latin typeface="Calibri"/>
              </a:rPr>
              <a:t>Others challenge: “What is your source?”</a:t>
            </a:r>
          </a:p>
          <a:p>
            <a:pPr algn="l">
              <a:spcBef>
                <a:spcPts val="1200"/>
              </a:spcBef>
            </a:pPr>
            <a:r>
              <a:rPr sz="1600" b="1">
                <a:solidFill>
                  <a:srgbClr val="37624E"/>
                </a:solidFill>
                <a:latin typeface="Calibri"/>
              </a:rPr>
              <a:t>Agri data sources</a:t>
            </a:r>
          </a:p>
          <a:p>
            <a:pPr algn="l">
              <a:spcBef>
                <a:spcPts val="400"/>
              </a:spcBef>
            </a:pPr>
            <a:r>
              <a:rPr sz="1400" b="0">
                <a:solidFill>
                  <a:srgbClr val="262626"/>
                </a:solidFill>
                <a:latin typeface="Calibri"/>
              </a:rPr>
              <a:t>Idescat · DACC (Generalitat) · MAPA: ESYRCE and Anuario de Estadística · Eurostat · FAOSTAT · GBSB Library</a:t>
            </a:r>
          </a:p>
        </p:txBody>
      </p:sp>
    </p:spTree>
    <p:extLst>
      <p:ext uri="{BB962C8B-B14F-4D97-AF65-F5344CB8AC3E}">
        <p14:creationId xmlns:p14="http://schemas.microsoft.com/office/powerpoint/2010/main" val="29406050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hidden="1">
            <a:extLst>
              <a:ext uri="{FF2B5EF4-FFF2-40B4-BE49-F238E27FC236}">
                <a16:creationId xmlns:a16="http://schemas.microsoft.com/office/drawing/2014/main" id="{19B2D728-110A-434C-9EF3-41C4F57A124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de think-cell" r:id="rId3" imgW="353" imgH="353" progId="TCLayout.ActiveDocument.1">
                  <p:embed/>
                </p:oleObj>
              </mc:Choice>
              <mc:Fallback>
                <p:oleObj name="Diapositiva de think-cell" r:id="rId3" imgW="353" imgH="353" progId="TCLayout.ActiveDocument.1">
                  <p:embed/>
                  <p:pic>
                    <p:nvPicPr>
                      <p:cNvPr id="2" name="Objeto 1" hidden="1">
                        <a:extLst>
                          <a:ext uri="{FF2B5EF4-FFF2-40B4-BE49-F238E27FC236}">
                            <a16:creationId xmlns:a16="http://schemas.microsoft.com/office/drawing/2014/main" id="{19B2D728-110A-434C-9EF3-41C4F57A124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ítulo 1">
            <a:extLst>
              <a:ext uri="{FF2B5EF4-FFF2-40B4-BE49-F238E27FC236}">
                <a16:creationId xmlns:a16="http://schemas.microsoft.com/office/drawing/2014/main" id="{11626B29-A00A-4EC4-B849-DACF8BFCA82D}"/>
              </a:ext>
            </a:extLst>
          </p:cNvPr>
          <p:cNvSpPr txBox="1">
            <a:spLocks/>
          </p:cNvSpPr>
          <p:nvPr/>
        </p:nvSpPr>
        <p:spPr>
          <a:xfrm>
            <a:off x="332510" y="767859"/>
            <a:ext cx="10331371" cy="4980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solidFill>
                  <a:schemeClr val="bg2">
                    <a:lumMod val="50000"/>
                  </a:schemeClr>
                </a:solidFill>
                <a:latin typeface="Arial" panose="020B0604020202020204" pitchFamily="34" charset="0"/>
                <a:cs typeface="Arial" panose="020B0604020202020204" pitchFamily="34" charset="0"/>
              </a:rPr>
              <a:t>Revenue Streams in Digital Marketplaces</a:t>
            </a:r>
          </a:p>
        </p:txBody>
      </p:sp>
      <p:pic>
        <p:nvPicPr>
          <p:cNvPr id="5" name="Gráfico 4">
            <a:extLst>
              <a:ext uri="{FF2B5EF4-FFF2-40B4-BE49-F238E27FC236}">
                <a16:creationId xmlns:a16="http://schemas.microsoft.com/office/drawing/2014/main" id="{490A982C-AAC7-450E-B492-875224A5DCF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1267810"/>
            <a:ext cx="6096000" cy="45719"/>
          </a:xfrm>
          <a:prstGeom prst="rect">
            <a:avLst/>
          </a:prstGeom>
        </p:spPr>
      </p:pic>
      <p:pic>
        <p:nvPicPr>
          <p:cNvPr id="31" name="Imagen 30">
            <a:extLst>
              <a:ext uri="{FF2B5EF4-FFF2-40B4-BE49-F238E27FC236}">
                <a16:creationId xmlns:a16="http://schemas.microsoft.com/office/drawing/2014/main" id="{3B70946B-4731-417A-BEBC-B062F79B7DA9}"/>
              </a:ext>
            </a:extLst>
          </p:cNvPr>
          <p:cNvPicPr>
            <a:picLocks noChangeAspect="1"/>
          </p:cNvPicPr>
          <p:nvPr/>
        </p:nvPicPr>
        <p:blipFill>
          <a:blip r:embed="rId6"/>
          <a:stretch>
            <a:fillRect/>
          </a:stretch>
        </p:blipFill>
        <p:spPr>
          <a:xfrm>
            <a:off x="9985405" y="6261264"/>
            <a:ext cx="9144" cy="371857"/>
          </a:xfrm>
          <a:prstGeom prst="rect">
            <a:avLst/>
          </a:prstGeom>
        </p:spPr>
      </p:pic>
      <p:pic>
        <p:nvPicPr>
          <p:cNvPr id="34" name="Imagen 33">
            <a:extLst>
              <a:ext uri="{FF2B5EF4-FFF2-40B4-BE49-F238E27FC236}">
                <a16:creationId xmlns:a16="http://schemas.microsoft.com/office/drawing/2014/main" id="{27ADB61F-CE0F-49F7-A791-2B9D686C5589}"/>
              </a:ext>
            </a:extLst>
          </p:cNvPr>
          <p:cNvPicPr>
            <a:picLocks noChangeAspect="1"/>
          </p:cNvPicPr>
          <p:nvPr/>
        </p:nvPicPr>
        <p:blipFill>
          <a:blip r:embed="rId7"/>
          <a:stretch>
            <a:fillRect/>
          </a:stretch>
        </p:blipFill>
        <p:spPr>
          <a:xfrm>
            <a:off x="430832" y="6196510"/>
            <a:ext cx="1031529" cy="454108"/>
          </a:xfrm>
          <a:prstGeom prst="rect">
            <a:avLst/>
          </a:prstGeom>
        </p:spPr>
      </p:pic>
      <p:sp>
        <p:nvSpPr>
          <p:cNvPr id="10" name="CuadroTexto 18">
            <a:extLst>
              <a:ext uri="{FF2B5EF4-FFF2-40B4-BE49-F238E27FC236}">
                <a16:creationId xmlns:a16="http://schemas.microsoft.com/office/drawing/2014/main" id="{2164E1B2-C519-AC3A-471F-0954AE5D33E1}"/>
              </a:ext>
            </a:extLst>
          </p:cNvPr>
          <p:cNvSpPr txBox="1"/>
          <p:nvPr/>
        </p:nvSpPr>
        <p:spPr>
          <a:xfrm>
            <a:off x="9994549" y="6294567"/>
            <a:ext cx="3643604" cy="338554"/>
          </a:xfrm>
          <a:prstGeom prst="rect">
            <a:avLst/>
          </a:prstGeom>
          <a:noFill/>
        </p:spPr>
        <p:txBody>
          <a:bodyPr wrap="square" lIns="91440" tIns="45720" rIns="91440" bIns="45720" rtlCol="0" anchor="t">
            <a:spAutoFit/>
          </a:bodyPr>
          <a:lstStyle/>
          <a:p>
            <a:r>
              <a:rPr lang="en-US" sz="800">
                <a:solidFill>
                  <a:schemeClr val="bg2">
                    <a:lumMod val="75000"/>
                  </a:schemeClr>
                </a:solidFill>
                <a:latin typeface="Arial"/>
                <a:cs typeface="Arial"/>
              </a:rPr>
              <a:t>g-accelerator@global-business-school.org</a:t>
            </a:r>
          </a:p>
          <a:p>
            <a:r>
              <a:rPr lang="en-GB" sz="800">
                <a:solidFill>
                  <a:schemeClr val="bg2">
                    <a:lumMod val="75000"/>
                  </a:schemeClr>
                </a:solidFill>
                <a:latin typeface="Arial" panose="020B0604020202020204" pitchFamily="34" charset="0"/>
                <a:cs typeface="Arial" panose="020B0604020202020204" pitchFamily="34" charset="0"/>
              </a:rPr>
              <a:t>+34 930 086 588</a:t>
            </a:r>
          </a:p>
        </p:txBody>
      </p:sp>
      <p:sp>
        <p:nvSpPr>
          <p:cNvPr id="11" name="object 5">
            <a:extLst>
              <a:ext uri="{FF2B5EF4-FFF2-40B4-BE49-F238E27FC236}">
                <a16:creationId xmlns:a16="http://schemas.microsoft.com/office/drawing/2014/main" id="{D96E7A61-B53C-E899-FE1C-EA5BDDD1F854}"/>
              </a:ext>
            </a:extLst>
          </p:cNvPr>
          <p:cNvSpPr txBox="1">
            <a:spLocks/>
          </p:cNvSpPr>
          <p:nvPr/>
        </p:nvSpPr>
        <p:spPr>
          <a:xfrm>
            <a:off x="606883" y="1675640"/>
            <a:ext cx="11013265" cy="3327193"/>
          </a:xfrm>
          <a:prstGeom prst="rect">
            <a:avLst/>
          </a:prstGeom>
        </p:spPr>
        <p:txBody>
          <a:bodyPr vert="horz" wrap="square" lIns="0" tIns="1270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pPr>
            <a:r>
              <a:rPr lang="en-US" sz="1800" dirty="0">
                <a:latin typeface="Calibri" panose="020F0502020204030204" pitchFamily="34" charset="0"/>
                <a:cs typeface="Calibri" panose="020F0502020204030204" pitchFamily="34" charset="0"/>
              </a:rPr>
              <a:t>In </a:t>
            </a:r>
            <a:r>
              <a:rPr lang="en-US" sz="1800" b="1" dirty="0">
                <a:latin typeface="Calibri" panose="020F0502020204030204" pitchFamily="34" charset="0"/>
                <a:cs typeface="Calibri" panose="020F0502020204030204" pitchFamily="34" charset="0"/>
              </a:rPr>
              <a:t>MARKET PLACE  business ideas</a:t>
            </a:r>
            <a:r>
              <a:rPr lang="en-US" sz="1800" dirty="0">
                <a:latin typeface="Calibri" panose="020F0502020204030204" pitchFamily="34" charset="0"/>
                <a:cs typeface="Calibri" panose="020F0502020204030204" pitchFamily="34" charset="0"/>
              </a:rPr>
              <a:t>, consider the traffic and conversion rates from your competitors:</a:t>
            </a:r>
          </a:p>
          <a:p>
            <a:pPr lvl="1" algn="just">
              <a:lnSpc>
                <a:spcPct val="150000"/>
              </a:lnSpc>
            </a:pPr>
            <a:r>
              <a:rPr lang="en-US" sz="1800" dirty="0">
                <a:latin typeface="Calibri" panose="020F0502020204030204" pitchFamily="34" charset="0"/>
                <a:cs typeface="Calibri" panose="020F0502020204030204" pitchFamily="34" charset="0"/>
              </a:rPr>
              <a:t>Traffic: compare with other platforms / on-line stores</a:t>
            </a:r>
          </a:p>
          <a:p>
            <a:pPr lvl="1" algn="just">
              <a:lnSpc>
                <a:spcPct val="150000"/>
              </a:lnSpc>
            </a:pPr>
            <a:r>
              <a:rPr lang="en-US" sz="1800" dirty="0">
                <a:latin typeface="Calibri" panose="020F0502020204030204" pitchFamily="34" charset="0"/>
                <a:cs typeface="Calibri" panose="020F0502020204030204" pitchFamily="34" charset="0"/>
              </a:rPr>
              <a:t>Conversion Ratio: 1-3%</a:t>
            </a:r>
          </a:p>
          <a:p>
            <a:pPr lvl="1" algn="just">
              <a:lnSpc>
                <a:spcPct val="150000"/>
              </a:lnSpc>
            </a:pPr>
            <a:r>
              <a:rPr lang="en-US" sz="1800" dirty="0">
                <a:latin typeface="Calibri" panose="020F0502020204030204" pitchFamily="34" charset="0"/>
                <a:cs typeface="Calibri" panose="020F0502020204030204" pitchFamily="34" charset="0"/>
              </a:rPr>
              <a:t>Average ticket: 20$ – 50$?</a:t>
            </a:r>
          </a:p>
          <a:p>
            <a:pPr lvl="1" algn="just">
              <a:lnSpc>
                <a:spcPct val="150000"/>
              </a:lnSpc>
            </a:pPr>
            <a:endParaRPr lang="en-US" sz="1800" dirty="0">
              <a:latin typeface="Calibri" panose="020F0502020204030204" pitchFamily="34" charset="0"/>
              <a:cs typeface="Calibri" panose="020F0502020204030204" pitchFamily="34" charset="0"/>
            </a:endParaRPr>
          </a:p>
          <a:p>
            <a:pPr marL="457200" lvl="1" indent="0" algn="just">
              <a:lnSpc>
                <a:spcPct val="150000"/>
              </a:lnSpc>
              <a:buNone/>
            </a:pPr>
            <a:endParaRPr lang="en-US" sz="1800" dirty="0">
              <a:latin typeface="Calibri" panose="020F0502020204030204" pitchFamily="34" charset="0"/>
              <a:cs typeface="Calibri" panose="020F0502020204030204" pitchFamily="34" charset="0"/>
            </a:endParaRPr>
          </a:p>
          <a:p>
            <a:pPr marL="0" indent="0" algn="just">
              <a:lnSpc>
                <a:spcPct val="150000"/>
              </a:lnSpc>
              <a:buNone/>
            </a:pPr>
            <a:endParaRPr lang="en-GB" sz="1800" dirty="0">
              <a:latin typeface="Calibri" panose="020F0502020204030204" pitchFamily="34" charset="0"/>
              <a:cs typeface="Calibri" panose="020F0502020204030204" pitchFamily="34" charset="0"/>
            </a:endParaRPr>
          </a:p>
        </p:txBody>
      </p:sp>
      <p:pic>
        <p:nvPicPr>
          <p:cNvPr id="7" name="Picture 6" descr="A green and white logo&#10;&#10;AI-generated content may be incorrect.">
            <a:extLst>
              <a:ext uri="{FF2B5EF4-FFF2-40B4-BE49-F238E27FC236}">
                <a16:creationId xmlns:a16="http://schemas.microsoft.com/office/drawing/2014/main" id="{7B4FFBF3-53E1-7900-9474-7326E059E486}"/>
              </a:ext>
            </a:extLst>
          </p:cNvPr>
          <p:cNvPicPr>
            <a:picLocks noChangeAspect="1"/>
          </p:cNvPicPr>
          <p:nvPr/>
        </p:nvPicPr>
        <p:blipFill>
          <a:blip r:embed="rId8"/>
          <a:stretch>
            <a:fillRect/>
          </a:stretch>
        </p:blipFill>
        <p:spPr>
          <a:xfrm>
            <a:off x="10207322" y="-239"/>
            <a:ext cx="1981200" cy="1962150"/>
          </a:xfrm>
          <a:prstGeom prst="rect">
            <a:avLst/>
          </a:prstGeom>
        </p:spPr>
      </p:pic>
    </p:spTree>
    <p:extLst>
      <p:ext uri="{BB962C8B-B14F-4D97-AF65-F5344CB8AC3E}">
        <p14:creationId xmlns:p14="http://schemas.microsoft.com/office/powerpoint/2010/main" val="24126386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hidden="1">
            <a:extLst>
              <a:ext uri="{FF2B5EF4-FFF2-40B4-BE49-F238E27FC236}">
                <a16:creationId xmlns:a16="http://schemas.microsoft.com/office/drawing/2014/main" id="{19B2D728-110A-434C-9EF3-41C4F57A124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de think-cell" r:id="rId3" imgW="353" imgH="353" progId="TCLayout.ActiveDocument.1">
                  <p:embed/>
                </p:oleObj>
              </mc:Choice>
              <mc:Fallback>
                <p:oleObj name="Diapositiva de think-cell" r:id="rId3" imgW="353" imgH="353" progId="TCLayout.ActiveDocument.1">
                  <p:embed/>
                  <p:pic>
                    <p:nvPicPr>
                      <p:cNvPr id="2" name="Objeto 1" hidden="1">
                        <a:extLst>
                          <a:ext uri="{FF2B5EF4-FFF2-40B4-BE49-F238E27FC236}">
                            <a16:creationId xmlns:a16="http://schemas.microsoft.com/office/drawing/2014/main" id="{19B2D728-110A-434C-9EF3-41C4F57A124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ítulo 1">
            <a:extLst>
              <a:ext uri="{FF2B5EF4-FFF2-40B4-BE49-F238E27FC236}">
                <a16:creationId xmlns:a16="http://schemas.microsoft.com/office/drawing/2014/main" id="{11626B29-A00A-4EC4-B849-DACF8BFCA82D}"/>
              </a:ext>
            </a:extLst>
          </p:cNvPr>
          <p:cNvSpPr txBox="1">
            <a:spLocks/>
          </p:cNvSpPr>
          <p:nvPr/>
        </p:nvSpPr>
        <p:spPr>
          <a:xfrm>
            <a:off x="332510" y="767859"/>
            <a:ext cx="9476508" cy="4980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a:solidFill>
                  <a:schemeClr val="bg2">
                    <a:lumMod val="50000"/>
                  </a:schemeClr>
                </a:solidFill>
                <a:latin typeface="Arial" panose="020B0604020202020204" pitchFamily="34" charset="0"/>
                <a:cs typeface="Arial" panose="020B0604020202020204" pitchFamily="34" charset="0"/>
              </a:rPr>
              <a:t>Revenues Indicators for SaaS Company</a:t>
            </a:r>
          </a:p>
        </p:txBody>
      </p:sp>
      <p:pic>
        <p:nvPicPr>
          <p:cNvPr id="5" name="Gráfico 4">
            <a:extLst>
              <a:ext uri="{FF2B5EF4-FFF2-40B4-BE49-F238E27FC236}">
                <a16:creationId xmlns:a16="http://schemas.microsoft.com/office/drawing/2014/main" id="{490A982C-AAC7-450E-B492-875224A5DCF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1267810"/>
            <a:ext cx="6096000" cy="45719"/>
          </a:xfrm>
          <a:prstGeom prst="rect">
            <a:avLst/>
          </a:prstGeom>
        </p:spPr>
      </p:pic>
      <p:pic>
        <p:nvPicPr>
          <p:cNvPr id="31" name="Imagen 30">
            <a:extLst>
              <a:ext uri="{FF2B5EF4-FFF2-40B4-BE49-F238E27FC236}">
                <a16:creationId xmlns:a16="http://schemas.microsoft.com/office/drawing/2014/main" id="{3B70946B-4731-417A-BEBC-B062F79B7DA9}"/>
              </a:ext>
            </a:extLst>
          </p:cNvPr>
          <p:cNvPicPr>
            <a:picLocks noChangeAspect="1"/>
          </p:cNvPicPr>
          <p:nvPr/>
        </p:nvPicPr>
        <p:blipFill>
          <a:blip r:embed="rId6"/>
          <a:stretch>
            <a:fillRect/>
          </a:stretch>
        </p:blipFill>
        <p:spPr>
          <a:xfrm>
            <a:off x="9985405" y="6261264"/>
            <a:ext cx="9144" cy="371857"/>
          </a:xfrm>
          <a:prstGeom prst="rect">
            <a:avLst/>
          </a:prstGeom>
        </p:spPr>
      </p:pic>
      <p:pic>
        <p:nvPicPr>
          <p:cNvPr id="34" name="Imagen 33">
            <a:extLst>
              <a:ext uri="{FF2B5EF4-FFF2-40B4-BE49-F238E27FC236}">
                <a16:creationId xmlns:a16="http://schemas.microsoft.com/office/drawing/2014/main" id="{27ADB61F-CE0F-49F7-A791-2B9D686C5589}"/>
              </a:ext>
            </a:extLst>
          </p:cNvPr>
          <p:cNvPicPr>
            <a:picLocks noChangeAspect="1"/>
          </p:cNvPicPr>
          <p:nvPr/>
        </p:nvPicPr>
        <p:blipFill>
          <a:blip r:embed="rId7"/>
          <a:stretch>
            <a:fillRect/>
          </a:stretch>
        </p:blipFill>
        <p:spPr>
          <a:xfrm>
            <a:off x="430832" y="6196510"/>
            <a:ext cx="1031529" cy="454108"/>
          </a:xfrm>
          <a:prstGeom prst="rect">
            <a:avLst/>
          </a:prstGeom>
        </p:spPr>
      </p:pic>
      <p:sp>
        <p:nvSpPr>
          <p:cNvPr id="10" name="CuadroTexto 18">
            <a:extLst>
              <a:ext uri="{FF2B5EF4-FFF2-40B4-BE49-F238E27FC236}">
                <a16:creationId xmlns:a16="http://schemas.microsoft.com/office/drawing/2014/main" id="{2164E1B2-C519-AC3A-471F-0954AE5D33E1}"/>
              </a:ext>
            </a:extLst>
          </p:cNvPr>
          <p:cNvSpPr txBox="1"/>
          <p:nvPr/>
        </p:nvSpPr>
        <p:spPr>
          <a:xfrm>
            <a:off x="9994549" y="6294567"/>
            <a:ext cx="3643604" cy="338554"/>
          </a:xfrm>
          <a:prstGeom prst="rect">
            <a:avLst/>
          </a:prstGeom>
          <a:noFill/>
        </p:spPr>
        <p:txBody>
          <a:bodyPr wrap="square" lIns="91440" tIns="45720" rIns="91440" bIns="45720" rtlCol="0" anchor="t">
            <a:spAutoFit/>
          </a:bodyPr>
          <a:lstStyle/>
          <a:p>
            <a:r>
              <a:rPr lang="en-US" sz="800">
                <a:solidFill>
                  <a:schemeClr val="bg2">
                    <a:lumMod val="75000"/>
                  </a:schemeClr>
                </a:solidFill>
                <a:latin typeface="Arial"/>
                <a:cs typeface="Arial"/>
              </a:rPr>
              <a:t>g-accelerator@global-business-school.org</a:t>
            </a:r>
          </a:p>
          <a:p>
            <a:r>
              <a:rPr lang="en-GB" sz="800">
                <a:solidFill>
                  <a:schemeClr val="bg2">
                    <a:lumMod val="75000"/>
                  </a:schemeClr>
                </a:solidFill>
                <a:latin typeface="Arial" panose="020B0604020202020204" pitchFamily="34" charset="0"/>
                <a:cs typeface="Arial" panose="020B0604020202020204" pitchFamily="34" charset="0"/>
              </a:rPr>
              <a:t>+34 930 086 588</a:t>
            </a:r>
          </a:p>
        </p:txBody>
      </p:sp>
      <p:sp>
        <p:nvSpPr>
          <p:cNvPr id="12" name="Marcador de contenido 2">
            <a:extLst>
              <a:ext uri="{FF2B5EF4-FFF2-40B4-BE49-F238E27FC236}">
                <a16:creationId xmlns:a16="http://schemas.microsoft.com/office/drawing/2014/main" id="{8EBE420F-0C6B-B71A-9491-EA3E95588173}"/>
              </a:ext>
            </a:extLst>
          </p:cNvPr>
          <p:cNvSpPr txBox="1">
            <a:spLocks/>
          </p:cNvSpPr>
          <p:nvPr/>
        </p:nvSpPr>
        <p:spPr>
          <a:xfrm>
            <a:off x="1350703" y="1462679"/>
            <a:ext cx="8458315" cy="4733831"/>
          </a:xfrm>
          <a:prstGeom prst="rect">
            <a:avLst/>
          </a:prstGeom>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lvl="1" algn="just">
              <a:lnSpc>
                <a:spcPct val="150000"/>
              </a:lnSpc>
              <a:buFont typeface="Arial" panose="020B0604020202020204" pitchFamily="34" charset="0"/>
              <a:buChar char="•"/>
            </a:pPr>
            <a:r>
              <a:rPr lang="en-IE" sz="1800" dirty="0">
                <a:latin typeface="Calibri" panose="020F0502020204030204" pitchFamily="34" charset="0"/>
                <a:cs typeface="Calibri" panose="020F0502020204030204" pitchFamily="34" charset="0"/>
              </a:rPr>
              <a:t> SaaS company is a company that hosts an application and makes it available to customers over the internet. </a:t>
            </a:r>
          </a:p>
          <a:p>
            <a:pPr marL="285750" lvl="1" algn="just">
              <a:lnSpc>
                <a:spcPct val="150000"/>
              </a:lnSpc>
              <a:buFont typeface="Arial" panose="020B0604020202020204" pitchFamily="34" charset="0"/>
              <a:buChar char="•"/>
            </a:pPr>
            <a:r>
              <a:rPr lang="en-IE" sz="1800" dirty="0">
                <a:latin typeface="Calibri" panose="020F0502020204030204" pitchFamily="34" charset="0"/>
                <a:cs typeface="Calibri" panose="020F0502020204030204" pitchFamily="34" charset="0"/>
              </a:rPr>
              <a:t>This infers that the software sits on a SaaS company's server while the user accesses it remotely.</a:t>
            </a:r>
            <a:endParaRPr lang="es-ES" sz="1800" dirty="0">
              <a:latin typeface="Calibri" panose="020F0502020204030204" pitchFamily="34" charset="0"/>
              <a:cs typeface="Calibri" panose="020F0502020204030204" pitchFamily="34" charset="0"/>
            </a:endParaRPr>
          </a:p>
        </p:txBody>
      </p:sp>
      <p:pic>
        <p:nvPicPr>
          <p:cNvPr id="13" name="Picture 12">
            <a:extLst>
              <a:ext uri="{FF2B5EF4-FFF2-40B4-BE49-F238E27FC236}">
                <a16:creationId xmlns:a16="http://schemas.microsoft.com/office/drawing/2014/main" id="{2313055B-BEAA-11DB-7E6B-62280585603D}"/>
              </a:ext>
            </a:extLst>
          </p:cNvPr>
          <p:cNvPicPr>
            <a:picLocks noChangeAspect="1"/>
          </p:cNvPicPr>
          <p:nvPr/>
        </p:nvPicPr>
        <p:blipFill>
          <a:blip r:embed="rId8"/>
          <a:stretch>
            <a:fillRect/>
          </a:stretch>
        </p:blipFill>
        <p:spPr>
          <a:xfrm>
            <a:off x="3290904" y="3422428"/>
            <a:ext cx="4577912" cy="2642730"/>
          </a:xfrm>
          <a:prstGeom prst="rect">
            <a:avLst/>
          </a:prstGeom>
        </p:spPr>
      </p:pic>
      <p:pic>
        <p:nvPicPr>
          <p:cNvPr id="7" name="Picture 6" descr="A green and white logo&#10;&#10;AI-generated content may be incorrect.">
            <a:extLst>
              <a:ext uri="{FF2B5EF4-FFF2-40B4-BE49-F238E27FC236}">
                <a16:creationId xmlns:a16="http://schemas.microsoft.com/office/drawing/2014/main" id="{F3A7BDB7-5F74-1961-E463-77578325FE72}"/>
              </a:ext>
            </a:extLst>
          </p:cNvPr>
          <p:cNvPicPr>
            <a:picLocks noChangeAspect="1"/>
          </p:cNvPicPr>
          <p:nvPr/>
        </p:nvPicPr>
        <p:blipFill>
          <a:blip r:embed="rId9"/>
          <a:stretch>
            <a:fillRect/>
          </a:stretch>
        </p:blipFill>
        <p:spPr>
          <a:xfrm>
            <a:off x="10207322" y="-239"/>
            <a:ext cx="1981200" cy="1962150"/>
          </a:xfrm>
          <a:prstGeom prst="rect">
            <a:avLst/>
          </a:prstGeom>
        </p:spPr>
      </p:pic>
    </p:spTree>
    <p:extLst>
      <p:ext uri="{BB962C8B-B14F-4D97-AF65-F5344CB8AC3E}">
        <p14:creationId xmlns:p14="http://schemas.microsoft.com/office/powerpoint/2010/main" val="41605679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hidden="1">
            <a:extLst>
              <a:ext uri="{FF2B5EF4-FFF2-40B4-BE49-F238E27FC236}">
                <a16:creationId xmlns:a16="http://schemas.microsoft.com/office/drawing/2014/main" id="{19B2D728-110A-434C-9EF3-41C4F57A124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de think-cell" r:id="rId3" imgW="353" imgH="353" progId="TCLayout.ActiveDocument.1">
                  <p:embed/>
                </p:oleObj>
              </mc:Choice>
              <mc:Fallback>
                <p:oleObj name="Diapositiva de think-cell" r:id="rId3" imgW="353" imgH="353" progId="TCLayout.ActiveDocument.1">
                  <p:embed/>
                  <p:pic>
                    <p:nvPicPr>
                      <p:cNvPr id="2" name="Objeto 1" hidden="1">
                        <a:extLst>
                          <a:ext uri="{FF2B5EF4-FFF2-40B4-BE49-F238E27FC236}">
                            <a16:creationId xmlns:a16="http://schemas.microsoft.com/office/drawing/2014/main" id="{19B2D728-110A-434C-9EF3-41C4F57A124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ítulo 1">
            <a:extLst>
              <a:ext uri="{FF2B5EF4-FFF2-40B4-BE49-F238E27FC236}">
                <a16:creationId xmlns:a16="http://schemas.microsoft.com/office/drawing/2014/main" id="{11626B29-A00A-4EC4-B849-DACF8BFCA82D}"/>
              </a:ext>
            </a:extLst>
          </p:cNvPr>
          <p:cNvSpPr txBox="1">
            <a:spLocks/>
          </p:cNvSpPr>
          <p:nvPr/>
        </p:nvSpPr>
        <p:spPr>
          <a:xfrm>
            <a:off x="242636" y="296350"/>
            <a:ext cx="10127672" cy="4980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solidFill>
                  <a:schemeClr val="bg2">
                    <a:lumMod val="50000"/>
                  </a:schemeClr>
                </a:solidFill>
                <a:latin typeface="Arial" panose="020B0604020202020204" pitchFamily="34" charset="0"/>
                <a:cs typeface="Arial" panose="020B0604020202020204" pitchFamily="34" charset="0"/>
              </a:rPr>
              <a:t>Indicator – CLTV (Customer Lifetime Value)</a:t>
            </a:r>
          </a:p>
        </p:txBody>
      </p:sp>
      <p:pic>
        <p:nvPicPr>
          <p:cNvPr id="5" name="Gráfico 4">
            <a:extLst>
              <a:ext uri="{FF2B5EF4-FFF2-40B4-BE49-F238E27FC236}">
                <a16:creationId xmlns:a16="http://schemas.microsoft.com/office/drawing/2014/main" id="{490A982C-AAC7-450E-B492-875224A5DCF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5910" y="1074054"/>
            <a:ext cx="6096000" cy="45719"/>
          </a:xfrm>
          <a:prstGeom prst="rect">
            <a:avLst/>
          </a:prstGeom>
        </p:spPr>
      </p:pic>
      <p:pic>
        <p:nvPicPr>
          <p:cNvPr id="31" name="Imagen 30">
            <a:extLst>
              <a:ext uri="{FF2B5EF4-FFF2-40B4-BE49-F238E27FC236}">
                <a16:creationId xmlns:a16="http://schemas.microsoft.com/office/drawing/2014/main" id="{3B70946B-4731-417A-BEBC-B062F79B7DA9}"/>
              </a:ext>
            </a:extLst>
          </p:cNvPr>
          <p:cNvPicPr>
            <a:picLocks noChangeAspect="1"/>
          </p:cNvPicPr>
          <p:nvPr/>
        </p:nvPicPr>
        <p:blipFill>
          <a:blip r:embed="rId6"/>
          <a:stretch>
            <a:fillRect/>
          </a:stretch>
        </p:blipFill>
        <p:spPr>
          <a:xfrm>
            <a:off x="9985405" y="6261264"/>
            <a:ext cx="9144" cy="371857"/>
          </a:xfrm>
          <a:prstGeom prst="rect">
            <a:avLst/>
          </a:prstGeom>
        </p:spPr>
      </p:pic>
      <p:pic>
        <p:nvPicPr>
          <p:cNvPr id="34" name="Imagen 33">
            <a:extLst>
              <a:ext uri="{FF2B5EF4-FFF2-40B4-BE49-F238E27FC236}">
                <a16:creationId xmlns:a16="http://schemas.microsoft.com/office/drawing/2014/main" id="{27ADB61F-CE0F-49F7-A791-2B9D686C5589}"/>
              </a:ext>
            </a:extLst>
          </p:cNvPr>
          <p:cNvPicPr>
            <a:picLocks noChangeAspect="1"/>
          </p:cNvPicPr>
          <p:nvPr/>
        </p:nvPicPr>
        <p:blipFill>
          <a:blip r:embed="rId7"/>
          <a:stretch>
            <a:fillRect/>
          </a:stretch>
        </p:blipFill>
        <p:spPr>
          <a:xfrm>
            <a:off x="430832" y="6196510"/>
            <a:ext cx="1031529" cy="454108"/>
          </a:xfrm>
          <a:prstGeom prst="rect">
            <a:avLst/>
          </a:prstGeom>
        </p:spPr>
      </p:pic>
      <p:sp>
        <p:nvSpPr>
          <p:cNvPr id="10" name="CuadroTexto 18">
            <a:extLst>
              <a:ext uri="{FF2B5EF4-FFF2-40B4-BE49-F238E27FC236}">
                <a16:creationId xmlns:a16="http://schemas.microsoft.com/office/drawing/2014/main" id="{2164E1B2-C519-AC3A-471F-0954AE5D33E1}"/>
              </a:ext>
            </a:extLst>
          </p:cNvPr>
          <p:cNvSpPr txBox="1"/>
          <p:nvPr/>
        </p:nvSpPr>
        <p:spPr>
          <a:xfrm>
            <a:off x="9994549" y="6294567"/>
            <a:ext cx="3643604" cy="338554"/>
          </a:xfrm>
          <a:prstGeom prst="rect">
            <a:avLst/>
          </a:prstGeom>
          <a:noFill/>
        </p:spPr>
        <p:txBody>
          <a:bodyPr wrap="square" lIns="91440" tIns="45720" rIns="91440" bIns="45720" rtlCol="0" anchor="t">
            <a:spAutoFit/>
          </a:bodyPr>
          <a:lstStyle/>
          <a:p>
            <a:r>
              <a:rPr lang="en-US" sz="800">
                <a:solidFill>
                  <a:schemeClr val="bg2">
                    <a:lumMod val="75000"/>
                  </a:schemeClr>
                </a:solidFill>
                <a:latin typeface="Arial"/>
                <a:cs typeface="Arial"/>
              </a:rPr>
              <a:t>g-accelerator@global-business-school.org</a:t>
            </a:r>
          </a:p>
          <a:p>
            <a:r>
              <a:rPr lang="en-GB" sz="800">
                <a:solidFill>
                  <a:schemeClr val="bg2">
                    <a:lumMod val="75000"/>
                  </a:schemeClr>
                </a:solidFill>
                <a:latin typeface="Arial" panose="020B0604020202020204" pitchFamily="34" charset="0"/>
                <a:cs typeface="Arial" panose="020B0604020202020204" pitchFamily="34" charset="0"/>
              </a:rPr>
              <a:t>+34 930 086 588</a:t>
            </a:r>
          </a:p>
        </p:txBody>
      </p:sp>
      <p:sp>
        <p:nvSpPr>
          <p:cNvPr id="11" name="object 5">
            <a:extLst>
              <a:ext uri="{FF2B5EF4-FFF2-40B4-BE49-F238E27FC236}">
                <a16:creationId xmlns:a16="http://schemas.microsoft.com/office/drawing/2014/main" id="{D96E7A61-B53C-E899-FE1C-EA5BDDD1F854}"/>
              </a:ext>
            </a:extLst>
          </p:cNvPr>
          <p:cNvSpPr txBox="1">
            <a:spLocks/>
          </p:cNvSpPr>
          <p:nvPr/>
        </p:nvSpPr>
        <p:spPr>
          <a:xfrm>
            <a:off x="606883" y="1675640"/>
            <a:ext cx="11013265" cy="385362"/>
          </a:xfrm>
          <a:prstGeom prst="rect">
            <a:avLst/>
          </a:prstGeom>
        </p:spPr>
        <p:txBody>
          <a:bodyPr vert="horz" wrap="square" lIns="0" tIns="1270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pPr>
            <a:endParaRPr lang="en-GB" sz="1800">
              <a:latin typeface="Calibri" panose="020F0502020204030204" pitchFamily="34" charset="0"/>
              <a:cs typeface="Calibri" panose="020F0502020204030204" pitchFamily="34" charset="0"/>
            </a:endParaRPr>
          </a:p>
        </p:txBody>
      </p:sp>
      <p:sp>
        <p:nvSpPr>
          <p:cNvPr id="14" name="object 5">
            <a:extLst>
              <a:ext uri="{FF2B5EF4-FFF2-40B4-BE49-F238E27FC236}">
                <a16:creationId xmlns:a16="http://schemas.microsoft.com/office/drawing/2014/main" id="{02B19ED7-2653-DD6A-1C02-DD40665AD012}"/>
              </a:ext>
            </a:extLst>
          </p:cNvPr>
          <p:cNvSpPr txBox="1">
            <a:spLocks/>
          </p:cNvSpPr>
          <p:nvPr/>
        </p:nvSpPr>
        <p:spPr>
          <a:xfrm>
            <a:off x="606883" y="1675640"/>
            <a:ext cx="11013265" cy="4350550"/>
          </a:xfrm>
          <a:prstGeom prst="rect">
            <a:avLst/>
          </a:prstGeom>
        </p:spPr>
        <p:txBody>
          <a:bodyPr vert="horz" wrap="square" lIns="0" tIns="1270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85750" algn="just">
              <a:lnSpc>
                <a:spcPct val="150000"/>
              </a:lnSpc>
            </a:pPr>
            <a:r>
              <a:rPr lang="en-GB" sz="1800" b="1" dirty="0">
                <a:latin typeface="Calibri" panose="020F0502020204030204" pitchFamily="34" charset="0"/>
                <a:cs typeface="Calibri" panose="020F0502020204030204" pitchFamily="34" charset="0"/>
              </a:rPr>
              <a:t>Basic revenue metrics for SaaS:</a:t>
            </a:r>
          </a:p>
          <a:p>
            <a:pPr indent="-285750" algn="just">
              <a:lnSpc>
                <a:spcPct val="150000"/>
              </a:lnSpc>
            </a:pPr>
            <a:r>
              <a:rPr lang="en-GB" sz="1800" b="1" dirty="0">
                <a:latin typeface="Calibri" panose="020F0502020204030204" pitchFamily="34" charset="0"/>
                <a:cs typeface="Calibri" panose="020F0502020204030204" pitchFamily="34" charset="0"/>
              </a:rPr>
              <a:t>CLTV i</a:t>
            </a:r>
            <a:r>
              <a:rPr lang="en-GB" sz="1800" dirty="0">
                <a:latin typeface="Calibri" panose="020F0502020204030204" pitchFamily="34" charset="0"/>
                <a:cs typeface="Calibri" panose="020F0502020204030204" pitchFamily="34" charset="0"/>
              </a:rPr>
              <a:t>s the positive cash flow the customer will generate while using the service of the Company minus the expenses to offer him the service.</a:t>
            </a:r>
          </a:p>
          <a:p>
            <a:pPr indent="-285750" algn="just">
              <a:lnSpc>
                <a:spcPct val="150000"/>
              </a:lnSpc>
            </a:pPr>
            <a:r>
              <a:rPr lang="en-GB" sz="1800" dirty="0">
                <a:latin typeface="Calibri" panose="020F0502020204030204" pitchFamily="34" charset="0"/>
                <a:cs typeface="Calibri" panose="020F0502020204030204" pitchFamily="34" charset="0"/>
              </a:rPr>
              <a:t>For instance, the average customer of a company X uses the product for 3 years and over the period will provide 300 euro of revenues.</a:t>
            </a:r>
          </a:p>
          <a:p>
            <a:pPr indent="-285750" algn="just">
              <a:lnSpc>
                <a:spcPct val="150000"/>
              </a:lnSpc>
            </a:pPr>
            <a:r>
              <a:rPr lang="en-GB" sz="1800" dirty="0">
                <a:latin typeface="Calibri" panose="020F0502020204030204" pitchFamily="34" charset="0"/>
                <a:cs typeface="Calibri" panose="020F0502020204030204" pitchFamily="34" charset="0"/>
              </a:rPr>
              <a:t>In order to offer the product, the Company will spend 200 euro during the period (depreciation, R&amp;D, administrative costs…).</a:t>
            </a:r>
          </a:p>
          <a:p>
            <a:pPr indent="-285750" algn="just">
              <a:lnSpc>
                <a:spcPct val="150000"/>
              </a:lnSpc>
            </a:pPr>
            <a:r>
              <a:rPr lang="en-GB" sz="1800" dirty="0">
                <a:latin typeface="Calibri" panose="020F0502020204030204" pitchFamily="34" charset="0"/>
                <a:cs typeface="Calibri" panose="020F0502020204030204" pitchFamily="34" charset="0"/>
              </a:rPr>
              <a:t>The CLTV is therefore 100 euro.</a:t>
            </a:r>
          </a:p>
          <a:p>
            <a:pPr indent="-285750" algn="just">
              <a:lnSpc>
                <a:spcPct val="150000"/>
              </a:lnSpc>
            </a:pPr>
            <a:r>
              <a:rPr lang="en-GB" sz="1800" b="1" dirty="0">
                <a:latin typeface="Calibri" panose="020F0502020204030204" pitchFamily="34" charset="0"/>
                <a:cs typeface="Calibri" panose="020F0502020204030204" pitchFamily="34" charset="0"/>
              </a:rPr>
              <a:t>As long as the CLTV is higher than CAC the Company will make money.</a:t>
            </a:r>
          </a:p>
        </p:txBody>
      </p:sp>
      <p:pic>
        <p:nvPicPr>
          <p:cNvPr id="7" name="Picture 6" descr="A green and white logo&#10;&#10;AI-generated content may be incorrect.">
            <a:extLst>
              <a:ext uri="{FF2B5EF4-FFF2-40B4-BE49-F238E27FC236}">
                <a16:creationId xmlns:a16="http://schemas.microsoft.com/office/drawing/2014/main" id="{AAF4788C-B78E-A2C4-7DCE-7D2956CC338E}"/>
              </a:ext>
            </a:extLst>
          </p:cNvPr>
          <p:cNvPicPr>
            <a:picLocks noChangeAspect="1"/>
          </p:cNvPicPr>
          <p:nvPr/>
        </p:nvPicPr>
        <p:blipFill>
          <a:blip r:embed="rId8"/>
          <a:stretch>
            <a:fillRect/>
          </a:stretch>
        </p:blipFill>
        <p:spPr>
          <a:xfrm>
            <a:off x="10207322" y="-239"/>
            <a:ext cx="1981200" cy="1962150"/>
          </a:xfrm>
          <a:prstGeom prst="rect">
            <a:avLst/>
          </a:prstGeom>
        </p:spPr>
      </p:pic>
    </p:spTree>
    <p:extLst>
      <p:ext uri="{BB962C8B-B14F-4D97-AF65-F5344CB8AC3E}">
        <p14:creationId xmlns:p14="http://schemas.microsoft.com/office/powerpoint/2010/main" val="8037118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hidden="1">
            <a:extLst>
              <a:ext uri="{FF2B5EF4-FFF2-40B4-BE49-F238E27FC236}">
                <a16:creationId xmlns:a16="http://schemas.microsoft.com/office/drawing/2014/main" id="{19B2D728-110A-434C-9EF3-41C4F57A124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de think-cell" r:id="rId3" imgW="353" imgH="353" progId="TCLayout.ActiveDocument.1">
                  <p:embed/>
                </p:oleObj>
              </mc:Choice>
              <mc:Fallback>
                <p:oleObj name="Diapositiva de think-cell" r:id="rId3" imgW="353" imgH="353" progId="TCLayout.ActiveDocument.1">
                  <p:embed/>
                  <p:pic>
                    <p:nvPicPr>
                      <p:cNvPr id="2" name="Objeto 1" hidden="1">
                        <a:extLst>
                          <a:ext uri="{FF2B5EF4-FFF2-40B4-BE49-F238E27FC236}">
                            <a16:creationId xmlns:a16="http://schemas.microsoft.com/office/drawing/2014/main" id="{19B2D728-110A-434C-9EF3-41C4F57A124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ítulo 1">
            <a:extLst>
              <a:ext uri="{FF2B5EF4-FFF2-40B4-BE49-F238E27FC236}">
                <a16:creationId xmlns:a16="http://schemas.microsoft.com/office/drawing/2014/main" id="{11626B29-A00A-4EC4-B849-DACF8BFCA82D}"/>
              </a:ext>
            </a:extLst>
          </p:cNvPr>
          <p:cNvSpPr txBox="1">
            <a:spLocks/>
          </p:cNvSpPr>
          <p:nvPr/>
        </p:nvSpPr>
        <p:spPr>
          <a:xfrm>
            <a:off x="138546" y="657348"/>
            <a:ext cx="10127672" cy="4980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a:solidFill>
                  <a:schemeClr val="bg2">
                    <a:lumMod val="50000"/>
                  </a:schemeClr>
                </a:solidFill>
                <a:latin typeface="Arial" panose="020B0604020202020204" pitchFamily="34" charset="0"/>
                <a:cs typeface="Arial" panose="020B0604020202020204" pitchFamily="34" charset="0"/>
              </a:rPr>
              <a:t>Indicator – CLTV (Customer Lifetime Value)</a:t>
            </a:r>
          </a:p>
        </p:txBody>
      </p:sp>
      <p:pic>
        <p:nvPicPr>
          <p:cNvPr id="5" name="Gráfico 4">
            <a:extLst>
              <a:ext uri="{FF2B5EF4-FFF2-40B4-BE49-F238E27FC236}">
                <a16:creationId xmlns:a16="http://schemas.microsoft.com/office/drawing/2014/main" id="{490A982C-AAC7-450E-B492-875224A5DCF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1267810"/>
            <a:ext cx="6096000" cy="45719"/>
          </a:xfrm>
          <a:prstGeom prst="rect">
            <a:avLst/>
          </a:prstGeom>
        </p:spPr>
      </p:pic>
      <p:pic>
        <p:nvPicPr>
          <p:cNvPr id="31" name="Imagen 30">
            <a:extLst>
              <a:ext uri="{FF2B5EF4-FFF2-40B4-BE49-F238E27FC236}">
                <a16:creationId xmlns:a16="http://schemas.microsoft.com/office/drawing/2014/main" id="{3B70946B-4731-417A-BEBC-B062F79B7DA9}"/>
              </a:ext>
            </a:extLst>
          </p:cNvPr>
          <p:cNvPicPr>
            <a:picLocks noChangeAspect="1"/>
          </p:cNvPicPr>
          <p:nvPr/>
        </p:nvPicPr>
        <p:blipFill>
          <a:blip r:embed="rId6"/>
          <a:stretch>
            <a:fillRect/>
          </a:stretch>
        </p:blipFill>
        <p:spPr>
          <a:xfrm>
            <a:off x="9985405" y="6261264"/>
            <a:ext cx="9144" cy="371857"/>
          </a:xfrm>
          <a:prstGeom prst="rect">
            <a:avLst/>
          </a:prstGeom>
        </p:spPr>
      </p:pic>
      <p:pic>
        <p:nvPicPr>
          <p:cNvPr id="34" name="Imagen 33">
            <a:extLst>
              <a:ext uri="{FF2B5EF4-FFF2-40B4-BE49-F238E27FC236}">
                <a16:creationId xmlns:a16="http://schemas.microsoft.com/office/drawing/2014/main" id="{27ADB61F-CE0F-49F7-A791-2B9D686C5589}"/>
              </a:ext>
            </a:extLst>
          </p:cNvPr>
          <p:cNvPicPr>
            <a:picLocks noChangeAspect="1"/>
          </p:cNvPicPr>
          <p:nvPr/>
        </p:nvPicPr>
        <p:blipFill>
          <a:blip r:embed="rId7"/>
          <a:stretch>
            <a:fillRect/>
          </a:stretch>
        </p:blipFill>
        <p:spPr>
          <a:xfrm>
            <a:off x="430832" y="6196510"/>
            <a:ext cx="1031529" cy="454108"/>
          </a:xfrm>
          <a:prstGeom prst="rect">
            <a:avLst/>
          </a:prstGeom>
        </p:spPr>
      </p:pic>
      <p:sp>
        <p:nvSpPr>
          <p:cNvPr id="10" name="CuadroTexto 18">
            <a:extLst>
              <a:ext uri="{FF2B5EF4-FFF2-40B4-BE49-F238E27FC236}">
                <a16:creationId xmlns:a16="http://schemas.microsoft.com/office/drawing/2014/main" id="{2164E1B2-C519-AC3A-471F-0954AE5D33E1}"/>
              </a:ext>
            </a:extLst>
          </p:cNvPr>
          <p:cNvSpPr txBox="1"/>
          <p:nvPr/>
        </p:nvSpPr>
        <p:spPr>
          <a:xfrm>
            <a:off x="9994549" y="6294567"/>
            <a:ext cx="3643604" cy="338554"/>
          </a:xfrm>
          <a:prstGeom prst="rect">
            <a:avLst/>
          </a:prstGeom>
          <a:noFill/>
        </p:spPr>
        <p:txBody>
          <a:bodyPr wrap="square" lIns="91440" tIns="45720" rIns="91440" bIns="45720" rtlCol="0" anchor="t">
            <a:spAutoFit/>
          </a:bodyPr>
          <a:lstStyle/>
          <a:p>
            <a:r>
              <a:rPr lang="en-US" sz="800">
                <a:solidFill>
                  <a:schemeClr val="bg2">
                    <a:lumMod val="75000"/>
                  </a:schemeClr>
                </a:solidFill>
                <a:latin typeface="Arial"/>
                <a:cs typeface="Arial"/>
              </a:rPr>
              <a:t>g-accelerator@global-business-school.org</a:t>
            </a:r>
          </a:p>
          <a:p>
            <a:r>
              <a:rPr lang="en-GB" sz="800">
                <a:solidFill>
                  <a:schemeClr val="bg2">
                    <a:lumMod val="75000"/>
                  </a:schemeClr>
                </a:solidFill>
                <a:latin typeface="Arial" panose="020B0604020202020204" pitchFamily="34" charset="0"/>
                <a:cs typeface="Arial" panose="020B0604020202020204" pitchFamily="34" charset="0"/>
              </a:rPr>
              <a:t>+34 930 086 588</a:t>
            </a:r>
          </a:p>
        </p:txBody>
      </p:sp>
      <p:sp>
        <p:nvSpPr>
          <p:cNvPr id="11" name="object 5">
            <a:extLst>
              <a:ext uri="{FF2B5EF4-FFF2-40B4-BE49-F238E27FC236}">
                <a16:creationId xmlns:a16="http://schemas.microsoft.com/office/drawing/2014/main" id="{D96E7A61-B53C-E899-FE1C-EA5BDDD1F854}"/>
              </a:ext>
            </a:extLst>
          </p:cNvPr>
          <p:cNvSpPr txBox="1">
            <a:spLocks/>
          </p:cNvSpPr>
          <p:nvPr/>
        </p:nvSpPr>
        <p:spPr>
          <a:xfrm>
            <a:off x="606883" y="1675640"/>
            <a:ext cx="11013265" cy="385362"/>
          </a:xfrm>
          <a:prstGeom prst="rect">
            <a:avLst/>
          </a:prstGeom>
        </p:spPr>
        <p:txBody>
          <a:bodyPr vert="horz" wrap="square" lIns="0" tIns="1270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pPr>
            <a:endParaRPr lang="en-GB" sz="1800">
              <a:latin typeface="Calibri" panose="020F0502020204030204" pitchFamily="34" charset="0"/>
              <a:cs typeface="Calibri" panose="020F0502020204030204" pitchFamily="34" charset="0"/>
            </a:endParaRPr>
          </a:p>
        </p:txBody>
      </p:sp>
      <p:sp>
        <p:nvSpPr>
          <p:cNvPr id="14" name="object 5">
            <a:extLst>
              <a:ext uri="{FF2B5EF4-FFF2-40B4-BE49-F238E27FC236}">
                <a16:creationId xmlns:a16="http://schemas.microsoft.com/office/drawing/2014/main" id="{02B19ED7-2653-DD6A-1C02-DD40665AD012}"/>
              </a:ext>
            </a:extLst>
          </p:cNvPr>
          <p:cNvSpPr txBox="1">
            <a:spLocks/>
          </p:cNvSpPr>
          <p:nvPr/>
        </p:nvSpPr>
        <p:spPr>
          <a:xfrm>
            <a:off x="606883" y="1675640"/>
            <a:ext cx="11013265" cy="4478790"/>
          </a:xfrm>
          <a:prstGeom prst="rect">
            <a:avLst/>
          </a:prstGeom>
        </p:spPr>
        <p:txBody>
          <a:bodyPr vert="horz" wrap="square" lIns="0" tIns="1270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85750" algn="just">
              <a:lnSpc>
                <a:spcPct val="150000"/>
              </a:lnSpc>
            </a:pPr>
            <a:r>
              <a:rPr lang="en-IE" sz="1800" dirty="0">
                <a:latin typeface="Calibri" panose="020F0502020204030204" pitchFamily="34" charset="0"/>
                <a:cs typeface="Calibri" panose="020F0502020204030204" pitchFamily="34" charset="0"/>
              </a:rPr>
              <a:t>In order to understand what is the </a:t>
            </a:r>
            <a:r>
              <a:rPr lang="en-IE" sz="1800" b="1" dirty="0">
                <a:latin typeface="Calibri" panose="020F0502020204030204" pitchFamily="34" charset="0"/>
                <a:cs typeface="Calibri" panose="020F0502020204030204" pitchFamily="34" charset="0"/>
              </a:rPr>
              <a:t>CAC of the company</a:t>
            </a:r>
            <a:r>
              <a:rPr lang="en-IE" sz="1800" dirty="0">
                <a:latin typeface="Calibri" panose="020F0502020204030204" pitchFamily="34" charset="0"/>
                <a:cs typeface="Calibri" panose="020F0502020204030204" pitchFamily="34" charset="0"/>
              </a:rPr>
              <a:t>, divide the marketing expenses of a given year for the number of new customers attracted during the period. </a:t>
            </a:r>
          </a:p>
          <a:p>
            <a:pPr indent="-285750" algn="just">
              <a:lnSpc>
                <a:spcPct val="150000"/>
              </a:lnSpc>
            </a:pPr>
            <a:r>
              <a:rPr lang="en-GB" sz="1800" b="1" dirty="0">
                <a:latin typeface="Calibri" panose="020F0502020204030204" pitchFamily="34" charset="0"/>
                <a:cs typeface="Calibri" panose="020F0502020204030204" pitchFamily="34" charset="0"/>
              </a:rPr>
              <a:t>As long as the CLTV is higher than CAC the Company will make money.</a:t>
            </a:r>
          </a:p>
          <a:p>
            <a:pPr indent="-285750" algn="just">
              <a:lnSpc>
                <a:spcPct val="150000"/>
              </a:lnSpc>
            </a:pPr>
            <a:endParaRPr lang="en-IE" sz="1800" dirty="0">
              <a:latin typeface="Calibri" panose="020F0502020204030204" pitchFamily="34" charset="0"/>
              <a:cs typeface="Calibri" panose="020F0502020204030204" pitchFamily="34" charset="0"/>
            </a:endParaRPr>
          </a:p>
          <a:p>
            <a:pPr indent="-285750" algn="just">
              <a:lnSpc>
                <a:spcPct val="150000"/>
              </a:lnSpc>
            </a:pPr>
            <a:r>
              <a:rPr lang="en-IE" sz="1800" dirty="0">
                <a:latin typeface="Calibri" panose="020F0502020204030204" pitchFamily="34" charset="0"/>
                <a:cs typeface="Calibri" panose="020F0502020204030204" pitchFamily="34" charset="0"/>
              </a:rPr>
              <a:t>Even though this metric isn’t exclusive to SaaS companies, it is widely used by SaaS because of its importance.</a:t>
            </a:r>
          </a:p>
          <a:p>
            <a:pPr indent="-285750" algn="just">
              <a:lnSpc>
                <a:spcPct val="150000"/>
              </a:lnSpc>
            </a:pPr>
            <a:r>
              <a:rPr lang="en-IE" sz="1800" dirty="0">
                <a:latin typeface="Calibri" panose="020F0502020204030204" pitchFamily="34" charset="0"/>
                <a:cs typeface="Calibri" panose="020F0502020204030204" pitchFamily="34" charset="0"/>
              </a:rPr>
              <a:t>This ratio shows how much does it cost for the company to acquire a new customer.</a:t>
            </a:r>
          </a:p>
          <a:p>
            <a:pPr indent="-285750" algn="just">
              <a:lnSpc>
                <a:spcPct val="150000"/>
              </a:lnSpc>
            </a:pPr>
            <a:r>
              <a:rPr lang="en-IE" sz="1800" dirty="0">
                <a:latin typeface="Calibri" panose="020F0502020204030204" pitchFamily="34" charset="0"/>
                <a:cs typeface="Calibri" panose="020F0502020204030204" pitchFamily="34" charset="0"/>
              </a:rPr>
              <a:t>It provides important insights on whether or not the company should further push to acquire new customers or if the cost is too high.</a:t>
            </a:r>
          </a:p>
          <a:p>
            <a:pPr indent="-285750" algn="just">
              <a:lnSpc>
                <a:spcPct val="150000"/>
              </a:lnSpc>
            </a:pPr>
            <a:endParaRPr lang="en-IE" sz="1800" dirty="0">
              <a:latin typeface="Calibri" panose="020F0502020204030204" pitchFamily="34" charset="0"/>
              <a:cs typeface="Calibri" panose="020F0502020204030204" pitchFamily="34" charset="0"/>
            </a:endParaRPr>
          </a:p>
        </p:txBody>
      </p:sp>
      <p:pic>
        <p:nvPicPr>
          <p:cNvPr id="7" name="Picture 6" descr="A green and white logo&#10;&#10;AI-generated content may be incorrect.">
            <a:extLst>
              <a:ext uri="{FF2B5EF4-FFF2-40B4-BE49-F238E27FC236}">
                <a16:creationId xmlns:a16="http://schemas.microsoft.com/office/drawing/2014/main" id="{24BBD46D-AFBC-9EB9-6919-18FA7AA4AC7A}"/>
              </a:ext>
            </a:extLst>
          </p:cNvPr>
          <p:cNvPicPr>
            <a:picLocks noChangeAspect="1"/>
          </p:cNvPicPr>
          <p:nvPr/>
        </p:nvPicPr>
        <p:blipFill>
          <a:blip r:embed="rId8"/>
          <a:stretch>
            <a:fillRect/>
          </a:stretch>
        </p:blipFill>
        <p:spPr>
          <a:xfrm>
            <a:off x="10207322" y="-239"/>
            <a:ext cx="1981200" cy="1962150"/>
          </a:xfrm>
          <a:prstGeom prst="rect">
            <a:avLst/>
          </a:prstGeom>
        </p:spPr>
      </p:pic>
    </p:spTree>
    <p:extLst>
      <p:ext uri="{BB962C8B-B14F-4D97-AF65-F5344CB8AC3E}">
        <p14:creationId xmlns:p14="http://schemas.microsoft.com/office/powerpoint/2010/main" val="17620571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hidden="1">
            <a:extLst>
              <a:ext uri="{FF2B5EF4-FFF2-40B4-BE49-F238E27FC236}">
                <a16:creationId xmlns:a16="http://schemas.microsoft.com/office/drawing/2014/main" id="{19B2D728-110A-434C-9EF3-41C4F57A124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de think-cell" r:id="rId3" imgW="353" imgH="353" progId="TCLayout.ActiveDocument.1">
                  <p:embed/>
                </p:oleObj>
              </mc:Choice>
              <mc:Fallback>
                <p:oleObj name="Diapositiva de think-cell" r:id="rId3" imgW="353" imgH="353" progId="TCLayout.ActiveDocument.1">
                  <p:embed/>
                  <p:pic>
                    <p:nvPicPr>
                      <p:cNvPr id="2" name="Objeto 1" hidden="1">
                        <a:extLst>
                          <a:ext uri="{FF2B5EF4-FFF2-40B4-BE49-F238E27FC236}">
                            <a16:creationId xmlns:a16="http://schemas.microsoft.com/office/drawing/2014/main" id="{19B2D728-110A-434C-9EF3-41C4F57A124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ítulo 1">
            <a:extLst>
              <a:ext uri="{FF2B5EF4-FFF2-40B4-BE49-F238E27FC236}">
                <a16:creationId xmlns:a16="http://schemas.microsoft.com/office/drawing/2014/main" id="{11626B29-A00A-4EC4-B849-DACF8BFCA82D}"/>
              </a:ext>
            </a:extLst>
          </p:cNvPr>
          <p:cNvSpPr txBox="1">
            <a:spLocks/>
          </p:cNvSpPr>
          <p:nvPr/>
        </p:nvSpPr>
        <p:spPr>
          <a:xfrm>
            <a:off x="138546" y="657348"/>
            <a:ext cx="10127672" cy="4980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a:solidFill>
                  <a:schemeClr val="bg2">
                    <a:lumMod val="50000"/>
                  </a:schemeClr>
                </a:solidFill>
                <a:latin typeface="Arial" panose="020B0604020202020204" pitchFamily="34" charset="0"/>
                <a:cs typeface="Arial" panose="020B0604020202020204" pitchFamily="34" charset="0"/>
              </a:rPr>
              <a:t>Indicator – Churn Rate</a:t>
            </a:r>
          </a:p>
        </p:txBody>
      </p:sp>
      <p:pic>
        <p:nvPicPr>
          <p:cNvPr id="5" name="Gráfico 4">
            <a:extLst>
              <a:ext uri="{FF2B5EF4-FFF2-40B4-BE49-F238E27FC236}">
                <a16:creationId xmlns:a16="http://schemas.microsoft.com/office/drawing/2014/main" id="{490A982C-AAC7-450E-B492-875224A5DCF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1267810"/>
            <a:ext cx="6096000" cy="45719"/>
          </a:xfrm>
          <a:prstGeom prst="rect">
            <a:avLst/>
          </a:prstGeom>
        </p:spPr>
      </p:pic>
      <p:pic>
        <p:nvPicPr>
          <p:cNvPr id="31" name="Imagen 30">
            <a:extLst>
              <a:ext uri="{FF2B5EF4-FFF2-40B4-BE49-F238E27FC236}">
                <a16:creationId xmlns:a16="http://schemas.microsoft.com/office/drawing/2014/main" id="{3B70946B-4731-417A-BEBC-B062F79B7DA9}"/>
              </a:ext>
            </a:extLst>
          </p:cNvPr>
          <p:cNvPicPr>
            <a:picLocks noChangeAspect="1"/>
          </p:cNvPicPr>
          <p:nvPr/>
        </p:nvPicPr>
        <p:blipFill>
          <a:blip r:embed="rId6"/>
          <a:stretch>
            <a:fillRect/>
          </a:stretch>
        </p:blipFill>
        <p:spPr>
          <a:xfrm>
            <a:off x="9985405" y="6261264"/>
            <a:ext cx="9144" cy="371857"/>
          </a:xfrm>
          <a:prstGeom prst="rect">
            <a:avLst/>
          </a:prstGeom>
        </p:spPr>
      </p:pic>
      <p:pic>
        <p:nvPicPr>
          <p:cNvPr id="34" name="Imagen 33">
            <a:extLst>
              <a:ext uri="{FF2B5EF4-FFF2-40B4-BE49-F238E27FC236}">
                <a16:creationId xmlns:a16="http://schemas.microsoft.com/office/drawing/2014/main" id="{27ADB61F-CE0F-49F7-A791-2B9D686C5589}"/>
              </a:ext>
            </a:extLst>
          </p:cNvPr>
          <p:cNvPicPr>
            <a:picLocks noChangeAspect="1"/>
          </p:cNvPicPr>
          <p:nvPr/>
        </p:nvPicPr>
        <p:blipFill>
          <a:blip r:embed="rId7"/>
          <a:stretch>
            <a:fillRect/>
          </a:stretch>
        </p:blipFill>
        <p:spPr>
          <a:xfrm>
            <a:off x="430832" y="6196510"/>
            <a:ext cx="1031529" cy="454108"/>
          </a:xfrm>
          <a:prstGeom prst="rect">
            <a:avLst/>
          </a:prstGeom>
        </p:spPr>
      </p:pic>
      <p:sp>
        <p:nvSpPr>
          <p:cNvPr id="10" name="CuadroTexto 18">
            <a:extLst>
              <a:ext uri="{FF2B5EF4-FFF2-40B4-BE49-F238E27FC236}">
                <a16:creationId xmlns:a16="http://schemas.microsoft.com/office/drawing/2014/main" id="{2164E1B2-C519-AC3A-471F-0954AE5D33E1}"/>
              </a:ext>
            </a:extLst>
          </p:cNvPr>
          <p:cNvSpPr txBox="1"/>
          <p:nvPr/>
        </p:nvSpPr>
        <p:spPr>
          <a:xfrm>
            <a:off x="9994549" y="6294567"/>
            <a:ext cx="3643604" cy="338554"/>
          </a:xfrm>
          <a:prstGeom prst="rect">
            <a:avLst/>
          </a:prstGeom>
          <a:noFill/>
        </p:spPr>
        <p:txBody>
          <a:bodyPr wrap="square" lIns="91440" tIns="45720" rIns="91440" bIns="45720" rtlCol="0" anchor="t">
            <a:spAutoFit/>
          </a:bodyPr>
          <a:lstStyle/>
          <a:p>
            <a:r>
              <a:rPr lang="en-US" sz="800">
                <a:solidFill>
                  <a:schemeClr val="bg2">
                    <a:lumMod val="75000"/>
                  </a:schemeClr>
                </a:solidFill>
                <a:latin typeface="Arial"/>
                <a:cs typeface="Arial"/>
              </a:rPr>
              <a:t>g-accelerator@global-business-school.org</a:t>
            </a:r>
          </a:p>
          <a:p>
            <a:r>
              <a:rPr lang="en-GB" sz="800">
                <a:solidFill>
                  <a:schemeClr val="bg2">
                    <a:lumMod val="75000"/>
                  </a:schemeClr>
                </a:solidFill>
                <a:latin typeface="Arial" panose="020B0604020202020204" pitchFamily="34" charset="0"/>
                <a:cs typeface="Arial" panose="020B0604020202020204" pitchFamily="34" charset="0"/>
              </a:rPr>
              <a:t>+34 930 086 588</a:t>
            </a:r>
          </a:p>
        </p:txBody>
      </p:sp>
      <p:sp>
        <p:nvSpPr>
          <p:cNvPr id="11" name="object 5">
            <a:extLst>
              <a:ext uri="{FF2B5EF4-FFF2-40B4-BE49-F238E27FC236}">
                <a16:creationId xmlns:a16="http://schemas.microsoft.com/office/drawing/2014/main" id="{D96E7A61-B53C-E899-FE1C-EA5BDDD1F854}"/>
              </a:ext>
            </a:extLst>
          </p:cNvPr>
          <p:cNvSpPr txBox="1">
            <a:spLocks/>
          </p:cNvSpPr>
          <p:nvPr/>
        </p:nvSpPr>
        <p:spPr>
          <a:xfrm>
            <a:off x="606883" y="1675640"/>
            <a:ext cx="11013265" cy="385362"/>
          </a:xfrm>
          <a:prstGeom prst="rect">
            <a:avLst/>
          </a:prstGeom>
        </p:spPr>
        <p:txBody>
          <a:bodyPr vert="horz" wrap="square" lIns="0" tIns="1270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pPr>
            <a:endParaRPr lang="en-GB" sz="1800">
              <a:latin typeface="Calibri" panose="020F0502020204030204" pitchFamily="34" charset="0"/>
              <a:cs typeface="Calibri" panose="020F0502020204030204" pitchFamily="34" charset="0"/>
            </a:endParaRPr>
          </a:p>
        </p:txBody>
      </p:sp>
      <p:sp>
        <p:nvSpPr>
          <p:cNvPr id="14" name="object 5">
            <a:extLst>
              <a:ext uri="{FF2B5EF4-FFF2-40B4-BE49-F238E27FC236}">
                <a16:creationId xmlns:a16="http://schemas.microsoft.com/office/drawing/2014/main" id="{02B19ED7-2653-DD6A-1C02-DD40665AD012}"/>
              </a:ext>
            </a:extLst>
          </p:cNvPr>
          <p:cNvSpPr txBox="1">
            <a:spLocks/>
          </p:cNvSpPr>
          <p:nvPr/>
        </p:nvSpPr>
        <p:spPr>
          <a:xfrm>
            <a:off x="606883" y="1675640"/>
            <a:ext cx="11013265" cy="3263073"/>
          </a:xfrm>
          <a:prstGeom prst="rect">
            <a:avLst/>
          </a:prstGeom>
        </p:spPr>
        <p:txBody>
          <a:bodyPr vert="horz" wrap="square" lIns="0" tIns="1270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85750" algn="just">
              <a:lnSpc>
                <a:spcPct val="150000"/>
              </a:lnSpc>
            </a:pPr>
            <a:r>
              <a:rPr lang="en-IE" sz="1800" b="1" dirty="0">
                <a:latin typeface="Calibri" panose="020F0502020204030204" pitchFamily="34" charset="0"/>
                <a:cs typeface="Calibri" panose="020F0502020204030204" pitchFamily="34" charset="0"/>
              </a:rPr>
              <a:t>Churn rate </a:t>
            </a:r>
            <a:r>
              <a:rPr lang="en-US" sz="1800" dirty="0">
                <a:latin typeface="Calibri" panose="020F0502020204030204" pitchFamily="34" charset="0"/>
                <a:cs typeface="Calibri" panose="020F0502020204030204" pitchFamily="34" charset="0"/>
              </a:rPr>
              <a:t>the annual percentage rate at which customers stop subscribing to a service or employees leave a job.</a:t>
            </a:r>
            <a:r>
              <a:rPr lang="en-IE" sz="1800" dirty="0">
                <a:latin typeface="Calibri" panose="020F0502020204030204" pitchFamily="34" charset="0"/>
                <a:cs typeface="Calibri" panose="020F0502020204030204" pitchFamily="34" charset="0"/>
              </a:rPr>
              <a:t>.</a:t>
            </a:r>
          </a:p>
          <a:p>
            <a:pPr indent="-285750" algn="just">
              <a:lnSpc>
                <a:spcPct val="150000"/>
              </a:lnSpc>
            </a:pPr>
            <a:r>
              <a:rPr lang="en-IE" sz="1800" dirty="0">
                <a:latin typeface="Calibri" panose="020F0502020204030204" pitchFamily="34" charset="0"/>
                <a:cs typeface="Calibri" panose="020F0502020204030204" pitchFamily="34" charset="0"/>
              </a:rPr>
              <a:t>For instance, a churn rate of 90% means that 90% of the </a:t>
            </a:r>
            <a:r>
              <a:rPr lang="en-IE" sz="1800">
                <a:latin typeface="Calibri" panose="020F0502020204030204" pitchFamily="34" charset="0"/>
                <a:cs typeface="Calibri" panose="020F0502020204030204" pitchFamily="34" charset="0"/>
              </a:rPr>
              <a:t>customers stops </a:t>
            </a:r>
            <a:r>
              <a:rPr lang="en-IE" sz="1800" dirty="0">
                <a:latin typeface="Calibri" panose="020F0502020204030204" pitchFamily="34" charset="0"/>
                <a:cs typeface="Calibri" panose="020F0502020204030204" pitchFamily="34" charset="0"/>
              </a:rPr>
              <a:t>using the Service even the year after they started using it.</a:t>
            </a:r>
          </a:p>
          <a:p>
            <a:pPr indent="-285750" algn="just">
              <a:lnSpc>
                <a:spcPct val="150000"/>
              </a:lnSpc>
            </a:pPr>
            <a:r>
              <a:rPr lang="en-IE" sz="1800" dirty="0">
                <a:latin typeface="Calibri" panose="020F0502020204030204" pitchFamily="34" charset="0"/>
                <a:cs typeface="Calibri" panose="020F0502020204030204" pitchFamily="34" charset="0"/>
              </a:rPr>
              <a:t>This indicator is important as it indirectly shows how strong the service offered is and it is also a good indicator of the amount of competition that is present in that industry.</a:t>
            </a:r>
          </a:p>
          <a:p>
            <a:pPr indent="-285750" algn="just">
              <a:lnSpc>
                <a:spcPct val="150000"/>
              </a:lnSpc>
            </a:pPr>
            <a:r>
              <a:rPr lang="en-IE" sz="1800" dirty="0">
                <a:latin typeface="Calibri" panose="020F0502020204030204" pitchFamily="34" charset="0"/>
                <a:cs typeface="Calibri" panose="020F0502020204030204" pitchFamily="34" charset="0"/>
              </a:rPr>
              <a:t>This indicator is also used to forecast the financial results the company will have and has also a big impact on the pricing and marketing strategy of the company.</a:t>
            </a:r>
            <a:endParaRPr lang="es-ES" sz="1800" dirty="0">
              <a:latin typeface="Calibri" panose="020F0502020204030204" pitchFamily="34" charset="0"/>
              <a:cs typeface="Calibri" panose="020F0502020204030204" pitchFamily="34" charset="0"/>
            </a:endParaRPr>
          </a:p>
        </p:txBody>
      </p:sp>
      <p:pic>
        <p:nvPicPr>
          <p:cNvPr id="7" name="Picture 6" descr="A green and white logo&#10;&#10;AI-generated content may be incorrect.">
            <a:extLst>
              <a:ext uri="{FF2B5EF4-FFF2-40B4-BE49-F238E27FC236}">
                <a16:creationId xmlns:a16="http://schemas.microsoft.com/office/drawing/2014/main" id="{85A06EFD-E538-3D2E-0910-E014C5FFCBF5}"/>
              </a:ext>
            </a:extLst>
          </p:cNvPr>
          <p:cNvPicPr>
            <a:picLocks noChangeAspect="1"/>
          </p:cNvPicPr>
          <p:nvPr/>
        </p:nvPicPr>
        <p:blipFill>
          <a:blip r:embed="rId8"/>
          <a:stretch>
            <a:fillRect/>
          </a:stretch>
        </p:blipFill>
        <p:spPr>
          <a:xfrm>
            <a:off x="10207322" y="-239"/>
            <a:ext cx="1981200" cy="1962150"/>
          </a:xfrm>
          <a:prstGeom prst="rect">
            <a:avLst/>
          </a:prstGeom>
        </p:spPr>
      </p:pic>
    </p:spTree>
    <p:extLst>
      <p:ext uri="{BB962C8B-B14F-4D97-AF65-F5344CB8AC3E}">
        <p14:creationId xmlns:p14="http://schemas.microsoft.com/office/powerpoint/2010/main" val="16993809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11626B29-A00A-4EC4-B849-DACF8BFCA82D}"/>
              </a:ext>
            </a:extLst>
          </p:cNvPr>
          <p:cNvSpPr txBox="1">
            <a:spLocks/>
          </p:cNvSpPr>
          <p:nvPr/>
        </p:nvSpPr>
        <p:spPr>
          <a:xfrm>
            <a:off x="332510" y="767859"/>
            <a:ext cx="9143999" cy="4980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solidFill>
                  <a:schemeClr val="bg2">
                    <a:lumMod val="50000"/>
                  </a:schemeClr>
                </a:solidFill>
                <a:latin typeface="Arial" panose="020B0604020202020204" pitchFamily="34" charset="0"/>
                <a:cs typeface="Arial" panose="020B0604020202020204" pitchFamily="34" charset="0"/>
              </a:rPr>
              <a:t>Quick Check: Unit Economics</a:t>
            </a:r>
          </a:p>
        </p:txBody>
      </p:sp>
      <p:pic>
        <p:nvPicPr>
          <p:cNvPr id="5" name="Gráfico 4">
            <a:extLst>
              <a:ext uri="{FF2B5EF4-FFF2-40B4-BE49-F238E27FC236}">
                <a16:creationId xmlns:a16="http://schemas.microsoft.com/office/drawing/2014/main" id="{490A982C-AAC7-450E-B492-875224A5DCF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1267810"/>
            <a:ext cx="6096000" cy="45719"/>
          </a:xfrm>
          <a:prstGeom prst="rect">
            <a:avLst/>
          </a:prstGeom>
        </p:spPr>
      </p:pic>
      <p:pic>
        <p:nvPicPr>
          <p:cNvPr id="31" name="Imagen 30">
            <a:extLst>
              <a:ext uri="{FF2B5EF4-FFF2-40B4-BE49-F238E27FC236}">
                <a16:creationId xmlns:a16="http://schemas.microsoft.com/office/drawing/2014/main" id="{3B70946B-4731-417A-BEBC-B062F79B7DA9}"/>
              </a:ext>
            </a:extLst>
          </p:cNvPr>
          <p:cNvPicPr>
            <a:picLocks noChangeAspect="1"/>
          </p:cNvPicPr>
          <p:nvPr/>
        </p:nvPicPr>
        <p:blipFill>
          <a:blip r:embed="rId4"/>
          <a:stretch>
            <a:fillRect/>
          </a:stretch>
        </p:blipFill>
        <p:spPr>
          <a:xfrm>
            <a:off x="9985405" y="6261264"/>
            <a:ext cx="9144" cy="371857"/>
          </a:xfrm>
          <a:prstGeom prst="rect">
            <a:avLst/>
          </a:prstGeom>
        </p:spPr>
      </p:pic>
      <p:pic>
        <p:nvPicPr>
          <p:cNvPr id="34" name="Imagen 33">
            <a:extLst>
              <a:ext uri="{FF2B5EF4-FFF2-40B4-BE49-F238E27FC236}">
                <a16:creationId xmlns:a16="http://schemas.microsoft.com/office/drawing/2014/main" id="{27ADB61F-CE0F-49F7-A791-2B9D686C5589}"/>
              </a:ext>
            </a:extLst>
          </p:cNvPr>
          <p:cNvPicPr>
            <a:picLocks noChangeAspect="1"/>
          </p:cNvPicPr>
          <p:nvPr/>
        </p:nvPicPr>
        <p:blipFill>
          <a:blip r:embed="rId5"/>
          <a:stretch>
            <a:fillRect/>
          </a:stretch>
        </p:blipFill>
        <p:spPr>
          <a:xfrm>
            <a:off x="430832" y="6196510"/>
            <a:ext cx="1031529" cy="454108"/>
          </a:xfrm>
          <a:prstGeom prst="rect">
            <a:avLst/>
          </a:prstGeom>
        </p:spPr>
      </p:pic>
      <p:sp>
        <p:nvSpPr>
          <p:cNvPr id="10" name="CuadroTexto 18">
            <a:extLst>
              <a:ext uri="{FF2B5EF4-FFF2-40B4-BE49-F238E27FC236}">
                <a16:creationId xmlns:a16="http://schemas.microsoft.com/office/drawing/2014/main" id="{2164E1B2-C519-AC3A-471F-0954AE5D33E1}"/>
              </a:ext>
            </a:extLst>
          </p:cNvPr>
          <p:cNvSpPr txBox="1"/>
          <p:nvPr/>
        </p:nvSpPr>
        <p:spPr>
          <a:xfrm>
            <a:off x="9994549" y="6294567"/>
            <a:ext cx="3643604" cy="338554"/>
          </a:xfrm>
          <a:prstGeom prst="rect">
            <a:avLst/>
          </a:prstGeom>
          <a:noFill/>
        </p:spPr>
        <p:txBody>
          <a:bodyPr wrap="square" lIns="91440" tIns="45720" rIns="91440" bIns="45720" rtlCol="0" anchor="t">
            <a:spAutoFit/>
          </a:bodyPr>
          <a:lstStyle/>
          <a:p>
            <a:r>
              <a:rPr lang="en-US" sz="800">
                <a:solidFill>
                  <a:schemeClr val="bg2">
                    <a:lumMod val="75000"/>
                  </a:schemeClr>
                </a:solidFill>
                <a:latin typeface="Arial"/>
                <a:cs typeface="Arial"/>
              </a:rPr>
              <a:t>g-accelerator@global-business-school.org</a:t>
            </a:r>
          </a:p>
          <a:p>
            <a:r>
              <a:rPr lang="en-GB" sz="800">
                <a:solidFill>
                  <a:schemeClr val="bg2">
                    <a:lumMod val="75000"/>
                  </a:schemeClr>
                </a:solidFill>
                <a:latin typeface="Arial" panose="020B0604020202020204" pitchFamily="34" charset="0"/>
                <a:cs typeface="Arial" panose="020B0604020202020204" pitchFamily="34" charset="0"/>
              </a:rPr>
              <a:t>+34 930 086 588</a:t>
            </a:r>
          </a:p>
        </p:txBody>
      </p:sp>
      <p:pic>
        <p:nvPicPr>
          <p:cNvPr id="7" name="Picture 6" descr="A green and white logo&#10;&#10;AI-generated content may be incorrect.">
            <a:extLst>
              <a:ext uri="{FF2B5EF4-FFF2-40B4-BE49-F238E27FC236}">
                <a16:creationId xmlns:a16="http://schemas.microsoft.com/office/drawing/2014/main" id="{EA0E8BAC-4118-8BDE-DEAE-1E7A9BDAF7D3}"/>
              </a:ext>
            </a:extLst>
          </p:cNvPr>
          <p:cNvPicPr>
            <a:picLocks noChangeAspect="1"/>
          </p:cNvPicPr>
          <p:nvPr/>
        </p:nvPicPr>
        <p:blipFill>
          <a:blip r:embed="rId6"/>
          <a:stretch>
            <a:fillRect/>
          </a:stretch>
        </p:blipFill>
        <p:spPr>
          <a:xfrm>
            <a:off x="10207322" y="-239"/>
            <a:ext cx="1981200" cy="1962150"/>
          </a:xfrm>
          <a:prstGeom prst="rect">
            <a:avLst/>
          </a:prstGeom>
        </p:spPr>
      </p:pic>
      <p:sp>
        <p:nvSpPr>
          <p:cNvPr id="35" name="Activity badge"/>
          <p:cNvSpPr/>
          <p:nvPr/>
        </p:nvSpPr>
        <p:spPr>
          <a:xfrm>
            <a:off x="411480" y="347472"/>
            <a:ext cx="1576425" cy="310896"/>
          </a:xfrm>
          <a:prstGeom prst="roundRect">
            <a:avLst>
              <a:gd name="adj" fmla="val 50000"/>
            </a:avLst>
          </a:prstGeom>
          <a:solidFill>
            <a:srgbClr val="37624E"/>
          </a:solidFill>
          <a:ln>
            <a:noFill/>
          </a:ln>
          <a:effectLst/>
        </p:spPr>
        <p:style>
          <a:lnRef idx="1">
            <a:schemeClr val="accent1"/>
          </a:lnRef>
          <a:fillRef idx="3">
            <a:schemeClr val="accent1"/>
          </a:fillRef>
          <a:effectRef idx="2">
            <a:schemeClr val="accent1"/>
          </a:effectRef>
          <a:fontRef idx="minor">
            <a:schemeClr val="lt1"/>
          </a:fontRef>
        </p:style>
        <p:txBody>
          <a:bodyPr tIns="0" bIns="0" rtlCol="0" anchor="ctr"/>
          <a:lstStyle/>
          <a:p>
            <a:pPr algn="ctr"/>
            <a:r>
              <a:rPr sz="1100" b="1" spc="100">
                <a:solidFill>
                  <a:srgbClr val="FFFFFF"/>
                </a:solidFill>
                <a:latin typeface="Arial"/>
              </a:rPr>
              <a:t>QUIZ · 10 MIN</a:t>
            </a:r>
          </a:p>
        </p:txBody>
      </p:sp>
      <p:sp>
        <p:nvSpPr>
          <p:cNvPr id="36" name="Data"/>
          <p:cNvSpPr/>
          <p:nvPr/>
        </p:nvSpPr>
        <p:spPr>
          <a:xfrm>
            <a:off x="502920" y="1920240"/>
            <a:ext cx="3566160" cy="3566160"/>
          </a:xfrm>
          <a:prstGeom prst="roundRect">
            <a:avLst>
              <a:gd name="adj" fmla="val 8000"/>
            </a:avLst>
          </a:prstGeom>
          <a:solidFill>
            <a:srgbClr val="37624E"/>
          </a:solidFill>
          <a:ln>
            <a:noFill/>
          </a:ln>
          <a:effectLst/>
        </p:spPr>
        <p:style>
          <a:lnRef idx="1">
            <a:schemeClr val="accent1"/>
          </a:lnRef>
          <a:fillRef idx="3">
            <a:schemeClr val="accent1"/>
          </a:fillRef>
          <a:effectRef idx="2">
            <a:schemeClr val="accent1"/>
          </a:effectRef>
          <a:fontRef idx="minor">
            <a:schemeClr val="lt1"/>
          </a:fontRef>
        </p:style>
        <p:txBody>
          <a:bodyPr wrap="square" lIns="228600" tIns="36576" rIns="228600" bIns="36576" rtlCol="0" anchor="ctr"/>
          <a:lstStyle/>
          <a:p>
            <a:pPr algn="l"/>
            <a:r>
              <a:rPr sz="1800" b="1">
                <a:solidFill>
                  <a:srgbClr val="FFFFFF"/>
                </a:solidFill>
                <a:latin typeface="Calibri"/>
              </a:rPr>
              <a:t>RegaSmart, per farm</a:t>
            </a:r>
          </a:p>
          <a:p>
            <a:pPr algn="l">
              <a:spcBef>
                <a:spcPts val="1000"/>
              </a:spcBef>
            </a:pPr>
            <a:r>
              <a:rPr sz="1500" b="0">
                <a:solidFill>
                  <a:srgbClr val="FFFFFF"/>
                </a:solidFill>
                <a:latin typeface="Calibri"/>
              </a:rPr>
              <a:t>Kit margin: €500</a:t>
            </a:r>
          </a:p>
          <a:p>
            <a:pPr algn="l">
              <a:spcBef>
                <a:spcPts val="600"/>
              </a:spcBef>
            </a:pPr>
            <a:r>
              <a:rPr sz="1500" b="0">
                <a:solidFill>
                  <a:srgbClr val="FFFFFF"/>
                </a:solidFill>
                <a:latin typeface="Calibri"/>
              </a:rPr>
              <a:t>App: €30 / month</a:t>
            </a:r>
          </a:p>
          <a:p>
            <a:pPr algn="l">
              <a:spcBef>
                <a:spcPts val="600"/>
              </a:spcBef>
            </a:pPr>
            <a:r>
              <a:rPr sz="1500" b="0">
                <a:solidFill>
                  <a:srgbClr val="FFFFFF"/>
                </a:solidFill>
                <a:latin typeface="Calibri"/>
              </a:rPr>
              <a:t>Cost to serve the app: €10 / month</a:t>
            </a:r>
          </a:p>
          <a:p>
            <a:pPr algn="l">
              <a:spcBef>
                <a:spcPts val="600"/>
              </a:spcBef>
            </a:pPr>
            <a:r>
              <a:rPr sz="1500" b="0">
                <a:solidFill>
                  <a:srgbClr val="FFFFFF"/>
                </a:solidFill>
                <a:latin typeface="Calibri"/>
              </a:rPr>
              <a:t>Average customer life: 3 years</a:t>
            </a:r>
          </a:p>
          <a:p>
            <a:pPr algn="l">
              <a:spcBef>
                <a:spcPts val="600"/>
              </a:spcBef>
            </a:pPr>
            <a:r>
              <a:rPr sz="1500" b="0">
                <a:solidFill>
                  <a:srgbClr val="FFFFFF"/>
                </a:solidFill>
                <a:latin typeface="Calibri"/>
              </a:rPr>
              <a:t>Marketing budget: €24,000 per year, bringing 200 new farms</a:t>
            </a:r>
          </a:p>
        </p:txBody>
      </p:sp>
      <p:sp>
        <p:nvSpPr>
          <p:cNvPr id="37" name="Question 1"/>
          <p:cNvSpPr/>
          <p:nvPr/>
        </p:nvSpPr>
        <p:spPr>
          <a:xfrm>
            <a:off x="4297680" y="1920240"/>
            <a:ext cx="7360920" cy="1097280"/>
          </a:xfrm>
          <a:prstGeom prst="roundRect">
            <a:avLst>
              <a:gd name="adj" fmla="val 8000"/>
            </a:avLst>
          </a:prstGeom>
          <a:solidFill>
            <a:srgbClr val="E8F0EC"/>
          </a:solidFill>
          <a:ln>
            <a:noFill/>
          </a:ln>
          <a:effectLst/>
        </p:spPr>
        <p:style>
          <a:lnRef idx="1">
            <a:schemeClr val="accent1"/>
          </a:lnRef>
          <a:fillRef idx="3">
            <a:schemeClr val="accent1"/>
          </a:fillRef>
          <a:effectRef idx="2">
            <a:schemeClr val="accent1"/>
          </a:effectRef>
          <a:fontRef idx="minor">
            <a:schemeClr val="lt1"/>
          </a:fontRef>
        </p:style>
        <p:txBody>
          <a:bodyPr wrap="square" lIns="228600" tIns="36576" rIns="228600" bIns="36576" rtlCol="0" anchor="ctr"/>
          <a:lstStyle/>
          <a:p>
            <a:pPr algn="l"/>
            <a:r>
              <a:rPr sz="1700" b="1">
                <a:solidFill>
                  <a:srgbClr val="262626"/>
                </a:solidFill>
                <a:latin typeface="Calibri"/>
              </a:rPr>
              <a:t>Q1  What is the CLTV of a farm?</a:t>
            </a:r>
          </a:p>
          <a:p>
            <a:pPr algn="l">
              <a:spcBef>
                <a:spcPts val="800"/>
              </a:spcBef>
            </a:pPr>
            <a:r>
              <a:rPr sz="1600" b="1">
                <a:solidFill>
                  <a:srgbClr val="37624E"/>
                </a:solidFill>
                <a:latin typeface="Calibri"/>
              </a:rPr>
              <a:t>A  </a:t>
            </a:r>
            <a:r>
              <a:rPr sz="1600" b="0">
                <a:solidFill>
                  <a:srgbClr val="262626"/>
                </a:solidFill>
                <a:latin typeface="Calibri"/>
              </a:rPr>
              <a:t>€500        </a:t>
            </a:r>
            <a:r>
              <a:rPr sz="1600" b="1">
                <a:solidFill>
                  <a:srgbClr val="37624E"/>
                </a:solidFill>
                <a:latin typeface="Calibri"/>
              </a:rPr>
              <a:t>B  </a:t>
            </a:r>
            <a:r>
              <a:rPr sz="1600" b="0">
                <a:solidFill>
                  <a:srgbClr val="262626"/>
                </a:solidFill>
                <a:latin typeface="Calibri"/>
              </a:rPr>
              <a:t>€1,220        </a:t>
            </a:r>
            <a:r>
              <a:rPr sz="1600" b="1">
                <a:solidFill>
                  <a:srgbClr val="37624E"/>
                </a:solidFill>
                <a:latin typeface="Calibri"/>
              </a:rPr>
              <a:t>C  </a:t>
            </a:r>
            <a:r>
              <a:rPr sz="1600" b="0">
                <a:solidFill>
                  <a:srgbClr val="262626"/>
                </a:solidFill>
                <a:latin typeface="Calibri"/>
              </a:rPr>
              <a:t>€1,580</a:t>
            </a:r>
          </a:p>
        </p:txBody>
      </p:sp>
      <p:sp>
        <p:nvSpPr>
          <p:cNvPr id="38" name="Question 2"/>
          <p:cNvSpPr/>
          <p:nvPr/>
        </p:nvSpPr>
        <p:spPr>
          <a:xfrm>
            <a:off x="4297680" y="3154680"/>
            <a:ext cx="7360920" cy="1097280"/>
          </a:xfrm>
          <a:prstGeom prst="roundRect">
            <a:avLst>
              <a:gd name="adj" fmla="val 8000"/>
            </a:avLst>
          </a:prstGeom>
          <a:solidFill>
            <a:srgbClr val="E8F0EC"/>
          </a:solidFill>
          <a:ln>
            <a:noFill/>
          </a:ln>
          <a:effectLst/>
        </p:spPr>
        <p:style>
          <a:lnRef idx="1">
            <a:schemeClr val="accent1"/>
          </a:lnRef>
          <a:fillRef idx="3">
            <a:schemeClr val="accent1"/>
          </a:fillRef>
          <a:effectRef idx="2">
            <a:schemeClr val="accent1"/>
          </a:effectRef>
          <a:fontRef idx="minor">
            <a:schemeClr val="lt1"/>
          </a:fontRef>
        </p:style>
        <p:txBody>
          <a:bodyPr wrap="square" lIns="228600" tIns="36576" rIns="228600" bIns="36576" rtlCol="0" anchor="ctr"/>
          <a:lstStyle/>
          <a:p>
            <a:pPr algn="l"/>
            <a:r>
              <a:rPr sz="1700" b="1">
                <a:solidFill>
                  <a:srgbClr val="262626"/>
                </a:solidFill>
                <a:latin typeface="Calibri"/>
              </a:rPr>
              <a:t>Q2  What is the CAC?</a:t>
            </a:r>
          </a:p>
          <a:p>
            <a:pPr algn="l">
              <a:spcBef>
                <a:spcPts val="800"/>
              </a:spcBef>
            </a:pPr>
            <a:r>
              <a:rPr sz="1600" b="1">
                <a:solidFill>
                  <a:srgbClr val="37624E"/>
                </a:solidFill>
                <a:latin typeface="Calibri"/>
              </a:rPr>
              <a:t>A  </a:t>
            </a:r>
            <a:r>
              <a:rPr sz="1600" b="0">
                <a:solidFill>
                  <a:srgbClr val="262626"/>
                </a:solidFill>
                <a:latin typeface="Calibri"/>
              </a:rPr>
              <a:t>€120        </a:t>
            </a:r>
            <a:r>
              <a:rPr sz="1600" b="1">
                <a:solidFill>
                  <a:srgbClr val="37624E"/>
                </a:solidFill>
                <a:latin typeface="Calibri"/>
              </a:rPr>
              <a:t>B  </a:t>
            </a:r>
            <a:r>
              <a:rPr sz="1600" b="0">
                <a:solidFill>
                  <a:srgbClr val="262626"/>
                </a:solidFill>
                <a:latin typeface="Calibri"/>
              </a:rPr>
              <a:t>€240        </a:t>
            </a:r>
            <a:r>
              <a:rPr sz="1600" b="1">
                <a:solidFill>
                  <a:srgbClr val="37624E"/>
                </a:solidFill>
                <a:latin typeface="Calibri"/>
              </a:rPr>
              <a:t>C  </a:t>
            </a:r>
            <a:r>
              <a:rPr sz="1600" b="0">
                <a:solidFill>
                  <a:srgbClr val="262626"/>
                </a:solidFill>
                <a:latin typeface="Calibri"/>
              </a:rPr>
              <a:t>€1,200</a:t>
            </a:r>
          </a:p>
        </p:txBody>
      </p:sp>
      <p:sp>
        <p:nvSpPr>
          <p:cNvPr id="39" name="Question 3"/>
          <p:cNvSpPr/>
          <p:nvPr/>
        </p:nvSpPr>
        <p:spPr>
          <a:xfrm>
            <a:off x="4297680" y="4389120"/>
            <a:ext cx="7360920" cy="1097280"/>
          </a:xfrm>
          <a:prstGeom prst="roundRect">
            <a:avLst>
              <a:gd name="adj" fmla="val 8000"/>
            </a:avLst>
          </a:prstGeom>
          <a:solidFill>
            <a:srgbClr val="E8F0EC"/>
          </a:solidFill>
          <a:ln>
            <a:noFill/>
          </a:ln>
          <a:effectLst/>
        </p:spPr>
        <p:style>
          <a:lnRef idx="1">
            <a:schemeClr val="accent1"/>
          </a:lnRef>
          <a:fillRef idx="3">
            <a:schemeClr val="accent1"/>
          </a:fillRef>
          <a:effectRef idx="2">
            <a:schemeClr val="accent1"/>
          </a:effectRef>
          <a:fontRef idx="minor">
            <a:schemeClr val="lt1"/>
          </a:fontRef>
        </p:style>
        <p:txBody>
          <a:bodyPr wrap="square" lIns="228600" tIns="36576" rIns="228600" bIns="36576" rtlCol="0" anchor="ctr"/>
          <a:lstStyle/>
          <a:p>
            <a:pPr algn="l"/>
            <a:r>
              <a:rPr sz="1700" b="1">
                <a:solidFill>
                  <a:srgbClr val="262626"/>
                </a:solidFill>
                <a:latin typeface="Calibri"/>
              </a:rPr>
              <a:t>Q3  If annual churn is 40%, the average customer life is…</a:t>
            </a:r>
          </a:p>
          <a:p>
            <a:pPr algn="l">
              <a:spcBef>
                <a:spcPts val="800"/>
              </a:spcBef>
            </a:pPr>
            <a:r>
              <a:rPr sz="1600" b="1">
                <a:solidFill>
                  <a:srgbClr val="37624E"/>
                </a:solidFill>
                <a:latin typeface="Calibri"/>
              </a:rPr>
              <a:t>A  </a:t>
            </a:r>
            <a:r>
              <a:rPr sz="1600" b="0">
                <a:solidFill>
                  <a:srgbClr val="262626"/>
                </a:solidFill>
                <a:latin typeface="Calibri"/>
              </a:rPr>
              <a:t>1.5 years        </a:t>
            </a:r>
            <a:r>
              <a:rPr sz="1600" b="1">
                <a:solidFill>
                  <a:srgbClr val="37624E"/>
                </a:solidFill>
                <a:latin typeface="Calibri"/>
              </a:rPr>
              <a:t>B  </a:t>
            </a:r>
            <a:r>
              <a:rPr sz="1600" b="0">
                <a:solidFill>
                  <a:srgbClr val="262626"/>
                </a:solidFill>
                <a:latin typeface="Calibri"/>
              </a:rPr>
              <a:t>2.5 years        </a:t>
            </a:r>
            <a:r>
              <a:rPr sz="1600" b="1">
                <a:solidFill>
                  <a:srgbClr val="37624E"/>
                </a:solidFill>
                <a:latin typeface="Calibri"/>
              </a:rPr>
              <a:t>C  </a:t>
            </a:r>
            <a:r>
              <a:rPr sz="1600" b="0">
                <a:solidFill>
                  <a:srgbClr val="262626"/>
                </a:solidFill>
                <a:latin typeface="Calibri"/>
              </a:rPr>
              <a:t>4 years</a:t>
            </a:r>
          </a:p>
        </p:txBody>
      </p:sp>
    </p:spTree>
    <p:extLst>
      <p:ext uri="{BB962C8B-B14F-4D97-AF65-F5344CB8AC3E}">
        <p14:creationId xmlns:p14="http://schemas.microsoft.com/office/powerpoint/2010/main" val="31811616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hidden="1">
            <a:extLst>
              <a:ext uri="{FF2B5EF4-FFF2-40B4-BE49-F238E27FC236}">
                <a16:creationId xmlns:a16="http://schemas.microsoft.com/office/drawing/2014/main" id="{19B2D728-110A-434C-9EF3-41C4F57A124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de think-cell" r:id="rId3" imgW="353" imgH="353" progId="TCLayout.ActiveDocument.1">
                  <p:embed/>
                </p:oleObj>
              </mc:Choice>
              <mc:Fallback>
                <p:oleObj name="Diapositiva de think-cell" r:id="rId3" imgW="353" imgH="353" progId="TCLayout.ActiveDocument.1">
                  <p:embed/>
                  <p:pic>
                    <p:nvPicPr>
                      <p:cNvPr id="2" name="Objeto 1" hidden="1">
                        <a:extLst>
                          <a:ext uri="{FF2B5EF4-FFF2-40B4-BE49-F238E27FC236}">
                            <a16:creationId xmlns:a16="http://schemas.microsoft.com/office/drawing/2014/main" id="{19B2D728-110A-434C-9EF3-41C4F57A124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ítulo 1">
            <a:extLst>
              <a:ext uri="{FF2B5EF4-FFF2-40B4-BE49-F238E27FC236}">
                <a16:creationId xmlns:a16="http://schemas.microsoft.com/office/drawing/2014/main" id="{11626B29-A00A-4EC4-B849-DACF8BFCA82D}"/>
              </a:ext>
            </a:extLst>
          </p:cNvPr>
          <p:cNvSpPr txBox="1">
            <a:spLocks/>
          </p:cNvSpPr>
          <p:nvPr/>
        </p:nvSpPr>
        <p:spPr>
          <a:xfrm>
            <a:off x="332510" y="767859"/>
            <a:ext cx="9662039" cy="4980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a:solidFill>
                  <a:schemeClr val="bg2">
                    <a:lumMod val="50000"/>
                  </a:schemeClr>
                </a:solidFill>
                <a:latin typeface="Arial" panose="020B0604020202020204" pitchFamily="34" charset="0"/>
                <a:cs typeface="Arial" panose="020B0604020202020204" pitchFamily="34" charset="0"/>
              </a:rPr>
              <a:t>Accountancy: The Basics of the Economic &amp; Financial Plan</a:t>
            </a:r>
          </a:p>
        </p:txBody>
      </p:sp>
      <p:pic>
        <p:nvPicPr>
          <p:cNvPr id="5" name="Gráfico 4">
            <a:extLst>
              <a:ext uri="{FF2B5EF4-FFF2-40B4-BE49-F238E27FC236}">
                <a16:creationId xmlns:a16="http://schemas.microsoft.com/office/drawing/2014/main" id="{490A982C-AAC7-450E-B492-875224A5DCF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1267810"/>
            <a:ext cx="6096000" cy="45719"/>
          </a:xfrm>
          <a:prstGeom prst="rect">
            <a:avLst/>
          </a:prstGeom>
        </p:spPr>
      </p:pic>
      <p:pic>
        <p:nvPicPr>
          <p:cNvPr id="31" name="Imagen 30">
            <a:extLst>
              <a:ext uri="{FF2B5EF4-FFF2-40B4-BE49-F238E27FC236}">
                <a16:creationId xmlns:a16="http://schemas.microsoft.com/office/drawing/2014/main" id="{3B70946B-4731-417A-BEBC-B062F79B7DA9}"/>
              </a:ext>
            </a:extLst>
          </p:cNvPr>
          <p:cNvPicPr>
            <a:picLocks noChangeAspect="1"/>
          </p:cNvPicPr>
          <p:nvPr/>
        </p:nvPicPr>
        <p:blipFill>
          <a:blip r:embed="rId6"/>
          <a:stretch>
            <a:fillRect/>
          </a:stretch>
        </p:blipFill>
        <p:spPr>
          <a:xfrm>
            <a:off x="9985405" y="6261264"/>
            <a:ext cx="9144" cy="371857"/>
          </a:xfrm>
          <a:prstGeom prst="rect">
            <a:avLst/>
          </a:prstGeom>
        </p:spPr>
      </p:pic>
      <p:pic>
        <p:nvPicPr>
          <p:cNvPr id="34" name="Imagen 33">
            <a:extLst>
              <a:ext uri="{FF2B5EF4-FFF2-40B4-BE49-F238E27FC236}">
                <a16:creationId xmlns:a16="http://schemas.microsoft.com/office/drawing/2014/main" id="{27ADB61F-CE0F-49F7-A791-2B9D686C5589}"/>
              </a:ext>
            </a:extLst>
          </p:cNvPr>
          <p:cNvPicPr>
            <a:picLocks noChangeAspect="1"/>
          </p:cNvPicPr>
          <p:nvPr/>
        </p:nvPicPr>
        <p:blipFill>
          <a:blip r:embed="rId7"/>
          <a:stretch>
            <a:fillRect/>
          </a:stretch>
        </p:blipFill>
        <p:spPr>
          <a:xfrm>
            <a:off x="430832" y="6196510"/>
            <a:ext cx="1031529" cy="454108"/>
          </a:xfrm>
          <a:prstGeom prst="rect">
            <a:avLst/>
          </a:prstGeom>
        </p:spPr>
      </p:pic>
      <p:sp>
        <p:nvSpPr>
          <p:cNvPr id="10" name="CuadroTexto 18">
            <a:extLst>
              <a:ext uri="{FF2B5EF4-FFF2-40B4-BE49-F238E27FC236}">
                <a16:creationId xmlns:a16="http://schemas.microsoft.com/office/drawing/2014/main" id="{2164E1B2-C519-AC3A-471F-0954AE5D33E1}"/>
              </a:ext>
            </a:extLst>
          </p:cNvPr>
          <p:cNvSpPr txBox="1"/>
          <p:nvPr/>
        </p:nvSpPr>
        <p:spPr>
          <a:xfrm>
            <a:off x="9994549" y="6294567"/>
            <a:ext cx="3643604" cy="338554"/>
          </a:xfrm>
          <a:prstGeom prst="rect">
            <a:avLst/>
          </a:prstGeom>
          <a:noFill/>
        </p:spPr>
        <p:txBody>
          <a:bodyPr wrap="square" lIns="91440" tIns="45720" rIns="91440" bIns="45720" rtlCol="0" anchor="t">
            <a:spAutoFit/>
          </a:bodyPr>
          <a:lstStyle/>
          <a:p>
            <a:r>
              <a:rPr lang="en-US" sz="800">
                <a:solidFill>
                  <a:schemeClr val="bg2">
                    <a:lumMod val="75000"/>
                  </a:schemeClr>
                </a:solidFill>
                <a:latin typeface="Arial"/>
                <a:cs typeface="Arial"/>
              </a:rPr>
              <a:t>g-accelerator@global-business-school.org</a:t>
            </a:r>
          </a:p>
          <a:p>
            <a:r>
              <a:rPr lang="en-GB" sz="800">
                <a:solidFill>
                  <a:schemeClr val="bg2">
                    <a:lumMod val="75000"/>
                  </a:schemeClr>
                </a:solidFill>
                <a:latin typeface="Arial" panose="020B0604020202020204" pitchFamily="34" charset="0"/>
                <a:cs typeface="Arial" panose="020B0604020202020204" pitchFamily="34" charset="0"/>
              </a:rPr>
              <a:t>+34 930 086 588</a:t>
            </a:r>
          </a:p>
        </p:txBody>
      </p:sp>
      <p:sp>
        <p:nvSpPr>
          <p:cNvPr id="6" name="TextBox 5">
            <a:extLst>
              <a:ext uri="{FF2B5EF4-FFF2-40B4-BE49-F238E27FC236}">
                <a16:creationId xmlns:a16="http://schemas.microsoft.com/office/drawing/2014/main" id="{A4B0B385-EDCE-5C47-47B1-1C39771D7463}"/>
              </a:ext>
            </a:extLst>
          </p:cNvPr>
          <p:cNvSpPr txBox="1"/>
          <p:nvPr/>
        </p:nvSpPr>
        <p:spPr>
          <a:xfrm>
            <a:off x="5806440" y="8435340"/>
            <a:ext cx="184731" cy="369332"/>
          </a:xfrm>
          <a:prstGeom prst="rect">
            <a:avLst/>
          </a:prstGeom>
          <a:noFill/>
        </p:spPr>
        <p:txBody>
          <a:bodyPr wrap="none" rtlCol="0">
            <a:spAutoFit/>
          </a:bodyPr>
          <a:lstStyle/>
          <a:p>
            <a:endParaRPr lang="en-ES"/>
          </a:p>
        </p:txBody>
      </p:sp>
      <p:sp>
        <p:nvSpPr>
          <p:cNvPr id="16" name="object 5">
            <a:extLst>
              <a:ext uri="{FF2B5EF4-FFF2-40B4-BE49-F238E27FC236}">
                <a16:creationId xmlns:a16="http://schemas.microsoft.com/office/drawing/2014/main" id="{61CD27A9-425F-947D-2BB6-2D2AF7225F34}"/>
              </a:ext>
            </a:extLst>
          </p:cNvPr>
          <p:cNvSpPr txBox="1">
            <a:spLocks/>
          </p:cNvSpPr>
          <p:nvPr/>
        </p:nvSpPr>
        <p:spPr>
          <a:xfrm>
            <a:off x="606883" y="1675640"/>
            <a:ext cx="11013265" cy="4607736"/>
          </a:xfrm>
          <a:prstGeom prst="rect">
            <a:avLst/>
          </a:prstGeom>
        </p:spPr>
        <p:txBody>
          <a:bodyPr vert="horz" wrap="square" lIns="0" tIns="1270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spcBef>
                <a:spcPts val="105"/>
              </a:spcBef>
            </a:pPr>
            <a:r>
              <a:rPr lang="en-GB" sz="2200" dirty="0">
                <a:latin typeface="Calibri"/>
                <a:cs typeface="Calibri"/>
              </a:rPr>
              <a:t>We are going to use a </a:t>
            </a:r>
            <a:r>
              <a:rPr lang="en-GB" sz="2200" b="1" dirty="0">
                <a:latin typeface="Calibri"/>
                <a:cs typeface="Calibri"/>
              </a:rPr>
              <a:t>template (a tool) </a:t>
            </a:r>
            <a:r>
              <a:rPr lang="en-GB" sz="2200" dirty="0">
                <a:latin typeface="Calibri"/>
                <a:cs typeface="Calibri"/>
              </a:rPr>
              <a:t>to create a complete financial simulation of  the three first years of the life of the company.</a:t>
            </a:r>
          </a:p>
          <a:p>
            <a:pPr algn="just">
              <a:lnSpc>
                <a:spcPct val="150000"/>
              </a:lnSpc>
              <a:spcBef>
                <a:spcPts val="105"/>
              </a:spcBef>
            </a:pPr>
            <a:r>
              <a:rPr lang="en-GB" sz="2200" dirty="0">
                <a:latin typeface="Calibri"/>
                <a:cs typeface="Calibri"/>
              </a:rPr>
              <a:t>You can use the proposed template or another as long as it includes:</a:t>
            </a:r>
          </a:p>
          <a:p>
            <a:pPr lvl="1" algn="just">
              <a:lnSpc>
                <a:spcPct val="150000"/>
              </a:lnSpc>
              <a:spcBef>
                <a:spcPts val="105"/>
              </a:spcBef>
            </a:pPr>
            <a:r>
              <a:rPr lang="en-GB" sz="2200" dirty="0">
                <a:latin typeface="Calibri"/>
                <a:cs typeface="Calibri"/>
              </a:rPr>
              <a:t>Investment and funding plan</a:t>
            </a:r>
          </a:p>
          <a:p>
            <a:pPr lvl="1" algn="just">
              <a:lnSpc>
                <a:spcPct val="150000"/>
              </a:lnSpc>
              <a:spcBef>
                <a:spcPts val="105"/>
              </a:spcBef>
            </a:pPr>
            <a:r>
              <a:rPr lang="en-GB" sz="2200" dirty="0">
                <a:latin typeface="Calibri"/>
                <a:cs typeface="Calibri"/>
              </a:rPr>
              <a:t>Profit and Losses</a:t>
            </a:r>
          </a:p>
          <a:p>
            <a:pPr lvl="1" algn="just">
              <a:lnSpc>
                <a:spcPct val="150000"/>
              </a:lnSpc>
              <a:spcBef>
                <a:spcPts val="105"/>
              </a:spcBef>
            </a:pPr>
            <a:r>
              <a:rPr lang="en-GB" sz="2200" dirty="0">
                <a:latin typeface="Calibri"/>
                <a:cs typeface="Calibri"/>
              </a:rPr>
              <a:t>Treasury Plan</a:t>
            </a:r>
          </a:p>
          <a:p>
            <a:pPr algn="just">
              <a:lnSpc>
                <a:spcPct val="150000"/>
              </a:lnSpc>
              <a:spcBef>
                <a:spcPts val="105"/>
              </a:spcBef>
            </a:pPr>
            <a:r>
              <a:rPr lang="en-GB" sz="2200" dirty="0">
                <a:latin typeface="Calibri"/>
                <a:cs typeface="Calibri"/>
              </a:rPr>
              <a:t>Let’s now review the Financial template so that you can start to build your Economic-Financial Plan…</a:t>
            </a:r>
          </a:p>
          <a:p>
            <a:pPr marL="0" indent="0" algn="just">
              <a:lnSpc>
                <a:spcPct val="150000"/>
              </a:lnSpc>
              <a:spcBef>
                <a:spcPts val="105"/>
              </a:spcBef>
              <a:buNone/>
            </a:pPr>
            <a:endParaRPr lang="en-GB" sz="2200" dirty="0">
              <a:latin typeface="Calibri"/>
              <a:cs typeface="Calibri"/>
            </a:endParaRPr>
          </a:p>
        </p:txBody>
      </p:sp>
      <p:pic>
        <p:nvPicPr>
          <p:cNvPr id="8" name="Picture 7" descr="A green and white logo&#10;&#10;AI-generated content may be incorrect.">
            <a:extLst>
              <a:ext uri="{FF2B5EF4-FFF2-40B4-BE49-F238E27FC236}">
                <a16:creationId xmlns:a16="http://schemas.microsoft.com/office/drawing/2014/main" id="{03DAD526-9CBA-A2AE-C733-9C848790F5B2}"/>
              </a:ext>
            </a:extLst>
          </p:cNvPr>
          <p:cNvPicPr>
            <a:picLocks noChangeAspect="1"/>
          </p:cNvPicPr>
          <p:nvPr/>
        </p:nvPicPr>
        <p:blipFill>
          <a:blip r:embed="rId8"/>
          <a:stretch>
            <a:fillRect/>
          </a:stretch>
        </p:blipFill>
        <p:spPr>
          <a:xfrm>
            <a:off x="10207322" y="-239"/>
            <a:ext cx="1981200" cy="1962150"/>
          </a:xfrm>
          <a:prstGeom prst="rect">
            <a:avLst/>
          </a:prstGeom>
        </p:spPr>
      </p:pic>
    </p:spTree>
    <p:extLst>
      <p:ext uri="{BB962C8B-B14F-4D97-AF65-F5344CB8AC3E}">
        <p14:creationId xmlns:p14="http://schemas.microsoft.com/office/powerpoint/2010/main" val="7846417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11626B29-A00A-4EC4-B849-DACF8BFCA82D}"/>
              </a:ext>
            </a:extLst>
          </p:cNvPr>
          <p:cNvSpPr txBox="1">
            <a:spLocks/>
          </p:cNvSpPr>
          <p:nvPr/>
        </p:nvSpPr>
        <p:spPr>
          <a:xfrm>
            <a:off x="332510" y="767859"/>
            <a:ext cx="9143999" cy="4980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solidFill>
                  <a:schemeClr val="bg2">
                    <a:lumMod val="50000"/>
                  </a:schemeClr>
                </a:solidFill>
                <a:latin typeface="Arial" panose="020B0604020202020204" pitchFamily="34" charset="0"/>
                <a:cs typeface="Arial" panose="020B0604020202020204" pitchFamily="34" charset="0"/>
              </a:rPr>
              <a:t>How the Template Works</a:t>
            </a:r>
          </a:p>
        </p:txBody>
      </p:sp>
      <p:pic>
        <p:nvPicPr>
          <p:cNvPr id="5" name="Gráfico 4">
            <a:extLst>
              <a:ext uri="{FF2B5EF4-FFF2-40B4-BE49-F238E27FC236}">
                <a16:creationId xmlns:a16="http://schemas.microsoft.com/office/drawing/2014/main" id="{490A982C-AAC7-450E-B492-875224A5DCF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1267810"/>
            <a:ext cx="6096000" cy="45719"/>
          </a:xfrm>
          <a:prstGeom prst="rect">
            <a:avLst/>
          </a:prstGeom>
        </p:spPr>
      </p:pic>
      <p:pic>
        <p:nvPicPr>
          <p:cNvPr id="31" name="Imagen 30">
            <a:extLst>
              <a:ext uri="{FF2B5EF4-FFF2-40B4-BE49-F238E27FC236}">
                <a16:creationId xmlns:a16="http://schemas.microsoft.com/office/drawing/2014/main" id="{3B70946B-4731-417A-BEBC-B062F79B7DA9}"/>
              </a:ext>
            </a:extLst>
          </p:cNvPr>
          <p:cNvPicPr>
            <a:picLocks noChangeAspect="1"/>
          </p:cNvPicPr>
          <p:nvPr/>
        </p:nvPicPr>
        <p:blipFill>
          <a:blip r:embed="rId4"/>
          <a:stretch>
            <a:fillRect/>
          </a:stretch>
        </p:blipFill>
        <p:spPr>
          <a:xfrm>
            <a:off x="9985405" y="6261264"/>
            <a:ext cx="9144" cy="371857"/>
          </a:xfrm>
          <a:prstGeom prst="rect">
            <a:avLst/>
          </a:prstGeom>
        </p:spPr>
      </p:pic>
      <p:pic>
        <p:nvPicPr>
          <p:cNvPr id="34" name="Imagen 33">
            <a:extLst>
              <a:ext uri="{FF2B5EF4-FFF2-40B4-BE49-F238E27FC236}">
                <a16:creationId xmlns:a16="http://schemas.microsoft.com/office/drawing/2014/main" id="{27ADB61F-CE0F-49F7-A791-2B9D686C5589}"/>
              </a:ext>
            </a:extLst>
          </p:cNvPr>
          <p:cNvPicPr>
            <a:picLocks noChangeAspect="1"/>
          </p:cNvPicPr>
          <p:nvPr/>
        </p:nvPicPr>
        <p:blipFill>
          <a:blip r:embed="rId5"/>
          <a:stretch>
            <a:fillRect/>
          </a:stretch>
        </p:blipFill>
        <p:spPr>
          <a:xfrm>
            <a:off x="430832" y="6196510"/>
            <a:ext cx="1031529" cy="454108"/>
          </a:xfrm>
          <a:prstGeom prst="rect">
            <a:avLst/>
          </a:prstGeom>
        </p:spPr>
      </p:pic>
      <p:sp>
        <p:nvSpPr>
          <p:cNvPr id="10" name="CuadroTexto 18">
            <a:extLst>
              <a:ext uri="{FF2B5EF4-FFF2-40B4-BE49-F238E27FC236}">
                <a16:creationId xmlns:a16="http://schemas.microsoft.com/office/drawing/2014/main" id="{2164E1B2-C519-AC3A-471F-0954AE5D33E1}"/>
              </a:ext>
            </a:extLst>
          </p:cNvPr>
          <p:cNvSpPr txBox="1"/>
          <p:nvPr/>
        </p:nvSpPr>
        <p:spPr>
          <a:xfrm>
            <a:off x="9994549" y="6294567"/>
            <a:ext cx="3643604" cy="338554"/>
          </a:xfrm>
          <a:prstGeom prst="rect">
            <a:avLst/>
          </a:prstGeom>
          <a:noFill/>
        </p:spPr>
        <p:txBody>
          <a:bodyPr wrap="square" lIns="91440" tIns="45720" rIns="91440" bIns="45720" rtlCol="0" anchor="t">
            <a:spAutoFit/>
          </a:bodyPr>
          <a:lstStyle/>
          <a:p>
            <a:r>
              <a:rPr lang="en-US" sz="800">
                <a:solidFill>
                  <a:schemeClr val="bg2">
                    <a:lumMod val="75000"/>
                  </a:schemeClr>
                </a:solidFill>
                <a:latin typeface="Arial"/>
                <a:cs typeface="Arial"/>
              </a:rPr>
              <a:t>g-accelerator@global-business-school.org</a:t>
            </a:r>
          </a:p>
          <a:p>
            <a:r>
              <a:rPr lang="en-GB" sz="800">
                <a:solidFill>
                  <a:schemeClr val="bg2">
                    <a:lumMod val="75000"/>
                  </a:schemeClr>
                </a:solidFill>
                <a:latin typeface="Arial" panose="020B0604020202020204" pitchFamily="34" charset="0"/>
                <a:cs typeface="Arial" panose="020B0604020202020204" pitchFamily="34" charset="0"/>
              </a:rPr>
              <a:t>+34 930 086 588</a:t>
            </a:r>
          </a:p>
        </p:txBody>
      </p:sp>
      <p:pic>
        <p:nvPicPr>
          <p:cNvPr id="7" name="Picture 6" descr="A green and white logo&#10;&#10;AI-generated content may be incorrect.">
            <a:extLst>
              <a:ext uri="{FF2B5EF4-FFF2-40B4-BE49-F238E27FC236}">
                <a16:creationId xmlns:a16="http://schemas.microsoft.com/office/drawing/2014/main" id="{EA0E8BAC-4118-8BDE-DEAE-1E7A9BDAF7D3}"/>
              </a:ext>
            </a:extLst>
          </p:cNvPr>
          <p:cNvPicPr>
            <a:picLocks noChangeAspect="1"/>
          </p:cNvPicPr>
          <p:nvPr/>
        </p:nvPicPr>
        <p:blipFill>
          <a:blip r:embed="rId6"/>
          <a:stretch>
            <a:fillRect/>
          </a:stretch>
        </p:blipFill>
        <p:spPr>
          <a:xfrm>
            <a:off x="10207322" y="-239"/>
            <a:ext cx="1981200" cy="1962150"/>
          </a:xfrm>
          <a:prstGeom prst="rect">
            <a:avLst/>
          </a:prstGeom>
        </p:spPr>
      </p:pic>
      <p:sp>
        <p:nvSpPr>
          <p:cNvPr id="35" name="Column 1"/>
          <p:cNvSpPr/>
          <p:nvPr/>
        </p:nvSpPr>
        <p:spPr>
          <a:xfrm>
            <a:off x="502920" y="1920240"/>
            <a:ext cx="3383280" cy="2423160"/>
          </a:xfrm>
          <a:prstGeom prst="roundRect">
            <a:avLst>
              <a:gd name="adj" fmla="val 8000"/>
            </a:avLst>
          </a:prstGeom>
          <a:solidFill>
            <a:srgbClr val="FDF1E1"/>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36576" rIns="201168" bIns="36576" rtlCol="0" anchor="t"/>
          <a:lstStyle/>
          <a:p>
            <a:pPr algn="l"/>
            <a:r>
              <a:rPr sz="2000" b="1">
                <a:solidFill>
                  <a:srgbClr val="B9771E"/>
                </a:solidFill>
                <a:latin typeface="Calibri"/>
              </a:rPr>
              <a:t>1 · FILL IN</a:t>
            </a:r>
          </a:p>
          <a:p>
            <a:pPr algn="l"/>
            <a:r>
              <a:rPr sz="1300" b="0">
                <a:solidFill>
                  <a:srgbClr val="262626"/>
                </a:solidFill>
                <a:latin typeface="Calibri"/>
              </a:rPr>
              <a:t>Orange tabs</a:t>
            </a:r>
          </a:p>
          <a:p>
            <a:pPr algn="l">
              <a:spcBef>
                <a:spcPts val="600"/>
              </a:spcBef>
            </a:pPr>
            <a:r>
              <a:rPr sz="1400" b="0">
                <a:solidFill>
                  <a:srgbClr val="262626"/>
                </a:solidFill>
                <a:latin typeface="Calibri"/>
              </a:rPr>
              <a:t>–  Investment Plan  (start date + assets)</a:t>
            </a:r>
          </a:p>
          <a:p>
            <a:pPr algn="l">
              <a:spcBef>
                <a:spcPts val="600"/>
              </a:spcBef>
            </a:pPr>
            <a:r>
              <a:rPr sz="1400" b="0">
                <a:solidFill>
                  <a:srgbClr val="262626"/>
                </a:solidFill>
                <a:latin typeface="Calibri"/>
              </a:rPr>
              <a:t>–  Revenues &amp; Variable Costs</a:t>
            </a:r>
          </a:p>
          <a:p>
            <a:pPr algn="l">
              <a:spcBef>
                <a:spcPts val="600"/>
              </a:spcBef>
            </a:pPr>
            <a:r>
              <a:rPr sz="1400" b="0">
                <a:solidFill>
                  <a:srgbClr val="262626"/>
                </a:solidFill>
                <a:latin typeface="Calibri"/>
              </a:rPr>
              <a:t>–  People’s Cost</a:t>
            </a:r>
          </a:p>
          <a:p>
            <a:pPr algn="l">
              <a:spcBef>
                <a:spcPts val="600"/>
              </a:spcBef>
            </a:pPr>
            <a:r>
              <a:rPr sz="1400" b="0">
                <a:solidFill>
                  <a:srgbClr val="262626"/>
                </a:solidFill>
                <a:latin typeface="Calibri"/>
              </a:rPr>
              <a:t>–  Fixed Costs</a:t>
            </a:r>
          </a:p>
          <a:p>
            <a:pPr algn="l">
              <a:spcBef>
                <a:spcPts val="600"/>
              </a:spcBef>
            </a:pPr>
            <a:r>
              <a:rPr sz="1400" b="0">
                <a:solidFill>
                  <a:srgbClr val="262626"/>
                </a:solidFill>
                <a:latin typeface="Calibri"/>
              </a:rPr>
              <a:t>–  Funding Strategy</a:t>
            </a:r>
          </a:p>
        </p:txBody>
      </p:sp>
      <p:sp>
        <p:nvSpPr>
          <p:cNvPr id="36" name="Arrow 1"/>
          <p:cNvSpPr/>
          <p:nvPr/>
        </p:nvSpPr>
        <p:spPr>
          <a:xfrm>
            <a:off x="3977639" y="2948939"/>
            <a:ext cx="320040" cy="365760"/>
          </a:xfrm>
          <a:prstGeom prst="rightArrow">
            <a:avLst/>
          </a:prstGeom>
          <a:solidFill>
            <a:srgbClr val="F7B5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Column 2"/>
          <p:cNvSpPr/>
          <p:nvPr/>
        </p:nvSpPr>
        <p:spPr>
          <a:xfrm>
            <a:off x="4389120" y="1920240"/>
            <a:ext cx="3383280" cy="2423160"/>
          </a:xfrm>
          <a:prstGeom prst="roundRect">
            <a:avLst>
              <a:gd name="adj" fmla="val 8000"/>
            </a:avLst>
          </a:prstGeom>
          <a:solidFill>
            <a:srgbClr val="E8F0EC"/>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36576" rIns="201168" bIns="36576" rtlCol="0" anchor="t"/>
          <a:lstStyle/>
          <a:p>
            <a:pPr algn="l"/>
            <a:r>
              <a:rPr sz="2000" b="1">
                <a:solidFill>
                  <a:srgbClr val="37624E"/>
                </a:solidFill>
                <a:latin typeface="Calibri"/>
              </a:rPr>
              <a:t>2 · AUTOMATIC</a:t>
            </a:r>
          </a:p>
          <a:p>
            <a:pPr algn="l"/>
            <a:r>
              <a:rPr sz="1300" b="0">
                <a:solidFill>
                  <a:srgbClr val="262626"/>
                </a:solidFill>
                <a:latin typeface="Calibri"/>
              </a:rPr>
              <a:t>Green tabs</a:t>
            </a:r>
          </a:p>
          <a:p>
            <a:pPr algn="l">
              <a:spcBef>
                <a:spcPts val="600"/>
              </a:spcBef>
            </a:pPr>
            <a:r>
              <a:rPr sz="1400" b="0">
                <a:solidFill>
                  <a:srgbClr val="262626"/>
                </a:solidFill>
                <a:latin typeface="Calibri"/>
              </a:rPr>
              <a:t>–  Depreciation  (only check useful lives)</a:t>
            </a:r>
          </a:p>
          <a:p>
            <a:pPr algn="l">
              <a:spcBef>
                <a:spcPts val="600"/>
              </a:spcBef>
            </a:pPr>
            <a:r>
              <a:rPr sz="1400" b="0">
                <a:solidFill>
                  <a:srgbClr val="262626"/>
                </a:solidFill>
                <a:latin typeface="Calibri"/>
              </a:rPr>
              <a:t>–  Loans</a:t>
            </a:r>
          </a:p>
          <a:p>
            <a:pPr algn="l">
              <a:spcBef>
                <a:spcPts val="600"/>
              </a:spcBef>
            </a:pPr>
            <a:r>
              <a:rPr sz="1400" b="0">
                <a:solidFill>
                  <a:srgbClr val="262626"/>
                </a:solidFill>
                <a:latin typeface="Calibri"/>
              </a:rPr>
              <a:t>–  Grants</a:t>
            </a:r>
          </a:p>
        </p:txBody>
      </p:sp>
      <p:sp>
        <p:nvSpPr>
          <p:cNvPr id="38" name="Arrow 2"/>
          <p:cNvSpPr/>
          <p:nvPr/>
        </p:nvSpPr>
        <p:spPr>
          <a:xfrm>
            <a:off x="7863840" y="2948939"/>
            <a:ext cx="320040" cy="365760"/>
          </a:xfrm>
          <a:prstGeom prst="rightArrow">
            <a:avLst/>
          </a:prstGeom>
          <a:solidFill>
            <a:srgbClr val="F7B5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Column 3"/>
          <p:cNvSpPr/>
          <p:nvPr/>
        </p:nvSpPr>
        <p:spPr>
          <a:xfrm>
            <a:off x="8275320" y="1920240"/>
            <a:ext cx="3383280" cy="2423160"/>
          </a:xfrm>
          <a:prstGeom prst="roundRect">
            <a:avLst>
              <a:gd name="adj" fmla="val 8000"/>
            </a:avLst>
          </a:prstGeom>
          <a:solidFill>
            <a:srgbClr val="37624E"/>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36576" rIns="201168" bIns="36576" rtlCol="0" anchor="t"/>
          <a:lstStyle/>
          <a:p>
            <a:pPr algn="l"/>
            <a:r>
              <a:rPr sz="2000" b="1">
                <a:solidFill>
                  <a:srgbClr val="FFFFFF"/>
                </a:solidFill>
                <a:latin typeface="Calibri"/>
              </a:rPr>
              <a:t>3 · RESULTS</a:t>
            </a:r>
          </a:p>
          <a:p>
            <a:pPr algn="l"/>
            <a:r>
              <a:rPr sz="1300" b="0">
                <a:solidFill>
                  <a:srgbClr val="D6E6DD"/>
                </a:solidFill>
                <a:latin typeface="Calibri"/>
              </a:rPr>
              <a:t>Read them, don’t type in them</a:t>
            </a:r>
          </a:p>
          <a:p>
            <a:pPr algn="l">
              <a:spcBef>
                <a:spcPts val="600"/>
              </a:spcBef>
            </a:pPr>
            <a:r>
              <a:rPr sz="1400" b="0">
                <a:solidFill>
                  <a:srgbClr val="FFFFFF"/>
                </a:solidFill>
                <a:latin typeface="Calibri"/>
              </a:rPr>
              <a:t>–  P&amp;L  (+ 4 sensitivity levers)</a:t>
            </a:r>
          </a:p>
          <a:p>
            <a:pPr algn="l">
              <a:spcBef>
                <a:spcPts val="600"/>
              </a:spcBef>
            </a:pPr>
            <a:r>
              <a:rPr sz="1400" b="0">
                <a:solidFill>
                  <a:srgbClr val="FFFFFF"/>
                </a:solidFill>
                <a:latin typeface="Calibri"/>
              </a:rPr>
              <a:t>–  Cash flow  (lowest cash + chart)</a:t>
            </a:r>
          </a:p>
          <a:p>
            <a:pPr algn="l">
              <a:spcBef>
                <a:spcPts val="600"/>
              </a:spcBef>
            </a:pPr>
            <a:r>
              <a:rPr sz="1400" b="0">
                <a:solidFill>
                  <a:srgbClr val="FFFFFF"/>
                </a:solidFill>
                <a:latin typeface="Calibri"/>
              </a:rPr>
              <a:t>–  Funding summary  (funding gap diagnosis)</a:t>
            </a:r>
          </a:p>
        </p:txBody>
      </p:sp>
      <p:sp>
        <p:nvSpPr>
          <p:cNvPr id="40" name="Golden rule"/>
          <p:cNvSpPr/>
          <p:nvPr/>
        </p:nvSpPr>
        <p:spPr>
          <a:xfrm>
            <a:off x="502920" y="4572000"/>
            <a:ext cx="5486400" cy="1051560"/>
          </a:xfrm>
          <a:prstGeom prst="roundRect">
            <a:avLst>
              <a:gd name="adj" fmla="val 8000"/>
            </a:avLst>
          </a:prstGeom>
          <a:solidFill>
            <a:srgbClr val="FDF1E1"/>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36576" rIns="201168" bIns="36576" rtlCol="0" anchor="ctr"/>
          <a:lstStyle/>
          <a:p>
            <a:pPr algn="l"/>
            <a:r>
              <a:rPr sz="1600" b="1">
                <a:solidFill>
                  <a:srgbClr val="262626"/>
                </a:solidFill>
                <a:latin typeface="Calibri"/>
              </a:rPr>
              <a:t>Golden rule</a:t>
            </a:r>
          </a:p>
          <a:p>
            <a:pPr algn="l"/>
            <a:r>
              <a:rPr sz="1300" b="0">
                <a:solidFill>
                  <a:srgbClr val="262626"/>
                </a:solidFill>
                <a:latin typeface="Calibri"/>
              </a:rPr>
              <a:t>Fill in every input tab first. In P&amp;L and Cash flow change only the yellow cells: levers, tax rate, payment days.</a:t>
            </a:r>
          </a:p>
        </p:txBody>
      </p:sp>
      <p:sp>
        <p:nvSpPr>
          <p:cNvPr id="41" name="Detail and link"/>
          <p:cNvSpPr/>
          <p:nvPr/>
        </p:nvSpPr>
        <p:spPr>
          <a:xfrm>
            <a:off x="6217920" y="4572000"/>
            <a:ext cx="5440680" cy="1051560"/>
          </a:xfrm>
          <a:prstGeom prst="roundRect">
            <a:avLst>
              <a:gd name="adj" fmla="val 8000"/>
            </a:avLst>
          </a:prstGeom>
          <a:solidFill>
            <a:srgbClr val="E8F0EC"/>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36576" rIns="201168" bIns="36576" rtlCol="0" anchor="ctr"/>
          <a:lstStyle/>
          <a:p>
            <a:pPr algn="l"/>
            <a:r>
              <a:rPr sz="1600" b="1">
                <a:solidFill>
                  <a:srgbClr val="37624E"/>
                </a:solidFill>
                <a:latin typeface="Calibri"/>
              </a:rPr>
              <a:t>Add detail, then link it</a:t>
            </a:r>
          </a:p>
          <a:p>
            <a:pPr algn="l"/>
            <a:r>
              <a:rPr sz="1300" b="0">
                <a:solidFill>
                  <a:srgbClr val="262626"/>
                </a:solidFill>
                <a:latin typeface="Calibri"/>
              </a:rPr>
              <a:t>Build any detail table you need and link its total to the summary with  =  (see the R&amp;D example).</a:t>
            </a:r>
          </a:p>
        </p:txBody>
      </p:sp>
    </p:spTree>
    <p:extLst>
      <p:ext uri="{BB962C8B-B14F-4D97-AF65-F5344CB8AC3E}">
        <p14:creationId xmlns:p14="http://schemas.microsoft.com/office/powerpoint/2010/main" val="35227986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hidden="1">
            <a:extLst>
              <a:ext uri="{FF2B5EF4-FFF2-40B4-BE49-F238E27FC236}">
                <a16:creationId xmlns:a16="http://schemas.microsoft.com/office/drawing/2014/main" id="{19B2D728-110A-434C-9EF3-41C4F57A124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de think-cell" r:id="rId4" imgW="353" imgH="353" progId="TCLayout.ActiveDocument.1">
                  <p:embed/>
                </p:oleObj>
              </mc:Choice>
              <mc:Fallback>
                <p:oleObj name="Diapositiva de think-cell" r:id="rId4" imgW="353" imgH="353" progId="TCLayout.ActiveDocument.1">
                  <p:embed/>
                  <p:pic>
                    <p:nvPicPr>
                      <p:cNvPr id="2" name="Objeto 1" hidden="1">
                        <a:extLst>
                          <a:ext uri="{FF2B5EF4-FFF2-40B4-BE49-F238E27FC236}">
                            <a16:creationId xmlns:a16="http://schemas.microsoft.com/office/drawing/2014/main" id="{19B2D728-110A-434C-9EF3-41C4F57A124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ítulo 1">
            <a:extLst>
              <a:ext uri="{FF2B5EF4-FFF2-40B4-BE49-F238E27FC236}">
                <a16:creationId xmlns:a16="http://schemas.microsoft.com/office/drawing/2014/main" id="{11626B29-A00A-4EC4-B849-DACF8BFCA82D}"/>
              </a:ext>
            </a:extLst>
          </p:cNvPr>
          <p:cNvSpPr txBox="1">
            <a:spLocks/>
          </p:cNvSpPr>
          <p:nvPr/>
        </p:nvSpPr>
        <p:spPr>
          <a:xfrm>
            <a:off x="332510" y="767859"/>
            <a:ext cx="8778240" cy="4980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dirty="0">
                <a:solidFill>
                  <a:schemeClr val="bg2">
                    <a:lumMod val="50000"/>
                  </a:schemeClr>
                </a:solidFill>
                <a:latin typeface="Arial" panose="020B0604020202020204" pitchFamily="34" charset="0"/>
                <a:cs typeface="Arial" panose="020B0604020202020204" pitchFamily="34" charset="0"/>
              </a:rPr>
              <a:t>P&amp;L in the Template</a:t>
            </a:r>
          </a:p>
        </p:txBody>
      </p:sp>
      <p:pic>
        <p:nvPicPr>
          <p:cNvPr id="5" name="Gráfico 4">
            <a:extLst>
              <a:ext uri="{FF2B5EF4-FFF2-40B4-BE49-F238E27FC236}">
                <a16:creationId xmlns:a16="http://schemas.microsoft.com/office/drawing/2014/main" id="{490A982C-AAC7-450E-B492-875224A5DCF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0" y="1267810"/>
            <a:ext cx="6096000" cy="45719"/>
          </a:xfrm>
          <a:prstGeom prst="rect">
            <a:avLst/>
          </a:prstGeom>
        </p:spPr>
      </p:pic>
      <p:pic>
        <p:nvPicPr>
          <p:cNvPr id="31" name="Imagen 30">
            <a:extLst>
              <a:ext uri="{FF2B5EF4-FFF2-40B4-BE49-F238E27FC236}">
                <a16:creationId xmlns:a16="http://schemas.microsoft.com/office/drawing/2014/main" id="{3B70946B-4731-417A-BEBC-B062F79B7DA9}"/>
              </a:ext>
            </a:extLst>
          </p:cNvPr>
          <p:cNvPicPr>
            <a:picLocks noChangeAspect="1"/>
          </p:cNvPicPr>
          <p:nvPr/>
        </p:nvPicPr>
        <p:blipFill>
          <a:blip r:embed="rId7"/>
          <a:stretch>
            <a:fillRect/>
          </a:stretch>
        </p:blipFill>
        <p:spPr>
          <a:xfrm>
            <a:off x="9985405" y="6261264"/>
            <a:ext cx="9144" cy="371857"/>
          </a:xfrm>
          <a:prstGeom prst="rect">
            <a:avLst/>
          </a:prstGeom>
        </p:spPr>
      </p:pic>
      <p:pic>
        <p:nvPicPr>
          <p:cNvPr id="34" name="Imagen 33">
            <a:extLst>
              <a:ext uri="{FF2B5EF4-FFF2-40B4-BE49-F238E27FC236}">
                <a16:creationId xmlns:a16="http://schemas.microsoft.com/office/drawing/2014/main" id="{27ADB61F-CE0F-49F7-A791-2B9D686C5589}"/>
              </a:ext>
            </a:extLst>
          </p:cNvPr>
          <p:cNvPicPr>
            <a:picLocks noChangeAspect="1"/>
          </p:cNvPicPr>
          <p:nvPr/>
        </p:nvPicPr>
        <p:blipFill>
          <a:blip r:embed="rId8"/>
          <a:stretch>
            <a:fillRect/>
          </a:stretch>
        </p:blipFill>
        <p:spPr>
          <a:xfrm>
            <a:off x="430832" y="6196510"/>
            <a:ext cx="1031529" cy="454108"/>
          </a:xfrm>
          <a:prstGeom prst="rect">
            <a:avLst/>
          </a:prstGeom>
        </p:spPr>
      </p:pic>
      <p:sp>
        <p:nvSpPr>
          <p:cNvPr id="6" name="TextBox 5">
            <a:extLst>
              <a:ext uri="{FF2B5EF4-FFF2-40B4-BE49-F238E27FC236}">
                <a16:creationId xmlns:a16="http://schemas.microsoft.com/office/drawing/2014/main" id="{A4B0B385-EDCE-5C47-47B1-1C39771D7463}"/>
              </a:ext>
            </a:extLst>
          </p:cNvPr>
          <p:cNvSpPr txBox="1"/>
          <p:nvPr/>
        </p:nvSpPr>
        <p:spPr>
          <a:xfrm>
            <a:off x="5806440" y="8435340"/>
            <a:ext cx="184731" cy="369332"/>
          </a:xfrm>
          <a:prstGeom prst="rect">
            <a:avLst/>
          </a:prstGeom>
          <a:noFill/>
        </p:spPr>
        <p:txBody>
          <a:bodyPr wrap="none" rtlCol="0">
            <a:spAutoFit/>
          </a:bodyPr>
          <a:lstStyle/>
          <a:p>
            <a:endParaRPr lang="en-ES"/>
          </a:p>
        </p:txBody>
      </p:sp>
      <p:pic>
        <p:nvPicPr>
          <p:cNvPr id="9" name="Picture 8" descr="A green and white logo&#10;&#10;AI-generated content may be incorrect.">
            <a:extLst>
              <a:ext uri="{FF2B5EF4-FFF2-40B4-BE49-F238E27FC236}">
                <a16:creationId xmlns:a16="http://schemas.microsoft.com/office/drawing/2014/main" id="{E7DDEC16-9274-8F7B-3C19-AA98A1FBCD01}"/>
              </a:ext>
            </a:extLst>
          </p:cNvPr>
          <p:cNvPicPr>
            <a:picLocks noChangeAspect="1"/>
          </p:cNvPicPr>
          <p:nvPr/>
        </p:nvPicPr>
        <p:blipFill>
          <a:blip r:embed="rId9"/>
          <a:stretch>
            <a:fillRect/>
          </a:stretch>
        </p:blipFill>
        <p:spPr>
          <a:xfrm>
            <a:off x="10207322" y="-239"/>
            <a:ext cx="1981200" cy="1962150"/>
          </a:xfrm>
          <a:prstGeom prst="rect">
            <a:avLst/>
          </a:prstGeom>
        </p:spPr>
      </p:pic>
      <p:pic>
        <p:nvPicPr>
          <p:cNvPr id="35" name="Template screenshot" descr="pl_shot.png"/>
          <p:cNvPicPr>
            <a:picLocks noChangeAspect="1"/>
          </p:cNvPicPr>
          <p:nvPr/>
        </p:nvPicPr>
        <p:blipFill>
          <a:blip r:embed="rId10"/>
          <a:stretch>
            <a:fillRect/>
          </a:stretch>
        </p:blipFill>
        <p:spPr>
          <a:xfrm>
            <a:off x="457200" y="1371600"/>
            <a:ext cx="9652714" cy="4160520"/>
          </a:xfrm>
          <a:prstGeom prst="rect">
            <a:avLst/>
          </a:prstGeom>
        </p:spPr>
      </p:pic>
    </p:spTree>
    <p:extLst>
      <p:ext uri="{BB962C8B-B14F-4D97-AF65-F5344CB8AC3E}">
        <p14:creationId xmlns:p14="http://schemas.microsoft.com/office/powerpoint/2010/main" val="9133816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hidden="1">
            <a:extLst>
              <a:ext uri="{FF2B5EF4-FFF2-40B4-BE49-F238E27FC236}">
                <a16:creationId xmlns:a16="http://schemas.microsoft.com/office/drawing/2014/main" id="{19B2D728-110A-434C-9EF3-41C4F57A124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de think-cell" r:id="rId4" imgW="353" imgH="353" progId="TCLayout.ActiveDocument.1">
                  <p:embed/>
                </p:oleObj>
              </mc:Choice>
              <mc:Fallback>
                <p:oleObj name="Diapositiva de think-cell" r:id="rId4" imgW="353" imgH="353" progId="TCLayout.ActiveDocument.1">
                  <p:embed/>
                  <p:pic>
                    <p:nvPicPr>
                      <p:cNvPr id="2" name="Objeto 1" hidden="1">
                        <a:extLst>
                          <a:ext uri="{FF2B5EF4-FFF2-40B4-BE49-F238E27FC236}">
                            <a16:creationId xmlns:a16="http://schemas.microsoft.com/office/drawing/2014/main" id="{19B2D728-110A-434C-9EF3-41C4F57A124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ítulo 1">
            <a:extLst>
              <a:ext uri="{FF2B5EF4-FFF2-40B4-BE49-F238E27FC236}">
                <a16:creationId xmlns:a16="http://schemas.microsoft.com/office/drawing/2014/main" id="{11626B29-A00A-4EC4-B849-DACF8BFCA82D}"/>
              </a:ext>
            </a:extLst>
          </p:cNvPr>
          <p:cNvSpPr txBox="1">
            <a:spLocks/>
          </p:cNvSpPr>
          <p:nvPr/>
        </p:nvSpPr>
        <p:spPr>
          <a:xfrm>
            <a:off x="372523" y="693511"/>
            <a:ext cx="8778240" cy="54567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dirty="0">
                <a:solidFill>
                  <a:schemeClr val="bg2">
                    <a:lumMod val="50000"/>
                  </a:schemeClr>
                </a:solidFill>
                <a:latin typeface="Arial" panose="020B0604020202020204" pitchFamily="34" charset="0"/>
                <a:cs typeface="Arial" panose="020B0604020202020204" pitchFamily="34" charset="0"/>
              </a:rPr>
              <a:t>Treasury Plan in the Template</a:t>
            </a:r>
          </a:p>
        </p:txBody>
      </p:sp>
      <p:pic>
        <p:nvPicPr>
          <p:cNvPr id="5" name="Gráfico 4">
            <a:extLst>
              <a:ext uri="{FF2B5EF4-FFF2-40B4-BE49-F238E27FC236}">
                <a16:creationId xmlns:a16="http://schemas.microsoft.com/office/drawing/2014/main" id="{490A982C-AAC7-450E-B492-875224A5DCF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0" y="1216321"/>
            <a:ext cx="6096000" cy="45719"/>
          </a:xfrm>
          <a:prstGeom prst="rect">
            <a:avLst/>
          </a:prstGeom>
        </p:spPr>
      </p:pic>
      <p:pic>
        <p:nvPicPr>
          <p:cNvPr id="31" name="Imagen 30">
            <a:extLst>
              <a:ext uri="{FF2B5EF4-FFF2-40B4-BE49-F238E27FC236}">
                <a16:creationId xmlns:a16="http://schemas.microsoft.com/office/drawing/2014/main" id="{3B70946B-4731-417A-BEBC-B062F79B7DA9}"/>
              </a:ext>
            </a:extLst>
          </p:cNvPr>
          <p:cNvPicPr>
            <a:picLocks noChangeAspect="1"/>
          </p:cNvPicPr>
          <p:nvPr/>
        </p:nvPicPr>
        <p:blipFill>
          <a:blip r:embed="rId7"/>
          <a:stretch>
            <a:fillRect/>
          </a:stretch>
        </p:blipFill>
        <p:spPr>
          <a:xfrm>
            <a:off x="9985405" y="6261264"/>
            <a:ext cx="9144" cy="371857"/>
          </a:xfrm>
          <a:prstGeom prst="rect">
            <a:avLst/>
          </a:prstGeom>
        </p:spPr>
      </p:pic>
      <p:pic>
        <p:nvPicPr>
          <p:cNvPr id="34" name="Imagen 33">
            <a:extLst>
              <a:ext uri="{FF2B5EF4-FFF2-40B4-BE49-F238E27FC236}">
                <a16:creationId xmlns:a16="http://schemas.microsoft.com/office/drawing/2014/main" id="{27ADB61F-CE0F-49F7-A791-2B9D686C5589}"/>
              </a:ext>
            </a:extLst>
          </p:cNvPr>
          <p:cNvPicPr>
            <a:picLocks noChangeAspect="1"/>
          </p:cNvPicPr>
          <p:nvPr/>
        </p:nvPicPr>
        <p:blipFill>
          <a:blip r:embed="rId8"/>
          <a:stretch>
            <a:fillRect/>
          </a:stretch>
        </p:blipFill>
        <p:spPr>
          <a:xfrm>
            <a:off x="430832" y="6196510"/>
            <a:ext cx="1031529" cy="454108"/>
          </a:xfrm>
          <a:prstGeom prst="rect">
            <a:avLst/>
          </a:prstGeom>
        </p:spPr>
      </p:pic>
      <p:sp>
        <p:nvSpPr>
          <p:cNvPr id="6" name="TextBox 5">
            <a:extLst>
              <a:ext uri="{FF2B5EF4-FFF2-40B4-BE49-F238E27FC236}">
                <a16:creationId xmlns:a16="http://schemas.microsoft.com/office/drawing/2014/main" id="{A4B0B385-EDCE-5C47-47B1-1C39771D7463}"/>
              </a:ext>
            </a:extLst>
          </p:cNvPr>
          <p:cNvSpPr txBox="1"/>
          <p:nvPr/>
        </p:nvSpPr>
        <p:spPr>
          <a:xfrm>
            <a:off x="5806440" y="8435340"/>
            <a:ext cx="184731" cy="369332"/>
          </a:xfrm>
          <a:prstGeom prst="rect">
            <a:avLst/>
          </a:prstGeom>
          <a:noFill/>
        </p:spPr>
        <p:txBody>
          <a:bodyPr wrap="none" rtlCol="0">
            <a:spAutoFit/>
          </a:bodyPr>
          <a:lstStyle/>
          <a:p>
            <a:endParaRPr lang="en-ES"/>
          </a:p>
        </p:txBody>
      </p:sp>
      <p:pic>
        <p:nvPicPr>
          <p:cNvPr id="8" name="Picture 7" descr="A green and white logo&#10;&#10;AI-generated content may be incorrect.">
            <a:extLst>
              <a:ext uri="{FF2B5EF4-FFF2-40B4-BE49-F238E27FC236}">
                <a16:creationId xmlns:a16="http://schemas.microsoft.com/office/drawing/2014/main" id="{FEF06ACA-46B2-8905-7C03-020810C49897}"/>
              </a:ext>
            </a:extLst>
          </p:cNvPr>
          <p:cNvPicPr>
            <a:picLocks noChangeAspect="1"/>
          </p:cNvPicPr>
          <p:nvPr/>
        </p:nvPicPr>
        <p:blipFill>
          <a:blip r:embed="rId9"/>
          <a:stretch>
            <a:fillRect/>
          </a:stretch>
        </p:blipFill>
        <p:spPr>
          <a:xfrm>
            <a:off x="10339207" y="-285989"/>
            <a:ext cx="1981200" cy="1962150"/>
          </a:xfrm>
          <a:prstGeom prst="rect">
            <a:avLst/>
          </a:prstGeom>
        </p:spPr>
      </p:pic>
      <p:pic>
        <p:nvPicPr>
          <p:cNvPr id="35" name="Template screenshot" descr="cf_shot.png"/>
          <p:cNvPicPr>
            <a:picLocks noChangeAspect="1"/>
          </p:cNvPicPr>
          <p:nvPr/>
        </p:nvPicPr>
        <p:blipFill>
          <a:blip r:embed="rId10"/>
          <a:stretch>
            <a:fillRect/>
          </a:stretch>
        </p:blipFill>
        <p:spPr>
          <a:xfrm>
            <a:off x="457200" y="1371600"/>
            <a:ext cx="9692640" cy="3947562"/>
          </a:xfrm>
          <a:prstGeom prst="rect">
            <a:avLst/>
          </a:prstGeom>
        </p:spPr>
      </p:pic>
    </p:spTree>
    <p:extLst>
      <p:ext uri="{BB962C8B-B14F-4D97-AF65-F5344CB8AC3E}">
        <p14:creationId xmlns:p14="http://schemas.microsoft.com/office/powerpoint/2010/main" val="26602478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11626B29-A00A-4EC4-B849-DACF8BFCA82D}"/>
              </a:ext>
            </a:extLst>
          </p:cNvPr>
          <p:cNvSpPr txBox="1">
            <a:spLocks/>
          </p:cNvSpPr>
          <p:nvPr/>
        </p:nvSpPr>
        <p:spPr>
          <a:xfrm>
            <a:off x="332510" y="767859"/>
            <a:ext cx="9143999" cy="4980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solidFill>
                  <a:schemeClr val="bg2">
                    <a:lumMod val="50000"/>
                  </a:schemeClr>
                </a:solidFill>
                <a:latin typeface="Arial" panose="020B0604020202020204" pitchFamily="34" charset="0"/>
                <a:cs typeface="Arial" panose="020B0604020202020204" pitchFamily="34" charset="0"/>
              </a:rPr>
              <a:t>Practice First: RegaSmart</a:t>
            </a:r>
          </a:p>
        </p:txBody>
      </p:sp>
      <p:pic>
        <p:nvPicPr>
          <p:cNvPr id="5" name="Gráfico 4">
            <a:extLst>
              <a:ext uri="{FF2B5EF4-FFF2-40B4-BE49-F238E27FC236}">
                <a16:creationId xmlns:a16="http://schemas.microsoft.com/office/drawing/2014/main" id="{490A982C-AAC7-450E-B492-875224A5DCF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1267810"/>
            <a:ext cx="6096000" cy="45719"/>
          </a:xfrm>
          <a:prstGeom prst="rect">
            <a:avLst/>
          </a:prstGeom>
        </p:spPr>
      </p:pic>
      <p:pic>
        <p:nvPicPr>
          <p:cNvPr id="31" name="Imagen 30">
            <a:extLst>
              <a:ext uri="{FF2B5EF4-FFF2-40B4-BE49-F238E27FC236}">
                <a16:creationId xmlns:a16="http://schemas.microsoft.com/office/drawing/2014/main" id="{3B70946B-4731-417A-BEBC-B062F79B7DA9}"/>
              </a:ext>
            </a:extLst>
          </p:cNvPr>
          <p:cNvPicPr>
            <a:picLocks noChangeAspect="1"/>
          </p:cNvPicPr>
          <p:nvPr/>
        </p:nvPicPr>
        <p:blipFill>
          <a:blip r:embed="rId4"/>
          <a:stretch>
            <a:fillRect/>
          </a:stretch>
        </p:blipFill>
        <p:spPr>
          <a:xfrm>
            <a:off x="9985405" y="6261264"/>
            <a:ext cx="9144" cy="371857"/>
          </a:xfrm>
          <a:prstGeom prst="rect">
            <a:avLst/>
          </a:prstGeom>
        </p:spPr>
      </p:pic>
      <p:pic>
        <p:nvPicPr>
          <p:cNvPr id="34" name="Imagen 33">
            <a:extLst>
              <a:ext uri="{FF2B5EF4-FFF2-40B4-BE49-F238E27FC236}">
                <a16:creationId xmlns:a16="http://schemas.microsoft.com/office/drawing/2014/main" id="{27ADB61F-CE0F-49F7-A791-2B9D686C5589}"/>
              </a:ext>
            </a:extLst>
          </p:cNvPr>
          <p:cNvPicPr>
            <a:picLocks noChangeAspect="1"/>
          </p:cNvPicPr>
          <p:nvPr/>
        </p:nvPicPr>
        <p:blipFill>
          <a:blip r:embed="rId5"/>
          <a:stretch>
            <a:fillRect/>
          </a:stretch>
        </p:blipFill>
        <p:spPr>
          <a:xfrm>
            <a:off x="430832" y="6196510"/>
            <a:ext cx="1031529" cy="454108"/>
          </a:xfrm>
          <a:prstGeom prst="rect">
            <a:avLst/>
          </a:prstGeom>
        </p:spPr>
      </p:pic>
      <p:sp>
        <p:nvSpPr>
          <p:cNvPr id="10" name="CuadroTexto 18">
            <a:extLst>
              <a:ext uri="{FF2B5EF4-FFF2-40B4-BE49-F238E27FC236}">
                <a16:creationId xmlns:a16="http://schemas.microsoft.com/office/drawing/2014/main" id="{2164E1B2-C519-AC3A-471F-0954AE5D33E1}"/>
              </a:ext>
            </a:extLst>
          </p:cNvPr>
          <p:cNvSpPr txBox="1"/>
          <p:nvPr/>
        </p:nvSpPr>
        <p:spPr>
          <a:xfrm>
            <a:off x="9994549" y="6294567"/>
            <a:ext cx="3643604" cy="338554"/>
          </a:xfrm>
          <a:prstGeom prst="rect">
            <a:avLst/>
          </a:prstGeom>
          <a:noFill/>
        </p:spPr>
        <p:txBody>
          <a:bodyPr wrap="square" lIns="91440" tIns="45720" rIns="91440" bIns="45720" rtlCol="0" anchor="t">
            <a:spAutoFit/>
          </a:bodyPr>
          <a:lstStyle/>
          <a:p>
            <a:r>
              <a:rPr lang="en-US" sz="800">
                <a:solidFill>
                  <a:schemeClr val="bg2">
                    <a:lumMod val="75000"/>
                  </a:schemeClr>
                </a:solidFill>
                <a:latin typeface="Arial"/>
                <a:cs typeface="Arial"/>
              </a:rPr>
              <a:t>g-accelerator@global-business-school.org</a:t>
            </a:r>
          </a:p>
          <a:p>
            <a:r>
              <a:rPr lang="en-GB" sz="800">
                <a:solidFill>
                  <a:schemeClr val="bg2">
                    <a:lumMod val="75000"/>
                  </a:schemeClr>
                </a:solidFill>
                <a:latin typeface="Arial" panose="020B0604020202020204" pitchFamily="34" charset="0"/>
                <a:cs typeface="Arial" panose="020B0604020202020204" pitchFamily="34" charset="0"/>
              </a:rPr>
              <a:t>+34 930 086 588</a:t>
            </a:r>
          </a:p>
        </p:txBody>
      </p:sp>
      <p:pic>
        <p:nvPicPr>
          <p:cNvPr id="7" name="Picture 6" descr="A green and white logo&#10;&#10;AI-generated content may be incorrect.">
            <a:extLst>
              <a:ext uri="{FF2B5EF4-FFF2-40B4-BE49-F238E27FC236}">
                <a16:creationId xmlns:a16="http://schemas.microsoft.com/office/drawing/2014/main" id="{EA0E8BAC-4118-8BDE-DEAE-1E7A9BDAF7D3}"/>
              </a:ext>
            </a:extLst>
          </p:cNvPr>
          <p:cNvPicPr>
            <a:picLocks noChangeAspect="1"/>
          </p:cNvPicPr>
          <p:nvPr/>
        </p:nvPicPr>
        <p:blipFill>
          <a:blip r:embed="rId6"/>
          <a:stretch>
            <a:fillRect/>
          </a:stretch>
        </p:blipFill>
        <p:spPr>
          <a:xfrm>
            <a:off x="10207322" y="-239"/>
            <a:ext cx="1981200" cy="1962150"/>
          </a:xfrm>
          <a:prstGeom prst="rect">
            <a:avLst/>
          </a:prstGeom>
        </p:spPr>
      </p:pic>
      <p:sp>
        <p:nvSpPr>
          <p:cNvPr id="35" name="Activity badge"/>
          <p:cNvSpPr/>
          <p:nvPr/>
        </p:nvSpPr>
        <p:spPr>
          <a:xfrm>
            <a:off x="411480" y="347472"/>
            <a:ext cx="2203704" cy="310896"/>
          </a:xfrm>
          <a:prstGeom prst="roundRect">
            <a:avLst>
              <a:gd name="adj" fmla="val 50000"/>
            </a:avLst>
          </a:prstGeom>
          <a:solidFill>
            <a:srgbClr val="37624E"/>
          </a:solidFill>
          <a:ln>
            <a:noFill/>
          </a:ln>
          <a:effectLst/>
        </p:spPr>
        <p:style>
          <a:lnRef idx="1">
            <a:schemeClr val="accent1"/>
          </a:lnRef>
          <a:fillRef idx="3">
            <a:schemeClr val="accent1"/>
          </a:fillRef>
          <a:effectRef idx="2">
            <a:schemeClr val="accent1"/>
          </a:effectRef>
          <a:fontRef idx="minor">
            <a:schemeClr val="lt1"/>
          </a:fontRef>
        </p:style>
        <p:txBody>
          <a:bodyPr tIns="0" bIns="0" rtlCol="0" anchor="ctr"/>
          <a:lstStyle/>
          <a:p>
            <a:pPr algn="ctr"/>
            <a:r>
              <a:rPr sz="1100" b="1" spc="100">
                <a:solidFill>
                  <a:srgbClr val="FFFFFF"/>
                </a:solidFill>
                <a:latin typeface="Arial"/>
              </a:rPr>
              <a:t>TEAM ACTIVITY · 1H45</a:t>
            </a:r>
          </a:p>
        </p:txBody>
      </p:sp>
      <p:sp>
        <p:nvSpPr>
          <p:cNvPr id="36" name="TextBox 35"/>
          <p:cNvSpPr txBox="1"/>
          <p:nvPr/>
        </p:nvSpPr>
        <p:spPr>
          <a:xfrm>
            <a:off x="502920" y="1417320"/>
            <a:ext cx="9326880" cy="457200"/>
          </a:xfrm>
          <a:prstGeom prst="rect">
            <a:avLst/>
          </a:prstGeom>
          <a:noFill/>
        </p:spPr>
        <p:txBody>
          <a:bodyPr wrap="square" lIns="73152" tIns="36576" rIns="73152" bIns="36576" anchor="t"/>
          <a:lstStyle/>
          <a:p>
            <a:pPr algn="l"/>
            <a:r>
              <a:rPr sz="1600" b="0">
                <a:solidFill>
                  <a:srgbClr val="262626"/>
                </a:solidFill>
                <a:latin typeface="Calibri"/>
              </a:rPr>
              <a:t>Open the Excel template, tab </a:t>
            </a:r>
            <a:r>
              <a:rPr sz="1600" b="1">
                <a:solidFill>
                  <a:srgbClr val="37624E"/>
                </a:solidFill>
                <a:latin typeface="Calibri"/>
              </a:rPr>
              <a:t>‘RegaSmart Case’</a:t>
            </a:r>
            <a:r>
              <a:rPr sz="1600" b="0">
                <a:solidFill>
                  <a:srgbClr val="262626"/>
                </a:solidFill>
                <a:latin typeface="Calibri"/>
              </a:rPr>
              <a:t>: data step by step + checkpoints to verify your results.</a:t>
            </a:r>
          </a:p>
        </p:txBody>
      </p:sp>
      <p:sp>
        <p:nvSpPr>
          <p:cNvPr id="37" name="Level 1 · Base case"/>
          <p:cNvSpPr/>
          <p:nvPr/>
        </p:nvSpPr>
        <p:spPr>
          <a:xfrm>
            <a:off x="502920" y="2011680"/>
            <a:ext cx="3611880" cy="3566160"/>
          </a:xfrm>
          <a:prstGeom prst="roundRect">
            <a:avLst>
              <a:gd name="adj" fmla="val 8000"/>
            </a:avLst>
          </a:prstGeom>
          <a:solidFill>
            <a:srgbClr val="E8F0EC"/>
          </a:solidFill>
          <a:ln>
            <a:noFill/>
          </a:ln>
          <a:effectLst/>
        </p:spPr>
        <p:style>
          <a:lnRef idx="1">
            <a:schemeClr val="accent1"/>
          </a:lnRef>
          <a:fillRef idx="3">
            <a:schemeClr val="accent1"/>
          </a:fillRef>
          <a:effectRef idx="2">
            <a:schemeClr val="accent1"/>
          </a:effectRef>
          <a:fontRef idx="minor">
            <a:schemeClr val="lt1"/>
          </a:fontRef>
        </p:style>
        <p:txBody>
          <a:bodyPr wrap="square" lIns="228600" tIns="36576" rIns="228600" bIns="36576" rtlCol="0" anchor="t"/>
          <a:lstStyle/>
          <a:p>
            <a:pPr algn="l"/>
            <a:r>
              <a:rPr sz="1800" b="1">
                <a:solidFill>
                  <a:srgbClr val="37624E"/>
                </a:solidFill>
                <a:latin typeface="Calibri"/>
              </a:rPr>
              <a:t>Level 1 · Base case  </a:t>
            </a:r>
            <a:r>
              <a:rPr sz="1400" b="1">
                <a:solidFill>
                  <a:srgbClr val="F7B562"/>
                </a:solidFill>
                <a:latin typeface="Calibri"/>
              </a:rPr>
              <a:t>45’</a:t>
            </a:r>
          </a:p>
          <a:p>
            <a:pPr algn="l">
              <a:spcBef>
                <a:spcPts val="900"/>
              </a:spcBef>
            </a:pPr>
            <a:r>
              <a:rPr sz="1400" b="0">
                <a:solidFill>
                  <a:srgbClr val="262626"/>
                </a:solidFill>
                <a:latin typeface="Calibri"/>
              </a:rPr>
              <a:t>Steps 1–6: start date, kits per month, price and unit cost, two founders, fixed costs, founders’ equity.</a:t>
            </a:r>
          </a:p>
          <a:p>
            <a:pPr algn="l">
              <a:spcBef>
                <a:spcPts val="900"/>
              </a:spcBef>
            </a:pPr>
            <a:r>
              <a:rPr sz="1400" b="1">
                <a:solidFill>
                  <a:srgbClr val="262626"/>
                </a:solidFill>
                <a:latin typeface="Calibri"/>
              </a:rPr>
              <a:t>Checkpoint: EBITDA year 1 = +€4,000 · lowest cash €24,000 (Feb-27).</a:t>
            </a:r>
          </a:p>
          <a:p>
            <a:pPr algn="l">
              <a:spcBef>
                <a:spcPts val="900"/>
              </a:spcBef>
            </a:pPr>
            <a:r>
              <a:rPr sz="1400" b="0">
                <a:solidFill>
                  <a:srgbClr val="262626"/>
                </a:solidFill>
                <a:latin typeface="Calibri"/>
              </a:rPr>
              <a:t>Challenge: collection at 90 days → May-27 = –€63,000, as in Part 1.</a:t>
            </a:r>
          </a:p>
        </p:txBody>
      </p:sp>
      <p:sp>
        <p:nvSpPr>
          <p:cNvPr id="38" name="Level 2 · Complete plan"/>
          <p:cNvSpPr/>
          <p:nvPr/>
        </p:nvSpPr>
        <p:spPr>
          <a:xfrm>
            <a:off x="4297680" y="2011680"/>
            <a:ext cx="3611880" cy="3566160"/>
          </a:xfrm>
          <a:prstGeom prst="roundRect">
            <a:avLst>
              <a:gd name="adj" fmla="val 8000"/>
            </a:avLst>
          </a:prstGeom>
          <a:solidFill>
            <a:srgbClr val="E8F0EC"/>
          </a:solidFill>
          <a:ln>
            <a:noFill/>
          </a:ln>
          <a:effectLst/>
        </p:spPr>
        <p:style>
          <a:lnRef idx="1">
            <a:schemeClr val="accent1"/>
          </a:lnRef>
          <a:fillRef idx="3">
            <a:schemeClr val="accent1"/>
          </a:fillRef>
          <a:effectRef idx="2">
            <a:schemeClr val="accent1"/>
          </a:effectRef>
          <a:fontRef idx="minor">
            <a:schemeClr val="lt1"/>
          </a:fontRef>
        </p:style>
        <p:txBody>
          <a:bodyPr wrap="square" lIns="228600" tIns="36576" rIns="228600" bIns="36576" rtlCol="0" anchor="t"/>
          <a:lstStyle/>
          <a:p>
            <a:pPr algn="l"/>
            <a:r>
              <a:rPr sz="1800" b="1">
                <a:solidFill>
                  <a:srgbClr val="37624E"/>
                </a:solidFill>
                <a:latin typeface="Calibri"/>
              </a:rPr>
              <a:t>Level 2 · Complete plan  </a:t>
            </a:r>
            <a:r>
              <a:rPr sz="1400" b="1">
                <a:solidFill>
                  <a:srgbClr val="F7B562"/>
                </a:solidFill>
                <a:latin typeface="Calibri"/>
              </a:rPr>
              <a:t>60’</a:t>
            </a:r>
          </a:p>
          <a:p>
            <a:pPr algn="l">
              <a:spcBef>
                <a:spcPts val="900"/>
              </a:spcBef>
            </a:pPr>
            <a:r>
              <a:rPr sz="1400" b="0">
                <a:solidFill>
                  <a:srgbClr val="262626"/>
                </a:solidFill>
                <a:latin typeface="Calibri"/>
              </a:rPr>
              <a:t>Steps 7–14: app subscription (detail row + link), technician, investments, R&amp;D detail, loan, grants, business angel, 30-day terms.</a:t>
            </a:r>
          </a:p>
          <a:p>
            <a:pPr algn="l">
              <a:spcBef>
                <a:spcPts val="900"/>
              </a:spcBef>
            </a:pPr>
            <a:r>
              <a:rPr sz="1400" b="1">
                <a:solidFill>
                  <a:srgbClr val="262626"/>
                </a:solidFill>
                <a:latin typeface="Calibri"/>
              </a:rPr>
              <a:t>Checkpoint: net profit year 1 = €28,143 · lowest cash €13,590 (Mar-27).</a:t>
            </a:r>
          </a:p>
        </p:txBody>
      </p:sp>
      <p:sp>
        <p:nvSpPr>
          <p:cNvPr id="39" name="Then · Your own plan"/>
          <p:cNvSpPr/>
          <p:nvPr/>
        </p:nvSpPr>
        <p:spPr>
          <a:xfrm>
            <a:off x="8092440" y="2011680"/>
            <a:ext cx="3611880" cy="3566160"/>
          </a:xfrm>
          <a:prstGeom prst="roundRect">
            <a:avLst>
              <a:gd name="adj" fmla="val 8000"/>
            </a:avLst>
          </a:prstGeom>
          <a:solidFill>
            <a:srgbClr val="37624E"/>
          </a:solidFill>
          <a:ln>
            <a:noFill/>
          </a:ln>
          <a:effectLst/>
        </p:spPr>
        <p:style>
          <a:lnRef idx="1">
            <a:schemeClr val="accent1"/>
          </a:lnRef>
          <a:fillRef idx="3">
            <a:schemeClr val="accent1"/>
          </a:fillRef>
          <a:effectRef idx="2">
            <a:schemeClr val="accent1"/>
          </a:effectRef>
          <a:fontRef idx="minor">
            <a:schemeClr val="lt1"/>
          </a:fontRef>
        </p:style>
        <p:txBody>
          <a:bodyPr wrap="square" lIns="228600" tIns="36576" rIns="228600" bIns="36576" rtlCol="0" anchor="t"/>
          <a:lstStyle/>
          <a:p>
            <a:pPr algn="l"/>
            <a:r>
              <a:rPr sz="1800" b="1">
                <a:solidFill>
                  <a:srgbClr val="FFFFFF"/>
                </a:solidFill>
                <a:latin typeface="Calibri"/>
              </a:rPr>
              <a:t>Then · Your own plan  </a:t>
            </a:r>
            <a:r>
              <a:rPr sz="1400" b="1">
                <a:solidFill>
                  <a:srgbClr val="F7B562"/>
                </a:solidFill>
                <a:latin typeface="Calibri"/>
              </a:rPr>
              <a:t>open</a:t>
            </a:r>
          </a:p>
          <a:p>
            <a:pPr algn="l">
              <a:spcBef>
                <a:spcPts val="900"/>
              </a:spcBef>
            </a:pPr>
            <a:r>
              <a:rPr sz="1400" b="0">
                <a:solidFill>
                  <a:srgbClr val="FFFFFF"/>
                </a:solidFill>
                <a:latin typeface="Calibri"/>
              </a:rPr>
              <a:t>Same template, your numbers: follow the Instructions tab and the same order of tabs.</a:t>
            </a:r>
          </a:p>
          <a:p>
            <a:pPr algn="l">
              <a:spcBef>
                <a:spcPts val="900"/>
              </a:spcBef>
            </a:pPr>
            <a:r>
              <a:rPr sz="1400" b="0">
                <a:solidFill>
                  <a:srgbClr val="FFFFFF"/>
                </a:solidFill>
                <a:latin typeface="Calibri"/>
              </a:rPr>
              <a:t>Every hypothesis with a source.</a:t>
            </a:r>
          </a:p>
          <a:p>
            <a:pPr algn="l">
              <a:spcBef>
                <a:spcPts val="900"/>
              </a:spcBef>
            </a:pPr>
            <a:r>
              <a:rPr sz="1400" b="0">
                <a:solidFill>
                  <a:srgbClr val="FFFFFF"/>
                </a:solidFill>
                <a:latin typeface="Calibri"/>
              </a:rPr>
              <a:t>Bring it to your one-to-one session.</a:t>
            </a:r>
          </a:p>
        </p:txBody>
      </p:sp>
    </p:spTree>
    <p:extLst>
      <p:ext uri="{BB962C8B-B14F-4D97-AF65-F5344CB8AC3E}">
        <p14:creationId xmlns:p14="http://schemas.microsoft.com/office/powerpoint/2010/main" val="18156230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11626B29-A00A-4EC4-B849-DACF8BFCA82D}"/>
              </a:ext>
            </a:extLst>
          </p:cNvPr>
          <p:cNvSpPr txBox="1">
            <a:spLocks/>
          </p:cNvSpPr>
          <p:nvPr/>
        </p:nvSpPr>
        <p:spPr>
          <a:xfrm>
            <a:off x="332510" y="767859"/>
            <a:ext cx="9143999" cy="49800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solidFill>
                  <a:schemeClr val="bg2">
                    <a:lumMod val="50000"/>
                  </a:schemeClr>
                </a:solidFill>
                <a:latin typeface="Arial" panose="020B0604020202020204" pitchFamily="34" charset="0"/>
                <a:cs typeface="Arial" panose="020B0604020202020204" pitchFamily="34" charset="0"/>
              </a:rPr>
              <a:t>Exit Ticket &amp; Next Steps</a:t>
            </a:r>
          </a:p>
        </p:txBody>
      </p:sp>
      <p:pic>
        <p:nvPicPr>
          <p:cNvPr id="5" name="Gráfico 4">
            <a:extLst>
              <a:ext uri="{FF2B5EF4-FFF2-40B4-BE49-F238E27FC236}">
                <a16:creationId xmlns:a16="http://schemas.microsoft.com/office/drawing/2014/main" id="{490A982C-AAC7-450E-B492-875224A5DCF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1267810"/>
            <a:ext cx="6096000" cy="45719"/>
          </a:xfrm>
          <a:prstGeom prst="rect">
            <a:avLst/>
          </a:prstGeom>
        </p:spPr>
      </p:pic>
      <p:pic>
        <p:nvPicPr>
          <p:cNvPr id="31" name="Imagen 30">
            <a:extLst>
              <a:ext uri="{FF2B5EF4-FFF2-40B4-BE49-F238E27FC236}">
                <a16:creationId xmlns:a16="http://schemas.microsoft.com/office/drawing/2014/main" id="{3B70946B-4731-417A-BEBC-B062F79B7DA9}"/>
              </a:ext>
            </a:extLst>
          </p:cNvPr>
          <p:cNvPicPr>
            <a:picLocks noChangeAspect="1"/>
          </p:cNvPicPr>
          <p:nvPr/>
        </p:nvPicPr>
        <p:blipFill>
          <a:blip r:embed="rId4"/>
          <a:stretch>
            <a:fillRect/>
          </a:stretch>
        </p:blipFill>
        <p:spPr>
          <a:xfrm>
            <a:off x="9985405" y="6261264"/>
            <a:ext cx="9144" cy="371857"/>
          </a:xfrm>
          <a:prstGeom prst="rect">
            <a:avLst/>
          </a:prstGeom>
        </p:spPr>
      </p:pic>
      <p:pic>
        <p:nvPicPr>
          <p:cNvPr id="34" name="Imagen 33">
            <a:extLst>
              <a:ext uri="{FF2B5EF4-FFF2-40B4-BE49-F238E27FC236}">
                <a16:creationId xmlns:a16="http://schemas.microsoft.com/office/drawing/2014/main" id="{27ADB61F-CE0F-49F7-A791-2B9D686C5589}"/>
              </a:ext>
            </a:extLst>
          </p:cNvPr>
          <p:cNvPicPr>
            <a:picLocks noChangeAspect="1"/>
          </p:cNvPicPr>
          <p:nvPr/>
        </p:nvPicPr>
        <p:blipFill>
          <a:blip r:embed="rId5"/>
          <a:stretch>
            <a:fillRect/>
          </a:stretch>
        </p:blipFill>
        <p:spPr>
          <a:xfrm>
            <a:off x="430832" y="6196510"/>
            <a:ext cx="1031529" cy="454108"/>
          </a:xfrm>
          <a:prstGeom prst="rect">
            <a:avLst/>
          </a:prstGeom>
        </p:spPr>
      </p:pic>
      <p:sp>
        <p:nvSpPr>
          <p:cNvPr id="10" name="CuadroTexto 18">
            <a:extLst>
              <a:ext uri="{FF2B5EF4-FFF2-40B4-BE49-F238E27FC236}">
                <a16:creationId xmlns:a16="http://schemas.microsoft.com/office/drawing/2014/main" id="{2164E1B2-C519-AC3A-471F-0954AE5D33E1}"/>
              </a:ext>
            </a:extLst>
          </p:cNvPr>
          <p:cNvSpPr txBox="1"/>
          <p:nvPr/>
        </p:nvSpPr>
        <p:spPr>
          <a:xfrm>
            <a:off x="9994549" y="6294567"/>
            <a:ext cx="3643604" cy="338554"/>
          </a:xfrm>
          <a:prstGeom prst="rect">
            <a:avLst/>
          </a:prstGeom>
          <a:noFill/>
        </p:spPr>
        <p:txBody>
          <a:bodyPr wrap="square" lIns="91440" tIns="45720" rIns="91440" bIns="45720" rtlCol="0" anchor="t">
            <a:spAutoFit/>
          </a:bodyPr>
          <a:lstStyle/>
          <a:p>
            <a:r>
              <a:rPr lang="en-US" sz="800">
                <a:solidFill>
                  <a:schemeClr val="bg2">
                    <a:lumMod val="75000"/>
                  </a:schemeClr>
                </a:solidFill>
                <a:latin typeface="Arial"/>
                <a:cs typeface="Arial"/>
              </a:rPr>
              <a:t>g-accelerator@global-business-school.org</a:t>
            </a:r>
          </a:p>
          <a:p>
            <a:r>
              <a:rPr lang="en-GB" sz="800">
                <a:solidFill>
                  <a:schemeClr val="bg2">
                    <a:lumMod val="75000"/>
                  </a:schemeClr>
                </a:solidFill>
                <a:latin typeface="Arial" panose="020B0604020202020204" pitchFamily="34" charset="0"/>
                <a:cs typeface="Arial" panose="020B0604020202020204" pitchFamily="34" charset="0"/>
              </a:rPr>
              <a:t>+34 930 086 588</a:t>
            </a:r>
          </a:p>
        </p:txBody>
      </p:sp>
      <p:pic>
        <p:nvPicPr>
          <p:cNvPr id="7" name="Picture 6" descr="A green and white logo&#10;&#10;AI-generated content may be incorrect.">
            <a:extLst>
              <a:ext uri="{FF2B5EF4-FFF2-40B4-BE49-F238E27FC236}">
                <a16:creationId xmlns:a16="http://schemas.microsoft.com/office/drawing/2014/main" id="{EA0E8BAC-4118-8BDE-DEAE-1E7A9BDAF7D3}"/>
              </a:ext>
            </a:extLst>
          </p:cNvPr>
          <p:cNvPicPr>
            <a:picLocks noChangeAspect="1"/>
          </p:cNvPicPr>
          <p:nvPr/>
        </p:nvPicPr>
        <p:blipFill>
          <a:blip r:embed="rId6"/>
          <a:stretch>
            <a:fillRect/>
          </a:stretch>
        </p:blipFill>
        <p:spPr>
          <a:xfrm>
            <a:off x="10207322" y="-239"/>
            <a:ext cx="1981200" cy="1962150"/>
          </a:xfrm>
          <a:prstGeom prst="rect">
            <a:avLst/>
          </a:prstGeom>
        </p:spPr>
      </p:pic>
      <p:sp>
        <p:nvSpPr>
          <p:cNvPr id="35" name="Activity badge"/>
          <p:cNvSpPr/>
          <p:nvPr/>
        </p:nvSpPr>
        <p:spPr>
          <a:xfrm>
            <a:off x="411480" y="347472"/>
            <a:ext cx="1845259" cy="310896"/>
          </a:xfrm>
          <a:prstGeom prst="roundRect">
            <a:avLst>
              <a:gd name="adj" fmla="val 50000"/>
            </a:avLst>
          </a:prstGeom>
          <a:solidFill>
            <a:srgbClr val="37624E"/>
          </a:solidFill>
          <a:ln>
            <a:noFill/>
          </a:ln>
          <a:effectLst/>
        </p:spPr>
        <p:style>
          <a:lnRef idx="1">
            <a:schemeClr val="accent1"/>
          </a:lnRef>
          <a:fillRef idx="3">
            <a:schemeClr val="accent1"/>
          </a:fillRef>
          <a:effectRef idx="2">
            <a:schemeClr val="accent1"/>
          </a:effectRef>
          <a:fontRef idx="minor">
            <a:schemeClr val="lt1"/>
          </a:fontRef>
        </p:style>
        <p:txBody>
          <a:bodyPr tIns="0" bIns="0" rtlCol="0" anchor="ctr"/>
          <a:lstStyle/>
          <a:p>
            <a:pPr algn="ctr"/>
            <a:r>
              <a:rPr sz="1100" b="1" spc="100">
                <a:solidFill>
                  <a:srgbClr val="FFFFFF"/>
                </a:solidFill>
                <a:latin typeface="Arial"/>
              </a:rPr>
              <a:t>WRAP-UP · 10 MIN</a:t>
            </a:r>
          </a:p>
        </p:txBody>
      </p:sp>
      <p:sp>
        <p:nvSpPr>
          <p:cNvPr id="36" name="Exit 3"/>
          <p:cNvSpPr/>
          <p:nvPr/>
        </p:nvSpPr>
        <p:spPr>
          <a:xfrm>
            <a:off x="502920" y="1920240"/>
            <a:ext cx="5120640" cy="1097280"/>
          </a:xfrm>
          <a:prstGeom prst="roundRect">
            <a:avLst>
              <a:gd name="adj" fmla="val 8000"/>
            </a:avLst>
          </a:prstGeom>
          <a:solidFill>
            <a:srgbClr val="E8F0EC"/>
          </a:solidFill>
          <a:ln>
            <a:noFill/>
          </a:ln>
          <a:effectLst/>
        </p:spPr>
        <p:style>
          <a:lnRef idx="1">
            <a:schemeClr val="accent1"/>
          </a:lnRef>
          <a:fillRef idx="3">
            <a:schemeClr val="accent1"/>
          </a:fillRef>
          <a:effectRef idx="2">
            <a:schemeClr val="accent1"/>
          </a:effectRef>
          <a:fontRef idx="minor">
            <a:schemeClr val="lt1"/>
          </a:fontRef>
        </p:style>
        <p:txBody>
          <a:bodyPr wrap="square" lIns="274320" tIns="36576" rIns="274320" bIns="36576" rtlCol="0" anchor="ctr"/>
          <a:lstStyle/>
          <a:p>
            <a:pPr algn="l"/>
            <a:r>
              <a:rPr sz="4000" b="1">
                <a:solidFill>
                  <a:srgbClr val="37624E"/>
                </a:solidFill>
                <a:latin typeface="Calibri"/>
              </a:rPr>
              <a:t>3   </a:t>
            </a:r>
            <a:r>
              <a:rPr sz="1800" b="1">
                <a:solidFill>
                  <a:srgbClr val="262626"/>
                </a:solidFill>
                <a:latin typeface="Calibri"/>
              </a:rPr>
              <a:t>things I learned today</a:t>
            </a:r>
          </a:p>
        </p:txBody>
      </p:sp>
      <p:sp>
        <p:nvSpPr>
          <p:cNvPr id="37" name="Exit 2"/>
          <p:cNvSpPr/>
          <p:nvPr/>
        </p:nvSpPr>
        <p:spPr>
          <a:xfrm>
            <a:off x="502920" y="3154680"/>
            <a:ext cx="5120640" cy="1097280"/>
          </a:xfrm>
          <a:prstGeom prst="roundRect">
            <a:avLst>
              <a:gd name="adj" fmla="val 8000"/>
            </a:avLst>
          </a:prstGeom>
          <a:solidFill>
            <a:srgbClr val="E8F0EC"/>
          </a:solidFill>
          <a:ln>
            <a:noFill/>
          </a:ln>
          <a:effectLst/>
        </p:spPr>
        <p:style>
          <a:lnRef idx="1">
            <a:schemeClr val="accent1"/>
          </a:lnRef>
          <a:fillRef idx="3">
            <a:schemeClr val="accent1"/>
          </a:fillRef>
          <a:effectRef idx="2">
            <a:schemeClr val="accent1"/>
          </a:effectRef>
          <a:fontRef idx="minor">
            <a:schemeClr val="lt1"/>
          </a:fontRef>
        </p:style>
        <p:txBody>
          <a:bodyPr wrap="square" lIns="274320" tIns="36576" rIns="274320" bIns="36576" rtlCol="0" anchor="ctr"/>
          <a:lstStyle/>
          <a:p>
            <a:pPr algn="l"/>
            <a:r>
              <a:rPr sz="4000" b="1">
                <a:solidFill>
                  <a:srgbClr val="37624E"/>
                </a:solidFill>
                <a:latin typeface="Calibri"/>
              </a:rPr>
              <a:t>2   </a:t>
            </a:r>
            <a:r>
              <a:rPr sz="1800" b="1">
                <a:solidFill>
                  <a:srgbClr val="262626"/>
                </a:solidFill>
                <a:latin typeface="Calibri"/>
              </a:rPr>
              <a:t>doubts I still have</a:t>
            </a:r>
          </a:p>
        </p:txBody>
      </p:sp>
      <p:sp>
        <p:nvSpPr>
          <p:cNvPr id="38" name="Exit 1"/>
          <p:cNvSpPr/>
          <p:nvPr/>
        </p:nvSpPr>
        <p:spPr>
          <a:xfrm>
            <a:off x="502920" y="4389120"/>
            <a:ext cx="5120640" cy="1097280"/>
          </a:xfrm>
          <a:prstGeom prst="roundRect">
            <a:avLst>
              <a:gd name="adj" fmla="val 8000"/>
            </a:avLst>
          </a:prstGeom>
          <a:solidFill>
            <a:srgbClr val="E8F0EC"/>
          </a:solidFill>
          <a:ln>
            <a:noFill/>
          </a:ln>
          <a:effectLst/>
        </p:spPr>
        <p:style>
          <a:lnRef idx="1">
            <a:schemeClr val="accent1"/>
          </a:lnRef>
          <a:fillRef idx="3">
            <a:schemeClr val="accent1"/>
          </a:fillRef>
          <a:effectRef idx="2">
            <a:schemeClr val="accent1"/>
          </a:effectRef>
          <a:fontRef idx="minor">
            <a:schemeClr val="lt1"/>
          </a:fontRef>
        </p:style>
        <p:txBody>
          <a:bodyPr wrap="square" lIns="274320" tIns="36576" rIns="274320" bIns="36576" rtlCol="0" anchor="ctr"/>
          <a:lstStyle/>
          <a:p>
            <a:pPr algn="l"/>
            <a:r>
              <a:rPr sz="4000" b="1">
                <a:solidFill>
                  <a:srgbClr val="37624E"/>
                </a:solidFill>
                <a:latin typeface="Calibri"/>
              </a:rPr>
              <a:t>1   </a:t>
            </a:r>
            <a:r>
              <a:rPr sz="1800" b="1">
                <a:solidFill>
                  <a:srgbClr val="262626"/>
                </a:solidFill>
                <a:latin typeface="Calibri"/>
              </a:rPr>
              <a:t>number in my plan I must review</a:t>
            </a:r>
          </a:p>
        </p:txBody>
      </p:sp>
      <p:sp>
        <p:nvSpPr>
          <p:cNvPr id="39" name="Checklist"/>
          <p:cNvSpPr/>
          <p:nvPr/>
        </p:nvSpPr>
        <p:spPr>
          <a:xfrm>
            <a:off x="5943600" y="1920240"/>
            <a:ext cx="5715000" cy="3566160"/>
          </a:xfrm>
          <a:prstGeom prst="roundRect">
            <a:avLst>
              <a:gd name="adj" fmla="val 8000"/>
            </a:avLst>
          </a:prstGeom>
          <a:solidFill>
            <a:srgbClr val="FDF1E1"/>
          </a:solidFill>
          <a:ln>
            <a:noFill/>
          </a:ln>
          <a:effectLst/>
        </p:spPr>
        <p:style>
          <a:lnRef idx="1">
            <a:schemeClr val="accent1"/>
          </a:lnRef>
          <a:fillRef idx="3">
            <a:schemeClr val="accent1"/>
          </a:fillRef>
          <a:effectRef idx="2">
            <a:schemeClr val="accent1"/>
          </a:effectRef>
          <a:fontRef idx="minor">
            <a:schemeClr val="lt1"/>
          </a:fontRef>
        </p:style>
        <p:txBody>
          <a:bodyPr wrap="square" lIns="274320" tIns="36576" rIns="274320" bIns="36576" rtlCol="0" anchor="ctr"/>
          <a:lstStyle/>
          <a:p>
            <a:pPr algn="l"/>
            <a:r>
              <a:rPr sz="1800" b="1">
                <a:solidFill>
                  <a:srgbClr val="262626"/>
                </a:solidFill>
                <a:latin typeface="Calibri"/>
              </a:rPr>
              <a:t>Bring to your one-to-one session</a:t>
            </a:r>
          </a:p>
          <a:p>
            <a:pPr algn="l">
              <a:spcBef>
                <a:spcPts val="600"/>
              </a:spcBef>
            </a:pPr>
            <a:r>
              <a:rPr sz="1600" b="0">
                <a:solidFill>
                  <a:srgbClr val="37624E"/>
                </a:solidFill>
                <a:latin typeface="Calibri"/>
              </a:rPr>
              <a:t>☐  </a:t>
            </a:r>
            <a:r>
              <a:rPr sz="1500" b="0">
                <a:solidFill>
                  <a:srgbClr val="262626"/>
                </a:solidFill>
                <a:latin typeface="Calibri"/>
              </a:rPr>
              <a:t>Investment plan completed</a:t>
            </a:r>
          </a:p>
          <a:p>
            <a:pPr algn="l">
              <a:spcBef>
                <a:spcPts val="600"/>
              </a:spcBef>
            </a:pPr>
            <a:r>
              <a:rPr sz="1600" b="0">
                <a:solidFill>
                  <a:srgbClr val="37624E"/>
                </a:solidFill>
                <a:latin typeface="Calibri"/>
              </a:rPr>
              <a:t>☐  </a:t>
            </a:r>
            <a:r>
              <a:rPr sz="1500" b="0">
                <a:solidFill>
                  <a:srgbClr val="262626"/>
                </a:solidFill>
                <a:latin typeface="Calibri"/>
              </a:rPr>
              <a:t>Funding sources with amounts and dates</a:t>
            </a:r>
          </a:p>
          <a:p>
            <a:pPr algn="l">
              <a:spcBef>
                <a:spcPts val="600"/>
              </a:spcBef>
            </a:pPr>
            <a:r>
              <a:rPr sz="1600" b="0">
                <a:solidFill>
                  <a:srgbClr val="37624E"/>
                </a:solidFill>
                <a:latin typeface="Calibri"/>
              </a:rPr>
              <a:t>☐  </a:t>
            </a:r>
            <a:r>
              <a:rPr sz="1500" b="0">
                <a:solidFill>
                  <a:srgbClr val="262626"/>
                </a:solidFill>
                <a:latin typeface="Calibri"/>
              </a:rPr>
              <a:t>Price and volume hypotheses, each with a source</a:t>
            </a:r>
          </a:p>
          <a:p>
            <a:pPr algn="l">
              <a:spcBef>
                <a:spcPts val="600"/>
              </a:spcBef>
            </a:pPr>
            <a:r>
              <a:rPr sz="1600" b="0">
                <a:solidFill>
                  <a:srgbClr val="37624E"/>
                </a:solidFill>
                <a:latin typeface="Calibri"/>
              </a:rPr>
              <a:t>☐  </a:t>
            </a:r>
            <a:r>
              <a:rPr sz="1500" b="0">
                <a:solidFill>
                  <a:srgbClr val="262626"/>
                </a:solidFill>
                <a:latin typeface="Calibri"/>
              </a:rPr>
              <a:t>Collection and payment days set in the treasury plan</a:t>
            </a:r>
          </a:p>
          <a:p>
            <a:pPr algn="l">
              <a:spcBef>
                <a:spcPts val="600"/>
              </a:spcBef>
            </a:pPr>
            <a:r>
              <a:rPr sz="1600" b="0">
                <a:solidFill>
                  <a:srgbClr val="37624E"/>
                </a:solidFill>
                <a:latin typeface="Calibri"/>
              </a:rPr>
              <a:t>☐  </a:t>
            </a:r>
            <a:r>
              <a:rPr sz="1500" b="0">
                <a:solidFill>
                  <a:srgbClr val="262626"/>
                </a:solidFill>
                <a:latin typeface="Calibri"/>
              </a:rPr>
              <a:t>BEP calculated (units and €)</a:t>
            </a:r>
          </a:p>
          <a:p>
            <a:pPr algn="l">
              <a:spcBef>
                <a:spcPts val="600"/>
              </a:spcBef>
            </a:pPr>
            <a:r>
              <a:rPr sz="1600" b="0">
                <a:solidFill>
                  <a:srgbClr val="37624E"/>
                </a:solidFill>
                <a:latin typeface="Calibri"/>
              </a:rPr>
              <a:t>☐  </a:t>
            </a:r>
            <a:r>
              <a:rPr sz="1500" b="0">
                <a:solidFill>
                  <a:srgbClr val="262626"/>
                </a:solidFill>
                <a:latin typeface="Calibri"/>
              </a:rPr>
              <a:t>Lowest-cash month identified, and how you finance it</a:t>
            </a:r>
          </a:p>
          <a:p>
            <a:pPr algn="l">
              <a:spcBef>
                <a:spcPts val="600"/>
              </a:spcBef>
            </a:pPr>
            <a:r>
              <a:rPr sz="1600" b="0">
                <a:solidFill>
                  <a:srgbClr val="37624E"/>
                </a:solidFill>
                <a:latin typeface="Calibri"/>
              </a:rPr>
              <a:t>☐  </a:t>
            </a:r>
            <a:r>
              <a:rPr sz="1500" b="0">
                <a:solidFill>
                  <a:srgbClr val="262626"/>
                </a:solidFill>
                <a:latin typeface="Calibri"/>
              </a:rPr>
              <a:t>At least 2 sensitivity scenarios tested</a:t>
            </a:r>
          </a:p>
          <a:p>
            <a:pPr algn="l">
              <a:spcBef>
                <a:spcPts val="600"/>
              </a:spcBef>
            </a:pPr>
            <a:r>
              <a:rPr sz="1600" b="0">
                <a:solidFill>
                  <a:srgbClr val="37624E"/>
                </a:solidFill>
                <a:latin typeface="Calibri"/>
              </a:rPr>
              <a:t>☐  </a:t>
            </a:r>
            <a:r>
              <a:rPr sz="1500" b="0">
                <a:solidFill>
                  <a:srgbClr val="262626"/>
                </a:solidFill>
                <a:latin typeface="Calibri"/>
              </a:rPr>
              <a:t>Funding summary: all checks OK, no funding gap</a:t>
            </a:r>
          </a:p>
        </p:txBody>
      </p:sp>
    </p:spTree>
    <p:extLst>
      <p:ext uri="{BB962C8B-B14F-4D97-AF65-F5344CB8AC3E}">
        <p14:creationId xmlns:p14="http://schemas.microsoft.com/office/powerpoint/2010/main" val="17931101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Objeto 15" hidden="1">
            <a:extLst>
              <a:ext uri="{FF2B5EF4-FFF2-40B4-BE49-F238E27FC236}">
                <a16:creationId xmlns:a16="http://schemas.microsoft.com/office/drawing/2014/main" id="{CCC5A2DA-1127-4387-888B-E3BFF44543C7}"/>
              </a:ext>
            </a:extLst>
          </p:cNvPr>
          <p:cNvGraphicFramePr>
            <a:graphicFrameLocks noChangeAspect="1"/>
          </p:cNvGraphicFramePr>
          <p:nvPr>
            <p:custDataLst>
              <p:tags r:id="rId1"/>
            </p:custDataLst>
            <p:extLst>
              <p:ext uri="{D42A27DB-BD31-4B8C-83A1-F6EECF244321}">
                <p14:modId xmlns:p14="http://schemas.microsoft.com/office/powerpoint/2010/main" val="25695205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a de think-cell" r:id="rId3" imgW="353" imgH="353" progId="TCLayout.ActiveDocument.1">
                  <p:embed/>
                </p:oleObj>
              </mc:Choice>
              <mc:Fallback>
                <p:oleObj name="Diapositiva de think-cell" r:id="rId3" imgW="353" imgH="353" progId="TCLayout.ActiveDocument.1">
                  <p:embed/>
                  <p:pic>
                    <p:nvPicPr>
                      <p:cNvPr id="16" name="Objeto 15" hidden="1">
                        <a:extLst>
                          <a:ext uri="{FF2B5EF4-FFF2-40B4-BE49-F238E27FC236}">
                            <a16:creationId xmlns:a16="http://schemas.microsoft.com/office/drawing/2014/main" id="{CCC5A2DA-1127-4387-888B-E3BFF44543C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Rectángulo 3">
            <a:extLst>
              <a:ext uri="{FF2B5EF4-FFF2-40B4-BE49-F238E27FC236}">
                <a16:creationId xmlns:a16="http://schemas.microsoft.com/office/drawing/2014/main" id="{7A9AC744-B90A-4A9C-A5F4-611AE7CCD866}"/>
              </a:ext>
            </a:extLst>
          </p:cNvPr>
          <p:cNvSpPr/>
          <p:nvPr/>
        </p:nvSpPr>
        <p:spPr>
          <a:xfrm>
            <a:off x="299190" y="2367178"/>
            <a:ext cx="4469660" cy="1015663"/>
          </a:xfrm>
          <a:prstGeom prst="rect">
            <a:avLst/>
          </a:prstGeom>
        </p:spPr>
        <p:txBody>
          <a:bodyPr wrap="square">
            <a:spAutoFit/>
          </a:bodyPr>
          <a:lstStyle/>
          <a:p>
            <a:r>
              <a:rPr lang="en-GB" sz="6000">
                <a:solidFill>
                  <a:schemeClr val="bg2">
                    <a:lumMod val="50000"/>
                  </a:schemeClr>
                </a:solidFill>
                <a:latin typeface="Arial" panose="020B0604020202020204" pitchFamily="34" charset="0"/>
                <a:cs typeface="Arial" panose="020B0604020202020204" pitchFamily="34" charset="0"/>
              </a:rPr>
              <a:t>Thank you!</a:t>
            </a:r>
          </a:p>
        </p:txBody>
      </p:sp>
      <p:pic>
        <p:nvPicPr>
          <p:cNvPr id="5" name="Gráfico 4">
            <a:extLst>
              <a:ext uri="{FF2B5EF4-FFF2-40B4-BE49-F238E27FC236}">
                <a16:creationId xmlns:a16="http://schemas.microsoft.com/office/drawing/2014/main" id="{EB4D0294-0476-45CB-8CA3-D6780CD22F8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3406140"/>
            <a:ext cx="6096000" cy="45719"/>
          </a:xfrm>
          <a:prstGeom prst="rect">
            <a:avLst/>
          </a:prstGeom>
        </p:spPr>
      </p:pic>
      <p:pic>
        <p:nvPicPr>
          <p:cNvPr id="7" name="Imagen 6">
            <a:extLst>
              <a:ext uri="{FF2B5EF4-FFF2-40B4-BE49-F238E27FC236}">
                <a16:creationId xmlns:a16="http://schemas.microsoft.com/office/drawing/2014/main" id="{50DBAF5E-7230-4FAC-84D1-A18DC4380BCB}"/>
              </a:ext>
            </a:extLst>
          </p:cNvPr>
          <p:cNvPicPr>
            <a:picLocks noChangeAspect="1"/>
          </p:cNvPicPr>
          <p:nvPr/>
        </p:nvPicPr>
        <p:blipFill>
          <a:blip r:embed="rId6"/>
          <a:stretch>
            <a:fillRect/>
          </a:stretch>
        </p:blipFill>
        <p:spPr>
          <a:xfrm>
            <a:off x="9985405" y="6261264"/>
            <a:ext cx="9144" cy="371857"/>
          </a:xfrm>
          <a:prstGeom prst="rect">
            <a:avLst/>
          </a:prstGeom>
        </p:spPr>
      </p:pic>
      <p:pic>
        <p:nvPicPr>
          <p:cNvPr id="10" name="Imagen 9">
            <a:extLst>
              <a:ext uri="{FF2B5EF4-FFF2-40B4-BE49-F238E27FC236}">
                <a16:creationId xmlns:a16="http://schemas.microsoft.com/office/drawing/2014/main" id="{EB0B5AEE-06B6-4C3F-ACB3-3A2989D0D702}"/>
              </a:ext>
            </a:extLst>
          </p:cNvPr>
          <p:cNvPicPr>
            <a:picLocks noChangeAspect="1"/>
          </p:cNvPicPr>
          <p:nvPr/>
        </p:nvPicPr>
        <p:blipFill>
          <a:blip r:embed="rId7"/>
          <a:stretch>
            <a:fillRect/>
          </a:stretch>
        </p:blipFill>
        <p:spPr>
          <a:xfrm>
            <a:off x="430832" y="6196510"/>
            <a:ext cx="1031529" cy="454108"/>
          </a:xfrm>
          <a:prstGeom prst="rect">
            <a:avLst/>
          </a:prstGeom>
        </p:spPr>
      </p:pic>
      <p:sp>
        <p:nvSpPr>
          <p:cNvPr id="11" name="CuadroTexto 18">
            <a:extLst>
              <a:ext uri="{FF2B5EF4-FFF2-40B4-BE49-F238E27FC236}">
                <a16:creationId xmlns:a16="http://schemas.microsoft.com/office/drawing/2014/main" id="{D16B0AD6-AC1C-DC96-EFB6-BBEE6C5585C3}"/>
              </a:ext>
            </a:extLst>
          </p:cNvPr>
          <p:cNvSpPr txBox="1"/>
          <p:nvPr/>
        </p:nvSpPr>
        <p:spPr>
          <a:xfrm>
            <a:off x="9994549" y="6294567"/>
            <a:ext cx="3643604" cy="338554"/>
          </a:xfrm>
          <a:prstGeom prst="rect">
            <a:avLst/>
          </a:prstGeom>
          <a:noFill/>
        </p:spPr>
        <p:txBody>
          <a:bodyPr wrap="square" lIns="91440" tIns="45720" rIns="91440" bIns="45720" rtlCol="0" anchor="t">
            <a:spAutoFit/>
          </a:bodyPr>
          <a:lstStyle/>
          <a:p>
            <a:r>
              <a:rPr lang="en-US" sz="800">
                <a:solidFill>
                  <a:schemeClr val="bg2">
                    <a:lumMod val="75000"/>
                  </a:schemeClr>
                </a:solidFill>
                <a:latin typeface="Arial"/>
                <a:cs typeface="Arial"/>
              </a:rPr>
              <a:t>g-accelerator@global-business-school.org</a:t>
            </a:r>
          </a:p>
          <a:p>
            <a:r>
              <a:rPr lang="en-GB" sz="800">
                <a:solidFill>
                  <a:schemeClr val="bg2">
                    <a:lumMod val="75000"/>
                  </a:schemeClr>
                </a:solidFill>
                <a:latin typeface="Arial" panose="020B0604020202020204" pitchFamily="34" charset="0"/>
                <a:cs typeface="Arial" panose="020B0604020202020204" pitchFamily="34" charset="0"/>
              </a:rPr>
              <a:t>+34 930 086 588</a:t>
            </a:r>
          </a:p>
        </p:txBody>
      </p:sp>
      <p:pic>
        <p:nvPicPr>
          <p:cNvPr id="12" name="Picture 11" descr="A picture containing funnel chart&#10;&#10;Description automatically generated">
            <a:extLst>
              <a:ext uri="{FF2B5EF4-FFF2-40B4-BE49-F238E27FC236}">
                <a16:creationId xmlns:a16="http://schemas.microsoft.com/office/drawing/2014/main" id="{1DB50536-931D-5888-5F78-417DE7DF98ED}"/>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31582" b="29412"/>
          <a:stretch/>
        </p:blipFill>
        <p:spPr bwMode="auto">
          <a:xfrm>
            <a:off x="6096000" y="4740068"/>
            <a:ext cx="5265620" cy="1025232"/>
          </a:xfrm>
          <a:prstGeom prst="rect">
            <a:avLst/>
          </a:prstGeom>
          <a:ln>
            <a:noFill/>
          </a:ln>
          <a:extLst>
            <a:ext uri="{53640926-AAD7-44D8-BBD7-CCE9431645EC}">
              <a14:shadowObscured xmlns:a14="http://schemas.microsoft.com/office/drawing/2010/main"/>
            </a:ext>
          </a:extLst>
        </p:spPr>
      </p:pic>
      <p:sp>
        <p:nvSpPr>
          <p:cNvPr id="13" name="Rectangle 12">
            <a:extLst>
              <a:ext uri="{FF2B5EF4-FFF2-40B4-BE49-F238E27FC236}">
                <a16:creationId xmlns:a16="http://schemas.microsoft.com/office/drawing/2014/main" id="{A6BDC616-40FC-16F6-5705-042BD21C60EC}"/>
              </a:ext>
            </a:extLst>
          </p:cNvPr>
          <p:cNvSpPr/>
          <p:nvPr/>
        </p:nvSpPr>
        <p:spPr>
          <a:xfrm>
            <a:off x="6098279" y="4844597"/>
            <a:ext cx="5426772" cy="87194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ES"/>
          </a:p>
        </p:txBody>
      </p:sp>
      <p:sp>
        <p:nvSpPr>
          <p:cNvPr id="3" name="TextBox 2">
            <a:extLst>
              <a:ext uri="{FF2B5EF4-FFF2-40B4-BE49-F238E27FC236}">
                <a16:creationId xmlns:a16="http://schemas.microsoft.com/office/drawing/2014/main" id="{C5559142-8DBF-EEA3-D263-AF75EA561D31}"/>
              </a:ext>
            </a:extLst>
          </p:cNvPr>
          <p:cNvSpPr txBox="1"/>
          <p:nvPr/>
        </p:nvSpPr>
        <p:spPr>
          <a:xfrm>
            <a:off x="6296025" y="5762625"/>
            <a:ext cx="608647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ea typeface="+mn-lt"/>
                <a:cs typeface="+mn-lt"/>
              </a:rPr>
              <a:t>Subvencionat pel Departament d'Empresa (</a:t>
            </a:r>
            <a:r>
              <a:rPr lang="en-US" sz="1400" b="1">
                <a:ea typeface="+mn-lt"/>
                <a:cs typeface="+mn-lt"/>
              </a:rPr>
              <a:t>Programa </a:t>
            </a:r>
            <a:endParaRPr lang="en-US" sz="1400">
              <a:ea typeface="+mn-lt"/>
              <a:cs typeface="+mn-lt"/>
            </a:endParaRPr>
          </a:p>
          <a:p>
            <a:r>
              <a:rPr lang="en-US" sz="1400" b="1">
                <a:ea typeface="+mn-lt"/>
                <a:cs typeface="+mn-lt"/>
              </a:rPr>
              <a:t>Primer)    </a:t>
            </a:r>
            <a:r>
              <a:rPr lang="en-US" sz="1400">
                <a:ea typeface="+mn-lt"/>
                <a:cs typeface="+mn-lt"/>
              </a:rPr>
              <a:t>i amb el cofinançament del Fons Social Europeu Plus</a:t>
            </a:r>
          </a:p>
        </p:txBody>
      </p:sp>
      <p:pic>
        <p:nvPicPr>
          <p:cNvPr id="8" name="Picture 7" descr="A green and white logo&#10;&#10;AI-generated content may be incorrect.">
            <a:extLst>
              <a:ext uri="{FF2B5EF4-FFF2-40B4-BE49-F238E27FC236}">
                <a16:creationId xmlns:a16="http://schemas.microsoft.com/office/drawing/2014/main" id="{3B14D684-8E48-9BEF-A6B8-8EE8CEE4E7E1}"/>
              </a:ext>
            </a:extLst>
          </p:cNvPr>
          <p:cNvPicPr>
            <a:picLocks noChangeAspect="1"/>
          </p:cNvPicPr>
          <p:nvPr/>
        </p:nvPicPr>
        <p:blipFill>
          <a:blip r:embed="rId9"/>
          <a:stretch>
            <a:fillRect/>
          </a:stretch>
        </p:blipFill>
        <p:spPr>
          <a:xfrm>
            <a:off x="10207322" y="-239"/>
            <a:ext cx="1981200" cy="1962150"/>
          </a:xfrm>
          <a:prstGeom prst="rect">
            <a:avLst/>
          </a:prstGeom>
        </p:spPr>
      </p:pic>
    </p:spTree>
    <p:extLst>
      <p:ext uri="{BB962C8B-B14F-4D97-AF65-F5344CB8AC3E}">
        <p14:creationId xmlns:p14="http://schemas.microsoft.com/office/powerpoint/2010/main" val="404846173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Accelerator Impact Call 2022- PPT Presentation TemplateTemplate  (1)" id="{5E978C2A-694C-DD4B-B6B7-642845F2E20C}" vid="{19758CE9-FE38-A449-9085-275F774CDE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7FE8E2FB6A94D4F96D9C048E9D65B7C" ma:contentTypeVersion="7" ma:contentTypeDescription="Create a new document." ma:contentTypeScope="" ma:versionID="91cf8e0aae7d66dc966afd5087aaa27d">
  <xsd:schema xmlns:xsd="http://www.w3.org/2001/XMLSchema" xmlns:xs="http://www.w3.org/2001/XMLSchema" xmlns:p="http://schemas.microsoft.com/office/2006/metadata/properties" xmlns:ns2="0fe60cf5-57d4-41b4-a463-88fc75d2df7b" targetNamespace="http://schemas.microsoft.com/office/2006/metadata/properties" ma:root="true" ma:fieldsID="20e02a0af0566051d8ae80b824cd1e07" ns2:_="">
    <xsd:import namespace="0fe60cf5-57d4-41b4-a463-88fc75d2df7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fe60cf5-57d4-41b4-a463-88fc75d2df7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078861C-BD5D-45C5-813E-386AF21E84E9}">
  <ds:schemaRefs>
    <ds:schemaRef ds:uri="http://schemas.microsoft.com/office/2006/metadata/properties"/>
    <ds:schemaRef ds:uri="http://schemas.microsoft.com/office/infopath/2007/PartnerControls"/>
    <ds:schemaRef ds:uri="fac5c5d6-3f40-4888-827f-2feba602e379"/>
  </ds:schemaRefs>
</ds:datastoreItem>
</file>

<file path=customXml/itemProps2.xml><?xml version="1.0" encoding="utf-8"?>
<ds:datastoreItem xmlns:ds="http://schemas.openxmlformats.org/officeDocument/2006/customXml" ds:itemID="{BA94B0DF-E161-4EFB-9C18-6B00446118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fe60cf5-57d4-41b4-a463-88fc75d2df7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DD54C75-B314-40FC-B01C-81D2B7D7B67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Tema de Office</Template>
  <TotalTime>1935</TotalTime>
  <Words>3920</Words>
  <Application>Microsoft Office PowerPoint</Application>
  <PresentationFormat>Widescreen</PresentationFormat>
  <Paragraphs>374</Paragraphs>
  <Slides>36</Slides>
  <Notes>10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Jiani Wang</dc:creator>
  <cp:lastModifiedBy>Xavier Arola</cp:lastModifiedBy>
  <cp:revision>85</cp:revision>
  <dcterms:created xsi:type="dcterms:W3CDTF">2022-11-03T10:13:18Z</dcterms:created>
  <dcterms:modified xsi:type="dcterms:W3CDTF">2026-10-27T16:32:34Z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0x01010007FE8E2FB6A94D4F96D9C048E9D65B7C</vt:lpwstr>
  </property>
</Properties>
</file>