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4"/>
  </p:notesMasterIdLst>
  <p:sldIdLst>
    <p:sldId id="273" r:id="rId5"/>
    <p:sldId id="375" r:id="rId6"/>
    <p:sldId id="389" r:id="rId7"/>
    <p:sldId id="328" r:id="rId8"/>
    <p:sldId id="372" r:id="rId9"/>
    <p:sldId id="376" r:id="rId10"/>
    <p:sldId id="393" r:id="rId11"/>
    <p:sldId id="392" r:id="rId12"/>
    <p:sldId id="377" r:id="rId13"/>
    <p:sldId id="394" r:id="rId14"/>
    <p:sldId id="395" r:id="rId15"/>
    <p:sldId id="396" r:id="rId16"/>
    <p:sldId id="398" r:id="rId17"/>
    <p:sldId id="399" r:id="rId18"/>
    <p:sldId id="400" r:id="rId19"/>
    <p:sldId id="397" r:id="rId20"/>
    <p:sldId id="373" r:id="rId21"/>
    <p:sldId id="374" r:id="rId22"/>
    <p:sldId id="382" r:id="rId23"/>
    <p:sldId id="383" r:id="rId24"/>
    <p:sldId id="429" r:id="rId25"/>
    <p:sldId id="384" r:id="rId26"/>
    <p:sldId id="385" r:id="rId27"/>
    <p:sldId id="386" r:id="rId28"/>
    <p:sldId id="401" r:id="rId29"/>
    <p:sldId id="403" r:id="rId30"/>
    <p:sldId id="404" r:id="rId31"/>
    <p:sldId id="391" r:id="rId32"/>
    <p:sldId id="405" r:id="rId33"/>
    <p:sldId id="406" r:id="rId34"/>
    <p:sldId id="407" r:id="rId35"/>
    <p:sldId id="408" r:id="rId36"/>
    <p:sldId id="409" r:id="rId37"/>
    <p:sldId id="410" r:id="rId38"/>
    <p:sldId id="411" r:id="rId39"/>
    <p:sldId id="414" r:id="rId40"/>
    <p:sldId id="415" r:id="rId41"/>
    <p:sldId id="417" r:id="rId42"/>
    <p:sldId id="428" r:id="rId43"/>
    <p:sldId id="418" r:id="rId44"/>
    <p:sldId id="419" r:id="rId45"/>
    <p:sldId id="421" r:id="rId46"/>
    <p:sldId id="423" r:id="rId47"/>
    <p:sldId id="424" r:id="rId48"/>
    <p:sldId id="425" r:id="rId49"/>
    <p:sldId id="416" r:id="rId50"/>
    <p:sldId id="271" r:id="rId51"/>
    <p:sldId id="426" r:id="rId52"/>
    <p:sldId id="427" r:id="rId53"/>
  </p:sldIdLst>
  <p:sldSz cx="12192000" cy="6858000"/>
  <p:notesSz cx="6858000" cy="9144000"/>
  <p:custDataLst>
    <p:tags r:id="rId5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472C4"/>
    <a:srgbClr val="C63228"/>
    <a:srgbClr val="6A2926"/>
    <a:srgbClr val="F7B562"/>
    <a:srgbClr val="442A26"/>
    <a:srgbClr val="AE2C26"/>
    <a:srgbClr val="941914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30A76A-BE84-E8A7-F00E-6B3212B8FCCF}" v="20" dt="2024-06-18T14:32:30.0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06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876" y="60"/>
      </p:cViewPr>
      <p:guideLst>
        <p:guide orient="horz" pos="220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ags" Target="tags/tag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microsoft.com/office/2016/11/relationships/changesInfo" Target="changesInfos/changesInfo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ff2 Gaccelerator" userId="S::staff2-gaccelerator@global-business-school.org::99945327-5af8-4769-8074-e6f8c0a90323" providerId="AD" clId="Web-{D05B2A61-CFAB-4027-B836-C18220A8F1BB}"/>
    <pc:docChg chg="modSld">
      <pc:chgData name="Staff2 Gaccelerator" userId="S::staff2-gaccelerator@global-business-school.org::99945327-5af8-4769-8074-e6f8c0a90323" providerId="AD" clId="Web-{D05B2A61-CFAB-4027-B836-C18220A8F1BB}" dt="2023-05-24T10:57:54.872" v="1" actId="20577"/>
      <pc:docMkLst>
        <pc:docMk/>
      </pc:docMkLst>
      <pc:sldChg chg="modSp">
        <pc:chgData name="Staff2 Gaccelerator" userId="S::staff2-gaccelerator@global-business-school.org::99945327-5af8-4769-8074-e6f8c0a90323" providerId="AD" clId="Web-{D05B2A61-CFAB-4027-B836-C18220A8F1BB}" dt="2023-05-24T10:57:54.872" v="1" actId="20577"/>
        <pc:sldMkLst>
          <pc:docMk/>
          <pc:sldMk cId="3670432766" sldId="273"/>
        </pc:sldMkLst>
        <pc:spChg chg="mod">
          <ac:chgData name="Staff2 Gaccelerator" userId="S::staff2-gaccelerator@global-business-school.org::99945327-5af8-4769-8074-e6f8c0a90323" providerId="AD" clId="Web-{D05B2A61-CFAB-4027-B836-C18220A8F1BB}" dt="2023-05-24T10:57:54.872" v="1" actId="20577"/>
          <ac:spMkLst>
            <pc:docMk/>
            <pc:sldMk cId="3670432766" sldId="273"/>
            <ac:spMk id="7" creationId="{CFA69862-AEC8-44C2-8F67-3EDD4CD638B9}"/>
          </ac:spMkLst>
        </pc:spChg>
      </pc:sldChg>
    </pc:docChg>
  </pc:docChgLst>
  <pc:docChgLst>
    <pc:chgData name="Alessia Bascucci" userId="S::alessia.bascucci@staff.gbsb.global::30060a76-49dc-4109-a2cf-de678e62ac47" providerId="AD" clId="Web-{3330A76A-BE84-E8A7-F00E-6B3212B8FCCF}"/>
    <pc:docChg chg="modSld">
      <pc:chgData name="Alessia Bascucci" userId="S::alessia.bascucci@staff.gbsb.global::30060a76-49dc-4109-a2cf-de678e62ac47" providerId="AD" clId="Web-{3330A76A-BE84-E8A7-F00E-6B3212B8FCCF}" dt="2024-06-18T14:32:30.087" v="14"/>
      <pc:docMkLst>
        <pc:docMk/>
      </pc:docMkLst>
      <pc:sldChg chg="modSp">
        <pc:chgData name="Alessia Bascucci" userId="S::alessia.bascucci@staff.gbsb.global::30060a76-49dc-4109-a2cf-de678e62ac47" providerId="AD" clId="Web-{3330A76A-BE84-E8A7-F00E-6B3212B8FCCF}" dt="2024-06-18T14:32:04.039" v="1" actId="20577"/>
        <pc:sldMkLst>
          <pc:docMk/>
          <pc:sldMk cId="3670432766" sldId="273"/>
        </pc:sldMkLst>
        <pc:spChg chg="mod">
          <ac:chgData name="Alessia Bascucci" userId="S::alessia.bascucci@staff.gbsb.global::30060a76-49dc-4109-a2cf-de678e62ac47" providerId="AD" clId="Web-{3330A76A-BE84-E8A7-F00E-6B3212B8FCCF}" dt="2024-06-18T14:32:04.039" v="1" actId="20577"/>
          <ac:spMkLst>
            <pc:docMk/>
            <pc:sldMk cId="3670432766" sldId="273"/>
            <ac:spMk id="7" creationId="{CFA69862-AEC8-44C2-8F67-3EDD4CD638B9}"/>
          </ac:spMkLst>
        </pc:spChg>
      </pc:sldChg>
      <pc:sldChg chg="addSp delSp modSp">
        <pc:chgData name="Alessia Bascucci" userId="S::alessia.bascucci@staff.gbsb.global::30060a76-49dc-4109-a2cf-de678e62ac47" providerId="AD" clId="Web-{3330A76A-BE84-E8A7-F00E-6B3212B8FCCF}" dt="2024-06-18T14:32:13.883" v="6"/>
        <pc:sldMkLst>
          <pc:docMk/>
          <pc:sldMk cId="2699243297" sldId="320"/>
        </pc:sldMkLst>
        <pc:spChg chg="add mod">
          <ac:chgData name="Alessia Bascucci" userId="S::alessia.bascucci@staff.gbsb.global::30060a76-49dc-4109-a2cf-de678e62ac47" providerId="AD" clId="Web-{3330A76A-BE84-E8A7-F00E-6B3212B8FCCF}" dt="2024-06-18T14:32:13.883" v="6"/>
          <ac:spMkLst>
            <pc:docMk/>
            <pc:sldMk cId="2699243297" sldId="320"/>
            <ac:spMk id="7" creationId="{1C3D1E9D-FBEF-B036-AFE8-0AA3B05EAC4F}"/>
          </ac:spMkLst>
        </pc:spChg>
        <pc:spChg chg="del">
          <ac:chgData name="Alessia Bascucci" userId="S::alessia.bascucci@staff.gbsb.global::30060a76-49dc-4109-a2cf-de678e62ac47" providerId="AD" clId="Web-{3330A76A-BE84-E8A7-F00E-6B3212B8FCCF}" dt="2024-06-18T14:32:13.883" v="6"/>
          <ac:spMkLst>
            <pc:docMk/>
            <pc:sldMk cId="2699243297" sldId="320"/>
            <ac:spMk id="8" creationId="{B3FD878E-639D-4779-B0B4-0CC5AE7D13E2}"/>
          </ac:spMkLst>
        </pc:spChg>
        <pc:spChg chg="del">
          <ac:chgData name="Alessia Bascucci" userId="S::alessia.bascucci@staff.gbsb.global::30060a76-49dc-4109-a2cf-de678e62ac47" providerId="AD" clId="Web-{3330A76A-BE84-E8A7-F00E-6B3212B8FCCF}" dt="2024-06-18T14:32:11.727" v="4"/>
          <ac:spMkLst>
            <pc:docMk/>
            <pc:sldMk cId="2699243297" sldId="320"/>
            <ac:spMk id="16" creationId="{794B286D-26BF-444F-9F8A-0E5F8F84E217}"/>
          </ac:spMkLst>
        </pc:spChg>
        <pc:spChg chg="del">
          <ac:chgData name="Alessia Bascucci" userId="S::alessia.bascucci@staff.gbsb.global::30060a76-49dc-4109-a2cf-de678e62ac47" providerId="AD" clId="Web-{3330A76A-BE84-E8A7-F00E-6B3212B8FCCF}" dt="2024-06-18T14:32:11.727" v="3"/>
          <ac:spMkLst>
            <pc:docMk/>
            <pc:sldMk cId="2699243297" sldId="320"/>
            <ac:spMk id="17" creationId="{5938E50E-2FA6-4E89-A25D-A96468B9C45C}"/>
          </ac:spMkLst>
        </pc:spChg>
        <pc:spChg chg="del">
          <ac:chgData name="Alessia Bascucci" userId="S::alessia.bascucci@staff.gbsb.global::30060a76-49dc-4109-a2cf-de678e62ac47" providerId="AD" clId="Web-{3330A76A-BE84-E8A7-F00E-6B3212B8FCCF}" dt="2024-06-18T14:32:13.868" v="5"/>
          <ac:spMkLst>
            <pc:docMk/>
            <pc:sldMk cId="2699243297" sldId="320"/>
            <ac:spMk id="18" creationId="{B3DE3E56-044D-41F1-8713-B19995351081}"/>
          </ac:spMkLst>
        </pc:spChg>
        <pc:spChg chg="del">
          <ac:chgData name="Alessia Bascucci" userId="S::alessia.bascucci@staff.gbsb.global::30060a76-49dc-4109-a2cf-de678e62ac47" providerId="AD" clId="Web-{3330A76A-BE84-E8A7-F00E-6B3212B8FCCF}" dt="2024-06-18T14:32:11.727" v="2"/>
          <ac:spMkLst>
            <pc:docMk/>
            <pc:sldMk cId="2699243297" sldId="320"/>
            <ac:spMk id="23" creationId="{FCDAE392-6508-4618-9558-AFE1FF2B1AA9}"/>
          </ac:spMkLst>
        </pc:spChg>
      </pc:sldChg>
      <pc:sldChg chg="delSp modSp">
        <pc:chgData name="Alessia Bascucci" userId="S::alessia.bascucci@staff.gbsb.global::30060a76-49dc-4109-a2cf-de678e62ac47" providerId="AD" clId="Web-{3330A76A-BE84-E8A7-F00E-6B3212B8FCCF}" dt="2024-06-18T14:32:30.087" v="14"/>
        <pc:sldMkLst>
          <pc:docMk/>
          <pc:sldMk cId="3609456120" sldId="322"/>
        </pc:sldMkLst>
        <pc:spChg chg="del mod">
          <ac:chgData name="Alessia Bascucci" userId="S::alessia.bascucci@staff.gbsb.global::30060a76-49dc-4109-a2cf-de678e62ac47" providerId="AD" clId="Web-{3330A76A-BE84-E8A7-F00E-6B3212B8FCCF}" dt="2024-06-18T14:32:30.087" v="14"/>
          <ac:spMkLst>
            <pc:docMk/>
            <pc:sldMk cId="3609456120" sldId="322"/>
            <ac:spMk id="7" creationId="{668F265C-01B1-48CF-A0A8-43EBBC2FA566}"/>
          </ac:spMkLst>
        </pc:spChg>
        <pc:spChg chg="del">
          <ac:chgData name="Alessia Bascucci" userId="S::alessia.bascucci@staff.gbsb.global::30060a76-49dc-4109-a2cf-de678e62ac47" providerId="AD" clId="Web-{3330A76A-BE84-E8A7-F00E-6B3212B8FCCF}" dt="2024-06-18T14:32:26.571" v="11"/>
          <ac:spMkLst>
            <pc:docMk/>
            <pc:sldMk cId="3609456120" sldId="322"/>
            <ac:spMk id="8" creationId="{6D608977-DE78-46B7-BB50-6CAB6DDC526D}"/>
          </ac:spMkLst>
        </pc:spChg>
        <pc:spChg chg="del mod">
          <ac:chgData name="Alessia Bascucci" userId="S::alessia.bascucci@staff.gbsb.global::30060a76-49dc-4109-a2cf-de678e62ac47" providerId="AD" clId="Web-{3330A76A-BE84-E8A7-F00E-6B3212B8FCCF}" dt="2024-06-18T14:32:22.633" v="8"/>
          <ac:spMkLst>
            <pc:docMk/>
            <pc:sldMk cId="3609456120" sldId="322"/>
            <ac:spMk id="9" creationId="{FB80D458-1D8D-4299-989E-8E1F65F4C9FD}"/>
          </ac:spMkLst>
        </pc:spChg>
        <pc:spChg chg="del">
          <ac:chgData name="Alessia Bascucci" userId="S::alessia.bascucci@staff.gbsb.global::30060a76-49dc-4109-a2cf-de678e62ac47" providerId="AD" clId="Web-{3330A76A-BE84-E8A7-F00E-6B3212B8FCCF}" dt="2024-06-18T14:32:27.337" v="12"/>
          <ac:spMkLst>
            <pc:docMk/>
            <pc:sldMk cId="3609456120" sldId="322"/>
            <ac:spMk id="24" creationId="{1A37C2EC-1652-4F26-99D9-1A48BBB36DF6}"/>
          </ac:spMkLst>
        </pc:spChg>
        <pc:spChg chg="del">
          <ac:chgData name="Alessia Bascucci" userId="S::alessia.bascucci@staff.gbsb.global::30060a76-49dc-4109-a2cf-de678e62ac47" providerId="AD" clId="Web-{3330A76A-BE84-E8A7-F00E-6B3212B8FCCF}" dt="2024-06-18T14:32:25.587" v="10"/>
          <ac:spMkLst>
            <pc:docMk/>
            <pc:sldMk cId="3609456120" sldId="322"/>
            <ac:spMk id="25" creationId="{78D986FA-2284-48A5-B9EF-444D05419A9A}"/>
          </ac:spMkLst>
        </pc:spChg>
        <pc:spChg chg="del">
          <ac:chgData name="Alessia Bascucci" userId="S::alessia.bascucci@staff.gbsb.global::30060a76-49dc-4109-a2cf-de678e62ac47" providerId="AD" clId="Web-{3330A76A-BE84-E8A7-F00E-6B3212B8FCCF}" dt="2024-06-18T14:32:24.524" v="9"/>
          <ac:spMkLst>
            <pc:docMk/>
            <pc:sldMk cId="3609456120" sldId="322"/>
            <ac:spMk id="26" creationId="{942EAD21-B3A1-4A32-BB40-12F728E64242}"/>
          </ac:spMkLst>
        </pc:spChg>
      </pc:sldChg>
    </pc:docChg>
  </pc:docChgLst>
  <pc:docChgLst>
    <pc:chgData name="Alessia Bascucci" userId="S::alessia.bascucci@staff.gbsb.global::30060a76-49dc-4109-a2cf-de678e62ac47" providerId="AD" clId="Web-{369DB9E7-FB03-99C8-E7AD-4CBFEBBE8AA0}"/>
    <pc:docChg chg="modSld">
      <pc:chgData name="Alessia Bascucci" userId="S::alessia.bascucci@staff.gbsb.global::30060a76-49dc-4109-a2cf-de678e62ac47" providerId="AD" clId="Web-{369DB9E7-FB03-99C8-E7AD-4CBFEBBE8AA0}" dt="2023-02-23T09:55:42.832" v="2" actId="20577"/>
      <pc:docMkLst>
        <pc:docMk/>
      </pc:docMkLst>
      <pc:sldChg chg="modSp">
        <pc:chgData name="Alessia Bascucci" userId="S::alessia.bascucci@staff.gbsb.global::30060a76-49dc-4109-a2cf-de678e62ac47" providerId="AD" clId="Web-{369DB9E7-FB03-99C8-E7AD-4CBFEBBE8AA0}" dt="2023-02-23T09:55:42.832" v="2" actId="20577"/>
        <pc:sldMkLst>
          <pc:docMk/>
          <pc:sldMk cId="3670432766" sldId="273"/>
        </pc:sldMkLst>
        <pc:spChg chg="mod">
          <ac:chgData name="Alessia Bascucci" userId="S::alessia.bascucci@staff.gbsb.global::30060a76-49dc-4109-a2cf-de678e62ac47" providerId="AD" clId="Web-{369DB9E7-FB03-99C8-E7AD-4CBFEBBE8AA0}" dt="2023-02-23T09:55:42.832" v="2" actId="20577"/>
          <ac:spMkLst>
            <pc:docMk/>
            <pc:sldMk cId="3670432766" sldId="273"/>
            <ac:spMk id="4" creationId="{052482CD-D58C-350C-5A2F-FE11D803DB82}"/>
          </ac:spMkLst>
        </pc:spChg>
      </pc:sldChg>
    </pc:docChg>
  </pc:docChgLst>
  <pc:docChgLst>
    <pc:chgData name="G-Accelerator" userId="S::g-accelerator@global-business-school.org::eb85ce96-709b-40e4-b216-30161aa37f47" providerId="AD" clId="Web-{237D6BD0-3700-EF1E-00AA-6F99A41111A1}"/>
    <pc:docChg chg="modSld">
      <pc:chgData name="G-Accelerator" userId="S::g-accelerator@global-business-school.org::eb85ce96-709b-40e4-b216-30161aa37f47" providerId="AD" clId="Web-{237D6BD0-3700-EF1E-00AA-6F99A41111A1}" dt="2022-09-02T15:21:00.474" v="18" actId="1076"/>
      <pc:docMkLst>
        <pc:docMk/>
      </pc:docMkLst>
      <pc:sldChg chg="addSp modSp">
        <pc:chgData name="G-Accelerator" userId="S::g-accelerator@global-business-school.org::eb85ce96-709b-40e4-b216-30161aa37f47" providerId="AD" clId="Web-{237D6BD0-3700-EF1E-00AA-6F99A41111A1}" dt="2022-09-02T15:21:00.474" v="18" actId="1076"/>
        <pc:sldMkLst>
          <pc:docMk/>
          <pc:sldMk cId="4048461735" sldId="271"/>
        </pc:sldMkLst>
        <pc:spChg chg="add mod">
          <ac:chgData name="G-Accelerator" userId="S::g-accelerator@global-business-school.org::eb85ce96-709b-40e4-b216-30161aa37f47" providerId="AD" clId="Web-{237D6BD0-3700-EF1E-00AA-6F99A41111A1}" dt="2022-09-02T15:20:51.692" v="16" actId="1076"/>
          <ac:spMkLst>
            <pc:docMk/>
            <pc:sldMk cId="4048461735" sldId="271"/>
            <ac:spMk id="3" creationId="{C5559142-8DBF-EEA3-D263-AF75EA561D31}"/>
          </ac:spMkLst>
        </pc:spChg>
        <pc:picChg chg="mod">
          <ac:chgData name="G-Accelerator" userId="S::g-accelerator@global-business-school.org::eb85ce96-709b-40e4-b216-30161aa37f47" providerId="AD" clId="Web-{237D6BD0-3700-EF1E-00AA-6F99A41111A1}" dt="2022-09-02T15:21:00.474" v="18" actId="1076"/>
          <ac:picMkLst>
            <pc:docMk/>
            <pc:sldMk cId="4048461735" sldId="271"/>
            <ac:picMk id="12" creationId="{1DB50536-931D-5888-5F78-417DE7DF98ED}"/>
          </ac:picMkLst>
        </pc:picChg>
      </pc:sldChg>
      <pc:sldChg chg="addSp modSp">
        <pc:chgData name="G-Accelerator" userId="S::g-accelerator@global-business-school.org::eb85ce96-709b-40e4-b216-30161aa37f47" providerId="AD" clId="Web-{237D6BD0-3700-EF1E-00AA-6F99A41111A1}" dt="2022-09-02T15:20:19.004" v="8" actId="1076"/>
        <pc:sldMkLst>
          <pc:docMk/>
          <pc:sldMk cId="3670432766" sldId="273"/>
        </pc:sldMkLst>
        <pc:spChg chg="add mod">
          <ac:chgData name="G-Accelerator" userId="S::g-accelerator@global-business-school.org::eb85ce96-709b-40e4-b216-30161aa37f47" providerId="AD" clId="Web-{237D6BD0-3700-EF1E-00AA-6F99A41111A1}" dt="2022-09-02T15:20:19.004" v="8" actId="1076"/>
          <ac:spMkLst>
            <pc:docMk/>
            <pc:sldMk cId="3670432766" sldId="273"/>
            <ac:spMk id="4" creationId="{052482CD-D58C-350C-5A2F-FE11D803DB82}"/>
          </ac:spMkLst>
        </pc:spChg>
      </pc:sldChg>
    </pc:docChg>
  </pc:docChgLst>
  <pc:docChgLst>
    <pc:chgData name="Alessia Bascucci" userId="S::alessia.bascucci@staff.gbsb.global::30060a76-49dc-4109-a2cf-de678e62ac47" providerId="AD" clId="Web-{B68CAEDE-C9E6-DF80-DD3C-B4C51CFEC722}"/>
    <pc:docChg chg="modSld">
      <pc:chgData name="Alessia Bascucci" userId="S::alessia.bascucci@staff.gbsb.global::30060a76-49dc-4109-a2cf-de678e62ac47" providerId="AD" clId="Web-{B68CAEDE-C9E6-DF80-DD3C-B4C51CFEC722}" dt="2023-06-13T09:45:39.605" v="24" actId="20577"/>
      <pc:docMkLst>
        <pc:docMk/>
      </pc:docMkLst>
      <pc:sldChg chg="addSp delSp modSp">
        <pc:chgData name="Alessia Bascucci" userId="S::alessia.bascucci@staff.gbsb.global::30060a76-49dc-4109-a2cf-de678e62ac47" providerId="AD" clId="Web-{B68CAEDE-C9E6-DF80-DD3C-B4C51CFEC722}" dt="2023-06-13T09:45:25.854" v="22" actId="20577"/>
        <pc:sldMkLst>
          <pc:docMk/>
          <pc:sldMk cId="4048461735" sldId="271"/>
        </pc:sldMkLst>
        <pc:spChg chg="del">
          <ac:chgData name="Alessia Bascucci" userId="S::alessia.bascucci@staff.gbsb.global::30060a76-49dc-4109-a2cf-de678e62ac47" providerId="AD" clId="Web-{B68CAEDE-C9E6-DF80-DD3C-B4C51CFEC722}" dt="2023-06-13T09:45:08.573" v="17"/>
          <ac:spMkLst>
            <pc:docMk/>
            <pc:sldMk cId="4048461735" sldId="271"/>
            <ac:spMk id="3" creationId="{C5559142-8DBF-EEA3-D263-AF75EA561D31}"/>
          </ac:spMkLst>
        </pc:spChg>
        <pc:spChg chg="add mod">
          <ac:chgData name="Alessia Bascucci" userId="S::alessia.bascucci@staff.gbsb.global::30060a76-49dc-4109-a2cf-de678e62ac47" providerId="AD" clId="Web-{B68CAEDE-C9E6-DF80-DD3C-B4C51CFEC722}" dt="2023-06-13T09:45:25.854" v="22" actId="20577"/>
          <ac:spMkLst>
            <pc:docMk/>
            <pc:sldMk cId="4048461735" sldId="271"/>
            <ac:spMk id="8" creationId="{CBC9B88C-91BF-8552-D66B-6687E0B4C233}"/>
          </ac:spMkLst>
        </pc:spChg>
      </pc:sldChg>
      <pc:sldChg chg="modSp">
        <pc:chgData name="Alessia Bascucci" userId="S::alessia.bascucci@staff.gbsb.global::30060a76-49dc-4109-a2cf-de678e62ac47" providerId="AD" clId="Web-{B68CAEDE-C9E6-DF80-DD3C-B4C51CFEC722}" dt="2023-06-13T09:45:39.605" v="24" actId="20577"/>
        <pc:sldMkLst>
          <pc:docMk/>
          <pc:sldMk cId="3670432766" sldId="273"/>
        </pc:sldMkLst>
        <pc:spChg chg="mod">
          <ac:chgData name="Alessia Bascucci" userId="S::alessia.bascucci@staff.gbsb.global::30060a76-49dc-4109-a2cf-de678e62ac47" providerId="AD" clId="Web-{B68CAEDE-C9E6-DF80-DD3C-B4C51CFEC722}" dt="2023-06-13T09:45:39.605" v="24" actId="20577"/>
          <ac:spMkLst>
            <pc:docMk/>
            <pc:sldMk cId="3670432766" sldId="273"/>
            <ac:spMk id="4" creationId="{052482CD-D58C-350C-5A2F-FE11D803DB82}"/>
          </ac:spMkLst>
        </pc:spChg>
        <pc:spChg chg="mod">
          <ac:chgData name="Alessia Bascucci" userId="S::alessia.bascucci@staff.gbsb.global::30060a76-49dc-4109-a2cf-de678e62ac47" providerId="AD" clId="Web-{B68CAEDE-C9E6-DF80-DD3C-B4C51CFEC722}" dt="2023-06-13T09:44:12.446" v="2" actId="20577"/>
          <ac:spMkLst>
            <pc:docMk/>
            <pc:sldMk cId="3670432766" sldId="273"/>
            <ac:spMk id="5" creationId="{0A9CCC2D-14F6-4A84-B63A-60A72D5ACD2A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6CC3EF-F1DA-4F95-90E3-1B1FFB83C76E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F79C09-CCE4-4912-8EA1-EF0EC7B171F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928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774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106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95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825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483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7114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224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894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9522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1329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1200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0087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7447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0303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0570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689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402A46FC-E0A6-4849-A9A1-27499CF76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321D947-E9F2-4156-83AB-FDAF8EFAAD52}"/>
              </a:ext>
            </a:extLst>
          </p:cNvPr>
          <p:cNvSpPr txBox="1"/>
          <p:nvPr userDrawn="1"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info@global-business-school.org</a:t>
            </a:r>
          </a:p>
          <a:p>
            <a:r>
              <a:rPr lang="en-GB" sz="800" dirty="0"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49AB555-5BA7-4C48-930B-DF75E39B2F06}"/>
              </a:ext>
            </a:extLst>
          </p:cNvPr>
          <p:cNvSpPr txBox="1"/>
          <p:nvPr userDrawn="1"/>
        </p:nvSpPr>
        <p:spPr>
          <a:xfrm>
            <a:off x="7460022" y="6312064"/>
            <a:ext cx="2813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Madrid Campus: C/Numancia, 6 28039 Madrid</a:t>
            </a:r>
          </a:p>
          <a:p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Barcelona Campus: C/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Aragó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, 179 08011 Barcelona</a:t>
            </a:r>
            <a:endParaRPr lang="en-GB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020E1B2-7CC9-44E0-9D2F-9893007631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62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BD1383-A146-4EAD-B03B-FF8D856EE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FB34-34D7-4A13-B956-D882F2907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F97BC-4AAB-4023-AC61-4763BD322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09D62-D659-4D0A-82AD-4CF49005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B12030-523B-4C91-9DC0-4F045129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  <p:pic>
        <p:nvPicPr>
          <p:cNvPr id="7" name="Picture 5" descr="A green and white logo&#10;&#10;AI-generated content may be incorrect.">
            <a:extLst>
              <a:ext uri="{FF2B5EF4-FFF2-40B4-BE49-F238E27FC236}">
                <a16:creationId xmlns:a16="http://schemas.microsoft.com/office/drawing/2014/main" id="{90AF8572-AF4B-424D-B59A-BB0E69262D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1201401" y="-1"/>
            <a:ext cx="990600" cy="97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580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F5C233-375D-4233-871A-5606010CF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6B8DDB-C8B1-4030-920E-5F5216DB5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1CF2C5-9ABB-460B-AF5A-5F52ADA03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3611DC-FB7A-40BB-8E99-D581AA43C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3E7564-63F5-45BD-8CDC-0F811BC76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69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4261AC-7853-46F8-8B21-4BC12B2DB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851E55-FD7C-4B6B-B691-19293A13D0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4311A7-C3DF-4371-BA98-518132B4F1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ED73A4-1DDE-407D-A591-2A6B188C8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39D44C5-D01A-474F-A7BB-6EAD3B8CE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C3796DA-E9D0-492A-9C9D-0E6AD6E5F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96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B79181-543C-4020-8210-DCFE6BA84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463C83-639F-4BC5-A5EE-346583FDE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E8FC8F6-D806-4752-AF37-CA35B6E1FA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3BE360F-7BFC-4051-9353-FF0F6A96CB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186232C-D9F6-416B-9230-B2C766F981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9A14627-0A09-4E26-B193-F35117435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9D8180A-7C21-4321-8A66-60F0903C3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DB80743-51B6-40BE-B80A-795F214FA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223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C02903-F8CD-4FFA-8EFA-86AE2C542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2F0A657-D28E-455D-A50A-DBDDA3B0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2CF6CA2-8DE4-4AD9-B0A3-7798BA0F4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B31DAA-F560-429D-A64B-024A2C667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900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85F70C2-F5F6-4B24-AC9D-7B484694E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EAD4FCF-444A-4664-9782-FA5337FCE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85A5CDD-535A-4FD4-8A54-CD3B9233E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759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3D8C18-9A12-41F5-A511-206F33858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232065-D6A2-4976-BBF7-FD68F11C7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3C10F5-D7FE-4891-B73A-0B16428425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64862C-AC30-468E-87CC-E8F0D25CE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48D84E8-C21F-48CF-8F39-417DFB607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D0230B2-1C0B-4735-B3E8-B2EA1E8CB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432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5990CA-0980-4B2B-80A7-9E3B5AB26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77B3D4-9495-4AC4-93A8-BFAEBFD1C7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5B2C392-A9C9-4D2A-9430-C9E65029CC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DEE7244-730F-4719-9C9D-B12672342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7AD21DC-42D4-4374-99B5-B1FC05D9D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91B9AEA-91F8-4AE6-B81C-0A9317BFC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585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977410-775D-41E1-A1CC-5439A11EE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800301E-41D6-45B7-BA16-AA49EAC8C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3490FE-96DD-4FC4-B8E8-9730183D5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0923A2-69C6-4C83-A6DE-03A173C4F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9EFFB4-79BF-4240-9153-F043A7FE1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185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8686289-819F-49AA-8DED-7FEE3E4E3F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754D067-A68A-4DC4-A84D-D444BEA558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05CEEF-3194-4A36-B649-4A0A9CA88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54682-BE6C-44DF-B3A6-20B20BCBE1F8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BC0D1A-8DDC-4990-BA7F-5E20BEE85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BCE478-C962-42E3-B774-DDE049353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385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485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123B1D8-F5D6-479C-BB36-9F92DEB94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1ADDC61-3BBB-4EF7-ACCB-4EAA9D5B9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4C4EDB-5CF2-4466-B39B-0197576665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54682-BE6C-44DF-B3A6-20B20BCBE1F8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29C91C-2330-4A96-B3D1-4488C486EB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965DD6-A58E-463C-8A2D-F50444B493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261F0-07DB-459E-BC39-FB1FE5DE66D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658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7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3.png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png"/><Relationship Id="rId7" Type="http://schemas.openxmlformats.org/officeDocument/2006/relationships/image" Target="../media/image5.sv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5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5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1.svg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1.sv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1.sv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1.svg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1.svg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1.svg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1.svg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.png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1.svg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.png"/><Relationship Id="rId5" Type="http://schemas.openxmlformats.org/officeDocument/2006/relationships/image" Target="../media/image7.emf"/><Relationship Id="rId10" Type="http://schemas.openxmlformats.org/officeDocument/2006/relationships/image" Target="../media/image8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52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50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50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50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50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50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50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9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áfico 10">
            <a:extLst>
              <a:ext uri="{FF2B5EF4-FFF2-40B4-BE49-F238E27FC236}">
                <a16:creationId xmlns:a16="http://schemas.microsoft.com/office/drawing/2014/main" id="{BCCCF611-A250-47A1-8FE4-254BB8BC81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20" y="1499275"/>
            <a:ext cx="12514940" cy="45719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0A9CCC2D-14F6-4A84-B63A-60A72D5ACD2A}"/>
              </a:ext>
            </a:extLst>
          </p:cNvPr>
          <p:cNvSpPr txBox="1">
            <a:spLocks/>
          </p:cNvSpPr>
          <p:nvPr/>
        </p:nvSpPr>
        <p:spPr>
          <a:xfrm>
            <a:off x="960639" y="2850958"/>
            <a:ext cx="4047672" cy="20295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it-IT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Marketing Plan</a:t>
            </a:r>
            <a:endParaRPr lang="it-IT" sz="3600" b="1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+mj-lt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it-IT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Santi Ribera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it-IT" sz="24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it-IT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Session </a:t>
            </a:r>
            <a:r>
              <a:rPr lang="it-IT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2/2</a:t>
            </a:r>
            <a:endParaRPr lang="it-IT" sz="180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it-IT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- </a:t>
            </a:r>
            <a:r>
              <a:rPr lang="it-IT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OPERATIONAL </a:t>
            </a:r>
            <a:r>
              <a:rPr lang="it-IT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MARKETING PLAN -</a:t>
            </a:r>
            <a:endParaRPr lang="it-IT" sz="2400" dirty="0" smtClean="0">
              <a:solidFill>
                <a:schemeClr val="tx1">
                  <a:lumMod val="50000"/>
                  <a:lumOff val="50000"/>
                </a:schemeClr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it-IT" sz="2400" dirty="0" smtClean="0">
              <a:solidFill>
                <a:schemeClr val="tx1">
                  <a:lumMod val="50000"/>
                  <a:lumOff val="50000"/>
                </a:schemeClr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GB" sz="2400" dirty="0">
              <a:solidFill>
                <a:schemeClr val="tx1">
                  <a:lumMod val="50000"/>
                  <a:lumOff val="50000"/>
                </a:schemeClr>
              </a:solidFill>
              <a:latin typeface="Calibri Light"/>
              <a:cs typeface="Calibri Light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CFA69862-AEC8-44C2-8F67-3EDD4CD638B9}"/>
              </a:ext>
            </a:extLst>
          </p:cNvPr>
          <p:cNvSpPr txBox="1">
            <a:spLocks/>
          </p:cNvSpPr>
          <p:nvPr/>
        </p:nvSpPr>
        <p:spPr>
          <a:xfrm>
            <a:off x="2590798" y="597564"/>
            <a:ext cx="6628732" cy="596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000" b="1" dirty="0">
                <a:solidFill>
                  <a:srgbClr val="6A2926"/>
                </a:solidFill>
                <a:latin typeface="Arial"/>
                <a:cs typeface="Arial"/>
              </a:rPr>
              <a:t>G-ACCELERATOR Impact Call </a:t>
            </a:r>
            <a:r>
              <a:rPr lang="en-GB" sz="2000" b="1" dirty="0" smtClean="0">
                <a:solidFill>
                  <a:srgbClr val="6A2926"/>
                </a:solidFill>
                <a:latin typeface="Arial"/>
                <a:cs typeface="Arial"/>
              </a:rPr>
              <a:t>2026</a:t>
            </a:r>
            <a:endParaRPr lang="it-IT" sz="2000" dirty="0">
              <a:solidFill>
                <a:srgbClr val="6A2926"/>
              </a:solidFill>
            </a:endParaRPr>
          </a:p>
        </p:txBody>
      </p:sp>
      <p:pic>
        <p:nvPicPr>
          <p:cNvPr id="14" name="Immagine 14" descr="Immagine che contiene persona, oggetto, erba, occhiali&#10;&#10;Descrizione generata automaticamente">
            <a:extLst>
              <a:ext uri="{FF2B5EF4-FFF2-40B4-BE49-F238E27FC236}">
                <a16:creationId xmlns:a16="http://schemas.microsoft.com/office/drawing/2014/main" id="{C8338667-4E1B-4002-9EC2-E9124B649A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9432" y="2347912"/>
            <a:ext cx="5263340" cy="3389761"/>
          </a:xfrm>
          <a:prstGeom prst="rect">
            <a:avLst/>
          </a:prstGeom>
        </p:spPr>
      </p:pic>
      <p:pic>
        <p:nvPicPr>
          <p:cNvPr id="13" name="Picture 12" descr="A picture containing funnel chart&#10;&#10;Description automatically generated">
            <a:extLst>
              <a:ext uri="{FF2B5EF4-FFF2-40B4-BE49-F238E27FC236}">
                <a16:creationId xmlns:a16="http://schemas.microsoft.com/office/drawing/2014/main" id="{C303268B-B7E1-B56D-53D0-27051EE56B1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82" b="29412"/>
          <a:stretch/>
        </p:blipFill>
        <p:spPr bwMode="auto">
          <a:xfrm>
            <a:off x="666949" y="5126617"/>
            <a:ext cx="5265620" cy="10252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B8ED36-D56D-3058-7709-990AD96CC9D1}"/>
              </a:ext>
            </a:extLst>
          </p:cNvPr>
          <p:cNvSpPr/>
          <p:nvPr/>
        </p:nvSpPr>
        <p:spPr>
          <a:xfrm>
            <a:off x="669228" y="5231146"/>
            <a:ext cx="5426772" cy="871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2482CD-D58C-350C-5A2F-FE11D803DB82}"/>
              </a:ext>
            </a:extLst>
          </p:cNvPr>
          <p:cNvSpPr txBox="1"/>
          <p:nvPr/>
        </p:nvSpPr>
        <p:spPr>
          <a:xfrm>
            <a:off x="1083816" y="6150768"/>
            <a:ext cx="53721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a-ES" sz="1400" dirty="0">
                <a:ea typeface="+mn-lt"/>
                <a:cs typeface="+mn-lt"/>
              </a:rPr>
              <a:t>Subvencionat</a:t>
            </a:r>
            <a:r>
              <a:rPr lang="en-US" sz="1400" dirty="0">
                <a:ea typeface="+mn-lt"/>
                <a:cs typeface="+mn-lt"/>
              </a:rPr>
              <a:t> p</a:t>
            </a:r>
            <a:r>
              <a:rPr lang="ca-ES" sz="1400" dirty="0">
                <a:ea typeface="+mn-lt"/>
                <a:cs typeface="+mn-lt"/>
              </a:rPr>
              <a:t>el Departament d'Empresa i Treball (</a:t>
            </a:r>
            <a:r>
              <a:rPr lang="ca-ES" sz="1400" b="1" dirty="0">
                <a:ea typeface="+mn-lt"/>
                <a:cs typeface="+mn-lt"/>
              </a:rPr>
              <a:t>Programa Primer</a:t>
            </a:r>
            <a:r>
              <a:rPr lang="ca-ES" sz="1400" dirty="0">
                <a:ea typeface="+mn-lt"/>
                <a:cs typeface="+mn-lt"/>
              </a:rPr>
              <a:t>)    i amb el cofinançament del Fons Social Europeu Plus </a:t>
            </a:r>
            <a:endParaRPr lang="en-US" sz="1400" dirty="0">
              <a:cs typeface="Calibri"/>
            </a:endParaRPr>
          </a:p>
        </p:txBody>
      </p:sp>
      <p:pic>
        <p:nvPicPr>
          <p:cNvPr id="10" name="Picture 5" descr="A green and white logo&#10;&#10;AI-generated content may be incorrect.">
            <a:extLst>
              <a:ext uri="{FF2B5EF4-FFF2-40B4-BE49-F238E27FC236}">
                <a16:creationId xmlns:a16="http://schemas.microsoft.com/office/drawing/2014/main" id="{90AF8572-AF4B-424D-B59A-BB0E69262D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66631" y="-30199"/>
            <a:ext cx="1580282" cy="156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43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We Left Off</a:t>
            </a:r>
            <a:endParaRPr lang="en-GB" sz="4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sp>
        <p:nvSpPr>
          <p:cNvPr id="32" name="CuadroTexto 31"/>
          <p:cNvSpPr txBox="1"/>
          <p:nvPr/>
        </p:nvSpPr>
        <p:spPr>
          <a:xfrm>
            <a:off x="464457" y="1624928"/>
            <a:ext cx="11263085" cy="30996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457200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 sz="2000" b="1"/>
            </a:lvl1pPr>
            <a:lvl2pPr marL="685800" lvl="1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b="0"/>
            </a:lvl2pPr>
            <a:lvl3pPr marL="1143000" lvl="2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200" b="1">
                <a:solidFill>
                  <a:srgbClr val="FF0000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FF0000"/>
                </a:solidFill>
              </a:rPr>
              <a:t>COMPETITIVE STRATEGY</a:t>
            </a:r>
            <a:r>
              <a:rPr lang="en-GB" dirty="0" smtClean="0"/>
              <a:t> told you which lever to bet on: Product Quality, Brand Values, Distribution or Price.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FF0000"/>
                </a:solidFill>
              </a:rPr>
              <a:t>INSIGHT</a:t>
            </a:r>
            <a:r>
              <a:rPr lang="en-GB" dirty="0" smtClean="0"/>
              <a:t> was the foundation: the tension or unmet need that justifies your business.</a:t>
            </a:r>
          </a:p>
          <a:p>
            <a:pPr>
              <a:buFont typeface="Wingdings" panose="05000000000000000000" pitchFamily="2" charset="2"/>
              <a:buChar char="§"/>
            </a:pPr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FF0000"/>
                </a:solidFill>
              </a:rPr>
              <a:t>TARGET &amp; VALUE PROPOSITION</a:t>
            </a:r>
            <a:r>
              <a:rPr lang="en-GB" dirty="0" smtClean="0"/>
              <a:t> told you who you serve and how your product solves their problem.</a:t>
            </a:r>
          </a:p>
          <a:p>
            <a:pPr lvl="1"/>
            <a:r>
              <a:rPr lang="en-GB" dirty="0" smtClean="0"/>
              <a:t>Your USP and Essence </a:t>
            </a:r>
            <a:r>
              <a:rPr lang="en-GB" dirty="0"/>
              <a:t>told you how you want to be perceived — </a:t>
            </a:r>
            <a:r>
              <a:rPr lang="en-GB" dirty="0" smtClean="0"/>
              <a:t>your slogan.</a:t>
            </a:r>
          </a:p>
          <a:p>
            <a:pPr lvl="1"/>
            <a:endParaRPr lang="en-GB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 smtClean="0">
                <a:solidFill>
                  <a:srgbClr val="FF0000"/>
                </a:solidFill>
              </a:rPr>
              <a:t>TODAY: </a:t>
            </a:r>
            <a:r>
              <a:rPr lang="en-GB" dirty="0" smtClean="0"/>
              <a:t>we turn all of that into concrete decisions across the Marketing Mix and Sales Plan for year 1.</a:t>
            </a:r>
          </a:p>
          <a:p>
            <a:pPr lvl="1"/>
            <a:r>
              <a:rPr lang="en-GB" dirty="0" smtClean="0"/>
              <a:t>None of these choices should contradict Session 1 — they should execute it.</a:t>
            </a:r>
          </a:p>
          <a:p>
            <a:pPr lvl="1"/>
            <a:endParaRPr lang="en-GB" dirty="0"/>
          </a:p>
        </p:txBody>
      </p:sp>
      <p:sp>
        <p:nvSpPr>
          <p:cNvPr id="7" name="Rectángulo 6"/>
          <p:cNvSpPr/>
          <p:nvPr/>
        </p:nvSpPr>
        <p:spPr>
          <a:xfrm>
            <a:off x="1596792" y="4892547"/>
            <a:ext cx="8925635" cy="12003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GB" sz="2000" dirty="0" smtClean="0"/>
              <a:t>By the end of this session, </a:t>
            </a:r>
            <a:r>
              <a:rPr lang="en-GB" sz="2000" dirty="0"/>
              <a:t>you will understand </a:t>
            </a:r>
            <a:r>
              <a:rPr lang="en-GB" sz="2000" dirty="0">
                <a:solidFill>
                  <a:srgbClr val="FF0000"/>
                </a:solidFill>
              </a:rPr>
              <a:t>the theory</a:t>
            </a:r>
            <a:r>
              <a:rPr lang="en-GB" sz="2000" dirty="0" smtClean="0"/>
              <a:t> behind </a:t>
            </a:r>
            <a:r>
              <a:rPr lang="en-GB" sz="2000" dirty="0"/>
              <a:t>each Marketing Mix decision, </a:t>
            </a:r>
            <a:r>
              <a:rPr lang="en-GB" sz="2000" dirty="0">
                <a:solidFill>
                  <a:srgbClr val="FF0000"/>
                </a:solidFill>
              </a:rPr>
              <a:t>so you can adapt it </a:t>
            </a:r>
            <a:r>
              <a:rPr lang="en-GB" sz="2000" dirty="0"/>
              <a:t>to your own, often very digital, </a:t>
            </a:r>
            <a:r>
              <a:rPr lang="en-GB" sz="2000" dirty="0" err="1" smtClean="0"/>
              <a:t>startup</a:t>
            </a:r>
            <a:r>
              <a:rPr lang="en-GB" sz="2000" dirty="0" smtClean="0"/>
              <a:t>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25243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885547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Operational Marketing Plan</a:t>
            </a:r>
            <a:endParaRPr lang="en-GB" sz="4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1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sp>
        <p:nvSpPr>
          <p:cNvPr id="9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80" y="1647790"/>
            <a:ext cx="11849084" cy="4070834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b="1" dirty="0" smtClean="0"/>
              <a:t>Short-term focus</a:t>
            </a:r>
            <a:r>
              <a:rPr lang="en-US" sz="2000" dirty="0" smtClean="0"/>
              <a:t>: The operational plan focuses on the short term, typically over a period of </a:t>
            </a:r>
            <a:r>
              <a:rPr lang="en-US" sz="2000" b="1" dirty="0" smtClean="0">
                <a:solidFill>
                  <a:srgbClr val="FF0000"/>
                </a:solidFill>
              </a:rPr>
              <a:t>one year</a:t>
            </a:r>
            <a:r>
              <a:rPr lang="en-US" sz="2000" dirty="0" smtClean="0"/>
              <a:t>. It outlines the </a:t>
            </a:r>
            <a:r>
              <a:rPr lang="en-US" sz="2000" b="1" dirty="0" smtClean="0">
                <a:solidFill>
                  <a:srgbClr val="FF0000"/>
                </a:solidFill>
              </a:rPr>
              <a:t>specific actions </a:t>
            </a:r>
            <a:r>
              <a:rPr lang="en-US" sz="2000" dirty="0" smtClean="0"/>
              <a:t>that will be taken </a:t>
            </a:r>
            <a:r>
              <a:rPr lang="en-US" sz="2000" b="1" dirty="0" smtClean="0">
                <a:solidFill>
                  <a:srgbClr val="FF0000"/>
                </a:solidFill>
              </a:rPr>
              <a:t>to achieve the objectives </a:t>
            </a:r>
            <a:r>
              <a:rPr lang="en-US" sz="2000" dirty="0" smtClean="0"/>
              <a:t>set out in the strategic plan.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/>
              <a:t>Concrete actions and timelines</a:t>
            </a:r>
            <a:r>
              <a:rPr lang="en-US" sz="2000" dirty="0" smtClean="0"/>
              <a:t>: It details </a:t>
            </a:r>
            <a:r>
              <a:rPr lang="en-US" sz="2000" b="1" dirty="0" smtClean="0">
                <a:solidFill>
                  <a:srgbClr val="FF0000"/>
                </a:solidFill>
              </a:rPr>
              <a:t>precise timeline</a:t>
            </a:r>
            <a:r>
              <a:rPr lang="en-US" sz="2000" dirty="0" smtClean="0"/>
              <a:t> and </a:t>
            </a:r>
            <a:r>
              <a:rPr lang="en-US" sz="2000" b="1" dirty="0" smtClean="0">
                <a:solidFill>
                  <a:srgbClr val="FF0000"/>
                </a:solidFill>
              </a:rPr>
              <a:t>daily activities to be implemented </a:t>
            </a:r>
            <a:r>
              <a:rPr lang="en-US" sz="2000" dirty="0" smtClean="0"/>
              <a:t>by the marketing (and sales) team, such as: product development and launching, advertising campaigns, sales promotions, sales tools developments,…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200" b="1" dirty="0" smtClean="0">
                <a:solidFill>
                  <a:srgbClr val="FF0000"/>
                </a:solidFill>
              </a:rPr>
              <a:t>IS THE ROAD-MAP THAT DEFINES WHO DOES WHAT AND WHEN TO ACHIEVE THE YEARLY GOALS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/>
              <a:t>Budget and Revenues </a:t>
            </a:r>
            <a:r>
              <a:rPr lang="en-US" sz="2000" dirty="0" smtClean="0"/>
              <a:t>It includes the </a:t>
            </a:r>
            <a:r>
              <a:rPr lang="en-US" sz="2000" b="1" dirty="0" smtClean="0">
                <a:solidFill>
                  <a:srgbClr val="FF0000"/>
                </a:solidFill>
              </a:rPr>
              <a:t>Sales Plan (Revenues) </a:t>
            </a:r>
            <a:r>
              <a:rPr lang="en-US" sz="2000" dirty="0" smtClean="0"/>
              <a:t>and the </a:t>
            </a:r>
            <a:r>
              <a:rPr lang="en-US" sz="2000" b="1" dirty="0" smtClean="0">
                <a:solidFill>
                  <a:srgbClr val="FF0000"/>
                </a:solidFill>
              </a:rPr>
              <a:t>allocation of resources  (OPEX and CAPEX)</a:t>
            </a:r>
            <a:r>
              <a:rPr lang="en-US" sz="2000" dirty="0" smtClean="0"/>
              <a:t>, both financial and human.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200" b="1" dirty="0" smtClean="0">
                <a:solidFill>
                  <a:srgbClr val="FF0000"/>
                </a:solidFill>
              </a:rPr>
              <a:t>FEEDS AND RATIONALIZES THE P&amp;L AND FINANCIAL STATEMENTS IN A YEARLY BASIS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/>
              <a:t>Measurement and monitoring</a:t>
            </a:r>
            <a:r>
              <a:rPr lang="en-US" sz="2000" dirty="0" smtClean="0"/>
              <a:t>: It defines key performance indicators (KPIs) to measure the effectiveness of marketing and sales actions: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200" b="1" dirty="0" smtClean="0">
                <a:solidFill>
                  <a:srgbClr val="FF0000"/>
                </a:solidFill>
              </a:rPr>
              <a:t>MUST BE MONITORED CONSTANTLY (MONTHLY MINIMUM) TO DETECT DEVIATIONS AND ALLOW QUICK ADJUSTEMENTS IF NEEDED</a:t>
            </a:r>
          </a:p>
          <a:p>
            <a:pPr marL="0" indent="0">
              <a:buNone/>
            </a:pPr>
            <a:endParaRPr lang="en-US" sz="2000" b="1" u="sng" dirty="0" smtClean="0"/>
          </a:p>
          <a:p>
            <a:pPr marL="0" indent="0">
              <a:buNone/>
            </a:pPr>
            <a:endParaRPr lang="en-US" sz="2000" b="1" u="sng" dirty="0" smtClean="0"/>
          </a:p>
        </p:txBody>
      </p:sp>
    </p:spTree>
    <p:extLst>
      <p:ext uri="{BB962C8B-B14F-4D97-AF65-F5344CB8AC3E}">
        <p14:creationId xmlns:p14="http://schemas.microsoft.com/office/powerpoint/2010/main" val="16482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Let’s go back to the 11 blocks…</a:t>
            </a:r>
            <a:endParaRPr lang="en-GB" sz="4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5933712"/>
            <a:ext cx="9144" cy="371857"/>
          </a:xfrm>
          <a:prstGeom prst="rect">
            <a:avLst/>
          </a:prstGeom>
        </p:spPr>
      </p:pic>
      <p:sp>
        <p:nvSpPr>
          <p:cNvPr id="39" name="1 Rectángulo redondeado"/>
          <p:cNvSpPr/>
          <p:nvPr/>
        </p:nvSpPr>
        <p:spPr>
          <a:xfrm>
            <a:off x="576119" y="3135442"/>
            <a:ext cx="1395194" cy="6656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1050" b="1" dirty="0">
                <a:solidFill>
                  <a:schemeClr val="tx2"/>
                </a:solidFill>
                <a:cs typeface="Arial" panose="020B0604020202020204" pitchFamily="34" charset="0"/>
              </a:rPr>
              <a:t>2</a:t>
            </a:r>
            <a:r>
              <a:rPr lang="es-ES" sz="1050" b="1" dirty="0" smtClean="0">
                <a:solidFill>
                  <a:schemeClr val="tx2"/>
                </a:solidFill>
                <a:cs typeface="Arial" panose="020B0604020202020204" pitchFamily="34" charset="0"/>
              </a:rPr>
              <a:t>.-COMPETITIVE STRATEGY</a:t>
            </a:r>
            <a:endParaRPr lang="es-ES" sz="105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40" name="5 Rectángulo redondeado"/>
          <p:cNvSpPr/>
          <p:nvPr/>
        </p:nvSpPr>
        <p:spPr>
          <a:xfrm>
            <a:off x="576119" y="3926781"/>
            <a:ext cx="1395194" cy="6656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1050" b="1" dirty="0" smtClean="0">
                <a:solidFill>
                  <a:schemeClr val="tx2"/>
                </a:solidFill>
                <a:cs typeface="Arial" panose="020B0604020202020204" pitchFamily="34" charset="0"/>
              </a:rPr>
              <a:t>3.-CUSTOMER SEGMENTATION</a:t>
            </a:r>
            <a:endParaRPr lang="es-ES" sz="105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42" name="11 Rectángulo redondeado"/>
          <p:cNvSpPr/>
          <p:nvPr/>
        </p:nvSpPr>
        <p:spPr>
          <a:xfrm>
            <a:off x="2940992" y="3867193"/>
            <a:ext cx="2796462" cy="10675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1400" b="1" dirty="0">
                <a:solidFill>
                  <a:schemeClr val="tx2"/>
                </a:solidFill>
                <a:cs typeface="Arial" panose="020B0604020202020204" pitchFamily="34" charset="0"/>
              </a:rPr>
              <a:t>8</a:t>
            </a:r>
            <a:r>
              <a:rPr lang="es-ES" sz="1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.-PLACE</a:t>
            </a:r>
            <a:endParaRPr lang="es-ES" sz="14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43" name="13 Rectángulo redondeado"/>
          <p:cNvSpPr/>
          <p:nvPr/>
        </p:nvSpPr>
        <p:spPr>
          <a:xfrm>
            <a:off x="6057409" y="3883295"/>
            <a:ext cx="2796462" cy="10675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1400" b="1" dirty="0">
                <a:solidFill>
                  <a:schemeClr val="tx2"/>
                </a:solidFill>
                <a:cs typeface="Arial" panose="020B0604020202020204" pitchFamily="34" charset="0"/>
              </a:rPr>
              <a:t>9</a:t>
            </a:r>
            <a:r>
              <a:rPr lang="es-ES" sz="1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.-PROMOTION</a:t>
            </a:r>
            <a:endParaRPr lang="es-ES" sz="14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44" name="20 Rectángulo redondeado"/>
          <p:cNvSpPr/>
          <p:nvPr/>
        </p:nvSpPr>
        <p:spPr>
          <a:xfrm>
            <a:off x="6047290" y="2545317"/>
            <a:ext cx="2796462" cy="10675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1400" b="1" dirty="0">
                <a:solidFill>
                  <a:schemeClr val="tx2"/>
                </a:solidFill>
                <a:cs typeface="Arial" panose="020B0604020202020204" pitchFamily="34" charset="0"/>
              </a:rPr>
              <a:t>7</a:t>
            </a:r>
            <a:r>
              <a:rPr lang="es-ES" sz="1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.-PRICE</a:t>
            </a:r>
            <a:endParaRPr lang="es-ES" sz="14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45" name="19 Rectángulo redondeado"/>
          <p:cNvSpPr/>
          <p:nvPr/>
        </p:nvSpPr>
        <p:spPr>
          <a:xfrm>
            <a:off x="2961562" y="2529216"/>
            <a:ext cx="2796462" cy="10675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1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6.-PRODUCT</a:t>
            </a:r>
            <a:endParaRPr lang="es-ES" sz="14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49" name="19 Rectángulo redondeado"/>
          <p:cNvSpPr/>
          <p:nvPr/>
        </p:nvSpPr>
        <p:spPr>
          <a:xfrm>
            <a:off x="9810542" y="2831925"/>
            <a:ext cx="1598986" cy="14627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1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10</a:t>
            </a:r>
            <a:r>
              <a:rPr lang="es-ES" sz="1400" b="1" dirty="0">
                <a:solidFill>
                  <a:schemeClr val="tx2"/>
                </a:solidFill>
                <a:cs typeface="Arial" panose="020B0604020202020204" pitchFamily="34" charset="0"/>
              </a:rPr>
              <a:t>.-COMMERCIAL </a:t>
            </a:r>
            <a:r>
              <a:rPr lang="es-ES" sz="1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ORGANIZATION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s-ES" sz="1400" b="1" dirty="0" err="1" smtClean="0">
                <a:solidFill>
                  <a:schemeClr val="tx2"/>
                </a:solidFill>
                <a:cs typeface="Arial" panose="020B0604020202020204" pitchFamily="34" charset="0"/>
              </a:rPr>
              <a:t>Structure</a:t>
            </a:r>
            <a:endParaRPr lang="es-ES" sz="1400" b="1" dirty="0" smtClean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s-ES" sz="1400" b="1" dirty="0" err="1" smtClean="0">
                <a:solidFill>
                  <a:schemeClr val="tx2"/>
                </a:solidFill>
                <a:cs typeface="Arial" panose="020B0604020202020204" pitchFamily="34" charset="0"/>
              </a:rPr>
              <a:t>Team</a:t>
            </a:r>
            <a:endParaRPr lang="es-ES" sz="14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50" name="19 Rectángulo redondeado"/>
          <p:cNvSpPr/>
          <p:nvPr/>
        </p:nvSpPr>
        <p:spPr>
          <a:xfrm>
            <a:off x="9810542" y="4467704"/>
            <a:ext cx="1598986" cy="14627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1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11.-SALES PLAN</a:t>
            </a:r>
            <a:endParaRPr lang="es-ES" sz="14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52" name="Pentágono 51"/>
          <p:cNvSpPr/>
          <p:nvPr/>
        </p:nvSpPr>
        <p:spPr>
          <a:xfrm>
            <a:off x="9171613" y="2533919"/>
            <a:ext cx="546723" cy="3932621"/>
          </a:xfrm>
          <a:prstGeom prst="homePlate">
            <a:avLst>
              <a:gd name="adj" fmla="val 9287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s-ES" sz="1050" b="1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Conector recto 54"/>
          <p:cNvCxnSpPr/>
          <p:nvPr/>
        </p:nvCxnSpPr>
        <p:spPr>
          <a:xfrm flipV="1">
            <a:off x="490202" y="2008362"/>
            <a:ext cx="2053096" cy="376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 recto 55"/>
          <p:cNvCxnSpPr/>
          <p:nvPr/>
        </p:nvCxnSpPr>
        <p:spPr>
          <a:xfrm>
            <a:off x="3145670" y="2396051"/>
            <a:ext cx="5649133" cy="26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uadroTexto 57"/>
          <p:cNvSpPr txBox="1"/>
          <p:nvPr/>
        </p:nvSpPr>
        <p:spPr>
          <a:xfrm>
            <a:off x="929127" y="1792919"/>
            <a:ext cx="1343842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i="1">
                <a:solidFill>
                  <a:schemeClr val="accent1"/>
                </a:solidFill>
              </a:defRPr>
            </a:lvl1pPr>
          </a:lstStyle>
          <a:p>
            <a:r>
              <a:rPr lang="es-ES" sz="1100" b="1" i="0" dirty="0" smtClean="0">
                <a:solidFill>
                  <a:srgbClr val="FF0000"/>
                </a:solidFill>
                <a:cs typeface="Arial" panose="020B0604020202020204" pitchFamily="34" charset="0"/>
              </a:rPr>
              <a:t>STRATEGIC MARKETING PLAN</a:t>
            </a:r>
            <a:endParaRPr lang="es-ES" sz="1100" b="1" i="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59" name="CuadroTexto 58"/>
          <p:cNvSpPr txBox="1"/>
          <p:nvPr/>
        </p:nvSpPr>
        <p:spPr>
          <a:xfrm>
            <a:off x="4515104" y="2207120"/>
            <a:ext cx="267875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i="1" dirty="0" smtClean="0">
                <a:solidFill>
                  <a:schemeClr val="accent1"/>
                </a:solidFill>
                <a:cs typeface="Arial" panose="020B0604020202020204" pitchFamily="34" charset="0"/>
              </a:rPr>
              <a:t>MARKETING </a:t>
            </a:r>
            <a:r>
              <a:rPr lang="es-ES" sz="1400" i="1" dirty="0">
                <a:solidFill>
                  <a:schemeClr val="accent1"/>
                </a:solidFill>
                <a:cs typeface="Arial" panose="020B0604020202020204" pitchFamily="34" charset="0"/>
              </a:rPr>
              <a:t>MIX</a:t>
            </a:r>
          </a:p>
        </p:txBody>
      </p:sp>
      <p:cxnSp>
        <p:nvCxnSpPr>
          <p:cNvPr id="61" name="Conector recto 60"/>
          <p:cNvCxnSpPr/>
          <p:nvPr/>
        </p:nvCxnSpPr>
        <p:spPr>
          <a:xfrm flipV="1">
            <a:off x="9117021" y="2402429"/>
            <a:ext cx="2441408" cy="46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uadroTexto 61"/>
          <p:cNvSpPr txBox="1"/>
          <p:nvPr/>
        </p:nvSpPr>
        <p:spPr>
          <a:xfrm>
            <a:off x="9897869" y="2290478"/>
            <a:ext cx="133834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i="1" dirty="0" smtClean="0">
                <a:solidFill>
                  <a:schemeClr val="accent1"/>
                </a:solidFill>
                <a:cs typeface="Arial" panose="020B0604020202020204" pitchFamily="34" charset="0"/>
              </a:rPr>
              <a:t>SALES</a:t>
            </a:r>
            <a:endParaRPr lang="es-ES" sz="1400" i="1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66" name="Pentágono 65"/>
          <p:cNvSpPr/>
          <p:nvPr/>
        </p:nvSpPr>
        <p:spPr>
          <a:xfrm>
            <a:off x="2140689" y="2332493"/>
            <a:ext cx="402609" cy="3855795"/>
          </a:xfrm>
          <a:prstGeom prst="homePlate">
            <a:avLst>
              <a:gd name="adj" fmla="val 9287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endParaRPr lang="es-ES" sz="1050" b="1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1 Rectángulo redondeado"/>
          <p:cNvSpPr/>
          <p:nvPr/>
        </p:nvSpPr>
        <p:spPr>
          <a:xfrm>
            <a:off x="576119" y="2344103"/>
            <a:ext cx="1395194" cy="6656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1050" b="1" dirty="0">
                <a:solidFill>
                  <a:schemeClr val="tx2"/>
                </a:solidFill>
                <a:cs typeface="Arial" panose="020B0604020202020204" pitchFamily="34" charset="0"/>
              </a:rPr>
              <a:t>1</a:t>
            </a:r>
            <a:r>
              <a:rPr lang="es-ES" sz="1050" b="1" dirty="0" smtClean="0">
                <a:solidFill>
                  <a:schemeClr val="tx2"/>
                </a:solidFill>
                <a:cs typeface="Arial" panose="020B0604020202020204" pitchFamily="34" charset="0"/>
              </a:rPr>
              <a:t>.-VISION / MISSION(S)</a:t>
            </a:r>
            <a:endParaRPr lang="es-ES" sz="105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cxnSp>
        <p:nvCxnSpPr>
          <p:cNvPr id="69" name="Conector recto 68"/>
          <p:cNvCxnSpPr/>
          <p:nvPr/>
        </p:nvCxnSpPr>
        <p:spPr>
          <a:xfrm flipV="1">
            <a:off x="3048000" y="2008362"/>
            <a:ext cx="8757313" cy="376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CuadroTexto 69"/>
          <p:cNvSpPr txBox="1"/>
          <p:nvPr/>
        </p:nvSpPr>
        <p:spPr>
          <a:xfrm>
            <a:off x="3895472" y="1877557"/>
            <a:ext cx="3345368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i="1">
                <a:solidFill>
                  <a:schemeClr val="accent1"/>
                </a:solidFill>
              </a:defRPr>
            </a:lvl1pPr>
          </a:lstStyle>
          <a:p>
            <a:r>
              <a:rPr lang="es-ES" sz="1100" b="1" i="0" dirty="0" smtClean="0">
                <a:solidFill>
                  <a:srgbClr val="FF0000"/>
                </a:solidFill>
                <a:cs typeface="Arial" panose="020B0604020202020204" pitchFamily="34" charset="0"/>
              </a:rPr>
              <a:t>OPERATIONAL MARKETING PLAN</a:t>
            </a:r>
            <a:endParaRPr lang="es-ES" sz="1100" b="1" i="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72" name="Rectángulo 71"/>
          <p:cNvSpPr/>
          <p:nvPr/>
        </p:nvSpPr>
        <p:spPr>
          <a:xfrm>
            <a:off x="430832" y="1405713"/>
            <a:ext cx="11374481" cy="3837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MARKETING PLAN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6" name="Elipse 5"/>
          <p:cNvSpPr/>
          <p:nvPr/>
        </p:nvSpPr>
        <p:spPr>
          <a:xfrm>
            <a:off x="5426857" y="3316392"/>
            <a:ext cx="887970" cy="7602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4 P’s</a:t>
            </a:r>
            <a:endParaRPr lang="en-GB" dirty="0"/>
          </a:p>
        </p:txBody>
      </p:sp>
      <p:sp>
        <p:nvSpPr>
          <p:cNvPr id="3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33" name="6 Rectángulo redondeado"/>
          <p:cNvSpPr/>
          <p:nvPr/>
        </p:nvSpPr>
        <p:spPr>
          <a:xfrm>
            <a:off x="576119" y="4718120"/>
            <a:ext cx="1395194" cy="6656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1050" b="1" dirty="0">
                <a:solidFill>
                  <a:schemeClr val="tx2"/>
                </a:solidFill>
                <a:cs typeface="Arial" panose="020B0604020202020204" pitchFamily="34" charset="0"/>
              </a:rPr>
              <a:t>4</a:t>
            </a:r>
            <a:r>
              <a:rPr lang="es-ES" sz="1050" b="1" dirty="0" smtClean="0">
                <a:solidFill>
                  <a:schemeClr val="tx2"/>
                </a:solidFill>
                <a:cs typeface="Arial" panose="020B0604020202020204" pitchFamily="34" charset="0"/>
              </a:rPr>
              <a:t>. </a:t>
            </a:r>
            <a:r>
              <a:rPr lang="es-ES" sz="1050" b="1" dirty="0">
                <a:solidFill>
                  <a:schemeClr val="tx2"/>
                </a:solidFill>
                <a:cs typeface="Arial" panose="020B0604020202020204" pitchFamily="34" charset="0"/>
              </a:rPr>
              <a:t>VALUE CREATION / VALUE PROPOSITION</a:t>
            </a:r>
          </a:p>
        </p:txBody>
      </p:sp>
      <p:sp>
        <p:nvSpPr>
          <p:cNvPr id="34" name="6 Rectángulo redondeado"/>
          <p:cNvSpPr/>
          <p:nvPr/>
        </p:nvSpPr>
        <p:spPr>
          <a:xfrm>
            <a:off x="558700" y="5509460"/>
            <a:ext cx="1395194" cy="6656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1050" b="1" dirty="0">
                <a:solidFill>
                  <a:schemeClr val="tx2"/>
                </a:solidFill>
                <a:cs typeface="Arial" panose="020B0604020202020204" pitchFamily="34" charset="0"/>
              </a:rPr>
              <a:t>5</a:t>
            </a:r>
            <a:r>
              <a:rPr lang="es-ES" sz="1050" b="1" dirty="0" smtClean="0">
                <a:solidFill>
                  <a:schemeClr val="tx2"/>
                </a:solidFill>
                <a:cs typeface="Arial" panose="020B0604020202020204" pitchFamily="34" charset="0"/>
              </a:rPr>
              <a:t>. </a:t>
            </a:r>
            <a:r>
              <a:rPr lang="es-ES" sz="1050" b="1" dirty="0">
                <a:solidFill>
                  <a:schemeClr val="tx2"/>
                </a:solidFill>
                <a:cs typeface="Arial" panose="020B0604020202020204" pitchFamily="34" charset="0"/>
              </a:rPr>
              <a:t>POSITIONING &amp; BRANDING</a:t>
            </a:r>
          </a:p>
        </p:txBody>
      </p:sp>
      <p:sp>
        <p:nvSpPr>
          <p:cNvPr id="80" name="13 Rectángulo redondeado"/>
          <p:cNvSpPr/>
          <p:nvPr/>
        </p:nvSpPr>
        <p:spPr>
          <a:xfrm>
            <a:off x="3119535" y="5291564"/>
            <a:ext cx="1551874" cy="5743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1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PEOPLE</a:t>
            </a:r>
            <a:endParaRPr lang="es-ES" sz="14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81" name="13 Rectángulo redondeado"/>
          <p:cNvSpPr/>
          <p:nvPr/>
        </p:nvSpPr>
        <p:spPr>
          <a:xfrm>
            <a:off x="5094905" y="5947833"/>
            <a:ext cx="1551874" cy="5743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1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PROCESS</a:t>
            </a:r>
            <a:endParaRPr lang="es-ES" sz="14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82" name="13 Rectángulo redondeado"/>
          <p:cNvSpPr/>
          <p:nvPr/>
        </p:nvSpPr>
        <p:spPr>
          <a:xfrm>
            <a:off x="6929188" y="5267896"/>
            <a:ext cx="1551874" cy="5743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1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PHYSICAL EVIDENCE</a:t>
            </a:r>
            <a:endParaRPr lang="es-ES" sz="14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79" name="Elipse 78"/>
          <p:cNvSpPr/>
          <p:nvPr/>
        </p:nvSpPr>
        <p:spPr>
          <a:xfrm>
            <a:off x="4531057" y="5145207"/>
            <a:ext cx="2538483" cy="8670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+ </a:t>
            </a:r>
            <a:r>
              <a:rPr lang="en-GB" dirty="0"/>
              <a:t>3 P’s for Services &amp; Digital Products</a:t>
            </a:r>
          </a:p>
        </p:txBody>
      </p:sp>
    </p:spTree>
    <p:extLst>
      <p:ext uri="{BB962C8B-B14F-4D97-AF65-F5344CB8AC3E}">
        <p14:creationId xmlns:p14="http://schemas.microsoft.com/office/powerpoint/2010/main" val="423769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4P’s: you may have heard of them</a:t>
            </a:r>
            <a:endParaRPr lang="en-GB" sz="4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438688"/>
            <a:ext cx="9144" cy="371857"/>
          </a:xfrm>
          <a:prstGeom prst="rect">
            <a:avLst/>
          </a:prstGeom>
        </p:spPr>
      </p:pic>
      <p:sp>
        <p:nvSpPr>
          <p:cNvPr id="42" name="11 Rectángulo redondeado"/>
          <p:cNvSpPr/>
          <p:nvPr/>
        </p:nvSpPr>
        <p:spPr>
          <a:xfrm>
            <a:off x="675466" y="3935448"/>
            <a:ext cx="5048184" cy="4727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2400" b="1" dirty="0">
                <a:solidFill>
                  <a:schemeClr val="tx2"/>
                </a:solidFill>
                <a:cs typeface="Arial" panose="020B0604020202020204" pitchFamily="34" charset="0"/>
              </a:rPr>
              <a:t>8.-PLACE</a:t>
            </a:r>
          </a:p>
        </p:txBody>
      </p:sp>
      <p:sp>
        <p:nvSpPr>
          <p:cNvPr id="43" name="13 Rectángulo redondeado"/>
          <p:cNvSpPr/>
          <p:nvPr/>
        </p:nvSpPr>
        <p:spPr>
          <a:xfrm>
            <a:off x="6439552" y="3935448"/>
            <a:ext cx="5048184" cy="4727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2400" b="1" dirty="0">
                <a:solidFill>
                  <a:schemeClr val="tx2"/>
                </a:solidFill>
                <a:cs typeface="Arial" panose="020B0604020202020204" pitchFamily="34" charset="0"/>
              </a:rPr>
              <a:t>9.-PROMOTION</a:t>
            </a:r>
          </a:p>
        </p:txBody>
      </p:sp>
      <p:sp>
        <p:nvSpPr>
          <p:cNvPr id="44" name="20 Rectángulo redondeado"/>
          <p:cNvSpPr/>
          <p:nvPr/>
        </p:nvSpPr>
        <p:spPr>
          <a:xfrm>
            <a:off x="6429433" y="1505639"/>
            <a:ext cx="5048184" cy="4727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2400" b="1" dirty="0">
                <a:solidFill>
                  <a:schemeClr val="tx2"/>
                </a:solidFill>
                <a:cs typeface="Arial" panose="020B0604020202020204" pitchFamily="34" charset="0"/>
              </a:rPr>
              <a:t>7.-PRICE</a:t>
            </a:r>
          </a:p>
        </p:txBody>
      </p:sp>
      <p:sp>
        <p:nvSpPr>
          <p:cNvPr id="45" name="19 Rectángulo redondeado"/>
          <p:cNvSpPr/>
          <p:nvPr/>
        </p:nvSpPr>
        <p:spPr>
          <a:xfrm>
            <a:off x="696036" y="1505639"/>
            <a:ext cx="5048184" cy="4727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2400" b="1" dirty="0">
                <a:solidFill>
                  <a:schemeClr val="tx2"/>
                </a:solidFill>
                <a:cs typeface="Arial" panose="020B0604020202020204" pitchFamily="34" charset="0"/>
              </a:rPr>
              <a:t>6.-PRODUCT</a:t>
            </a:r>
          </a:p>
        </p:txBody>
      </p:sp>
      <p:sp>
        <p:nvSpPr>
          <p:cNvPr id="3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35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36" y="2147148"/>
            <a:ext cx="5048184" cy="1460764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GB" sz="2000" dirty="0"/>
              <a:t>The </a:t>
            </a:r>
            <a:r>
              <a:rPr lang="en-GB" sz="2000" dirty="0">
                <a:solidFill>
                  <a:srgbClr val="FF0000"/>
                </a:solidFill>
              </a:rPr>
              <a:t>item</a:t>
            </a:r>
            <a:r>
              <a:rPr lang="en-GB" sz="2000" dirty="0"/>
              <a:t> or </a:t>
            </a:r>
            <a:r>
              <a:rPr lang="en-GB" sz="2000" dirty="0">
                <a:solidFill>
                  <a:srgbClr val="FF0000"/>
                </a:solidFill>
              </a:rPr>
              <a:t>service</a:t>
            </a:r>
            <a:r>
              <a:rPr lang="en-GB" sz="2000" dirty="0"/>
              <a:t> being offered, including its design, features, quality, and branding</a:t>
            </a:r>
          </a:p>
        </p:txBody>
      </p:sp>
      <p:sp>
        <p:nvSpPr>
          <p:cNvPr id="36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439552" y="2147148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The amount of </a:t>
            </a:r>
            <a:r>
              <a:rPr lang="en-GB" sz="2000" dirty="0">
                <a:solidFill>
                  <a:srgbClr val="FF0000"/>
                </a:solidFill>
              </a:rPr>
              <a:t>money consumers must pay </a:t>
            </a:r>
            <a:r>
              <a:rPr lang="en-GB" sz="2000" dirty="0"/>
              <a:t>to purchase the </a:t>
            </a:r>
            <a:r>
              <a:rPr lang="en-GB" sz="2000" dirty="0" smtClean="0"/>
              <a:t>product or service, </a:t>
            </a:r>
            <a:r>
              <a:rPr lang="en-GB" sz="2000" dirty="0"/>
              <a:t>encompassing pricing strategy, </a:t>
            </a:r>
            <a:r>
              <a:rPr lang="en-GB" sz="2000" dirty="0" smtClean="0"/>
              <a:t> Cost of </a:t>
            </a:r>
            <a:r>
              <a:rPr lang="en-GB" sz="2000" dirty="0"/>
              <a:t>g</a:t>
            </a:r>
            <a:r>
              <a:rPr lang="en-GB" sz="2000" dirty="0" smtClean="0"/>
              <a:t>oods, margins, discounts</a:t>
            </a:r>
            <a:r>
              <a:rPr lang="en-GB" sz="2000" dirty="0"/>
              <a:t>, and payment terms.</a:t>
            </a:r>
          </a:p>
        </p:txBody>
      </p:sp>
      <p:sp>
        <p:nvSpPr>
          <p:cNvPr id="37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439552" y="4649392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The </a:t>
            </a:r>
            <a:r>
              <a:rPr lang="en-GB" sz="2000" dirty="0">
                <a:solidFill>
                  <a:srgbClr val="FF0000"/>
                </a:solidFill>
              </a:rPr>
              <a:t>activities</a:t>
            </a:r>
            <a:r>
              <a:rPr lang="en-GB" sz="2000" dirty="0"/>
              <a:t> and strategies used to </a:t>
            </a:r>
            <a:r>
              <a:rPr lang="en-GB" sz="2000" dirty="0">
                <a:solidFill>
                  <a:srgbClr val="FF0000"/>
                </a:solidFill>
              </a:rPr>
              <a:t>communicate and persuade </a:t>
            </a:r>
            <a:r>
              <a:rPr lang="en-GB" sz="2000" dirty="0"/>
              <a:t>consumers about the product, including advertising, sales promotions, public relations, and personal selling.</a:t>
            </a:r>
          </a:p>
        </p:txBody>
      </p:sp>
      <p:sp>
        <p:nvSpPr>
          <p:cNvPr id="38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96036" y="4649392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The </a:t>
            </a:r>
            <a:r>
              <a:rPr lang="en-GB" sz="2000" dirty="0">
                <a:solidFill>
                  <a:srgbClr val="FF0000"/>
                </a:solidFill>
              </a:rPr>
              <a:t>distribution channels </a:t>
            </a:r>
            <a:r>
              <a:rPr lang="en-GB" sz="2000" dirty="0"/>
              <a:t>and locations where the product is available, ensuring it </a:t>
            </a:r>
            <a:r>
              <a:rPr lang="en-GB" sz="2000" dirty="0">
                <a:solidFill>
                  <a:srgbClr val="FF0000"/>
                </a:solidFill>
              </a:rPr>
              <a:t>reaches </a:t>
            </a:r>
            <a:r>
              <a:rPr lang="en-GB" sz="2000" dirty="0"/>
              <a:t>the target market effectively.</a:t>
            </a:r>
          </a:p>
        </p:txBody>
      </p:sp>
      <p:sp>
        <p:nvSpPr>
          <p:cNvPr id="15" name="Elipse 14"/>
          <p:cNvSpPr/>
          <p:nvPr/>
        </p:nvSpPr>
        <p:spPr>
          <a:xfrm>
            <a:off x="509868" y="1340251"/>
            <a:ext cx="436728" cy="419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</a:t>
            </a:r>
            <a:endParaRPr lang="en-GB" dirty="0"/>
          </a:p>
        </p:txBody>
      </p:sp>
      <p:sp>
        <p:nvSpPr>
          <p:cNvPr id="16" name="Elipse 15"/>
          <p:cNvSpPr/>
          <p:nvPr/>
        </p:nvSpPr>
        <p:spPr>
          <a:xfrm>
            <a:off x="6211069" y="1340251"/>
            <a:ext cx="436728" cy="419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2</a:t>
            </a:r>
            <a:endParaRPr lang="en-GB" dirty="0"/>
          </a:p>
        </p:txBody>
      </p:sp>
      <p:sp>
        <p:nvSpPr>
          <p:cNvPr id="17" name="Elipse 16"/>
          <p:cNvSpPr/>
          <p:nvPr/>
        </p:nvSpPr>
        <p:spPr>
          <a:xfrm>
            <a:off x="509868" y="3742958"/>
            <a:ext cx="436728" cy="419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3</a:t>
            </a:r>
            <a:endParaRPr lang="en-GB" dirty="0"/>
          </a:p>
        </p:txBody>
      </p:sp>
      <p:sp>
        <p:nvSpPr>
          <p:cNvPr id="18" name="Elipse 17"/>
          <p:cNvSpPr/>
          <p:nvPr/>
        </p:nvSpPr>
        <p:spPr>
          <a:xfrm>
            <a:off x="6211069" y="3742958"/>
            <a:ext cx="436728" cy="419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812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Beyond the 4P's: the 7P's for Services &amp; Digital Products</a:t>
            </a:r>
            <a:endParaRPr lang="en-GB" sz="28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438688"/>
            <a:ext cx="9144" cy="371857"/>
          </a:xfrm>
          <a:prstGeom prst="rect">
            <a:avLst/>
          </a:prstGeom>
        </p:spPr>
      </p:pic>
      <p:sp>
        <p:nvSpPr>
          <p:cNvPr id="42" name="11 Rectángulo redondeado"/>
          <p:cNvSpPr/>
          <p:nvPr/>
        </p:nvSpPr>
        <p:spPr>
          <a:xfrm>
            <a:off x="675466" y="3935448"/>
            <a:ext cx="5048184" cy="4727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2400" b="1" dirty="0">
                <a:solidFill>
                  <a:schemeClr val="tx2"/>
                </a:solidFill>
                <a:cs typeface="Arial" panose="020B0604020202020204" pitchFamily="34" charset="0"/>
              </a:rPr>
              <a:t>PROCESS</a:t>
            </a:r>
          </a:p>
        </p:txBody>
      </p:sp>
      <p:sp>
        <p:nvSpPr>
          <p:cNvPr id="43" name="13 Rectángulo redondeado"/>
          <p:cNvSpPr/>
          <p:nvPr/>
        </p:nvSpPr>
        <p:spPr>
          <a:xfrm>
            <a:off x="6439552" y="3935448"/>
            <a:ext cx="5048184" cy="4727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2400" b="1" dirty="0">
                <a:solidFill>
                  <a:schemeClr val="tx2"/>
                </a:solidFill>
                <a:cs typeface="Arial" panose="020B0604020202020204" pitchFamily="34" charset="0"/>
              </a:rPr>
              <a:t>PHYSICAL EVIDENCE</a:t>
            </a:r>
          </a:p>
        </p:txBody>
      </p:sp>
      <p:sp>
        <p:nvSpPr>
          <p:cNvPr id="44" name="20 Rectángulo redondeado"/>
          <p:cNvSpPr/>
          <p:nvPr/>
        </p:nvSpPr>
        <p:spPr>
          <a:xfrm>
            <a:off x="6429433" y="1505639"/>
            <a:ext cx="5048184" cy="4727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2400" b="1" dirty="0">
                <a:solidFill>
                  <a:schemeClr val="tx2"/>
                </a:solidFill>
                <a:cs typeface="Arial" panose="020B0604020202020204" pitchFamily="34" charset="0"/>
              </a:rPr>
              <a:t>PEOPLE</a:t>
            </a:r>
          </a:p>
        </p:txBody>
      </p:sp>
      <p:sp>
        <p:nvSpPr>
          <p:cNvPr id="45" name="19 Rectángulo redondeado"/>
          <p:cNvSpPr/>
          <p:nvPr/>
        </p:nvSpPr>
        <p:spPr>
          <a:xfrm>
            <a:off x="696036" y="1505639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WHY IT MATTERS</a:t>
            </a:r>
          </a:p>
        </p:txBody>
      </p:sp>
      <p:sp>
        <p:nvSpPr>
          <p:cNvPr id="3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35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36" y="2147148"/>
            <a:ext cx="5048184" cy="1460764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GB" sz="2000" dirty="0"/>
              <a:t>The classic 4P's were designed for physical goods. Most of your projects are services or apps.</a:t>
            </a:r>
          </a:p>
        </p:txBody>
      </p:sp>
      <p:sp>
        <p:nvSpPr>
          <p:cNvPr id="36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439552" y="2147148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Everyone who </a:t>
            </a:r>
            <a:r>
              <a:rPr lang="en-GB" sz="2000" dirty="0">
                <a:solidFill>
                  <a:srgbClr val="FF0000"/>
                </a:solidFill>
              </a:rPr>
              <a:t>touches the customer </a:t>
            </a:r>
            <a:r>
              <a:rPr lang="en-GB" sz="2000" dirty="0"/>
              <a:t>experience: your team, your community, even users </a:t>
            </a:r>
            <a:r>
              <a:rPr lang="en-GB" sz="2000" dirty="0" smtClean="0"/>
              <a:t>interactin</a:t>
            </a:r>
            <a:r>
              <a:rPr lang="en-GB" sz="2000" dirty="0"/>
              <a:t>g</a:t>
            </a:r>
            <a:r>
              <a:rPr lang="en-GB" sz="2000" dirty="0" smtClean="0"/>
              <a:t> with each other</a:t>
            </a:r>
            <a:r>
              <a:rPr lang="en-GB" sz="2000" dirty="0"/>
              <a:t> (e.g. in a marketplace).</a:t>
            </a:r>
          </a:p>
        </p:txBody>
      </p:sp>
      <p:sp>
        <p:nvSpPr>
          <p:cNvPr id="37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439552" y="4649392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The </a:t>
            </a:r>
            <a:r>
              <a:rPr lang="en-GB" sz="2000" dirty="0">
                <a:solidFill>
                  <a:srgbClr val="FF0000"/>
                </a:solidFill>
              </a:rPr>
              <a:t>tangible</a:t>
            </a:r>
            <a:r>
              <a:rPr lang="en-GB" sz="2000" dirty="0"/>
              <a:t> </a:t>
            </a:r>
            <a:r>
              <a:rPr lang="en-GB" sz="2000" dirty="0">
                <a:solidFill>
                  <a:srgbClr val="FF0000"/>
                </a:solidFill>
              </a:rPr>
              <a:t>proof</a:t>
            </a:r>
            <a:r>
              <a:rPr lang="en-GB" sz="2000" dirty="0"/>
              <a:t> of your </a:t>
            </a:r>
            <a:r>
              <a:rPr lang="en-GB" sz="2000" dirty="0">
                <a:solidFill>
                  <a:srgbClr val="FF0000"/>
                </a:solidFill>
              </a:rPr>
              <a:t>service</a:t>
            </a:r>
            <a:r>
              <a:rPr lang="en-GB" sz="2000" dirty="0"/>
              <a:t>. For a digital product: your UI/UX, app store reviews, your website, your onboarding emails.</a:t>
            </a:r>
          </a:p>
        </p:txBody>
      </p:sp>
      <p:sp>
        <p:nvSpPr>
          <p:cNvPr id="38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96036" y="4649392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The </a:t>
            </a:r>
            <a:r>
              <a:rPr lang="en-GB" sz="2000" dirty="0">
                <a:solidFill>
                  <a:srgbClr val="FF0000"/>
                </a:solidFill>
              </a:rPr>
              <a:t>steps a customer goes through </a:t>
            </a:r>
            <a:r>
              <a:rPr lang="en-GB" sz="2000" dirty="0"/>
              <a:t>to get value: sign-up, onboarding, checkout, support. Friction here kills retention.</a:t>
            </a:r>
          </a:p>
        </p:txBody>
      </p:sp>
      <p:sp>
        <p:nvSpPr>
          <p:cNvPr id="2" name="Elipse 1"/>
          <p:cNvSpPr/>
          <p:nvPr/>
        </p:nvSpPr>
        <p:spPr>
          <a:xfrm>
            <a:off x="6250675" y="1313529"/>
            <a:ext cx="436728" cy="419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5</a:t>
            </a:r>
            <a:endParaRPr lang="en-GB" dirty="0"/>
          </a:p>
        </p:txBody>
      </p:sp>
      <p:sp>
        <p:nvSpPr>
          <p:cNvPr id="16" name="Elipse 15"/>
          <p:cNvSpPr/>
          <p:nvPr/>
        </p:nvSpPr>
        <p:spPr>
          <a:xfrm>
            <a:off x="6250675" y="3684454"/>
            <a:ext cx="436728" cy="419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7</a:t>
            </a:r>
            <a:endParaRPr lang="en-GB" dirty="0"/>
          </a:p>
        </p:txBody>
      </p:sp>
      <p:sp>
        <p:nvSpPr>
          <p:cNvPr id="17" name="Elipse 16"/>
          <p:cNvSpPr/>
          <p:nvPr/>
        </p:nvSpPr>
        <p:spPr>
          <a:xfrm>
            <a:off x="430832" y="3684454"/>
            <a:ext cx="436728" cy="419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81223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7P's in Action: People &amp; Process</a:t>
            </a:r>
            <a:endParaRPr lang="en-GB" sz="4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438688"/>
            <a:ext cx="9144" cy="371857"/>
          </a:xfrm>
          <a:prstGeom prst="rect">
            <a:avLst/>
          </a:prstGeom>
        </p:spPr>
      </p:pic>
      <p:sp>
        <p:nvSpPr>
          <p:cNvPr id="42" name="11 Rectángulo redondeado"/>
          <p:cNvSpPr/>
          <p:nvPr/>
        </p:nvSpPr>
        <p:spPr>
          <a:xfrm>
            <a:off x="675466" y="3935448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PROCESS — McDONALD'S</a:t>
            </a:r>
          </a:p>
        </p:txBody>
      </p:sp>
      <p:sp>
        <p:nvSpPr>
          <p:cNvPr id="43" name="13 Rectángulo redondeado"/>
          <p:cNvSpPr/>
          <p:nvPr/>
        </p:nvSpPr>
        <p:spPr>
          <a:xfrm>
            <a:off x="6439552" y="3935448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PROCESS — </a:t>
            </a:r>
            <a:r>
              <a:rPr lang="es-ES" b="1" dirty="0" smtClean="0">
                <a:solidFill>
                  <a:srgbClr val="FF0000"/>
                </a:solidFill>
                <a:cs typeface="Arial" panose="020B0604020202020204" pitchFamily="34" charset="0"/>
              </a:rPr>
              <a:t>SUPERHUMAN MAIL</a:t>
            </a:r>
            <a:endParaRPr lang="es-ES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44" name="20 Rectángulo redondeado"/>
          <p:cNvSpPr/>
          <p:nvPr/>
        </p:nvSpPr>
        <p:spPr>
          <a:xfrm>
            <a:off x="6429433" y="1505639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PEOPLE — AIRBNB</a:t>
            </a:r>
          </a:p>
        </p:txBody>
      </p:sp>
      <p:sp>
        <p:nvSpPr>
          <p:cNvPr id="45" name="19 Rectángulo redondeado"/>
          <p:cNvSpPr/>
          <p:nvPr/>
        </p:nvSpPr>
        <p:spPr>
          <a:xfrm>
            <a:off x="696036" y="1505639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PEOPLE — RITZ-CARLTON</a:t>
            </a:r>
          </a:p>
        </p:txBody>
      </p:sp>
      <p:sp>
        <p:nvSpPr>
          <p:cNvPr id="3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35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36" y="2147148"/>
            <a:ext cx="5048184" cy="1460764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GB" sz="2000" dirty="0"/>
              <a:t>Every employee can spend up to $2,000 per guest, per incident, to fix a problem — no manager approval needed. Empowerment, not a script.</a:t>
            </a:r>
          </a:p>
        </p:txBody>
      </p:sp>
      <p:sp>
        <p:nvSpPr>
          <p:cNvPr id="36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439552" y="2147148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Superhosts, not employees, deliver the service. Training, certification and incentives </a:t>
            </a:r>
            <a:r>
              <a:rPr lang="en-GB" sz="2000" dirty="0" smtClean="0"/>
              <a:t>turn ordinary </a:t>
            </a:r>
            <a:r>
              <a:rPr lang="en-GB" sz="2000" dirty="0"/>
              <a:t>p</a:t>
            </a:r>
            <a:r>
              <a:rPr lang="en-GB" sz="2000" dirty="0" smtClean="0"/>
              <a:t>eople into a </a:t>
            </a:r>
            <a:r>
              <a:rPr lang="en-GB" sz="2000" dirty="0"/>
              <a:t>consistent service layer.</a:t>
            </a:r>
          </a:p>
        </p:txBody>
      </p:sp>
      <p:sp>
        <p:nvSpPr>
          <p:cNvPr id="37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439552" y="4649392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Every new user gets a mandatory 30-min 1:1 onboarding call. Result: 65% fully migrated their email in that first session — onboarding became the growth engine.</a:t>
            </a:r>
          </a:p>
        </p:txBody>
      </p:sp>
      <p:sp>
        <p:nvSpPr>
          <p:cNvPr id="38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96036" y="4649392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The Speedee Service System: every task timed, every station standardized. The process IS the product — replicable identically anywhere.</a:t>
            </a:r>
          </a:p>
        </p:txBody>
      </p:sp>
      <p:sp>
        <p:nvSpPr>
          <p:cNvPr id="15" name="Elipse 14"/>
          <p:cNvSpPr/>
          <p:nvPr/>
        </p:nvSpPr>
        <p:spPr>
          <a:xfrm>
            <a:off x="5877636" y="1408562"/>
            <a:ext cx="436728" cy="419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5</a:t>
            </a:r>
            <a:endParaRPr lang="en-GB" dirty="0"/>
          </a:p>
        </p:txBody>
      </p:sp>
      <p:sp>
        <p:nvSpPr>
          <p:cNvPr id="16" name="Elipse 15"/>
          <p:cNvSpPr/>
          <p:nvPr/>
        </p:nvSpPr>
        <p:spPr>
          <a:xfrm>
            <a:off x="5877636" y="3725579"/>
            <a:ext cx="436728" cy="419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889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9263BB9-479E-4861-BEB1-073C681B74FB}"/>
              </a:ext>
            </a:extLst>
          </p:cNvPr>
          <p:cNvSpPr txBox="1">
            <a:spLocks/>
          </p:cNvSpPr>
          <p:nvPr/>
        </p:nvSpPr>
        <p:spPr>
          <a:xfrm>
            <a:off x="255778" y="755714"/>
            <a:ext cx="9063586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7P's in Action: Physical Evidence</a:t>
            </a:r>
            <a:endParaRPr lang="en-GB" sz="36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A5E25BBD-2240-435A-8D4D-BE12A9D40E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499ABB7-7DD1-4058-869A-EB4BD6C225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2754DEE-66D3-4552-8DA1-230FF370AE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79" y="6283737"/>
            <a:ext cx="833986" cy="356583"/>
          </a:xfrm>
          <a:prstGeom prst="rect">
            <a:avLst/>
          </a:prstGeom>
        </p:spPr>
      </p:pic>
      <p:sp>
        <p:nvSpPr>
          <p:cNvPr id="19" name="19 Rectángulo redondeado"/>
          <p:cNvSpPr/>
          <p:nvPr/>
        </p:nvSpPr>
        <p:spPr>
          <a:xfrm>
            <a:off x="196980" y="1495945"/>
            <a:ext cx="1395194" cy="4577309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PHYSICAL EVIDENCE</a:t>
            </a:r>
          </a:p>
        </p:txBody>
      </p:sp>
      <p:sp>
        <p:nvSpPr>
          <p:cNvPr id="23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2033516" y="1495945"/>
            <a:ext cx="8776446" cy="46688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Apple Store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 smtClean="0"/>
              <a:t>The product is largely intangible (software, ecosystem) — the store is the tangible proof of the brand promise.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 smtClean="0"/>
              <a:t>Minimalist design, the Genius Bar — you feel the brand before touching a product.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GB" sz="1800" dirty="0" smtClean="0"/>
          </a:p>
          <a:p>
            <a:pPr lvl="2"/>
            <a:endParaRPr lang="en-GB" sz="1800" dirty="0" smtClean="0"/>
          </a:p>
          <a:p>
            <a:pPr lvl="2"/>
            <a:endParaRPr lang="en-GB" sz="14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GB" dirty="0" smtClean="0"/>
              <a:t>Your turn: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/>
              <a:t>What is the “physical evidence” of YOUR product — </a:t>
            </a:r>
            <a:r>
              <a:rPr lang="en-GB" sz="1800" b="1" dirty="0"/>
              <a:t>even if it’s 100% digital</a:t>
            </a:r>
            <a:r>
              <a:rPr lang="en-GB" sz="1800" b="1" dirty="0" smtClean="0"/>
              <a:t>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b="1" dirty="0"/>
              <a:t>For a 100% digital product</a:t>
            </a:r>
            <a:r>
              <a:rPr lang="en-GB" sz="1800" dirty="0"/>
              <a:t>, the “physical evidence” is your UI/UX and documentation quality.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 smtClean="0"/>
              <a:t>App </a:t>
            </a:r>
            <a:r>
              <a:rPr lang="en-GB" sz="1800" dirty="0"/>
              <a:t>rating? Onboarding email? Dashboard design?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/>
              <a:t>Name it explicitly — don’t leave it to chance.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GB" sz="18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sp>
        <p:nvSpPr>
          <p:cNvPr id="9" name="Elipse 8"/>
          <p:cNvSpPr/>
          <p:nvPr/>
        </p:nvSpPr>
        <p:spPr>
          <a:xfrm>
            <a:off x="37414" y="1436134"/>
            <a:ext cx="436728" cy="4197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400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9263BB9-479E-4861-BEB1-073C681B74FB}"/>
              </a:ext>
            </a:extLst>
          </p:cNvPr>
          <p:cNvSpPr txBox="1">
            <a:spLocks/>
          </p:cNvSpPr>
          <p:nvPr/>
        </p:nvSpPr>
        <p:spPr>
          <a:xfrm>
            <a:off x="255778" y="755714"/>
            <a:ext cx="9063586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Product: what are you actually deciding?</a:t>
            </a:r>
            <a:endParaRPr lang="en-GB" sz="36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A5E25BBD-2240-435A-8D4D-BE12A9D40E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499ABB7-7DD1-4058-869A-EB4BD6C225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2754DEE-66D3-4552-8DA1-230FF370AE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79" y="6283737"/>
            <a:ext cx="833986" cy="356583"/>
          </a:xfrm>
          <a:prstGeom prst="rect">
            <a:avLst/>
          </a:prstGeom>
        </p:spPr>
      </p:pic>
      <p:sp>
        <p:nvSpPr>
          <p:cNvPr id="19" name="19 Rectángulo redondeado"/>
          <p:cNvSpPr/>
          <p:nvPr/>
        </p:nvSpPr>
        <p:spPr>
          <a:xfrm>
            <a:off x="196980" y="1495945"/>
            <a:ext cx="1395194" cy="45773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1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6. PRODUCT</a:t>
            </a:r>
            <a:endParaRPr lang="es-ES" sz="14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23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2033516" y="1495945"/>
            <a:ext cx="8776446" cy="46688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Core decisions: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 smtClean="0"/>
              <a:t>Features &amp; functionality — what the product actually does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 smtClean="0"/>
              <a:t>Quality level — good enough vs. best-in-class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 smtClean="0"/>
              <a:t>Product </a:t>
            </a:r>
            <a:r>
              <a:rPr lang="en-GB" sz="1800" dirty="0"/>
              <a:t>line — one core offer, </a:t>
            </a:r>
            <a:r>
              <a:rPr lang="en-GB" sz="1800" dirty="0" smtClean="0"/>
              <a:t>or a range?</a:t>
            </a:r>
          </a:p>
          <a:p>
            <a:pPr lvl="2"/>
            <a:r>
              <a:rPr lang="en-GB" sz="1400" dirty="0" smtClean="0"/>
              <a:t>MVP vs. full feature set</a:t>
            </a:r>
          </a:p>
          <a:p>
            <a:pPr lvl="2"/>
            <a:r>
              <a:rPr lang="en-GB" sz="1400" dirty="0" smtClean="0"/>
              <a:t>What can </a:t>
            </a:r>
            <a:r>
              <a:rPr lang="en-GB" sz="1400" dirty="0" err="1" smtClean="0"/>
              <a:t>wait for v2</a:t>
            </a:r>
            <a:endParaRPr lang="en-GB" sz="1400" dirty="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/>
              <a:t>Packaging — how it’s </a:t>
            </a:r>
            <a:r>
              <a:rPr lang="en-GB" sz="1800" dirty="0" smtClean="0"/>
              <a:t>bundled or tiered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 smtClean="0"/>
              <a:t>For services/apps, this now </a:t>
            </a:r>
            <a:r>
              <a:rPr lang="en-GB" sz="1800" dirty="0"/>
              <a:t>includes the </a:t>
            </a:r>
            <a:r>
              <a:rPr lang="en-GB" sz="1800" dirty="0" smtClean="0"/>
              <a:t>3 extra P’s from the previous slide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smtClean="0"/>
              <a:t>The test: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/>
              <a:t>Does every feature trace back to the Insight from Session 1?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/>
              <a:t>If you can’t say which Insight a feature serves…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/>
              <a:t>…cut it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GB" sz="18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</p:spTree>
    <p:extLst>
      <p:ext uri="{BB962C8B-B14F-4D97-AF65-F5344CB8AC3E}">
        <p14:creationId xmlns:p14="http://schemas.microsoft.com/office/powerpoint/2010/main" val="216150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 hidden="1">
            <a:extLst>
              <a:ext uri="{FF2B5EF4-FFF2-40B4-BE49-F238E27FC236}">
                <a16:creationId xmlns:a16="http://schemas.microsoft.com/office/drawing/2014/main" id="{007431CB-C5BF-4C59-8545-2FDCF2F7EB2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Diapositiva de think-cell" r:id="rId4" imgW="353" imgH="353" progId="TCLayout.ActiveDocument.1">
                  <p:embed/>
                </p:oleObj>
              </mc:Choice>
              <mc:Fallback>
                <p:oleObj name="Diapositiva de think-cell" r:id="rId4" imgW="353" imgH="353" progId="TCLayout.ActiveDocument.1">
                  <p:embed/>
                  <p:pic>
                    <p:nvPicPr>
                      <p:cNvPr id="3" name="Objeto 2" hidden="1">
                        <a:extLst>
                          <a:ext uri="{FF2B5EF4-FFF2-40B4-BE49-F238E27FC236}">
                            <a16:creationId xmlns:a16="http://schemas.microsoft.com/office/drawing/2014/main" id="{007431CB-C5BF-4C59-8545-2FDCF2F7EB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áfico 4">
            <a:extLst>
              <a:ext uri="{FF2B5EF4-FFF2-40B4-BE49-F238E27FC236}">
                <a16:creationId xmlns:a16="http://schemas.microsoft.com/office/drawing/2014/main" id="{A5E25BBD-2240-435A-8D4D-BE12A9D40E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499ABB7-7DD1-4058-869A-EB4BD6C225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2754DEE-66D3-4552-8DA1-230FF370AE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79" y="6283737"/>
            <a:ext cx="833986" cy="356583"/>
          </a:xfrm>
          <a:prstGeom prst="rect">
            <a:avLst/>
          </a:prstGeom>
        </p:spPr>
      </p:pic>
      <p:sp>
        <p:nvSpPr>
          <p:cNvPr id="13" name="19 Rectángulo redondeado"/>
          <p:cNvSpPr/>
          <p:nvPr/>
        </p:nvSpPr>
        <p:spPr>
          <a:xfrm>
            <a:off x="368489" y="1587601"/>
            <a:ext cx="5445455" cy="9099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Cost-Oriented Pricing Strategies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sp>
        <p:nvSpPr>
          <p:cNvPr id="21" name="19 Rectángulo redondeado"/>
          <p:cNvSpPr/>
          <p:nvPr/>
        </p:nvSpPr>
        <p:spPr>
          <a:xfrm>
            <a:off x="6370896" y="1587601"/>
            <a:ext cx="5445455" cy="9099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Market-Oriented Pricing Strategies</a:t>
            </a:r>
            <a:endParaRPr lang="en-US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343268" y="3548417"/>
            <a:ext cx="5470676" cy="2746149"/>
          </a:xfrm>
          <a:prstGeom prst="rect">
            <a:avLst/>
          </a:prstGeom>
          <a:solidFill>
            <a:srgbClr val="FFFFFF"/>
          </a:solidFill>
          <a:ln>
            <a:solidFill>
              <a:srgbClr val="CC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000" dirty="0" smtClean="0">
                <a:solidFill>
                  <a:schemeClr val="tx1"/>
                </a:solidFill>
              </a:rPr>
              <a:t>Based </a:t>
            </a:r>
            <a:r>
              <a:rPr lang="en-GB" sz="2000" dirty="0">
                <a:solidFill>
                  <a:schemeClr val="tx1"/>
                </a:solidFill>
              </a:rPr>
              <a:t>on </a:t>
            </a:r>
            <a:r>
              <a:rPr lang="en-GB" sz="2000" dirty="0">
                <a:solidFill>
                  <a:srgbClr val="FF0000"/>
                </a:solidFill>
              </a:rPr>
              <a:t>internal factors </a:t>
            </a:r>
            <a:r>
              <a:rPr lang="en-GB" sz="2000" dirty="0" smtClean="0">
                <a:solidFill>
                  <a:schemeClr val="tx1"/>
                </a:solidFill>
              </a:rPr>
              <a:t>like…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000" dirty="0" smtClean="0">
                <a:solidFill>
                  <a:schemeClr val="tx1"/>
                </a:solidFill>
              </a:rPr>
              <a:t>cost </a:t>
            </a:r>
            <a:r>
              <a:rPr lang="en-GB" sz="2000" dirty="0">
                <a:solidFill>
                  <a:schemeClr val="tx1"/>
                </a:solidFill>
              </a:rPr>
              <a:t>of </a:t>
            </a:r>
            <a:r>
              <a:rPr lang="en-GB" sz="2000" dirty="0" smtClean="0">
                <a:solidFill>
                  <a:schemeClr val="tx1"/>
                </a:solidFill>
              </a:rPr>
              <a:t>production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chemeClr val="tx1"/>
                </a:solidFill>
              </a:rPr>
              <a:t>m</a:t>
            </a:r>
            <a:r>
              <a:rPr lang="en-GB" sz="2000" dirty="0" smtClean="0">
                <a:solidFill>
                  <a:schemeClr val="tx1"/>
                </a:solidFill>
              </a:rPr>
              <a:t>argins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000" dirty="0" smtClean="0">
                <a:solidFill>
                  <a:schemeClr val="tx1"/>
                </a:solidFill>
              </a:rPr>
              <a:t>ensuring profitability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GB" sz="200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000" dirty="0" smtClean="0">
                <a:solidFill>
                  <a:schemeClr val="tx1"/>
                </a:solidFill>
              </a:rPr>
              <a:t>Company-focused </a:t>
            </a:r>
            <a:r>
              <a:rPr lang="en-GB" sz="2000" dirty="0">
                <a:solidFill>
                  <a:schemeClr val="tx1"/>
                </a:solidFill>
              </a:rPr>
              <a:t>and less concerned with external market conditions like customer perceptions or competitor </a:t>
            </a:r>
            <a:r>
              <a:rPr lang="en-GB" sz="2000" dirty="0" smtClean="0">
                <a:solidFill>
                  <a:schemeClr val="tx1"/>
                </a:solidFill>
              </a:rPr>
              <a:t>behaviour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6370896" y="3548417"/>
            <a:ext cx="5470676" cy="2746149"/>
          </a:xfrm>
          <a:prstGeom prst="rect">
            <a:avLst/>
          </a:prstGeom>
          <a:solidFill>
            <a:srgbClr val="FFFFFF"/>
          </a:solidFill>
          <a:ln>
            <a:solidFill>
              <a:srgbClr val="CC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000" dirty="0" smtClean="0">
                <a:solidFill>
                  <a:schemeClr val="tx1"/>
                </a:solidFill>
              </a:rPr>
              <a:t>Based </a:t>
            </a:r>
            <a:r>
              <a:rPr lang="en-GB" sz="2000" dirty="0">
                <a:solidFill>
                  <a:schemeClr val="tx1"/>
                </a:solidFill>
              </a:rPr>
              <a:t>on </a:t>
            </a:r>
            <a:r>
              <a:rPr lang="en-GB" sz="2000" dirty="0" smtClean="0">
                <a:solidFill>
                  <a:srgbClr val="FF0000"/>
                </a:solidFill>
              </a:rPr>
              <a:t>external market factors </a:t>
            </a:r>
            <a:r>
              <a:rPr lang="en-GB" sz="2000" dirty="0" smtClean="0">
                <a:solidFill>
                  <a:schemeClr val="tx1"/>
                </a:solidFill>
              </a:rPr>
              <a:t>like…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000" dirty="0" smtClean="0">
                <a:solidFill>
                  <a:schemeClr val="tx1"/>
                </a:solidFill>
              </a:rPr>
              <a:t>customer perception of value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000" dirty="0" smtClean="0">
                <a:solidFill>
                  <a:schemeClr val="tx1"/>
                </a:solidFill>
              </a:rPr>
              <a:t>competitors pricing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000" dirty="0" smtClean="0">
                <a:solidFill>
                  <a:schemeClr val="tx1"/>
                </a:solidFill>
              </a:rPr>
              <a:t>demand fluctuation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GB" sz="200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000" dirty="0" smtClean="0">
                <a:solidFill>
                  <a:schemeClr val="tx1"/>
                </a:solidFill>
              </a:rPr>
              <a:t>Market-focused </a:t>
            </a:r>
            <a:r>
              <a:rPr lang="en-GB" sz="2000" dirty="0">
                <a:solidFill>
                  <a:schemeClr val="tx1"/>
                </a:solidFill>
              </a:rPr>
              <a:t>, They aim to balance the company’s need for profitability with market </a:t>
            </a:r>
            <a:r>
              <a:rPr lang="en-GB" sz="2000" dirty="0" smtClean="0">
                <a:solidFill>
                  <a:schemeClr val="tx1"/>
                </a:solidFill>
              </a:rPr>
              <a:t>dynamics</a:t>
            </a:r>
            <a:endParaRPr lang="en-GB" sz="2000" dirty="0" smtClean="0">
              <a:solidFill>
                <a:srgbClr val="FF0000"/>
              </a:solidFill>
            </a:endParaRPr>
          </a:p>
        </p:txBody>
      </p:sp>
      <p:sp>
        <p:nvSpPr>
          <p:cNvPr id="10" name="Elipse 9"/>
          <p:cNvSpPr/>
          <p:nvPr/>
        </p:nvSpPr>
        <p:spPr>
          <a:xfrm>
            <a:off x="111252" y="1371642"/>
            <a:ext cx="522144" cy="4549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1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0" name="Elipse 29"/>
          <p:cNvSpPr/>
          <p:nvPr/>
        </p:nvSpPr>
        <p:spPr>
          <a:xfrm>
            <a:off x="6092353" y="1344867"/>
            <a:ext cx="522144" cy="4549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2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12508" y="2760603"/>
            <a:ext cx="53726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Key focus: Internal cost structure and profitability.</a:t>
            </a:r>
            <a:endParaRPr lang="en-US" sz="20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6370896" y="2734921"/>
            <a:ext cx="54454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Key focus:</a:t>
            </a:r>
            <a:r>
              <a:rPr lang="en-GB" sz="2000" dirty="0"/>
              <a:t> </a:t>
            </a:r>
            <a:r>
              <a:rPr lang="en-GB" sz="2000" dirty="0">
                <a:solidFill>
                  <a:srgbClr val="FF0000"/>
                </a:solidFill>
              </a:rPr>
              <a:t>Market positioning, competition, and customer behaviour.</a:t>
            </a:r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D9263BB9-479E-4861-BEB1-073C681B74FB}"/>
              </a:ext>
            </a:extLst>
          </p:cNvPr>
          <p:cNvSpPr txBox="1">
            <a:spLocks/>
          </p:cNvSpPr>
          <p:nvPr/>
        </p:nvSpPr>
        <p:spPr>
          <a:xfrm>
            <a:off x="255778" y="755714"/>
            <a:ext cx="9063586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Price: two main </a:t>
            </a:r>
            <a:r>
              <a:rPr lang="en-US" sz="4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Pricing strategies</a:t>
            </a:r>
            <a:endParaRPr lang="en-GB" sz="4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53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 hidden="1">
            <a:extLst>
              <a:ext uri="{FF2B5EF4-FFF2-40B4-BE49-F238E27FC236}">
                <a16:creationId xmlns:a16="http://schemas.microsoft.com/office/drawing/2014/main" id="{007431CB-C5BF-4C59-8545-2FDCF2F7EB2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name="Diapositiva de think-cell" r:id="rId4" imgW="353" imgH="353" progId="TCLayout.ActiveDocument.1">
                  <p:embed/>
                </p:oleObj>
              </mc:Choice>
              <mc:Fallback>
                <p:oleObj name="Diapositiva de think-cell" r:id="rId4" imgW="353" imgH="353" progId="TCLayout.ActiveDocument.1">
                  <p:embed/>
                  <p:pic>
                    <p:nvPicPr>
                      <p:cNvPr id="3" name="Objeto 2" hidden="1">
                        <a:extLst>
                          <a:ext uri="{FF2B5EF4-FFF2-40B4-BE49-F238E27FC236}">
                            <a16:creationId xmlns:a16="http://schemas.microsoft.com/office/drawing/2014/main" id="{007431CB-C5BF-4C59-8545-2FDCF2F7EB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D9263BB9-479E-4861-BEB1-073C681B74FB}"/>
              </a:ext>
            </a:extLst>
          </p:cNvPr>
          <p:cNvSpPr txBox="1">
            <a:spLocks/>
          </p:cNvSpPr>
          <p:nvPr/>
        </p:nvSpPr>
        <p:spPr>
          <a:xfrm>
            <a:off x="255778" y="755714"/>
            <a:ext cx="9063586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Price: two main </a:t>
            </a:r>
            <a:r>
              <a:rPr lang="en-US" sz="4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Pricing strategies</a:t>
            </a:r>
            <a:endParaRPr lang="en-GB" sz="4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A5E25BBD-2240-435A-8D4D-BE12A9D40E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499ABB7-7DD1-4058-869A-EB4BD6C225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2754DEE-66D3-4552-8DA1-230FF370AE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79" y="6283737"/>
            <a:ext cx="833986" cy="356583"/>
          </a:xfrm>
          <a:prstGeom prst="rect">
            <a:avLst/>
          </a:prstGeom>
        </p:spPr>
      </p:pic>
      <p:sp>
        <p:nvSpPr>
          <p:cNvPr id="13" name="19 Rectángulo redondeado"/>
          <p:cNvSpPr/>
          <p:nvPr/>
        </p:nvSpPr>
        <p:spPr>
          <a:xfrm>
            <a:off x="368489" y="1587601"/>
            <a:ext cx="5445455" cy="9099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Cost-Oriented Pricing Strategies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sp>
        <p:nvSpPr>
          <p:cNvPr id="21" name="19 Rectángulo redondeado"/>
          <p:cNvSpPr/>
          <p:nvPr/>
        </p:nvSpPr>
        <p:spPr>
          <a:xfrm>
            <a:off x="6370896" y="1587601"/>
            <a:ext cx="5445455" cy="9099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Market-Oriented Pricing Strategies</a:t>
            </a:r>
            <a:endParaRPr lang="en-US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10" name="Elipse 9"/>
          <p:cNvSpPr/>
          <p:nvPr/>
        </p:nvSpPr>
        <p:spPr>
          <a:xfrm>
            <a:off x="111252" y="1371642"/>
            <a:ext cx="522144" cy="4549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1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0" name="Elipse 29"/>
          <p:cNvSpPr/>
          <p:nvPr/>
        </p:nvSpPr>
        <p:spPr>
          <a:xfrm>
            <a:off x="6092353" y="1344867"/>
            <a:ext cx="522144" cy="4549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2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343268" y="2798001"/>
            <a:ext cx="5470676" cy="3496566"/>
          </a:xfrm>
          <a:prstGeom prst="rect">
            <a:avLst/>
          </a:prstGeom>
          <a:solidFill>
            <a:srgbClr val="FFFFFF"/>
          </a:solidFill>
          <a:ln>
            <a:solidFill>
              <a:srgbClr val="CC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1600" b="1" dirty="0">
                <a:solidFill>
                  <a:schemeClr val="tx1"/>
                </a:solidFill>
              </a:rPr>
              <a:t>Cost-Plus Pricing: </a:t>
            </a:r>
            <a:r>
              <a:rPr lang="en-GB" sz="1600" dirty="0">
                <a:solidFill>
                  <a:schemeClr val="tx1"/>
                </a:solidFill>
              </a:rPr>
              <a:t>Adding a </a:t>
            </a:r>
            <a:r>
              <a:rPr lang="en-GB" sz="1600" dirty="0" smtClean="0">
                <a:solidFill>
                  <a:schemeClr val="tx1"/>
                </a:solidFill>
              </a:rPr>
              <a:t>mark-up </a:t>
            </a:r>
            <a:r>
              <a:rPr lang="en-GB" sz="1600" dirty="0">
                <a:solidFill>
                  <a:schemeClr val="tx1"/>
                </a:solidFill>
              </a:rPr>
              <a:t>to the production </a:t>
            </a:r>
            <a:r>
              <a:rPr lang="en-GB" sz="1600" dirty="0" smtClean="0">
                <a:solidFill>
                  <a:schemeClr val="tx1"/>
                </a:solidFill>
              </a:rPr>
              <a:t>cost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smtClean="0">
                <a:solidFill>
                  <a:schemeClr val="tx1"/>
                </a:solidFill>
              </a:rPr>
              <a:t>(absolute value)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GB" sz="1600" b="1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1600" b="1" dirty="0" smtClean="0">
                <a:solidFill>
                  <a:schemeClr val="tx1"/>
                </a:solidFill>
              </a:rPr>
              <a:t>Mark-up </a:t>
            </a:r>
            <a:r>
              <a:rPr lang="en-GB" sz="1600" b="1" dirty="0">
                <a:solidFill>
                  <a:schemeClr val="tx1"/>
                </a:solidFill>
              </a:rPr>
              <a:t>Pricing: </a:t>
            </a:r>
            <a:r>
              <a:rPr lang="en-GB" sz="1600" dirty="0">
                <a:solidFill>
                  <a:schemeClr val="tx1"/>
                </a:solidFill>
              </a:rPr>
              <a:t>Setting the price based on the cost and desired </a:t>
            </a:r>
            <a:r>
              <a:rPr lang="en-GB" sz="1600" dirty="0" smtClean="0">
                <a:solidFill>
                  <a:schemeClr val="tx1"/>
                </a:solidFill>
              </a:rPr>
              <a:t>margin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smtClean="0">
                <a:solidFill>
                  <a:schemeClr val="tx1"/>
                </a:solidFill>
              </a:rPr>
              <a:t>(% value)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GB" sz="1600" b="1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1600" b="1" dirty="0" smtClean="0">
                <a:solidFill>
                  <a:schemeClr val="tx1"/>
                </a:solidFill>
              </a:rPr>
              <a:t>Target </a:t>
            </a:r>
            <a:r>
              <a:rPr lang="en-GB" sz="1600" b="1" dirty="0">
                <a:solidFill>
                  <a:schemeClr val="tx1"/>
                </a:solidFill>
              </a:rPr>
              <a:t>Return Pricing: </a:t>
            </a:r>
            <a:r>
              <a:rPr lang="en-GB" sz="1600" dirty="0" smtClean="0">
                <a:solidFill>
                  <a:schemeClr val="tx1"/>
                </a:solidFill>
              </a:rPr>
              <a:t>Pricing </a:t>
            </a:r>
            <a:r>
              <a:rPr lang="en-GB" sz="1600" dirty="0">
                <a:solidFill>
                  <a:schemeClr val="tx1"/>
                </a:solidFill>
              </a:rPr>
              <a:t>to achieve a specific return on </a:t>
            </a:r>
            <a:r>
              <a:rPr lang="en-GB" sz="1600" dirty="0" smtClean="0">
                <a:solidFill>
                  <a:schemeClr val="tx1"/>
                </a:solidFill>
              </a:rPr>
              <a:t>investment (ROI) </a:t>
            </a:r>
            <a:r>
              <a:rPr lang="en-GB" sz="1600" dirty="0">
                <a:solidFill>
                  <a:schemeClr val="tx1"/>
                </a:solidFill>
              </a:rPr>
              <a:t>or profit target</a:t>
            </a:r>
            <a:r>
              <a:rPr lang="en-GB" sz="1600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GB" sz="1600" b="1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1600" b="1" dirty="0" smtClean="0">
                <a:solidFill>
                  <a:schemeClr val="tx1"/>
                </a:solidFill>
              </a:rPr>
              <a:t>Geographical </a:t>
            </a:r>
            <a:r>
              <a:rPr lang="en-GB" sz="1600" b="1" dirty="0">
                <a:solidFill>
                  <a:schemeClr val="tx1"/>
                </a:solidFill>
              </a:rPr>
              <a:t>Pricing: </a:t>
            </a:r>
            <a:r>
              <a:rPr lang="en-GB" sz="1600" dirty="0">
                <a:solidFill>
                  <a:schemeClr val="tx1"/>
                </a:solidFill>
              </a:rPr>
              <a:t>Adjusting prices based on location-specific costs.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6370896" y="2798001"/>
            <a:ext cx="5470676" cy="3496566"/>
          </a:xfrm>
          <a:prstGeom prst="rect">
            <a:avLst/>
          </a:prstGeom>
          <a:solidFill>
            <a:srgbClr val="FFFFFF"/>
          </a:solidFill>
          <a:ln>
            <a:solidFill>
              <a:srgbClr val="CC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1600" b="1" dirty="0">
                <a:solidFill>
                  <a:schemeClr val="tx1"/>
                </a:solidFill>
              </a:rPr>
              <a:t>Value-Based Pricing: </a:t>
            </a:r>
            <a:r>
              <a:rPr lang="en-GB" sz="1600" dirty="0" smtClean="0">
                <a:solidFill>
                  <a:schemeClr val="tx1"/>
                </a:solidFill>
              </a:rPr>
              <a:t>based </a:t>
            </a:r>
            <a:r>
              <a:rPr lang="en-GB" sz="1600" dirty="0">
                <a:solidFill>
                  <a:schemeClr val="tx1"/>
                </a:solidFill>
              </a:rPr>
              <a:t>on what customers are willing to pay</a:t>
            </a:r>
            <a:r>
              <a:rPr lang="en-GB" sz="1600" dirty="0" smtClean="0">
                <a:solidFill>
                  <a:schemeClr val="tx1"/>
                </a:solidFill>
              </a:rPr>
              <a:t>.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endParaRPr lang="en-GB" sz="160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1600" b="1" dirty="0" smtClean="0">
                <a:solidFill>
                  <a:schemeClr val="tx1"/>
                </a:solidFill>
              </a:rPr>
              <a:t>Competition-Based </a:t>
            </a:r>
            <a:r>
              <a:rPr lang="en-GB" sz="1600" b="1" dirty="0">
                <a:solidFill>
                  <a:schemeClr val="tx1"/>
                </a:solidFill>
              </a:rPr>
              <a:t>Pricing: </a:t>
            </a:r>
            <a:r>
              <a:rPr lang="en-GB" sz="1600" dirty="0">
                <a:solidFill>
                  <a:schemeClr val="tx1"/>
                </a:solidFill>
              </a:rPr>
              <a:t>Setting prices relative to competitors</a:t>
            </a:r>
            <a:r>
              <a:rPr lang="en-GB" sz="1600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1600" b="1" dirty="0" smtClean="0">
                <a:solidFill>
                  <a:schemeClr val="tx1"/>
                </a:solidFill>
              </a:rPr>
              <a:t>Dynamic </a:t>
            </a:r>
            <a:r>
              <a:rPr lang="en-GB" sz="1600" b="1" dirty="0">
                <a:solidFill>
                  <a:schemeClr val="tx1"/>
                </a:solidFill>
              </a:rPr>
              <a:t>Pricing: </a:t>
            </a:r>
            <a:r>
              <a:rPr lang="en-GB" sz="1600" dirty="0">
                <a:solidFill>
                  <a:schemeClr val="tx1"/>
                </a:solidFill>
              </a:rPr>
              <a:t>Adjusting prices based on demand </a:t>
            </a:r>
            <a:endParaRPr lang="en-GB" sz="1600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1600" b="1" dirty="0" smtClean="0">
                <a:solidFill>
                  <a:schemeClr val="tx1"/>
                </a:solidFill>
              </a:rPr>
              <a:t>Penetration </a:t>
            </a:r>
            <a:r>
              <a:rPr lang="en-GB" sz="1600" b="1" dirty="0">
                <a:solidFill>
                  <a:schemeClr val="tx1"/>
                </a:solidFill>
              </a:rPr>
              <a:t>Pricing: </a:t>
            </a:r>
            <a:r>
              <a:rPr lang="en-GB" sz="1600" dirty="0">
                <a:solidFill>
                  <a:schemeClr val="tx1"/>
                </a:solidFill>
              </a:rPr>
              <a:t>Low prices to enter the market and gain share</a:t>
            </a:r>
            <a:r>
              <a:rPr lang="en-GB" sz="1600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1600" b="1" dirty="0" smtClean="0">
                <a:solidFill>
                  <a:schemeClr val="tx1"/>
                </a:solidFill>
              </a:rPr>
              <a:t>Skimming </a:t>
            </a:r>
            <a:r>
              <a:rPr lang="en-GB" sz="1600" b="1" dirty="0">
                <a:solidFill>
                  <a:schemeClr val="tx1"/>
                </a:solidFill>
              </a:rPr>
              <a:t>Pricing: </a:t>
            </a:r>
            <a:r>
              <a:rPr lang="en-GB" sz="1600" dirty="0">
                <a:solidFill>
                  <a:schemeClr val="tx1"/>
                </a:solidFill>
              </a:rPr>
              <a:t>High initial prices for new products</a:t>
            </a:r>
            <a:r>
              <a:rPr lang="en-GB" sz="1600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1600" b="1" dirty="0" smtClean="0">
                <a:solidFill>
                  <a:schemeClr val="tx1"/>
                </a:solidFill>
              </a:rPr>
              <a:t>Psychological </a:t>
            </a:r>
            <a:r>
              <a:rPr lang="en-GB" sz="1600" b="1" dirty="0">
                <a:solidFill>
                  <a:schemeClr val="tx1"/>
                </a:solidFill>
              </a:rPr>
              <a:t>Pricing: </a:t>
            </a:r>
            <a:r>
              <a:rPr lang="en-GB" sz="1600" dirty="0">
                <a:solidFill>
                  <a:schemeClr val="tx1"/>
                </a:solidFill>
              </a:rPr>
              <a:t>Leveraging consumer psychology to set appealing prices</a:t>
            </a:r>
            <a:r>
              <a:rPr lang="en-GB" sz="1600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1600" b="1" dirty="0" smtClean="0">
                <a:solidFill>
                  <a:schemeClr val="tx1"/>
                </a:solidFill>
              </a:rPr>
              <a:t>Bundle </a:t>
            </a:r>
            <a:r>
              <a:rPr lang="en-GB" sz="1600" b="1" dirty="0">
                <a:solidFill>
                  <a:schemeClr val="tx1"/>
                </a:solidFill>
              </a:rPr>
              <a:t>Pricing: </a:t>
            </a:r>
            <a:r>
              <a:rPr lang="en-GB" sz="1600" dirty="0">
                <a:solidFill>
                  <a:schemeClr val="tx1"/>
                </a:solidFill>
              </a:rPr>
              <a:t>Offering product bundles at a discounted rate.</a:t>
            </a:r>
          </a:p>
        </p:txBody>
      </p:sp>
    </p:spTree>
    <p:extLst>
      <p:ext uri="{BB962C8B-B14F-4D97-AF65-F5344CB8AC3E}">
        <p14:creationId xmlns:p14="http://schemas.microsoft.com/office/powerpoint/2010/main" val="365402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 hidden="1">
            <a:extLst>
              <a:ext uri="{FF2B5EF4-FFF2-40B4-BE49-F238E27FC236}">
                <a16:creationId xmlns:a16="http://schemas.microsoft.com/office/drawing/2014/main" id="{007431CB-C5BF-4C59-8545-2FDCF2F7EB2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Diapositiva de think-cell" r:id="rId4" imgW="353" imgH="353" progId="TCLayout.ActiveDocument.1">
                  <p:embed/>
                </p:oleObj>
              </mc:Choice>
              <mc:Fallback>
                <p:oleObj name="Diapositiva de think-cell" r:id="rId4" imgW="353" imgH="353" progId="TCLayout.ActiveDocument.1">
                  <p:embed/>
                  <p:pic>
                    <p:nvPicPr>
                      <p:cNvPr id="3" name="Objeto 2" hidden="1">
                        <a:extLst>
                          <a:ext uri="{FF2B5EF4-FFF2-40B4-BE49-F238E27FC236}">
                            <a16:creationId xmlns:a16="http://schemas.microsoft.com/office/drawing/2014/main" id="{007431CB-C5BF-4C59-8545-2FDCF2F7EB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D9263BB9-479E-4861-BEB1-073C681B74FB}"/>
              </a:ext>
            </a:extLst>
          </p:cNvPr>
          <p:cNvSpPr txBox="1">
            <a:spLocks/>
          </p:cNvSpPr>
          <p:nvPr/>
        </p:nvSpPr>
        <p:spPr>
          <a:xfrm>
            <a:off x="255777" y="755714"/>
            <a:ext cx="10989977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Price Which </a:t>
            </a:r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pricing strategy for my start-up?</a:t>
            </a:r>
            <a:endParaRPr lang="en-GB" sz="4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A5E25BBD-2240-435A-8D4D-BE12A9D40E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499ABB7-7DD1-4058-869A-EB4BD6C225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2754DEE-66D3-4552-8DA1-230FF370AE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79" y="6283737"/>
            <a:ext cx="833986" cy="356583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sp>
        <p:nvSpPr>
          <p:cNvPr id="16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80" y="1528767"/>
            <a:ext cx="11849084" cy="407083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sz="2400" dirty="0" smtClean="0"/>
              <a:t>Probably, a </a:t>
            </a:r>
            <a:r>
              <a:rPr lang="en-GB" sz="2400" dirty="0" smtClean="0">
                <a:solidFill>
                  <a:srgbClr val="FF0000"/>
                </a:solidFill>
              </a:rPr>
              <a:t>combination of both: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1800" b="1" dirty="0" smtClean="0"/>
              <a:t>Cost oriented: </a:t>
            </a:r>
            <a:r>
              <a:rPr lang="en-GB" sz="1800" dirty="0" smtClean="0"/>
              <a:t>you want to have a nice Gross Margin (=Price  - Cost of goods), to support your operational costs.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1800" b="1" dirty="0" smtClean="0"/>
              <a:t>Market oriented</a:t>
            </a:r>
            <a:r>
              <a:rPr lang="en-GB" sz="1800" dirty="0" smtClean="0"/>
              <a:t>: you want to charge as much as the customer accepts for the perceived value for money of your product/service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 smtClean="0"/>
              <a:t>Common sense, it will depend of the combination of your Competitive environment…</a:t>
            </a:r>
            <a:endParaRPr lang="en-GB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1800" dirty="0" smtClean="0"/>
              <a:t>Horizontal and Vertical Competition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 smtClean="0"/>
              <a:t>…and your Competitive Strategy and </a:t>
            </a:r>
            <a:r>
              <a:rPr lang="en-GB" sz="2000" dirty="0" smtClean="0">
                <a:solidFill>
                  <a:srgbClr val="FF0000"/>
                </a:solidFill>
              </a:rPr>
              <a:t>“Competitiveness equation”	</a:t>
            </a:r>
            <a:r>
              <a:rPr lang="en-GB" dirty="0" smtClean="0"/>
              <a:t>       </a:t>
            </a:r>
            <a:endParaRPr lang="en-GB" dirty="0"/>
          </a:p>
        </p:txBody>
      </p:sp>
      <p:sp>
        <p:nvSpPr>
          <p:cNvPr id="6" name="Rectángulo 5"/>
          <p:cNvSpPr/>
          <p:nvPr/>
        </p:nvSpPr>
        <p:spPr>
          <a:xfrm>
            <a:off x="100280" y="2756851"/>
            <a:ext cx="11849084" cy="13582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lecha abajo 6"/>
          <p:cNvSpPr/>
          <p:nvPr/>
        </p:nvSpPr>
        <p:spPr>
          <a:xfrm>
            <a:off x="5741158" y="4212683"/>
            <a:ext cx="709683" cy="30025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1967708" y="4695746"/>
            <a:ext cx="8617908" cy="15655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n-GB" sz="1600" b="1" dirty="0" smtClean="0"/>
              <a:t>The higher the number of competitors, the lower your price...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1600" b="1" dirty="0" smtClean="0"/>
              <a:t>…unless you  have a stronger PRODUCT QUALITY  and /or BRAND VALUE and/or DISTRIBUTION STARTEGY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1600" b="1" dirty="0" smtClean="0"/>
              <a:t>… and  /or PRICING plays IN YOUR MARKET a significant role in POSITIONING (luxury product are expensive)</a:t>
            </a:r>
          </a:p>
        </p:txBody>
      </p:sp>
      <p:grpSp>
        <p:nvGrpSpPr>
          <p:cNvPr id="22" name="Grupo 21"/>
          <p:cNvGrpSpPr/>
          <p:nvPr/>
        </p:nvGrpSpPr>
        <p:grpSpPr>
          <a:xfrm>
            <a:off x="7387948" y="3366108"/>
            <a:ext cx="4804052" cy="846575"/>
            <a:chOff x="1273751" y="2779244"/>
            <a:chExt cx="8181976" cy="1612900"/>
          </a:xfrm>
        </p:grpSpPr>
        <p:sp>
          <p:nvSpPr>
            <p:cNvPr id="23" name="Rectángulo 22"/>
            <p:cNvSpPr/>
            <p:nvPr/>
          </p:nvSpPr>
          <p:spPr>
            <a:xfrm>
              <a:off x="1681018" y="2779244"/>
              <a:ext cx="7774709" cy="16129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700" b="1" dirty="0" smtClean="0">
                  <a:solidFill>
                    <a:srgbClr val="FF0000"/>
                  </a:solidFill>
                </a:rPr>
                <a:t>Competitiveness = </a:t>
              </a:r>
              <a:endParaRPr lang="en-GB" sz="7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4" name="Conector recto 23"/>
            <p:cNvCxnSpPr/>
            <p:nvPr/>
          </p:nvCxnSpPr>
          <p:spPr>
            <a:xfrm>
              <a:off x="3695700" y="3585694"/>
              <a:ext cx="51689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CuadroTexto 24"/>
            <p:cNvSpPr txBox="1"/>
            <p:nvPr/>
          </p:nvSpPr>
          <p:spPr>
            <a:xfrm>
              <a:off x="3888510" y="2954679"/>
              <a:ext cx="1051792" cy="586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700" b="1" dirty="0" smtClean="0"/>
                <a:t>PRODUCT QUALITY</a:t>
              </a:r>
              <a:endParaRPr lang="en-GB" sz="700" b="1" dirty="0"/>
            </a:p>
          </p:txBody>
        </p:sp>
        <p:sp>
          <p:nvSpPr>
            <p:cNvPr id="26" name="CuadroTexto 25"/>
            <p:cNvSpPr txBox="1"/>
            <p:nvPr/>
          </p:nvSpPr>
          <p:spPr>
            <a:xfrm>
              <a:off x="5568373" y="2954679"/>
              <a:ext cx="1281545" cy="586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700" b="1" dirty="0" smtClean="0"/>
                <a:t>BRAND VALUES</a:t>
              </a:r>
              <a:endParaRPr lang="en-GB" sz="700" b="1" dirty="0"/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7477991" y="3062401"/>
              <a:ext cx="1253837" cy="381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700" b="1" dirty="0" smtClean="0"/>
                <a:t>DISTRIBUTION</a:t>
              </a:r>
              <a:endParaRPr lang="en-GB" sz="700" b="1" dirty="0"/>
            </a:p>
          </p:txBody>
        </p:sp>
        <p:sp>
          <p:nvSpPr>
            <p:cNvPr id="28" name="CuadroTexto 27"/>
            <p:cNvSpPr txBox="1"/>
            <p:nvPr/>
          </p:nvSpPr>
          <p:spPr>
            <a:xfrm>
              <a:off x="5493328" y="3805819"/>
              <a:ext cx="1281545" cy="381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700" b="1" dirty="0" smtClean="0"/>
                <a:t>PRICE</a:t>
              </a:r>
              <a:endParaRPr lang="en-GB" sz="700" b="1" dirty="0"/>
            </a:p>
          </p:txBody>
        </p:sp>
        <p:sp>
          <p:nvSpPr>
            <p:cNvPr id="29" name="CuadroTexto 28"/>
            <p:cNvSpPr txBox="1"/>
            <p:nvPr/>
          </p:nvSpPr>
          <p:spPr>
            <a:xfrm>
              <a:off x="4410941" y="3062401"/>
              <a:ext cx="1051792" cy="381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700" b="1" dirty="0" smtClean="0"/>
                <a:t>X</a:t>
              </a:r>
              <a:endParaRPr lang="en-GB" sz="700" b="1" dirty="0"/>
            </a:p>
          </p:txBody>
        </p:sp>
        <p:sp>
          <p:nvSpPr>
            <p:cNvPr id="31" name="CuadroTexto 30"/>
            <p:cNvSpPr txBox="1"/>
            <p:nvPr/>
          </p:nvSpPr>
          <p:spPr>
            <a:xfrm>
              <a:off x="6320560" y="3062401"/>
              <a:ext cx="1051792" cy="381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700" b="1" dirty="0" smtClean="0"/>
                <a:t>X</a:t>
              </a:r>
              <a:endParaRPr lang="en-GB" sz="700" b="1" dirty="0"/>
            </a:p>
          </p:txBody>
        </p:sp>
        <p:sp>
          <p:nvSpPr>
            <p:cNvPr id="32" name="Flecha abajo 31"/>
            <p:cNvSpPr/>
            <p:nvPr/>
          </p:nvSpPr>
          <p:spPr>
            <a:xfrm>
              <a:off x="5361422" y="3816635"/>
              <a:ext cx="444500" cy="307777"/>
            </a:xfrm>
            <a:prstGeom prst="downArrow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700"/>
            </a:p>
          </p:txBody>
        </p:sp>
        <p:sp>
          <p:nvSpPr>
            <p:cNvPr id="33" name="Flecha abajo 32"/>
            <p:cNvSpPr/>
            <p:nvPr/>
          </p:nvSpPr>
          <p:spPr>
            <a:xfrm rot="10800000">
              <a:off x="3572163" y="3025686"/>
              <a:ext cx="444500" cy="307777"/>
            </a:xfrm>
            <a:prstGeom prst="downArrow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700"/>
            </a:p>
          </p:txBody>
        </p:sp>
        <p:sp>
          <p:nvSpPr>
            <p:cNvPr id="34" name="Flecha abajo 33"/>
            <p:cNvSpPr/>
            <p:nvPr/>
          </p:nvSpPr>
          <p:spPr>
            <a:xfrm rot="10800000">
              <a:off x="5351610" y="3025686"/>
              <a:ext cx="444500" cy="307777"/>
            </a:xfrm>
            <a:prstGeom prst="downArrow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700"/>
            </a:p>
          </p:txBody>
        </p:sp>
        <p:sp>
          <p:nvSpPr>
            <p:cNvPr id="35" name="Flecha abajo 34"/>
            <p:cNvSpPr/>
            <p:nvPr/>
          </p:nvSpPr>
          <p:spPr>
            <a:xfrm rot="10800000">
              <a:off x="7088332" y="3025686"/>
              <a:ext cx="444500" cy="307777"/>
            </a:xfrm>
            <a:prstGeom prst="downArrow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700"/>
            </a:p>
          </p:txBody>
        </p:sp>
        <p:sp>
          <p:nvSpPr>
            <p:cNvPr id="36" name="Flecha abajo 35"/>
            <p:cNvSpPr/>
            <p:nvPr/>
          </p:nvSpPr>
          <p:spPr>
            <a:xfrm rot="10800000">
              <a:off x="1273751" y="3370179"/>
              <a:ext cx="444500" cy="307777"/>
            </a:xfrm>
            <a:prstGeom prst="downArrow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700"/>
            </a:p>
          </p:txBody>
        </p:sp>
      </p:grpSp>
    </p:spTree>
    <p:extLst>
      <p:ext uri="{BB962C8B-B14F-4D97-AF65-F5344CB8AC3E}">
        <p14:creationId xmlns:p14="http://schemas.microsoft.com/office/powerpoint/2010/main" val="326392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 hidden="1">
            <a:extLst>
              <a:ext uri="{FF2B5EF4-FFF2-40B4-BE49-F238E27FC236}">
                <a16:creationId xmlns:a16="http://schemas.microsoft.com/office/drawing/2014/main" id="{007431CB-C5BF-4C59-8545-2FDCF2F7EB2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" name="Diapositiva de think-cell" r:id="rId4" imgW="353" imgH="353" progId="TCLayout.ActiveDocument.1">
                  <p:embed/>
                </p:oleObj>
              </mc:Choice>
              <mc:Fallback>
                <p:oleObj name="Diapositiva de think-cell" r:id="rId4" imgW="353" imgH="353" progId="TCLayout.ActiveDocument.1">
                  <p:embed/>
                  <p:pic>
                    <p:nvPicPr>
                      <p:cNvPr id="3" name="Objeto 2" hidden="1">
                        <a:extLst>
                          <a:ext uri="{FF2B5EF4-FFF2-40B4-BE49-F238E27FC236}">
                            <a16:creationId xmlns:a16="http://schemas.microsoft.com/office/drawing/2014/main" id="{007431CB-C5BF-4C59-8545-2FDCF2F7EB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D9263BB9-479E-4861-BEB1-073C681B74FB}"/>
              </a:ext>
            </a:extLst>
          </p:cNvPr>
          <p:cNvSpPr txBox="1">
            <a:spLocks/>
          </p:cNvSpPr>
          <p:nvPr/>
        </p:nvSpPr>
        <p:spPr>
          <a:xfrm>
            <a:off x="255778" y="755714"/>
            <a:ext cx="9063586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Price. </a:t>
            </a:r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</a:t>
            </a:r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Pricing Models (</a:t>
            </a:r>
            <a:r>
              <a:rPr lang="en-US" sz="36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sz="36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A5E25BBD-2240-435A-8D4D-BE12A9D40E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499ABB7-7DD1-4058-869A-EB4BD6C225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2754DEE-66D3-4552-8DA1-230FF370AE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79" y="6283737"/>
            <a:ext cx="833986" cy="356583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sp>
        <p:nvSpPr>
          <p:cNvPr id="17" name="19 Rectángulo redondeado"/>
          <p:cNvSpPr/>
          <p:nvPr/>
        </p:nvSpPr>
        <p:spPr>
          <a:xfrm>
            <a:off x="368489" y="1505713"/>
            <a:ext cx="11409529" cy="7461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Typical pricing options for apps, platforms and digital services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368488" y="2444065"/>
            <a:ext cx="11409529" cy="3779861"/>
          </a:xfrm>
          <a:prstGeom prst="rect">
            <a:avLst/>
          </a:prstGeom>
          <a:solidFill>
            <a:srgbClr val="FFFFFF"/>
          </a:solidFill>
          <a:ln>
            <a:solidFill>
              <a:srgbClr val="CC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b="1" dirty="0">
                <a:solidFill>
                  <a:schemeClr val="tx1"/>
                </a:solidFill>
              </a:rPr>
              <a:t>Subscription-Based Pricing: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GB" dirty="0" smtClean="0">
                <a:solidFill>
                  <a:schemeClr val="tx1"/>
                </a:solidFill>
              </a:rPr>
              <a:t>Pay </a:t>
            </a:r>
            <a:r>
              <a:rPr lang="en-GB" dirty="0">
                <a:solidFill>
                  <a:schemeClr val="tx1"/>
                </a:solidFill>
              </a:rPr>
              <a:t>a recurring fee (monthly, quarterly, or annually) to access the platform's services</a:t>
            </a:r>
            <a:r>
              <a:rPr lang="en-GB" dirty="0" smtClean="0">
                <a:solidFill>
                  <a:schemeClr val="tx1"/>
                </a:solidFill>
              </a:rPr>
              <a:t>. </a:t>
            </a:r>
            <a:r>
              <a:rPr lang="en-GB" b="1" dirty="0">
                <a:solidFill>
                  <a:srgbClr val="FF0000"/>
                </a:solidFill>
              </a:rPr>
              <a:t>Is the first one option you should think </a:t>
            </a:r>
            <a:r>
              <a:rPr lang="en-GB" b="1" dirty="0" smtClean="0">
                <a:solidFill>
                  <a:srgbClr val="FF0000"/>
                </a:solidFill>
              </a:rPr>
              <a:t>of (Recurrent and growing revenues!)</a:t>
            </a:r>
            <a:endParaRPr lang="en-GB" dirty="0">
              <a:solidFill>
                <a:schemeClr val="tx1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GB" dirty="0">
                <a:solidFill>
                  <a:schemeClr val="tx1"/>
                </a:solidFill>
              </a:rPr>
              <a:t>Ideal for services where users engage with the platform over a long period and need ongoing access</a:t>
            </a:r>
            <a:r>
              <a:rPr lang="en-GB" dirty="0" smtClean="0">
                <a:solidFill>
                  <a:schemeClr val="tx1"/>
                </a:solidFill>
              </a:rPr>
              <a:t>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GB" dirty="0" smtClean="0">
                <a:solidFill>
                  <a:schemeClr val="tx1"/>
                </a:solidFill>
              </a:rPr>
              <a:t>Netflix, Mobile operators, </a:t>
            </a:r>
            <a:r>
              <a:rPr lang="en-GB" dirty="0" err="1" smtClean="0">
                <a:solidFill>
                  <a:schemeClr val="tx1"/>
                </a:solidFill>
              </a:rPr>
              <a:t>Saas</a:t>
            </a:r>
            <a:r>
              <a:rPr lang="en-GB" dirty="0" smtClean="0">
                <a:solidFill>
                  <a:schemeClr val="tx1"/>
                </a:solidFill>
              </a:rPr>
              <a:t> platforms like Zoom..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GB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b="1" dirty="0" smtClean="0">
                <a:solidFill>
                  <a:schemeClr val="tx1"/>
                </a:solidFill>
              </a:rPr>
              <a:t>Freemium </a:t>
            </a:r>
            <a:r>
              <a:rPr lang="en-GB" b="1" dirty="0">
                <a:solidFill>
                  <a:schemeClr val="tx1"/>
                </a:solidFill>
              </a:rPr>
              <a:t>Pricing: </a:t>
            </a:r>
            <a:endParaRPr lang="en-GB" b="1" dirty="0" smtClean="0">
              <a:solidFill>
                <a:schemeClr val="tx1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GB" dirty="0">
                <a:solidFill>
                  <a:schemeClr val="tx1"/>
                </a:solidFill>
              </a:rPr>
              <a:t>O</a:t>
            </a:r>
            <a:r>
              <a:rPr lang="en-GB" dirty="0" smtClean="0">
                <a:solidFill>
                  <a:schemeClr val="tx1"/>
                </a:solidFill>
              </a:rPr>
              <a:t>ffering </a:t>
            </a:r>
            <a:r>
              <a:rPr lang="en-GB" dirty="0">
                <a:solidFill>
                  <a:schemeClr val="tx1"/>
                </a:solidFill>
              </a:rPr>
              <a:t>a basic version of the service for free, </a:t>
            </a:r>
            <a:r>
              <a:rPr lang="en-GB" dirty="0" smtClean="0">
                <a:solidFill>
                  <a:schemeClr val="tx1"/>
                </a:solidFill>
              </a:rPr>
              <a:t>pay to upgrade </a:t>
            </a:r>
            <a:r>
              <a:rPr lang="en-GB" dirty="0">
                <a:solidFill>
                  <a:schemeClr val="tx1"/>
                </a:solidFill>
              </a:rPr>
              <a:t>to a premium version for additional </a:t>
            </a:r>
            <a:r>
              <a:rPr lang="en-GB" dirty="0" smtClean="0">
                <a:solidFill>
                  <a:schemeClr val="tx1"/>
                </a:solidFill>
              </a:rPr>
              <a:t>features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GB" dirty="0">
                <a:solidFill>
                  <a:schemeClr val="tx1"/>
                </a:solidFill>
              </a:rPr>
              <a:t>Spotify, Dropbox, and </a:t>
            </a:r>
            <a:r>
              <a:rPr lang="en-GB" dirty="0" smtClean="0">
                <a:solidFill>
                  <a:schemeClr val="tx1"/>
                </a:solidFill>
              </a:rPr>
              <a:t>LinkedIn</a:t>
            </a:r>
            <a:endParaRPr lang="en-GB" b="1" dirty="0" smtClean="0">
              <a:solidFill>
                <a:schemeClr val="tx1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GB" b="1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b="1" dirty="0">
                <a:solidFill>
                  <a:schemeClr val="tx1"/>
                </a:solidFill>
              </a:rPr>
              <a:t>Pay-Per-Use / Transactional </a:t>
            </a:r>
            <a:r>
              <a:rPr lang="en-GB" b="1" dirty="0" smtClean="0">
                <a:solidFill>
                  <a:schemeClr val="tx1"/>
                </a:solidFill>
              </a:rPr>
              <a:t>Pricing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GB" dirty="0" smtClean="0">
                <a:solidFill>
                  <a:schemeClr val="tx1"/>
                </a:solidFill>
              </a:rPr>
              <a:t>Suited </a:t>
            </a:r>
            <a:r>
              <a:rPr lang="en-GB" dirty="0">
                <a:solidFill>
                  <a:schemeClr val="tx1"/>
                </a:solidFill>
              </a:rPr>
              <a:t>to platforms where users pay only when they use a specific </a:t>
            </a:r>
            <a:r>
              <a:rPr lang="en-GB" dirty="0" smtClean="0">
                <a:solidFill>
                  <a:schemeClr val="tx1"/>
                </a:solidFill>
              </a:rPr>
              <a:t>service with flexibility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GB" dirty="0" err="1" smtClean="0">
                <a:solidFill>
                  <a:schemeClr val="tx1"/>
                </a:solidFill>
              </a:rPr>
              <a:t>Deliveroo</a:t>
            </a:r>
            <a:r>
              <a:rPr lang="en-GB" dirty="0" smtClean="0">
                <a:solidFill>
                  <a:schemeClr val="tx1"/>
                </a:solidFill>
              </a:rPr>
              <a:t>, Amazon Web Services, Google Cloud, Pay-per-ride (</a:t>
            </a:r>
            <a:r>
              <a:rPr lang="en-GB" dirty="0" err="1" smtClean="0">
                <a:solidFill>
                  <a:schemeClr val="tx1"/>
                </a:solidFill>
              </a:rPr>
              <a:t>Cooltra</a:t>
            </a:r>
            <a:r>
              <a:rPr lang="en-GB" dirty="0" smtClean="0">
                <a:solidFill>
                  <a:schemeClr val="tx1"/>
                </a:solidFill>
              </a:rPr>
              <a:t>, Zipcar, …) Pay-per-view platforms</a:t>
            </a:r>
          </a:p>
        </p:txBody>
      </p:sp>
    </p:spTree>
    <p:extLst>
      <p:ext uri="{BB962C8B-B14F-4D97-AF65-F5344CB8AC3E}">
        <p14:creationId xmlns:p14="http://schemas.microsoft.com/office/powerpoint/2010/main" val="3700847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 hidden="1">
            <a:extLst>
              <a:ext uri="{FF2B5EF4-FFF2-40B4-BE49-F238E27FC236}">
                <a16:creationId xmlns:a16="http://schemas.microsoft.com/office/drawing/2014/main" id="{007431CB-C5BF-4C59-8545-2FDCF2F7EB2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5" name="Diapositiva de think-cell" r:id="rId4" imgW="353" imgH="353" progId="TCLayout.ActiveDocument.1">
                  <p:embed/>
                </p:oleObj>
              </mc:Choice>
              <mc:Fallback>
                <p:oleObj name="Diapositiva de think-cell" r:id="rId4" imgW="353" imgH="353" progId="TCLayout.ActiveDocument.1">
                  <p:embed/>
                  <p:pic>
                    <p:nvPicPr>
                      <p:cNvPr id="3" name="Objeto 2" hidden="1">
                        <a:extLst>
                          <a:ext uri="{FF2B5EF4-FFF2-40B4-BE49-F238E27FC236}">
                            <a16:creationId xmlns:a16="http://schemas.microsoft.com/office/drawing/2014/main" id="{007431CB-C5BF-4C59-8545-2FDCF2F7EB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áfico 4">
            <a:extLst>
              <a:ext uri="{FF2B5EF4-FFF2-40B4-BE49-F238E27FC236}">
                <a16:creationId xmlns:a16="http://schemas.microsoft.com/office/drawing/2014/main" id="{A5E25BBD-2240-435A-8D4D-BE12A9D40E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499ABB7-7DD1-4058-869A-EB4BD6C225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2754DEE-66D3-4552-8DA1-230FF370AE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79" y="6283737"/>
            <a:ext cx="833986" cy="356583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sp>
        <p:nvSpPr>
          <p:cNvPr id="17" name="19 Rectángulo redondeado"/>
          <p:cNvSpPr/>
          <p:nvPr/>
        </p:nvSpPr>
        <p:spPr>
          <a:xfrm>
            <a:off x="368489" y="1505713"/>
            <a:ext cx="11409529" cy="7461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Typical pricing options for apps, platforms and digital services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368488" y="2444065"/>
            <a:ext cx="11409529" cy="3779861"/>
          </a:xfrm>
          <a:prstGeom prst="rect">
            <a:avLst/>
          </a:prstGeom>
          <a:solidFill>
            <a:srgbClr val="FFFFFF"/>
          </a:solidFill>
          <a:ln>
            <a:solidFill>
              <a:srgbClr val="CC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b="1" dirty="0">
                <a:solidFill>
                  <a:schemeClr val="tx1"/>
                </a:solidFill>
              </a:rPr>
              <a:t>Ad-Supported Pricing: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GB" dirty="0" smtClean="0">
                <a:solidFill>
                  <a:schemeClr val="tx1"/>
                </a:solidFill>
              </a:rPr>
              <a:t>The </a:t>
            </a:r>
            <a:r>
              <a:rPr lang="en-GB" dirty="0">
                <a:solidFill>
                  <a:schemeClr val="tx1"/>
                </a:solidFill>
              </a:rPr>
              <a:t>service is free for users, and the platform generates revenue through advertising</a:t>
            </a:r>
            <a:r>
              <a:rPr lang="en-GB" dirty="0" smtClean="0">
                <a:solidFill>
                  <a:schemeClr val="tx1"/>
                </a:solidFill>
              </a:rPr>
              <a:t>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GB" dirty="0">
                <a:solidFill>
                  <a:schemeClr val="tx1"/>
                </a:solidFill>
              </a:rPr>
              <a:t>Not a good idea for your </a:t>
            </a:r>
            <a:r>
              <a:rPr lang="en-GB" dirty="0" err="1">
                <a:solidFill>
                  <a:schemeClr val="tx1"/>
                </a:solidFill>
              </a:rPr>
              <a:t>startup</a:t>
            </a:r>
            <a:r>
              <a:rPr lang="en-GB" dirty="0">
                <a:solidFill>
                  <a:schemeClr val="tx1"/>
                </a:solidFill>
              </a:rPr>
              <a:t>….unless you expect millions of visitors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GB" dirty="0" err="1" smtClean="0">
                <a:solidFill>
                  <a:schemeClr val="tx1"/>
                </a:solidFill>
              </a:rPr>
              <a:t>Youtube</a:t>
            </a:r>
            <a:r>
              <a:rPr lang="en-GB" dirty="0" smtClean="0">
                <a:solidFill>
                  <a:schemeClr val="tx1"/>
                </a:solidFill>
              </a:rPr>
              <a:t>, Digital newspapers,…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GB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b="1" dirty="0">
                <a:solidFill>
                  <a:schemeClr val="tx1"/>
                </a:solidFill>
              </a:rPr>
              <a:t>Commission-Based </a:t>
            </a:r>
            <a:r>
              <a:rPr lang="en-GB" b="1" dirty="0" smtClean="0">
                <a:solidFill>
                  <a:schemeClr val="tx1"/>
                </a:solidFill>
              </a:rPr>
              <a:t>Pricing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GB" dirty="0" smtClean="0">
                <a:solidFill>
                  <a:schemeClr val="tx1"/>
                </a:solidFill>
              </a:rPr>
              <a:t>Common </a:t>
            </a:r>
            <a:r>
              <a:rPr lang="en-GB" dirty="0">
                <a:solidFill>
                  <a:schemeClr val="tx1"/>
                </a:solidFill>
              </a:rPr>
              <a:t>for platforms </a:t>
            </a:r>
            <a:r>
              <a:rPr lang="en-GB" dirty="0" smtClean="0">
                <a:solidFill>
                  <a:schemeClr val="tx1"/>
                </a:solidFill>
              </a:rPr>
              <a:t>models that </a:t>
            </a:r>
            <a:r>
              <a:rPr lang="en-GB" dirty="0">
                <a:solidFill>
                  <a:schemeClr val="tx1"/>
                </a:solidFill>
              </a:rPr>
              <a:t>connect buyers and </a:t>
            </a:r>
            <a:r>
              <a:rPr lang="en-GB" dirty="0" smtClean="0">
                <a:solidFill>
                  <a:schemeClr val="tx1"/>
                </a:solidFill>
              </a:rPr>
              <a:t>sellers.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GB" dirty="0" smtClean="0">
                <a:solidFill>
                  <a:schemeClr val="tx1"/>
                </a:solidFill>
              </a:rPr>
              <a:t>Booking,, Airbnb, </a:t>
            </a:r>
            <a:r>
              <a:rPr lang="en-GB" dirty="0" err="1" smtClean="0">
                <a:solidFill>
                  <a:schemeClr val="tx1"/>
                </a:solidFill>
              </a:rPr>
              <a:t>eDreams</a:t>
            </a:r>
            <a:r>
              <a:rPr lang="en-GB" dirty="0" smtClean="0">
                <a:solidFill>
                  <a:schemeClr val="tx1"/>
                </a:solidFill>
              </a:rPr>
              <a:t>, Amazon, Uber,…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endParaRPr lang="en-GB" b="1" dirty="0" smtClean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b="1" dirty="0">
                <a:solidFill>
                  <a:schemeClr val="tx1"/>
                </a:solidFill>
              </a:rPr>
              <a:t>In-App Purchases / </a:t>
            </a:r>
            <a:r>
              <a:rPr lang="en-GB" b="1" dirty="0" err="1" smtClean="0">
                <a:solidFill>
                  <a:schemeClr val="tx1"/>
                </a:solidFill>
              </a:rPr>
              <a:t>Microtransactions</a:t>
            </a:r>
            <a:endParaRPr lang="en-GB" b="1" dirty="0" smtClean="0">
              <a:solidFill>
                <a:schemeClr val="tx1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GB" dirty="0" smtClean="0">
                <a:solidFill>
                  <a:schemeClr val="tx1"/>
                </a:solidFill>
              </a:rPr>
              <a:t>Suited </a:t>
            </a:r>
            <a:r>
              <a:rPr lang="en-GB" dirty="0">
                <a:solidFill>
                  <a:schemeClr val="tx1"/>
                </a:solidFill>
              </a:rPr>
              <a:t>to apps and online platforms that offer games or digital </a:t>
            </a:r>
            <a:r>
              <a:rPr lang="en-GB" dirty="0" smtClean="0">
                <a:solidFill>
                  <a:schemeClr val="tx1"/>
                </a:solidFill>
              </a:rPr>
              <a:t>content.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GB" dirty="0" smtClean="0">
                <a:solidFill>
                  <a:schemeClr val="tx1"/>
                </a:solidFill>
              </a:rPr>
              <a:t>They allow buying </a:t>
            </a:r>
            <a:r>
              <a:rPr lang="en-GB" dirty="0">
                <a:solidFill>
                  <a:schemeClr val="tx1"/>
                </a:solidFill>
              </a:rPr>
              <a:t>additional features, content, or </a:t>
            </a:r>
            <a:r>
              <a:rPr lang="en-GB" dirty="0" smtClean="0">
                <a:solidFill>
                  <a:schemeClr val="tx1"/>
                </a:solidFill>
              </a:rPr>
              <a:t>upgrades during the use of the service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GB" dirty="0" smtClean="0">
                <a:solidFill>
                  <a:schemeClr val="tx1"/>
                </a:solidFill>
              </a:rPr>
              <a:t>Candy Crush, </a:t>
            </a:r>
            <a:r>
              <a:rPr lang="en-GB" dirty="0" err="1" smtClean="0">
                <a:solidFill>
                  <a:schemeClr val="tx1"/>
                </a:solidFill>
              </a:rPr>
              <a:t>Fornite</a:t>
            </a:r>
            <a:r>
              <a:rPr lang="en-GB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D9263BB9-479E-4861-BEB1-073C681B74FB}"/>
              </a:ext>
            </a:extLst>
          </p:cNvPr>
          <p:cNvSpPr txBox="1">
            <a:spLocks/>
          </p:cNvSpPr>
          <p:nvPr/>
        </p:nvSpPr>
        <p:spPr>
          <a:xfrm>
            <a:off x="255778" y="755714"/>
            <a:ext cx="9063586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Price. </a:t>
            </a:r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</a:t>
            </a:r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Pricing Models (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ii)</a:t>
            </a:r>
            <a:endParaRPr lang="en-GB" sz="36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83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 hidden="1">
            <a:extLst>
              <a:ext uri="{FF2B5EF4-FFF2-40B4-BE49-F238E27FC236}">
                <a16:creationId xmlns:a16="http://schemas.microsoft.com/office/drawing/2014/main" id="{007431CB-C5BF-4C59-8545-2FDCF2F7EB2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9" name="Diapositiva de think-cell" r:id="rId4" imgW="353" imgH="353" progId="TCLayout.ActiveDocument.1">
                  <p:embed/>
                </p:oleObj>
              </mc:Choice>
              <mc:Fallback>
                <p:oleObj name="Diapositiva de think-cell" r:id="rId4" imgW="353" imgH="353" progId="TCLayout.ActiveDocument.1">
                  <p:embed/>
                  <p:pic>
                    <p:nvPicPr>
                      <p:cNvPr id="3" name="Objeto 2" hidden="1">
                        <a:extLst>
                          <a:ext uri="{FF2B5EF4-FFF2-40B4-BE49-F238E27FC236}">
                            <a16:creationId xmlns:a16="http://schemas.microsoft.com/office/drawing/2014/main" id="{007431CB-C5BF-4C59-8545-2FDCF2F7EB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áfico 4">
            <a:extLst>
              <a:ext uri="{FF2B5EF4-FFF2-40B4-BE49-F238E27FC236}">
                <a16:creationId xmlns:a16="http://schemas.microsoft.com/office/drawing/2014/main" id="{A5E25BBD-2240-435A-8D4D-BE12A9D40E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499ABB7-7DD1-4058-869A-EB4BD6C225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2754DEE-66D3-4552-8DA1-230FF370AE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79" y="6283737"/>
            <a:ext cx="833986" cy="356583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sp>
        <p:nvSpPr>
          <p:cNvPr id="17" name="19 Rectángulo redondeado"/>
          <p:cNvSpPr/>
          <p:nvPr/>
        </p:nvSpPr>
        <p:spPr>
          <a:xfrm>
            <a:off x="368489" y="1505713"/>
            <a:ext cx="11409529" cy="7461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Final Recommendations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368488" y="2430417"/>
            <a:ext cx="11409529" cy="3779861"/>
          </a:xfrm>
          <a:prstGeom prst="rect">
            <a:avLst/>
          </a:prstGeom>
          <a:solidFill>
            <a:srgbClr val="FFFFFF"/>
          </a:solidFill>
          <a:ln>
            <a:solidFill>
              <a:srgbClr val="CC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GB" sz="2400" b="1" dirty="0" smtClean="0">
                <a:solidFill>
                  <a:schemeClr val="tx1"/>
                </a:solidFill>
              </a:rPr>
              <a:t>For an </a:t>
            </a:r>
            <a:r>
              <a:rPr lang="en-GB" sz="2400" b="1" dirty="0">
                <a:solidFill>
                  <a:schemeClr val="tx1"/>
                </a:solidFill>
              </a:rPr>
              <a:t>online platform or app, a hybrid model often works best, combining different pricing strategies</a:t>
            </a:r>
            <a:r>
              <a:rPr lang="en-GB" sz="2400" b="1" dirty="0" smtClean="0">
                <a:solidFill>
                  <a:schemeClr val="tx1"/>
                </a:solidFill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</a:rPr>
              <a:t>Spotify (Freemium + Subscription</a:t>
            </a:r>
            <a:r>
              <a:rPr lang="en-GB" sz="2400" dirty="0" smtClean="0">
                <a:solidFill>
                  <a:schemeClr val="tx1"/>
                </a:solidFill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Uber, Airbnb </a:t>
            </a:r>
            <a:r>
              <a:rPr lang="en-GB" sz="2400" dirty="0">
                <a:solidFill>
                  <a:schemeClr val="tx1"/>
                </a:solidFill>
              </a:rPr>
              <a:t>(Commission-Based + Pay-Per-Use</a:t>
            </a:r>
            <a:r>
              <a:rPr lang="en-GB" sz="2400" dirty="0" smtClean="0">
                <a:solidFill>
                  <a:schemeClr val="tx1"/>
                </a:solidFill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</a:rPr>
              <a:t>Amazon (Commission-Based + Subscription + Pay-Per-Use</a:t>
            </a:r>
            <a:r>
              <a:rPr lang="en-GB" sz="2400" dirty="0" smtClean="0">
                <a:solidFill>
                  <a:schemeClr val="tx1"/>
                </a:solidFill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/>
                </a:solidFill>
              </a:rPr>
              <a:t>YouTube (Ad-Supported + Freemium + Subscription</a:t>
            </a:r>
            <a:r>
              <a:rPr lang="en-GB" sz="2400" dirty="0" smtClean="0">
                <a:solidFill>
                  <a:schemeClr val="tx1"/>
                </a:solidFill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….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400" b="1" dirty="0" smtClean="0">
                <a:solidFill>
                  <a:schemeClr val="tx1"/>
                </a:solidFill>
              </a:rPr>
              <a:t>Do a benchmark on your market and competitors to get inspiration…</a:t>
            </a:r>
            <a:endParaRPr lang="en-GB" sz="2400" b="1" dirty="0">
              <a:solidFill>
                <a:schemeClr val="tx1"/>
              </a:solidFill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D9263BB9-479E-4861-BEB1-073C681B74FB}"/>
              </a:ext>
            </a:extLst>
          </p:cNvPr>
          <p:cNvSpPr txBox="1">
            <a:spLocks/>
          </p:cNvSpPr>
          <p:nvPr/>
        </p:nvSpPr>
        <p:spPr>
          <a:xfrm>
            <a:off x="255778" y="755714"/>
            <a:ext cx="9063586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Price. </a:t>
            </a:r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</a:t>
            </a:r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Pricing Models (</a:t>
            </a: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iii)</a:t>
            </a:r>
            <a:endParaRPr lang="en-GB" sz="36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73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 hidden="1">
            <a:extLst>
              <a:ext uri="{FF2B5EF4-FFF2-40B4-BE49-F238E27FC236}">
                <a16:creationId xmlns:a16="http://schemas.microsoft.com/office/drawing/2014/main" id="{007431CB-C5BF-4C59-8545-2FDCF2F7EB2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" name="Diapositiva de think-cell" r:id="rId4" imgW="353" imgH="353" progId="TCLayout.ActiveDocument.1">
                  <p:embed/>
                </p:oleObj>
              </mc:Choice>
              <mc:Fallback>
                <p:oleObj name="Diapositiva de think-cell" r:id="rId4" imgW="353" imgH="353" progId="TCLayout.ActiveDocument.1">
                  <p:embed/>
                  <p:pic>
                    <p:nvPicPr>
                      <p:cNvPr id="3" name="Objeto 2" hidden="1">
                        <a:extLst>
                          <a:ext uri="{FF2B5EF4-FFF2-40B4-BE49-F238E27FC236}">
                            <a16:creationId xmlns:a16="http://schemas.microsoft.com/office/drawing/2014/main" id="{007431CB-C5BF-4C59-8545-2FDCF2F7EB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D9263BB9-479E-4861-BEB1-073C681B74FB}"/>
              </a:ext>
            </a:extLst>
          </p:cNvPr>
          <p:cNvSpPr txBox="1">
            <a:spLocks/>
          </p:cNvSpPr>
          <p:nvPr/>
        </p:nvSpPr>
        <p:spPr>
          <a:xfrm>
            <a:off x="255778" y="755714"/>
            <a:ext cx="9063586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Price: Final tip</a:t>
            </a:r>
            <a:endParaRPr lang="en-GB" sz="4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A5E25BBD-2240-435A-8D4D-BE12A9D40E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499ABB7-7DD1-4058-869A-EB4BD6C225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2754DEE-66D3-4552-8DA1-230FF370AE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79" y="6283737"/>
            <a:ext cx="833986" cy="356583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sp>
        <p:nvSpPr>
          <p:cNvPr id="16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80" y="1528767"/>
            <a:ext cx="11849084" cy="106826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 </a:t>
            </a:r>
            <a:r>
              <a:rPr lang="en-GB" dirty="0" smtClean="0"/>
              <a:t>The “wisdom of the crowds” Pricing </a:t>
            </a:r>
            <a:r>
              <a:rPr lang="en-GB" dirty="0"/>
              <a:t>G</a:t>
            </a:r>
            <a:r>
              <a:rPr lang="en-GB" dirty="0" smtClean="0"/>
              <a:t>ame  = in the end, “the market” will give you the answer of what is your Value for Money.</a:t>
            </a:r>
            <a:r>
              <a:rPr lang="en-GB" sz="2400" dirty="0" smtClean="0">
                <a:solidFill>
                  <a:srgbClr val="FF0000"/>
                </a:solidFill>
              </a:rPr>
              <a:t>	</a:t>
            </a:r>
            <a:r>
              <a:rPr lang="en-GB" sz="3200" dirty="0" smtClean="0"/>
              <a:t>       </a:t>
            </a:r>
            <a:endParaRPr lang="en-GB" sz="3200" dirty="0"/>
          </a:p>
        </p:txBody>
      </p:sp>
      <p:sp>
        <p:nvSpPr>
          <p:cNvPr id="30" name="Flecha abajo 29"/>
          <p:cNvSpPr/>
          <p:nvPr/>
        </p:nvSpPr>
        <p:spPr>
          <a:xfrm>
            <a:off x="5741158" y="2656839"/>
            <a:ext cx="709683" cy="30025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255778" y="3016901"/>
            <a:ext cx="11849084" cy="19010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n-GB" sz="2400" dirty="0" smtClean="0"/>
              <a:t>Define your </a:t>
            </a:r>
            <a:r>
              <a:rPr lang="en-GB" sz="2400" dirty="0"/>
              <a:t>p</a:t>
            </a:r>
            <a:r>
              <a:rPr lang="en-GB" sz="2400" dirty="0" smtClean="0"/>
              <a:t>ricing strategy </a:t>
            </a:r>
            <a:r>
              <a:rPr lang="en-GB" sz="2400" dirty="0" smtClean="0">
                <a:solidFill>
                  <a:srgbClr val="FF0000"/>
                </a:solidFill>
              </a:rPr>
              <a:t>Base </a:t>
            </a:r>
            <a:r>
              <a:rPr lang="en-GB" sz="2400" dirty="0">
                <a:solidFill>
                  <a:srgbClr val="FF0000"/>
                </a:solidFill>
              </a:rPr>
              <a:t>L</a:t>
            </a:r>
            <a:r>
              <a:rPr lang="en-GB" sz="2400" dirty="0" smtClean="0">
                <a:solidFill>
                  <a:srgbClr val="FF0000"/>
                </a:solidFill>
              </a:rPr>
              <a:t>ine</a:t>
            </a:r>
            <a:r>
              <a:rPr lang="en-GB" sz="2400" dirty="0" smtClean="0"/>
              <a:t> analysing what your market / competitors do </a:t>
            </a:r>
            <a:r>
              <a:rPr lang="en-GB" sz="2400" dirty="0" smtClean="0">
                <a:solidFill>
                  <a:srgbClr val="FF0000"/>
                </a:solidFill>
              </a:rPr>
              <a:t>(benchmark)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dirty="0" smtClean="0"/>
              <a:t>Talk </a:t>
            </a:r>
            <a:r>
              <a:rPr lang="en-GB" sz="2400" dirty="0"/>
              <a:t>to as many potential customers as you can before </a:t>
            </a:r>
            <a:r>
              <a:rPr lang="en-GB" sz="2400" dirty="0" smtClean="0"/>
              <a:t>launching…</a:t>
            </a:r>
            <a:endParaRPr lang="en-GB" sz="2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GB" sz="2000" dirty="0"/>
              <a:t>Explain precisely your Value Proposition  and compare </a:t>
            </a:r>
            <a:r>
              <a:rPr lang="en-GB" sz="2000" dirty="0" smtClean="0"/>
              <a:t>it with competitors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400" dirty="0" smtClean="0"/>
              <a:t>And ask if they would pay what you are proposing.</a:t>
            </a:r>
            <a:endParaRPr lang="en-GB" sz="2400" dirty="0"/>
          </a:p>
          <a:p>
            <a:pPr>
              <a:buFont typeface="Wingdings" panose="05000000000000000000" pitchFamily="2" charset="2"/>
              <a:buChar char="ü"/>
            </a:pPr>
            <a:endParaRPr lang="en-GB" dirty="0"/>
          </a:p>
        </p:txBody>
      </p:sp>
      <p:sp>
        <p:nvSpPr>
          <p:cNvPr id="38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3998794" y="5074802"/>
            <a:ext cx="3398293" cy="1186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 smtClean="0">
                <a:solidFill>
                  <a:srgbClr val="FF0000"/>
                </a:solidFill>
              </a:rPr>
              <a:t>Ask, ask, ask…research, research, research</a:t>
            </a:r>
          </a:p>
        </p:txBody>
      </p:sp>
    </p:spTree>
    <p:extLst>
      <p:ext uri="{BB962C8B-B14F-4D97-AF65-F5344CB8AC3E}">
        <p14:creationId xmlns:p14="http://schemas.microsoft.com/office/powerpoint/2010/main" val="188153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493878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8.Place: A classical confusion with “PLACE”</a:t>
            </a:r>
            <a:endParaRPr lang="en-GB" sz="3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438688"/>
            <a:ext cx="9144" cy="371857"/>
          </a:xfrm>
          <a:prstGeom prst="rect">
            <a:avLst/>
          </a:prstGeom>
        </p:spPr>
      </p:pic>
      <p:sp>
        <p:nvSpPr>
          <p:cNvPr id="3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35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832" y="1382197"/>
            <a:ext cx="11360834" cy="1055713"/>
          </a:xfrm>
        </p:spPr>
        <p:txBody>
          <a:bodyPr anchor="ctr"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sz="2000" dirty="0" smtClean="0"/>
              <a:t>Does it refers to DISTRIBUTION CHANELS (move goods to the customer)…?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 smtClean="0"/>
              <a:t> … or to SALES CHANNELS  (sale the goods to the customer)?</a:t>
            </a:r>
            <a:endParaRPr lang="en-GB" sz="2000" dirty="0"/>
          </a:p>
        </p:txBody>
      </p:sp>
      <p:sp>
        <p:nvSpPr>
          <p:cNvPr id="6" name="Flecha abajo 5"/>
          <p:cNvSpPr/>
          <p:nvPr/>
        </p:nvSpPr>
        <p:spPr>
          <a:xfrm>
            <a:off x="5420436" y="2313389"/>
            <a:ext cx="1351128" cy="2477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460479" y="2561169"/>
            <a:ext cx="11360834" cy="13147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n-GB" sz="2000" b="1" dirty="0">
                <a:solidFill>
                  <a:srgbClr val="FF0000"/>
                </a:solidFill>
              </a:rPr>
              <a:t>Distribution channels</a:t>
            </a:r>
            <a:r>
              <a:rPr lang="en-GB" sz="2000" dirty="0">
                <a:solidFill>
                  <a:srgbClr val="FF0000"/>
                </a:solidFill>
              </a:rPr>
              <a:t> </a:t>
            </a:r>
            <a:r>
              <a:rPr lang="en-GB" sz="2000" dirty="0"/>
              <a:t>encompass the entire process of </a:t>
            </a:r>
            <a:r>
              <a:rPr lang="en-GB" sz="2000" dirty="0">
                <a:solidFill>
                  <a:srgbClr val="FF0000"/>
                </a:solidFill>
              </a:rPr>
              <a:t>moving</a:t>
            </a:r>
            <a:r>
              <a:rPr lang="en-GB" sz="2000" dirty="0"/>
              <a:t> a product from the manufacturer to the end consumer, including logistics and </a:t>
            </a:r>
            <a:r>
              <a:rPr lang="en-GB" sz="2000" dirty="0" smtClean="0"/>
              <a:t>intermediaries.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b="1" dirty="0" smtClean="0">
                <a:solidFill>
                  <a:srgbClr val="FF0000"/>
                </a:solidFill>
              </a:rPr>
              <a:t>Sales channels</a:t>
            </a:r>
            <a:r>
              <a:rPr lang="en-GB" sz="2000" dirty="0" smtClean="0"/>
              <a:t>, </a:t>
            </a:r>
            <a:r>
              <a:rPr lang="en-GB" sz="2000" dirty="0"/>
              <a:t>specifically focus on how and where the product is </a:t>
            </a:r>
            <a:r>
              <a:rPr lang="en-GB" sz="2000" dirty="0">
                <a:solidFill>
                  <a:srgbClr val="FF0000"/>
                </a:solidFill>
              </a:rPr>
              <a:t>sold</a:t>
            </a:r>
            <a:r>
              <a:rPr lang="en-GB" sz="2000" dirty="0"/>
              <a:t> to customers, such as through retail stores, online platforms, or direct sales.</a:t>
            </a:r>
          </a:p>
        </p:txBody>
      </p:sp>
      <p:sp>
        <p:nvSpPr>
          <p:cNvPr id="19" name="Flecha abajo 18"/>
          <p:cNvSpPr/>
          <p:nvPr/>
        </p:nvSpPr>
        <p:spPr>
          <a:xfrm>
            <a:off x="5420436" y="3960246"/>
            <a:ext cx="1351128" cy="2477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465698" y="4221674"/>
            <a:ext cx="11360834" cy="12920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n-GB" sz="2000" dirty="0"/>
              <a:t>T</a:t>
            </a:r>
            <a:r>
              <a:rPr lang="en-GB" sz="2000" dirty="0" smtClean="0"/>
              <a:t>he answer in today’s concept of “user experience”: Both (specially in Business with a strong digital basis)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600" dirty="0" smtClean="0"/>
              <a:t>Consider </a:t>
            </a:r>
            <a:r>
              <a:rPr lang="en-GB" sz="1600" dirty="0" smtClean="0">
                <a:solidFill>
                  <a:srgbClr val="FF0000"/>
                </a:solidFill>
              </a:rPr>
              <a:t>“</a:t>
            </a:r>
            <a:r>
              <a:rPr lang="en-GB" sz="1600" dirty="0" smtClean="0">
                <a:solidFill>
                  <a:srgbClr val="FF0000"/>
                </a:solidFill>
              </a:rPr>
              <a:t>Distribution Strategy” and  “PLACE” as the SALES CHANNELS </a:t>
            </a:r>
            <a:r>
              <a:rPr lang="en-GB" sz="1600" dirty="0" smtClean="0"/>
              <a:t>through which you will sell </a:t>
            </a:r>
            <a:r>
              <a:rPr lang="en-GB" sz="1600" dirty="0" smtClean="0"/>
              <a:t>and </a:t>
            </a:r>
            <a:r>
              <a:rPr lang="en-GB" sz="1600" dirty="0" smtClean="0"/>
              <a:t>implement your </a:t>
            </a:r>
            <a:r>
              <a:rPr lang="en-GB" sz="1600" dirty="0" smtClean="0"/>
              <a:t>services</a:t>
            </a:r>
            <a:endParaRPr lang="en-GB" sz="1600" dirty="0" smtClean="0"/>
          </a:p>
          <a:p>
            <a:pPr lvl="1"/>
            <a:r>
              <a:rPr lang="en-GB" sz="1600" dirty="0" smtClean="0"/>
              <a:t>You will have to estimate a Sales Plan , a roll-out plan , and a budget allocation plan per each Sales Channel</a:t>
            </a:r>
          </a:p>
          <a:p>
            <a:pPr lvl="1"/>
            <a:r>
              <a:rPr lang="en-GB" sz="1600" dirty="0" smtClean="0"/>
              <a:t>Some sales channels are also a distribution channels 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5238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8.Place: A </a:t>
            </a:r>
            <a:r>
              <a:rPr lang="en-GB" sz="32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classical confusion with “PLACE” (ii)</a:t>
            </a:r>
            <a:endParaRPr lang="en-GB" sz="3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438688"/>
            <a:ext cx="9144" cy="371857"/>
          </a:xfrm>
          <a:prstGeom prst="rect">
            <a:avLst/>
          </a:prstGeom>
        </p:spPr>
      </p:pic>
      <p:sp>
        <p:nvSpPr>
          <p:cNvPr id="3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35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583" y="1494342"/>
            <a:ext cx="11360834" cy="4360547"/>
          </a:xfrm>
        </p:spPr>
        <p:txBody>
          <a:bodyPr anchor="ctr"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sz="2000" dirty="0" smtClean="0"/>
              <a:t>A Retailer Store or a Supermarket are both a Sales Channel and a Distribution Channel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 smtClean="0"/>
              <a:t> A Door to Door Sales Force or a Direct Sales Representative are Sales Channels, but not Distribution Channels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 smtClean="0"/>
              <a:t> Your company’s e-Commerce  is only a Sales Channel if you sell physical products, it is also a Distribution Channel if you sell software or an on-line service.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 smtClean="0"/>
              <a:t>Amazon</a:t>
            </a:r>
            <a:r>
              <a:rPr lang="en-GB" sz="2000" dirty="0"/>
              <a:t> </a:t>
            </a:r>
            <a:r>
              <a:rPr lang="en-GB" sz="2000" dirty="0" smtClean="0"/>
              <a:t>is both (it charges you to sell and distribute your product)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 smtClean="0"/>
              <a:t>A System Integrator that prescribes and installs your software, is both a Sales and a Distribution channel. If it only prescribes your software but your team does the installation, then it is only a Sales Channels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 smtClean="0"/>
              <a:t>Is Social Selling a Sales Channel? Technically not… (transactions are driven to your site), but you can consider YES.</a:t>
            </a:r>
          </a:p>
        </p:txBody>
      </p:sp>
    </p:spTree>
    <p:extLst>
      <p:ext uri="{BB962C8B-B14F-4D97-AF65-F5344CB8AC3E}">
        <p14:creationId xmlns:p14="http://schemas.microsoft.com/office/powerpoint/2010/main" val="348210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9263BB9-479E-4861-BEB1-073C681B74FB}"/>
              </a:ext>
            </a:extLst>
          </p:cNvPr>
          <p:cNvSpPr txBox="1">
            <a:spLocks/>
          </p:cNvSpPr>
          <p:nvPr/>
        </p:nvSpPr>
        <p:spPr>
          <a:xfrm>
            <a:off x="255778" y="387223"/>
            <a:ext cx="9063586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9.Promotion: Push vs Pull</a:t>
            </a:r>
            <a:endParaRPr lang="en-GB" sz="4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A5E25BBD-2240-435A-8D4D-BE12A9D40E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94850"/>
            <a:ext cx="6096000" cy="4571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499ABB7-7DD1-4058-869A-EB4BD6C225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152080"/>
            <a:ext cx="9144" cy="37185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2754DEE-66D3-4552-8DA1-230FF370AE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79" y="6420212"/>
            <a:ext cx="833986" cy="356583"/>
          </a:xfrm>
          <a:prstGeom prst="rect">
            <a:avLst/>
          </a:prstGeom>
        </p:spPr>
      </p:pic>
      <p:sp>
        <p:nvSpPr>
          <p:cNvPr id="13" name="19 Rectángulo redondeado"/>
          <p:cNvSpPr/>
          <p:nvPr/>
        </p:nvSpPr>
        <p:spPr>
          <a:xfrm>
            <a:off x="132070" y="1296537"/>
            <a:ext cx="1395194" cy="240094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16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PUSH</a:t>
            </a:r>
            <a:endParaRPr lang="es-ES" sz="16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14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1787046" y="1381949"/>
            <a:ext cx="8617908" cy="951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GB" sz="2000" b="1" dirty="0">
                <a:solidFill>
                  <a:srgbClr val="FF0000"/>
                </a:solidFill>
              </a:rPr>
              <a:t>Push the </a:t>
            </a:r>
            <a:r>
              <a:rPr lang="en-GB" sz="2000" b="1" dirty="0" smtClean="0">
                <a:solidFill>
                  <a:srgbClr val="FF0000"/>
                </a:solidFill>
              </a:rPr>
              <a:t>product / service  </a:t>
            </a:r>
            <a:r>
              <a:rPr lang="en-GB" sz="2000" b="1" dirty="0">
                <a:solidFill>
                  <a:srgbClr val="FF0000"/>
                </a:solidFill>
              </a:rPr>
              <a:t>through the </a:t>
            </a:r>
            <a:r>
              <a:rPr lang="en-GB" sz="2000" b="1" dirty="0" smtClean="0">
                <a:solidFill>
                  <a:srgbClr val="FF0000"/>
                </a:solidFill>
              </a:rPr>
              <a:t>sales and distributions Channels</a:t>
            </a:r>
            <a:endParaRPr lang="en-GB" sz="2000" b="1" dirty="0" smtClean="0">
              <a:solidFill>
                <a:srgbClr val="FF0000"/>
              </a:solidFill>
            </a:endParaRPr>
          </a:p>
        </p:txBody>
      </p:sp>
      <p:sp>
        <p:nvSpPr>
          <p:cNvPr id="16" name="19 Rectángulo redondeado"/>
          <p:cNvSpPr/>
          <p:nvPr/>
        </p:nvSpPr>
        <p:spPr>
          <a:xfrm>
            <a:off x="132070" y="3937065"/>
            <a:ext cx="1395194" cy="240094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16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PULL</a:t>
            </a:r>
            <a:endParaRPr lang="es-ES" sz="16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23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1787046" y="4065882"/>
            <a:ext cx="8617908" cy="951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22860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 sz="2000" b="1">
                <a:solidFill>
                  <a:srgbClr val="FF0000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GB" dirty="0"/>
              <a:t>Create demand at the </a:t>
            </a:r>
            <a:r>
              <a:rPr lang="en-GB" dirty="0"/>
              <a:t>consumer lev</a:t>
            </a:r>
            <a:r>
              <a:rPr lang="en-GB" dirty="0"/>
              <a:t>el, so</a:t>
            </a:r>
            <a:r>
              <a:rPr lang="en-GB" dirty="0"/>
              <a:t> they </a:t>
            </a:r>
            <a:r>
              <a:rPr lang="en-GB" dirty="0"/>
              <a:t>pull </a:t>
            </a:r>
            <a:r>
              <a:rPr lang="en-GB" dirty="0"/>
              <a:t>the </a:t>
            </a:r>
            <a:r>
              <a:rPr lang="en-GB" dirty="0"/>
              <a:t>product </a:t>
            </a:r>
            <a:r>
              <a:rPr lang="en-GB" dirty="0"/>
              <a:t>towa</a:t>
            </a:r>
            <a:r>
              <a:rPr lang="en-GB" dirty="0"/>
              <a:t>rd them.</a:t>
            </a:r>
          </a:p>
          <a:p>
            <a:endParaRPr lang="en-GB" dirty="0"/>
          </a:p>
        </p:txBody>
      </p:sp>
      <p:sp>
        <p:nvSpPr>
          <p:cNvPr id="3" name="Rectángulo 2"/>
          <p:cNvSpPr/>
          <p:nvPr/>
        </p:nvSpPr>
        <p:spPr>
          <a:xfrm>
            <a:off x="1787046" y="1862747"/>
            <a:ext cx="1035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rgbClr val="FF0000"/>
                </a:solidFill>
              </a:rPr>
              <a:t>OFF-LINE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1787046" y="2971896"/>
            <a:ext cx="9733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ON-LINE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1787046" y="4769392"/>
            <a:ext cx="1035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rgbClr val="FF0000"/>
                </a:solidFill>
              </a:rPr>
              <a:t>OFF-LINE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1787046" y="5742061"/>
            <a:ext cx="9733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ON-LINE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7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3048000" y="1883420"/>
            <a:ext cx="8617908" cy="951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GB" sz="1600" dirty="0" smtClean="0"/>
              <a:t>B2C. </a:t>
            </a:r>
            <a:r>
              <a:rPr lang="en-GB" sz="1600" dirty="0" smtClean="0"/>
              <a:t>Sales team to convince </a:t>
            </a:r>
            <a:r>
              <a:rPr lang="en-GB" sz="1600" dirty="0"/>
              <a:t>intermediaries (wholesalers, retailers) to sell </a:t>
            </a:r>
            <a:r>
              <a:rPr lang="en-GB" sz="1600" dirty="0"/>
              <a:t>it. </a:t>
            </a:r>
            <a:r>
              <a:rPr lang="en-GB" sz="1600" dirty="0" smtClean="0"/>
              <a:t>Bulk </a:t>
            </a:r>
            <a:r>
              <a:rPr lang="en-GB" sz="1600" dirty="0"/>
              <a:t>discounts, in-store </a:t>
            </a:r>
            <a:r>
              <a:rPr lang="en-GB" sz="1600" dirty="0" smtClean="0"/>
              <a:t>displays,…</a:t>
            </a:r>
            <a:endParaRPr lang="en-GB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sz="1600" dirty="0" smtClean="0"/>
              <a:t> B2B: Technical Sales Force, Trade </a:t>
            </a:r>
            <a:r>
              <a:rPr lang="en-GB" sz="1600" dirty="0"/>
              <a:t>shows</a:t>
            </a:r>
            <a:r>
              <a:rPr lang="en-GB" sz="1600" dirty="0" smtClean="0"/>
              <a:t>, Fairs,..</a:t>
            </a:r>
            <a:endParaRPr lang="en-GB" sz="1600" dirty="0" smtClean="0"/>
          </a:p>
        </p:txBody>
      </p:sp>
      <p:sp>
        <p:nvSpPr>
          <p:cNvPr id="28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3048000" y="2830196"/>
            <a:ext cx="8617908" cy="9515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GB" sz="1600" dirty="0" smtClean="0"/>
              <a:t>Social Selling, </a:t>
            </a:r>
            <a:r>
              <a:rPr lang="en-GB" sz="1600" dirty="0" smtClean="0"/>
              <a:t>Partnerships</a:t>
            </a:r>
            <a:r>
              <a:rPr lang="en-GB" sz="1600" dirty="0" smtClean="0"/>
              <a:t>, reseller/channel programs, sales-assisted enterprise selling, cold </a:t>
            </a:r>
            <a:r>
              <a:rPr lang="en-GB" sz="1600" dirty="0" smtClean="0"/>
              <a:t>outreach (email marketing)</a:t>
            </a:r>
            <a:endParaRPr lang="en-GB" sz="1600" dirty="0" smtClean="0"/>
          </a:p>
        </p:txBody>
      </p:sp>
      <p:sp>
        <p:nvSpPr>
          <p:cNvPr id="7" name="Rectángulo 6"/>
          <p:cNvSpPr/>
          <p:nvPr/>
        </p:nvSpPr>
        <p:spPr>
          <a:xfrm>
            <a:off x="3048000" y="4768204"/>
            <a:ext cx="6532728" cy="370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GB" sz="1600" dirty="0"/>
              <a:t>Advertising </a:t>
            </a:r>
            <a:r>
              <a:rPr lang="en-GB" sz="1600" dirty="0" smtClean="0"/>
              <a:t>campaigns in traditional media , </a:t>
            </a:r>
            <a:r>
              <a:rPr lang="en-GB" sz="1600" dirty="0"/>
              <a:t>PR, consumer </a:t>
            </a:r>
            <a:r>
              <a:rPr lang="en-GB" sz="1600" dirty="0" smtClean="0"/>
              <a:t>promotions,...</a:t>
            </a:r>
            <a:endParaRPr lang="en-GB" sz="1600" dirty="0"/>
          </a:p>
        </p:txBody>
      </p:sp>
      <p:sp>
        <p:nvSpPr>
          <p:cNvPr id="29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3160734" y="5423201"/>
            <a:ext cx="8617908" cy="951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GB" sz="1600" dirty="0" smtClean="0"/>
              <a:t>Inbound digital marketing: </a:t>
            </a:r>
            <a:r>
              <a:rPr lang="en-GB" sz="1600" dirty="0" smtClean="0"/>
              <a:t>content, SEO, community, organic social, word of mouth, </a:t>
            </a:r>
            <a:r>
              <a:rPr lang="en-GB" sz="1600" dirty="0" smtClean="0"/>
              <a:t>product-led </a:t>
            </a:r>
            <a:r>
              <a:rPr lang="en-GB" sz="1600" dirty="0" err="1" smtClean="0"/>
              <a:t>virality</a:t>
            </a:r>
            <a:r>
              <a:rPr lang="en-GB" sz="1600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1600" dirty="0" err="1" smtClean="0"/>
              <a:t>Outbound</a:t>
            </a:r>
            <a:r>
              <a:rPr lang="es-ES" sz="1600" dirty="0" smtClean="0"/>
              <a:t> (</a:t>
            </a:r>
            <a:r>
              <a:rPr lang="es-ES" sz="1600" dirty="0" err="1" smtClean="0"/>
              <a:t>Paid</a:t>
            </a:r>
            <a:r>
              <a:rPr lang="es-ES" sz="1600" dirty="0" smtClean="0"/>
              <a:t>) digital marketing: </a:t>
            </a:r>
            <a:r>
              <a:rPr lang="es-ES" sz="1600" dirty="0" err="1" smtClean="0"/>
              <a:t>Search,Display</a:t>
            </a:r>
            <a:r>
              <a:rPr lang="es-ES" sz="1600" dirty="0" smtClean="0"/>
              <a:t>, Social </a:t>
            </a:r>
            <a:r>
              <a:rPr lang="es-ES" sz="1600" dirty="0" err="1" smtClean="0"/>
              <a:t>Adds</a:t>
            </a:r>
            <a:r>
              <a:rPr lang="es-ES" sz="1600" dirty="0"/>
              <a:t>.</a:t>
            </a:r>
            <a:endParaRPr lang="en-GB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sz="1600" dirty="0" smtClean="0"/>
              <a:t>The dominant mode for most consumer apps — see the next slide for the full channel list.</a:t>
            </a:r>
          </a:p>
        </p:txBody>
      </p:sp>
    </p:spTree>
    <p:extLst>
      <p:ext uri="{BB962C8B-B14F-4D97-AF65-F5344CB8AC3E}">
        <p14:creationId xmlns:p14="http://schemas.microsoft.com/office/powerpoint/2010/main" val="216712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</a:t>
            </a:r>
            <a:r>
              <a:rPr lang="en-GB" sz="28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Promotion in the Digital Age: Acquisition Channels</a:t>
            </a:r>
            <a:endParaRPr lang="en-GB" sz="28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438688"/>
            <a:ext cx="9144" cy="371857"/>
          </a:xfrm>
          <a:prstGeom prst="rect">
            <a:avLst/>
          </a:prstGeom>
        </p:spPr>
      </p:pic>
      <p:sp>
        <p:nvSpPr>
          <p:cNvPr id="42" name="11 Rectángulo redondeado"/>
          <p:cNvSpPr/>
          <p:nvPr/>
        </p:nvSpPr>
        <p:spPr>
          <a:xfrm>
            <a:off x="675466" y="3935448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CONTENT &amp; INBOUND</a:t>
            </a:r>
          </a:p>
        </p:txBody>
      </p:sp>
      <p:sp>
        <p:nvSpPr>
          <p:cNvPr id="43" name="13 Rectángulo redondeado"/>
          <p:cNvSpPr/>
          <p:nvPr/>
        </p:nvSpPr>
        <p:spPr>
          <a:xfrm>
            <a:off x="6439552" y="3935448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REFERRAL &amp; PARTNERSHIPS</a:t>
            </a:r>
          </a:p>
        </p:txBody>
      </p:sp>
      <p:sp>
        <p:nvSpPr>
          <p:cNvPr id="44" name="20 Rectángulo redondeado"/>
          <p:cNvSpPr/>
          <p:nvPr/>
        </p:nvSpPr>
        <p:spPr>
          <a:xfrm>
            <a:off x="6429433" y="1505639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PAID</a:t>
            </a:r>
          </a:p>
        </p:txBody>
      </p:sp>
      <p:sp>
        <p:nvSpPr>
          <p:cNvPr id="45" name="19 Rectángulo redondeado"/>
          <p:cNvSpPr/>
          <p:nvPr/>
        </p:nvSpPr>
        <p:spPr>
          <a:xfrm>
            <a:off x="696036" y="1505639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ORGANIC &amp; SEO</a:t>
            </a:r>
          </a:p>
        </p:txBody>
      </p:sp>
      <p:sp>
        <p:nvSpPr>
          <p:cNvPr id="3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35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36" y="2147148"/>
            <a:ext cx="5048184" cy="1460764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GB" sz="2000" dirty="0"/>
              <a:t>Unpaid ranking on Google, App Store. Slow to build, compounds over time, cheapest long-run CAC.</a:t>
            </a:r>
          </a:p>
        </p:txBody>
      </p:sp>
      <p:sp>
        <p:nvSpPr>
          <p:cNvPr id="36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439552" y="2147148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SEM/Google Ads, paid social (Meta, TikTok, LinkedIn), display, influencer ads. </a:t>
            </a:r>
            <a:r>
              <a:rPr lang="en-GB" sz="2000" dirty="0" smtClean="0"/>
              <a:t>Fast</a:t>
            </a:r>
            <a:r>
              <a:rPr lang="en-GB" sz="2000" dirty="0"/>
              <a:t>,</a:t>
            </a:r>
            <a:r>
              <a:rPr lang="en-GB" sz="2000" dirty="0" smtClean="0"/>
              <a:t> but CAC scales with spend</a:t>
            </a:r>
            <a:r>
              <a:rPr lang="en-GB" sz="2000" dirty="0"/>
              <a:t> — track it from day one.</a:t>
            </a:r>
          </a:p>
        </p:txBody>
      </p:sp>
      <p:sp>
        <p:nvSpPr>
          <p:cNvPr id="37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439552" y="4649392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Referral programs, affiliates, integrations/marketplaces, co-marketing. Often the cheapest CAC once you have happy customers.</a:t>
            </a:r>
          </a:p>
        </p:txBody>
      </p:sp>
      <p:sp>
        <p:nvSpPr>
          <p:cNvPr id="38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96036" y="4649392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Blog, SEO content, video, newsletters, community (Discord/Slack), podcasts. Builds trust before the sale.</a:t>
            </a:r>
          </a:p>
        </p:txBody>
      </p:sp>
    </p:spTree>
    <p:extLst>
      <p:ext uri="{BB962C8B-B14F-4D97-AF65-F5344CB8AC3E}">
        <p14:creationId xmlns:p14="http://schemas.microsoft.com/office/powerpoint/2010/main" val="194812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the 4P's and 7P's still make sense? Keep them, but read them for B2B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868680"/>
            <a:ext cx="11247120" cy="45720"/>
          </a:xfrm>
          <a:prstGeom prst="rect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64922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g-accelerator@global-business-school.org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144768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extra P's matter more here than in a consumer app: in B2B, trust is built with people, process and proof.</a:t>
            </a:r>
            <a:endParaRPr lang="en-US" sz="11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/>
          </p:nvPr>
        </p:nvGraphicFramePr>
        <p:xfrm>
          <a:off x="457200" y="1097280"/>
          <a:ext cx="11247120" cy="4864608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4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How we have shown it (digital)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How to read it for B2B agri-tech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Features, quality, packaging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solution to a business result (cost saved, yield protected, compliance), delivered as a pilot first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Cost-plus, market, digital models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Value-based against the customer's own ROI (for example € per hectare), including the channel margin and who pays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Sales vs. distribution channels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Partner design: who sells, who installs, who supports; add Partners explicitly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Promotion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Push vs. pull, acquisition channels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Mostly push through prescribers; credibility borrowed from research centres, field trials, references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People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Team and community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Technical and field staff the farmer trusts; customer success after the sale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Process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Sign-up, onboarding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Sales process (pilot, contract, renewal), installation, training, seasonal calendar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Physical evidence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UI/UX, app ratings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Field-trial data, validated results, certifications, reference farms, clear reports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798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9263BB9-479E-4861-BEB1-073C681B74FB}"/>
              </a:ext>
            </a:extLst>
          </p:cNvPr>
          <p:cNvSpPr txBox="1">
            <a:spLocks/>
          </p:cNvSpPr>
          <p:nvPr/>
        </p:nvSpPr>
        <p:spPr>
          <a:xfrm>
            <a:off x="255778" y="755714"/>
            <a:ext cx="9063586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 Commercial Organization</a:t>
            </a:r>
            <a:endParaRPr lang="en-GB" sz="36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A5E25BBD-2240-435A-8D4D-BE12A9D40E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499ABB7-7DD1-4058-869A-EB4BD6C225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2754DEE-66D3-4552-8DA1-230FF370AE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79" y="6283737"/>
            <a:ext cx="833986" cy="356583"/>
          </a:xfrm>
          <a:prstGeom prst="rect">
            <a:avLst/>
          </a:prstGeom>
        </p:spPr>
      </p:pic>
      <p:sp>
        <p:nvSpPr>
          <p:cNvPr id="19" name="19 Rectángulo redondeado"/>
          <p:cNvSpPr/>
          <p:nvPr/>
        </p:nvSpPr>
        <p:spPr>
          <a:xfrm>
            <a:off x="196980" y="1495945"/>
            <a:ext cx="1395194" cy="45773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1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10. COMM. ORG.</a:t>
            </a:r>
            <a:endParaRPr lang="es-ES" sz="14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23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2033516" y="1495945"/>
            <a:ext cx="8776446" cy="46688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Commercial Structure: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 smtClean="0"/>
              <a:t>How you organize to better Acquire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 smtClean="0"/>
              <a:t> and better Develop both potential and existing Customers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 smtClean="0"/>
              <a:t>Based on </a:t>
            </a:r>
            <a:r>
              <a:rPr lang="en-GB" sz="1800" dirty="0"/>
              <a:t>a deep segmentation of </a:t>
            </a:r>
            <a:r>
              <a:rPr lang="en-GB" sz="1800" dirty="0" smtClean="0"/>
              <a:t>your customer base (ABC of customers)</a:t>
            </a:r>
          </a:p>
          <a:p>
            <a:pPr lvl="2"/>
            <a:endParaRPr lang="en-GB" sz="1800" dirty="0" smtClean="0"/>
          </a:p>
          <a:p>
            <a:pPr lvl="2"/>
            <a:endParaRPr lang="en-GB" sz="1400" dirty="0" smtClean="0"/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/>
              <a:t>Type of sales profiles: </a:t>
            </a:r>
            <a:r>
              <a:rPr lang="en-GB" sz="1800" dirty="0" smtClean="0"/>
              <a:t>number, skills, internal or external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 smtClean="0"/>
              <a:t>How you </a:t>
            </a:r>
            <a:r>
              <a:rPr lang="en-GB" sz="1800" dirty="0"/>
              <a:t>structure the org to manage Sales Channels </a:t>
            </a:r>
            <a:r>
              <a:rPr lang="en-GB" sz="1800" dirty="0" smtClean="0"/>
              <a:t>and Customer Development policies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smtClean="0"/>
              <a:t>Management of Sales Team: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/>
              <a:t>Selection and recruiting policies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/>
              <a:t>Compensation and incentive schemes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/>
              <a:t>Commercial skills training plans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1800" dirty="0"/>
              <a:t>Development of negotiation and sales tools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</p:spTree>
    <p:extLst>
      <p:ext uri="{BB962C8B-B14F-4D97-AF65-F5344CB8AC3E}">
        <p14:creationId xmlns:p14="http://schemas.microsoft.com/office/powerpoint/2010/main" val="216150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9263BB9-479E-4861-BEB1-073C681B74FB}"/>
              </a:ext>
            </a:extLst>
          </p:cNvPr>
          <p:cNvSpPr txBox="1">
            <a:spLocks/>
          </p:cNvSpPr>
          <p:nvPr/>
        </p:nvSpPr>
        <p:spPr>
          <a:xfrm>
            <a:off x="255778" y="502755"/>
            <a:ext cx="11549535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Alternative </a:t>
            </a:r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to Sales Teams: </a:t>
            </a:r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PLG (Product-Led Growth) </a:t>
            </a:r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digital world</a:t>
            </a:r>
            <a:endParaRPr lang="en-GB" sz="3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A5E25BBD-2240-435A-8D4D-BE12A9D40E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499ABB7-7DD1-4058-869A-EB4BD6C225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2754DEE-66D3-4552-8DA1-230FF370AE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79" y="6283737"/>
            <a:ext cx="833986" cy="356583"/>
          </a:xfrm>
          <a:prstGeom prst="rect">
            <a:avLst/>
          </a:prstGeom>
        </p:spPr>
      </p:pic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136741" y="1474883"/>
            <a:ext cx="702833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>
                <a:solidFill>
                  <a:srgbClr val="FF0000"/>
                </a:solidFill>
              </a:rPr>
              <a:t>WHICH FITS YOUR PROJECT?</a:t>
            </a:r>
          </a:p>
          <a:p>
            <a:pPr marL="0" indent="0">
              <a:buNone/>
            </a:pPr>
            <a:endParaRPr lang="en-GB" dirty="0">
              <a:solidFill>
                <a:srgbClr val="FF0000"/>
              </a:solidFill>
            </a:endParaRPr>
          </a:p>
          <a:p>
            <a:endParaRPr lang="en-GB" dirty="0"/>
          </a:p>
          <a:p>
            <a:endParaRPr lang="en-GB" dirty="0"/>
          </a:p>
        </p:txBody>
      </p:sp>
      <p:sp>
        <p:nvSpPr>
          <p:cNvPr id="13" name="19 Rectángulo redondeado"/>
          <p:cNvSpPr/>
          <p:nvPr/>
        </p:nvSpPr>
        <p:spPr>
          <a:xfrm>
            <a:off x="279464" y="1974406"/>
            <a:ext cx="1395194" cy="13590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1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SALES-LED (TRADITIONAL)</a:t>
            </a:r>
            <a:endParaRPr lang="es-ES" sz="14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14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1817381" y="2178148"/>
            <a:ext cx="8617908" cy="951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GB" sz="1600" dirty="0"/>
              <a:t>A human sells the product: demos, negotiation, onboarding</a:t>
            </a:r>
            <a:r>
              <a:rPr lang="en-GB" sz="1600" dirty="0">
                <a:solidFill>
                  <a:srgbClr val="FF0000"/>
                </a:solidFill>
              </a:rPr>
              <a:t> by a person.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600" dirty="0"/>
              <a:t>Fits complex, high-price, </a:t>
            </a:r>
            <a:r>
              <a:rPr lang="en-GB" sz="1600" dirty="0">
                <a:solidFill>
                  <a:srgbClr val="FF0000"/>
                </a:solidFill>
              </a:rPr>
              <a:t>B2B/enterprise products </a:t>
            </a:r>
            <a:r>
              <a:rPr lang="en-GB" sz="1600" dirty="0" smtClean="0"/>
              <a:t>where trust must be </a:t>
            </a:r>
            <a:r>
              <a:rPr lang="en-GB" sz="1600" dirty="0"/>
              <a:t>built </a:t>
            </a:r>
            <a:r>
              <a:rPr lang="en-GB" sz="1600" dirty="0">
                <a:solidFill>
                  <a:srgbClr val="FF0000"/>
                </a:solidFill>
              </a:rPr>
              <a:t>human to human.</a:t>
            </a:r>
            <a:endParaRPr lang="en-GB" sz="1600" dirty="0" smtClean="0">
              <a:solidFill>
                <a:srgbClr val="FF0000"/>
              </a:solidFill>
            </a:endParaRPr>
          </a:p>
        </p:txBody>
      </p:sp>
      <p:sp>
        <p:nvSpPr>
          <p:cNvPr id="16" name="19 Rectángulo redondeado"/>
          <p:cNvSpPr/>
          <p:nvPr/>
        </p:nvSpPr>
        <p:spPr>
          <a:xfrm>
            <a:off x="255778" y="3669826"/>
            <a:ext cx="1395194" cy="13590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1400" b="1" dirty="0" smtClean="0">
                <a:solidFill>
                  <a:schemeClr val="tx2"/>
                </a:solidFill>
                <a:cs typeface="Arial" panose="020B0604020202020204" pitchFamily="34" charset="0"/>
              </a:rPr>
              <a:t>PRODUCT-LED GROWTH (PLG)</a:t>
            </a:r>
            <a:endParaRPr lang="es-ES" sz="14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17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1845791" y="3873568"/>
            <a:ext cx="8617908" cy="951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GB" sz="1600" dirty="0" smtClean="0"/>
              <a:t>The </a:t>
            </a:r>
            <a:r>
              <a:rPr lang="en-GB" sz="1600" dirty="0" smtClean="0">
                <a:solidFill>
                  <a:srgbClr val="FF0000"/>
                </a:solidFill>
              </a:rPr>
              <a:t>product itself </a:t>
            </a:r>
            <a:r>
              <a:rPr lang="en-GB" sz="1600" dirty="0"/>
              <a:t>is </a:t>
            </a:r>
            <a:r>
              <a:rPr lang="en-GB" sz="1600" dirty="0">
                <a:solidFill>
                  <a:srgbClr val="FF0000"/>
                </a:solidFill>
              </a:rPr>
              <a:t>th</a:t>
            </a:r>
            <a:r>
              <a:rPr lang="en-GB" sz="1600" dirty="0" smtClean="0">
                <a:solidFill>
                  <a:srgbClr val="FF0000"/>
                </a:solidFill>
              </a:rPr>
              <a:t>e sal</a:t>
            </a:r>
            <a:r>
              <a:rPr lang="en-GB" sz="1600" dirty="0">
                <a:solidFill>
                  <a:srgbClr val="FF0000"/>
                </a:solidFill>
              </a:rPr>
              <a:t>espers</a:t>
            </a:r>
            <a:r>
              <a:rPr lang="en-GB" sz="1600" dirty="0" smtClean="0">
                <a:solidFill>
                  <a:srgbClr val="FF0000"/>
                </a:solidFill>
              </a:rPr>
              <a:t>on: self</a:t>
            </a:r>
            <a:r>
              <a:rPr lang="en-GB" sz="1600" dirty="0"/>
              <a:t>-se</a:t>
            </a:r>
            <a:r>
              <a:rPr lang="en-GB" sz="1600" dirty="0" smtClean="0"/>
              <a:t>rve sign</a:t>
            </a:r>
            <a:r>
              <a:rPr lang="en-GB" sz="1600" dirty="0"/>
              <a:t>-up,</a:t>
            </a:r>
            <a:r>
              <a:rPr lang="en-GB" sz="1600" dirty="0" smtClean="0"/>
              <a:t> free trial, in-app upgrade</a:t>
            </a:r>
            <a:r>
              <a:rPr lang="en-GB" sz="1600" dirty="0" smtClean="0"/>
              <a:t>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1200" dirty="0"/>
              <a:t>Slack, Notion, </a:t>
            </a:r>
            <a:r>
              <a:rPr lang="en-GB" sz="1200" dirty="0" err="1"/>
              <a:t>Calendly</a:t>
            </a:r>
            <a:r>
              <a:rPr lang="en-GB" sz="1200" dirty="0"/>
              <a:t>, </a:t>
            </a:r>
            <a:r>
              <a:rPr lang="en-GB" sz="1200" dirty="0" err="1"/>
              <a:t>Canva</a:t>
            </a:r>
            <a:r>
              <a:rPr lang="en-GB" sz="1200" dirty="0"/>
              <a:t>, </a:t>
            </a:r>
            <a:r>
              <a:rPr lang="en-GB" sz="1200" dirty="0" smtClean="0"/>
              <a:t>Dropbox</a:t>
            </a:r>
            <a:endParaRPr lang="en-GB" sz="12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sz="1600" dirty="0" smtClean="0"/>
              <a:t>Fits </a:t>
            </a:r>
            <a:r>
              <a:rPr lang="en-GB" sz="1600" dirty="0"/>
              <a:t>self-service, </a:t>
            </a:r>
            <a:r>
              <a:rPr lang="en-GB" sz="1600" dirty="0">
                <a:solidFill>
                  <a:srgbClr val="FF0000"/>
                </a:solidFill>
              </a:rPr>
              <a:t>low-</a:t>
            </a:r>
            <a:r>
              <a:rPr lang="en-GB" sz="1600" dirty="0"/>
              <a:t>friction products people can try before buying.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1600" dirty="0" smtClean="0"/>
          </a:p>
        </p:txBody>
      </p:sp>
      <p:sp>
        <p:nvSpPr>
          <p:cNvPr id="22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255778" y="5190191"/>
            <a:ext cx="11700354" cy="8738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GB" sz="2000" dirty="0" smtClean="0"/>
              <a:t>Many </a:t>
            </a:r>
            <a:r>
              <a:rPr lang="en-GB" sz="2000" dirty="0" smtClean="0"/>
              <a:t>startups are hybrid: PLG for individuals, sales-assisted for teams/enterprise — decide deliberately, don’t default into it.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</p:spTree>
    <p:extLst>
      <p:ext uri="{BB962C8B-B14F-4D97-AF65-F5344CB8AC3E}">
        <p14:creationId xmlns:p14="http://schemas.microsoft.com/office/powerpoint/2010/main" val="216712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9263BB9-479E-4861-BEB1-073C681B74FB}"/>
              </a:ext>
            </a:extLst>
          </p:cNvPr>
          <p:cNvSpPr txBox="1">
            <a:spLocks/>
          </p:cNvSpPr>
          <p:nvPr/>
        </p:nvSpPr>
        <p:spPr>
          <a:xfrm>
            <a:off x="255778" y="755714"/>
            <a:ext cx="9063586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11. Sales Plan: Forecasting ≠ Planning</a:t>
            </a:r>
            <a:endParaRPr lang="en-GB" sz="4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A5E25BBD-2240-435A-8D4D-BE12A9D40E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499ABB7-7DD1-4058-869A-EB4BD6C225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2754DEE-66D3-4552-8DA1-230FF370AE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79" y="6283737"/>
            <a:ext cx="833986" cy="356583"/>
          </a:xfrm>
          <a:prstGeom prst="rect">
            <a:avLst/>
          </a:prstGeom>
        </p:spPr>
      </p:pic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136742" y="1474883"/>
            <a:ext cx="2731718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THE DIFFERENCE MATTERS</a:t>
            </a:r>
          </a:p>
          <a:p>
            <a:pPr marL="0" indent="0">
              <a:buNone/>
            </a:pPr>
            <a:endParaRPr lang="en-GB" dirty="0">
              <a:solidFill>
                <a:srgbClr val="FF0000"/>
              </a:solidFill>
            </a:endParaRPr>
          </a:p>
          <a:p>
            <a:r>
              <a:rPr lang="en-GB" dirty="0" smtClean="0">
                <a:solidFill>
                  <a:srgbClr val="FF0000"/>
                </a:solidFill>
              </a:rPr>
              <a:t>WHAT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>
              <a:solidFill>
                <a:srgbClr val="FF0000"/>
              </a:solidFill>
            </a:endParaRPr>
          </a:p>
          <a:p>
            <a:r>
              <a:rPr lang="en-GB" dirty="0" smtClean="0">
                <a:solidFill>
                  <a:srgbClr val="FF0000"/>
                </a:solidFill>
              </a:rPr>
              <a:t>TASK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13" name="19 Rectángulo redondeado"/>
          <p:cNvSpPr/>
          <p:nvPr/>
        </p:nvSpPr>
        <p:spPr>
          <a:xfrm>
            <a:off x="1810746" y="2101695"/>
            <a:ext cx="1395194" cy="9515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1050" b="1" dirty="0" smtClean="0">
                <a:solidFill>
                  <a:schemeClr val="tx2"/>
                </a:solidFill>
                <a:cs typeface="Arial" panose="020B0604020202020204" pitchFamily="34" charset="0"/>
              </a:rPr>
              <a:t>SALES FORECASTING</a:t>
            </a:r>
            <a:endParaRPr lang="es-ES" sz="105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14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3219188" y="2101695"/>
            <a:ext cx="8617908" cy="951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GB" sz="1600" dirty="0"/>
              <a:t>A future, high-level projection of sales based on business </a:t>
            </a:r>
            <a:r>
              <a:rPr lang="en-GB" sz="1600" dirty="0">
                <a:solidFill>
                  <a:srgbClr val="FF0000"/>
                </a:solidFill>
              </a:rPr>
              <a:t>and environmental </a:t>
            </a:r>
            <a:r>
              <a:rPr lang="en-GB" sz="1600" dirty="0"/>
              <a:t>conditions.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600" dirty="0"/>
              <a:t>Build a believable top-line </a:t>
            </a:r>
            <a:r>
              <a:rPr lang="en-GB" sz="1600" dirty="0">
                <a:solidFill>
                  <a:srgbClr val="FF0000"/>
                </a:solidFill>
              </a:rPr>
              <a:t>number, benchmarked </a:t>
            </a:r>
            <a:r>
              <a:rPr lang="en-GB" sz="1600" dirty="0" smtClean="0"/>
              <a:t>against your market </a:t>
            </a:r>
            <a:r>
              <a:rPr lang="en-GB" sz="1600" dirty="0"/>
              <a:t>and </a:t>
            </a:r>
            <a:r>
              <a:rPr lang="en-GB" sz="1600" dirty="0">
                <a:solidFill>
                  <a:srgbClr val="FF0000"/>
                </a:solidFill>
              </a:rPr>
              <a:t>competitors.</a:t>
            </a:r>
            <a:endParaRPr lang="en-GB" sz="1600" dirty="0" smtClean="0">
              <a:solidFill>
                <a:srgbClr val="FF0000"/>
              </a:solidFill>
            </a:endParaRPr>
          </a:p>
        </p:txBody>
      </p:sp>
      <p:sp>
        <p:nvSpPr>
          <p:cNvPr id="16" name="19 Rectángulo redondeado"/>
          <p:cNvSpPr/>
          <p:nvPr/>
        </p:nvSpPr>
        <p:spPr>
          <a:xfrm>
            <a:off x="1800308" y="3206071"/>
            <a:ext cx="1395194" cy="9515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1050" b="1" dirty="0" smtClean="0">
                <a:solidFill>
                  <a:schemeClr val="tx2"/>
                </a:solidFill>
                <a:cs typeface="Arial" panose="020B0604020202020204" pitchFamily="34" charset="0"/>
              </a:rPr>
              <a:t>SALES PLANNING</a:t>
            </a:r>
            <a:endParaRPr lang="es-ES" sz="105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17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3208750" y="3206071"/>
            <a:ext cx="8617908" cy="951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GB" sz="1600" dirty="0" smtClean="0"/>
              <a:t>The </a:t>
            </a:r>
            <a:r>
              <a:rPr lang="en-GB" sz="1600" dirty="0" smtClean="0">
                <a:solidFill>
                  <a:srgbClr val="FF0000"/>
                </a:solidFill>
              </a:rPr>
              <a:t>concrete steps </a:t>
            </a:r>
            <a:r>
              <a:rPr lang="en-GB" sz="1600" dirty="0"/>
              <a:t>nee</a:t>
            </a:r>
            <a:r>
              <a:rPr lang="en-GB" sz="1600" dirty="0">
                <a:solidFill>
                  <a:srgbClr val="FF0000"/>
                </a:solidFill>
              </a:rPr>
              <a:t>de</a:t>
            </a:r>
            <a:r>
              <a:rPr lang="en-GB" sz="1600" dirty="0" smtClean="0">
                <a:solidFill>
                  <a:srgbClr val="FF0000"/>
                </a:solidFill>
              </a:rPr>
              <a:t>d to </a:t>
            </a:r>
            <a:r>
              <a:rPr lang="en-GB" sz="1600" dirty="0">
                <a:solidFill>
                  <a:srgbClr val="FF0000"/>
                </a:solidFill>
              </a:rPr>
              <a:t>achie</a:t>
            </a:r>
            <a:r>
              <a:rPr lang="en-GB" sz="1600" dirty="0" smtClean="0">
                <a:solidFill>
                  <a:srgbClr val="FF0000"/>
                </a:solidFill>
              </a:rPr>
              <a:t>ve the </a:t>
            </a:r>
            <a:r>
              <a:rPr lang="en-GB" sz="1600" dirty="0"/>
              <a:t>For</a:t>
            </a:r>
            <a:r>
              <a:rPr lang="en-GB" sz="1600" dirty="0" smtClean="0"/>
              <a:t>ecast.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600" dirty="0" smtClean="0"/>
              <a:t>Units </a:t>
            </a:r>
            <a:r>
              <a:rPr lang="en-GB" sz="1600" dirty="0"/>
              <a:t>× Price × </a:t>
            </a:r>
            <a:r>
              <a:rPr lang="en-GB" sz="1600" dirty="0">
                <a:solidFill>
                  <a:srgbClr val="FF0000"/>
                </a:solidFill>
              </a:rPr>
              <a:t>Chan</a:t>
            </a:r>
            <a:r>
              <a:rPr lang="en-GB" sz="1600" dirty="0"/>
              <a:t>nel × Month, tied to your </a:t>
            </a:r>
            <a:r>
              <a:rPr lang="en-GB" sz="1600" dirty="0">
                <a:solidFill>
                  <a:srgbClr val="FF0000"/>
                </a:solidFill>
              </a:rPr>
              <a:t>Promo</a:t>
            </a:r>
            <a:r>
              <a:rPr lang="en-GB" sz="1600" dirty="0"/>
              <a:t>tion budget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600" dirty="0" smtClean="0"/>
              <a:t>Validated </a:t>
            </a:r>
            <a:r>
              <a:rPr lang="en-GB" sz="1600" dirty="0"/>
              <a:t>against CAC </a:t>
            </a:r>
            <a:r>
              <a:rPr lang="en-GB" sz="1600" dirty="0">
                <a:solidFill>
                  <a:srgbClr val="FF0000"/>
                </a:solidFill>
              </a:rPr>
              <a:t>and LTV </a:t>
            </a:r>
            <a:r>
              <a:rPr lang="en-GB" sz="1600" dirty="0" smtClean="0">
                <a:solidFill>
                  <a:srgbClr val="FF0000"/>
                </a:solidFill>
              </a:rPr>
              <a:t>(next </a:t>
            </a:r>
            <a:r>
              <a:rPr lang="en-GB" sz="1600" dirty="0"/>
              <a:t>session).</a:t>
            </a:r>
            <a:endParaRPr lang="en-GB" sz="1600" dirty="0" smtClean="0"/>
          </a:p>
        </p:txBody>
      </p:sp>
      <p:sp>
        <p:nvSpPr>
          <p:cNvPr id="18" name="19 Rectángulo redondeado"/>
          <p:cNvSpPr/>
          <p:nvPr/>
        </p:nvSpPr>
        <p:spPr>
          <a:xfrm>
            <a:off x="1762730" y="4496249"/>
            <a:ext cx="1395194" cy="9515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1050" b="1" dirty="0">
                <a:solidFill>
                  <a:schemeClr val="tx2"/>
                </a:solidFill>
                <a:cs typeface="Arial" panose="020B0604020202020204" pitchFamily="34" charset="0"/>
              </a:rPr>
              <a:t>FORECASTING</a:t>
            </a:r>
          </a:p>
        </p:txBody>
      </p:sp>
      <p:sp>
        <p:nvSpPr>
          <p:cNvPr id="20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3171172" y="4496249"/>
            <a:ext cx="8617908" cy="9515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GB" sz="1600" dirty="0" smtClean="0"/>
              <a:t>A number on a slide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sz="1600" dirty="0" smtClean="0"/>
          </a:p>
        </p:txBody>
      </p:sp>
      <p:sp>
        <p:nvSpPr>
          <p:cNvPr id="21" name="19 Rectángulo redondeado"/>
          <p:cNvSpPr/>
          <p:nvPr/>
        </p:nvSpPr>
        <p:spPr>
          <a:xfrm>
            <a:off x="1752292" y="5600625"/>
            <a:ext cx="1395194" cy="9515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1050" b="1" dirty="0">
                <a:solidFill>
                  <a:schemeClr val="tx2"/>
                </a:solidFill>
                <a:cs typeface="Arial" panose="020B0604020202020204" pitchFamily="34" charset="0"/>
              </a:rPr>
              <a:t>PLANNING</a:t>
            </a:r>
          </a:p>
        </p:txBody>
      </p:sp>
      <p:sp>
        <p:nvSpPr>
          <p:cNvPr id="22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3160734" y="5600625"/>
            <a:ext cx="8617908" cy="951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GB" sz="1600" dirty="0" smtClean="0"/>
              <a:t>A spreadsheet you can defend, month by month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600" dirty="0" smtClean="0"/>
              <a:t>This is what turns your Marketing Plan into a real business plan — that’s the whole point of </a:t>
            </a:r>
            <a:r>
              <a:rPr lang="en-GB" sz="1600" dirty="0" smtClean="0"/>
              <a:t>Session 2</a:t>
            </a:r>
            <a:endParaRPr lang="en-GB" sz="1600" dirty="0" smtClean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</p:spTree>
    <p:extLst>
      <p:ext uri="{BB962C8B-B14F-4D97-AF65-F5344CB8AC3E}">
        <p14:creationId xmlns:p14="http://schemas.microsoft.com/office/powerpoint/2010/main" val="216712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 hidden="1">
            <a:extLst>
              <a:ext uri="{FF2B5EF4-FFF2-40B4-BE49-F238E27FC236}">
                <a16:creationId xmlns:a16="http://schemas.microsoft.com/office/drawing/2014/main" id="{007431CB-C5BF-4C59-8545-2FDCF2F7EB2A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0" name="Diapositiva de think-cell" r:id="rId4" imgW="353" imgH="353" progId="TCLayout.ActiveDocument.1">
                  <p:embed/>
                </p:oleObj>
              </mc:Choice>
              <mc:Fallback>
                <p:oleObj name="Diapositiva de think-cell" r:id="rId4" imgW="353" imgH="353" progId="TCLayout.ActiveDocument.1">
                  <p:embed/>
                  <p:pic>
                    <p:nvPicPr>
                      <p:cNvPr id="3" name="Objeto 2" hidden="1">
                        <a:extLst>
                          <a:ext uri="{FF2B5EF4-FFF2-40B4-BE49-F238E27FC236}">
                            <a16:creationId xmlns:a16="http://schemas.microsoft.com/office/drawing/2014/main" id="{007431CB-C5BF-4C59-8545-2FDCF2F7EB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D9263BB9-479E-4861-BEB1-073C681B74FB}"/>
              </a:ext>
            </a:extLst>
          </p:cNvPr>
          <p:cNvSpPr txBox="1">
            <a:spLocks/>
          </p:cNvSpPr>
          <p:nvPr/>
        </p:nvSpPr>
        <p:spPr>
          <a:xfrm>
            <a:off x="255778" y="755714"/>
            <a:ext cx="9063586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Sales Plan in off-line companies</a:t>
            </a:r>
            <a:endParaRPr lang="en-GB" sz="4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A5E25BBD-2240-435A-8D4D-BE12A9D40E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499ABB7-7DD1-4058-869A-EB4BD6C225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2754DEE-66D3-4552-8DA1-230FF370AE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79" y="6283737"/>
            <a:ext cx="833986" cy="356583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7950" y="2100286"/>
            <a:ext cx="11800322" cy="299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35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D9263BB9-479E-4861-BEB1-073C681B74FB}"/>
              </a:ext>
            </a:extLst>
          </p:cNvPr>
          <p:cNvSpPr txBox="1">
            <a:spLocks/>
          </p:cNvSpPr>
          <p:nvPr/>
        </p:nvSpPr>
        <p:spPr>
          <a:xfrm>
            <a:off x="255778" y="755714"/>
            <a:ext cx="10239350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Sales Plan for Apps/Platforms/Digital </a:t>
            </a:r>
            <a:r>
              <a:rPr lang="en-US" sz="4000" dirty="0" err="1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Bizz</a:t>
            </a:r>
            <a:endParaRPr lang="en-GB" sz="4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A5E25BBD-2240-435A-8D4D-BE12A9D40E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499ABB7-7DD1-4058-869A-EB4BD6C225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2754DEE-66D3-4552-8DA1-230FF370AE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779" y="6283737"/>
            <a:ext cx="833986" cy="356583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sp>
        <p:nvSpPr>
          <p:cNvPr id="6" name="Flecha derecha 5"/>
          <p:cNvSpPr/>
          <p:nvPr/>
        </p:nvSpPr>
        <p:spPr>
          <a:xfrm>
            <a:off x="825690" y="2338233"/>
            <a:ext cx="3330053" cy="3323698"/>
          </a:xfrm>
          <a:prstGeom prst="rightArrow">
            <a:avLst>
              <a:gd name="adj1" fmla="val 68067"/>
              <a:gd name="adj2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Driving Indicator </a:t>
            </a:r>
            <a:endParaRPr lang="en-GB" sz="32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4633498" y="3098042"/>
            <a:ext cx="6574200" cy="3037370"/>
          </a:xfrm>
          <a:prstGeom prst="rect">
            <a:avLst/>
          </a:prstGeom>
          <a:solidFill>
            <a:srgbClr val="FFFFFF"/>
          </a:solidFill>
          <a:ln>
            <a:solidFill>
              <a:srgbClr val="CC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You do not sell product or services, you </a:t>
            </a:r>
            <a:r>
              <a:rPr lang="en-US" sz="3200" b="1" dirty="0" smtClean="0">
                <a:solidFill>
                  <a:schemeClr val="tx1"/>
                </a:solidFill>
              </a:rPr>
              <a:t>acquire customers </a:t>
            </a:r>
            <a:r>
              <a:rPr lang="en-US" sz="3200" dirty="0" smtClean="0">
                <a:solidFill>
                  <a:schemeClr val="tx1"/>
                </a:solidFill>
              </a:rPr>
              <a:t>that generate revenues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You acquire them through </a:t>
            </a:r>
            <a:r>
              <a:rPr lang="en-US" sz="3200" dirty="0" smtClean="0">
                <a:solidFill>
                  <a:srgbClr val="FF0000"/>
                </a:solidFill>
              </a:rPr>
              <a:t>Acquisition Channels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0" name="19 Rectángulo redondeado"/>
          <p:cNvSpPr/>
          <p:nvPr/>
        </p:nvSpPr>
        <p:spPr>
          <a:xfrm>
            <a:off x="4633498" y="1998308"/>
            <a:ext cx="6574200" cy="9099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Customer Base</a:t>
            </a:r>
            <a:endParaRPr lang="en-US" sz="24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14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</a:t>
            </a:r>
            <a:r>
              <a:rPr lang="en-GB" sz="28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Promotion in the Digital Age: Acquisition Channels</a:t>
            </a:r>
            <a:endParaRPr lang="en-GB" sz="28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438688"/>
            <a:ext cx="9144" cy="371857"/>
          </a:xfrm>
          <a:prstGeom prst="rect">
            <a:avLst/>
          </a:prstGeom>
        </p:spPr>
      </p:pic>
      <p:pic>
        <p:nvPicPr>
          <p:cNvPr id="3" name="Picture 5" descr="Logo&#10;&#10;Description automatically generated">
            <a:extLst>
              <a:ext uri="{FF2B5EF4-FFF2-40B4-BE49-F238E27FC236}">
                <a16:creationId xmlns:a16="http://schemas.microsoft.com/office/drawing/2014/main" id="{B83C6503-F5A1-4791-BC59-3B4A334B8A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37295" y="93568"/>
            <a:ext cx="2312069" cy="1256653"/>
          </a:xfrm>
          <a:prstGeom prst="rect">
            <a:avLst/>
          </a:prstGeom>
        </p:spPr>
      </p:pic>
      <p:sp>
        <p:nvSpPr>
          <p:cNvPr id="42" name="11 Rectángulo redondeado"/>
          <p:cNvSpPr/>
          <p:nvPr/>
        </p:nvSpPr>
        <p:spPr>
          <a:xfrm>
            <a:off x="675466" y="3935448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CONTENT &amp; INBOUND</a:t>
            </a:r>
          </a:p>
        </p:txBody>
      </p:sp>
      <p:sp>
        <p:nvSpPr>
          <p:cNvPr id="43" name="13 Rectángulo redondeado"/>
          <p:cNvSpPr/>
          <p:nvPr/>
        </p:nvSpPr>
        <p:spPr>
          <a:xfrm>
            <a:off x="6439552" y="3935448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REFERRAL &amp; PARTNERSHIPS</a:t>
            </a:r>
          </a:p>
        </p:txBody>
      </p:sp>
      <p:sp>
        <p:nvSpPr>
          <p:cNvPr id="44" name="20 Rectángulo redondeado"/>
          <p:cNvSpPr/>
          <p:nvPr/>
        </p:nvSpPr>
        <p:spPr>
          <a:xfrm>
            <a:off x="6429433" y="1505639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PAID</a:t>
            </a:r>
          </a:p>
        </p:txBody>
      </p:sp>
      <p:sp>
        <p:nvSpPr>
          <p:cNvPr id="45" name="19 Rectángulo redondeado"/>
          <p:cNvSpPr/>
          <p:nvPr/>
        </p:nvSpPr>
        <p:spPr>
          <a:xfrm>
            <a:off x="696036" y="1505639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ORGANIC &amp; SEO</a:t>
            </a:r>
          </a:p>
        </p:txBody>
      </p:sp>
      <p:sp>
        <p:nvSpPr>
          <p:cNvPr id="3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35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36" y="2147148"/>
            <a:ext cx="5048184" cy="1460764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GB" sz="2000" dirty="0"/>
              <a:t>Unpaid ranking on Google, App Store. Slow to build, compounds over time, cheapest long-run CAC.</a:t>
            </a:r>
          </a:p>
        </p:txBody>
      </p:sp>
      <p:sp>
        <p:nvSpPr>
          <p:cNvPr id="36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439552" y="2147148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SEM/Google Ads, paid social (Meta, TikTok, LinkedIn), display, influencer ads. </a:t>
            </a:r>
            <a:r>
              <a:rPr lang="en-GB" sz="2000" dirty="0" smtClean="0"/>
              <a:t>Fast</a:t>
            </a:r>
            <a:r>
              <a:rPr lang="en-GB" sz="2000" dirty="0"/>
              <a:t>,</a:t>
            </a:r>
            <a:r>
              <a:rPr lang="en-GB" sz="2000" dirty="0" smtClean="0"/>
              <a:t> but CAC scales with spend</a:t>
            </a:r>
            <a:r>
              <a:rPr lang="en-GB" sz="2000" dirty="0"/>
              <a:t> — track it from day one.</a:t>
            </a:r>
          </a:p>
        </p:txBody>
      </p:sp>
      <p:sp>
        <p:nvSpPr>
          <p:cNvPr id="37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439552" y="4649392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Referral programs, affiliates, integrations/marketplaces, co-marketing. Often the cheapest CAC once you have happy customers.</a:t>
            </a:r>
          </a:p>
        </p:txBody>
      </p:sp>
      <p:sp>
        <p:nvSpPr>
          <p:cNvPr id="38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96036" y="4649392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Blog, SEO content, video, newsletters, community (Discord/Slack), podcasts. Builds trust before the sale.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0" y="198674"/>
            <a:ext cx="75335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 b="1" i="1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Recall </a:t>
            </a:r>
            <a:r>
              <a:rPr lang="en-US" dirty="0" smtClean="0"/>
              <a:t>previous slides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42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09" y="767859"/>
            <a:ext cx="11145107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Sales Plan for 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Apps/Platforms/Digital </a:t>
            </a:r>
            <a:r>
              <a:rPr lang="en-US" sz="2800" dirty="0" err="1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Bizz</a:t>
            </a:r>
            <a:r>
              <a:rPr lang="en-GB" sz="28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:the AARRR Framework</a:t>
            </a:r>
            <a:endParaRPr lang="en-GB" sz="28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438688"/>
            <a:ext cx="9144" cy="371857"/>
          </a:xfrm>
          <a:prstGeom prst="rect">
            <a:avLst/>
          </a:prstGeom>
        </p:spPr>
      </p:pic>
      <p:sp>
        <p:nvSpPr>
          <p:cNvPr id="42" name="11 Rectángulo redondeado"/>
          <p:cNvSpPr/>
          <p:nvPr/>
        </p:nvSpPr>
        <p:spPr>
          <a:xfrm>
            <a:off x="675466" y="3935448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3200" b="1" dirty="0">
                <a:solidFill>
                  <a:srgbClr val="FF0000"/>
                </a:solidFill>
                <a:cs typeface="Arial" panose="020B0604020202020204" pitchFamily="34" charset="0"/>
              </a:rPr>
              <a:t>R</a:t>
            </a:r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ETENTION &amp; </a:t>
            </a:r>
            <a:r>
              <a:rPr lang="es-ES" sz="3200" b="1" dirty="0">
                <a:solidFill>
                  <a:srgbClr val="FF0000"/>
                </a:solidFill>
                <a:cs typeface="Arial" panose="020B0604020202020204" pitchFamily="34" charset="0"/>
              </a:rPr>
              <a:t>R</a:t>
            </a:r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EFERRAL</a:t>
            </a:r>
          </a:p>
        </p:txBody>
      </p:sp>
      <p:sp>
        <p:nvSpPr>
          <p:cNvPr id="43" name="13 Rectángulo redondeado"/>
          <p:cNvSpPr/>
          <p:nvPr/>
        </p:nvSpPr>
        <p:spPr>
          <a:xfrm>
            <a:off x="6439552" y="3935448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3200" b="1" dirty="0">
                <a:solidFill>
                  <a:srgbClr val="FF0000"/>
                </a:solidFill>
                <a:cs typeface="Arial" panose="020B0604020202020204" pitchFamily="34" charset="0"/>
              </a:rPr>
              <a:t>R</a:t>
            </a:r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EVENUE</a:t>
            </a:r>
          </a:p>
        </p:txBody>
      </p:sp>
      <p:sp>
        <p:nvSpPr>
          <p:cNvPr id="44" name="20 Rectángulo redondeado"/>
          <p:cNvSpPr/>
          <p:nvPr/>
        </p:nvSpPr>
        <p:spPr>
          <a:xfrm>
            <a:off x="6429433" y="1505639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3200" b="1" dirty="0">
                <a:solidFill>
                  <a:srgbClr val="FF0000"/>
                </a:solidFill>
                <a:cs typeface="Arial" panose="020B0604020202020204" pitchFamily="34" charset="0"/>
              </a:rPr>
              <a:t>A</a:t>
            </a:r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CTIVATION</a:t>
            </a:r>
          </a:p>
        </p:txBody>
      </p:sp>
      <p:sp>
        <p:nvSpPr>
          <p:cNvPr id="45" name="19 Rectángulo redondeado"/>
          <p:cNvSpPr/>
          <p:nvPr/>
        </p:nvSpPr>
        <p:spPr>
          <a:xfrm>
            <a:off x="696036" y="1505639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sz="3200" b="1" dirty="0">
                <a:solidFill>
                  <a:srgbClr val="FF0000"/>
                </a:solidFill>
                <a:cs typeface="Arial" panose="020B0604020202020204" pitchFamily="34" charset="0"/>
              </a:rPr>
              <a:t>A</a:t>
            </a:r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CQUISITION</a:t>
            </a:r>
          </a:p>
        </p:txBody>
      </p:sp>
      <p:sp>
        <p:nvSpPr>
          <p:cNvPr id="3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35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36" y="2147148"/>
            <a:ext cx="5048184" cy="1460764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GB" sz="2000" dirty="0"/>
              <a:t>Promotion (9) brings them in — this is what every channel on the earlier slide feeds.</a:t>
            </a:r>
          </a:p>
        </p:txBody>
      </p:sp>
      <p:sp>
        <p:nvSpPr>
          <p:cNvPr id="36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439552" y="2147148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Do they experience the core value fast? </a:t>
            </a:r>
            <a:r>
              <a:rPr lang="en-GB" sz="2000" dirty="0" smtClean="0"/>
              <a:t>This </a:t>
            </a:r>
            <a:r>
              <a:rPr lang="en-GB" sz="2000" dirty="0"/>
              <a:t>i</a:t>
            </a:r>
            <a:r>
              <a:rPr lang="en-GB" sz="2000" dirty="0" smtClean="0"/>
              <a:t>s Product (6) + Process</a:t>
            </a:r>
            <a:r>
              <a:rPr lang="en-GB" sz="2000" dirty="0"/>
              <a:t> (one of the 7P’s).</a:t>
            </a:r>
          </a:p>
        </p:txBody>
      </p:sp>
      <p:sp>
        <p:nvSpPr>
          <p:cNvPr id="37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439552" y="4649392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Do they come back, and do they tell others? Retention makes LTV go up; happy customers become your cheapest Referral channel.</a:t>
            </a:r>
          </a:p>
        </p:txBody>
      </p:sp>
      <p:sp>
        <p:nvSpPr>
          <p:cNvPr id="38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96036" y="4649392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Do they pay, and how much? This is where Price (7) and Commercial Organization (10) meet the customer.</a:t>
            </a:r>
          </a:p>
        </p:txBody>
      </p:sp>
    </p:spTree>
    <p:extLst>
      <p:ext uri="{BB962C8B-B14F-4D97-AF65-F5344CB8AC3E}">
        <p14:creationId xmlns:p14="http://schemas.microsoft.com/office/powerpoint/2010/main" val="194812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256032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Acquisition </a:t>
            </a:r>
            <a:r>
              <a:rPr lang="en-US" sz="2500" dirty="0" smtClean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Channels </a:t>
            </a:r>
            <a:r>
              <a:rPr lang="en-US" sz="2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× </a:t>
            </a:r>
            <a:r>
              <a:rPr lang="en-US" sz="2500" dirty="0" smtClean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Pricing Models: </a:t>
            </a:r>
            <a:r>
              <a:rPr lang="en-US" sz="2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Different Axes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384048" y="868680"/>
            <a:ext cx="2011680" cy="0"/>
          </a:xfrm>
          <a:prstGeom prst="line">
            <a:avLst/>
          </a:prstGeom>
          <a:noFill/>
          <a:ln w="38100">
            <a:solidFill>
              <a:srgbClr val="ED7D31"/>
            </a:solidFill>
            <a:prstDash val="solid"/>
          </a:ln>
        </p:spPr>
      </p:sp>
      <p:pic>
        <p:nvPicPr>
          <p:cNvPr id="4" name="Image 0" descr="gbsb_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800" y="201168"/>
            <a:ext cx="1828800" cy="8046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92640" y="63550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8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g-accelerator@global-business-school.org</a:t>
            </a:r>
            <a:endParaRPr lang="en-US" sz="800" dirty="0"/>
          </a:p>
          <a:p>
            <a:pPr marL="0" indent="0" algn="l">
              <a:buNone/>
            </a:pPr>
            <a:r>
              <a:rPr lang="en-US" sz="800" dirty="0">
                <a:solidFill>
                  <a:srgbClr val="8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+34 930 086 588</a:t>
            </a:r>
            <a:endParaRPr lang="en-US" sz="800" dirty="0"/>
          </a:p>
        </p:txBody>
      </p:sp>
      <p:pic>
        <p:nvPicPr>
          <p:cNvPr id="6" name="Image 1" descr="gaccel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6400800"/>
            <a:ext cx="685800" cy="30175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65760" y="960120"/>
            <a:ext cx="11430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you get a customer </a:t>
            </a:r>
            <a:r>
              <a:rPr lang="en-US" sz="115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</a:t>
            </a:r>
            <a:r>
              <a:rPr lang="en-US" sz="115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you monetize them </a:t>
            </a:r>
            <a:r>
              <a:rPr lang="en-US" sz="115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independent decisions. Darker = more common fit in practice.</a:t>
            </a:r>
            <a:endParaRPr lang="en-US" sz="1150" dirty="0"/>
          </a:p>
        </p:txBody>
      </p:sp>
      <p:sp>
        <p:nvSpPr>
          <p:cNvPr id="8" name="Shape 4"/>
          <p:cNvSpPr/>
          <p:nvPr/>
        </p:nvSpPr>
        <p:spPr>
          <a:xfrm>
            <a:off x="365760" y="1417320"/>
            <a:ext cx="1828800" cy="5669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Shape 5"/>
          <p:cNvSpPr/>
          <p:nvPr/>
        </p:nvSpPr>
        <p:spPr>
          <a:xfrm>
            <a:off x="2286000" y="1417320"/>
            <a:ext cx="1553413" cy="566928"/>
          </a:xfrm>
          <a:prstGeom prst="rect">
            <a:avLst/>
          </a:prstGeom>
          <a:solidFill>
            <a:srgbClr val="404040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2286000" y="1417320"/>
            <a:ext cx="155341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Subscription</a:t>
            </a:r>
            <a:endParaRPr lang="en-US" sz="950" dirty="0"/>
          </a:p>
        </p:txBody>
      </p:sp>
      <p:sp>
        <p:nvSpPr>
          <p:cNvPr id="11" name="Shape 7"/>
          <p:cNvSpPr/>
          <p:nvPr/>
        </p:nvSpPr>
        <p:spPr>
          <a:xfrm>
            <a:off x="3875989" y="1417320"/>
            <a:ext cx="1553413" cy="566928"/>
          </a:xfrm>
          <a:prstGeom prst="rect">
            <a:avLst/>
          </a:prstGeom>
          <a:solidFill>
            <a:srgbClr val="404040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3875989" y="1417320"/>
            <a:ext cx="155341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Freemium</a:t>
            </a:r>
            <a:endParaRPr lang="en-US" sz="950" dirty="0"/>
          </a:p>
        </p:txBody>
      </p:sp>
      <p:sp>
        <p:nvSpPr>
          <p:cNvPr id="13" name="Shape 9"/>
          <p:cNvSpPr/>
          <p:nvPr/>
        </p:nvSpPr>
        <p:spPr>
          <a:xfrm>
            <a:off x="5465978" y="1417320"/>
            <a:ext cx="1553413" cy="566928"/>
          </a:xfrm>
          <a:prstGeom prst="rect">
            <a:avLst/>
          </a:prstGeom>
          <a:solidFill>
            <a:srgbClr val="404040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5465978" y="1417320"/>
            <a:ext cx="155341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Repeat-Purchase /</a:t>
            </a:r>
            <a:endParaRPr lang="en-US" sz="950" dirty="0"/>
          </a:p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Pay-per-use</a:t>
            </a:r>
            <a:endParaRPr lang="en-US" sz="950" dirty="0"/>
          </a:p>
        </p:txBody>
      </p:sp>
      <p:sp>
        <p:nvSpPr>
          <p:cNvPr id="15" name="Shape 11"/>
          <p:cNvSpPr/>
          <p:nvPr/>
        </p:nvSpPr>
        <p:spPr>
          <a:xfrm>
            <a:off x="7055968" y="1417320"/>
            <a:ext cx="1553413" cy="566928"/>
          </a:xfrm>
          <a:prstGeom prst="rect">
            <a:avLst/>
          </a:prstGeom>
          <a:solidFill>
            <a:srgbClr val="404040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055968" y="1417320"/>
            <a:ext cx="155341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Marketplace /</a:t>
            </a:r>
            <a:endParaRPr lang="en-US" sz="950" dirty="0"/>
          </a:p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Commission</a:t>
            </a:r>
            <a:endParaRPr lang="en-US" sz="950" dirty="0"/>
          </a:p>
        </p:txBody>
      </p:sp>
      <p:sp>
        <p:nvSpPr>
          <p:cNvPr id="17" name="Shape 13"/>
          <p:cNvSpPr/>
          <p:nvPr/>
        </p:nvSpPr>
        <p:spPr>
          <a:xfrm>
            <a:off x="8645957" y="1417320"/>
            <a:ext cx="1553413" cy="566928"/>
          </a:xfrm>
          <a:prstGeom prst="rect">
            <a:avLst/>
          </a:prstGeom>
          <a:solidFill>
            <a:srgbClr val="404040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645957" y="1417320"/>
            <a:ext cx="155341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Ad-Supported</a:t>
            </a:r>
            <a:endParaRPr lang="en-US" sz="950" dirty="0"/>
          </a:p>
        </p:txBody>
      </p:sp>
      <p:sp>
        <p:nvSpPr>
          <p:cNvPr id="19" name="Shape 15"/>
          <p:cNvSpPr/>
          <p:nvPr/>
        </p:nvSpPr>
        <p:spPr>
          <a:xfrm>
            <a:off x="10235946" y="1417320"/>
            <a:ext cx="1553413" cy="566928"/>
          </a:xfrm>
          <a:prstGeom prst="rect">
            <a:avLst/>
          </a:prstGeom>
          <a:solidFill>
            <a:srgbClr val="404040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10235946" y="1417320"/>
            <a:ext cx="155341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In-App</a:t>
            </a:r>
            <a:endParaRPr lang="en-US" sz="950" dirty="0"/>
          </a:p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Purchases</a:t>
            </a:r>
            <a:endParaRPr lang="en-US" sz="950" dirty="0"/>
          </a:p>
        </p:txBody>
      </p:sp>
      <p:sp>
        <p:nvSpPr>
          <p:cNvPr id="21" name="Shape 17"/>
          <p:cNvSpPr/>
          <p:nvPr/>
        </p:nvSpPr>
        <p:spPr>
          <a:xfrm>
            <a:off x="365760" y="1984248"/>
            <a:ext cx="1828800" cy="676656"/>
          </a:xfrm>
          <a:prstGeom prst="rect">
            <a:avLst/>
          </a:prstGeom>
          <a:solidFill>
            <a:srgbClr val="404040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457200" y="1984248"/>
            <a:ext cx="1645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Organic &amp; SEO</a:t>
            </a:r>
            <a:endParaRPr lang="en-US" sz="1050" dirty="0"/>
          </a:p>
        </p:txBody>
      </p:sp>
      <p:sp>
        <p:nvSpPr>
          <p:cNvPr id="23" name="Shape 19"/>
          <p:cNvSpPr/>
          <p:nvPr/>
        </p:nvSpPr>
        <p:spPr>
          <a:xfrm>
            <a:off x="2286000" y="1984248"/>
            <a:ext cx="1553413" cy="676656"/>
          </a:xfrm>
          <a:prstGeom prst="rect">
            <a:avLst/>
          </a:prstGeom>
          <a:solidFill>
            <a:srgbClr val="ED7D31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2286000" y="1984248"/>
            <a:ext cx="1553413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600" dirty="0"/>
          </a:p>
        </p:txBody>
      </p:sp>
      <p:sp>
        <p:nvSpPr>
          <p:cNvPr id="25" name="Shape 21"/>
          <p:cNvSpPr/>
          <p:nvPr/>
        </p:nvSpPr>
        <p:spPr>
          <a:xfrm>
            <a:off x="3875989" y="1984248"/>
            <a:ext cx="1553413" cy="676656"/>
          </a:xfrm>
          <a:prstGeom prst="rect">
            <a:avLst/>
          </a:prstGeom>
          <a:solidFill>
            <a:srgbClr val="ED7D31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6" name="Shape 22"/>
          <p:cNvSpPr/>
          <p:nvPr/>
        </p:nvSpPr>
        <p:spPr>
          <a:xfrm>
            <a:off x="5465978" y="1984248"/>
            <a:ext cx="1553413" cy="676656"/>
          </a:xfrm>
          <a:prstGeom prst="rect">
            <a:avLst/>
          </a:prstGeom>
          <a:solidFill>
            <a:srgbClr val="F8CBAD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7" name="Shape 23"/>
          <p:cNvSpPr/>
          <p:nvPr/>
        </p:nvSpPr>
        <p:spPr>
          <a:xfrm>
            <a:off x="7055968" y="1984248"/>
            <a:ext cx="1553413" cy="676656"/>
          </a:xfrm>
          <a:prstGeom prst="rect">
            <a:avLst/>
          </a:prstGeom>
          <a:solidFill>
            <a:srgbClr val="F8CBAD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8" name="Shape 24"/>
          <p:cNvSpPr/>
          <p:nvPr/>
        </p:nvSpPr>
        <p:spPr>
          <a:xfrm>
            <a:off x="8645957" y="1984248"/>
            <a:ext cx="1553413" cy="676656"/>
          </a:xfrm>
          <a:prstGeom prst="rect">
            <a:avLst/>
          </a:prstGeom>
          <a:solidFill>
            <a:srgbClr val="ED7D31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9" name="Shape 25"/>
          <p:cNvSpPr/>
          <p:nvPr/>
        </p:nvSpPr>
        <p:spPr>
          <a:xfrm>
            <a:off x="10235946" y="1984248"/>
            <a:ext cx="1553413" cy="676656"/>
          </a:xfrm>
          <a:prstGeom prst="rect">
            <a:avLst/>
          </a:prstGeom>
          <a:solidFill>
            <a:srgbClr val="FCE4D6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30" name="Shape 26"/>
          <p:cNvSpPr/>
          <p:nvPr/>
        </p:nvSpPr>
        <p:spPr>
          <a:xfrm>
            <a:off x="365760" y="2697480"/>
            <a:ext cx="1828800" cy="676656"/>
          </a:xfrm>
          <a:prstGeom prst="rect">
            <a:avLst/>
          </a:prstGeom>
          <a:solidFill>
            <a:srgbClr val="404040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457200" y="2697480"/>
            <a:ext cx="1645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Paid (Search/Social/Display)</a:t>
            </a:r>
            <a:endParaRPr lang="en-US" sz="1050" dirty="0"/>
          </a:p>
        </p:txBody>
      </p:sp>
      <p:sp>
        <p:nvSpPr>
          <p:cNvPr id="32" name="Shape 28"/>
          <p:cNvSpPr/>
          <p:nvPr/>
        </p:nvSpPr>
        <p:spPr>
          <a:xfrm>
            <a:off x="2286000" y="2697480"/>
            <a:ext cx="1553413" cy="676656"/>
          </a:xfrm>
          <a:prstGeom prst="rect">
            <a:avLst/>
          </a:prstGeom>
          <a:solidFill>
            <a:srgbClr val="ED7D31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33" name="Text 29"/>
          <p:cNvSpPr/>
          <p:nvPr/>
        </p:nvSpPr>
        <p:spPr>
          <a:xfrm>
            <a:off x="2286000" y="2697480"/>
            <a:ext cx="1553413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600" dirty="0"/>
          </a:p>
        </p:txBody>
      </p:sp>
      <p:sp>
        <p:nvSpPr>
          <p:cNvPr id="34" name="Shape 30"/>
          <p:cNvSpPr/>
          <p:nvPr/>
        </p:nvSpPr>
        <p:spPr>
          <a:xfrm>
            <a:off x="3875989" y="2697480"/>
            <a:ext cx="1553413" cy="676656"/>
          </a:xfrm>
          <a:prstGeom prst="rect">
            <a:avLst/>
          </a:prstGeom>
          <a:solidFill>
            <a:srgbClr val="F8CBAD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35" name="Shape 31"/>
          <p:cNvSpPr/>
          <p:nvPr/>
        </p:nvSpPr>
        <p:spPr>
          <a:xfrm>
            <a:off x="5465978" y="2697480"/>
            <a:ext cx="1553413" cy="676656"/>
          </a:xfrm>
          <a:prstGeom prst="rect">
            <a:avLst/>
          </a:prstGeom>
          <a:solidFill>
            <a:srgbClr val="ED7D31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5465978" y="2697480"/>
            <a:ext cx="1553413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600" dirty="0"/>
          </a:p>
        </p:txBody>
      </p:sp>
      <p:sp>
        <p:nvSpPr>
          <p:cNvPr id="37" name="Shape 33"/>
          <p:cNvSpPr/>
          <p:nvPr/>
        </p:nvSpPr>
        <p:spPr>
          <a:xfrm>
            <a:off x="7055968" y="2697480"/>
            <a:ext cx="1553413" cy="676656"/>
          </a:xfrm>
          <a:prstGeom prst="rect">
            <a:avLst/>
          </a:prstGeom>
          <a:solidFill>
            <a:srgbClr val="ED7D31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38" name="Shape 34"/>
          <p:cNvSpPr/>
          <p:nvPr/>
        </p:nvSpPr>
        <p:spPr>
          <a:xfrm>
            <a:off x="8645957" y="2697480"/>
            <a:ext cx="1553413" cy="676656"/>
          </a:xfrm>
          <a:prstGeom prst="rect">
            <a:avLst/>
          </a:prstGeom>
          <a:solidFill>
            <a:srgbClr val="ED7D31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39" name="Text 35"/>
          <p:cNvSpPr/>
          <p:nvPr/>
        </p:nvSpPr>
        <p:spPr>
          <a:xfrm>
            <a:off x="8645957" y="2697480"/>
            <a:ext cx="1553413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600" dirty="0"/>
          </a:p>
        </p:txBody>
      </p:sp>
      <p:sp>
        <p:nvSpPr>
          <p:cNvPr id="40" name="Shape 36"/>
          <p:cNvSpPr/>
          <p:nvPr/>
        </p:nvSpPr>
        <p:spPr>
          <a:xfrm>
            <a:off x="10235946" y="2697480"/>
            <a:ext cx="1553413" cy="676656"/>
          </a:xfrm>
          <a:prstGeom prst="rect">
            <a:avLst/>
          </a:prstGeom>
          <a:solidFill>
            <a:srgbClr val="ED7D31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41" name="Shape 37"/>
          <p:cNvSpPr/>
          <p:nvPr/>
        </p:nvSpPr>
        <p:spPr>
          <a:xfrm>
            <a:off x="365760" y="3410712"/>
            <a:ext cx="1828800" cy="676656"/>
          </a:xfrm>
          <a:prstGeom prst="rect">
            <a:avLst/>
          </a:prstGeom>
          <a:solidFill>
            <a:srgbClr val="404040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42" name="Text 38"/>
          <p:cNvSpPr/>
          <p:nvPr/>
        </p:nvSpPr>
        <p:spPr>
          <a:xfrm>
            <a:off x="457200" y="3410712"/>
            <a:ext cx="1645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&amp; CRM</a:t>
            </a:r>
            <a:endParaRPr lang="en-US" sz="1050" dirty="0"/>
          </a:p>
        </p:txBody>
      </p:sp>
      <p:sp>
        <p:nvSpPr>
          <p:cNvPr id="43" name="Shape 39"/>
          <p:cNvSpPr/>
          <p:nvPr/>
        </p:nvSpPr>
        <p:spPr>
          <a:xfrm>
            <a:off x="2286000" y="3410712"/>
            <a:ext cx="1553413" cy="676656"/>
          </a:xfrm>
          <a:prstGeom prst="rect">
            <a:avLst/>
          </a:prstGeom>
          <a:solidFill>
            <a:srgbClr val="ED7D31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44" name="Text 40"/>
          <p:cNvSpPr/>
          <p:nvPr/>
        </p:nvSpPr>
        <p:spPr>
          <a:xfrm>
            <a:off x="2286000" y="3410712"/>
            <a:ext cx="1553413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600" dirty="0"/>
          </a:p>
        </p:txBody>
      </p:sp>
      <p:sp>
        <p:nvSpPr>
          <p:cNvPr id="45" name="Shape 41"/>
          <p:cNvSpPr/>
          <p:nvPr/>
        </p:nvSpPr>
        <p:spPr>
          <a:xfrm>
            <a:off x="3875989" y="3410712"/>
            <a:ext cx="1553413" cy="676656"/>
          </a:xfrm>
          <a:prstGeom prst="rect">
            <a:avLst/>
          </a:prstGeom>
          <a:solidFill>
            <a:srgbClr val="F8CBAD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46" name="Shape 42"/>
          <p:cNvSpPr/>
          <p:nvPr/>
        </p:nvSpPr>
        <p:spPr>
          <a:xfrm>
            <a:off x="5465978" y="3410712"/>
            <a:ext cx="1553413" cy="676656"/>
          </a:xfrm>
          <a:prstGeom prst="rect">
            <a:avLst/>
          </a:prstGeom>
          <a:solidFill>
            <a:srgbClr val="ED7D31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47" name="Shape 43"/>
          <p:cNvSpPr/>
          <p:nvPr/>
        </p:nvSpPr>
        <p:spPr>
          <a:xfrm>
            <a:off x="7055968" y="3410712"/>
            <a:ext cx="1553413" cy="676656"/>
          </a:xfrm>
          <a:prstGeom prst="rect">
            <a:avLst/>
          </a:prstGeom>
          <a:solidFill>
            <a:srgbClr val="FCE4D6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48" name="Shape 44"/>
          <p:cNvSpPr/>
          <p:nvPr/>
        </p:nvSpPr>
        <p:spPr>
          <a:xfrm>
            <a:off x="8645957" y="3410712"/>
            <a:ext cx="1553413" cy="676656"/>
          </a:xfrm>
          <a:prstGeom prst="rect">
            <a:avLst/>
          </a:prstGeom>
          <a:solidFill>
            <a:srgbClr val="FCE4D6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49" name="Shape 45"/>
          <p:cNvSpPr/>
          <p:nvPr/>
        </p:nvSpPr>
        <p:spPr>
          <a:xfrm>
            <a:off x="10235946" y="3410712"/>
            <a:ext cx="1553413" cy="676656"/>
          </a:xfrm>
          <a:prstGeom prst="rect">
            <a:avLst/>
          </a:prstGeom>
          <a:solidFill>
            <a:srgbClr val="FCE4D6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50" name="Shape 46"/>
          <p:cNvSpPr/>
          <p:nvPr/>
        </p:nvSpPr>
        <p:spPr>
          <a:xfrm>
            <a:off x="365760" y="4123944"/>
            <a:ext cx="1828800" cy="676656"/>
          </a:xfrm>
          <a:prstGeom prst="rect">
            <a:avLst/>
          </a:prstGeom>
          <a:solidFill>
            <a:srgbClr val="404040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51" name="Text 47"/>
          <p:cNvSpPr/>
          <p:nvPr/>
        </p:nvSpPr>
        <p:spPr>
          <a:xfrm>
            <a:off x="457200" y="4123944"/>
            <a:ext cx="1645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 &amp; Inbound</a:t>
            </a:r>
            <a:endParaRPr lang="en-US" sz="1050" dirty="0"/>
          </a:p>
        </p:txBody>
      </p:sp>
      <p:sp>
        <p:nvSpPr>
          <p:cNvPr id="52" name="Shape 48"/>
          <p:cNvSpPr/>
          <p:nvPr/>
        </p:nvSpPr>
        <p:spPr>
          <a:xfrm>
            <a:off x="2286000" y="4123944"/>
            <a:ext cx="1553413" cy="676656"/>
          </a:xfrm>
          <a:prstGeom prst="rect">
            <a:avLst/>
          </a:prstGeom>
          <a:solidFill>
            <a:srgbClr val="ED7D31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53" name="Shape 49"/>
          <p:cNvSpPr/>
          <p:nvPr/>
        </p:nvSpPr>
        <p:spPr>
          <a:xfrm>
            <a:off x="3875989" y="4123944"/>
            <a:ext cx="1553413" cy="676656"/>
          </a:xfrm>
          <a:prstGeom prst="rect">
            <a:avLst/>
          </a:prstGeom>
          <a:solidFill>
            <a:srgbClr val="ED7D31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54" name="Shape 50"/>
          <p:cNvSpPr/>
          <p:nvPr/>
        </p:nvSpPr>
        <p:spPr>
          <a:xfrm>
            <a:off x="5465978" y="4123944"/>
            <a:ext cx="1553413" cy="676656"/>
          </a:xfrm>
          <a:prstGeom prst="rect">
            <a:avLst/>
          </a:prstGeom>
          <a:solidFill>
            <a:srgbClr val="F8CBAD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55" name="Shape 51"/>
          <p:cNvSpPr/>
          <p:nvPr/>
        </p:nvSpPr>
        <p:spPr>
          <a:xfrm>
            <a:off x="7055968" y="4123944"/>
            <a:ext cx="1553413" cy="676656"/>
          </a:xfrm>
          <a:prstGeom prst="rect">
            <a:avLst/>
          </a:prstGeom>
          <a:solidFill>
            <a:srgbClr val="FCE4D6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56" name="Shape 52"/>
          <p:cNvSpPr/>
          <p:nvPr/>
        </p:nvSpPr>
        <p:spPr>
          <a:xfrm>
            <a:off x="8645957" y="4123944"/>
            <a:ext cx="1553413" cy="676656"/>
          </a:xfrm>
          <a:prstGeom prst="rect">
            <a:avLst/>
          </a:prstGeom>
          <a:solidFill>
            <a:srgbClr val="F8CBAD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57" name="Shape 53"/>
          <p:cNvSpPr/>
          <p:nvPr/>
        </p:nvSpPr>
        <p:spPr>
          <a:xfrm>
            <a:off x="10235946" y="4123944"/>
            <a:ext cx="1553413" cy="676656"/>
          </a:xfrm>
          <a:prstGeom prst="rect">
            <a:avLst/>
          </a:prstGeom>
          <a:solidFill>
            <a:srgbClr val="FCE4D6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58" name="Shape 54"/>
          <p:cNvSpPr/>
          <p:nvPr/>
        </p:nvSpPr>
        <p:spPr>
          <a:xfrm>
            <a:off x="365760" y="4837176"/>
            <a:ext cx="1828800" cy="676656"/>
          </a:xfrm>
          <a:prstGeom prst="rect">
            <a:avLst/>
          </a:prstGeom>
          <a:solidFill>
            <a:srgbClr val="404040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59" name="Text 55"/>
          <p:cNvSpPr/>
          <p:nvPr/>
        </p:nvSpPr>
        <p:spPr>
          <a:xfrm>
            <a:off x="457200" y="4837176"/>
            <a:ext cx="1645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Referral &amp; Partnerships</a:t>
            </a:r>
            <a:endParaRPr lang="en-US" sz="1050" dirty="0"/>
          </a:p>
        </p:txBody>
      </p:sp>
      <p:sp>
        <p:nvSpPr>
          <p:cNvPr id="60" name="Shape 56"/>
          <p:cNvSpPr/>
          <p:nvPr/>
        </p:nvSpPr>
        <p:spPr>
          <a:xfrm>
            <a:off x="2286000" y="4837176"/>
            <a:ext cx="1553413" cy="676656"/>
          </a:xfrm>
          <a:prstGeom prst="rect">
            <a:avLst/>
          </a:prstGeom>
          <a:solidFill>
            <a:srgbClr val="ED7D31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61" name="Shape 57"/>
          <p:cNvSpPr/>
          <p:nvPr/>
        </p:nvSpPr>
        <p:spPr>
          <a:xfrm>
            <a:off x="3875989" y="4837176"/>
            <a:ext cx="1553413" cy="676656"/>
          </a:xfrm>
          <a:prstGeom prst="rect">
            <a:avLst/>
          </a:prstGeom>
          <a:solidFill>
            <a:srgbClr val="ED7D31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62" name="Shape 58"/>
          <p:cNvSpPr/>
          <p:nvPr/>
        </p:nvSpPr>
        <p:spPr>
          <a:xfrm>
            <a:off x="5465978" y="4837176"/>
            <a:ext cx="1553413" cy="676656"/>
          </a:xfrm>
          <a:prstGeom prst="rect">
            <a:avLst/>
          </a:prstGeom>
          <a:solidFill>
            <a:srgbClr val="F8CBAD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63" name="Shape 59"/>
          <p:cNvSpPr/>
          <p:nvPr/>
        </p:nvSpPr>
        <p:spPr>
          <a:xfrm>
            <a:off x="7055968" y="4837176"/>
            <a:ext cx="1553413" cy="676656"/>
          </a:xfrm>
          <a:prstGeom prst="rect">
            <a:avLst/>
          </a:prstGeom>
          <a:solidFill>
            <a:srgbClr val="ED7D31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64" name="Shape 60"/>
          <p:cNvSpPr/>
          <p:nvPr/>
        </p:nvSpPr>
        <p:spPr>
          <a:xfrm>
            <a:off x="8645957" y="4837176"/>
            <a:ext cx="1553413" cy="676656"/>
          </a:xfrm>
          <a:prstGeom prst="rect">
            <a:avLst/>
          </a:prstGeom>
          <a:solidFill>
            <a:srgbClr val="FCE4D6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65" name="Shape 61"/>
          <p:cNvSpPr/>
          <p:nvPr/>
        </p:nvSpPr>
        <p:spPr>
          <a:xfrm>
            <a:off x="10235946" y="4837176"/>
            <a:ext cx="1553413" cy="676656"/>
          </a:xfrm>
          <a:prstGeom prst="rect">
            <a:avLst/>
          </a:prstGeom>
          <a:solidFill>
            <a:srgbClr val="FCE4D6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66" name="Shape 62"/>
          <p:cNvSpPr/>
          <p:nvPr/>
        </p:nvSpPr>
        <p:spPr>
          <a:xfrm>
            <a:off x="365760" y="5687568"/>
            <a:ext cx="256032" cy="201168"/>
          </a:xfrm>
          <a:prstGeom prst="rect">
            <a:avLst/>
          </a:prstGeom>
          <a:solidFill>
            <a:srgbClr val="ED7D31"/>
          </a:solidFill>
          <a:ln w="6350">
            <a:solidFill>
              <a:srgbClr val="BFBFBF"/>
            </a:solidFill>
            <a:prstDash val="solid"/>
          </a:ln>
        </p:spPr>
      </p:sp>
      <p:sp>
        <p:nvSpPr>
          <p:cNvPr id="67" name="Text 63"/>
          <p:cNvSpPr/>
          <p:nvPr/>
        </p:nvSpPr>
        <p:spPr>
          <a:xfrm>
            <a:off x="685800" y="5660136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 fit</a:t>
            </a:r>
            <a:endParaRPr lang="en-US" sz="1000" dirty="0"/>
          </a:p>
        </p:txBody>
      </p:sp>
      <p:sp>
        <p:nvSpPr>
          <p:cNvPr id="68" name="Shape 64"/>
          <p:cNvSpPr/>
          <p:nvPr/>
        </p:nvSpPr>
        <p:spPr>
          <a:xfrm>
            <a:off x="1920240" y="5687568"/>
            <a:ext cx="256032" cy="201168"/>
          </a:xfrm>
          <a:prstGeom prst="rect">
            <a:avLst/>
          </a:prstGeom>
          <a:solidFill>
            <a:srgbClr val="F8CBAD"/>
          </a:solidFill>
          <a:ln w="6350">
            <a:solidFill>
              <a:srgbClr val="BFBFBF"/>
            </a:solidFill>
            <a:prstDash val="solid"/>
          </a:ln>
        </p:spPr>
      </p:sp>
      <p:sp>
        <p:nvSpPr>
          <p:cNvPr id="69" name="Text 65"/>
          <p:cNvSpPr/>
          <p:nvPr/>
        </p:nvSpPr>
        <p:spPr>
          <a:xfrm>
            <a:off x="2240280" y="5660136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Moderate fit</a:t>
            </a:r>
            <a:endParaRPr lang="en-US" sz="1000" dirty="0"/>
          </a:p>
        </p:txBody>
      </p:sp>
      <p:sp>
        <p:nvSpPr>
          <p:cNvPr id="70" name="Shape 66"/>
          <p:cNvSpPr/>
          <p:nvPr/>
        </p:nvSpPr>
        <p:spPr>
          <a:xfrm>
            <a:off x="3474720" y="5687568"/>
            <a:ext cx="256032" cy="201168"/>
          </a:xfrm>
          <a:prstGeom prst="rect">
            <a:avLst/>
          </a:prstGeom>
          <a:solidFill>
            <a:srgbClr val="FCE4D6"/>
          </a:solidFill>
          <a:ln w="6350">
            <a:solidFill>
              <a:srgbClr val="BFBFBF"/>
            </a:solidFill>
            <a:prstDash val="solid"/>
          </a:ln>
        </p:spPr>
      </p:sp>
      <p:sp>
        <p:nvSpPr>
          <p:cNvPr id="71" name="Text 67"/>
          <p:cNvSpPr/>
          <p:nvPr/>
        </p:nvSpPr>
        <p:spPr>
          <a:xfrm>
            <a:off x="3794760" y="5660136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 / rare</a:t>
            </a:r>
            <a:endParaRPr lang="en-US" sz="1000" dirty="0"/>
          </a:p>
        </p:txBody>
      </p:sp>
      <p:sp>
        <p:nvSpPr>
          <p:cNvPr id="72" name="Text 68"/>
          <p:cNvSpPr/>
          <p:nvPr/>
        </p:nvSpPr>
        <p:spPr>
          <a:xfrm>
            <a:off x="5120640" y="5660136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= already modeled in your Sales Plan Excel</a:t>
            </a:r>
            <a:endParaRPr lang="en-US" sz="1000" dirty="0"/>
          </a:p>
        </p:txBody>
      </p:sp>
      <p:sp>
        <p:nvSpPr>
          <p:cNvPr id="73" name="Flecha abajo 72"/>
          <p:cNvSpPr/>
          <p:nvPr/>
        </p:nvSpPr>
        <p:spPr>
          <a:xfrm>
            <a:off x="457200" y="1146412"/>
            <a:ext cx="1783080" cy="837836"/>
          </a:xfrm>
          <a:prstGeom prst="downArrow">
            <a:avLst>
              <a:gd name="adj1" fmla="val 6837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Sales Plan </a:t>
            </a:r>
            <a:r>
              <a:rPr lang="es-ES" dirty="0" err="1" smtClean="0"/>
              <a:t>Structure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357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27432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Acquisition Funnel &amp; Its Metrics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384048" y="932688"/>
            <a:ext cx="2011680" cy="0"/>
          </a:xfrm>
          <a:prstGeom prst="line">
            <a:avLst/>
          </a:prstGeom>
          <a:noFill/>
          <a:ln w="38100">
            <a:solidFill>
              <a:srgbClr val="ED7D31"/>
            </a:solidFill>
            <a:prstDash val="solid"/>
          </a:ln>
        </p:spPr>
      </p:sp>
      <p:pic>
        <p:nvPicPr>
          <p:cNvPr id="4" name="Image 0" descr="gbsb_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920" y="228600"/>
            <a:ext cx="2011680" cy="88696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92640" y="63550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8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g-accelerator@global-business-school.org</a:t>
            </a:r>
            <a:endParaRPr lang="en-US" sz="800" dirty="0"/>
          </a:p>
          <a:p>
            <a:pPr marL="0" indent="0" algn="l">
              <a:buNone/>
            </a:pPr>
            <a:r>
              <a:rPr lang="en-US" sz="800" dirty="0">
                <a:solidFill>
                  <a:srgbClr val="8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+34 930 086 588</a:t>
            </a:r>
            <a:endParaRPr lang="en-US" sz="800" dirty="0"/>
          </a:p>
        </p:txBody>
      </p:sp>
      <p:pic>
        <p:nvPicPr>
          <p:cNvPr id="6" name="Image 1" descr="gaccel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6400800"/>
            <a:ext cx="685800" cy="301752"/>
          </a:xfrm>
          <a:prstGeom prst="rect">
            <a:avLst/>
          </a:prstGeom>
        </p:spPr>
      </p:pic>
      <p:grpSp>
        <p:nvGrpSpPr>
          <p:cNvPr id="33" name="Grupo 32"/>
          <p:cNvGrpSpPr/>
          <p:nvPr/>
        </p:nvGrpSpPr>
        <p:grpSpPr>
          <a:xfrm>
            <a:off x="243368" y="1549704"/>
            <a:ext cx="4114800" cy="4346130"/>
            <a:chOff x="457200" y="1325880"/>
            <a:chExt cx="5486400" cy="4471416"/>
          </a:xfrm>
        </p:grpSpPr>
        <p:sp>
          <p:nvSpPr>
            <p:cNvPr id="7" name="Shape 3"/>
            <p:cNvSpPr/>
            <p:nvPr/>
          </p:nvSpPr>
          <p:spPr>
            <a:xfrm>
              <a:off x="457200" y="1325880"/>
              <a:ext cx="5486400" cy="1417320"/>
            </a:xfrm>
            <a:prstGeom prst="trapezoid">
              <a:avLst/>
            </a:prstGeom>
            <a:solidFill>
              <a:srgbClr val="FFD966"/>
            </a:solidFill>
            <a:ln w="19050">
              <a:solidFill>
                <a:srgbClr val="FFFFFF"/>
              </a:solidFill>
              <a:prstDash val="solid"/>
            </a:ln>
          </p:spPr>
        </p:sp>
        <p:sp>
          <p:nvSpPr>
            <p:cNvPr id="8" name="Text 4"/>
            <p:cNvSpPr/>
            <p:nvPr/>
          </p:nvSpPr>
          <p:spPr>
            <a:xfrm>
              <a:off x="457200" y="1325880"/>
              <a:ext cx="5486400" cy="77952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b"/>
            <a:lstStyle/>
            <a:p>
              <a:pPr marL="0" indent="0" algn="ctr">
                <a:buNone/>
              </a:pPr>
              <a:r>
                <a:rPr lang="en-US" sz="1700" b="1" dirty="0">
                  <a:solidFill>
                    <a:srgbClr val="40404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REACH</a:t>
              </a:r>
              <a:endParaRPr lang="en-US" sz="1700" dirty="0"/>
            </a:p>
          </p:txBody>
        </p:sp>
        <p:sp>
          <p:nvSpPr>
            <p:cNvPr id="9" name="Text 5"/>
            <p:cNvSpPr/>
            <p:nvPr/>
          </p:nvSpPr>
          <p:spPr>
            <a:xfrm>
              <a:off x="457200" y="2105406"/>
              <a:ext cx="548640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buNone/>
              </a:pPr>
              <a:r>
                <a:rPr lang="en-US" sz="1000" i="1" dirty="0">
                  <a:solidFill>
                    <a:srgbClr val="5A460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Impressions · Visits · Emails </a:t>
              </a:r>
              <a:r>
                <a:rPr lang="en-US" sz="1000" i="1" dirty="0" smtClean="0">
                  <a:solidFill>
                    <a:srgbClr val="5A460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Delivered,…</a:t>
              </a:r>
              <a:endParaRPr lang="en-US" sz="1000" dirty="0"/>
            </a:p>
          </p:txBody>
        </p:sp>
        <p:sp>
          <p:nvSpPr>
            <p:cNvPr id="10" name="Shape 6"/>
            <p:cNvSpPr/>
            <p:nvPr/>
          </p:nvSpPr>
          <p:spPr>
            <a:xfrm>
              <a:off x="1234440" y="2852928"/>
              <a:ext cx="3931920" cy="1417320"/>
            </a:xfrm>
            <a:prstGeom prst="trapezoid">
              <a:avLst/>
            </a:prstGeom>
            <a:solidFill>
              <a:srgbClr val="FFC000"/>
            </a:solidFill>
            <a:ln w="19050">
              <a:solidFill>
                <a:srgbClr val="FFFFFF"/>
              </a:solidFill>
              <a:prstDash val="solid"/>
            </a:ln>
          </p:spPr>
        </p:sp>
        <p:sp>
          <p:nvSpPr>
            <p:cNvPr id="11" name="Text 7"/>
            <p:cNvSpPr/>
            <p:nvPr/>
          </p:nvSpPr>
          <p:spPr>
            <a:xfrm>
              <a:off x="1234440" y="2852928"/>
              <a:ext cx="3931920" cy="77952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b"/>
            <a:lstStyle/>
            <a:p>
              <a:pPr marL="0" indent="0" algn="ctr">
                <a:buNone/>
              </a:pPr>
              <a:r>
                <a:rPr lang="en-US" sz="1700" b="1" dirty="0">
                  <a:solidFill>
                    <a:srgbClr val="40404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CLICKS</a:t>
              </a:r>
              <a:endParaRPr lang="en-US" sz="1700" dirty="0"/>
            </a:p>
          </p:txBody>
        </p:sp>
        <p:sp>
          <p:nvSpPr>
            <p:cNvPr id="12" name="Text 8"/>
            <p:cNvSpPr/>
            <p:nvPr/>
          </p:nvSpPr>
          <p:spPr>
            <a:xfrm>
              <a:off x="1234440" y="3632454"/>
              <a:ext cx="393192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buNone/>
              </a:pPr>
              <a:r>
                <a:rPr lang="en-US" sz="1000" i="1" dirty="0">
                  <a:solidFill>
                    <a:srgbClr val="5A460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People who engaged</a:t>
              </a:r>
              <a:endParaRPr lang="en-US" sz="1000" dirty="0"/>
            </a:p>
          </p:txBody>
        </p:sp>
        <p:sp>
          <p:nvSpPr>
            <p:cNvPr id="13" name="Shape 9"/>
            <p:cNvSpPr/>
            <p:nvPr/>
          </p:nvSpPr>
          <p:spPr>
            <a:xfrm>
              <a:off x="2011680" y="4379976"/>
              <a:ext cx="2377440" cy="1417320"/>
            </a:xfrm>
            <a:prstGeom prst="trapezoid">
              <a:avLst/>
            </a:prstGeom>
            <a:solidFill>
              <a:srgbClr val="E8A100"/>
            </a:solidFill>
            <a:ln w="19050">
              <a:solidFill>
                <a:srgbClr val="FFFFFF"/>
              </a:solidFill>
              <a:prstDash val="solid"/>
            </a:ln>
          </p:spPr>
        </p:sp>
        <p:sp>
          <p:nvSpPr>
            <p:cNvPr id="14" name="Text 10"/>
            <p:cNvSpPr/>
            <p:nvPr/>
          </p:nvSpPr>
          <p:spPr>
            <a:xfrm>
              <a:off x="2011680" y="4379976"/>
              <a:ext cx="2377440" cy="77952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b"/>
            <a:lstStyle/>
            <a:p>
              <a:pPr marL="0" indent="0" algn="ctr">
                <a:buNone/>
              </a:pPr>
              <a:r>
                <a:rPr lang="en-US" sz="1700" b="1" dirty="0">
                  <a:solidFill>
                    <a:srgbClr val="40404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CONVERSIONS</a:t>
              </a:r>
              <a:endParaRPr lang="en-US" sz="1700" dirty="0"/>
            </a:p>
          </p:txBody>
        </p:sp>
        <p:sp>
          <p:nvSpPr>
            <p:cNvPr id="15" name="Text 11"/>
            <p:cNvSpPr/>
            <p:nvPr/>
          </p:nvSpPr>
          <p:spPr>
            <a:xfrm>
              <a:off x="2011680" y="5159502"/>
              <a:ext cx="237744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buNone/>
              </a:pPr>
              <a:r>
                <a:rPr lang="en-US" sz="1000" i="1" dirty="0">
                  <a:solidFill>
                    <a:srgbClr val="5A460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People who converted</a:t>
              </a:r>
              <a:endParaRPr lang="en-US" sz="1000" dirty="0"/>
            </a:p>
          </p:txBody>
        </p:sp>
        <p:sp>
          <p:nvSpPr>
            <p:cNvPr id="16" name="Shape 12"/>
            <p:cNvSpPr/>
            <p:nvPr/>
          </p:nvSpPr>
          <p:spPr>
            <a:xfrm>
              <a:off x="2697480" y="2651760"/>
              <a:ext cx="1005840" cy="29260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00000"/>
              </a:solidFill>
              <a:prstDash val="solid"/>
            </a:ln>
          </p:spPr>
        </p:sp>
        <p:sp>
          <p:nvSpPr>
            <p:cNvPr id="17" name="Text 13"/>
            <p:cNvSpPr/>
            <p:nvPr/>
          </p:nvSpPr>
          <p:spPr>
            <a:xfrm>
              <a:off x="2697480" y="2651760"/>
              <a:ext cx="1005840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rgbClr val="C0000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CTR</a:t>
              </a:r>
              <a:endParaRPr lang="en-US" sz="1100" dirty="0"/>
            </a:p>
          </p:txBody>
        </p:sp>
        <p:sp>
          <p:nvSpPr>
            <p:cNvPr id="18" name="Shape 14"/>
            <p:cNvSpPr/>
            <p:nvPr/>
          </p:nvSpPr>
          <p:spPr>
            <a:xfrm>
              <a:off x="2697480" y="4178808"/>
              <a:ext cx="1005840" cy="29260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00000"/>
              </a:solidFill>
              <a:prstDash val="solid"/>
            </a:ln>
          </p:spPr>
        </p:sp>
        <p:sp>
          <p:nvSpPr>
            <p:cNvPr id="19" name="Text 15"/>
            <p:cNvSpPr/>
            <p:nvPr/>
          </p:nvSpPr>
          <p:spPr>
            <a:xfrm>
              <a:off x="2697480" y="4178808"/>
              <a:ext cx="1005840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rgbClr val="C00000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CVR</a:t>
              </a:r>
              <a:endParaRPr lang="en-US" sz="1100" dirty="0"/>
            </a:p>
          </p:txBody>
        </p:sp>
      </p:grpSp>
      <p:sp>
        <p:nvSpPr>
          <p:cNvPr id="20" name="Shape 16"/>
          <p:cNvSpPr/>
          <p:nvPr/>
        </p:nvSpPr>
        <p:spPr>
          <a:xfrm>
            <a:off x="9614648" y="1508760"/>
            <a:ext cx="219456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25400">
            <a:solidFill>
              <a:srgbClr val="B8860B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9617566" y="1581912"/>
            <a:ext cx="205448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B886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CPM  </a:t>
            </a:r>
            <a:endParaRPr lang="en-US" sz="1500" dirty="0"/>
          </a:p>
        </p:txBody>
      </p:sp>
      <p:sp>
        <p:nvSpPr>
          <p:cNvPr id="22" name="Text 18"/>
          <p:cNvSpPr/>
          <p:nvPr/>
        </p:nvSpPr>
        <p:spPr>
          <a:xfrm>
            <a:off x="9617566" y="1892808"/>
            <a:ext cx="205448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15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per 1,000 impressions — the entry cost of paid reach.</a:t>
            </a:r>
            <a:endParaRPr lang="en-US" sz="1150" dirty="0"/>
          </a:p>
        </p:txBody>
      </p:sp>
      <p:sp>
        <p:nvSpPr>
          <p:cNvPr id="24" name="Shape 20"/>
          <p:cNvSpPr/>
          <p:nvPr/>
        </p:nvSpPr>
        <p:spPr>
          <a:xfrm>
            <a:off x="9614648" y="3035808"/>
            <a:ext cx="219456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25400">
            <a:solidFill>
              <a:srgbClr val="D68910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9617566" y="3108960"/>
            <a:ext cx="205448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D689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CPC  </a:t>
            </a:r>
            <a:endParaRPr lang="en-US" sz="1500" dirty="0"/>
          </a:p>
        </p:txBody>
      </p:sp>
      <p:sp>
        <p:nvSpPr>
          <p:cNvPr id="26" name="Text 22"/>
          <p:cNvSpPr/>
          <p:nvPr/>
        </p:nvSpPr>
        <p:spPr>
          <a:xfrm>
            <a:off x="9617566" y="3419856"/>
            <a:ext cx="205448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15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per click — Investment ÷ Clicks.</a:t>
            </a:r>
            <a:endParaRPr lang="en-US" sz="1150" dirty="0"/>
          </a:p>
        </p:txBody>
      </p:sp>
      <p:sp>
        <p:nvSpPr>
          <p:cNvPr id="28" name="Shape 24"/>
          <p:cNvSpPr/>
          <p:nvPr/>
        </p:nvSpPr>
        <p:spPr>
          <a:xfrm>
            <a:off x="9614648" y="4562856"/>
            <a:ext cx="219456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25400">
            <a:solidFill>
              <a:srgbClr val="C00000"/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9617566" y="4636008"/>
            <a:ext cx="205448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CPA / CPL  </a:t>
            </a:r>
            <a:endParaRPr lang="en-US" sz="1500" dirty="0"/>
          </a:p>
        </p:txBody>
      </p:sp>
      <p:sp>
        <p:nvSpPr>
          <p:cNvPr id="30" name="Text 26"/>
          <p:cNvSpPr/>
          <p:nvPr/>
        </p:nvSpPr>
        <p:spPr>
          <a:xfrm>
            <a:off x="9617566" y="4946904"/>
            <a:ext cx="205448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15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per acquisition/lead — Investment ÷ Conversions.</a:t>
            </a:r>
            <a:endParaRPr lang="en-US" sz="1150" dirty="0"/>
          </a:p>
        </p:txBody>
      </p:sp>
      <p:grpSp>
        <p:nvGrpSpPr>
          <p:cNvPr id="36" name="Grupo 35"/>
          <p:cNvGrpSpPr/>
          <p:nvPr/>
        </p:nvGrpSpPr>
        <p:grpSpPr>
          <a:xfrm>
            <a:off x="9136967" y="2034540"/>
            <a:ext cx="298901" cy="3054096"/>
            <a:chOff x="8071301" y="2034540"/>
            <a:chExt cx="1280160" cy="3054096"/>
          </a:xfrm>
        </p:grpSpPr>
        <p:sp>
          <p:nvSpPr>
            <p:cNvPr id="23" name="Shape 19"/>
            <p:cNvSpPr/>
            <p:nvPr/>
          </p:nvSpPr>
          <p:spPr>
            <a:xfrm>
              <a:off x="8071301" y="2034540"/>
              <a:ext cx="1280160" cy="0"/>
            </a:xfrm>
            <a:prstGeom prst="line">
              <a:avLst/>
            </a:prstGeom>
            <a:noFill/>
            <a:ln w="12700">
              <a:solidFill>
                <a:srgbClr val="B8860B"/>
              </a:solidFill>
              <a:prstDash val="dash"/>
            </a:ln>
          </p:spPr>
        </p:sp>
        <p:sp>
          <p:nvSpPr>
            <p:cNvPr id="27" name="Shape 23"/>
            <p:cNvSpPr/>
            <p:nvPr/>
          </p:nvSpPr>
          <p:spPr>
            <a:xfrm>
              <a:off x="8071301" y="3561588"/>
              <a:ext cx="1280160" cy="0"/>
            </a:xfrm>
            <a:prstGeom prst="line">
              <a:avLst/>
            </a:prstGeom>
            <a:noFill/>
            <a:ln w="12700">
              <a:solidFill>
                <a:srgbClr val="D68910"/>
              </a:solidFill>
              <a:prstDash val="dash"/>
            </a:ln>
          </p:spPr>
        </p:sp>
        <p:sp>
          <p:nvSpPr>
            <p:cNvPr id="31" name="Shape 27"/>
            <p:cNvSpPr/>
            <p:nvPr/>
          </p:nvSpPr>
          <p:spPr>
            <a:xfrm>
              <a:off x="8071301" y="5088636"/>
              <a:ext cx="1280160" cy="0"/>
            </a:xfrm>
            <a:prstGeom prst="line">
              <a:avLst/>
            </a:prstGeom>
            <a:noFill/>
            <a:ln w="12700">
              <a:solidFill>
                <a:srgbClr val="C00000"/>
              </a:solidFill>
              <a:prstDash val="dash"/>
            </a:ln>
          </p:spPr>
        </p:sp>
      </p:grpSp>
      <p:sp>
        <p:nvSpPr>
          <p:cNvPr id="32" name="Text 28"/>
          <p:cNvSpPr/>
          <p:nvPr/>
        </p:nvSpPr>
        <p:spPr>
          <a:xfrm>
            <a:off x="365760" y="612580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funnel, every channel. </a:t>
            </a:r>
            <a:r>
              <a:rPr lang="en-US" sz="125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Paid, </a:t>
            </a:r>
            <a:r>
              <a:rPr lang="en-US" sz="1250" i="1" dirty="0" smtClean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Email, Organic,… </a:t>
            </a:r>
            <a:r>
              <a:rPr lang="en-US" sz="125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follow this same shape — only the metrics at each gate change.</a:t>
            </a:r>
            <a:endParaRPr lang="en-US" sz="1250" dirty="0"/>
          </a:p>
        </p:txBody>
      </p:sp>
      <p:sp>
        <p:nvSpPr>
          <p:cNvPr id="34" name="Rectángulo 33"/>
          <p:cNvSpPr/>
          <p:nvPr/>
        </p:nvSpPr>
        <p:spPr>
          <a:xfrm>
            <a:off x="70340" y="1024137"/>
            <a:ext cx="100262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THE </a:t>
            </a:r>
            <a:r>
              <a:rPr lang="es-ES" b="1" dirty="0" smtClean="0">
                <a:solidFill>
                  <a:srgbClr val="FF0000"/>
                </a:solidFill>
                <a:cs typeface="Arial" panose="020B0604020202020204" pitchFamily="34" charset="0"/>
              </a:rPr>
              <a:t>PRINCIPLE: </a:t>
            </a:r>
            <a:r>
              <a:rPr lang="en-GB" dirty="0">
                <a:solidFill>
                  <a:srgbClr val="FF0000"/>
                </a:solidFill>
              </a:rPr>
              <a:t>Every channel funnels people through the same gates. Each gate has a rate — and a cost.</a:t>
            </a:r>
          </a:p>
          <a:p>
            <a:pPr algn="ctr"/>
            <a:endParaRPr lang="es-ES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5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4221104" y="1443051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How many people saw your channel at all — impressions, visits, emails </a:t>
            </a:r>
            <a:r>
              <a:rPr lang="en-GB" sz="2000" dirty="0" smtClean="0"/>
              <a:t>delivered,..</a:t>
            </a:r>
            <a:endParaRPr lang="en-GB" sz="2000" dirty="0"/>
          </a:p>
        </p:txBody>
      </p:sp>
      <p:sp>
        <p:nvSpPr>
          <p:cNvPr id="37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4168352" y="2979373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People who engaged. Clicks = Reach × Click-Through Rate (CTR).</a:t>
            </a:r>
          </a:p>
        </p:txBody>
      </p:sp>
      <p:sp>
        <p:nvSpPr>
          <p:cNvPr id="38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4168352" y="4525474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People who took the action you wanted (signed up, bought). </a:t>
            </a:r>
            <a:r>
              <a:rPr lang="en-GB" sz="2000" dirty="0" smtClean="0"/>
              <a:t>Conve</a:t>
            </a:r>
            <a:r>
              <a:rPr lang="en-GB" sz="2000" dirty="0"/>
              <a:t>rs</a:t>
            </a:r>
            <a:r>
              <a:rPr lang="en-GB" sz="2000" dirty="0" smtClean="0"/>
              <a:t>ions = Clicks × Conversion </a:t>
            </a:r>
            <a:r>
              <a:rPr lang="en-GB" sz="2000" dirty="0"/>
              <a:t>Rate (CVR).</a:t>
            </a:r>
          </a:p>
        </p:txBody>
      </p:sp>
    </p:spTree>
    <p:extLst>
      <p:ext uri="{BB962C8B-B14F-4D97-AF65-F5344CB8AC3E}">
        <p14:creationId xmlns:p14="http://schemas.microsoft.com/office/powerpoint/2010/main" val="90519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256032"/>
            <a:ext cx="8686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Funnel Metrics: The Vocabulary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384048" y="868680"/>
            <a:ext cx="2011680" cy="0"/>
          </a:xfrm>
          <a:prstGeom prst="line">
            <a:avLst/>
          </a:prstGeom>
          <a:noFill/>
          <a:ln w="38100">
            <a:solidFill>
              <a:srgbClr val="ED7D31"/>
            </a:solidFill>
            <a:prstDash val="solid"/>
          </a:ln>
        </p:spPr>
      </p:sp>
      <p:pic>
        <p:nvPicPr>
          <p:cNvPr id="4" name="Image 0" descr="gbsb_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800" y="201168"/>
            <a:ext cx="1828800" cy="7772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92640" y="63550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8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g-accelerator@global-business-school.org</a:t>
            </a:r>
            <a:endParaRPr lang="en-US" sz="800" dirty="0"/>
          </a:p>
          <a:p>
            <a:pPr marL="0" indent="0" algn="l">
              <a:buNone/>
            </a:pPr>
            <a:r>
              <a:rPr lang="en-US" sz="800" dirty="0">
                <a:solidFill>
                  <a:srgbClr val="8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+34 930 086 588</a:t>
            </a:r>
            <a:endParaRPr lang="en-US" sz="800" dirty="0"/>
          </a:p>
        </p:txBody>
      </p:sp>
      <p:pic>
        <p:nvPicPr>
          <p:cNvPr id="6" name="Image 1" descr="gaccel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6400800"/>
            <a:ext cx="685800" cy="30175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65760" y="960120"/>
            <a:ext cx="11430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idea, different gates. </a:t>
            </a:r>
            <a:r>
              <a:rPr lang="en-US" sz="115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channel narrows a starting audience down to a cost per conversion — the steps in between just differ.</a:t>
            </a:r>
            <a:endParaRPr lang="en-US" sz="1150" dirty="0"/>
          </a:p>
        </p:txBody>
      </p:sp>
      <p:sp>
        <p:nvSpPr>
          <p:cNvPr id="8" name="Text 4"/>
          <p:cNvSpPr/>
          <p:nvPr/>
        </p:nvSpPr>
        <p:spPr>
          <a:xfrm>
            <a:off x="365760" y="13716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C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PAID SEARCH / DISPLAY  (e.g. Google Ads)</a:t>
            </a:r>
            <a:endParaRPr lang="en-US" sz="1250" dirty="0"/>
          </a:p>
        </p:txBody>
      </p:sp>
      <p:sp>
        <p:nvSpPr>
          <p:cNvPr id="9" name="Shape 5"/>
          <p:cNvSpPr/>
          <p:nvPr/>
        </p:nvSpPr>
        <p:spPr>
          <a:xfrm>
            <a:off x="1431310" y="1554480"/>
            <a:ext cx="9329075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  <a:tailEnd type="triangle"/>
          </a:ln>
        </p:spPr>
      </p:sp>
      <p:sp>
        <p:nvSpPr>
          <p:cNvPr id="10" name="Shape 6"/>
          <p:cNvSpPr/>
          <p:nvPr/>
        </p:nvSpPr>
        <p:spPr>
          <a:xfrm>
            <a:off x="365760" y="1664208"/>
            <a:ext cx="2131101" cy="457200"/>
          </a:xfrm>
          <a:prstGeom prst="roundRect">
            <a:avLst>
              <a:gd name="adj" fmla="val 18000"/>
            </a:avLst>
          </a:prstGeom>
          <a:solidFill>
            <a:srgbClr val="FFC000"/>
          </a:solidFill>
          <a:ln/>
        </p:spPr>
      </p:sp>
      <p:sp>
        <p:nvSpPr>
          <p:cNvPr id="11" name="Text 7"/>
          <p:cNvSpPr/>
          <p:nvPr/>
        </p:nvSpPr>
        <p:spPr>
          <a:xfrm>
            <a:off x="420624" y="1700784"/>
            <a:ext cx="202137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CPM</a:t>
            </a:r>
            <a:endParaRPr lang="en-US" sz="1450" dirty="0"/>
          </a:p>
          <a:p>
            <a:pPr marL="0" indent="0" algn="ctr">
              <a:buNone/>
            </a:pPr>
            <a:r>
              <a:rPr lang="en-US" sz="8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Per Mille</a:t>
            </a:r>
            <a:endParaRPr lang="en-US" sz="1450" dirty="0"/>
          </a:p>
        </p:txBody>
      </p:sp>
      <p:sp>
        <p:nvSpPr>
          <p:cNvPr id="12" name="Shape 8"/>
          <p:cNvSpPr/>
          <p:nvPr/>
        </p:nvSpPr>
        <p:spPr>
          <a:xfrm>
            <a:off x="365760" y="2194560"/>
            <a:ext cx="2131101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5875">
            <a:solidFill>
              <a:srgbClr val="FFC000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438912" y="2286000"/>
            <a:ext cx="1984797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spcAft>
                <a:spcPts val="500"/>
              </a:spcAft>
              <a:buNone/>
            </a:pPr>
            <a:r>
              <a:rPr lang="en-US" sz="95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Investment ÷ (Impr. ÷ 1,000)</a:t>
            </a:r>
            <a:endParaRPr lang="en-US" sz="95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8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of 1,000 impressions.</a:t>
            </a:r>
            <a:endParaRPr lang="en-US" sz="950" dirty="0"/>
          </a:p>
        </p:txBody>
      </p:sp>
      <p:sp>
        <p:nvSpPr>
          <p:cNvPr id="14" name="Shape 10"/>
          <p:cNvSpPr/>
          <p:nvPr/>
        </p:nvSpPr>
        <p:spPr>
          <a:xfrm>
            <a:off x="2698029" y="1664208"/>
            <a:ext cx="2131101" cy="457200"/>
          </a:xfrm>
          <a:prstGeom prst="roundRect">
            <a:avLst>
              <a:gd name="adj" fmla="val 18000"/>
            </a:avLst>
          </a:prstGeom>
          <a:solidFill>
            <a:srgbClr val="FFC000"/>
          </a:solidFill>
          <a:ln/>
        </p:spPr>
      </p:sp>
      <p:sp>
        <p:nvSpPr>
          <p:cNvPr id="15" name="Text 11"/>
          <p:cNvSpPr/>
          <p:nvPr/>
        </p:nvSpPr>
        <p:spPr>
          <a:xfrm>
            <a:off x="2752893" y="1700784"/>
            <a:ext cx="202137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CTR</a:t>
            </a:r>
            <a:endParaRPr lang="en-US" sz="1450" dirty="0"/>
          </a:p>
          <a:p>
            <a:pPr marL="0" indent="0" algn="ctr">
              <a:buNone/>
            </a:pPr>
            <a:r>
              <a:rPr lang="en-US" sz="8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Click-Through Rate</a:t>
            </a:r>
            <a:endParaRPr lang="en-US" sz="1450" dirty="0"/>
          </a:p>
        </p:txBody>
      </p:sp>
      <p:sp>
        <p:nvSpPr>
          <p:cNvPr id="16" name="Shape 12"/>
          <p:cNvSpPr/>
          <p:nvPr/>
        </p:nvSpPr>
        <p:spPr>
          <a:xfrm>
            <a:off x="2698029" y="2194560"/>
            <a:ext cx="2131101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5875">
            <a:solidFill>
              <a:srgbClr val="FFC000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2771181" y="2286000"/>
            <a:ext cx="1984797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spcAft>
                <a:spcPts val="500"/>
              </a:spcAft>
              <a:buNone/>
            </a:pPr>
            <a:r>
              <a:rPr lang="en-US" sz="95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Clicks ÷ Impressions</a:t>
            </a:r>
            <a:endParaRPr lang="en-US" sz="95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8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who saw it &amp; clicked.</a:t>
            </a:r>
            <a:endParaRPr lang="en-US" sz="950" dirty="0"/>
          </a:p>
        </p:txBody>
      </p:sp>
      <p:sp>
        <p:nvSpPr>
          <p:cNvPr id="18" name="Shape 14"/>
          <p:cNvSpPr/>
          <p:nvPr/>
        </p:nvSpPr>
        <p:spPr>
          <a:xfrm>
            <a:off x="5030297" y="1664208"/>
            <a:ext cx="2131101" cy="457200"/>
          </a:xfrm>
          <a:prstGeom prst="roundRect">
            <a:avLst>
              <a:gd name="adj" fmla="val 18000"/>
            </a:avLst>
          </a:prstGeom>
          <a:solidFill>
            <a:srgbClr val="FFC000"/>
          </a:solidFill>
          <a:ln/>
        </p:spPr>
      </p:sp>
      <p:sp>
        <p:nvSpPr>
          <p:cNvPr id="19" name="Text 15"/>
          <p:cNvSpPr/>
          <p:nvPr/>
        </p:nvSpPr>
        <p:spPr>
          <a:xfrm>
            <a:off x="5085161" y="1700784"/>
            <a:ext cx="202137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CPC</a:t>
            </a:r>
            <a:endParaRPr lang="en-US" sz="1450" dirty="0"/>
          </a:p>
          <a:p>
            <a:pPr marL="0" indent="0" algn="ctr">
              <a:buNone/>
            </a:pPr>
            <a:r>
              <a:rPr lang="en-US" sz="8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Per Click</a:t>
            </a:r>
            <a:endParaRPr lang="en-US" sz="1450" dirty="0"/>
          </a:p>
        </p:txBody>
      </p:sp>
      <p:sp>
        <p:nvSpPr>
          <p:cNvPr id="20" name="Shape 16"/>
          <p:cNvSpPr/>
          <p:nvPr/>
        </p:nvSpPr>
        <p:spPr>
          <a:xfrm>
            <a:off x="5030297" y="2194560"/>
            <a:ext cx="2131101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5875">
            <a:solidFill>
              <a:srgbClr val="FFC000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5103449" y="2286000"/>
            <a:ext cx="1984797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spcAft>
                <a:spcPts val="500"/>
              </a:spcAft>
              <a:buNone/>
            </a:pPr>
            <a:r>
              <a:rPr lang="en-US" sz="95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Investment ÷ Clicks</a:t>
            </a:r>
            <a:endParaRPr lang="en-US" sz="95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8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of each click.</a:t>
            </a:r>
            <a:endParaRPr lang="en-US" sz="950" dirty="0"/>
          </a:p>
        </p:txBody>
      </p:sp>
      <p:sp>
        <p:nvSpPr>
          <p:cNvPr id="22" name="Shape 18"/>
          <p:cNvSpPr/>
          <p:nvPr/>
        </p:nvSpPr>
        <p:spPr>
          <a:xfrm>
            <a:off x="7362566" y="1664208"/>
            <a:ext cx="2131101" cy="457200"/>
          </a:xfrm>
          <a:prstGeom prst="roundRect">
            <a:avLst>
              <a:gd name="adj" fmla="val 18000"/>
            </a:avLst>
          </a:prstGeom>
          <a:solidFill>
            <a:srgbClr val="FFC000"/>
          </a:solidFill>
          <a:ln/>
        </p:spPr>
      </p:sp>
      <p:sp>
        <p:nvSpPr>
          <p:cNvPr id="23" name="Text 19"/>
          <p:cNvSpPr/>
          <p:nvPr/>
        </p:nvSpPr>
        <p:spPr>
          <a:xfrm>
            <a:off x="7417430" y="1700784"/>
            <a:ext cx="202137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CVR</a:t>
            </a:r>
            <a:endParaRPr lang="en-US" sz="1450" dirty="0"/>
          </a:p>
          <a:p>
            <a:pPr marL="0" indent="0" algn="ctr">
              <a:buNone/>
            </a:pPr>
            <a:r>
              <a:rPr lang="en-US" sz="8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Conversion Rate</a:t>
            </a:r>
            <a:endParaRPr lang="en-US" sz="1450" dirty="0"/>
          </a:p>
        </p:txBody>
      </p:sp>
      <p:sp>
        <p:nvSpPr>
          <p:cNvPr id="24" name="Shape 20"/>
          <p:cNvSpPr/>
          <p:nvPr/>
        </p:nvSpPr>
        <p:spPr>
          <a:xfrm>
            <a:off x="7362566" y="2194560"/>
            <a:ext cx="2131101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5875">
            <a:solidFill>
              <a:srgbClr val="FFC000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7435718" y="2286000"/>
            <a:ext cx="1984797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spcAft>
                <a:spcPts val="500"/>
              </a:spcAft>
              <a:buNone/>
            </a:pPr>
            <a:r>
              <a:rPr lang="en-US" sz="95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Conversions ÷ Clicks</a:t>
            </a:r>
            <a:endParaRPr lang="en-US" sz="95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8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who clicked &amp; converted.</a:t>
            </a:r>
            <a:endParaRPr lang="en-US" sz="950" dirty="0"/>
          </a:p>
        </p:txBody>
      </p:sp>
      <p:sp>
        <p:nvSpPr>
          <p:cNvPr id="26" name="Shape 22"/>
          <p:cNvSpPr/>
          <p:nvPr/>
        </p:nvSpPr>
        <p:spPr>
          <a:xfrm>
            <a:off x="9694835" y="1664208"/>
            <a:ext cx="2131101" cy="457200"/>
          </a:xfrm>
          <a:prstGeom prst="roundRect">
            <a:avLst>
              <a:gd name="adj" fmla="val 18000"/>
            </a:avLst>
          </a:prstGeom>
          <a:solidFill>
            <a:srgbClr val="FFC000"/>
          </a:solidFill>
          <a:ln/>
        </p:spPr>
      </p:sp>
      <p:sp>
        <p:nvSpPr>
          <p:cNvPr id="27" name="Text 23"/>
          <p:cNvSpPr/>
          <p:nvPr/>
        </p:nvSpPr>
        <p:spPr>
          <a:xfrm>
            <a:off x="9749699" y="1700784"/>
            <a:ext cx="202137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CPA / CPL</a:t>
            </a:r>
            <a:endParaRPr lang="en-US" sz="1450" dirty="0"/>
          </a:p>
          <a:p>
            <a:pPr marL="0" indent="0" algn="ctr">
              <a:buNone/>
            </a:pPr>
            <a:r>
              <a:rPr lang="en-US" sz="8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Per Acquisition/Lead</a:t>
            </a:r>
            <a:endParaRPr lang="en-US" sz="1450" dirty="0"/>
          </a:p>
        </p:txBody>
      </p:sp>
      <p:sp>
        <p:nvSpPr>
          <p:cNvPr id="28" name="Shape 24"/>
          <p:cNvSpPr/>
          <p:nvPr/>
        </p:nvSpPr>
        <p:spPr>
          <a:xfrm>
            <a:off x="9694835" y="2194560"/>
            <a:ext cx="2131101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5875">
            <a:solidFill>
              <a:srgbClr val="FFC000"/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9767987" y="2286000"/>
            <a:ext cx="1984797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spcAft>
                <a:spcPts val="500"/>
              </a:spcAft>
              <a:buNone/>
            </a:pPr>
            <a:r>
              <a:rPr lang="en-US" sz="95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Investment ÷ Conversions</a:t>
            </a:r>
            <a:endParaRPr lang="en-US" sz="95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8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of one conversion.</a:t>
            </a:r>
            <a:endParaRPr lang="en-US" sz="950" dirty="0"/>
          </a:p>
        </p:txBody>
      </p:sp>
      <p:sp>
        <p:nvSpPr>
          <p:cNvPr id="30" name="Text 26"/>
          <p:cNvSpPr/>
          <p:nvPr/>
        </p:nvSpPr>
        <p:spPr>
          <a:xfrm>
            <a:off x="365760" y="350215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4472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MARKETING</a:t>
            </a:r>
            <a:endParaRPr lang="en-US" sz="1250" dirty="0"/>
          </a:p>
        </p:txBody>
      </p:sp>
      <p:sp>
        <p:nvSpPr>
          <p:cNvPr id="31" name="Shape 27"/>
          <p:cNvSpPr/>
          <p:nvPr/>
        </p:nvSpPr>
        <p:spPr>
          <a:xfrm>
            <a:off x="1236955" y="3685032"/>
            <a:ext cx="9717786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  <a:tailEnd type="triangle"/>
          </a:ln>
        </p:spPr>
      </p:sp>
      <p:sp>
        <p:nvSpPr>
          <p:cNvPr id="32" name="Shape 28"/>
          <p:cNvSpPr/>
          <p:nvPr/>
        </p:nvSpPr>
        <p:spPr>
          <a:xfrm>
            <a:off x="365760" y="3794760"/>
            <a:ext cx="1742389" cy="457200"/>
          </a:xfrm>
          <a:prstGeom prst="roundRect">
            <a:avLst>
              <a:gd name="adj" fmla="val 18000"/>
            </a:avLst>
          </a:prstGeom>
          <a:solidFill>
            <a:srgbClr val="4472C4"/>
          </a:solidFill>
          <a:ln/>
        </p:spPr>
      </p:sp>
      <p:sp>
        <p:nvSpPr>
          <p:cNvPr id="33" name="Text 29"/>
          <p:cNvSpPr/>
          <p:nvPr/>
        </p:nvSpPr>
        <p:spPr>
          <a:xfrm>
            <a:off x="420624" y="3831336"/>
            <a:ext cx="163266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/ 1K SENT</a:t>
            </a:r>
            <a:endParaRPr lang="en-US" sz="1450" dirty="0"/>
          </a:p>
          <a:p>
            <a:pPr marL="0" indent="0" algn="ctr">
              <a:buNone/>
            </a:pPr>
            <a:r>
              <a:rPr lang="en-US" sz="8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per 1,000 Emails</a:t>
            </a:r>
            <a:endParaRPr lang="en-US" sz="1450" dirty="0"/>
          </a:p>
        </p:txBody>
      </p:sp>
      <p:sp>
        <p:nvSpPr>
          <p:cNvPr id="34" name="Shape 30"/>
          <p:cNvSpPr/>
          <p:nvPr/>
        </p:nvSpPr>
        <p:spPr>
          <a:xfrm>
            <a:off x="365760" y="4325112"/>
            <a:ext cx="1742389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5875">
            <a:solidFill>
              <a:srgbClr val="4472C4"/>
            </a:solidFill>
            <a:prstDash val="solid"/>
          </a:ln>
        </p:spPr>
      </p:sp>
      <p:sp>
        <p:nvSpPr>
          <p:cNvPr id="35" name="Text 31"/>
          <p:cNvSpPr/>
          <p:nvPr/>
        </p:nvSpPr>
        <p:spPr>
          <a:xfrm>
            <a:off x="438912" y="4416552"/>
            <a:ext cx="1596085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spcAft>
                <a:spcPts val="500"/>
              </a:spcAft>
              <a:buNone/>
            </a:pPr>
            <a:r>
              <a:rPr lang="en-US" sz="95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Investment ÷ (Sent ÷ 1,000)</a:t>
            </a:r>
            <a:endParaRPr lang="en-US" sz="95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8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of sending 1,000 emails.</a:t>
            </a:r>
            <a:endParaRPr lang="en-US" sz="950" dirty="0"/>
          </a:p>
        </p:txBody>
      </p:sp>
      <p:sp>
        <p:nvSpPr>
          <p:cNvPr id="36" name="Shape 32"/>
          <p:cNvSpPr/>
          <p:nvPr/>
        </p:nvSpPr>
        <p:spPr>
          <a:xfrm>
            <a:off x="2309317" y="3794760"/>
            <a:ext cx="1742389" cy="457200"/>
          </a:xfrm>
          <a:prstGeom prst="roundRect">
            <a:avLst>
              <a:gd name="adj" fmla="val 18000"/>
            </a:avLst>
          </a:prstGeom>
          <a:solidFill>
            <a:srgbClr val="4472C4"/>
          </a:solidFill>
          <a:ln/>
        </p:spPr>
      </p:sp>
      <p:sp>
        <p:nvSpPr>
          <p:cNvPr id="37" name="Text 33"/>
          <p:cNvSpPr/>
          <p:nvPr/>
        </p:nvSpPr>
        <p:spPr>
          <a:xfrm>
            <a:off x="2364181" y="3831336"/>
            <a:ext cx="163266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DELIVERY RATE</a:t>
            </a:r>
            <a:endParaRPr lang="en-US" sz="1450" dirty="0"/>
          </a:p>
          <a:p>
            <a:pPr marL="0" indent="0" algn="ctr">
              <a:buNone/>
            </a:pPr>
            <a:r>
              <a:rPr lang="en-US" sz="8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Delivery Rate</a:t>
            </a:r>
            <a:endParaRPr lang="en-US" sz="1450" dirty="0"/>
          </a:p>
        </p:txBody>
      </p:sp>
      <p:sp>
        <p:nvSpPr>
          <p:cNvPr id="38" name="Shape 34"/>
          <p:cNvSpPr/>
          <p:nvPr/>
        </p:nvSpPr>
        <p:spPr>
          <a:xfrm>
            <a:off x="2309317" y="4325112"/>
            <a:ext cx="1742389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5875">
            <a:solidFill>
              <a:srgbClr val="4472C4"/>
            </a:solidFill>
            <a:prstDash val="solid"/>
          </a:ln>
        </p:spPr>
      </p:sp>
      <p:sp>
        <p:nvSpPr>
          <p:cNvPr id="39" name="Text 35"/>
          <p:cNvSpPr/>
          <p:nvPr/>
        </p:nvSpPr>
        <p:spPr>
          <a:xfrm>
            <a:off x="2382469" y="4416552"/>
            <a:ext cx="1596085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spcAft>
                <a:spcPts val="500"/>
              </a:spcAft>
              <a:buNone/>
            </a:pPr>
            <a:r>
              <a:rPr lang="en-US" sz="95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Delivered ÷ Sent</a:t>
            </a:r>
            <a:endParaRPr lang="en-US" sz="95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8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that avoid bouncing.</a:t>
            </a:r>
            <a:endParaRPr lang="en-US" sz="950" dirty="0"/>
          </a:p>
        </p:txBody>
      </p:sp>
      <p:sp>
        <p:nvSpPr>
          <p:cNvPr id="40" name="Shape 36"/>
          <p:cNvSpPr/>
          <p:nvPr/>
        </p:nvSpPr>
        <p:spPr>
          <a:xfrm>
            <a:off x="4252874" y="3794760"/>
            <a:ext cx="1742389" cy="457200"/>
          </a:xfrm>
          <a:prstGeom prst="roundRect">
            <a:avLst>
              <a:gd name="adj" fmla="val 18000"/>
            </a:avLst>
          </a:prstGeom>
          <a:solidFill>
            <a:srgbClr val="4472C4"/>
          </a:solidFill>
          <a:ln/>
        </p:spPr>
      </p:sp>
      <p:sp>
        <p:nvSpPr>
          <p:cNvPr id="41" name="Text 37"/>
          <p:cNvSpPr/>
          <p:nvPr/>
        </p:nvSpPr>
        <p:spPr>
          <a:xfrm>
            <a:off x="4307738" y="3831336"/>
            <a:ext cx="163266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RATE</a:t>
            </a:r>
            <a:endParaRPr lang="en-US" sz="1450" dirty="0"/>
          </a:p>
          <a:p>
            <a:pPr marL="0" indent="0" algn="ctr">
              <a:buNone/>
            </a:pPr>
            <a:r>
              <a:rPr lang="en-US" sz="8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Rate</a:t>
            </a:r>
            <a:endParaRPr lang="en-US" sz="1450" dirty="0"/>
          </a:p>
        </p:txBody>
      </p:sp>
      <p:sp>
        <p:nvSpPr>
          <p:cNvPr id="42" name="Shape 38"/>
          <p:cNvSpPr/>
          <p:nvPr/>
        </p:nvSpPr>
        <p:spPr>
          <a:xfrm>
            <a:off x="4252874" y="4325112"/>
            <a:ext cx="1742389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5875">
            <a:solidFill>
              <a:srgbClr val="4472C4"/>
            </a:solidFill>
            <a:prstDash val="solid"/>
          </a:ln>
        </p:spPr>
      </p:sp>
      <p:sp>
        <p:nvSpPr>
          <p:cNvPr id="43" name="Text 39"/>
          <p:cNvSpPr/>
          <p:nvPr/>
        </p:nvSpPr>
        <p:spPr>
          <a:xfrm>
            <a:off x="4326026" y="4416552"/>
            <a:ext cx="1596085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spcAft>
                <a:spcPts val="500"/>
              </a:spcAft>
              <a:buNone/>
            </a:pPr>
            <a:r>
              <a:rPr lang="en-US" sz="95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Opens ÷ Delivered</a:t>
            </a:r>
            <a:endParaRPr lang="en-US" sz="95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8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of delivered emails opened.</a:t>
            </a:r>
            <a:endParaRPr lang="en-US" sz="950" dirty="0"/>
          </a:p>
        </p:txBody>
      </p:sp>
      <p:sp>
        <p:nvSpPr>
          <p:cNvPr id="44" name="Shape 40"/>
          <p:cNvSpPr/>
          <p:nvPr/>
        </p:nvSpPr>
        <p:spPr>
          <a:xfrm>
            <a:off x="6196432" y="3794760"/>
            <a:ext cx="1742389" cy="457200"/>
          </a:xfrm>
          <a:prstGeom prst="roundRect">
            <a:avLst>
              <a:gd name="adj" fmla="val 18000"/>
            </a:avLst>
          </a:prstGeom>
          <a:solidFill>
            <a:srgbClr val="4472C4"/>
          </a:solidFill>
          <a:ln/>
        </p:spPr>
      </p:sp>
      <p:sp>
        <p:nvSpPr>
          <p:cNvPr id="45" name="Text 41"/>
          <p:cNvSpPr/>
          <p:nvPr/>
        </p:nvSpPr>
        <p:spPr>
          <a:xfrm>
            <a:off x="6251296" y="3831336"/>
            <a:ext cx="163266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CTR</a:t>
            </a:r>
            <a:endParaRPr lang="en-US" sz="1450" dirty="0"/>
          </a:p>
          <a:p>
            <a:pPr marL="0" indent="0" algn="ctr">
              <a:buNone/>
            </a:pPr>
            <a:r>
              <a:rPr lang="en-US" sz="8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Click-to-Open Rate</a:t>
            </a:r>
            <a:endParaRPr lang="en-US" sz="1450" dirty="0"/>
          </a:p>
        </p:txBody>
      </p:sp>
      <p:sp>
        <p:nvSpPr>
          <p:cNvPr id="46" name="Shape 42"/>
          <p:cNvSpPr/>
          <p:nvPr/>
        </p:nvSpPr>
        <p:spPr>
          <a:xfrm>
            <a:off x="6196432" y="4325112"/>
            <a:ext cx="1742389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5875">
            <a:solidFill>
              <a:srgbClr val="4472C4"/>
            </a:solidFill>
            <a:prstDash val="solid"/>
          </a:ln>
        </p:spPr>
      </p:sp>
      <p:sp>
        <p:nvSpPr>
          <p:cNvPr id="47" name="Text 43"/>
          <p:cNvSpPr/>
          <p:nvPr/>
        </p:nvSpPr>
        <p:spPr>
          <a:xfrm>
            <a:off x="6269584" y="4416552"/>
            <a:ext cx="1596085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spcAft>
                <a:spcPts val="500"/>
              </a:spcAft>
              <a:buNone/>
            </a:pPr>
            <a:r>
              <a:rPr lang="en-US" sz="95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Clicks ÷ Opens</a:t>
            </a:r>
            <a:endParaRPr lang="en-US" sz="95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8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of openers who clicked.</a:t>
            </a:r>
            <a:endParaRPr lang="en-US" sz="950" dirty="0"/>
          </a:p>
        </p:txBody>
      </p:sp>
      <p:sp>
        <p:nvSpPr>
          <p:cNvPr id="48" name="Shape 44"/>
          <p:cNvSpPr/>
          <p:nvPr/>
        </p:nvSpPr>
        <p:spPr>
          <a:xfrm>
            <a:off x="8139989" y="3794760"/>
            <a:ext cx="1742389" cy="457200"/>
          </a:xfrm>
          <a:prstGeom prst="roundRect">
            <a:avLst>
              <a:gd name="adj" fmla="val 18000"/>
            </a:avLst>
          </a:prstGeom>
          <a:solidFill>
            <a:srgbClr val="4472C4"/>
          </a:solidFill>
          <a:ln/>
        </p:spPr>
      </p:sp>
      <p:sp>
        <p:nvSpPr>
          <p:cNvPr id="49" name="Text 45"/>
          <p:cNvSpPr/>
          <p:nvPr/>
        </p:nvSpPr>
        <p:spPr>
          <a:xfrm>
            <a:off x="8194853" y="3831336"/>
            <a:ext cx="163266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CVR</a:t>
            </a:r>
            <a:endParaRPr lang="en-US" sz="1450" dirty="0"/>
          </a:p>
          <a:p>
            <a:pPr marL="0" indent="0" algn="ctr">
              <a:buNone/>
            </a:pPr>
            <a:r>
              <a:rPr lang="en-US" sz="8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Conversion Rate</a:t>
            </a:r>
            <a:endParaRPr lang="en-US" sz="1450" dirty="0"/>
          </a:p>
        </p:txBody>
      </p:sp>
      <p:sp>
        <p:nvSpPr>
          <p:cNvPr id="50" name="Shape 46"/>
          <p:cNvSpPr/>
          <p:nvPr/>
        </p:nvSpPr>
        <p:spPr>
          <a:xfrm>
            <a:off x="8139989" y="4325112"/>
            <a:ext cx="1742389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5875">
            <a:solidFill>
              <a:srgbClr val="4472C4"/>
            </a:solidFill>
            <a:prstDash val="solid"/>
          </a:ln>
        </p:spPr>
      </p:sp>
      <p:sp>
        <p:nvSpPr>
          <p:cNvPr id="51" name="Text 47"/>
          <p:cNvSpPr/>
          <p:nvPr/>
        </p:nvSpPr>
        <p:spPr>
          <a:xfrm>
            <a:off x="8213141" y="4416552"/>
            <a:ext cx="1596085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spcAft>
                <a:spcPts val="500"/>
              </a:spcAft>
              <a:buNone/>
            </a:pPr>
            <a:r>
              <a:rPr lang="en-US" sz="95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Conversions ÷ Clicks</a:t>
            </a:r>
            <a:endParaRPr lang="en-US" sz="95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8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of clickers who converted.</a:t>
            </a:r>
            <a:endParaRPr lang="en-US" sz="950" dirty="0"/>
          </a:p>
        </p:txBody>
      </p:sp>
      <p:sp>
        <p:nvSpPr>
          <p:cNvPr id="52" name="Shape 48"/>
          <p:cNvSpPr/>
          <p:nvPr/>
        </p:nvSpPr>
        <p:spPr>
          <a:xfrm>
            <a:off x="10083546" y="3794760"/>
            <a:ext cx="1742389" cy="457200"/>
          </a:xfrm>
          <a:prstGeom prst="roundRect">
            <a:avLst>
              <a:gd name="adj" fmla="val 18000"/>
            </a:avLst>
          </a:prstGeom>
          <a:solidFill>
            <a:srgbClr val="4472C4"/>
          </a:solidFill>
          <a:ln/>
        </p:spPr>
      </p:sp>
      <p:sp>
        <p:nvSpPr>
          <p:cNvPr id="53" name="Text 49"/>
          <p:cNvSpPr/>
          <p:nvPr/>
        </p:nvSpPr>
        <p:spPr>
          <a:xfrm>
            <a:off x="10138410" y="3831336"/>
            <a:ext cx="1632661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CPA / CPL</a:t>
            </a:r>
            <a:endParaRPr lang="en-US" sz="1450" dirty="0"/>
          </a:p>
          <a:p>
            <a:pPr marL="0" indent="0" algn="ctr">
              <a:buNone/>
            </a:pPr>
            <a:r>
              <a:rPr lang="en-US" sz="8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Per Acquisition/Lead</a:t>
            </a:r>
            <a:endParaRPr lang="en-US" sz="1450" dirty="0"/>
          </a:p>
        </p:txBody>
      </p:sp>
      <p:sp>
        <p:nvSpPr>
          <p:cNvPr id="54" name="Shape 50"/>
          <p:cNvSpPr/>
          <p:nvPr/>
        </p:nvSpPr>
        <p:spPr>
          <a:xfrm>
            <a:off x="10083546" y="4325112"/>
            <a:ext cx="1742389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5875">
            <a:solidFill>
              <a:srgbClr val="4472C4"/>
            </a:solidFill>
            <a:prstDash val="solid"/>
          </a:ln>
        </p:spPr>
      </p:sp>
      <p:sp>
        <p:nvSpPr>
          <p:cNvPr id="55" name="Text 51"/>
          <p:cNvSpPr/>
          <p:nvPr/>
        </p:nvSpPr>
        <p:spPr>
          <a:xfrm>
            <a:off x="10156698" y="4416552"/>
            <a:ext cx="1596085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spcAft>
                <a:spcPts val="500"/>
              </a:spcAft>
              <a:buNone/>
            </a:pPr>
            <a:r>
              <a:rPr lang="en-US" sz="95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Investment ÷ Conversions</a:t>
            </a:r>
            <a:endParaRPr lang="en-US" sz="95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8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of one conversion.</a:t>
            </a:r>
            <a:endParaRPr lang="en-US" sz="950" dirty="0"/>
          </a:p>
        </p:txBody>
      </p:sp>
      <p:sp>
        <p:nvSpPr>
          <p:cNvPr id="56" name="Text 52"/>
          <p:cNvSpPr/>
          <p:nvPr/>
        </p:nvSpPr>
        <p:spPr>
          <a:xfrm>
            <a:off x="365760" y="5513832"/>
            <a:ext cx="11430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Notice the pattern: </a:t>
            </a:r>
            <a:r>
              <a:rPr lang="en-US" sz="115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extra gate (Delivery Rate) because emails can bounce — impressions can't. Every other gate does the same job, just renamed.</a:t>
            </a: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184955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256032"/>
            <a:ext cx="8686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Funnel, Different Channels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384048" y="868680"/>
            <a:ext cx="2011680" cy="0"/>
          </a:xfrm>
          <a:prstGeom prst="line">
            <a:avLst/>
          </a:prstGeom>
          <a:noFill/>
          <a:ln w="38100">
            <a:solidFill>
              <a:srgbClr val="ED7D31"/>
            </a:solidFill>
            <a:prstDash val="solid"/>
          </a:ln>
        </p:spPr>
      </p:sp>
      <p:pic>
        <p:nvPicPr>
          <p:cNvPr id="4" name="Image 0" descr="gbsb_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800" y="201168"/>
            <a:ext cx="1828800" cy="7772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92640" y="63550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8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g-accelerator@global-business-school.org</a:t>
            </a:r>
            <a:endParaRPr lang="en-US" sz="800" dirty="0"/>
          </a:p>
          <a:p>
            <a:pPr marL="0" indent="0" algn="l">
              <a:buNone/>
            </a:pPr>
            <a:r>
              <a:rPr lang="en-US" sz="800" dirty="0">
                <a:solidFill>
                  <a:srgbClr val="8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+34 930 086 588</a:t>
            </a:r>
            <a:endParaRPr lang="en-US" sz="800" dirty="0"/>
          </a:p>
        </p:txBody>
      </p:sp>
      <p:pic>
        <p:nvPicPr>
          <p:cNvPr id="6" name="Image 1" descr="gaccel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6400800"/>
            <a:ext cx="685800" cy="30175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65760" y="960120"/>
            <a:ext cx="11430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tabs in your Excel. </a:t>
            </a:r>
            <a:r>
              <a:rPr lang="en-US" sz="1400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funnel logic every time — only the steps, rates and what happens after conversion change.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8" name="Shape 4"/>
          <p:cNvSpPr/>
          <p:nvPr/>
        </p:nvSpPr>
        <p:spPr>
          <a:xfrm>
            <a:off x="365760" y="1371600"/>
            <a:ext cx="3667658" cy="457200"/>
          </a:xfrm>
          <a:prstGeom prst="roundRect">
            <a:avLst>
              <a:gd name="adj" fmla="val 16000"/>
            </a:avLst>
          </a:prstGeom>
          <a:solidFill>
            <a:srgbClr val="FFC000"/>
          </a:solidFill>
          <a:ln/>
        </p:spPr>
      </p:sp>
      <p:sp>
        <p:nvSpPr>
          <p:cNvPr id="9" name="Text 5"/>
          <p:cNvSpPr/>
          <p:nvPr/>
        </p:nvSpPr>
        <p:spPr>
          <a:xfrm>
            <a:off x="502920" y="1371600"/>
            <a:ext cx="33933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ORGANIC</a:t>
            </a:r>
            <a:r>
              <a:rPr lang="en-US" sz="950" i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SEO, content</a:t>
            </a:r>
            <a:endParaRPr lang="en-US" sz="1250" dirty="0"/>
          </a:p>
        </p:txBody>
      </p:sp>
      <p:sp>
        <p:nvSpPr>
          <p:cNvPr id="10" name="Shape 6"/>
          <p:cNvSpPr/>
          <p:nvPr/>
        </p:nvSpPr>
        <p:spPr>
          <a:xfrm>
            <a:off x="365760" y="1874520"/>
            <a:ext cx="3667658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5875">
            <a:solidFill>
              <a:srgbClr val="FFC000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30352" y="1993392"/>
            <a:ext cx="333847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→ Conversions (CVR). No media cost — but visits don’t come for free either (it took work to rank).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4262018" y="1371600"/>
            <a:ext cx="3667658" cy="457200"/>
          </a:xfrm>
          <a:prstGeom prst="roundRect">
            <a:avLst>
              <a:gd name="adj" fmla="val 16000"/>
            </a:avLst>
          </a:prstGeom>
          <a:solidFill>
            <a:srgbClr val="FFC000"/>
          </a:solidFill>
          <a:ln/>
        </p:spPr>
      </p:sp>
      <p:sp>
        <p:nvSpPr>
          <p:cNvPr id="13" name="Text 9"/>
          <p:cNvSpPr/>
          <p:nvPr/>
        </p:nvSpPr>
        <p:spPr>
          <a:xfrm>
            <a:off x="4399178" y="1371600"/>
            <a:ext cx="33933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PAID SEARCH / DISPLAY</a:t>
            </a:r>
            <a:r>
              <a:rPr lang="en-US" sz="950" i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Google Ads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4262018" y="1874520"/>
            <a:ext cx="3667658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5875">
            <a:solidFill>
              <a:srgbClr val="FFC000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4426610" y="1993392"/>
            <a:ext cx="333847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Investment → Impressions (CPM) → Clicks (CTR) → Conversions (CVR). Every step has a cost and a rate.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8158277" y="1371600"/>
            <a:ext cx="3667658" cy="457200"/>
          </a:xfrm>
          <a:prstGeom prst="roundRect">
            <a:avLst>
              <a:gd name="adj" fmla="val 16000"/>
            </a:avLst>
          </a:prstGeom>
          <a:solidFill>
            <a:srgbClr val="FFC000"/>
          </a:solidFill>
          <a:ln/>
        </p:spPr>
      </p:sp>
      <p:sp>
        <p:nvSpPr>
          <p:cNvPr id="17" name="Text 13"/>
          <p:cNvSpPr/>
          <p:nvPr/>
        </p:nvSpPr>
        <p:spPr>
          <a:xfrm>
            <a:off x="8295437" y="1371600"/>
            <a:ext cx="33933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</a:t>
            </a:r>
            <a:r>
              <a:rPr lang="en-US" sz="950" i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Newsletters, CRM</a:t>
            </a:r>
            <a:endParaRPr lang="en-US" sz="1250" dirty="0"/>
          </a:p>
        </p:txBody>
      </p:sp>
      <p:sp>
        <p:nvSpPr>
          <p:cNvPr id="18" name="Shape 14"/>
          <p:cNvSpPr/>
          <p:nvPr/>
        </p:nvSpPr>
        <p:spPr>
          <a:xfrm>
            <a:off x="8158277" y="1874520"/>
            <a:ext cx="3667658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5875">
            <a:solidFill>
              <a:srgbClr val="FFC000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322869" y="1993392"/>
            <a:ext cx="333847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Investment → Sent → Delivered → Opened → Clicked → Conversions. More steps, same logic.</a:t>
            </a:r>
            <a:endParaRPr lang="en-US" sz="1100" dirty="0"/>
          </a:p>
        </p:txBody>
      </p:sp>
      <p:sp>
        <p:nvSpPr>
          <p:cNvPr id="20" name="Shape 16"/>
          <p:cNvSpPr/>
          <p:nvPr/>
        </p:nvSpPr>
        <p:spPr>
          <a:xfrm>
            <a:off x="365760" y="3154680"/>
            <a:ext cx="5615788" cy="457200"/>
          </a:xfrm>
          <a:prstGeom prst="roundRect">
            <a:avLst>
              <a:gd name="adj" fmla="val 16000"/>
            </a:avLst>
          </a:prstGeom>
          <a:solidFill>
            <a:srgbClr val="FFC000"/>
          </a:solidFill>
          <a:ln/>
        </p:spPr>
      </p:sp>
      <p:sp>
        <p:nvSpPr>
          <p:cNvPr id="21" name="Text 17"/>
          <p:cNvSpPr/>
          <p:nvPr/>
        </p:nvSpPr>
        <p:spPr>
          <a:xfrm>
            <a:off x="502920" y="3154680"/>
            <a:ext cx="53414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PAID SOCIAL (E-COMMERCE)</a:t>
            </a:r>
            <a:r>
              <a:rPr lang="en-US" sz="950" i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Meta, TikTok Ads</a:t>
            </a:r>
            <a:endParaRPr lang="en-US" sz="1250" dirty="0"/>
          </a:p>
        </p:txBody>
      </p:sp>
      <p:sp>
        <p:nvSpPr>
          <p:cNvPr id="22" name="Shape 18"/>
          <p:cNvSpPr/>
          <p:nvPr/>
        </p:nvSpPr>
        <p:spPr>
          <a:xfrm>
            <a:off x="365760" y="3657600"/>
            <a:ext cx="5615788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5875">
            <a:solidFill>
              <a:srgbClr val="FFC000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530352" y="3776472"/>
            <a:ext cx="528660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funnel as Paid Search: Investment → Impressions (CPM) → Clicks (CTR) → Conversions (CVR). What changes is downstream: pricing is Repeat-Purchase, not Subscription — no monthly churn, tracked as Orders per Period instead.</a:t>
            </a:r>
            <a:endParaRPr lang="en-US" sz="1100" dirty="0"/>
          </a:p>
        </p:txBody>
      </p:sp>
      <p:sp>
        <p:nvSpPr>
          <p:cNvPr id="24" name="Shape 20"/>
          <p:cNvSpPr/>
          <p:nvPr/>
        </p:nvSpPr>
        <p:spPr>
          <a:xfrm>
            <a:off x="6210148" y="3154680"/>
            <a:ext cx="5615788" cy="457200"/>
          </a:xfrm>
          <a:prstGeom prst="roundRect">
            <a:avLst>
              <a:gd name="adj" fmla="val 16000"/>
            </a:avLst>
          </a:prstGeom>
          <a:solidFill>
            <a:srgbClr val="FFC000"/>
          </a:solidFill>
          <a:ln/>
        </p:spPr>
      </p:sp>
      <p:sp>
        <p:nvSpPr>
          <p:cNvPr id="25" name="Text 21"/>
          <p:cNvSpPr/>
          <p:nvPr/>
        </p:nvSpPr>
        <p:spPr>
          <a:xfrm>
            <a:off x="6347308" y="3154680"/>
            <a:ext cx="53414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 ADS (AD-SUPPORTED)</a:t>
            </a:r>
            <a:r>
              <a:rPr lang="en-US" sz="950" i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App install campaigns</a:t>
            </a:r>
            <a:endParaRPr lang="en-US" sz="1250" dirty="0"/>
          </a:p>
        </p:txBody>
      </p:sp>
      <p:sp>
        <p:nvSpPr>
          <p:cNvPr id="26" name="Shape 22"/>
          <p:cNvSpPr/>
          <p:nvPr/>
        </p:nvSpPr>
        <p:spPr>
          <a:xfrm>
            <a:off x="6210148" y="3657600"/>
            <a:ext cx="5615788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5875">
            <a:solidFill>
              <a:srgbClr val="FFC000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6374740" y="3776472"/>
            <a:ext cx="528660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funnel again: Investment → Impressions (CPM) → Clicks (CTR) → Installs (Install Rate = CVR renamed). The real difference comes after: the user doesn’t pay — revenue comes later, from advertisers, via eCPM.</a:t>
            </a:r>
            <a:endParaRPr lang="en-US" sz="1100" dirty="0"/>
          </a:p>
        </p:txBody>
      </p:sp>
      <p:sp>
        <p:nvSpPr>
          <p:cNvPr id="28" name="Text 24"/>
          <p:cNvSpPr/>
          <p:nvPr/>
        </p:nvSpPr>
        <p:spPr>
          <a:xfrm>
            <a:off x="365760" y="5074920"/>
            <a:ext cx="1143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Notice: </a:t>
            </a:r>
            <a:r>
              <a:rPr lang="en-US" sz="115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of these 5 tabs share the exact same funnel shape (CPM → CTR → CVR). The acquisition funnel doesn’t care about your pricing model — only what happens after conversion does.</a:t>
            </a: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291795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Customer Base "Bathtub"</a:t>
            </a:r>
            <a:endParaRPr lang="en-GB" sz="28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438688"/>
            <a:ext cx="9144" cy="371857"/>
          </a:xfrm>
          <a:prstGeom prst="rect">
            <a:avLst/>
          </a:prstGeom>
        </p:spPr>
      </p:pic>
      <p:pic>
        <p:nvPicPr>
          <p:cNvPr id="3" name="Picture 5" descr="Logo&#10;&#10;Description automatically generated">
            <a:extLst>
              <a:ext uri="{FF2B5EF4-FFF2-40B4-BE49-F238E27FC236}">
                <a16:creationId xmlns:a16="http://schemas.microsoft.com/office/drawing/2014/main" id="{B83C6503-F5A1-4791-BC59-3B4A334B8A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37295" y="93568"/>
            <a:ext cx="2312069" cy="1256653"/>
          </a:xfrm>
          <a:prstGeom prst="rect">
            <a:avLst/>
          </a:prstGeom>
        </p:spPr>
      </p:pic>
      <p:sp>
        <p:nvSpPr>
          <p:cNvPr id="42" name="11 Rectángulo redondeado"/>
          <p:cNvSpPr/>
          <p:nvPr/>
        </p:nvSpPr>
        <p:spPr>
          <a:xfrm>
            <a:off x="675466" y="3935448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NEW ADDS</a:t>
            </a:r>
          </a:p>
        </p:txBody>
      </p:sp>
      <p:sp>
        <p:nvSpPr>
          <p:cNvPr id="43" name="13 Rectángulo redondeado"/>
          <p:cNvSpPr/>
          <p:nvPr/>
        </p:nvSpPr>
        <p:spPr>
          <a:xfrm>
            <a:off x="6439552" y="3935448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LOSSES (CHURN)</a:t>
            </a:r>
          </a:p>
        </p:txBody>
      </p:sp>
      <p:sp>
        <p:nvSpPr>
          <p:cNvPr id="44" name="20 Rectángulo redondeado"/>
          <p:cNvSpPr/>
          <p:nvPr/>
        </p:nvSpPr>
        <p:spPr>
          <a:xfrm>
            <a:off x="6429433" y="1505639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ENDING BALANCE</a:t>
            </a:r>
          </a:p>
        </p:txBody>
      </p:sp>
      <p:sp>
        <p:nvSpPr>
          <p:cNvPr id="45" name="19 Rectángulo redondeado"/>
          <p:cNvSpPr/>
          <p:nvPr/>
        </p:nvSpPr>
        <p:spPr>
          <a:xfrm>
            <a:off x="696036" y="1505639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BEGINNING BALANCE</a:t>
            </a:r>
          </a:p>
        </p:txBody>
      </p:sp>
      <p:sp>
        <p:nvSpPr>
          <p:cNvPr id="3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35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36" y="2147148"/>
            <a:ext cx="5048184" cy="1460764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GB" sz="2000" dirty="0"/>
              <a:t>The customers you start the month with — last month’s Ending Balance.</a:t>
            </a:r>
          </a:p>
        </p:txBody>
      </p:sp>
      <p:sp>
        <p:nvSpPr>
          <p:cNvPr id="36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439552" y="2147148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= Beginning Balance + New Adds </a:t>
            </a:r>
            <a:r>
              <a:rPr lang="en-GB" sz="2000" dirty="0" smtClean="0"/>
              <a:t>−</a:t>
            </a:r>
            <a:r>
              <a:rPr lang="en-GB" sz="2000" dirty="0"/>
              <a:t> L</a:t>
            </a:r>
            <a:r>
              <a:rPr lang="en-GB" sz="2000" dirty="0" smtClean="0"/>
              <a:t>osses. Becomes next month’s </a:t>
            </a:r>
            <a:r>
              <a:rPr lang="en-GB" sz="2000" dirty="0"/>
              <a:t>Beginning Balance.</a:t>
            </a:r>
          </a:p>
        </p:txBody>
      </p:sp>
      <p:sp>
        <p:nvSpPr>
          <p:cNvPr id="37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439552" y="4649392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= Beginning Balance × Churn Rate. The % of existing customers who leave that month.</a:t>
            </a:r>
          </a:p>
        </p:txBody>
      </p:sp>
      <p:sp>
        <p:nvSpPr>
          <p:cNvPr id="38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96036" y="4649392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= Conversions from every channel that month. Comes straight from your funnels.</a:t>
            </a:r>
          </a:p>
        </p:txBody>
      </p:sp>
    </p:spTree>
    <p:extLst>
      <p:ext uri="{BB962C8B-B14F-4D97-AF65-F5344CB8AC3E}">
        <p14:creationId xmlns:p14="http://schemas.microsoft.com/office/powerpoint/2010/main" val="299365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256032"/>
            <a:ext cx="9601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Customer Base Bridge, Month by Month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384048" y="868680"/>
            <a:ext cx="2011680" cy="0"/>
          </a:xfrm>
          <a:prstGeom prst="line">
            <a:avLst/>
          </a:prstGeom>
          <a:noFill/>
          <a:ln w="38100">
            <a:solidFill>
              <a:srgbClr val="ED7D31"/>
            </a:solidFill>
            <a:prstDash val="solid"/>
          </a:ln>
        </p:spPr>
      </p:sp>
      <p:pic>
        <p:nvPicPr>
          <p:cNvPr id="4" name="Image 0" descr="gbsb_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800" y="201168"/>
            <a:ext cx="1828800" cy="8046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92640" y="63550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8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g-accelerator@global-business-school.org</a:t>
            </a:r>
            <a:endParaRPr lang="en-US" sz="800" dirty="0"/>
          </a:p>
          <a:p>
            <a:pPr marL="0" indent="0" algn="l">
              <a:buNone/>
            </a:pPr>
            <a:r>
              <a:rPr lang="en-US" sz="800" dirty="0">
                <a:solidFill>
                  <a:srgbClr val="8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+34 930 086 588</a:t>
            </a:r>
            <a:endParaRPr lang="en-US" sz="800" dirty="0"/>
          </a:p>
        </p:txBody>
      </p:sp>
      <p:pic>
        <p:nvPicPr>
          <p:cNvPr id="6" name="Image 1" descr="gaccel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6400800"/>
            <a:ext cx="685800" cy="301752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731520" y="4892040"/>
            <a:ext cx="9006840" cy="0"/>
          </a:xfrm>
          <a:prstGeom prst="line">
            <a:avLst/>
          </a:prstGeom>
          <a:noFill/>
          <a:ln w="12700">
            <a:solidFill>
              <a:srgbClr val="BFBFBF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1005840" y="2219178"/>
            <a:ext cx="1737360" cy="2672862"/>
          </a:xfrm>
          <a:prstGeom prst="rect">
            <a:avLst/>
          </a:prstGeom>
          <a:solidFill>
            <a:srgbClr val="4472C4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005840" y="1853418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14400" y="4965192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BEGINNING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</a:t>
            </a:r>
            <a:endParaRPr lang="en-US" sz="1100" dirty="0"/>
          </a:p>
        </p:txBody>
      </p:sp>
      <p:sp>
        <p:nvSpPr>
          <p:cNvPr id="11" name="Shape 7"/>
          <p:cNvSpPr/>
          <p:nvPr/>
        </p:nvSpPr>
        <p:spPr>
          <a:xfrm>
            <a:off x="2743200" y="2219178"/>
            <a:ext cx="502920" cy="0"/>
          </a:xfrm>
          <a:prstGeom prst="line">
            <a:avLst/>
          </a:prstGeom>
          <a:noFill/>
          <a:ln w="12700">
            <a:solidFill>
              <a:srgbClr val="A6A6A6"/>
            </a:solidFill>
            <a:prstDash val="dash"/>
          </a:ln>
        </p:spPr>
      </p:sp>
      <p:sp>
        <p:nvSpPr>
          <p:cNvPr id="12" name="Shape 8"/>
          <p:cNvSpPr/>
          <p:nvPr/>
        </p:nvSpPr>
        <p:spPr>
          <a:xfrm>
            <a:off x="3246120" y="1550963"/>
            <a:ext cx="1737360" cy="668215"/>
          </a:xfrm>
          <a:prstGeom prst="rect">
            <a:avLst/>
          </a:prstGeom>
          <a:solidFill>
            <a:srgbClr val="70AD4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3246120" y="1185203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+250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3154680" y="4965192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ADDS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4983480" y="1550963"/>
            <a:ext cx="502920" cy="0"/>
          </a:xfrm>
          <a:prstGeom prst="line">
            <a:avLst/>
          </a:prstGeom>
          <a:noFill/>
          <a:ln w="12700">
            <a:solidFill>
              <a:srgbClr val="A6A6A6"/>
            </a:solidFill>
            <a:prstDash val="dash"/>
          </a:ln>
        </p:spPr>
      </p:sp>
      <p:sp>
        <p:nvSpPr>
          <p:cNvPr id="16" name="Shape 12"/>
          <p:cNvSpPr/>
          <p:nvPr/>
        </p:nvSpPr>
        <p:spPr>
          <a:xfrm>
            <a:off x="5486400" y="1550963"/>
            <a:ext cx="1737360" cy="400929"/>
          </a:xfrm>
          <a:prstGeom prst="rect">
            <a:avLst/>
          </a:prstGeom>
          <a:solidFill>
            <a:srgbClr val="C0000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5486400" y="1185203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−150</a:t>
            </a:r>
            <a:endParaRPr lang="en-US" sz="1500" dirty="0"/>
          </a:p>
        </p:txBody>
      </p:sp>
      <p:sp>
        <p:nvSpPr>
          <p:cNvPr id="18" name="Text 14"/>
          <p:cNvSpPr/>
          <p:nvPr/>
        </p:nvSpPr>
        <p:spPr>
          <a:xfrm>
            <a:off x="5394960" y="4965192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LOSSES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(CHURN)</a:t>
            </a:r>
            <a:endParaRPr lang="en-US" sz="1100" dirty="0"/>
          </a:p>
        </p:txBody>
      </p:sp>
      <p:sp>
        <p:nvSpPr>
          <p:cNvPr id="19" name="Shape 15"/>
          <p:cNvSpPr/>
          <p:nvPr/>
        </p:nvSpPr>
        <p:spPr>
          <a:xfrm>
            <a:off x="7223760" y="1550963"/>
            <a:ext cx="502920" cy="0"/>
          </a:xfrm>
          <a:prstGeom prst="line">
            <a:avLst/>
          </a:prstGeom>
          <a:noFill/>
          <a:ln w="12700">
            <a:solidFill>
              <a:srgbClr val="A6A6A6"/>
            </a:solidFill>
            <a:prstDash val="dash"/>
          </a:ln>
        </p:spPr>
      </p:sp>
      <p:sp>
        <p:nvSpPr>
          <p:cNvPr id="20" name="Shape 16"/>
          <p:cNvSpPr/>
          <p:nvPr/>
        </p:nvSpPr>
        <p:spPr>
          <a:xfrm>
            <a:off x="7726680" y="1951892"/>
            <a:ext cx="1737360" cy="2940148"/>
          </a:xfrm>
          <a:prstGeom prst="rect">
            <a:avLst/>
          </a:prstGeom>
          <a:solidFill>
            <a:srgbClr val="4472C4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7726680" y="1586132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1100</a:t>
            </a:r>
            <a:endParaRPr lang="en-US" sz="1500" dirty="0"/>
          </a:p>
        </p:txBody>
      </p:sp>
      <p:sp>
        <p:nvSpPr>
          <p:cNvPr id="22" name="Text 18"/>
          <p:cNvSpPr/>
          <p:nvPr/>
        </p:nvSpPr>
        <p:spPr>
          <a:xfrm>
            <a:off x="7635240" y="4965192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ENDING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</a:t>
            </a:r>
            <a:endParaRPr lang="en-US" sz="1100" dirty="0"/>
          </a:p>
        </p:txBody>
      </p:sp>
      <p:sp>
        <p:nvSpPr>
          <p:cNvPr id="23" name="Shape 19"/>
          <p:cNvSpPr/>
          <p:nvPr/>
        </p:nvSpPr>
        <p:spPr>
          <a:xfrm>
            <a:off x="731520" y="1033272"/>
            <a:ext cx="0" cy="0"/>
          </a:xfrm>
          <a:prstGeom prst="roundRect">
            <a:avLst/>
          </a:prstGeom>
          <a:noFill/>
          <a:ln/>
        </p:spPr>
      </p:sp>
      <p:sp>
        <p:nvSpPr>
          <p:cNvPr id="24" name="Text 20"/>
          <p:cNvSpPr/>
          <p:nvPr/>
        </p:nvSpPr>
        <p:spPr>
          <a:xfrm>
            <a:off x="36576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4472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Ending Balance</a:t>
            </a:r>
            <a:r>
              <a:rPr lang="en-US" sz="14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Beginning Balance + New Adds − Losses</a:t>
            </a:r>
            <a:endParaRPr lang="en-US" sz="1400" dirty="0"/>
          </a:p>
        </p:txBody>
      </p:sp>
      <p:sp>
        <p:nvSpPr>
          <p:cNvPr id="25" name="Shape 21"/>
          <p:cNvSpPr/>
          <p:nvPr/>
        </p:nvSpPr>
        <p:spPr>
          <a:xfrm>
            <a:off x="3291840" y="3246120"/>
            <a:ext cx="3657600" cy="1005840"/>
          </a:xfrm>
          <a:prstGeom prst="roundRect">
            <a:avLst>
              <a:gd name="adj" fmla="val 7273"/>
            </a:avLst>
          </a:prstGeom>
          <a:solidFill>
            <a:srgbClr val="FCE4D6"/>
          </a:solidFill>
          <a:ln w="19050">
            <a:solidFill>
              <a:srgbClr val="C00000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3474720" y="3355848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spcAft>
                <a:spcPts val="500"/>
              </a:spcAft>
              <a:buNone/>
            </a:pPr>
            <a:r>
              <a:rPr lang="en-US" sz="1200" b="1" dirty="0">
                <a:solidFill>
                  <a:srgbClr val="C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CHURN RATE = LOSSES ÷ BEGINNING BALANCE</a:t>
            </a:r>
            <a:endParaRPr lang="en-US" sz="12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 ÷ 1,000 = 15% of customers left this month.</a:t>
            </a:r>
            <a:endParaRPr lang="en-US" sz="1200" dirty="0"/>
          </a:p>
        </p:txBody>
      </p:sp>
      <p:sp>
        <p:nvSpPr>
          <p:cNvPr id="27" name="Shape 23"/>
          <p:cNvSpPr/>
          <p:nvPr/>
        </p:nvSpPr>
        <p:spPr>
          <a:xfrm>
            <a:off x="6355080" y="3246120"/>
            <a:ext cx="0" cy="0"/>
          </a:xfrm>
          <a:prstGeom prst="line">
            <a:avLst/>
          </a:prstGeom>
          <a:noFill/>
          <a:ln w="15875">
            <a:solidFill>
              <a:srgbClr val="C00000"/>
            </a:solidFill>
            <a:prstDash val="dash"/>
            <a:tailEnd type="triangle"/>
          </a:ln>
        </p:spPr>
      </p:sp>
      <p:sp>
        <p:nvSpPr>
          <p:cNvPr id="28" name="Text 24"/>
          <p:cNvSpPr/>
          <p:nvPr/>
        </p:nvSpPr>
        <p:spPr>
          <a:xfrm>
            <a:off x="365760" y="5577840"/>
            <a:ext cx="11430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month: </a:t>
            </a:r>
            <a:r>
              <a:rPr lang="en-US" sz="125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Ending Balance becomes the new Beginning Balance. The cycle repeats every period.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794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 Lifetime &amp; LTV (Life Time Value)</a:t>
            </a:r>
            <a:endParaRPr lang="en-GB" sz="28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438688"/>
            <a:ext cx="9144" cy="371857"/>
          </a:xfrm>
          <a:prstGeom prst="rect">
            <a:avLst/>
          </a:prstGeom>
        </p:spPr>
      </p:pic>
      <p:pic>
        <p:nvPicPr>
          <p:cNvPr id="3" name="Picture 5" descr="Logo&#10;&#10;Description automatically generated">
            <a:extLst>
              <a:ext uri="{FF2B5EF4-FFF2-40B4-BE49-F238E27FC236}">
                <a16:creationId xmlns:a16="http://schemas.microsoft.com/office/drawing/2014/main" id="{B83C6503-F5A1-4791-BC59-3B4A334B8A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37295" y="93568"/>
            <a:ext cx="2312069" cy="1256653"/>
          </a:xfrm>
          <a:prstGeom prst="rect">
            <a:avLst/>
          </a:prstGeom>
        </p:spPr>
      </p:pic>
      <p:sp>
        <p:nvSpPr>
          <p:cNvPr id="42" name="11 Rectángulo redondeado"/>
          <p:cNvSpPr/>
          <p:nvPr/>
        </p:nvSpPr>
        <p:spPr>
          <a:xfrm>
            <a:off x="675466" y="3935448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CUSTOMER LIFETIME</a:t>
            </a:r>
          </a:p>
        </p:txBody>
      </p:sp>
      <p:sp>
        <p:nvSpPr>
          <p:cNvPr id="43" name="13 Rectángulo redondeado"/>
          <p:cNvSpPr/>
          <p:nvPr/>
        </p:nvSpPr>
        <p:spPr>
          <a:xfrm>
            <a:off x="6439552" y="3935448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ARPU</a:t>
            </a:r>
          </a:p>
        </p:txBody>
      </p:sp>
      <p:sp>
        <p:nvSpPr>
          <p:cNvPr id="44" name="20 Rectángulo redondeado"/>
          <p:cNvSpPr/>
          <p:nvPr/>
        </p:nvSpPr>
        <p:spPr>
          <a:xfrm>
            <a:off x="6429433" y="1505639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LTV FORMULA</a:t>
            </a:r>
          </a:p>
        </p:txBody>
      </p:sp>
      <p:sp>
        <p:nvSpPr>
          <p:cNvPr id="45" name="19 Rectángulo redondeado"/>
          <p:cNvSpPr/>
          <p:nvPr/>
        </p:nvSpPr>
        <p:spPr>
          <a:xfrm>
            <a:off x="696036" y="1505639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WORKED EXAMPLE</a:t>
            </a:r>
          </a:p>
        </p:txBody>
      </p:sp>
      <p:sp>
        <p:nvSpPr>
          <p:cNvPr id="3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35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36" y="2147148"/>
            <a:ext cx="5048184" cy="1460764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GB" sz="2000" dirty="0"/>
              <a:t>Churn 5%/month → Lifetime 20 months. ARPU €4/month → LTV = €80. This is the number your CAC has to beat.</a:t>
            </a:r>
          </a:p>
        </p:txBody>
      </p:sp>
      <p:sp>
        <p:nvSpPr>
          <p:cNvPr id="36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439552" y="2147148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LTV = ARPU </a:t>
            </a:r>
            <a:r>
              <a:rPr lang="en-GB" sz="2000" dirty="0" smtClean="0"/>
              <a:t>×</a:t>
            </a:r>
            <a:r>
              <a:rPr lang="en-GB" sz="2000" dirty="0"/>
              <a:t> </a:t>
            </a:r>
            <a:r>
              <a:rPr lang="en-GB" sz="2000" dirty="0" smtClean="0"/>
              <a:t>(Gross Margin %) </a:t>
            </a:r>
            <a:r>
              <a:rPr lang="en-GB" sz="2000" dirty="0"/>
              <a:t>× Customer Lifetime.</a:t>
            </a:r>
          </a:p>
        </p:txBody>
      </p:sp>
      <p:sp>
        <p:nvSpPr>
          <p:cNvPr id="37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439552" y="4649392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Average Revenue Per User — what one customer pays you, on average, per month.</a:t>
            </a:r>
          </a:p>
        </p:txBody>
      </p:sp>
      <p:sp>
        <p:nvSpPr>
          <p:cNvPr id="38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96036" y="4649392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= 1 ÷ Churn Rate. A 5% monthly churn means an average customer stays 20 months.</a:t>
            </a:r>
          </a:p>
        </p:txBody>
      </p:sp>
    </p:spTree>
    <p:extLst>
      <p:ext uri="{BB962C8B-B14F-4D97-AF65-F5344CB8AC3E}">
        <p14:creationId xmlns:p14="http://schemas.microsoft.com/office/powerpoint/2010/main" val="100623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CAC, ROI &amp; Payback</a:t>
            </a:r>
            <a:endParaRPr lang="en-GB" sz="28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438688"/>
            <a:ext cx="9144" cy="371857"/>
          </a:xfrm>
          <a:prstGeom prst="rect">
            <a:avLst/>
          </a:prstGeom>
        </p:spPr>
      </p:pic>
      <p:sp>
        <p:nvSpPr>
          <p:cNvPr id="42" name="11 Rectángulo redondeado"/>
          <p:cNvSpPr/>
          <p:nvPr/>
        </p:nvSpPr>
        <p:spPr>
          <a:xfrm>
            <a:off x="675466" y="3935448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CAC (SAC)</a:t>
            </a:r>
          </a:p>
        </p:txBody>
      </p:sp>
      <p:sp>
        <p:nvSpPr>
          <p:cNvPr id="43" name="13 Rectángulo redondeado"/>
          <p:cNvSpPr/>
          <p:nvPr/>
        </p:nvSpPr>
        <p:spPr>
          <a:xfrm>
            <a:off x="6439552" y="3935448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ROI</a:t>
            </a:r>
          </a:p>
        </p:txBody>
      </p:sp>
      <p:sp>
        <p:nvSpPr>
          <p:cNvPr id="44" name="20 Rectángulo redondeado"/>
          <p:cNvSpPr/>
          <p:nvPr/>
        </p:nvSpPr>
        <p:spPr>
          <a:xfrm>
            <a:off x="6429433" y="1505639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PAYBACK</a:t>
            </a:r>
          </a:p>
        </p:txBody>
      </p:sp>
      <p:sp>
        <p:nvSpPr>
          <p:cNvPr id="45" name="19 Rectángulo redondeado"/>
          <p:cNvSpPr/>
          <p:nvPr/>
        </p:nvSpPr>
        <p:spPr>
          <a:xfrm>
            <a:off x="696036" y="1505639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THE BENCHMARK</a:t>
            </a:r>
          </a:p>
        </p:txBody>
      </p:sp>
      <p:sp>
        <p:nvSpPr>
          <p:cNvPr id="3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35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36" y="2147148"/>
            <a:ext cx="5048184" cy="1460764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GB" sz="2000" dirty="0" smtClean="0"/>
              <a:t>LTV </a:t>
            </a:r>
            <a:r>
              <a:rPr lang="en-GB" sz="2000" dirty="0"/>
              <a:t>should be at least 3× CAC. Below that, growth costs you money instead of making you money.</a:t>
            </a:r>
          </a:p>
        </p:txBody>
      </p:sp>
      <p:sp>
        <p:nvSpPr>
          <p:cNvPr id="36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439552" y="2147148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How many months of revenue it takes to recover the CAC of </a:t>
            </a:r>
            <a:r>
              <a:rPr lang="en-GB" sz="2000" dirty="0" smtClean="0"/>
              <a:t>one</a:t>
            </a:r>
            <a:r>
              <a:rPr lang="en-GB" sz="2000" dirty="0"/>
              <a:t> c</a:t>
            </a:r>
            <a:r>
              <a:rPr lang="en-GB" sz="2000" dirty="0" smtClean="0"/>
              <a:t>ustomer. Ideally under 12</a:t>
            </a:r>
            <a:r>
              <a:rPr lang="en-GB" sz="2000" dirty="0"/>
              <a:t> months for an early-stage startup.</a:t>
            </a:r>
          </a:p>
        </p:txBody>
      </p:sp>
      <p:sp>
        <p:nvSpPr>
          <p:cNvPr id="37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439552" y="4649392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= LTV ÷ CAC. How many times your customer’s value covers what you spent to get them.</a:t>
            </a:r>
          </a:p>
        </p:txBody>
      </p:sp>
      <p:sp>
        <p:nvSpPr>
          <p:cNvPr id="38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96036" y="4649392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= Investment ÷ New Customers. In the Excel it’s called SAC (Sales Acquisition Cost) — same thing, different label.</a:t>
            </a:r>
          </a:p>
        </p:txBody>
      </p:sp>
    </p:spTree>
    <p:extLst>
      <p:ext uri="{BB962C8B-B14F-4D97-AF65-F5344CB8AC3E}">
        <p14:creationId xmlns:p14="http://schemas.microsoft.com/office/powerpoint/2010/main" val="399849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Model, Many Channels</a:t>
            </a:r>
            <a:endParaRPr lang="en-GB" sz="28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438688"/>
            <a:ext cx="9144" cy="371857"/>
          </a:xfrm>
          <a:prstGeom prst="rect">
            <a:avLst/>
          </a:prstGeom>
        </p:spPr>
      </p:pic>
      <p:pic>
        <p:nvPicPr>
          <p:cNvPr id="3" name="Picture 5" descr="Logo&#10;&#10;Description automatically generated">
            <a:extLst>
              <a:ext uri="{FF2B5EF4-FFF2-40B4-BE49-F238E27FC236}">
                <a16:creationId xmlns:a16="http://schemas.microsoft.com/office/drawing/2014/main" id="{B83C6503-F5A1-4791-BC59-3B4A334B8A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37295" y="93568"/>
            <a:ext cx="2312069" cy="1256653"/>
          </a:xfrm>
          <a:prstGeom prst="rect">
            <a:avLst/>
          </a:prstGeom>
        </p:spPr>
      </p:pic>
      <p:sp>
        <p:nvSpPr>
          <p:cNvPr id="42" name="11 Rectángulo redondeado"/>
          <p:cNvSpPr/>
          <p:nvPr/>
        </p:nvSpPr>
        <p:spPr>
          <a:xfrm>
            <a:off x="675466" y="3935448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ONE TAB PER CHANNEL</a:t>
            </a:r>
          </a:p>
        </p:txBody>
      </p:sp>
      <p:sp>
        <p:nvSpPr>
          <p:cNvPr id="43" name="13 Rectángulo redondeado"/>
          <p:cNvSpPr/>
          <p:nvPr/>
        </p:nvSpPr>
        <p:spPr>
          <a:xfrm>
            <a:off x="6439552" y="3935448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ONE SUMMARY TAB</a:t>
            </a:r>
          </a:p>
        </p:txBody>
      </p:sp>
      <p:sp>
        <p:nvSpPr>
          <p:cNvPr id="44" name="20 Rectángulo redondeado"/>
          <p:cNvSpPr/>
          <p:nvPr/>
        </p:nvSpPr>
        <p:spPr>
          <a:xfrm>
            <a:off x="6429433" y="1505639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SAME STRUCTURE EVERYWHERE</a:t>
            </a:r>
          </a:p>
        </p:txBody>
      </p:sp>
      <p:sp>
        <p:nvSpPr>
          <p:cNvPr id="45" name="19 Rectángulo redondeado"/>
          <p:cNvSpPr/>
          <p:nvPr/>
        </p:nvSpPr>
        <p:spPr>
          <a:xfrm>
            <a:off x="696036" y="1505639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WHY IT MATTERS</a:t>
            </a:r>
          </a:p>
        </p:txBody>
      </p:sp>
      <p:sp>
        <p:nvSpPr>
          <p:cNvPr id="3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35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36" y="2147148"/>
            <a:ext cx="5048184" cy="1460764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GB" sz="2000" dirty="0"/>
              <a:t>You can see which channel is actually worth scaling — and which one is quietly losing you money.</a:t>
            </a:r>
          </a:p>
        </p:txBody>
      </p:sp>
      <p:sp>
        <p:nvSpPr>
          <p:cNvPr id="36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439552" y="2147148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Funnel </a:t>
            </a:r>
            <a:r>
              <a:rPr lang="en-GB" sz="2000" dirty="0" smtClean="0"/>
              <a:t>→</a:t>
            </a:r>
            <a:r>
              <a:rPr lang="en-GB" sz="2000" dirty="0"/>
              <a:t> C</a:t>
            </a:r>
            <a:r>
              <a:rPr lang="en-GB" sz="2000" dirty="0" smtClean="0"/>
              <a:t>ustomer Base → Revenues </a:t>
            </a:r>
            <a:r>
              <a:rPr lang="en-GB" sz="2000" dirty="0"/>
              <a:t>→ KPI’s. Same 4 blocks, every tab.</a:t>
            </a:r>
          </a:p>
        </p:txBody>
      </p:sp>
      <p:sp>
        <p:nvSpPr>
          <p:cNvPr id="37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439552" y="4649392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Adds up New Adds and Revenues across every channel into one Customer Base and one set of company-wide KPIs.</a:t>
            </a:r>
          </a:p>
        </p:txBody>
      </p:sp>
      <p:sp>
        <p:nvSpPr>
          <p:cNvPr id="38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96036" y="4649392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Each channel (Paid, Email, Organic…) gets its own tab: its own funnel, its own New Adds, its own CAC and LTV.</a:t>
            </a:r>
          </a:p>
        </p:txBody>
      </p:sp>
    </p:spTree>
    <p:extLst>
      <p:ext uri="{BB962C8B-B14F-4D97-AF65-F5344CB8AC3E}">
        <p14:creationId xmlns:p14="http://schemas.microsoft.com/office/powerpoint/2010/main" val="72914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funnel in 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 </a:t>
            </a:r>
            <a:r>
              <a:rPr lang="en-US" sz="2600" b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selling: what changes versus mass-market B2C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868680"/>
            <a:ext cx="11247120" cy="45720"/>
          </a:xfrm>
          <a:prstGeom prst="rect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64922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g-accelerator@global-business-school.org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144768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Consequence: your Sales Plan counts accounts, pilots and contracts, not clicks and conversions.</a:t>
            </a:r>
            <a:endParaRPr lang="en-US" sz="11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/>
          </p:nvPr>
        </p:nvGraphicFramePr>
        <p:xfrm>
          <a:off x="457200" y="1143000"/>
          <a:ext cx="11247120" cy="4892040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77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Dimension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B2C / mass digital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B2B (most of your projects)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Number of customers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Thousands to millions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Tens to a few hundred (a cooperative, a distributor, a brand)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Ticket size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Small, frequent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Large, contract-based, often per season or per hectare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Who decides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One person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buying centre: several people with different roles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Sales cycle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Minutes to days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Months, often tied to the agricultural campaign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Buying logic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Emotion and convenience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ROI, risk reduction, proof and trust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Relationship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Transactional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Long-term, repeated each season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Payer vs. user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Usually the same person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Often different (the cooperative pays, the farmer uses)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07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AARRR to the B2B account lifecycle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868680"/>
            <a:ext cx="11247120" cy="45720"/>
          </a:xfrm>
          <a:prstGeom prst="rect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64922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g-accelerator@global-business-school.org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144768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it twice when payer and user differ: once to the one who pays, once to the one who uses.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2139696" cy="548640"/>
          </a:xfrm>
          <a:prstGeom prst="homePlate">
            <a:avLst/>
          </a:prstGeom>
          <a:solidFill>
            <a:srgbClr val="2F55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188720"/>
            <a:ext cx="19568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ACQUISITION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1783080"/>
            <a:ext cx="2139696" cy="274320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1874520"/>
            <a:ext cx="1956816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qualified conversation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by a prescriber, partner or council; meeting booked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KPI: </a:t>
            </a:r>
            <a:r>
              <a:rPr lang="en-US" sz="13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 qualified meetings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2734056" y="1188720"/>
            <a:ext cx="2139696" cy="548640"/>
          </a:xfrm>
          <a:prstGeom prst="homePlate">
            <a:avLst/>
          </a:prstGeom>
          <a:solidFill>
            <a:srgbClr val="2F55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734056" y="1188720"/>
            <a:ext cx="19568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ACTIVATION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2734056" y="1783080"/>
            <a:ext cx="2139696" cy="274320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2825496" y="1874520"/>
            <a:ext cx="1956816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pilot or first season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experiences the core value on a small scale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KPI: </a:t>
            </a:r>
            <a:r>
              <a:rPr lang="en-US" sz="13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Meetings → pilots (%)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010912" y="1188720"/>
            <a:ext cx="2139696" cy="548640"/>
          </a:xfrm>
          <a:prstGeom prst="homePlate">
            <a:avLst/>
          </a:prstGeom>
          <a:solidFill>
            <a:srgbClr val="C0000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010912" y="1188720"/>
            <a:ext cx="19568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010912" y="1783080"/>
            <a:ext cx="2139696" cy="274320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102352" y="1874520"/>
            <a:ext cx="1956816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paid contract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 converts into subscription, purchase order or service contract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KPI: </a:t>
            </a:r>
            <a:r>
              <a:rPr lang="en-US" sz="13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Pilots → contracts (%), ticket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287768" y="1188720"/>
            <a:ext cx="2139696" cy="548640"/>
          </a:xfrm>
          <a:prstGeom prst="homePlate">
            <a:avLst/>
          </a:prstGeom>
          <a:solidFill>
            <a:srgbClr val="2F55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287768" y="1188720"/>
            <a:ext cx="19568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RETENTION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7287768" y="1783080"/>
            <a:ext cx="2139696" cy="274320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379208" y="1874520"/>
            <a:ext cx="1956816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Renewal each campaign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renews, expands hectares, users or volume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KPI: </a:t>
            </a:r>
            <a:r>
              <a:rPr lang="en-US" sz="13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Renewal rate, expansion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9564624" y="1188720"/>
            <a:ext cx="2139696" cy="548640"/>
          </a:xfrm>
          <a:prstGeom prst="homePlate">
            <a:avLst/>
          </a:prstGeom>
          <a:solidFill>
            <a:srgbClr val="2F55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564624" y="1188720"/>
            <a:ext cx="19568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REFERRAL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9564624" y="1783080"/>
            <a:ext cx="2139696" cy="274320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656064" y="1874520"/>
            <a:ext cx="1956816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and introductions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farms, cooperative-to-cooperative, distributor networks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KPI: </a:t>
            </a:r>
            <a:r>
              <a:rPr lang="en-US" sz="13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 introductions obtained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457200" y="4709160"/>
            <a:ext cx="11247120" cy="1280160"/>
          </a:xfrm>
          <a:prstGeom prst="rect">
            <a:avLst/>
          </a:prstGeom>
          <a:solidFill>
            <a:srgbClr val="FFF2CC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40080" y="4773168"/>
            <a:ext cx="10881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different from the digital version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comes before Retention: the customer pays first and renews later (highlighted).</a:t>
            </a:r>
            <a:endParaRPr lang="en-US" sz="13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Funnels are tiny: 20 conversations and 2 contracts is a good result. Track every account by name.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41543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Adapting the funnel. The </a:t>
            </a:r>
            <a:r>
              <a:rPr lang="en-US" sz="2600" b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buying centre: who is actually involved in the sale?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868680"/>
            <a:ext cx="11247120" cy="45720"/>
          </a:xfrm>
          <a:prstGeom prst="rect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64922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g-accelerator@global-business-school.org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144768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Insight check: each role has its own belief and its own fear. Map them before planning the sale.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2139696" cy="502920"/>
          </a:xfrm>
          <a:prstGeom prst="rect">
            <a:avLst/>
          </a:prstGeom>
          <a:solidFill>
            <a:srgbClr val="C0000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234440"/>
            <a:ext cx="21396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2139696" cy="192024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1783080"/>
            <a:ext cx="195681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 with the product day to day.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agri-tech:</a:t>
            </a:r>
            <a:endParaRPr lang="en-US" sz="1300" dirty="0"/>
          </a:p>
          <a:p>
            <a:pPr marL="0" indent="0">
              <a:buNone/>
            </a:pPr>
            <a:r>
              <a:rPr lang="en-US" sz="13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farmer using the app or sensor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2734056" y="1234440"/>
            <a:ext cx="2139696" cy="502920"/>
          </a:xfrm>
          <a:prstGeom prst="rect">
            <a:avLst/>
          </a:prstGeom>
          <a:solidFill>
            <a:srgbClr val="2F55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734056" y="1234440"/>
            <a:ext cx="21396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PRESCRIBER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2734056" y="1737360"/>
            <a:ext cx="2139696" cy="192024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2825496" y="1783080"/>
            <a:ext cx="195681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Advises what to use; their word carries weight.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agri-tech:</a:t>
            </a:r>
            <a:endParaRPr lang="en-US" sz="1300" dirty="0"/>
          </a:p>
          <a:p>
            <a:pPr marL="0" indent="0">
              <a:buNone/>
            </a:pPr>
            <a:r>
              <a:rPr lang="en-US" sz="13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Agronomist, ADV technician, research centre (IRTA)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010912" y="1234440"/>
            <a:ext cx="2139696" cy="502920"/>
          </a:xfrm>
          <a:prstGeom prst="rect">
            <a:avLst/>
          </a:prstGeom>
          <a:solidFill>
            <a:srgbClr val="C0000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010912" y="1234440"/>
            <a:ext cx="21396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BUYER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010912" y="1737360"/>
            <a:ext cx="2139696" cy="192024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102352" y="1783080"/>
            <a:ext cx="195681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Negotiates and signs the purchase.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agri-tech:</a:t>
            </a:r>
            <a:endParaRPr lang="en-US" sz="1300" dirty="0"/>
          </a:p>
          <a:p>
            <a:pPr marL="0" indent="0">
              <a:buNone/>
            </a:pPr>
            <a:r>
              <a:rPr lang="en-US" sz="13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Cooperative manager, distributor purchasing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287768" y="1234440"/>
            <a:ext cx="2139696" cy="502920"/>
          </a:xfrm>
          <a:prstGeom prst="rect">
            <a:avLst/>
          </a:prstGeom>
          <a:solidFill>
            <a:srgbClr val="2F55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287768" y="1234440"/>
            <a:ext cx="21396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DECIDER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7287768" y="1737360"/>
            <a:ext cx="2139696" cy="192024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379208" y="1783080"/>
            <a:ext cx="195681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 the final say on budget.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agri-tech:</a:t>
            </a:r>
            <a:endParaRPr lang="en-US" sz="1300" dirty="0"/>
          </a:p>
          <a:p>
            <a:pPr marL="0" indent="0">
              <a:buNone/>
            </a:pPr>
            <a:r>
              <a:rPr lang="en-US" sz="13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Cooperative board, farm owner, company director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9564624" y="1234440"/>
            <a:ext cx="2139696" cy="502920"/>
          </a:xfrm>
          <a:prstGeom prst="rect">
            <a:avLst/>
          </a:prstGeom>
          <a:solidFill>
            <a:srgbClr val="C0000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564624" y="1234440"/>
            <a:ext cx="21396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GATEKEEPER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9564624" y="1737360"/>
            <a:ext cx="2139696" cy="1920240"/>
          </a:xfrm>
          <a:prstGeom prst="rect">
            <a:avLst/>
          </a:prstGeom>
          <a:solidFill>
            <a:srgbClr val="F7F7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656064" y="1783080"/>
            <a:ext cx="195681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Controls access to the others.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agri-tech:</a:t>
            </a:r>
            <a:endParaRPr lang="en-US" sz="1300" dirty="0"/>
          </a:p>
          <a:p>
            <a:pPr marL="0" indent="0">
              <a:buNone/>
            </a:pPr>
            <a:r>
              <a:rPr lang="en-US" sz="13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Cooperative gerent, regulatory council, association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457200" y="3931920"/>
            <a:ext cx="11247120" cy="2011680"/>
          </a:xfrm>
          <a:prstGeom prst="rect">
            <a:avLst/>
          </a:prstGeom>
          <a:solidFill>
            <a:srgbClr val="FFF2CC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40080" y="4023360"/>
            <a:ext cx="108813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do with it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person can hold several roles; in a small farm the farmer is user, buyer and decider.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payer is not always the user. If the user does not activate, the payer will not renew.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prescriber is often your cheapest and most credible sales channel, and the one most startups forget.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pitch, proof and price must answer each role's question, not only the signer's.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6448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1173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b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Adapting the </a:t>
            </a:r>
            <a:r>
              <a:rPr lang="en-US" sz="2600" b="1" dirty="0" smtClean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funnel.B2B </a:t>
            </a:r>
            <a:r>
              <a:rPr lang="en-US" sz="2600" b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channels: who performs which commercial function?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868680"/>
            <a:ext cx="11247120" cy="45720"/>
          </a:xfrm>
          <a:prstGeom prst="rect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64922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g-accelerator@global-business-school.org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144768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Reminder: a channel can sell, distribute, or both (see Place slides). Decide who does what, then price the channel margin.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097280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channel exists to perform functions: </a:t>
            </a:r>
            <a:r>
              <a:rPr lang="en-US" sz="14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 the customer, inform, negotiate, deliver or install, finance, and support after the sale. You can drop an intermediary, but not its functions: somebody has to do them. Choose the channel that performs them at the lowest total cost for the customer you want.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2057400"/>
            <a:ext cx="3657600" cy="548640"/>
          </a:xfrm>
          <a:prstGeom prst="rect">
            <a:avLst/>
          </a:prstGeom>
          <a:solidFill>
            <a:srgbClr val="2F55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57200" y="205740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606040"/>
            <a:ext cx="3657600" cy="3429000"/>
          </a:xfrm>
          <a:prstGeom prst="rect">
            <a:avLst/>
          </a:prstGeom>
          <a:solidFill>
            <a:srgbClr val="DEEBF7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66928" y="2697480"/>
            <a:ext cx="3438144" cy="324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own team or website sells and supports.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548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</a:t>
            </a:r>
            <a:r>
              <a:rPr lang="en-US" sz="13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of the customer and data; best learning.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</a:t>
            </a:r>
            <a:r>
              <a:rPr lang="en-US" sz="13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cost per customer, slow to scale.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Examples: </a:t>
            </a:r>
            <a:r>
              <a:rPr lang="en-US" sz="13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Phenotyping, Vitazum, Micofora, NeroBot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51960" y="2057400"/>
            <a:ext cx="3657600" cy="548640"/>
          </a:xfrm>
          <a:prstGeom prst="rect">
            <a:avLst/>
          </a:prstGeom>
          <a:solidFill>
            <a:srgbClr val="C0000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251960" y="205740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DISTRIBUTOR / RESELLER / PLATFORM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251960" y="2606040"/>
            <a:ext cx="3657600" cy="3429000"/>
          </a:xfrm>
          <a:prstGeom prst="rect">
            <a:avLst/>
          </a:prstGeom>
          <a:solidFill>
            <a:srgbClr val="FBE5E5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361688" y="2697480"/>
            <a:ext cx="3438144" cy="324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Someone with the customer relationship sells for you.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548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</a:t>
            </a:r>
            <a:r>
              <a:rPr lang="en-US" sz="13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and credibility; they already have the customer.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</a:t>
            </a:r>
            <a:r>
              <a:rPr lang="en-US" sz="13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share the margin and lose direct contact; dependence on a few partners.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Examples: </a:t>
            </a:r>
            <a:r>
              <a:rPr lang="en-US" sz="13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AlgaNova, Siembre, AgroVibe, Mediterráneo Food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046720" y="2057400"/>
            <a:ext cx="3657600" cy="548640"/>
          </a:xfrm>
          <a:prstGeom prst="rect">
            <a:avLst/>
          </a:prstGeom>
          <a:solidFill>
            <a:srgbClr val="7F7F7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046720" y="205740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AGGREGATOR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8046720" y="2606040"/>
            <a:ext cx="3657600" cy="3429000"/>
          </a:xfrm>
          <a:prstGeom prst="rect">
            <a:avLst/>
          </a:prstGeom>
          <a:solidFill>
            <a:srgbClr val="F2F2F2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156448" y="2697480"/>
            <a:ext cx="3438144" cy="324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cooperative, association or council gives access to many customers through one relationship.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5482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</a:t>
            </a:r>
            <a:r>
              <a:rPr lang="en-US" sz="13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cost per customer; trusted introduction.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</a:t>
            </a:r>
            <a:r>
              <a:rPr lang="en-US" sz="13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cycle, concentration of risk, you depend on the gatekeeper.</a:t>
            </a:r>
            <a:endParaRPr lang="en-US" sz="1300" dirty="0"/>
          </a:p>
          <a:p>
            <a:pPr marL="0" indent="0">
              <a:buNone/>
            </a:pPr>
            <a:r>
              <a:rPr lang="en-US" sz="6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Examples: </a:t>
            </a:r>
            <a:r>
              <a:rPr lang="en-US" sz="13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Cooptera, Zertifarm, SA.TECH, Rootal, BO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91697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Plan for B2B: one formula per channel archetype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868680"/>
            <a:ext cx="11247120" cy="45720"/>
          </a:xfrm>
          <a:prstGeom prst="rect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64922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g-accelerator@global-business-school.org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144768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numbers, only to show the logic. Replace them with your own estimates and test each rate with real conversations.</a:t>
            </a:r>
            <a:endParaRPr lang="en-US" sz="11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/>
          </p:nvPr>
        </p:nvGraphicFramePr>
        <p:xfrm>
          <a:off x="457200" y="1143000"/>
          <a:ext cx="11247120" cy="2606040"/>
        </p:xfrm>
        <a:graphic>
          <a:graphicData uri="http://schemas.openxmlformats.org/drawingml/2006/table">
            <a:tbl>
              <a:tblPr/>
              <a:tblGrid>
                <a:gridCol w="265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97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9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Channel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you forecast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Typical drivers to validate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Accounts × contract value × renewal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Meetings per month, pilot conversion, contract value, sales-cycle length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Distributor / platform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Partners × volume per partner × price (net of channel margin)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Number of signed partners, volume per partner per season, partner margin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Aggregator (cooperative, council)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Aggregators × members or hectares each × adoption × fee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Cooperatives won, members per cooperative, adoption rate, price per member or hectare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457200" y="4114800"/>
            <a:ext cx="11247120" cy="1920240"/>
          </a:xfrm>
          <a:prstGeom prst="rect">
            <a:avLst/>
          </a:prstGeom>
          <a:solidFill>
            <a:srgbClr val="E2F0D9"/>
          </a:solidFill>
          <a:ln w="12700">
            <a:solidFill>
              <a:srgbClr val="548235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" y="4187952"/>
            <a:ext cx="1088136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3756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example, aggregator channel (illustrative)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cooperative conversations × 25% start a pilot = 5 pilots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pilots × 40% sign a contract = 2 cooperatives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cooperatives × 1,500 hectares × €120 per hectare per year = €360,000 annual recurring revenue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ask: how many months did it take, and what is the cost per cooperative won (CAC)?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6136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applies to each project (hypotheses to validate) (1/3)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868680"/>
            <a:ext cx="11247120" cy="45720"/>
          </a:xfrm>
          <a:prstGeom prst="rect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64922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g-accelerator@global-business-school.org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144768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Hypotheses inferred from each deck, to be tested with the founders.</a:t>
            </a:r>
            <a:endParaRPr lang="en-US" sz="11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/>
          </p:nvPr>
        </p:nvGraphicFramePr>
        <p:xfrm>
          <a:off x="457200" y="1097280"/>
          <a:ext cx="11247120" cy="4754880"/>
        </p:xfrm>
        <a:graphic>
          <a:graphicData uri="http://schemas.openxmlformats.org/drawingml/2006/table">
            <a:tbl>
              <a:tblPr/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Project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Who pays, and who uses it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Channel archetype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Sales Plan: what to forecast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Mix priorities (7P's)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AgroVibe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Farm-management platforms (farmers use it)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Indirect: platform partners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Partners × farmers per platform × adoption × €30-50 per user per year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Product (voice UX), Place (integrations), Physical evidence (pilot proof)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AlgaNova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Distributors and cooperatives (farmers pay the distributor)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Indirect: distributors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Distributors × litres per season × €11 per litre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Product proof (field trials), Price (farmer ROI and channel margin), Promotion (trials via distributor)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Travellers (B2C), producers (5% commission), public bodies (data licences)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 digital + councils as aggregator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Hosts on board × bookings × commission; licences signed. AARRR applies to the traveller side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Place and Promotion (councils bring hosts), People, Price (commission)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Cooptera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Wine cooperatives (ADV technicians use it)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Aggregator; introductions are the bottleneck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Cooperatives × hectares × € per hectare per month, by tier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Process (pilot to subscription), Physical evidence (vigour maps), People (technician trust), Price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Digital Phenotyping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Breeders, seed companies, institutions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Contracts per year × about €8,000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People (agronomic interpretation), Process, Physical evidence (publications, trials), Price per contract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125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applies to each project (hypotheses to validate) (2/3)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868680"/>
            <a:ext cx="11247120" cy="45720"/>
          </a:xfrm>
          <a:prstGeom prst="rect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64922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g-accelerator@global-business-school.org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144768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Hypotheses inferred from each deck, to be tested with the founders.</a:t>
            </a:r>
            <a:endParaRPr lang="en-US" sz="11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/>
          </p:nvPr>
        </p:nvGraphicFramePr>
        <p:xfrm>
          <a:off x="457200" y="1097280"/>
          <a:ext cx="11247120" cy="4507992"/>
        </p:xfrm>
        <a:graphic>
          <a:graphicData uri="http://schemas.openxmlformats.org/drawingml/2006/table">
            <a:tbl>
              <a:tblPr/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Project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Who pays, and who uses it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Channel archetype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Sales Plan: what to forecast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Mix priorities (7P's)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41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Mediterráneo Food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Retailers, distributors, bakeries; food companies (contract manufacturing)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Indirect retail + direct B2B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Units by channel × price (own brand) + contracted capacity (contract manufacturing)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Product, Place, Price by channel, Promotion (brand for retail)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41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Micofora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Truffle growers, investors, advisors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Hybrid: self-serve + sales-assisted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Classic digital funnel: visits to sign-ups to paid; freemium conversion and churn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Promotion (content, community), Product, Price tiers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41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Rootal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Family farms; cooperatives to scale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Aggregator + field onboarding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Cooperatives × farms × adoption × fee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People (training), Process (4-step programme), Physical evidence (pilot results)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41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SA.TECH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Agtech companies pay (farmers give data for free)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Cooperatives for farmers; direct for enterprises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Farmers contributing × data volume → licences; enterprise accounts by name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Place (cooperatives), Price (licence + royalty pool), Physical evidence (data provenance)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953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applies to each project (hypotheses to validate) (3/3)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868680"/>
            <a:ext cx="11247120" cy="45720"/>
          </a:xfrm>
          <a:prstGeom prst="rect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649224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g-accelerator@global-business-school.org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144768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Hypotheses inferred from each deck, to be tested with the founders. *NeroBot: from the brief only, no deck received.</a:t>
            </a:r>
            <a:endParaRPr lang="en-US" sz="11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/>
          </p:nvPr>
        </p:nvGraphicFramePr>
        <p:xfrm>
          <a:off x="457200" y="1097280"/>
          <a:ext cx="11247120" cy="4507992"/>
        </p:xfrm>
        <a:graphic>
          <a:graphicData uri="http://schemas.openxmlformats.org/drawingml/2006/table">
            <a:tbl>
              <a:tblPr/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Project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Who pays, and who uses it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Channel archetype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Sales Plan: what to forecast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Mix priorities (7P's)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41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Siembre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Input distributors paid at once; farmer repays at harvest; banks fund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Indirect: distributors, banks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Distributors × credit volume × fee or interest; default rate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Process (underwriting), Place (distributor partners), Price, Physical evidence (trust)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41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Vitazum (Coldpress)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Beverage brands and foodservice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Development projects × fee + co-manufacturing volume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Product (technical capability), Physical evidence (validated shelf life), People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41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Zertifarm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Cooperatives and food brands pay; farmers pay €0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Cooperatives for farmers; direct for brands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Cooperatives × farms × €1-1.2 per farm per month + brands × €3-12k per year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Place (cooperative network), Price (multi-sided), Physical evidence (verification)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41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NeroBot*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Small and medium hydroponic growers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 online; installers (to test)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Devices × price + subscribers × monthly fee; churn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Product, Process (installation, onboarding), Price (hardware + subscription)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36576" marB="36576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631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626B29-A00A-4EC4-B849-DACF8BFCA82D}"/>
              </a:ext>
            </a:extLst>
          </p:cNvPr>
          <p:cNvSpPr txBox="1">
            <a:spLocks/>
          </p:cNvSpPr>
          <p:nvPr/>
        </p:nvSpPr>
        <p:spPr>
          <a:xfrm>
            <a:off x="332510" y="767859"/>
            <a:ext cx="9143999" cy="4980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Turn: Build Your Sales Plan</a:t>
            </a:r>
            <a:endParaRPr lang="en-GB" sz="28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90A982C-AAC7-450E-B492-875224A5D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0" y="1267810"/>
            <a:ext cx="6096000" cy="457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B70946B-4731-417A-BEBC-B062F79B7D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438688"/>
            <a:ext cx="9144" cy="371857"/>
          </a:xfrm>
          <a:prstGeom prst="rect">
            <a:avLst/>
          </a:prstGeom>
        </p:spPr>
      </p:pic>
      <p:pic>
        <p:nvPicPr>
          <p:cNvPr id="3" name="Picture 5" descr="Logo&#10;&#10;Description automatically generated">
            <a:extLst>
              <a:ext uri="{FF2B5EF4-FFF2-40B4-BE49-F238E27FC236}">
                <a16:creationId xmlns:a16="http://schemas.microsoft.com/office/drawing/2014/main" id="{B83C6503-F5A1-4791-BC59-3B4A334B8A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37295" y="93568"/>
            <a:ext cx="2312069" cy="1256653"/>
          </a:xfrm>
          <a:prstGeom prst="rect">
            <a:avLst/>
          </a:prstGeom>
        </p:spPr>
      </p:pic>
      <p:sp>
        <p:nvSpPr>
          <p:cNvPr id="42" name="11 Rectángulo redondeado"/>
          <p:cNvSpPr/>
          <p:nvPr/>
        </p:nvSpPr>
        <p:spPr>
          <a:xfrm>
            <a:off x="675466" y="3935448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1. PICK YOUR CHANNELS</a:t>
            </a:r>
          </a:p>
        </p:txBody>
      </p:sp>
      <p:sp>
        <p:nvSpPr>
          <p:cNvPr id="43" name="13 Rectángulo redondeado"/>
          <p:cNvSpPr/>
          <p:nvPr/>
        </p:nvSpPr>
        <p:spPr>
          <a:xfrm>
            <a:off x="6439552" y="3935448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2. PLUG IN YOUR NUMBERS</a:t>
            </a:r>
          </a:p>
        </p:txBody>
      </p:sp>
      <p:sp>
        <p:nvSpPr>
          <p:cNvPr id="44" name="20 Rectángulo redondeado"/>
          <p:cNvSpPr/>
          <p:nvPr/>
        </p:nvSpPr>
        <p:spPr>
          <a:xfrm>
            <a:off x="6429433" y="1505639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3. CHECK THE KPI'S</a:t>
            </a:r>
          </a:p>
        </p:txBody>
      </p:sp>
      <p:sp>
        <p:nvSpPr>
          <p:cNvPr id="45" name="19 Rectángulo redondeado"/>
          <p:cNvSpPr/>
          <p:nvPr/>
        </p:nvSpPr>
        <p:spPr>
          <a:xfrm>
            <a:off x="696036" y="1505639"/>
            <a:ext cx="5048184" cy="472777"/>
          </a:xfrm>
          <a:prstGeom prst="roundRect">
            <a:avLst/>
          </a:prstGeom>
          <a:solidFill>
            <a:srgbClr val="FFC000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" h="6350"/>
            <a:bevelB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es-ES" b="1" dirty="0">
                <a:solidFill>
                  <a:srgbClr val="FF0000"/>
                </a:solidFill>
                <a:cs typeface="Arial" panose="020B0604020202020204" pitchFamily="34" charset="0"/>
              </a:rPr>
              <a:t>START HERE</a:t>
            </a:r>
          </a:p>
        </p:txBody>
      </p:sp>
      <p:sp>
        <p:nvSpPr>
          <p:cNvPr id="30" name="CuadroTexto 18">
            <a:extLst>
              <a:ext uri="{FF2B5EF4-FFF2-40B4-BE49-F238E27FC236}">
                <a16:creationId xmlns:a16="http://schemas.microsoft.com/office/drawing/2014/main" id="{2164E1B2-C519-AC3A-471F-0954AE5D33E1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27ADB61F-CE0F-49F7-A791-2B9D686C55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35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36" y="2147148"/>
            <a:ext cx="5048184" cy="1460764"/>
          </a:xfrm>
        </p:spPr>
        <p:txBody>
          <a:bodyPr anchor="ctr">
            <a:noAutofit/>
          </a:bodyPr>
          <a:lstStyle/>
          <a:p>
            <a:pPr marL="0" indent="0" algn="ctr">
              <a:buNone/>
            </a:pPr>
            <a:r>
              <a:rPr lang="en-GB" sz="2000" dirty="0"/>
              <a:t>Open the Sales Plan Excel. It’s built exactly like this: one tab per channel, one Summary tab.</a:t>
            </a:r>
          </a:p>
        </p:txBody>
      </p:sp>
      <p:sp>
        <p:nvSpPr>
          <p:cNvPr id="36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439552" y="2147148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Look at Customer Lifetime, LTV, CAC, ROI and Payback. </a:t>
            </a:r>
            <a:r>
              <a:rPr lang="en-GB" sz="2000" dirty="0" smtClean="0"/>
              <a:t>Is the</a:t>
            </a:r>
            <a:r>
              <a:rPr lang="en-GB" sz="2000" dirty="0"/>
              <a:t> r</a:t>
            </a:r>
            <a:r>
              <a:rPr lang="en-GB" sz="2000" dirty="0" smtClean="0"/>
              <a:t>atio healthy — or is it </a:t>
            </a:r>
            <a:r>
              <a:rPr lang="en-GB" sz="2000" dirty="0"/>
              <a:t>telling you something?</a:t>
            </a:r>
          </a:p>
        </p:txBody>
      </p:sp>
      <p:sp>
        <p:nvSpPr>
          <p:cNvPr id="37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439552" y="4649392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Replace the example investment, rates and prices with your own — even rough estimates. The formulas do the rest.</a:t>
            </a:r>
          </a:p>
        </p:txBody>
      </p:sp>
      <p:sp>
        <p:nvSpPr>
          <p:cNvPr id="38" name="Marcador de contenido 6">
            <a:extLst>
              <a:ext uri="{FF2B5EF4-FFF2-40B4-BE49-F238E27FC236}">
                <a16:creationId xmlns:a16="http://schemas.microsoft.com/office/drawing/2014/main" id="{1C3D1E9D-FBEF-B036-AFE8-0AA3B05EAC4F}"/>
              </a:ext>
            </a:extLst>
          </p:cNvPr>
          <p:cNvSpPr txBox="1">
            <a:spLocks/>
          </p:cNvSpPr>
          <p:nvPr/>
        </p:nvSpPr>
        <p:spPr>
          <a:xfrm>
            <a:off x="696036" y="4649392"/>
            <a:ext cx="5048184" cy="1460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dirty="0"/>
              <a:t>Which 2–3 acquisition channels actually fit your project? Not all of them — the ones your Target really uses.</a:t>
            </a:r>
          </a:p>
        </p:txBody>
      </p:sp>
    </p:spTree>
    <p:extLst>
      <p:ext uri="{BB962C8B-B14F-4D97-AF65-F5344CB8AC3E}">
        <p14:creationId xmlns:p14="http://schemas.microsoft.com/office/powerpoint/2010/main" val="332321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7A9AC744-B90A-4A9C-A5F4-611AE7CCD866}"/>
              </a:ext>
            </a:extLst>
          </p:cNvPr>
          <p:cNvSpPr/>
          <p:nvPr/>
        </p:nvSpPr>
        <p:spPr>
          <a:xfrm>
            <a:off x="299190" y="2367178"/>
            <a:ext cx="44696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EB4D0294-0476-45CB-8CA3-D6780CD22F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3406140"/>
            <a:ext cx="6096000" cy="4571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0DBAF5E-7230-4FAC-84D1-A18DC4380B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5405" y="6261264"/>
            <a:ext cx="9144" cy="37185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B0B5AEE-06B6-4C3F-ACB3-3A2989D0D7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832" y="6196510"/>
            <a:ext cx="1031529" cy="454108"/>
          </a:xfrm>
          <a:prstGeom prst="rect">
            <a:avLst/>
          </a:prstGeom>
        </p:spPr>
      </p:pic>
      <p:sp>
        <p:nvSpPr>
          <p:cNvPr id="11" name="CuadroTexto 18">
            <a:extLst>
              <a:ext uri="{FF2B5EF4-FFF2-40B4-BE49-F238E27FC236}">
                <a16:creationId xmlns:a16="http://schemas.microsoft.com/office/drawing/2014/main" id="{D16B0AD6-AC1C-DC96-EFB6-BBEE6C5585C3}"/>
              </a:ext>
            </a:extLst>
          </p:cNvPr>
          <p:cNvSpPr txBox="1"/>
          <p:nvPr/>
        </p:nvSpPr>
        <p:spPr>
          <a:xfrm>
            <a:off x="9994549" y="6294567"/>
            <a:ext cx="36436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g-accelerator@global-business-school.org</a:t>
            </a:r>
          </a:p>
          <a:p>
            <a:r>
              <a:rPr lang="en-GB" sz="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+34 930 086 588</a:t>
            </a:r>
          </a:p>
        </p:txBody>
      </p:sp>
      <p:pic>
        <p:nvPicPr>
          <p:cNvPr id="12" name="Picture 11" descr="A picture containing funnel chart&#10;&#10;Description automatically generated">
            <a:extLst>
              <a:ext uri="{FF2B5EF4-FFF2-40B4-BE49-F238E27FC236}">
                <a16:creationId xmlns:a16="http://schemas.microsoft.com/office/drawing/2014/main" id="{1DB50536-931D-5888-5F78-417DE7DF98E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82" b="29412"/>
          <a:stretch/>
        </p:blipFill>
        <p:spPr bwMode="auto">
          <a:xfrm>
            <a:off x="6096000" y="4740068"/>
            <a:ext cx="5265620" cy="10252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6BDC616-40FC-16F6-5705-042BD21C60EC}"/>
              </a:ext>
            </a:extLst>
          </p:cNvPr>
          <p:cNvSpPr/>
          <p:nvPr/>
        </p:nvSpPr>
        <p:spPr>
          <a:xfrm>
            <a:off x="6098279" y="4844597"/>
            <a:ext cx="5426772" cy="871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CBC9B88C-91BF-8552-D66B-6687E0B4C233}"/>
              </a:ext>
            </a:extLst>
          </p:cNvPr>
          <p:cNvSpPr txBox="1"/>
          <p:nvPr/>
        </p:nvSpPr>
        <p:spPr>
          <a:xfrm>
            <a:off x="6473572" y="5760475"/>
            <a:ext cx="476807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a-ES" sz="1400" dirty="0">
                <a:ea typeface="+mn-lt"/>
                <a:cs typeface="+mn-lt"/>
              </a:rPr>
              <a:t>Subvencionat</a:t>
            </a:r>
            <a:r>
              <a:rPr lang="en-US" sz="1400" dirty="0">
                <a:ea typeface="+mn-lt"/>
                <a:cs typeface="+mn-lt"/>
              </a:rPr>
              <a:t> p</a:t>
            </a:r>
            <a:r>
              <a:rPr lang="ca-ES" sz="1400" dirty="0">
                <a:ea typeface="+mn-lt"/>
                <a:cs typeface="+mn-lt"/>
              </a:rPr>
              <a:t>el Departament d'Empresa i Treball (</a:t>
            </a:r>
            <a:r>
              <a:rPr lang="ca-ES" sz="1400" b="1" dirty="0">
                <a:ea typeface="+mn-lt"/>
                <a:cs typeface="+mn-lt"/>
              </a:rPr>
              <a:t>Programa Primer</a:t>
            </a:r>
            <a:r>
              <a:rPr lang="ca-ES" sz="1400" dirty="0">
                <a:ea typeface="+mn-lt"/>
                <a:cs typeface="+mn-lt"/>
              </a:rPr>
              <a:t>)    i amb el cofinançament del Fons Social Europeu Plus </a:t>
            </a:r>
            <a:endParaRPr lang="ca-ES" sz="1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846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274320"/>
            <a:ext cx="914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Beyond Subscription: Adapting the LTV </a:t>
            </a:r>
            <a:r>
              <a:rPr lang="en-US" sz="2800" dirty="0" smtClean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(</a:t>
            </a:r>
            <a:r>
              <a:rPr lang="en-US" sz="2800" dirty="0" err="1" smtClean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2800" dirty="0" smtClean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384048" y="932688"/>
            <a:ext cx="2011680" cy="0"/>
          </a:xfrm>
          <a:prstGeom prst="line">
            <a:avLst/>
          </a:prstGeom>
          <a:noFill/>
          <a:ln w="38100">
            <a:solidFill>
              <a:srgbClr val="ED7D31"/>
            </a:solidFill>
            <a:prstDash val="solid"/>
          </a:ln>
        </p:spPr>
      </p:sp>
      <p:pic>
        <p:nvPicPr>
          <p:cNvPr id="4" name="Image 0" descr="gbsb_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920" y="228600"/>
            <a:ext cx="2011680" cy="88696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92640" y="63550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8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g-accelerator@global-business-school.org</a:t>
            </a:r>
            <a:endParaRPr lang="en-US" sz="800" dirty="0"/>
          </a:p>
          <a:p>
            <a:pPr marL="0" indent="0" algn="l">
              <a:buNone/>
            </a:pPr>
            <a:r>
              <a:rPr lang="en-US" sz="800" dirty="0">
                <a:solidFill>
                  <a:srgbClr val="8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+34 930 086 588</a:t>
            </a:r>
            <a:endParaRPr lang="en-US" sz="800" dirty="0"/>
          </a:p>
        </p:txBody>
      </p:sp>
      <p:pic>
        <p:nvPicPr>
          <p:cNvPr id="6" name="Image 1" descr="gaccel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6400800"/>
            <a:ext cx="685800" cy="30175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65760" y="1051560"/>
            <a:ext cx="11430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every project is a subscription. </a:t>
            </a:r>
            <a:r>
              <a:rPr lang="en-US" sz="13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Customer Base / churn model works as-is for recurring revenue — here’s how to adapt it if you’re not.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365760" y="1463040"/>
            <a:ext cx="5615788" cy="457200"/>
          </a:xfrm>
          <a:prstGeom prst="roundRect">
            <a:avLst>
              <a:gd name="adj" fmla="val 16000"/>
            </a:avLst>
          </a:prstGeom>
          <a:solidFill>
            <a:srgbClr val="FFC000"/>
          </a:solidFill>
          <a:ln/>
        </p:spPr>
      </p:sp>
      <p:sp>
        <p:nvSpPr>
          <p:cNvPr id="9" name="Text 5"/>
          <p:cNvSpPr/>
          <p:nvPr/>
        </p:nvSpPr>
        <p:spPr>
          <a:xfrm>
            <a:off x="502920" y="1463040"/>
            <a:ext cx="53414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SUBSCRIPTION (baseline)</a:t>
            </a:r>
            <a:r>
              <a:rPr lang="en-US" sz="11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Netflix, Slack, SaaS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365760" y="1965960"/>
            <a:ext cx="5615788" cy="146304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9050">
            <a:solidFill>
              <a:srgbClr val="FFC000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48640" y="2057400"/>
            <a:ext cx="525002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✓"/>
            </a:pPr>
            <a:r>
              <a:rPr lang="en-US" sz="125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Lifetime = 1 ÷ Churn Rate</a:t>
            </a:r>
            <a:endParaRPr lang="en-US" sz="12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✓"/>
            </a:pPr>
            <a:r>
              <a:rPr lang="en-US" sz="125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LTV = ARPU × Gross Margin × Lifetime</a:t>
            </a:r>
            <a:endParaRPr lang="en-US" sz="12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✓"/>
            </a:pPr>
            <a:r>
              <a:rPr lang="en-US" sz="1250" i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we’ve used so far in the Excel.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6210148" y="1463040"/>
            <a:ext cx="5615788" cy="457200"/>
          </a:xfrm>
          <a:prstGeom prst="roundRect">
            <a:avLst>
              <a:gd name="adj" fmla="val 16000"/>
            </a:avLst>
          </a:prstGeom>
          <a:solidFill>
            <a:srgbClr val="70AD47"/>
          </a:solidFill>
          <a:ln/>
        </p:spPr>
      </p:sp>
      <p:sp>
        <p:nvSpPr>
          <p:cNvPr id="13" name="Text 9"/>
          <p:cNvSpPr/>
          <p:nvPr/>
        </p:nvSpPr>
        <p:spPr>
          <a:xfrm>
            <a:off x="6347308" y="1463040"/>
            <a:ext cx="53414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 PURCHASE (e-commerce)</a:t>
            </a:r>
            <a:r>
              <a:rPr lang="en-US" sz="11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D2C brands, Amazon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6210148" y="1965960"/>
            <a:ext cx="5615788" cy="146304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9050">
            <a:solidFill>
              <a:srgbClr val="70AD47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393028" y="2057400"/>
            <a:ext cx="525002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✓"/>
            </a:pPr>
            <a:r>
              <a:rPr lang="en-US" sz="125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monthly churn — track Purchase Frequency instead</a:t>
            </a:r>
            <a:endParaRPr lang="en-US" sz="12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✓"/>
            </a:pPr>
            <a:r>
              <a:rPr lang="en-US" sz="125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LTV = Order Value × Purchases/Year × Margin × Years Active</a:t>
            </a:r>
            <a:endParaRPr lang="en-US" sz="12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✓"/>
            </a:pPr>
            <a:r>
              <a:rPr lang="en-US" sz="1250" i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“Churn” = customer stops buying, not cancels.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365760" y="3657600"/>
            <a:ext cx="5615788" cy="457200"/>
          </a:xfrm>
          <a:prstGeom prst="roundRect">
            <a:avLst>
              <a:gd name="adj" fmla="val 16000"/>
            </a:avLst>
          </a:prstGeom>
          <a:solidFill>
            <a:srgbClr val="4472C4"/>
          </a:solidFill>
          <a:ln/>
        </p:spPr>
      </p:sp>
      <p:sp>
        <p:nvSpPr>
          <p:cNvPr id="17" name="Text 13"/>
          <p:cNvSpPr/>
          <p:nvPr/>
        </p:nvSpPr>
        <p:spPr>
          <a:xfrm>
            <a:off x="502920" y="3657600"/>
            <a:ext cx="53414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MARKETPLACE (commission)</a:t>
            </a:r>
            <a:r>
              <a:rPr lang="en-US" sz="11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Airbnb, Uber, Etsy</a:t>
            </a:r>
            <a:endParaRPr lang="en-US" sz="1400" dirty="0"/>
          </a:p>
        </p:txBody>
      </p:sp>
      <p:sp>
        <p:nvSpPr>
          <p:cNvPr id="18" name="Shape 14"/>
          <p:cNvSpPr/>
          <p:nvPr/>
        </p:nvSpPr>
        <p:spPr>
          <a:xfrm>
            <a:off x="365760" y="4160520"/>
            <a:ext cx="5615788" cy="146304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9050">
            <a:solidFill>
              <a:srgbClr val="4472C4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48640" y="4251960"/>
            <a:ext cx="525002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✓"/>
            </a:pPr>
            <a:r>
              <a:rPr lang="en-US" sz="125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customer bases: buyers AND sellers</a:t>
            </a:r>
            <a:endParaRPr lang="en-US" sz="12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✓"/>
            </a:pPr>
            <a:r>
              <a:rPr lang="en-US" sz="125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LTV = </a:t>
            </a:r>
            <a:r>
              <a:rPr lang="en-US" sz="1250" dirty="0" smtClean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GMV (</a:t>
            </a:r>
            <a:r>
              <a:rPr lang="en-GB" sz="1400" dirty="0"/>
              <a:t>Gross Merchandise </a:t>
            </a:r>
            <a:r>
              <a:rPr lang="en-GB" sz="1400" dirty="0" smtClean="0"/>
              <a:t>Value)</a:t>
            </a:r>
            <a:r>
              <a:rPr lang="en-US" sz="1250" dirty="0" smtClean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5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side × Take Rate — calculate separately</a:t>
            </a:r>
            <a:endParaRPr lang="en-US" sz="12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✓"/>
            </a:pPr>
            <a:r>
              <a:rPr lang="en-US" sz="1250" i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side has its own churn/frequency.</a:t>
            </a:r>
            <a:endParaRPr lang="en-US" sz="1250" dirty="0"/>
          </a:p>
        </p:txBody>
      </p:sp>
      <p:sp>
        <p:nvSpPr>
          <p:cNvPr id="20" name="Shape 16"/>
          <p:cNvSpPr/>
          <p:nvPr/>
        </p:nvSpPr>
        <p:spPr>
          <a:xfrm>
            <a:off x="6210148" y="3657600"/>
            <a:ext cx="5615788" cy="457200"/>
          </a:xfrm>
          <a:prstGeom prst="roundRect">
            <a:avLst>
              <a:gd name="adj" fmla="val 16000"/>
            </a:avLst>
          </a:prstGeom>
          <a:solidFill>
            <a:srgbClr val="C00000"/>
          </a:solidFill>
          <a:ln/>
        </p:spPr>
      </p:sp>
      <p:sp>
        <p:nvSpPr>
          <p:cNvPr id="21" name="Text 17"/>
          <p:cNvSpPr/>
          <p:nvPr/>
        </p:nvSpPr>
        <p:spPr>
          <a:xfrm>
            <a:off x="6347308" y="3657600"/>
            <a:ext cx="53414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FREEMIUM (conversion funnel)</a:t>
            </a:r>
            <a:r>
              <a:rPr lang="en-US" sz="11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Spotify, Duolingo</a:t>
            </a:r>
            <a:endParaRPr lang="en-US" sz="1400" dirty="0"/>
          </a:p>
        </p:txBody>
      </p:sp>
      <p:sp>
        <p:nvSpPr>
          <p:cNvPr id="22" name="Shape 18"/>
          <p:cNvSpPr/>
          <p:nvPr/>
        </p:nvSpPr>
        <p:spPr>
          <a:xfrm>
            <a:off x="6210148" y="4160520"/>
            <a:ext cx="5615788" cy="146304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9050">
            <a:solidFill>
              <a:srgbClr val="C00000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6393028" y="4251960"/>
            <a:ext cx="525002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✓"/>
            </a:pPr>
            <a:r>
              <a:rPr lang="en-US" sz="125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real “churn” happens before paying</a:t>
            </a:r>
            <a:endParaRPr lang="en-US" sz="12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✓"/>
            </a:pPr>
            <a:r>
              <a:rPr lang="en-US" sz="125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rate = Free-to-Paid Conversion, not monthly churn</a:t>
            </a:r>
            <a:endParaRPr lang="en-US" sz="125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✓"/>
            </a:pPr>
            <a:r>
              <a:rPr lang="en-US" sz="1250" i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a user pays, standard subscription math applies.</a:t>
            </a:r>
            <a:endParaRPr lang="en-US" sz="1250" dirty="0"/>
          </a:p>
        </p:txBody>
      </p:sp>
      <p:sp>
        <p:nvSpPr>
          <p:cNvPr id="24" name="Text 20"/>
          <p:cNvSpPr/>
          <p:nvPr/>
        </p:nvSpPr>
        <p:spPr>
          <a:xfrm>
            <a:off x="365760" y="5897880"/>
            <a:ext cx="11430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one is YOU? </a:t>
            </a:r>
            <a:r>
              <a:rPr lang="en-US" sz="125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Pick the model that matches how your customers actually pay — then adjust your Excel tab accordingly.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31436529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384048" y="932688"/>
            <a:ext cx="2011680" cy="0"/>
          </a:xfrm>
          <a:prstGeom prst="line">
            <a:avLst/>
          </a:prstGeom>
          <a:noFill/>
          <a:ln w="38100">
            <a:solidFill>
              <a:srgbClr val="ED7D31"/>
            </a:solidFill>
            <a:prstDash val="solid"/>
          </a:ln>
        </p:spPr>
      </p:sp>
      <p:pic>
        <p:nvPicPr>
          <p:cNvPr id="4" name="Image 0" descr="gbsb_logo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920" y="228600"/>
            <a:ext cx="2011680" cy="88696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92640" y="63550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8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g-accelerator@global-business-school.org</a:t>
            </a:r>
            <a:endParaRPr lang="en-US" sz="800" dirty="0"/>
          </a:p>
          <a:p>
            <a:pPr marL="0" indent="0" algn="l">
              <a:buNone/>
            </a:pPr>
            <a:r>
              <a:rPr lang="en-US" sz="800" dirty="0">
                <a:solidFill>
                  <a:srgbClr val="8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+34 930 086 588</a:t>
            </a:r>
            <a:endParaRPr lang="en-US" sz="800" dirty="0"/>
          </a:p>
        </p:txBody>
      </p:sp>
      <p:pic>
        <p:nvPicPr>
          <p:cNvPr id="6" name="Image 1" descr="gaccel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6400800"/>
            <a:ext cx="685800" cy="30175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65760" y="1051560"/>
            <a:ext cx="11430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of these you already know. </a:t>
            </a:r>
            <a:r>
              <a:rPr lang="en-US" sz="13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needs a different formula entirely.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365760" y="1554480"/>
            <a:ext cx="5592928" cy="1600200"/>
          </a:xfrm>
          <a:prstGeom prst="roundRect">
            <a:avLst>
              <a:gd name="adj" fmla="val 4571"/>
            </a:avLst>
          </a:prstGeom>
          <a:solidFill>
            <a:srgbClr val="F2F2F2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48640" y="1664208"/>
            <a:ext cx="522716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rgbClr val="70AD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ALREADY COVERED</a:t>
            </a:r>
            <a:endParaRPr lang="en-US" sz="1000" dirty="0"/>
          </a:p>
          <a:p>
            <a:pPr marL="0" indent="0">
              <a:buNone/>
            </a:pPr>
            <a:r>
              <a:rPr lang="en-US" sz="145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PAY-PER-USE / TRANSACTIONAL</a:t>
            </a:r>
            <a:endParaRPr lang="en-US" sz="1000" dirty="0"/>
          </a:p>
          <a:p>
            <a:pPr marL="0" indent="0">
              <a:buNone/>
            </a:pPr>
            <a:r>
              <a:rPr lang="en-US" sz="1050" i="1" dirty="0">
                <a:solidFill>
                  <a:srgbClr val="8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AWS, Uber (per ride), Deliveroo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548640" y="2423160"/>
            <a:ext cx="52271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math as Repeat Purchase: frequency × value per use, no monthly churn. Just pay-as-you-go instead of a subscription fee.</a:t>
            </a:r>
            <a:endParaRPr lang="en-US" sz="1150" dirty="0"/>
          </a:p>
        </p:txBody>
      </p:sp>
      <p:sp>
        <p:nvSpPr>
          <p:cNvPr id="11" name="Shape 7"/>
          <p:cNvSpPr/>
          <p:nvPr/>
        </p:nvSpPr>
        <p:spPr>
          <a:xfrm>
            <a:off x="6233008" y="1554480"/>
            <a:ext cx="5592928" cy="1600200"/>
          </a:xfrm>
          <a:prstGeom prst="roundRect">
            <a:avLst>
              <a:gd name="adj" fmla="val 4571"/>
            </a:avLst>
          </a:prstGeom>
          <a:solidFill>
            <a:srgbClr val="F2F2F2"/>
          </a:solidFill>
          <a:ln w="12700">
            <a:solidFill>
              <a:srgbClr val="BFBFB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415888" y="1664208"/>
            <a:ext cx="522716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rgbClr val="70AD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ALREADY COVERED</a:t>
            </a:r>
            <a:endParaRPr lang="en-US" sz="1000" dirty="0"/>
          </a:p>
          <a:p>
            <a:pPr marL="0" indent="0">
              <a:buNone/>
            </a:pPr>
            <a:r>
              <a:rPr lang="en-US" sz="1450" b="1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IN-APP PURCHASES / MICROTRANSACTIONS</a:t>
            </a:r>
            <a:endParaRPr lang="en-US" sz="1000" dirty="0"/>
          </a:p>
          <a:p>
            <a:pPr marL="0" indent="0">
              <a:buNone/>
            </a:pPr>
            <a:r>
              <a:rPr lang="en-US" sz="1050" i="1" dirty="0">
                <a:solidFill>
                  <a:srgbClr val="8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Candy Crush, Fortnite</a:t>
            </a:r>
            <a:endParaRPr lang="en-US" sz="1000" dirty="0"/>
          </a:p>
        </p:txBody>
      </p:sp>
      <p:sp>
        <p:nvSpPr>
          <p:cNvPr id="13" name="Text 9"/>
          <p:cNvSpPr/>
          <p:nvPr/>
        </p:nvSpPr>
        <p:spPr>
          <a:xfrm>
            <a:off x="6415888" y="2423160"/>
            <a:ext cx="52271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math again — many small purchases instead of few big ones. LTV = avg. purchase × purchases/period × active period.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365760" y="3474720"/>
            <a:ext cx="11460175" cy="2423160"/>
          </a:xfrm>
          <a:prstGeom prst="roundRect">
            <a:avLst>
              <a:gd name="adj" fmla="val 3019"/>
            </a:avLst>
          </a:prstGeom>
          <a:solidFill>
            <a:srgbClr val="C00000"/>
          </a:solidFill>
          <a:ln/>
        </p:spPr>
      </p:sp>
      <p:sp>
        <p:nvSpPr>
          <p:cNvPr id="15" name="Text 11"/>
          <p:cNvSpPr/>
          <p:nvPr/>
        </p:nvSpPr>
        <p:spPr>
          <a:xfrm>
            <a:off x="594360" y="3611880"/>
            <a:ext cx="11002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E4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 GENUINELY DIFFERENT   </a:t>
            </a: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AD-SUPPORTED PRICING</a:t>
            </a:r>
            <a:r>
              <a:rPr lang="en-US" sz="1100" i="1" dirty="0">
                <a:solidFill>
                  <a:srgbClr val="FFE4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YouTube, free mobile games, news apps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548640" y="4114800"/>
            <a:ext cx="11094415" cy="16002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/>
        </p:spPr>
      </p:sp>
      <p:sp>
        <p:nvSpPr>
          <p:cNvPr id="17" name="Text 13"/>
          <p:cNvSpPr/>
          <p:nvPr/>
        </p:nvSpPr>
        <p:spPr>
          <a:xfrm>
            <a:off x="777240" y="4251960"/>
            <a:ext cx="1063721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✓"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user doesn't pay — an advertiser does, based on the user's attention.</a:t>
            </a:r>
            <a:endParaRPr lang="en-US" sz="130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✓"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LTV = Impressions Generated × RPM (revenue per 1,000 impressions the user watches/sees)</a:t>
            </a:r>
            <a:endParaRPr lang="en-US" sz="1300" dirty="0"/>
          </a:p>
          <a:p>
            <a:pPr marL="342900" indent="-342900">
              <a:lnSpc>
                <a:spcPct val="105000"/>
              </a:lnSpc>
              <a:buSzPct val="100000"/>
              <a:buChar char="✓"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 engagement (time in app, sessions, content viewed) — not spend. Engagement IS your revenue driver.</a:t>
            </a:r>
            <a:endParaRPr lang="en-US" sz="1300" dirty="0"/>
          </a:p>
        </p:txBody>
      </p:sp>
      <p:sp>
        <p:nvSpPr>
          <p:cNvPr id="18" name="Text 0"/>
          <p:cNvSpPr/>
          <p:nvPr/>
        </p:nvSpPr>
        <p:spPr>
          <a:xfrm>
            <a:off x="365760" y="274320"/>
            <a:ext cx="914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Beyond Subscription: Adapting the LTV </a:t>
            </a:r>
            <a:r>
              <a:rPr lang="en-US" sz="2800" dirty="0" smtClean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(ii)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455797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FE8E2FB6A94D4F96D9C048E9D65B7C" ma:contentTypeVersion="7" ma:contentTypeDescription="Create a new document." ma:contentTypeScope="" ma:versionID="91cf8e0aae7d66dc966afd5087aaa27d">
  <xsd:schema xmlns:xsd="http://www.w3.org/2001/XMLSchema" xmlns:xs="http://www.w3.org/2001/XMLSchema" xmlns:p="http://schemas.microsoft.com/office/2006/metadata/properties" xmlns:ns2="0fe60cf5-57d4-41b4-a463-88fc75d2df7b" targetNamespace="http://schemas.microsoft.com/office/2006/metadata/properties" ma:root="true" ma:fieldsID="20e02a0af0566051d8ae80b824cd1e07" ns2:_="">
    <xsd:import namespace="0fe60cf5-57d4-41b4-a463-88fc75d2df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e60cf5-57d4-41b4-a463-88fc75d2df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94B0DF-E161-4EFB-9C18-6B00446118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e60cf5-57d4-41b4-a463-88fc75d2df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078861C-BD5D-45C5-813E-386AF21E84E9}">
  <ds:schemaRefs>
    <ds:schemaRef ds:uri="http://schemas.microsoft.com/office/2006/documentManagement/types"/>
    <ds:schemaRef ds:uri="http://purl.org/dc/elements/1.1/"/>
    <ds:schemaRef ds:uri="http://www.w3.org/XML/1998/namespace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0fe60cf5-57d4-41b4-a463-88fc75d2df7b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DD54C75-B314-40FC-B01C-81D2B7D7B67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10549</TotalTime>
  <Words>6760</Words>
  <Application>Microsoft Office PowerPoint</Application>
  <PresentationFormat>Panorámica</PresentationFormat>
  <Paragraphs>882</Paragraphs>
  <Slides>49</Slides>
  <Notes>16</Notes>
  <HiddenSlides>0</HiddenSlides>
  <MMClips>0</MMClips>
  <ScaleCrop>false</ScaleCrop>
  <HeadingPairs>
    <vt:vector size="8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49</vt:i4>
      </vt:variant>
    </vt:vector>
  </HeadingPairs>
  <TitlesOfParts>
    <vt:vector size="55" baseType="lpstr">
      <vt:lpstr>Arial</vt:lpstr>
      <vt:lpstr>Calibri</vt:lpstr>
      <vt:lpstr>Calibri Light</vt:lpstr>
      <vt:lpstr>Wingdings</vt:lpstr>
      <vt:lpstr>Tema de Office</vt:lpstr>
      <vt:lpstr>Diapositiva de think-cell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Briefly about us</dc:title>
  <dc:creator>Alexandra Vintila</dc:creator>
  <cp:lastModifiedBy>Usuario de Windows</cp:lastModifiedBy>
  <cp:revision>597</cp:revision>
  <cp:lastPrinted>2026-10-22T17:35:53Z</cp:lastPrinted>
  <dcterms:created xsi:type="dcterms:W3CDTF">2018-04-09T07:59:17Z</dcterms:created>
  <dcterms:modified xsi:type="dcterms:W3CDTF">2026-10-22T17:37:39Z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0x01010007FE8E2FB6A94D4F96D9C048E9D65B7C</vt:lpwstr>
  </property>
</Properties>
</file>