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81" r:id="rId2"/>
    <p:sldId id="257" r:id="rId3"/>
    <p:sldId id="258" r:id="rId4"/>
    <p:sldId id="259" r:id="rId5"/>
    <p:sldId id="260" r:id="rId6"/>
    <p:sldId id="262" r:id="rId7"/>
    <p:sldId id="263" r:id="rId8"/>
    <p:sldId id="264" r:id="rId9"/>
    <p:sldId id="311" r:id="rId10"/>
    <p:sldId id="315" r:id="rId11"/>
    <p:sldId id="312" r:id="rId12"/>
    <p:sldId id="313" r:id="rId13"/>
    <p:sldId id="266" r:id="rId14"/>
    <p:sldId id="267" r:id="rId15"/>
    <p:sldId id="314" r:id="rId16"/>
    <p:sldId id="268" r:id="rId17"/>
    <p:sldId id="269" r:id="rId18"/>
    <p:sldId id="270" r:id="rId19"/>
    <p:sldId id="271" r:id="rId20"/>
    <p:sldId id="275" r:id="rId21"/>
    <p:sldId id="276" r:id="rId22"/>
    <p:sldId id="278" r:id="rId23"/>
    <p:sldId id="310" r:id="rId24"/>
  </p:sldIdLst>
  <p:sldSz cx="11704638" cy="7315200"/>
  <p:notesSz cx="7315200" cy="117046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7" d="100"/>
          <a:sy n="77" d="100"/>
        </p:scale>
        <p:origin x="998"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448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3 min.
Let me reconnect with the first session. We ended with a simple idea: food-system transformation is not linear. A startup may have a good technology, but it still needs farmers to trust it, cooperatives or advisors to introduce it, data and infrastructure to support it, regulators to accept it, buyers to value it, and investors to understand the adoption cycle.
That means that the key question changes. In session one, we asked: what needs to change in the food system? Today we ask: who needs to move, together, so that this change can actually happen?
This is why the ecosystem perspective matters. It helps us move from abstract ambition to practical adoption. It also helps avoid the feeling that a startup must solve everything alone. You do not need to control the whole system. But you do need to understand which parts of the ecosystem are essential for your next step.</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
In many sectors, a startup can show a demo and move quickly to adoption. In agri-food, that is often not enough. Evidence, trust and legitimacy are ecosystem assets.
Evidence answers the question: does it work in this context? Trust answers the question: do I believe the actor who is asking me to change? Legitimacy answers the question: is this acceptable according to rules, standards, buyers, public expectations and professional norms?
These three assets are produced by different actors. Researchers can help with evidence. Farmers and advisors can help with trust. Public actors, standards bodies, buyers or recognised institutions can help with legitimacy. A strong ecosystem strategy understands which asset is missing.
This is why a pilot should not only test technology. It should produce the type of evidence, trust or legitimacy that unlocks the next adoption step.</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
Ecosystem strategies fail in predictable ways. One failure is missing complements: the product works, but the data, standards, services, maintenance, finance or channels are not in place. Another failure is weak incentives: the actor who must change behaviour does not capture enough value.
A third failure is lack of trust. The technology may be credible to the startup but not to the farmer, cooperative, buyer or regulator. A fourth failure is regulatory ambiguity: no one knows exactly how to classify the innovation, what claims are acceptable, or which pathway is required.
A fifth failure is pilot theatre: many conversations, mentoring sessions or demos, but no clear decision, no success evidence, no buyer and no next step. A sixth failure is absence of an orchestrator: no actor takes responsibility for coordinating the interdependencies.
When your project feels stuck, the useful question is not only what feature is missing. Ask which ecosystem failure is blocking adoption.</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
Ecosystems do not coordinate themselves automatically. Intermediaries and orchestrators reduce friction. They connect actors, translate languages, create trust, structure pilots, broker knowledge, aggregate demand and sometimes provide neutral credibility.
In agri-food, intermediaries can be cooperatives, clusters, accelerators, incubators, research and technology centres, advisory services, public agencies, sector associations, living labs or innovation brokers. The World Bank agricultural innovation systems material highlights that imperfect interaction between farmers, researchers, extension, service providers, local government and agribusiness often reflects a lack of capacities, structures and incentives to interact effectively.
For a startup, this means that choosing an intermediary can be as strategic as choosing a customer. The right intermediary can reduce time to trust. It can also help identify the real adoption barrier before you spend months building the wrong pilot.
So do not ask only: who could buy this? Ask also: who can broker the relationship that makes adoption credible?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
Let us connect this to the Spanish and Catalan context. Spain has a strong entrepreneurial landscape with events, communities, clusters, incubators, public agencies and investors. OECD analysis of Spain's entrepreneurial ecosystem highlights that these actors provide important networking and matchmaking functions.
But the same analysis also points to a challenge that is very relevant for startups: connections need to become substantive collaborations, not only introductions. In particular, Spain would benefit from more open innovation with large corporates acting as first customers and providing opportunities to pilot and commercialise innovative products and services.
For your projects, this is important. The objective is not to meet everyone. The objective is to move from contact to structured collaboration: a partner, a context, a hypothesis, evidence and a next decision.
That is why programmes like this should not only give you visibility. They should help you identify which ecosystem actor can unlock the next learning step.</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4 min.</a:t>
            </a:r>
          </a:p>
          <a:p>
            <a:endParaRPr/>
          </a:p>
          <a:p>
            <a:r>
              <a:t>This slide connects the theory of today with Phase 2 of the student task. We are not going to complete the task during the session. The objective here is simply to make sure that the exercise makes sense.</a:t>
            </a:r>
          </a:p>
          <a:p>
            <a:endParaRPr/>
          </a:p>
          <a:p>
            <a:r>
              <a:t>Phase 1, which connects to the first session, asks you to describe the transition your project supports using Three Horizons: H1, H3, H2 and the risk of capture. Phase 2 adds the ecosystem lens. It asks: which actors need to be involved for adoption to happen? What is the main ecosystem bottleneck? Which actor could unlock it? And what evidence or small pilot could make the next step credible?</a:t>
            </a:r>
          </a:p>
          <a:p>
            <a:endParaRPr/>
          </a:p>
          <a:p>
            <a:r>
              <a:t>The most important idea is that adoption is not only a customer decision. It depends on the ecosystem around the project: trust, evidence, data, access to users, regulation, capital, channels, legitimacy and integration.</a:t>
            </a:r>
          </a:p>
          <a:p>
            <a:endParaRPr/>
          </a:p>
          <a:p>
            <a:r>
              <a:t>So when you complete this phase after the session, do not write a generic stakeholder list. Identify the few actors that actually make adoption possible, and the bottleneck that is most important right now.</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4 min.</a:t>
            </a:r>
          </a:p>
          <a:p>
            <a:endParaRPr/>
          </a:p>
          <a:p>
            <a:r>
              <a:t>This formula helps translate the ecosystem lens into a concrete partnership hypothesis. It is useful when completing Phase 2 of the task, but also for emails, pilot proposals, mentor conversations and pitch refinement.</a:t>
            </a:r>
          </a:p>
          <a:p>
            <a:endParaRPr/>
          </a:p>
          <a:p>
            <a:r>
              <a:t>A useful sentence is: we need this actor because they provide this ecosystem function, to test this adoption barrier, and generate this evidence for this next decision.</a:t>
            </a:r>
          </a:p>
          <a:p>
            <a:endParaRPr/>
          </a:p>
          <a:p>
            <a:r>
              <a:t>This is more precise than saying: we need partners. Everyone needs partners. The strategic question is which partner, why now, and what learning they make possible.</a:t>
            </a:r>
          </a:p>
          <a:p>
            <a:endParaRPr/>
          </a:p>
          <a:p>
            <a:r>
              <a:t>For example: we need a cooperative because it provides trusted access to growers, to test whether our dashboard changes irrigation decisions, and to generate evidence for a first paid pilot. Or: we need a research centre because it provides credible validation, to test agronomic performance across two soil conditions, and to generate evidence for distributors.</a:t>
            </a:r>
          </a:p>
          <a:p>
            <a:endParaRPr/>
          </a:p>
          <a:p>
            <a:r>
              <a:t>This is the bridge between ecosystem theory and project action.</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 min.</a:t>
            </a:r>
          </a:p>
          <a:p>
            <a:endParaRPr/>
          </a:p>
          <a:p>
            <a:r>
              <a:t>Let me close the content with five takeaways. First, an ecosystem is not a buzzword. It is the structure of interdependence around a value proposition and adoption pathway.</a:t>
            </a:r>
          </a:p>
          <a:p>
            <a:endParaRPr/>
          </a:p>
          <a:p>
            <a:r>
              <a:t>Second, entrepreneurial ecosystems help ventures emerge, but innovation ecosystems help specific solutions become adopted. Third, agri-food innovation is ecosystem-dependent because it involves living systems, seasonal cycles, trust, evidence, regulation, margins and fragmented infrastructure.</a:t>
            </a:r>
          </a:p>
          <a:p>
            <a:endParaRPr/>
          </a:p>
          <a:p>
            <a:r>
              <a:t>Fourth, open innovation is the mechanism that allows actors to share knowledge, access, evidence, risk and legitimacy. Fifth, the final task is designed to connect both sessions: Session 1 helps you describe the transition your project supports, and Session 2 helps you identify the ecosystem conditions needed for adoption.</a:t>
            </a:r>
          </a:p>
          <a:p>
            <a:endParaRPr/>
          </a:p>
          <a:p>
            <a:r>
              <a:t>If you remember one sentence, remember this: technology becomes transformative when the ecosystem around it moves in the right direction.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3 min.</a:t>
            </a:r>
          </a:p>
          <a:p>
            <a:endParaRPr/>
          </a:p>
          <a:p>
            <a:r>
              <a:t>The session has four blocks. First, we will define what an innovation ecosystem is and what it is not. This is important because the term ecosystem can be too elastic. I want you to leave with a more operational definition.</a:t>
            </a:r>
          </a:p>
          <a:p>
            <a:endParaRPr/>
          </a:p>
          <a:p>
            <a:r>
              <a:t>Second, we will look at the agri-food sector specifically. Agri-food innovation has particular adoption conditions: field cycles, risk, trust, regulation, margins, standards, data fragmentation and strong territorial dynamics.</a:t>
            </a:r>
          </a:p>
          <a:p>
            <a:endParaRPr/>
          </a:p>
          <a:p>
            <a:r>
              <a:t>Third, we will look at open innovation as the mechanism through which ecosystems move. This includes pilots, living labs, operational groups, research partnerships, corporate-startup collaboration and public programmes.</a:t>
            </a:r>
          </a:p>
          <a:p>
            <a:endParaRPr/>
          </a:p>
          <a:p>
            <a:r>
              <a:t>Finally, we will connect the theory to the student task. We will not do the exercise during class. Instead, at the end I will explain how Phase 1 from the first session and Phase 2 from today fit together. Phase 1 helps you describe the transition your project supports. Phase 2 helps you identify who needs to move, what is blocking adoption, and what evidence would make the next step credible.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
Let us start with a more precise definition. In strategy literature, Ron Adner describes an ecosystem as an alignment structure: a multilateral set of partners that need to interact for a value proposition to materialise. I like this definition because it is practical.
It means an ecosystem is not simply everyone who might be interested. It is the structure of interdependence around a value proposition. If your value proposition requires a farmer, a cooperative, a data provider, a certification body and a buyer to act in a certain way, then the ecosystem is that alignment problem.
This is very different from saying: here is a list of stakeholders. A stakeholder list is descriptive. An ecosystem map should be strategic. It should tell you who must do what, in what sequence, and what dependency exists between them.
For example, a soil data startup may need sensors, farmers, agronomists, data standards, researchers, carbon protocols, buyers and public incentives. If one of those pieces is missing or misaligned, the value proposition may not materialise, even if the technology works. That is ecosystem strategy.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
Before going deeper, it is useful to separate four concepts. A market is where exchange happens: who buys, who sells, at what price and under which conditions. A value chain is the sequence of activities through which a product or service moves from inputs to users. A cluster is a geographic concentration of firms, suppliers, institutions and support organisations in a related field.
An entrepreneurial ecosystem is the environment that enables startups and scaleups to emerge: talent, capital, culture, networks, leadership, knowledge and support services. An innovation ecosystem is slightly different. It focuses on the interdependent actors and complements required to make a specific innovation work and be adopted.
Your project may involve all four. You need a market, you operate in a value chain, you may benefit from a regional cluster or entrepreneurial ecosystem, and you need an innovation ecosystem to validate and scale your solution.
The distinction matters because each concept answers a different question. The market asks: who pays? The value chain asks: where does value flow? The cluster asks: what regional assets exist? The ecosystem asks: what must be aligned for adoption to happen?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
If the entrepreneurial ecosystem helps startups emerge, the innovation ecosystem helps solutions become adopted. For your projects, the key question is not only whether there is an accelerator, funding or a mentor. The question is whether the actors and complements needed for adoption are present and aligned.
In agri-food, adoption conditions may include access to fields, trusted farmers, agronomic evidence, regulatory interpretation, food safety expertise, data access, distribution channels, cooperative endorsement, buyer demand or public incentives.
This is why two projects with similar technology can have very different outcomes. One may find a strong lead user, a credible validation partner and a clear buyer. Another may have the same technical quality but no access, no legitimacy and no pathway to market.
So when you think about your ecosystem, ask: what condition is missing for adoption? Is it knowledge? evidence? trust? access? legitimacy? finance? regulation? channel? This is the vocabulary we will use today.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
The agricultural innovation systems approach is very useful for this sector. The World Bank defines an innovation system as a network of organisations, enterprises and individuals focused on bringing new products, processes and forms of organisation into economic use, together with the institutions and policies that affect their behaviour and performance.
OECD work on agricultural innovation systems also emphasises that these systems matter for economic, environmental and social performance in the agri-food sector. This is a key idea: agricultural innovation is not only research and development. It is the interaction between research, advisory services, farmers, companies, public policy, finance, education, standards and markets.
In Europe, you will often hear the term AKIS: Agricultural Knowledge and Innovation Systems. The point is similar: knowledge must circulate between those who produce knowledge, those who translate it, and those who use it in practice.
For startups, this has a direct implication. A technology that is not connected to knowledge flows will struggle. You need to know who translates your innovation into practice: an advisor, a cooperative, a processor, a distributor, a public programme, a living lab, or a lead farmer.</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
Agri-food innovation has sector-specific frictions. First, it deals with living systems. Soil, plants, animals, water and climate have biological rhythms. You cannot always validate impact in a two-week sprint.
Second, many decisions are seasonal. If you miss the right moment in a crop cycle, the next opportunity may be months away. Third, margins can be tight and risk aversion is rational. A farmer may not adopt a promising innovation if failure threatens yield, cash flow or reputation.
Fourth, trust is mediated. Farmers often rely on advisors, cooperatives, neighbours, input suppliers, processors or technical references. Fifth, regulation and standards matter, especially for bioinputs, food safety, claims, traceability and data. Sixth, data and infrastructure are fragmented across farms, machines, platforms, cooperatives and value chains.
This is why the ecosystem perspective is not optional in agri-food. It is not a nice add-on. It is part of the business model. Adoption depends on the alignment of biology, economics, trust, policy and infrastructure.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
Open innovation is one of the mechanisms through which ecosystems move. In a closed innovation model, the organisation tries to invent, develop and commercialise mostly internally. In open innovation, knowledge, technology, data, users, infrastructure and capabilities can move across organisational boundaries.
For startups, open innovation can be outside-in: you bring in knowledge, infrastructure, data, users or validation from partners. It can be inside-out: your technology is used by others through licensing, integration, channel partnerships or spin-offs. And it can be coupled: several actors co-develop, test and scale something together.
In agri-food, the coupled mode is especially relevant. A startup may need a farmer group to test, a research centre to validate, a cooperative to recruit users, a food company to create demand, and a public actor to align incentives or regulation.
So open innovation is not networking for its own sake. It is structured interdependence: who contributes what, who learns what, who takes which risk, and what evidence is created for the next decision.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
Living labs and testbeds are useful because they create spaces where innovation can be tested in real-life contexts with users and multiple actors. The European Network of Living Labs defines living labs as user-centred open innovation ecosystems based on systematic user co-creation, integrating research and innovation in real-life communities and settings.
For agri-food, this is important because many innovations cannot be validated only in the lab or in a slide deck. They need field conditions, farm routines, real data, real weather, real decision-making and real trade-offs.
EIP-AGRI Operational Groups are also a good European reference. They bring together people with complementary practical, scientific, technical and organisational knowledge to co-create solutions for agriculture, forestry and rural areas. The EU CAP Network stresses that these solutions should respond to needs from practice and be ready for practical application.
For your projects, the lesson is clear: the right test environment is not only a place. It is a coalition designed to produce credible learning.</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8F5EC"/>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63027" y="2543115"/>
            <a:ext cx="10978585" cy="677108"/>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755696" y="4096512"/>
            <a:ext cx="8193247"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768" b="0" i="0">
                <a:solidFill>
                  <a:schemeClr val="tx1"/>
                </a:solidFill>
                <a:latin typeface="Arial MT"/>
                <a:cs typeface="Arial MT"/>
              </a:defRPr>
            </a:lvl1pPr>
          </a:lstStyle>
          <a:p>
            <a:pPr marL="12192">
              <a:spcBef>
                <a:spcPts val="43"/>
              </a:spcBef>
            </a:pPr>
            <a:r>
              <a:rPr lang="es-ES" spc="-10"/>
              <a:t>Madrid</a:t>
            </a:r>
            <a:r>
              <a:rPr lang="es-ES" spc="62"/>
              <a:t> </a:t>
            </a:r>
            <a:r>
              <a:rPr lang="es-ES" spc="-10"/>
              <a:t>Campus:</a:t>
            </a:r>
            <a:r>
              <a:rPr lang="es-ES" spc="-5"/>
              <a:t> </a:t>
            </a:r>
            <a:r>
              <a:rPr lang="es-ES" spc="-14"/>
              <a:t>C/Numancia,</a:t>
            </a:r>
            <a:r>
              <a:rPr lang="es-ES" spc="144"/>
              <a:t> </a:t>
            </a:r>
            <a:r>
              <a:rPr lang="es-ES" spc="10"/>
              <a:t>6</a:t>
            </a:r>
            <a:r>
              <a:rPr lang="es-ES" spc="-5"/>
              <a:t> </a:t>
            </a:r>
            <a:r>
              <a:rPr lang="es-ES" spc="5"/>
              <a:t>28039</a:t>
            </a:r>
            <a:r>
              <a:rPr lang="es-ES" spc="-5"/>
              <a:t> </a:t>
            </a:r>
            <a:r>
              <a:rPr lang="es-ES" spc="-10"/>
              <a:t>Madrid</a:t>
            </a:r>
          </a:p>
          <a:p>
            <a:pPr marL="12192">
              <a:spcBef>
                <a:spcPts val="14"/>
              </a:spcBef>
            </a:pPr>
            <a:r>
              <a:rPr lang="es-ES" spc="5"/>
              <a:t>Barcelona</a:t>
            </a:r>
            <a:r>
              <a:rPr lang="es-ES" spc="-77"/>
              <a:t> </a:t>
            </a:r>
            <a:r>
              <a:rPr lang="es-ES" spc="-10"/>
              <a:t>Campus:</a:t>
            </a:r>
            <a:r>
              <a:rPr lang="es-ES" spc="77"/>
              <a:t> </a:t>
            </a:r>
            <a:r>
              <a:rPr lang="es-ES"/>
              <a:t>C/Aragó,</a:t>
            </a:r>
            <a:r>
              <a:rPr lang="es-ES" spc="-72"/>
              <a:t> </a:t>
            </a:r>
            <a:r>
              <a:rPr lang="es-ES" spc="5"/>
              <a:t>179</a:t>
            </a:r>
            <a:r>
              <a:rPr lang="es-ES"/>
              <a:t> </a:t>
            </a:r>
            <a:r>
              <a:rPr lang="es-ES" spc="5"/>
              <a:t>08011</a:t>
            </a:r>
            <a:r>
              <a:rPr lang="es-ES" spc="-5"/>
              <a:t> </a:t>
            </a:r>
            <a:r>
              <a:rPr lang="es-ES" spc="5"/>
              <a:t>Barcelona</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56579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2153-6955-4CF3-D278-36BA0C86C3BB}"/>
              </a:ext>
            </a:extLst>
          </p:cNvPr>
          <p:cNvSpPr>
            <a:spLocks noGrp="1"/>
          </p:cNvSpPr>
          <p:nvPr>
            <p:ph type="title"/>
          </p:nvPr>
        </p:nvSpPr>
        <p:spPr/>
        <p:txBody>
          <a:bodyPr/>
          <a:lstStyle/>
          <a:p>
            <a:r>
              <a:rPr lang="en-US"/>
              <a:t>Click to edit Master title style</a:t>
            </a:r>
            <a:endParaRPr lang="es-CO"/>
          </a:p>
        </p:txBody>
      </p:sp>
      <p:sp>
        <p:nvSpPr>
          <p:cNvPr id="3" name="Content Placeholder 2">
            <a:extLst>
              <a:ext uri="{FF2B5EF4-FFF2-40B4-BE49-F238E27FC236}">
                <a16:creationId xmlns:a16="http://schemas.microsoft.com/office/drawing/2014/main" id="{5F8CB7F4-FF08-5B96-290A-3F98EE0AB8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D123ED9F-75CE-EE82-AA2F-06D463749B47}"/>
              </a:ext>
            </a:extLst>
          </p:cNvPr>
          <p:cNvSpPr>
            <a:spLocks noGrp="1"/>
          </p:cNvSpPr>
          <p:nvPr>
            <p:ph type="dt" sz="half" idx="10"/>
          </p:nvPr>
        </p:nvSpPr>
        <p:spPr/>
        <p:txBody>
          <a:bodyPr/>
          <a:lstStyle/>
          <a:p>
            <a:fld id="{7213775B-55DD-426B-AB53-9CEA106E4E96}" type="datetimeFigureOut">
              <a:rPr lang="es-CO" smtClean="0"/>
              <a:t>16/07/2026</a:t>
            </a:fld>
            <a:endParaRPr lang="es-CO"/>
          </a:p>
        </p:txBody>
      </p:sp>
      <p:sp>
        <p:nvSpPr>
          <p:cNvPr id="5" name="Footer Placeholder 4">
            <a:extLst>
              <a:ext uri="{FF2B5EF4-FFF2-40B4-BE49-F238E27FC236}">
                <a16:creationId xmlns:a16="http://schemas.microsoft.com/office/drawing/2014/main" id="{9280254C-6ECA-E5DF-7258-D4003C694022}"/>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AED7D8E9-F48F-F23C-4961-32B47B016B2E}"/>
              </a:ext>
            </a:extLst>
          </p:cNvPr>
          <p:cNvSpPr>
            <a:spLocks noGrp="1"/>
          </p:cNvSpPr>
          <p:nvPr>
            <p:ph type="sldNum" sz="quarter" idx="12"/>
          </p:nvPr>
        </p:nvSpPr>
        <p:spPr/>
        <p:txBody>
          <a:bodyPr/>
          <a:lstStyle/>
          <a:p>
            <a:fld id="{FA4EEE16-D895-40A2-8609-F2849F3DFD8A}" type="slidenum">
              <a:rPr lang="es-CO" smtClean="0"/>
              <a:t>‹Nº›</a:t>
            </a:fld>
            <a:endParaRPr lang="es-CO"/>
          </a:p>
        </p:txBody>
      </p:sp>
    </p:spTree>
    <p:extLst>
      <p:ext uri="{BB962C8B-B14F-4D97-AF65-F5344CB8AC3E}">
        <p14:creationId xmlns:p14="http://schemas.microsoft.com/office/powerpoint/2010/main" val="25083939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oleObject" Target="../embeddings/oleObject1.bin"/><Relationship Id="rId7" Type="http://schemas.microsoft.com/office/2007/relationships/hdphoto" Target="../media/hdphoto1.wdp"/><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emf"/><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408DB555-9C1F-4197-AF4E-889D4EFCBD9E}"/>
              </a:ext>
            </a:extLst>
          </p:cNvPr>
          <p:cNvGraphicFramePr>
            <a:graphicFrameLocks noChangeAspect="1"/>
          </p:cNvGraphicFramePr>
          <p:nvPr>
            <p:custDataLst>
              <p:tags r:id="rId1"/>
            </p:custDataLst>
          </p:nvPr>
        </p:nvGraphicFramePr>
        <p:xfrm>
          <a:off x="1525" y="367195"/>
          <a:ext cx="1525" cy="1525"/>
        </p:xfrm>
        <a:graphic>
          <a:graphicData uri="http://schemas.openxmlformats.org/presentationml/2006/ole">
            <mc:AlternateContent xmlns:mc="http://schemas.openxmlformats.org/markup-compatibility/2006">
              <mc:Choice xmlns:v="urn:schemas-microsoft-com:vml" Requires="v">
                <p:oleObj name="Diapositiva de think-cell" r:id="rId3" imgW="353" imgH="353" progId="TCLayout.ActiveDocument.1">
                  <p:embed/>
                </p:oleObj>
              </mc:Choice>
              <mc:Fallback>
                <p:oleObj name="Diapositiva de think-cell" r:id="rId3" imgW="353" imgH="353" progId="TCLayout.ActiveDocument.1">
                  <p:embed/>
                  <p:pic>
                    <p:nvPicPr>
                      <p:cNvPr id="8" name="Objeto 7" hidden="1">
                        <a:extLst>
                          <a:ext uri="{FF2B5EF4-FFF2-40B4-BE49-F238E27FC236}">
                            <a16:creationId xmlns:a16="http://schemas.microsoft.com/office/drawing/2014/main" id="{408DB555-9C1F-4197-AF4E-889D4EFCBD9E}"/>
                          </a:ext>
                        </a:extLst>
                      </p:cNvPr>
                      <p:cNvPicPr/>
                      <p:nvPr/>
                    </p:nvPicPr>
                    <p:blipFill>
                      <a:blip r:embed="rId4"/>
                      <a:stretch>
                        <a:fillRect/>
                      </a:stretch>
                    </p:blipFill>
                    <p:spPr>
                      <a:xfrm>
                        <a:off x="1525" y="367195"/>
                        <a:ext cx="1525" cy="1525"/>
                      </a:xfrm>
                      <a:prstGeom prst="rect">
                        <a:avLst/>
                      </a:prstGeom>
                    </p:spPr>
                  </p:pic>
                </p:oleObj>
              </mc:Fallback>
            </mc:AlternateContent>
          </a:graphicData>
        </a:graphic>
      </p:graphicFrame>
      <p:sp>
        <p:nvSpPr>
          <p:cNvPr id="4" name="Título 1">
            <a:extLst>
              <a:ext uri="{FF2B5EF4-FFF2-40B4-BE49-F238E27FC236}">
                <a16:creationId xmlns:a16="http://schemas.microsoft.com/office/drawing/2014/main" id="{0945261C-4F8D-4D48-885A-C24BDA54F505}"/>
              </a:ext>
            </a:extLst>
          </p:cNvPr>
          <p:cNvSpPr txBox="1">
            <a:spLocks/>
          </p:cNvSpPr>
          <p:nvPr/>
        </p:nvSpPr>
        <p:spPr>
          <a:xfrm>
            <a:off x="2533118" y="1121634"/>
            <a:ext cx="6279693" cy="568484"/>
          </a:xfrm>
          <a:prstGeom prst="rect">
            <a:avLst/>
          </a:prstGeom>
        </p:spPr>
        <p:txBody>
          <a:bodyPr vert="horz" lIns="87785" tIns="43892" rIns="87785" bIns="4389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2304" b="1">
              <a:solidFill>
                <a:schemeClr val="bg2">
                  <a:lumMod val="50000"/>
                </a:schemeClr>
              </a:solidFill>
              <a:latin typeface="Arial"/>
              <a:cs typeface="Arial"/>
            </a:endParaRPr>
          </a:p>
        </p:txBody>
      </p:sp>
      <p:pic>
        <p:nvPicPr>
          <p:cNvPr id="11" name="Gráfico 10">
            <a:extLst>
              <a:ext uri="{FF2B5EF4-FFF2-40B4-BE49-F238E27FC236}">
                <a16:creationId xmlns:a16="http://schemas.microsoft.com/office/drawing/2014/main" id="{BCCCF611-A250-47A1-8FE4-254BB8BC819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3435" y="1354738"/>
            <a:ext cx="12014668" cy="43891"/>
          </a:xfrm>
          <a:prstGeom prst="rect">
            <a:avLst/>
          </a:prstGeom>
        </p:spPr>
      </p:pic>
      <p:sp>
        <p:nvSpPr>
          <p:cNvPr id="7" name="Título 1">
            <a:extLst>
              <a:ext uri="{FF2B5EF4-FFF2-40B4-BE49-F238E27FC236}">
                <a16:creationId xmlns:a16="http://schemas.microsoft.com/office/drawing/2014/main" id="{CFA69862-AEC8-44C2-8F67-3EDD4CD638B9}"/>
              </a:ext>
            </a:extLst>
          </p:cNvPr>
          <p:cNvSpPr txBox="1">
            <a:spLocks/>
          </p:cNvSpPr>
          <p:nvPr/>
        </p:nvSpPr>
        <p:spPr>
          <a:xfrm>
            <a:off x="2399613" y="441737"/>
            <a:ext cx="8510247" cy="919863"/>
          </a:xfrm>
          <a:prstGeom prst="rect">
            <a:avLst/>
          </a:prstGeom>
        </p:spPr>
        <p:txBody>
          <a:bodyPr vert="horz" lIns="87785" tIns="43892" rIns="87785" bIns="4389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920" b="1" dirty="0" err="1">
                <a:solidFill>
                  <a:srgbClr val="6A2926"/>
                </a:solidFill>
                <a:latin typeface="Arial"/>
                <a:cs typeface="Arial"/>
              </a:rPr>
              <a:t>Impuls</a:t>
            </a:r>
            <a:r>
              <a:rPr lang="en-GB" sz="1920" b="1" dirty="0">
                <a:solidFill>
                  <a:srgbClr val="6A2926"/>
                </a:solidFill>
                <a:latin typeface="Arial"/>
                <a:cs typeface="Arial"/>
              </a:rPr>
              <a:t> </a:t>
            </a:r>
            <a:r>
              <a:rPr lang="en-GB" sz="1920" b="1" dirty="0" err="1">
                <a:solidFill>
                  <a:srgbClr val="6A2926"/>
                </a:solidFill>
                <a:latin typeface="Arial"/>
                <a:cs typeface="Arial"/>
              </a:rPr>
              <a:t>AgriTech</a:t>
            </a:r>
            <a:r>
              <a:rPr lang="en-GB" sz="1920" b="1" dirty="0">
                <a:solidFill>
                  <a:srgbClr val="6A2926"/>
                </a:solidFill>
                <a:latin typeface="Arial"/>
                <a:cs typeface="Arial"/>
              </a:rPr>
              <a:t> Call 2026</a:t>
            </a:r>
          </a:p>
        </p:txBody>
      </p:sp>
      <p:pic>
        <p:nvPicPr>
          <p:cNvPr id="2" name="Picture 5" descr="A green and white logo&#10;&#10;AI-generated content may be incorrect.">
            <a:extLst>
              <a:ext uri="{FF2B5EF4-FFF2-40B4-BE49-F238E27FC236}">
                <a16:creationId xmlns:a16="http://schemas.microsoft.com/office/drawing/2014/main" id="{90AF8572-AF4B-424D-B59A-BB0E69262D8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59970" y="-98101"/>
            <a:ext cx="1655486" cy="1634385"/>
          </a:xfrm>
          <a:prstGeom prst="rect">
            <a:avLst/>
          </a:prstGeom>
        </p:spPr>
      </p:pic>
      <p:pic>
        <p:nvPicPr>
          <p:cNvPr id="13" name="Picture 12" descr="A picture containing funnel chart&#10;&#10;Description automatically generated">
            <a:extLst>
              <a:ext uri="{FF2B5EF4-FFF2-40B4-BE49-F238E27FC236}">
                <a16:creationId xmlns:a16="http://schemas.microsoft.com/office/drawing/2014/main" id="{7367905A-63A4-09B6-3086-0A376CBEF10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1582" b="29412"/>
          <a:stretch/>
        </p:blipFill>
        <p:spPr bwMode="auto">
          <a:xfrm>
            <a:off x="313436" y="4852678"/>
            <a:ext cx="4274630" cy="832283"/>
          </a:xfrm>
          <a:prstGeom prst="rect">
            <a:avLst/>
          </a:prstGeom>
          <a:ln>
            <a:noFill/>
          </a:ln>
          <a:extLst>
            <a:ext uri="{53640926-AAD7-44D8-BBD7-CCE9431645EC}">
              <a14:shadowObscured xmlns:a14="http://schemas.microsoft.com/office/drawing/2010/main"/>
            </a:ext>
          </a:extLst>
        </p:spPr>
      </p:pic>
      <p:sp>
        <p:nvSpPr>
          <p:cNvPr id="14" name="Rectangle 13">
            <a:extLst>
              <a:ext uri="{FF2B5EF4-FFF2-40B4-BE49-F238E27FC236}">
                <a16:creationId xmlns:a16="http://schemas.microsoft.com/office/drawing/2014/main" id="{A47DB4E3-64FA-3639-8EED-49BAAADB520E}"/>
              </a:ext>
            </a:extLst>
          </p:cNvPr>
          <p:cNvSpPr/>
          <p:nvPr/>
        </p:nvSpPr>
        <p:spPr>
          <a:xfrm>
            <a:off x="324226" y="4835986"/>
            <a:ext cx="4363034" cy="8656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sz="1728"/>
          </a:p>
        </p:txBody>
      </p:sp>
      <p:sp>
        <p:nvSpPr>
          <p:cNvPr id="9" name="Session title">
            <a:extLst>
              <a:ext uri="{FF2B5EF4-FFF2-40B4-BE49-F238E27FC236}">
                <a16:creationId xmlns:a16="http://schemas.microsoft.com/office/drawing/2014/main" id="{020CA164-A588-C8AD-F841-B5913DA495B7}"/>
              </a:ext>
            </a:extLst>
          </p:cNvPr>
          <p:cNvSpPr txBox="1"/>
          <p:nvPr/>
        </p:nvSpPr>
        <p:spPr>
          <a:xfrm>
            <a:off x="0" y="3745240"/>
            <a:ext cx="5021153" cy="1360627"/>
          </a:xfrm>
          <a:prstGeom prst="rect">
            <a:avLst/>
          </a:prstGeom>
          <a:noFill/>
        </p:spPr>
        <p:txBody>
          <a:bodyPr wrap="square" anchor="ctr">
            <a:normAutofit/>
          </a:bodyPr>
          <a:lstStyle/>
          <a:p>
            <a:pPr algn="ctr"/>
            <a:r>
              <a:rPr lang="ca-ES" sz="2000" i="1" dirty="0">
                <a:solidFill>
                  <a:srgbClr val="767070"/>
                </a:solidFill>
                <a:latin typeface="Calibri"/>
              </a:rPr>
              <a:t>- Jess Padilla (IRTA) -</a:t>
            </a:r>
            <a:endParaRPr sz="2000" i="1" dirty="0">
              <a:solidFill>
                <a:srgbClr val="767070"/>
              </a:solidFill>
              <a:latin typeface="Calibri"/>
            </a:endParaRPr>
          </a:p>
          <a:p>
            <a:pPr algn="ctr"/>
            <a:r>
              <a:rPr sz="1700" b="1" dirty="0">
                <a:solidFill>
                  <a:srgbClr val="767070"/>
                </a:solidFill>
                <a:latin typeface="Calibri"/>
              </a:rPr>
              <a:t>Session </a:t>
            </a:r>
            <a:r>
              <a:rPr lang="ca-ES" sz="1700" b="1" dirty="0">
                <a:solidFill>
                  <a:srgbClr val="767070"/>
                </a:solidFill>
                <a:latin typeface="Calibri"/>
              </a:rPr>
              <a:t>2</a:t>
            </a:r>
            <a:r>
              <a:rPr sz="1700" b="1" dirty="0">
                <a:solidFill>
                  <a:srgbClr val="767070"/>
                </a:solidFill>
                <a:latin typeface="Calibri"/>
              </a:rPr>
              <a:t> · Online · 17:00–18:30</a:t>
            </a:r>
          </a:p>
        </p:txBody>
      </p:sp>
      <p:sp>
        <p:nvSpPr>
          <p:cNvPr id="15" name="Funding statement">
            <a:extLst>
              <a:ext uri="{FF2B5EF4-FFF2-40B4-BE49-F238E27FC236}">
                <a16:creationId xmlns:a16="http://schemas.microsoft.com/office/drawing/2014/main" id="{2ECE84FB-6DE6-0407-FC40-97DC335472CC}"/>
              </a:ext>
            </a:extLst>
          </p:cNvPr>
          <p:cNvSpPr txBox="1"/>
          <p:nvPr/>
        </p:nvSpPr>
        <p:spPr>
          <a:xfrm>
            <a:off x="324794" y="5805263"/>
            <a:ext cx="4592481" cy="500359"/>
          </a:xfrm>
          <a:prstGeom prst="rect">
            <a:avLst/>
          </a:prstGeom>
          <a:noFill/>
        </p:spPr>
        <p:txBody>
          <a:bodyPr wrap="square" anchor="t">
            <a:noAutofit/>
          </a:bodyPr>
          <a:lstStyle/>
          <a:p>
            <a:pPr algn="l"/>
            <a:r>
              <a:rPr sz="1400" b="0" i="1" dirty="0" err="1">
                <a:solidFill>
                  <a:srgbClr val="000000"/>
                </a:solidFill>
                <a:latin typeface="Calibri"/>
              </a:rPr>
              <a:t>Subvencionat</a:t>
            </a:r>
            <a:r>
              <a:rPr sz="1400" b="0" i="1" dirty="0">
                <a:solidFill>
                  <a:srgbClr val="000000"/>
                </a:solidFill>
                <a:latin typeface="Calibri"/>
              </a:rPr>
              <a:t> pel </a:t>
            </a:r>
            <a:r>
              <a:rPr sz="1400" b="0" i="1" dirty="0" err="1">
                <a:solidFill>
                  <a:srgbClr val="000000"/>
                </a:solidFill>
                <a:latin typeface="Calibri"/>
              </a:rPr>
              <a:t>Departament</a:t>
            </a:r>
            <a:r>
              <a:rPr sz="1400" b="0" i="1" dirty="0">
                <a:solidFill>
                  <a:srgbClr val="000000"/>
                </a:solidFill>
                <a:latin typeface="Calibri"/>
              </a:rPr>
              <a:t> </a:t>
            </a:r>
            <a:r>
              <a:rPr sz="1400" b="0" i="1" dirty="0" err="1">
                <a:solidFill>
                  <a:srgbClr val="000000"/>
                </a:solidFill>
                <a:latin typeface="Calibri"/>
              </a:rPr>
              <a:t>d'Empresa</a:t>
            </a:r>
            <a:r>
              <a:rPr sz="1400" b="0" i="1" dirty="0">
                <a:solidFill>
                  <a:srgbClr val="000000"/>
                </a:solidFill>
                <a:latin typeface="Calibri"/>
              </a:rPr>
              <a:t> (</a:t>
            </a:r>
            <a:r>
              <a:rPr sz="1400" b="1" i="1" dirty="0" err="1">
                <a:solidFill>
                  <a:srgbClr val="000000"/>
                </a:solidFill>
                <a:latin typeface="Calibri"/>
              </a:rPr>
              <a:t>Programa</a:t>
            </a:r>
            <a:r>
              <a:rPr lang="ca-ES" sz="1400" b="1" i="1" dirty="0">
                <a:solidFill>
                  <a:srgbClr val="000000"/>
                </a:solidFill>
                <a:latin typeface="Calibri"/>
              </a:rPr>
              <a:t> </a:t>
            </a:r>
            <a:r>
              <a:rPr sz="1400" b="1" i="1" dirty="0">
                <a:solidFill>
                  <a:srgbClr val="000000"/>
                </a:solidFill>
                <a:latin typeface="Calibri"/>
              </a:rPr>
              <a:t>Primer)</a:t>
            </a:r>
            <a:r>
              <a:rPr sz="1400" b="0" i="1" dirty="0">
                <a:solidFill>
                  <a:srgbClr val="000000"/>
                </a:solidFill>
                <a:latin typeface="Calibri"/>
              </a:rPr>
              <a:t>   </a:t>
            </a:r>
            <a:r>
              <a:rPr sz="1400" b="0" i="1" dirty="0" err="1">
                <a:solidFill>
                  <a:srgbClr val="000000"/>
                </a:solidFill>
                <a:latin typeface="Calibri"/>
              </a:rPr>
              <a:t>i</a:t>
            </a:r>
            <a:r>
              <a:rPr sz="1400" b="0" i="1" dirty="0">
                <a:solidFill>
                  <a:srgbClr val="000000"/>
                </a:solidFill>
                <a:latin typeface="Calibri"/>
              </a:rPr>
              <a:t> </a:t>
            </a:r>
            <a:r>
              <a:rPr sz="1400" b="0" i="1" dirty="0" err="1">
                <a:solidFill>
                  <a:srgbClr val="000000"/>
                </a:solidFill>
                <a:latin typeface="Calibri"/>
              </a:rPr>
              <a:t>amb</a:t>
            </a:r>
            <a:r>
              <a:rPr sz="1400" b="0" i="1" dirty="0">
                <a:solidFill>
                  <a:srgbClr val="000000"/>
                </a:solidFill>
                <a:latin typeface="Calibri"/>
              </a:rPr>
              <a:t> el</a:t>
            </a:r>
            <a:r>
              <a:rPr lang="ca-ES" sz="1400" b="0" i="1" dirty="0">
                <a:solidFill>
                  <a:srgbClr val="000000"/>
                </a:solidFill>
                <a:latin typeface="Calibri"/>
              </a:rPr>
              <a:t> </a:t>
            </a:r>
            <a:r>
              <a:rPr sz="1400" b="0" i="1" dirty="0" err="1">
                <a:solidFill>
                  <a:srgbClr val="000000"/>
                </a:solidFill>
                <a:latin typeface="Calibri"/>
              </a:rPr>
              <a:t>cofinançament</a:t>
            </a:r>
            <a:r>
              <a:rPr sz="1400" b="0" i="1" dirty="0">
                <a:solidFill>
                  <a:srgbClr val="000000"/>
                </a:solidFill>
                <a:latin typeface="Calibri"/>
              </a:rPr>
              <a:t> del Fons</a:t>
            </a:r>
            <a:r>
              <a:rPr lang="ca-ES" sz="1400" b="0" i="1" dirty="0">
                <a:solidFill>
                  <a:srgbClr val="000000"/>
                </a:solidFill>
                <a:latin typeface="Calibri"/>
              </a:rPr>
              <a:t> </a:t>
            </a:r>
            <a:r>
              <a:rPr sz="1400" b="0" i="1" dirty="0">
                <a:solidFill>
                  <a:srgbClr val="000000"/>
                </a:solidFill>
                <a:latin typeface="Calibri"/>
              </a:rPr>
              <a:t>Social </a:t>
            </a:r>
            <a:endParaRPr lang="ca-ES" sz="1400" b="0" i="1" dirty="0">
              <a:solidFill>
                <a:srgbClr val="000000"/>
              </a:solidFill>
              <a:latin typeface="Calibri"/>
            </a:endParaRPr>
          </a:p>
          <a:p>
            <a:pPr algn="l"/>
            <a:r>
              <a:rPr sz="1400" b="0" i="1" dirty="0" err="1">
                <a:solidFill>
                  <a:srgbClr val="000000"/>
                </a:solidFill>
                <a:latin typeface="Calibri"/>
              </a:rPr>
              <a:t>Europeu</a:t>
            </a:r>
            <a:r>
              <a:rPr sz="1400" b="0" i="1" dirty="0">
                <a:solidFill>
                  <a:srgbClr val="000000"/>
                </a:solidFill>
                <a:latin typeface="Calibri"/>
              </a:rPr>
              <a:t> Plus</a:t>
            </a:r>
          </a:p>
        </p:txBody>
      </p:sp>
      <p:sp>
        <p:nvSpPr>
          <p:cNvPr id="17" name="Título 1">
            <a:extLst>
              <a:ext uri="{FF2B5EF4-FFF2-40B4-BE49-F238E27FC236}">
                <a16:creationId xmlns:a16="http://schemas.microsoft.com/office/drawing/2014/main" id="{1018EBFE-2D41-A821-C34A-DC3971111FAA}"/>
              </a:ext>
            </a:extLst>
          </p:cNvPr>
          <p:cNvSpPr txBox="1">
            <a:spLocks/>
          </p:cNvSpPr>
          <p:nvPr/>
        </p:nvSpPr>
        <p:spPr>
          <a:xfrm>
            <a:off x="123243" y="2222955"/>
            <a:ext cx="4819749" cy="11158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chemeClr val="bg2">
                    <a:lumMod val="50000"/>
                  </a:schemeClr>
                </a:solidFill>
                <a:latin typeface="Arial" panose="020B0604020202020204" pitchFamily="34" charset="0"/>
                <a:cs typeface="Arial" panose="020B0604020202020204" pitchFamily="34" charset="0"/>
              </a:rPr>
              <a:t> </a:t>
            </a:r>
            <a:r>
              <a:rPr lang="en-US" sz="3600" b="1" dirty="0">
                <a:latin typeface="Calibri"/>
              </a:rPr>
              <a:t>Technology at the service of
systemic transformation</a:t>
            </a:r>
          </a:p>
        </p:txBody>
      </p:sp>
      <p:sp>
        <p:nvSpPr>
          <p:cNvPr id="19" name="Text 4">
            <a:extLst>
              <a:ext uri="{FF2B5EF4-FFF2-40B4-BE49-F238E27FC236}">
                <a16:creationId xmlns:a16="http://schemas.microsoft.com/office/drawing/2014/main" id="{24F3CB9B-7935-3100-41C4-B99C9109CA89}"/>
              </a:ext>
            </a:extLst>
          </p:cNvPr>
          <p:cNvSpPr/>
          <p:nvPr/>
        </p:nvSpPr>
        <p:spPr>
          <a:xfrm>
            <a:off x="542982" y="3757666"/>
            <a:ext cx="3980269" cy="320040"/>
          </a:xfrm>
          <a:prstGeom prst="rect">
            <a:avLst/>
          </a:prstGeom>
          <a:noFill/>
          <a:ln/>
        </p:spPr>
        <p:txBody>
          <a:bodyPr wrap="square" lIns="0" tIns="0" rIns="0" bIns="0" rtlCol="0" anchor="ctr"/>
          <a:lstStyle/>
          <a:p>
            <a:pPr algn="ctr"/>
            <a:r>
              <a:rPr lang="en-US" sz="1550" dirty="0">
                <a:solidFill>
                  <a:srgbClr val="5E6A62"/>
                </a:solidFill>
                <a:latin typeface="Aptos" pitchFamily="34" charset="0"/>
                <a:ea typeface="Aptos" pitchFamily="34" charset="-122"/>
                <a:cs typeface="Aptos" pitchFamily="34" charset="-120"/>
              </a:rPr>
              <a:t>Session 2 of 2 · </a:t>
            </a:r>
            <a:r>
              <a:rPr lang="en-US" sz="1550" dirty="0">
                <a:solidFill>
                  <a:srgbClr val="5E6A62"/>
                </a:solidFill>
                <a:latin typeface="Aptos" pitchFamily="34" charset="0"/>
              </a:rPr>
              <a:t>From Innovation ecosystems</a:t>
            </a:r>
          </a:p>
          <a:p>
            <a:pPr algn="ctr"/>
            <a:r>
              <a:rPr lang="en-US" sz="1550" dirty="0">
                <a:solidFill>
                  <a:srgbClr val="5E6A62"/>
                </a:solidFill>
                <a:latin typeface="Aptos" pitchFamily="34" charset="0"/>
              </a:rPr>
              <a:t>for agri-food transformation</a:t>
            </a:r>
          </a:p>
          <a:p>
            <a:pPr marL="0" indent="0" algn="ctr">
              <a:buNone/>
            </a:pPr>
            <a:endParaRPr lang="en-US" sz="1550" dirty="0"/>
          </a:p>
        </p:txBody>
      </p:sp>
      <p:pic>
        <p:nvPicPr>
          <p:cNvPr id="23" name="Imagen 22">
            <a:extLst>
              <a:ext uri="{FF2B5EF4-FFF2-40B4-BE49-F238E27FC236}">
                <a16:creationId xmlns:a16="http://schemas.microsoft.com/office/drawing/2014/main" id="{C38912D5-F0F0-3694-9E76-E477720A3DA2}"/>
              </a:ext>
            </a:extLst>
          </p:cNvPr>
          <p:cNvPicPr>
            <a:picLocks noChangeAspect="1"/>
          </p:cNvPicPr>
          <p:nvPr/>
        </p:nvPicPr>
        <p:blipFill>
          <a:blip r:embed="rId9"/>
          <a:stretch>
            <a:fillRect/>
          </a:stretch>
        </p:blipFill>
        <p:spPr>
          <a:xfrm>
            <a:off x="5202868" y="2304989"/>
            <a:ext cx="6164954" cy="3469630"/>
          </a:xfrm>
          <a:prstGeom prst="rect">
            <a:avLst/>
          </a:prstGeom>
        </p:spPr>
      </p:pic>
    </p:spTree>
    <p:extLst>
      <p:ext uri="{BB962C8B-B14F-4D97-AF65-F5344CB8AC3E}">
        <p14:creationId xmlns:p14="http://schemas.microsoft.com/office/powerpoint/2010/main" val="3670432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080" y="320040"/>
            <a:ext cx="7315200" cy="2286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a:solidFill>
                  <a:srgbClr val="173D32"/>
                </a:solidFill>
                <a:latin typeface="Aptos"/>
              </a:rPr>
              <a:t>STAKEHOLDER MAP</a:t>
            </a:r>
          </a:p>
        </p:txBody>
      </p:sp>
      <p:sp>
        <p:nvSpPr>
          <p:cNvPr id="3" name="Rectangle 2"/>
          <p:cNvSpPr/>
          <p:nvPr/>
        </p:nvSpPr>
        <p:spPr>
          <a:xfrm>
            <a:off x="640080" y="603504"/>
            <a:ext cx="10149840" cy="566928"/>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3000" b="0">
                <a:solidFill>
                  <a:srgbClr val="173D32"/>
                </a:solidFill>
                <a:latin typeface="Aptos"/>
              </a:rPr>
              <a:t>All ecosystem stakeholders at a glance</a:t>
            </a:r>
          </a:p>
        </p:txBody>
      </p:sp>
      <p:sp>
        <p:nvSpPr>
          <p:cNvPr id="4" name="Rectangle 3"/>
          <p:cNvSpPr/>
          <p:nvPr/>
        </p:nvSpPr>
        <p:spPr>
          <a:xfrm>
            <a:off x="640080" y="6903720"/>
            <a:ext cx="10424160" cy="9144"/>
          </a:xfrm>
          <a:prstGeom prst="rect">
            <a:avLst/>
          </a:prstGeom>
          <a:solidFill>
            <a:srgbClr val="B4C7B8"/>
          </a:solidFill>
          <a:ln>
            <a:solidFill>
              <a:srgbClr val="B4C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40080" y="6967728"/>
            <a:ext cx="7863840" cy="182880"/>
          </a:xfrm>
          <a:prstGeom prst="rect">
            <a:avLst/>
          </a:prstGeom>
          <a:noFill/>
        </p:spPr>
        <p:txBody>
          <a:bodyPr wrap="none">
            <a:spAutoFit/>
          </a:bodyPr>
          <a:lstStyle/>
          <a:p>
            <a:r>
              <a:rPr sz="850" b="0">
                <a:solidFill>
                  <a:srgbClr val="5F6E64"/>
                </a:solidFill>
                <a:latin typeface="Aptos"/>
              </a:rPr>
              <a:t>Impuls AgriTech 2026 · Technology at the service of systemic transformation · Session 2</a:t>
            </a:r>
          </a:p>
        </p:txBody>
      </p:sp>
      <p:sp>
        <p:nvSpPr>
          <p:cNvPr id="6" name="TextBox 5"/>
          <p:cNvSpPr txBox="1"/>
          <p:nvPr/>
        </p:nvSpPr>
        <p:spPr>
          <a:xfrm>
            <a:off x="9646920" y="6967728"/>
            <a:ext cx="1417320" cy="182880"/>
          </a:xfrm>
          <a:prstGeom prst="rect">
            <a:avLst/>
          </a:prstGeom>
          <a:noFill/>
        </p:spPr>
        <p:txBody>
          <a:bodyPr wrap="none">
            <a:spAutoFit/>
          </a:bodyPr>
          <a:lstStyle/>
          <a:p>
            <a:pPr algn="r"/>
            <a:r>
              <a:rPr sz="850" b="0">
                <a:solidFill>
                  <a:srgbClr val="173D32"/>
                </a:solidFill>
                <a:latin typeface="Aptos"/>
              </a:rPr>
              <a:t>Session 2</a:t>
            </a:r>
          </a:p>
        </p:txBody>
      </p:sp>
      <p:sp>
        <p:nvSpPr>
          <p:cNvPr id="7" name="TextBox 6"/>
          <p:cNvSpPr txBox="1"/>
          <p:nvPr/>
        </p:nvSpPr>
        <p:spPr>
          <a:xfrm>
            <a:off x="749808" y="1060704"/>
            <a:ext cx="10241280" cy="320040"/>
          </a:xfrm>
          <a:prstGeom prst="rect">
            <a:avLst/>
          </a:prstGeom>
          <a:noFill/>
        </p:spPr>
        <p:txBody>
          <a:bodyPr wrap="none">
            <a:spAutoFit/>
          </a:bodyPr>
          <a:lstStyle/>
          <a:p>
            <a:r>
              <a:rPr sz="1150" b="0">
                <a:solidFill>
                  <a:srgbClr val="111111"/>
                </a:solidFill>
                <a:latin typeface="Aptos"/>
              </a:rPr>
              <a:t>This view shows the breadth of the Spanish AgrifoodTech ecosystem: from technology centres and corporates to public agencies, hubs, universities, investors and flagship events.</a:t>
            </a:r>
          </a:p>
        </p:txBody>
      </p:sp>
      <p:pic>
        <p:nvPicPr>
          <p:cNvPr id="8" name="Picture 7" descr="image.png"/>
          <p:cNvPicPr>
            <a:picLocks noChangeAspect="1"/>
          </p:cNvPicPr>
          <p:nvPr/>
        </p:nvPicPr>
        <p:blipFill>
          <a:blip r:embed="rId2"/>
          <a:stretch>
            <a:fillRect/>
          </a:stretch>
        </p:blipFill>
        <p:spPr>
          <a:xfrm>
            <a:off x="777240" y="1417320"/>
            <a:ext cx="10378440" cy="5837872"/>
          </a:xfrm>
          <a:prstGeom prst="rect">
            <a:avLst/>
          </a:prstGeom>
        </p:spPr>
      </p:pic>
      <p:sp>
        <p:nvSpPr>
          <p:cNvPr id="9" name="Rectangle 8"/>
          <p:cNvSpPr/>
          <p:nvPr/>
        </p:nvSpPr>
        <p:spPr>
          <a:xfrm>
            <a:off x="777240" y="1417320"/>
            <a:ext cx="10378440" cy="4526280"/>
          </a:xfrm>
          <a:prstGeom prst="rect">
            <a:avLst/>
          </a:prstGeom>
          <a:noFill/>
          <a:ln>
            <a:solidFill>
              <a:srgbClr val="B4C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868680" y="6080760"/>
            <a:ext cx="10104120" cy="41148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rIns="109728" rtlCol="0" anchor="ctr"/>
          <a:lstStyle/>
          <a:p>
            <a:pPr algn="ctr"/>
            <a:r>
              <a:rPr sz="1300" b="1">
                <a:solidFill>
                  <a:srgbClr val="173D32"/>
                </a:solidFill>
                <a:latin typeface="Aptos"/>
              </a:rPr>
              <a:t>Use this map as orientation, not as a contact list: identify which stakeholder type can unlock access, evidence, legitimacy or a first customer.</a:t>
            </a:r>
          </a:p>
        </p:txBody>
      </p:sp>
      <p:sp>
        <p:nvSpPr>
          <p:cNvPr id="11" name="TextBox 10"/>
          <p:cNvSpPr txBox="1"/>
          <p:nvPr/>
        </p:nvSpPr>
        <p:spPr>
          <a:xfrm>
            <a:off x="713232" y="6629400"/>
            <a:ext cx="9875520" cy="164592"/>
          </a:xfrm>
          <a:prstGeom prst="rect">
            <a:avLst/>
          </a:prstGeom>
          <a:noFill/>
        </p:spPr>
        <p:txBody>
          <a:bodyPr wrap="none">
            <a:spAutoFit/>
          </a:bodyPr>
          <a:lstStyle/>
          <a:p>
            <a:r>
              <a:rPr sz="750" b="0">
                <a:solidFill>
                  <a:srgbClr val="5F6E64"/>
                </a:solidFill>
                <a:latin typeface="Aptos"/>
              </a:rPr>
              <a:t>Source: Eatable Adventures (2025), El estado del AgrifoodTech en España 2025.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080" y="320040"/>
            <a:ext cx="7315200" cy="2286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a:solidFill>
                  <a:srgbClr val="173D32"/>
                </a:solidFill>
                <a:latin typeface="Aptos"/>
              </a:rPr>
              <a:t>ACTOR FUNCTIONS</a:t>
            </a:r>
          </a:p>
        </p:txBody>
      </p:sp>
      <p:sp>
        <p:nvSpPr>
          <p:cNvPr id="3" name="Rectangle 2"/>
          <p:cNvSpPr/>
          <p:nvPr/>
        </p:nvSpPr>
        <p:spPr>
          <a:xfrm>
            <a:off x="640080" y="603504"/>
            <a:ext cx="10149840" cy="566928"/>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3000" b="0">
                <a:solidFill>
                  <a:srgbClr val="173D32"/>
                </a:solidFill>
                <a:latin typeface="Aptos"/>
              </a:rPr>
              <a:t>Different actors play different ecosystem functions</a:t>
            </a:r>
          </a:p>
        </p:txBody>
      </p:sp>
      <p:sp>
        <p:nvSpPr>
          <p:cNvPr id="4" name="Rectangle 3"/>
          <p:cNvSpPr/>
          <p:nvPr/>
        </p:nvSpPr>
        <p:spPr>
          <a:xfrm>
            <a:off x="640080" y="6903720"/>
            <a:ext cx="10424160" cy="9144"/>
          </a:xfrm>
          <a:prstGeom prst="rect">
            <a:avLst/>
          </a:prstGeom>
          <a:solidFill>
            <a:srgbClr val="B4C7B8"/>
          </a:solidFill>
          <a:ln>
            <a:solidFill>
              <a:srgbClr val="B4C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40080" y="6967728"/>
            <a:ext cx="7863840" cy="182880"/>
          </a:xfrm>
          <a:prstGeom prst="rect">
            <a:avLst/>
          </a:prstGeom>
          <a:noFill/>
        </p:spPr>
        <p:txBody>
          <a:bodyPr wrap="none">
            <a:spAutoFit/>
          </a:bodyPr>
          <a:lstStyle/>
          <a:p>
            <a:r>
              <a:rPr sz="850" b="0">
                <a:solidFill>
                  <a:srgbClr val="5F6E64"/>
                </a:solidFill>
                <a:latin typeface="Aptos"/>
              </a:rPr>
              <a:t>Impuls AgriTech 2026 · Technology at the service of systemic transformation · Session 2</a:t>
            </a:r>
          </a:p>
        </p:txBody>
      </p:sp>
      <p:sp>
        <p:nvSpPr>
          <p:cNvPr id="6" name="TextBox 5"/>
          <p:cNvSpPr txBox="1"/>
          <p:nvPr/>
        </p:nvSpPr>
        <p:spPr>
          <a:xfrm>
            <a:off x="9646920" y="6967728"/>
            <a:ext cx="1417320" cy="182880"/>
          </a:xfrm>
          <a:prstGeom prst="rect">
            <a:avLst/>
          </a:prstGeom>
          <a:noFill/>
        </p:spPr>
        <p:txBody>
          <a:bodyPr wrap="none">
            <a:spAutoFit/>
          </a:bodyPr>
          <a:lstStyle/>
          <a:p>
            <a:pPr algn="r"/>
            <a:r>
              <a:rPr sz="850" b="0">
                <a:solidFill>
                  <a:srgbClr val="173D32"/>
                </a:solidFill>
                <a:latin typeface="Aptos"/>
              </a:rPr>
              <a:t>Session 2</a:t>
            </a:r>
          </a:p>
        </p:txBody>
      </p:sp>
      <p:sp>
        <p:nvSpPr>
          <p:cNvPr id="7" name="Rounded Rectangle 6"/>
          <p:cNvSpPr/>
          <p:nvPr/>
        </p:nvSpPr>
        <p:spPr>
          <a:xfrm>
            <a:off x="868680" y="1234440"/>
            <a:ext cx="4434840" cy="6858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350" b="1">
                <a:solidFill>
                  <a:srgbClr val="173D32"/>
                </a:solidFill>
                <a:latin typeface="Aptos"/>
              </a:rPr>
              <a:t>Problem owners</a:t>
            </a:r>
          </a:p>
          <a:p>
            <a:pPr>
              <a:spcBef>
                <a:spcPts val="300"/>
              </a:spcBef>
            </a:pPr>
            <a:r>
              <a:rPr sz="1070">
                <a:solidFill>
                  <a:srgbClr val="111111"/>
                </a:solidFill>
                <a:latin typeface="Aptos"/>
              </a:rPr>
              <a:t>experience the problem and define whether it is relevant</a:t>
            </a:r>
          </a:p>
        </p:txBody>
      </p:sp>
      <p:sp>
        <p:nvSpPr>
          <p:cNvPr id="8" name="Rounded Rectangle 7"/>
          <p:cNvSpPr/>
          <p:nvPr/>
        </p:nvSpPr>
        <p:spPr>
          <a:xfrm>
            <a:off x="5669280" y="1234440"/>
            <a:ext cx="4434840" cy="6858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350" b="1">
                <a:solidFill>
                  <a:srgbClr val="173D32"/>
                </a:solidFill>
                <a:latin typeface="Aptos"/>
              </a:rPr>
              <a:t>Users and adopters</a:t>
            </a:r>
          </a:p>
          <a:p>
            <a:pPr>
              <a:spcBef>
                <a:spcPts val="300"/>
              </a:spcBef>
            </a:pPr>
            <a:r>
              <a:rPr sz="1070">
                <a:solidFill>
                  <a:srgbClr val="111111"/>
                </a:solidFill>
                <a:latin typeface="Aptos"/>
              </a:rPr>
              <a:t>must change a routine, decision or process</a:t>
            </a:r>
          </a:p>
        </p:txBody>
      </p:sp>
      <p:sp>
        <p:nvSpPr>
          <p:cNvPr id="9" name="Rounded Rectangle 8"/>
          <p:cNvSpPr/>
          <p:nvPr/>
        </p:nvSpPr>
        <p:spPr>
          <a:xfrm>
            <a:off x="868680" y="2176272"/>
            <a:ext cx="4434840" cy="6858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350" b="1">
                <a:solidFill>
                  <a:srgbClr val="173D32"/>
                </a:solidFill>
                <a:latin typeface="Aptos"/>
              </a:rPr>
              <a:t>Customers and buyers</a:t>
            </a:r>
          </a:p>
          <a:p>
            <a:pPr>
              <a:spcBef>
                <a:spcPts val="300"/>
              </a:spcBef>
            </a:pPr>
            <a:r>
              <a:rPr sz="1070">
                <a:solidFill>
                  <a:srgbClr val="111111"/>
                </a:solidFill>
                <a:latin typeface="Aptos"/>
              </a:rPr>
              <a:t>pay for the solution or create the demand signal</a:t>
            </a:r>
          </a:p>
        </p:txBody>
      </p:sp>
      <p:sp>
        <p:nvSpPr>
          <p:cNvPr id="10" name="Rounded Rectangle 9"/>
          <p:cNvSpPr/>
          <p:nvPr/>
        </p:nvSpPr>
        <p:spPr>
          <a:xfrm>
            <a:off x="5669280" y="2176272"/>
            <a:ext cx="4434840" cy="6858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350" b="1">
                <a:solidFill>
                  <a:srgbClr val="173D32"/>
                </a:solidFill>
                <a:latin typeface="Aptos"/>
              </a:rPr>
              <a:t>Validators</a:t>
            </a:r>
          </a:p>
          <a:p>
            <a:pPr>
              <a:spcBef>
                <a:spcPts val="300"/>
              </a:spcBef>
            </a:pPr>
            <a:r>
              <a:rPr sz="1070">
                <a:solidFill>
                  <a:srgbClr val="111111"/>
                </a:solidFill>
                <a:latin typeface="Aptos"/>
              </a:rPr>
              <a:t>generate technical, agronomic, industrial or scientific evidence</a:t>
            </a:r>
          </a:p>
        </p:txBody>
      </p:sp>
      <p:sp>
        <p:nvSpPr>
          <p:cNvPr id="11" name="Rounded Rectangle 10"/>
          <p:cNvSpPr/>
          <p:nvPr/>
        </p:nvSpPr>
        <p:spPr>
          <a:xfrm>
            <a:off x="868680" y="3118104"/>
            <a:ext cx="4434840" cy="6858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350" b="1">
                <a:solidFill>
                  <a:srgbClr val="173D32"/>
                </a:solidFill>
                <a:latin typeface="Aptos"/>
              </a:rPr>
              <a:t>Intermediaries</a:t>
            </a:r>
          </a:p>
          <a:p>
            <a:pPr>
              <a:spcBef>
                <a:spcPts val="300"/>
              </a:spcBef>
            </a:pPr>
            <a:r>
              <a:rPr sz="1070">
                <a:solidFill>
                  <a:srgbClr val="111111"/>
                </a:solidFill>
                <a:latin typeface="Aptos"/>
              </a:rPr>
              <a:t>connect actors, translate needs and structure collaboration</a:t>
            </a:r>
          </a:p>
        </p:txBody>
      </p:sp>
      <p:sp>
        <p:nvSpPr>
          <p:cNvPr id="12" name="Rounded Rectangle 11"/>
          <p:cNvSpPr/>
          <p:nvPr/>
        </p:nvSpPr>
        <p:spPr>
          <a:xfrm>
            <a:off x="5669280" y="3118104"/>
            <a:ext cx="4434840" cy="6858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350" b="1">
                <a:solidFill>
                  <a:srgbClr val="173D32"/>
                </a:solidFill>
                <a:latin typeface="Aptos"/>
              </a:rPr>
              <a:t>Risk reducers</a:t>
            </a:r>
          </a:p>
          <a:p>
            <a:pPr>
              <a:spcBef>
                <a:spcPts val="300"/>
              </a:spcBef>
            </a:pPr>
            <a:r>
              <a:rPr sz="1070">
                <a:solidFill>
                  <a:srgbClr val="111111"/>
                </a:solidFill>
                <a:latin typeface="Aptos"/>
              </a:rPr>
              <a:t>provide grants, regulation, test environments or shared infrastructure</a:t>
            </a:r>
          </a:p>
        </p:txBody>
      </p:sp>
      <p:sp>
        <p:nvSpPr>
          <p:cNvPr id="13" name="Rounded Rectangle 12"/>
          <p:cNvSpPr/>
          <p:nvPr/>
        </p:nvSpPr>
        <p:spPr>
          <a:xfrm>
            <a:off x="868680" y="4059936"/>
            <a:ext cx="4434840" cy="6858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350" b="1">
                <a:solidFill>
                  <a:srgbClr val="173D32"/>
                </a:solidFill>
                <a:latin typeface="Aptos"/>
              </a:rPr>
              <a:t>Channels and scalers</a:t>
            </a:r>
          </a:p>
          <a:p>
            <a:pPr>
              <a:spcBef>
                <a:spcPts val="300"/>
              </a:spcBef>
            </a:pPr>
            <a:r>
              <a:rPr sz="1070">
                <a:solidFill>
                  <a:srgbClr val="111111"/>
                </a:solidFill>
                <a:latin typeface="Aptos"/>
              </a:rPr>
              <a:t>provide access to users, procurement, distribution and international markets</a:t>
            </a:r>
          </a:p>
        </p:txBody>
      </p:sp>
      <p:sp>
        <p:nvSpPr>
          <p:cNvPr id="14" name="Rounded Rectangle 13"/>
          <p:cNvSpPr/>
          <p:nvPr/>
        </p:nvSpPr>
        <p:spPr>
          <a:xfrm>
            <a:off x="5669280" y="4059936"/>
            <a:ext cx="4434840" cy="6858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350" b="1">
                <a:solidFill>
                  <a:srgbClr val="173D32"/>
                </a:solidFill>
                <a:latin typeface="Aptos"/>
              </a:rPr>
              <a:t>Legitimacy builders</a:t>
            </a:r>
          </a:p>
          <a:p>
            <a:pPr>
              <a:spcBef>
                <a:spcPts val="300"/>
              </a:spcBef>
            </a:pPr>
            <a:r>
              <a:rPr sz="1070">
                <a:solidFill>
                  <a:srgbClr val="111111"/>
                </a:solidFill>
                <a:latin typeface="Aptos"/>
              </a:rPr>
              <a:t>provide credibility through standards, recognised evidence or institutional endorsement</a:t>
            </a:r>
          </a:p>
        </p:txBody>
      </p:sp>
      <p:sp>
        <p:nvSpPr>
          <p:cNvPr id="15" name="Rounded Rectangle 14"/>
          <p:cNvSpPr/>
          <p:nvPr/>
        </p:nvSpPr>
        <p:spPr>
          <a:xfrm>
            <a:off x="914400" y="5806440"/>
            <a:ext cx="10058400" cy="50292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r>
              <a:rPr sz="1400" b="1">
                <a:solidFill>
                  <a:srgbClr val="173D32"/>
                </a:solidFill>
                <a:latin typeface="Aptos"/>
              </a:rPr>
              <a:t>The critical actor is not always the customer; it is the actor that makes adoption credible.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080" y="320040"/>
            <a:ext cx="7315200" cy="2286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a:solidFill>
                  <a:srgbClr val="173D32"/>
                </a:solidFill>
                <a:latin typeface="Aptos"/>
              </a:rPr>
              <a:t>SPANISH CONTEXT</a:t>
            </a:r>
          </a:p>
        </p:txBody>
      </p:sp>
      <p:sp>
        <p:nvSpPr>
          <p:cNvPr id="3" name="Rectangle 2"/>
          <p:cNvSpPr/>
          <p:nvPr/>
        </p:nvSpPr>
        <p:spPr>
          <a:xfrm>
            <a:off x="640080" y="603504"/>
            <a:ext cx="10149840" cy="566928"/>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3000" b="0">
                <a:solidFill>
                  <a:srgbClr val="173D32"/>
                </a:solidFill>
                <a:latin typeface="Aptos"/>
              </a:rPr>
              <a:t>Spain: ecosystem scale, startup needs and adoption gaps</a:t>
            </a:r>
          </a:p>
        </p:txBody>
      </p:sp>
      <p:sp>
        <p:nvSpPr>
          <p:cNvPr id="4" name="Rectangle 3"/>
          <p:cNvSpPr/>
          <p:nvPr/>
        </p:nvSpPr>
        <p:spPr>
          <a:xfrm>
            <a:off x="640080" y="6903720"/>
            <a:ext cx="10424160" cy="9144"/>
          </a:xfrm>
          <a:prstGeom prst="rect">
            <a:avLst/>
          </a:prstGeom>
          <a:solidFill>
            <a:srgbClr val="B4C7B8"/>
          </a:solidFill>
          <a:ln>
            <a:solidFill>
              <a:srgbClr val="B4C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40080" y="6967728"/>
            <a:ext cx="7863840" cy="182880"/>
          </a:xfrm>
          <a:prstGeom prst="rect">
            <a:avLst/>
          </a:prstGeom>
          <a:noFill/>
        </p:spPr>
        <p:txBody>
          <a:bodyPr wrap="none">
            <a:spAutoFit/>
          </a:bodyPr>
          <a:lstStyle/>
          <a:p>
            <a:r>
              <a:rPr sz="850" b="0">
                <a:solidFill>
                  <a:srgbClr val="5F6E64"/>
                </a:solidFill>
                <a:latin typeface="Aptos"/>
              </a:rPr>
              <a:t>Impuls AgriTech 2026 · Technology at the service of systemic transformation · Session 2</a:t>
            </a:r>
          </a:p>
        </p:txBody>
      </p:sp>
      <p:sp>
        <p:nvSpPr>
          <p:cNvPr id="6" name="TextBox 5"/>
          <p:cNvSpPr txBox="1"/>
          <p:nvPr/>
        </p:nvSpPr>
        <p:spPr>
          <a:xfrm>
            <a:off x="9646920" y="6967728"/>
            <a:ext cx="1417320" cy="182880"/>
          </a:xfrm>
          <a:prstGeom prst="rect">
            <a:avLst/>
          </a:prstGeom>
          <a:noFill/>
        </p:spPr>
        <p:txBody>
          <a:bodyPr wrap="none">
            <a:spAutoFit/>
          </a:bodyPr>
          <a:lstStyle/>
          <a:p>
            <a:pPr algn="r"/>
            <a:r>
              <a:rPr sz="850" b="0">
                <a:solidFill>
                  <a:srgbClr val="173D32"/>
                </a:solidFill>
                <a:latin typeface="Aptos"/>
              </a:rPr>
              <a:t>Session 2</a:t>
            </a:r>
          </a:p>
        </p:txBody>
      </p:sp>
      <p:sp>
        <p:nvSpPr>
          <p:cNvPr id="7" name="Rounded Rectangle 6"/>
          <p:cNvSpPr/>
          <p:nvPr/>
        </p:nvSpPr>
        <p:spPr>
          <a:xfrm>
            <a:off x="777240" y="1417320"/>
            <a:ext cx="3429000" cy="749808"/>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rtlCol="0" anchor="ctr"/>
          <a:lstStyle/>
          <a:p>
            <a:pPr algn="ctr"/>
            <a:r>
              <a:rPr sz="2000" b="1">
                <a:solidFill>
                  <a:srgbClr val="247A4D"/>
                </a:solidFill>
                <a:latin typeface="Aptos"/>
              </a:rPr>
              <a:t>15%</a:t>
            </a:r>
            <a:r>
              <a:rPr sz="1050">
                <a:solidFill>
                  <a:srgbClr val="111111"/>
                </a:solidFill>
                <a:latin typeface="Aptos"/>
              </a:rPr>
              <a:t>  limited startup connection with universities or technology centres</a:t>
            </a:r>
          </a:p>
        </p:txBody>
      </p:sp>
      <p:sp>
        <p:nvSpPr>
          <p:cNvPr id="8" name="Rounded Rectangle 7"/>
          <p:cNvSpPr/>
          <p:nvPr/>
        </p:nvSpPr>
        <p:spPr>
          <a:xfrm>
            <a:off x="777240" y="2350008"/>
            <a:ext cx="3429000" cy="749808"/>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rtlCol="0" anchor="ctr"/>
          <a:lstStyle/>
          <a:p>
            <a:pPr algn="ctr"/>
            <a:r>
              <a:rPr sz="2000" b="1">
                <a:solidFill>
                  <a:srgbClr val="247A4D"/>
                </a:solidFill>
                <a:latin typeface="Aptos"/>
              </a:rPr>
              <a:t>38%</a:t>
            </a:r>
            <a:r>
              <a:rPr sz="1050">
                <a:solidFill>
                  <a:srgbClr val="111111"/>
                </a:solidFill>
                <a:latin typeface="Aptos"/>
              </a:rPr>
              <a:t>  startups perceiving adequate support from the food industry</a:t>
            </a:r>
          </a:p>
        </p:txBody>
      </p:sp>
      <p:sp>
        <p:nvSpPr>
          <p:cNvPr id="9" name="Rounded Rectangle 8"/>
          <p:cNvSpPr/>
          <p:nvPr/>
        </p:nvSpPr>
        <p:spPr>
          <a:xfrm>
            <a:off x="777240" y="3282696"/>
            <a:ext cx="3429000" cy="749808"/>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rtlCol="0" anchor="ctr"/>
          <a:lstStyle/>
          <a:p>
            <a:pPr algn="ctr"/>
            <a:r>
              <a:rPr sz="2000" b="1">
                <a:solidFill>
                  <a:srgbClr val="247A4D"/>
                </a:solidFill>
                <a:latin typeface="Aptos"/>
              </a:rPr>
              <a:t>90%</a:t>
            </a:r>
            <a:r>
              <a:rPr sz="1050">
                <a:solidFill>
                  <a:srgbClr val="111111"/>
                </a:solidFill>
                <a:latin typeface="Aptos"/>
              </a:rPr>
              <a:t>  startups asking for more industry-led pilots and co-development</a:t>
            </a:r>
          </a:p>
        </p:txBody>
      </p:sp>
      <p:sp>
        <p:nvSpPr>
          <p:cNvPr id="10" name="Rounded Rectangle 9"/>
          <p:cNvSpPr/>
          <p:nvPr/>
        </p:nvSpPr>
        <p:spPr>
          <a:xfrm>
            <a:off x="777240" y="4215384"/>
            <a:ext cx="3429000" cy="749808"/>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rtlCol="0" anchor="ctr"/>
          <a:lstStyle/>
          <a:p>
            <a:pPr algn="ctr"/>
            <a:r>
              <a:rPr sz="2000" b="1">
                <a:solidFill>
                  <a:srgbClr val="247A4D"/>
                </a:solidFill>
                <a:latin typeface="Aptos"/>
              </a:rPr>
              <a:t>93%</a:t>
            </a:r>
            <a:r>
              <a:rPr sz="1050">
                <a:solidFill>
                  <a:srgbClr val="111111"/>
                </a:solidFill>
                <a:latin typeface="Aptos"/>
              </a:rPr>
              <a:t>  startups asking for simpler access to public funding</a:t>
            </a:r>
          </a:p>
        </p:txBody>
      </p:sp>
      <p:sp>
        <p:nvSpPr>
          <p:cNvPr id="11" name="TextBox 10"/>
          <p:cNvSpPr txBox="1"/>
          <p:nvPr/>
        </p:nvSpPr>
        <p:spPr>
          <a:xfrm>
            <a:off x="841248" y="5321808"/>
            <a:ext cx="3383280" cy="457200"/>
          </a:xfrm>
          <a:prstGeom prst="rect">
            <a:avLst/>
          </a:prstGeom>
          <a:noFill/>
        </p:spPr>
        <p:txBody>
          <a:bodyPr wrap="none">
            <a:spAutoFit/>
          </a:bodyPr>
          <a:lstStyle/>
          <a:p>
            <a:r>
              <a:rPr sz="1050" b="1">
                <a:solidFill>
                  <a:srgbClr val="173D32"/>
                </a:solidFill>
                <a:latin typeface="Aptos"/>
              </a:rPr>
              <a:t>Catalonia is the 2nd autonomous region by number of agritech companies (126), after Andalusia (181).</a:t>
            </a:r>
          </a:p>
        </p:txBody>
      </p:sp>
      <p:pic>
        <p:nvPicPr>
          <p:cNvPr id="12" name="Picture 11" descr="eadv_p18.png"/>
          <p:cNvPicPr>
            <a:picLocks noChangeAspect="1"/>
          </p:cNvPicPr>
          <p:nvPr/>
        </p:nvPicPr>
        <p:blipFill>
          <a:blip r:embed="rId2"/>
          <a:stretch>
            <a:fillRect/>
          </a:stretch>
        </p:blipFill>
        <p:spPr>
          <a:xfrm>
            <a:off x="4526280" y="1298448"/>
            <a:ext cx="6126480" cy="3446145"/>
          </a:xfrm>
          <a:prstGeom prst="rect">
            <a:avLst/>
          </a:prstGeom>
        </p:spPr>
      </p:pic>
      <p:sp>
        <p:nvSpPr>
          <p:cNvPr id="13" name="Rectangle 12"/>
          <p:cNvSpPr/>
          <p:nvPr/>
        </p:nvSpPr>
        <p:spPr>
          <a:xfrm>
            <a:off x="4526280" y="1298448"/>
            <a:ext cx="6126480" cy="4526280"/>
          </a:xfrm>
          <a:prstGeom prst="rect">
            <a:avLst/>
          </a:prstGeom>
          <a:noFill/>
          <a:ln>
            <a:solidFill>
              <a:srgbClr val="B4C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13"/>
          <p:cNvSpPr/>
          <p:nvPr/>
        </p:nvSpPr>
        <p:spPr>
          <a:xfrm>
            <a:off x="868680" y="5943600"/>
            <a:ext cx="10104120" cy="502920"/>
          </a:xfrm>
          <a:prstGeom prst="roundRect">
            <a:avLst/>
          </a:prstGeom>
          <a:solidFill>
            <a:srgbClr val="E3DAC6"/>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r>
              <a:rPr sz="1350" b="1">
                <a:solidFill>
                  <a:srgbClr val="173D32"/>
                </a:solidFill>
                <a:latin typeface="Aptos"/>
              </a:rPr>
              <a:t>The challenge is not visibility alone — it is turning contacts into validation, procurement and scale.</a:t>
            </a:r>
          </a:p>
        </p:txBody>
      </p:sp>
      <p:sp>
        <p:nvSpPr>
          <p:cNvPr id="15" name="TextBox 14"/>
          <p:cNvSpPr txBox="1"/>
          <p:nvPr/>
        </p:nvSpPr>
        <p:spPr>
          <a:xfrm>
            <a:off x="713232" y="6601968"/>
            <a:ext cx="9875520" cy="182880"/>
          </a:xfrm>
          <a:prstGeom prst="rect">
            <a:avLst/>
          </a:prstGeom>
          <a:noFill/>
        </p:spPr>
        <p:txBody>
          <a:bodyPr wrap="none">
            <a:spAutoFit/>
          </a:bodyPr>
          <a:lstStyle/>
          <a:p>
            <a:r>
              <a:rPr sz="750" b="0">
                <a:solidFill>
                  <a:srgbClr val="5F6E64"/>
                </a:solidFill>
                <a:latin typeface="Aptos"/>
              </a:rPr>
              <a:t>Sources: Eatable Adventures (2025), El estado del AgrifoodTech en España 2025; Alimarket (2025), Informe ecosistema Agritech.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OPEN INNOVATION</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Open innovation: how ecosystems actually move</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914400" y="1828800"/>
            <a:ext cx="2834640" cy="1828800"/>
          </a:xfrm>
          <a:prstGeom prst="roundRect">
            <a:avLst>
              <a:gd name="adj" fmla="val 2500"/>
            </a:avLst>
          </a:prstGeom>
          <a:solidFill>
            <a:srgbClr val="F3FAF4"/>
          </a:solidFill>
          <a:ln w="12700">
            <a:solidFill>
              <a:srgbClr val="247A4D">
                <a:alpha val="75000"/>
              </a:srgbClr>
            </a:solidFill>
            <a:prstDash val="solid"/>
          </a:ln>
        </p:spPr>
        <p:txBody>
          <a:bodyPr/>
          <a:lstStyle/>
          <a:p>
            <a:endParaRPr/>
          </a:p>
        </p:txBody>
      </p:sp>
      <p:sp>
        <p:nvSpPr>
          <p:cNvPr id="8" name="Text 6"/>
          <p:cNvSpPr/>
          <p:nvPr/>
        </p:nvSpPr>
        <p:spPr>
          <a:xfrm>
            <a:off x="1078992" y="1975104"/>
            <a:ext cx="2505456" cy="274320"/>
          </a:xfrm>
          <a:prstGeom prst="rect">
            <a:avLst/>
          </a:prstGeom>
          <a:noFill/>
          <a:ln/>
        </p:spPr>
        <p:txBody>
          <a:bodyPr wrap="square" lIns="0" tIns="0" rIns="0" bIns="0" rtlCol="0" anchor="ctr">
            <a:normAutofit/>
          </a:bodyPr>
          <a:lstStyle/>
          <a:p>
            <a:pPr marL="0" indent="0">
              <a:buNone/>
            </a:pPr>
            <a:r>
              <a:rPr lang="en-US" sz="1520" b="1" dirty="0">
                <a:solidFill>
                  <a:srgbClr val="247A4D"/>
                </a:solidFill>
                <a:latin typeface="Aptos Display" pitchFamily="34" charset="0"/>
                <a:ea typeface="Aptos Display" pitchFamily="34" charset="-122"/>
                <a:cs typeface="Aptos Display" pitchFamily="34" charset="-120"/>
              </a:rPr>
              <a:t>Outside-in</a:t>
            </a:r>
            <a:endParaRPr lang="en-US" sz="1520" dirty="0"/>
          </a:p>
        </p:txBody>
      </p:sp>
      <p:sp>
        <p:nvSpPr>
          <p:cNvPr id="9" name="Text 7"/>
          <p:cNvSpPr/>
          <p:nvPr/>
        </p:nvSpPr>
        <p:spPr>
          <a:xfrm>
            <a:off x="1078992" y="2340864"/>
            <a:ext cx="2505456" cy="120700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Bring in knowledge, data, users, infrastructure or validation from partners.</a:t>
            </a:r>
            <a:endParaRPr lang="en-US" sz="1240" dirty="0"/>
          </a:p>
        </p:txBody>
      </p:sp>
      <p:sp>
        <p:nvSpPr>
          <p:cNvPr id="10" name="Shape 8"/>
          <p:cNvSpPr/>
          <p:nvPr/>
        </p:nvSpPr>
        <p:spPr>
          <a:xfrm>
            <a:off x="4251960" y="1828800"/>
            <a:ext cx="2834640" cy="1828800"/>
          </a:xfrm>
          <a:prstGeom prst="roundRect">
            <a:avLst>
              <a:gd name="adj" fmla="val 2500"/>
            </a:avLst>
          </a:prstGeom>
          <a:solidFill>
            <a:srgbClr val="FFF8ED"/>
          </a:solidFill>
          <a:ln w="12700">
            <a:solidFill>
              <a:srgbClr val="8B5E34">
                <a:alpha val="75000"/>
              </a:srgbClr>
            </a:solidFill>
            <a:prstDash val="solid"/>
          </a:ln>
        </p:spPr>
        <p:txBody>
          <a:bodyPr/>
          <a:lstStyle/>
          <a:p>
            <a:endParaRPr/>
          </a:p>
        </p:txBody>
      </p:sp>
      <p:sp>
        <p:nvSpPr>
          <p:cNvPr id="11" name="Text 9"/>
          <p:cNvSpPr/>
          <p:nvPr/>
        </p:nvSpPr>
        <p:spPr>
          <a:xfrm>
            <a:off x="4416552" y="1975104"/>
            <a:ext cx="2505456" cy="274320"/>
          </a:xfrm>
          <a:prstGeom prst="rect">
            <a:avLst/>
          </a:prstGeom>
          <a:noFill/>
          <a:ln/>
        </p:spPr>
        <p:txBody>
          <a:bodyPr wrap="square" lIns="0" tIns="0" rIns="0" bIns="0" rtlCol="0" anchor="ctr">
            <a:normAutofit/>
          </a:bodyPr>
          <a:lstStyle/>
          <a:p>
            <a:pPr marL="0" indent="0">
              <a:buNone/>
            </a:pPr>
            <a:r>
              <a:rPr lang="en-US" sz="1520" b="1" dirty="0">
                <a:solidFill>
                  <a:srgbClr val="8B5E34"/>
                </a:solidFill>
                <a:latin typeface="Aptos Display" pitchFamily="34" charset="0"/>
                <a:ea typeface="Aptos Display" pitchFamily="34" charset="-122"/>
                <a:cs typeface="Aptos Display" pitchFamily="34" charset="-120"/>
              </a:rPr>
              <a:t>Inside-out</a:t>
            </a:r>
            <a:endParaRPr lang="en-US" sz="1520" dirty="0"/>
          </a:p>
        </p:txBody>
      </p:sp>
      <p:sp>
        <p:nvSpPr>
          <p:cNvPr id="12" name="Text 10"/>
          <p:cNvSpPr/>
          <p:nvPr/>
        </p:nvSpPr>
        <p:spPr>
          <a:xfrm>
            <a:off x="4416552" y="2340864"/>
            <a:ext cx="2505456" cy="120700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Let external actors use your technology through licensing, integration or channels.</a:t>
            </a:r>
            <a:endParaRPr lang="en-US" sz="1240" dirty="0"/>
          </a:p>
        </p:txBody>
      </p:sp>
      <p:sp>
        <p:nvSpPr>
          <p:cNvPr id="13" name="Shape 11"/>
          <p:cNvSpPr/>
          <p:nvPr/>
        </p:nvSpPr>
        <p:spPr>
          <a:xfrm>
            <a:off x="7589520" y="1828800"/>
            <a:ext cx="2834640" cy="1828800"/>
          </a:xfrm>
          <a:prstGeom prst="roundRect">
            <a:avLst>
              <a:gd name="adj" fmla="val 2500"/>
            </a:avLst>
          </a:prstGeom>
          <a:solidFill>
            <a:srgbClr val="EFF6F9"/>
          </a:solidFill>
          <a:ln w="12700">
            <a:solidFill>
              <a:srgbClr val="2E5E70">
                <a:alpha val="75000"/>
              </a:srgbClr>
            </a:solidFill>
            <a:prstDash val="solid"/>
          </a:ln>
        </p:spPr>
        <p:txBody>
          <a:bodyPr/>
          <a:lstStyle/>
          <a:p>
            <a:endParaRPr/>
          </a:p>
        </p:txBody>
      </p:sp>
      <p:sp>
        <p:nvSpPr>
          <p:cNvPr id="14" name="Text 12"/>
          <p:cNvSpPr/>
          <p:nvPr/>
        </p:nvSpPr>
        <p:spPr>
          <a:xfrm>
            <a:off x="7754112" y="1975104"/>
            <a:ext cx="2505456" cy="274320"/>
          </a:xfrm>
          <a:prstGeom prst="rect">
            <a:avLst/>
          </a:prstGeom>
          <a:noFill/>
          <a:ln/>
        </p:spPr>
        <p:txBody>
          <a:bodyPr wrap="square" lIns="0" tIns="0" rIns="0" bIns="0" rtlCol="0" anchor="ctr">
            <a:normAutofit/>
          </a:bodyPr>
          <a:lstStyle/>
          <a:p>
            <a:pPr marL="0" indent="0">
              <a:buNone/>
            </a:pPr>
            <a:r>
              <a:rPr lang="en-US" sz="1520" b="1" dirty="0">
                <a:solidFill>
                  <a:srgbClr val="2E5E70"/>
                </a:solidFill>
                <a:latin typeface="Aptos Display" pitchFamily="34" charset="0"/>
                <a:ea typeface="Aptos Display" pitchFamily="34" charset="-122"/>
                <a:cs typeface="Aptos Display" pitchFamily="34" charset="-120"/>
              </a:rPr>
              <a:t>Coupled</a:t>
            </a:r>
            <a:endParaRPr lang="en-US" sz="1520" dirty="0"/>
          </a:p>
        </p:txBody>
      </p:sp>
      <p:sp>
        <p:nvSpPr>
          <p:cNvPr id="15" name="Text 13"/>
          <p:cNvSpPr/>
          <p:nvPr/>
        </p:nvSpPr>
        <p:spPr>
          <a:xfrm>
            <a:off x="7754112" y="2340864"/>
            <a:ext cx="2505456" cy="120700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Co-develop, test and scale with farmers, research, corporates and public actors.</a:t>
            </a:r>
            <a:endParaRPr lang="en-US" sz="1240" dirty="0"/>
          </a:p>
        </p:txBody>
      </p:sp>
      <p:sp>
        <p:nvSpPr>
          <p:cNvPr id="16" name="Text 14"/>
          <p:cNvSpPr/>
          <p:nvPr/>
        </p:nvSpPr>
        <p:spPr>
          <a:xfrm>
            <a:off x="1005840" y="4754880"/>
            <a:ext cx="9692640" cy="640080"/>
          </a:xfrm>
          <a:prstGeom prst="rect">
            <a:avLst/>
          </a:prstGeom>
          <a:noFill/>
          <a:ln/>
        </p:spPr>
        <p:txBody>
          <a:bodyPr wrap="square" lIns="0" tIns="0" rIns="0" bIns="0" rtlCol="0" anchor="ctr">
            <a:normAutofit lnSpcReduction="10000"/>
          </a:bodyPr>
          <a:lstStyle/>
          <a:p>
            <a:pPr marL="0" indent="0" algn="ctr">
              <a:buNone/>
            </a:pPr>
            <a:r>
              <a:rPr lang="en-US" sz="2200" b="1" dirty="0">
                <a:solidFill>
                  <a:srgbClr val="173D32"/>
                </a:solidFill>
                <a:latin typeface="Aptos Display" pitchFamily="34" charset="0"/>
                <a:ea typeface="Aptos Display" pitchFamily="34" charset="-122"/>
                <a:cs typeface="Aptos Display" pitchFamily="34" charset="-120"/>
              </a:rPr>
              <a:t>Open innovation is not networking. It is structured exchange of knowledge, resources, risk and evidence.</a:t>
            </a:r>
            <a:endParaRPr lang="en-US"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sz="1500" b="1">
                <a:solidFill>
                  <a:srgbClr val="173D32"/>
                </a:solidFill>
                <a:latin typeface="Aptos"/>
              </a:rPr>
              <a:t>OPEN INNOVATION FORMATS</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sz="3000" b="0">
                <a:solidFill>
                  <a:srgbClr val="173D32"/>
                </a:solidFill>
                <a:latin typeface="Aptos"/>
              </a:rPr>
              <a:t>Living labs, testbeds, sandboxes and Operational Groups</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pic>
        <p:nvPicPr>
          <p:cNvPr id="7" name="Image 0" descr="/mnt/data/paisatge_mediterrani_sostenible_i_colaboratiu.png"/>
          <p:cNvPicPr>
            <a:picLocks noChangeAspect="1"/>
          </p:cNvPicPr>
          <p:nvPr/>
        </p:nvPicPr>
        <p:blipFill>
          <a:blip r:embed="rId3"/>
          <a:srcRect l="8000" t="15000" r="56269" b="25000"/>
          <a:stretch/>
        </p:blipFill>
        <p:spPr>
          <a:xfrm>
            <a:off x="731520" y="1417320"/>
            <a:ext cx="4160520" cy="3931920"/>
          </a:xfrm>
          <a:prstGeom prst="rect">
            <a:avLst/>
          </a:prstGeom>
        </p:spPr>
      </p:pic>
      <p:sp>
        <p:nvSpPr>
          <p:cNvPr id="8" name="Shape 5"/>
          <p:cNvSpPr/>
          <p:nvPr/>
        </p:nvSpPr>
        <p:spPr>
          <a:xfrm>
            <a:off x="5257800" y="1463040"/>
            <a:ext cx="5440680" cy="1371600"/>
          </a:xfrm>
          <a:prstGeom prst="roundRect">
            <a:avLst>
              <a:gd name="adj" fmla="val 3333"/>
            </a:avLst>
          </a:prstGeom>
          <a:solidFill>
            <a:srgbClr val="F3FAF4"/>
          </a:solidFill>
          <a:ln w="12700">
            <a:solidFill>
              <a:srgbClr val="247A4D">
                <a:alpha val="75000"/>
              </a:srgbClr>
            </a:solidFill>
            <a:prstDash val="solid"/>
          </a:ln>
        </p:spPr>
        <p:txBody>
          <a:bodyPr/>
          <a:lstStyle/>
          <a:p>
            <a:endParaRPr/>
          </a:p>
        </p:txBody>
      </p:sp>
      <p:sp>
        <p:nvSpPr>
          <p:cNvPr id="9" name="Text 6"/>
          <p:cNvSpPr/>
          <p:nvPr/>
        </p:nvSpPr>
        <p:spPr>
          <a:xfrm>
            <a:off x="5422392" y="1609344"/>
            <a:ext cx="5111496" cy="274320"/>
          </a:xfrm>
          <a:prstGeom prst="rect">
            <a:avLst/>
          </a:prstGeom>
          <a:noFill/>
          <a:ln/>
        </p:spPr>
        <p:txBody>
          <a:bodyPr wrap="square" lIns="0" tIns="0" rIns="0" bIns="0" rtlCol="0" anchor="ctr">
            <a:normAutofit/>
          </a:bodyPr>
          <a:lstStyle/>
          <a:p>
            <a:pPr marL="0" indent="0">
              <a:buNone/>
            </a:pPr>
            <a:r>
              <a:rPr lang="en-US" sz="1520" b="1" dirty="0">
                <a:solidFill>
                  <a:srgbClr val="247A4D"/>
                </a:solidFill>
                <a:latin typeface="Aptos Display" pitchFamily="34" charset="0"/>
                <a:ea typeface="Aptos Display" pitchFamily="34" charset="-122"/>
                <a:cs typeface="Aptos Display" pitchFamily="34" charset="-120"/>
              </a:rPr>
              <a:t>Living labs</a:t>
            </a:r>
            <a:endParaRPr lang="en-US" sz="1520" dirty="0"/>
          </a:p>
        </p:txBody>
      </p:sp>
      <p:sp>
        <p:nvSpPr>
          <p:cNvPr id="10" name="Text 7"/>
          <p:cNvSpPr/>
          <p:nvPr/>
        </p:nvSpPr>
        <p:spPr>
          <a:xfrm>
            <a:off x="5422392" y="1975104"/>
            <a:ext cx="5111496" cy="74980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User-centred open innovation ecosystems in real-life settings; useful for co-creation and testing.</a:t>
            </a:r>
            <a:endParaRPr lang="en-US" sz="1240" dirty="0"/>
          </a:p>
        </p:txBody>
      </p:sp>
      <p:sp>
        <p:nvSpPr>
          <p:cNvPr id="11" name="Shape 8"/>
          <p:cNvSpPr/>
          <p:nvPr/>
        </p:nvSpPr>
        <p:spPr>
          <a:xfrm>
            <a:off x="5257800" y="3063240"/>
            <a:ext cx="5440680" cy="1143000"/>
          </a:xfrm>
          <a:prstGeom prst="roundRect">
            <a:avLst>
              <a:gd name="adj" fmla="val 4000"/>
            </a:avLst>
          </a:prstGeom>
          <a:solidFill>
            <a:srgbClr val="FFF8ED"/>
          </a:solidFill>
          <a:ln w="12700">
            <a:solidFill>
              <a:srgbClr val="8B5E34">
                <a:alpha val="75000"/>
              </a:srgbClr>
            </a:solidFill>
            <a:prstDash val="solid"/>
          </a:ln>
        </p:spPr>
        <p:txBody>
          <a:bodyPr/>
          <a:lstStyle/>
          <a:p>
            <a:endParaRPr/>
          </a:p>
        </p:txBody>
      </p:sp>
      <p:sp>
        <p:nvSpPr>
          <p:cNvPr id="12" name="Text 9"/>
          <p:cNvSpPr/>
          <p:nvPr/>
        </p:nvSpPr>
        <p:spPr>
          <a:xfrm>
            <a:off x="5422392" y="3209544"/>
            <a:ext cx="5111496" cy="274320"/>
          </a:xfrm>
          <a:prstGeom prst="rect">
            <a:avLst/>
          </a:prstGeom>
          <a:noFill/>
          <a:ln/>
        </p:spPr>
        <p:txBody>
          <a:bodyPr wrap="square" lIns="0" tIns="0" rIns="0" bIns="0" rtlCol="0" anchor="ctr">
            <a:normAutofit/>
          </a:bodyPr>
          <a:lstStyle/>
          <a:p>
            <a:pPr marL="0" indent="0">
              <a:buNone/>
            </a:pPr>
            <a:r>
              <a:rPr sz="1500" b="1">
                <a:solidFill>
                  <a:srgbClr val="173D32"/>
                </a:solidFill>
                <a:latin typeface="Aptos"/>
              </a:rPr>
              <a:t>Testbeds / sandboxes</a:t>
            </a:r>
            <a:endParaRPr lang="en-US" sz="1520" dirty="0"/>
          </a:p>
        </p:txBody>
      </p:sp>
      <p:sp>
        <p:nvSpPr>
          <p:cNvPr id="13" name="Text 10"/>
          <p:cNvSpPr/>
          <p:nvPr/>
        </p:nvSpPr>
        <p:spPr>
          <a:xfrm>
            <a:off x="5422392" y="3575304"/>
            <a:ext cx="5111496" cy="521208"/>
          </a:xfrm>
          <a:prstGeom prst="rect">
            <a:avLst/>
          </a:prstGeom>
          <a:noFill/>
          <a:ln/>
        </p:spPr>
        <p:txBody>
          <a:bodyPr wrap="square" lIns="254" tIns="254" rIns="254" bIns="254" rtlCol="0" anchor="ctr">
            <a:normAutofit/>
          </a:bodyPr>
          <a:lstStyle/>
          <a:p>
            <a:pPr marL="0" indent="0">
              <a:buNone/>
            </a:pPr>
            <a:r>
              <a:rPr sz="1250" b="0">
                <a:solidFill>
                  <a:srgbClr val="111111"/>
                </a:solidFill>
                <a:latin typeface="Aptos"/>
              </a:rPr>
              <a:t>Controlled enough to learn, real enough to reveal adoption barriers; useful for technical, industrial or regulatory uncertainty.</a:t>
            </a:r>
            <a:endParaRPr lang="en-US" sz="1240" dirty="0"/>
          </a:p>
        </p:txBody>
      </p:sp>
      <p:sp>
        <p:nvSpPr>
          <p:cNvPr id="14" name="Shape 11"/>
          <p:cNvSpPr/>
          <p:nvPr/>
        </p:nvSpPr>
        <p:spPr>
          <a:xfrm>
            <a:off x="5257800" y="4480560"/>
            <a:ext cx="5440680" cy="1463040"/>
          </a:xfrm>
          <a:prstGeom prst="roundRect">
            <a:avLst>
              <a:gd name="adj" fmla="val 3125"/>
            </a:avLst>
          </a:prstGeom>
          <a:solidFill>
            <a:srgbClr val="EFF6F9"/>
          </a:solidFill>
          <a:ln w="12700">
            <a:solidFill>
              <a:srgbClr val="2E5E70">
                <a:alpha val="75000"/>
              </a:srgbClr>
            </a:solidFill>
            <a:prstDash val="solid"/>
          </a:ln>
        </p:spPr>
        <p:txBody>
          <a:bodyPr/>
          <a:lstStyle/>
          <a:p>
            <a:endParaRPr/>
          </a:p>
        </p:txBody>
      </p:sp>
      <p:sp>
        <p:nvSpPr>
          <p:cNvPr id="15" name="Text 12"/>
          <p:cNvSpPr/>
          <p:nvPr/>
        </p:nvSpPr>
        <p:spPr>
          <a:xfrm>
            <a:off x="5422392" y="4626864"/>
            <a:ext cx="5111496" cy="274320"/>
          </a:xfrm>
          <a:prstGeom prst="rect">
            <a:avLst/>
          </a:prstGeom>
          <a:noFill/>
          <a:ln/>
        </p:spPr>
        <p:txBody>
          <a:bodyPr wrap="square" lIns="0" tIns="0" rIns="0" bIns="0" rtlCol="0" anchor="ctr">
            <a:normAutofit/>
          </a:bodyPr>
          <a:lstStyle/>
          <a:p>
            <a:pPr marL="0" indent="0">
              <a:buNone/>
            </a:pPr>
            <a:r>
              <a:rPr lang="en-US" sz="1520" b="1" dirty="0">
                <a:solidFill>
                  <a:srgbClr val="2E5E70"/>
                </a:solidFill>
                <a:latin typeface="Aptos Display" pitchFamily="34" charset="0"/>
                <a:ea typeface="Aptos Display" pitchFamily="34" charset="-122"/>
                <a:cs typeface="Aptos Display" pitchFamily="34" charset="-120"/>
              </a:rPr>
              <a:t>EIP-AGRI Operational Groups</a:t>
            </a:r>
            <a:endParaRPr lang="en-US" sz="1520" dirty="0"/>
          </a:p>
        </p:txBody>
      </p:sp>
      <p:sp>
        <p:nvSpPr>
          <p:cNvPr id="16" name="Text 13"/>
          <p:cNvSpPr/>
          <p:nvPr/>
        </p:nvSpPr>
        <p:spPr>
          <a:xfrm>
            <a:off x="5422392" y="4992624"/>
            <a:ext cx="5111496" cy="84124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Complementary practical, scientific, technical and organisational knowledge around a need from practice.</a:t>
            </a:r>
            <a:endParaRPr lang="en-US" sz="1240" dirty="0"/>
          </a:p>
        </p:txBody>
      </p:sp>
      <p:sp>
        <p:nvSpPr>
          <p:cNvPr id="17" name="Text 14"/>
          <p:cNvSpPr/>
          <p:nvPr/>
        </p:nvSpPr>
        <p:spPr>
          <a:xfrm>
            <a:off x="685800" y="6647688"/>
            <a:ext cx="10332720" cy="146304"/>
          </a:xfrm>
          <a:prstGeom prst="rect">
            <a:avLst/>
          </a:prstGeom>
          <a:noFill/>
          <a:ln/>
        </p:spPr>
        <p:txBody>
          <a:bodyPr wrap="square" lIns="0" tIns="0" rIns="0" bIns="0" rtlCol="0" anchor="ctr">
            <a:normAutofit/>
          </a:bodyPr>
          <a:lstStyle/>
          <a:p>
            <a:pPr marL="0" indent="0">
              <a:buNone/>
            </a:pPr>
            <a:r>
              <a:rPr lang="en-US" sz="650" i="1" dirty="0">
                <a:solidFill>
                  <a:srgbClr val="5E6A62"/>
                </a:solidFill>
                <a:latin typeface="Aptos" pitchFamily="34" charset="0"/>
                <a:ea typeface="Aptos" pitchFamily="34" charset="-122"/>
                <a:cs typeface="Aptos" pitchFamily="34" charset="-120"/>
              </a:rPr>
              <a:t>Source lens: ENoLL; EU CAP Network EIP-AGRI Operational Groups.</a:t>
            </a:r>
            <a:endParaRPr lang="en-US" sz="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080" y="320040"/>
            <a:ext cx="7315200" cy="2286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a:solidFill>
                  <a:srgbClr val="173D32"/>
                </a:solidFill>
                <a:latin typeface="Aptos"/>
              </a:rPr>
              <a:t>STARTUP NAVIGATION</a:t>
            </a:r>
          </a:p>
        </p:txBody>
      </p:sp>
      <p:sp>
        <p:nvSpPr>
          <p:cNvPr id="3" name="Rectangle 2"/>
          <p:cNvSpPr/>
          <p:nvPr/>
        </p:nvSpPr>
        <p:spPr>
          <a:xfrm>
            <a:off x="640080" y="603504"/>
            <a:ext cx="10149840" cy="566928"/>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3000">
                <a:solidFill>
                  <a:srgbClr val="173D32"/>
                </a:solidFill>
                <a:latin typeface="Aptos"/>
              </a:rPr>
              <a:t>Where should a startup go next?</a:t>
            </a:r>
          </a:p>
        </p:txBody>
      </p:sp>
      <p:sp>
        <p:nvSpPr>
          <p:cNvPr id="4" name="Rectangle 3"/>
          <p:cNvSpPr/>
          <p:nvPr/>
        </p:nvSpPr>
        <p:spPr>
          <a:xfrm>
            <a:off x="640080" y="6903720"/>
            <a:ext cx="10424160" cy="9144"/>
          </a:xfrm>
          <a:prstGeom prst="rect">
            <a:avLst/>
          </a:prstGeom>
          <a:solidFill>
            <a:srgbClr val="B4C7B8"/>
          </a:solidFill>
          <a:ln>
            <a:solidFill>
              <a:srgbClr val="B4C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40080" y="6967728"/>
            <a:ext cx="7863840" cy="182880"/>
          </a:xfrm>
          <a:prstGeom prst="rect">
            <a:avLst/>
          </a:prstGeom>
          <a:noFill/>
        </p:spPr>
        <p:txBody>
          <a:bodyPr wrap="none">
            <a:spAutoFit/>
          </a:bodyPr>
          <a:lstStyle/>
          <a:p>
            <a:r>
              <a:rPr sz="850" b="0">
                <a:solidFill>
                  <a:srgbClr val="5F6E64"/>
                </a:solidFill>
                <a:latin typeface="Aptos"/>
              </a:rPr>
              <a:t>Impuls AgriTech 2026 · Technology at the service of systemic transformation · Session 2</a:t>
            </a:r>
          </a:p>
        </p:txBody>
      </p:sp>
      <p:sp>
        <p:nvSpPr>
          <p:cNvPr id="6" name="TextBox 5"/>
          <p:cNvSpPr txBox="1"/>
          <p:nvPr/>
        </p:nvSpPr>
        <p:spPr>
          <a:xfrm>
            <a:off x="9646920" y="6967728"/>
            <a:ext cx="1417320" cy="182880"/>
          </a:xfrm>
          <a:prstGeom prst="rect">
            <a:avLst/>
          </a:prstGeom>
          <a:noFill/>
        </p:spPr>
        <p:txBody>
          <a:bodyPr wrap="none">
            <a:spAutoFit/>
          </a:bodyPr>
          <a:lstStyle/>
          <a:p>
            <a:pPr algn="r"/>
            <a:r>
              <a:rPr sz="850" b="0">
                <a:solidFill>
                  <a:srgbClr val="173D32"/>
                </a:solidFill>
                <a:latin typeface="Aptos"/>
              </a:rPr>
              <a:t>Session 2</a:t>
            </a:r>
          </a:p>
        </p:txBody>
      </p:sp>
      <p:sp>
        <p:nvSpPr>
          <p:cNvPr id="7" name="Rounded Rectangle 6"/>
          <p:cNvSpPr/>
          <p:nvPr/>
        </p:nvSpPr>
        <p:spPr>
          <a:xfrm>
            <a:off x="685800" y="1225296"/>
            <a:ext cx="4983480" cy="100584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28016" tIns="64008" rIns="128016" bIns="36576" rtlCol="0" anchor="ctr"/>
          <a:lstStyle/>
          <a:p>
            <a:pPr algn="ctr"/>
            <a:r>
              <a:rPr sz="1350" b="1">
                <a:solidFill>
                  <a:srgbClr val="173D32"/>
                </a:solidFill>
                <a:latin typeface="Aptos"/>
              </a:rPr>
              <a:t>Field validation</a:t>
            </a:r>
          </a:p>
          <a:p>
            <a:r>
              <a:rPr sz="1050">
                <a:solidFill>
                  <a:srgbClr val="247A4D"/>
                </a:solidFill>
                <a:latin typeface="Aptos"/>
              </a:rPr>
              <a:t>farmers · cooperatives · advisors · research centres</a:t>
            </a:r>
          </a:p>
          <a:p>
            <a:r>
              <a:rPr sz="1050">
                <a:solidFill>
                  <a:srgbClr val="111111"/>
                </a:solidFill>
                <a:latin typeface="Aptos"/>
              </a:rPr>
              <a:t>Ask for a seasonal pilot with users, context and agreed metrics.</a:t>
            </a:r>
          </a:p>
        </p:txBody>
      </p:sp>
      <p:sp>
        <p:nvSpPr>
          <p:cNvPr id="8" name="Rounded Rectangle 7"/>
          <p:cNvSpPr/>
          <p:nvPr/>
        </p:nvSpPr>
        <p:spPr>
          <a:xfrm>
            <a:off x="6035040" y="1225296"/>
            <a:ext cx="4983480" cy="100584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28016" tIns="64008" rIns="128016" bIns="36576" rtlCol="0" anchor="ctr"/>
          <a:lstStyle/>
          <a:p>
            <a:pPr algn="ctr"/>
            <a:r>
              <a:rPr sz="1350" b="1">
                <a:solidFill>
                  <a:srgbClr val="173D32"/>
                </a:solidFill>
                <a:latin typeface="Aptos"/>
              </a:rPr>
              <a:t>Industrial validation</a:t>
            </a:r>
          </a:p>
          <a:p>
            <a:r>
              <a:rPr sz="1050">
                <a:solidFill>
                  <a:srgbClr val="247A4D"/>
                </a:solidFill>
                <a:latin typeface="Aptos"/>
              </a:rPr>
              <a:t>food companies · pilot plants · processors · technology centres</a:t>
            </a:r>
          </a:p>
          <a:p>
            <a:r>
              <a:rPr sz="1050">
                <a:solidFill>
                  <a:srgbClr val="111111"/>
                </a:solidFill>
                <a:latin typeface="Aptos"/>
              </a:rPr>
              <a:t>Ask for a production trial covering safety, process, cost and scalability.</a:t>
            </a:r>
          </a:p>
        </p:txBody>
      </p:sp>
      <p:sp>
        <p:nvSpPr>
          <p:cNvPr id="9" name="Rounded Rectangle 8"/>
          <p:cNvSpPr/>
          <p:nvPr/>
        </p:nvSpPr>
        <p:spPr>
          <a:xfrm>
            <a:off x="685800" y="2523744"/>
            <a:ext cx="4983480" cy="100584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28016" tIns="64008" rIns="128016" bIns="36576" rtlCol="0" anchor="ctr"/>
          <a:lstStyle/>
          <a:p>
            <a:pPr algn="ctr"/>
            <a:r>
              <a:rPr sz="1350" b="1">
                <a:solidFill>
                  <a:srgbClr val="173D32"/>
                </a:solidFill>
                <a:latin typeface="Aptos"/>
              </a:rPr>
              <a:t>Regulatory uncertainty</a:t>
            </a:r>
          </a:p>
          <a:p>
            <a:r>
              <a:rPr sz="1050">
                <a:solidFill>
                  <a:srgbClr val="247A4D"/>
                </a:solidFill>
                <a:latin typeface="Aptos"/>
              </a:rPr>
              <a:t>public administrations · sandboxes · standards organisations</a:t>
            </a:r>
          </a:p>
          <a:p>
            <a:r>
              <a:rPr sz="1050">
                <a:solidFill>
                  <a:srgbClr val="111111"/>
                </a:solidFill>
                <a:latin typeface="Aptos"/>
              </a:rPr>
              <a:t>Ask for a classification, claims pathway or compliance roadmap.</a:t>
            </a:r>
          </a:p>
        </p:txBody>
      </p:sp>
      <p:sp>
        <p:nvSpPr>
          <p:cNvPr id="10" name="Rounded Rectangle 9"/>
          <p:cNvSpPr/>
          <p:nvPr/>
        </p:nvSpPr>
        <p:spPr>
          <a:xfrm>
            <a:off x="6035040" y="2523744"/>
            <a:ext cx="4983480" cy="100584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28016" tIns="64008" rIns="128016" bIns="36576" rtlCol="0" anchor="ctr"/>
          <a:lstStyle/>
          <a:p>
            <a:pPr algn="ctr"/>
            <a:r>
              <a:rPr sz="1350" b="1">
                <a:solidFill>
                  <a:srgbClr val="173D32"/>
                </a:solidFill>
                <a:latin typeface="Aptos"/>
              </a:rPr>
              <a:t>First customer</a:t>
            </a:r>
          </a:p>
          <a:p>
            <a:r>
              <a:rPr sz="1050">
                <a:solidFill>
                  <a:srgbClr val="247A4D"/>
                </a:solidFill>
                <a:latin typeface="Aptos"/>
              </a:rPr>
              <a:t>corporates · processors · retailers · procurement teams</a:t>
            </a:r>
          </a:p>
          <a:p>
            <a:r>
              <a:rPr sz="1050">
                <a:solidFill>
                  <a:srgbClr val="111111"/>
                </a:solidFill>
                <a:latin typeface="Aptos"/>
              </a:rPr>
              <a:t>Ask for a paid proof of concept with a decision point.</a:t>
            </a:r>
          </a:p>
        </p:txBody>
      </p:sp>
      <p:sp>
        <p:nvSpPr>
          <p:cNvPr id="11" name="Rounded Rectangle 10"/>
          <p:cNvSpPr/>
          <p:nvPr/>
        </p:nvSpPr>
        <p:spPr>
          <a:xfrm>
            <a:off x="685800" y="3822192"/>
            <a:ext cx="4983480" cy="100584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28016" tIns="64008" rIns="128016" bIns="36576" rtlCol="0" anchor="ctr"/>
          <a:lstStyle/>
          <a:p>
            <a:pPr algn="ctr"/>
            <a:r>
              <a:rPr sz="1350" b="1">
                <a:solidFill>
                  <a:srgbClr val="173D32"/>
                </a:solidFill>
                <a:latin typeface="Aptos"/>
              </a:rPr>
              <a:t>Financing the next milestone</a:t>
            </a:r>
          </a:p>
          <a:p>
            <a:r>
              <a:rPr sz="1050">
                <a:solidFill>
                  <a:srgbClr val="247A4D"/>
                </a:solidFill>
                <a:latin typeface="Aptos"/>
              </a:rPr>
              <a:t>ENISA · CDTI · regional agencies · specialist investors · CVC</a:t>
            </a:r>
          </a:p>
          <a:p>
            <a:r>
              <a:rPr sz="1050">
                <a:solidFill>
                  <a:srgbClr val="111111"/>
                </a:solidFill>
                <a:latin typeface="Aptos"/>
              </a:rPr>
              <a:t>Ask for funding linked to a concrete validation or commercial milestone.</a:t>
            </a:r>
          </a:p>
        </p:txBody>
      </p:sp>
      <p:sp>
        <p:nvSpPr>
          <p:cNvPr id="12" name="Rounded Rectangle 11"/>
          <p:cNvSpPr/>
          <p:nvPr/>
        </p:nvSpPr>
        <p:spPr>
          <a:xfrm>
            <a:off x="6035040" y="3822192"/>
            <a:ext cx="4983480" cy="100584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28016" tIns="64008" rIns="128016" bIns="36576" rtlCol="0" anchor="ctr"/>
          <a:lstStyle/>
          <a:p>
            <a:pPr algn="ctr"/>
            <a:r>
              <a:rPr sz="1350" b="1">
                <a:solidFill>
                  <a:srgbClr val="173D32"/>
                </a:solidFill>
                <a:latin typeface="Aptos"/>
              </a:rPr>
              <a:t>Internationalisation</a:t>
            </a:r>
          </a:p>
          <a:p>
            <a:r>
              <a:rPr sz="1050">
                <a:solidFill>
                  <a:srgbClr val="247A4D"/>
                </a:solidFill>
                <a:latin typeface="Aptos"/>
              </a:rPr>
              <a:t>ICEX · clusters · trade fairs · international partners</a:t>
            </a:r>
          </a:p>
          <a:p>
            <a:r>
              <a:rPr sz="1050">
                <a:solidFill>
                  <a:srgbClr val="111111"/>
                </a:solidFill>
                <a:latin typeface="Aptos"/>
              </a:rPr>
              <a:t>Ask for access to a specific market, segment or validation environment.</a:t>
            </a:r>
          </a:p>
        </p:txBody>
      </p:sp>
      <p:sp>
        <p:nvSpPr>
          <p:cNvPr id="13" name="Rounded Rectangle 12"/>
          <p:cNvSpPr/>
          <p:nvPr/>
        </p:nvSpPr>
        <p:spPr>
          <a:xfrm>
            <a:off x="914400" y="5806440"/>
            <a:ext cx="10058400" cy="50292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r>
              <a:rPr sz="1400" b="1">
                <a:solidFill>
                  <a:srgbClr val="173D32"/>
                </a:solidFill>
                <a:latin typeface="Aptos"/>
              </a:rPr>
              <a:t>Choose partners by the adoption function they unlock — not by visibility or logo value.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ADOPTION ASSETS</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Evidence, trust and legitimacy are ecosystem assets</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868680" y="1600200"/>
            <a:ext cx="2971800" cy="3566160"/>
          </a:xfrm>
          <a:prstGeom prst="roundRect">
            <a:avLst>
              <a:gd name="adj" fmla="val 1538"/>
            </a:avLst>
          </a:prstGeom>
          <a:solidFill>
            <a:srgbClr val="EDF5EF"/>
          </a:solidFill>
          <a:ln w="12700">
            <a:solidFill>
              <a:srgbClr val="247A4D"/>
            </a:solidFill>
            <a:prstDash val="solid"/>
          </a:ln>
        </p:spPr>
        <p:txBody>
          <a:bodyPr/>
          <a:lstStyle/>
          <a:p>
            <a:endParaRPr/>
          </a:p>
        </p:txBody>
      </p:sp>
      <p:sp>
        <p:nvSpPr>
          <p:cNvPr id="8" name="Text 6"/>
          <p:cNvSpPr/>
          <p:nvPr/>
        </p:nvSpPr>
        <p:spPr>
          <a:xfrm>
            <a:off x="1033272" y="1856232"/>
            <a:ext cx="2642616" cy="320040"/>
          </a:xfrm>
          <a:prstGeom prst="rect">
            <a:avLst/>
          </a:prstGeom>
          <a:noFill/>
          <a:ln/>
        </p:spPr>
        <p:txBody>
          <a:bodyPr wrap="square" lIns="0" tIns="0" rIns="0" bIns="0" rtlCol="0" anchor="ctr"/>
          <a:lstStyle/>
          <a:p>
            <a:pPr marL="0" indent="0" algn="ctr">
              <a:buNone/>
            </a:pPr>
            <a:r>
              <a:rPr lang="en-US" sz="1800" b="1" dirty="0">
                <a:solidFill>
                  <a:srgbClr val="247A4D"/>
                </a:solidFill>
                <a:latin typeface="Aptos Display" pitchFamily="34" charset="0"/>
                <a:ea typeface="Aptos Display" pitchFamily="34" charset="-122"/>
                <a:cs typeface="Aptos Display" pitchFamily="34" charset="-120"/>
              </a:rPr>
              <a:t>Evidence</a:t>
            </a:r>
            <a:endParaRPr lang="en-US" sz="1800" dirty="0"/>
          </a:p>
        </p:txBody>
      </p:sp>
      <p:sp>
        <p:nvSpPr>
          <p:cNvPr id="9" name="Text 7"/>
          <p:cNvSpPr/>
          <p:nvPr/>
        </p:nvSpPr>
        <p:spPr>
          <a:xfrm>
            <a:off x="1097280" y="2606040"/>
            <a:ext cx="2514600" cy="685800"/>
          </a:xfrm>
          <a:prstGeom prst="rect">
            <a:avLst/>
          </a:prstGeom>
          <a:noFill/>
          <a:ln/>
        </p:spPr>
        <p:txBody>
          <a:bodyPr wrap="square" lIns="0" tIns="0" rIns="0" bIns="0" rtlCol="0" anchor="ctr">
            <a:normAutofit/>
          </a:bodyPr>
          <a:lstStyle/>
          <a:p>
            <a:pPr marL="0" indent="0" algn="ctr">
              <a:buNone/>
            </a:pPr>
            <a:r>
              <a:rPr lang="en-US" sz="1550" b="1" dirty="0">
                <a:solidFill>
                  <a:srgbClr val="173D32"/>
                </a:solidFill>
                <a:latin typeface="Aptos Display" pitchFamily="34" charset="0"/>
                <a:ea typeface="Aptos Display" pitchFamily="34" charset="-122"/>
                <a:cs typeface="Aptos Display" pitchFamily="34" charset="-120"/>
              </a:rPr>
              <a:t>Does it work in this context?</a:t>
            </a:r>
            <a:endParaRPr lang="en-US" sz="1550" dirty="0"/>
          </a:p>
        </p:txBody>
      </p:sp>
      <p:sp>
        <p:nvSpPr>
          <p:cNvPr id="10" name="Text 8"/>
          <p:cNvSpPr/>
          <p:nvPr/>
        </p:nvSpPr>
        <p:spPr>
          <a:xfrm>
            <a:off x="1097280" y="4005072"/>
            <a:ext cx="2514600" cy="502920"/>
          </a:xfrm>
          <a:prstGeom prst="rect">
            <a:avLst/>
          </a:prstGeom>
          <a:noFill/>
          <a:ln/>
        </p:spPr>
        <p:txBody>
          <a:bodyPr wrap="square" lIns="0" tIns="0" rIns="0" bIns="0" rtlCol="0" anchor="ctr">
            <a:normAutofit/>
          </a:bodyPr>
          <a:lstStyle/>
          <a:p>
            <a:pPr marL="0" indent="0" algn="ctr">
              <a:buNone/>
            </a:pPr>
            <a:r>
              <a:rPr lang="en-US" sz="1150" dirty="0">
                <a:solidFill>
                  <a:srgbClr val="5E6A62"/>
                </a:solidFill>
                <a:latin typeface="Aptos" pitchFamily="34" charset="0"/>
                <a:ea typeface="Aptos" pitchFamily="34" charset="-122"/>
                <a:cs typeface="Aptos" pitchFamily="34" charset="-120"/>
              </a:rPr>
              <a:t>research centres · field data · metrics</a:t>
            </a:r>
            <a:endParaRPr lang="en-US" sz="1150" dirty="0"/>
          </a:p>
        </p:txBody>
      </p:sp>
      <p:sp>
        <p:nvSpPr>
          <p:cNvPr id="11" name="Shape 9"/>
          <p:cNvSpPr/>
          <p:nvPr/>
        </p:nvSpPr>
        <p:spPr>
          <a:xfrm>
            <a:off x="4389120" y="1600200"/>
            <a:ext cx="2971800" cy="3566160"/>
          </a:xfrm>
          <a:prstGeom prst="roundRect">
            <a:avLst>
              <a:gd name="adj" fmla="val 1538"/>
            </a:avLst>
          </a:prstGeom>
          <a:solidFill>
            <a:srgbClr val="FFF8ED"/>
          </a:solidFill>
          <a:ln w="12700">
            <a:solidFill>
              <a:srgbClr val="8B5E34"/>
            </a:solidFill>
            <a:prstDash val="solid"/>
          </a:ln>
        </p:spPr>
        <p:txBody>
          <a:bodyPr/>
          <a:lstStyle/>
          <a:p>
            <a:endParaRPr/>
          </a:p>
        </p:txBody>
      </p:sp>
      <p:sp>
        <p:nvSpPr>
          <p:cNvPr id="12" name="Text 10"/>
          <p:cNvSpPr/>
          <p:nvPr/>
        </p:nvSpPr>
        <p:spPr>
          <a:xfrm>
            <a:off x="4553712" y="1856232"/>
            <a:ext cx="2642616" cy="320040"/>
          </a:xfrm>
          <a:prstGeom prst="rect">
            <a:avLst/>
          </a:prstGeom>
          <a:noFill/>
          <a:ln/>
        </p:spPr>
        <p:txBody>
          <a:bodyPr wrap="square" lIns="0" tIns="0" rIns="0" bIns="0" rtlCol="0" anchor="ctr"/>
          <a:lstStyle/>
          <a:p>
            <a:pPr marL="0" indent="0" algn="ctr">
              <a:buNone/>
            </a:pPr>
            <a:r>
              <a:rPr lang="en-US" sz="1800" b="1" dirty="0">
                <a:solidFill>
                  <a:srgbClr val="8B5E34"/>
                </a:solidFill>
                <a:latin typeface="Aptos Display" pitchFamily="34" charset="0"/>
                <a:ea typeface="Aptos Display" pitchFamily="34" charset="-122"/>
                <a:cs typeface="Aptos Display" pitchFamily="34" charset="-120"/>
              </a:rPr>
              <a:t>Trust</a:t>
            </a:r>
            <a:endParaRPr lang="en-US" sz="1800" dirty="0"/>
          </a:p>
        </p:txBody>
      </p:sp>
      <p:sp>
        <p:nvSpPr>
          <p:cNvPr id="13" name="Text 11"/>
          <p:cNvSpPr/>
          <p:nvPr/>
        </p:nvSpPr>
        <p:spPr>
          <a:xfrm>
            <a:off x="4617720" y="2606040"/>
            <a:ext cx="2514600" cy="685800"/>
          </a:xfrm>
          <a:prstGeom prst="rect">
            <a:avLst/>
          </a:prstGeom>
          <a:noFill/>
          <a:ln/>
        </p:spPr>
        <p:txBody>
          <a:bodyPr wrap="square" lIns="0" tIns="0" rIns="0" bIns="0" rtlCol="0" anchor="ctr">
            <a:normAutofit/>
          </a:bodyPr>
          <a:lstStyle/>
          <a:p>
            <a:pPr marL="0" indent="0" algn="ctr">
              <a:buNone/>
            </a:pPr>
            <a:r>
              <a:rPr lang="en-US" sz="1550" b="1" dirty="0">
                <a:solidFill>
                  <a:srgbClr val="173D32"/>
                </a:solidFill>
                <a:latin typeface="Aptos Display" pitchFamily="34" charset="0"/>
                <a:ea typeface="Aptos Display" pitchFamily="34" charset="-122"/>
                <a:cs typeface="Aptos Display" pitchFamily="34" charset="-120"/>
              </a:rPr>
              <a:t>Do users believe the change is safe and useful?</a:t>
            </a:r>
            <a:endParaRPr lang="en-US" sz="1550" dirty="0"/>
          </a:p>
        </p:txBody>
      </p:sp>
      <p:sp>
        <p:nvSpPr>
          <p:cNvPr id="14" name="Text 12"/>
          <p:cNvSpPr/>
          <p:nvPr/>
        </p:nvSpPr>
        <p:spPr>
          <a:xfrm>
            <a:off x="4617720" y="4005072"/>
            <a:ext cx="2514600" cy="502920"/>
          </a:xfrm>
          <a:prstGeom prst="rect">
            <a:avLst/>
          </a:prstGeom>
          <a:noFill/>
          <a:ln/>
        </p:spPr>
        <p:txBody>
          <a:bodyPr wrap="square" lIns="0" tIns="0" rIns="0" bIns="0" rtlCol="0" anchor="ctr">
            <a:normAutofit/>
          </a:bodyPr>
          <a:lstStyle/>
          <a:p>
            <a:pPr marL="0" indent="0" algn="ctr">
              <a:buNone/>
            </a:pPr>
            <a:r>
              <a:rPr lang="en-US" sz="1150" dirty="0">
                <a:solidFill>
                  <a:srgbClr val="5E6A62"/>
                </a:solidFill>
                <a:latin typeface="Aptos" pitchFamily="34" charset="0"/>
                <a:ea typeface="Aptos" pitchFamily="34" charset="-122"/>
                <a:cs typeface="Aptos" pitchFamily="34" charset="-120"/>
              </a:rPr>
              <a:t>farmers · advisors · cooperatives</a:t>
            </a:r>
            <a:endParaRPr lang="en-US" sz="1150" dirty="0"/>
          </a:p>
        </p:txBody>
      </p:sp>
      <p:sp>
        <p:nvSpPr>
          <p:cNvPr id="15" name="Shape 13"/>
          <p:cNvSpPr/>
          <p:nvPr/>
        </p:nvSpPr>
        <p:spPr>
          <a:xfrm>
            <a:off x="7909560" y="1600200"/>
            <a:ext cx="2971800" cy="3566160"/>
          </a:xfrm>
          <a:prstGeom prst="roundRect">
            <a:avLst>
              <a:gd name="adj" fmla="val 1538"/>
            </a:avLst>
          </a:prstGeom>
          <a:solidFill>
            <a:srgbClr val="EFF6F9"/>
          </a:solidFill>
          <a:ln w="12700">
            <a:solidFill>
              <a:srgbClr val="2E5E70"/>
            </a:solidFill>
            <a:prstDash val="solid"/>
          </a:ln>
        </p:spPr>
        <p:txBody>
          <a:bodyPr/>
          <a:lstStyle/>
          <a:p>
            <a:endParaRPr/>
          </a:p>
        </p:txBody>
      </p:sp>
      <p:sp>
        <p:nvSpPr>
          <p:cNvPr id="16" name="Text 14"/>
          <p:cNvSpPr/>
          <p:nvPr/>
        </p:nvSpPr>
        <p:spPr>
          <a:xfrm>
            <a:off x="8074152" y="1856232"/>
            <a:ext cx="2642616" cy="320040"/>
          </a:xfrm>
          <a:prstGeom prst="rect">
            <a:avLst/>
          </a:prstGeom>
          <a:noFill/>
          <a:ln/>
        </p:spPr>
        <p:txBody>
          <a:bodyPr wrap="square" lIns="0" tIns="0" rIns="0" bIns="0" rtlCol="0" anchor="ctr"/>
          <a:lstStyle/>
          <a:p>
            <a:pPr marL="0" indent="0" algn="ctr">
              <a:buNone/>
            </a:pPr>
            <a:r>
              <a:rPr lang="en-US" sz="1800" b="1" dirty="0">
                <a:solidFill>
                  <a:srgbClr val="2E5E70"/>
                </a:solidFill>
                <a:latin typeface="Aptos Display" pitchFamily="34" charset="0"/>
                <a:ea typeface="Aptos Display" pitchFamily="34" charset="-122"/>
                <a:cs typeface="Aptos Display" pitchFamily="34" charset="-120"/>
              </a:rPr>
              <a:t>Legitimacy</a:t>
            </a:r>
            <a:endParaRPr lang="en-US" sz="1800" dirty="0"/>
          </a:p>
        </p:txBody>
      </p:sp>
      <p:sp>
        <p:nvSpPr>
          <p:cNvPr id="17" name="Text 15"/>
          <p:cNvSpPr/>
          <p:nvPr/>
        </p:nvSpPr>
        <p:spPr>
          <a:xfrm>
            <a:off x="8138160" y="2606040"/>
            <a:ext cx="2514600" cy="685800"/>
          </a:xfrm>
          <a:prstGeom prst="rect">
            <a:avLst/>
          </a:prstGeom>
          <a:noFill/>
          <a:ln/>
        </p:spPr>
        <p:txBody>
          <a:bodyPr wrap="square" lIns="0" tIns="0" rIns="0" bIns="0" rtlCol="0" anchor="ctr">
            <a:normAutofit/>
          </a:bodyPr>
          <a:lstStyle/>
          <a:p>
            <a:pPr marL="0" indent="0" algn="ctr">
              <a:buNone/>
            </a:pPr>
            <a:r>
              <a:rPr lang="en-US" sz="1550" b="1" dirty="0">
                <a:solidFill>
                  <a:srgbClr val="173D32"/>
                </a:solidFill>
                <a:latin typeface="Aptos Display" pitchFamily="34" charset="0"/>
                <a:ea typeface="Aptos Display" pitchFamily="34" charset="-122"/>
                <a:cs typeface="Aptos Display" pitchFamily="34" charset="-120"/>
              </a:rPr>
              <a:t>Is it acceptable under rules, standards and norms?</a:t>
            </a:r>
            <a:endParaRPr lang="en-US" sz="1550" dirty="0"/>
          </a:p>
        </p:txBody>
      </p:sp>
      <p:sp>
        <p:nvSpPr>
          <p:cNvPr id="18" name="Text 16"/>
          <p:cNvSpPr/>
          <p:nvPr/>
        </p:nvSpPr>
        <p:spPr>
          <a:xfrm>
            <a:off x="8138160" y="4005072"/>
            <a:ext cx="2514600" cy="502920"/>
          </a:xfrm>
          <a:prstGeom prst="rect">
            <a:avLst/>
          </a:prstGeom>
          <a:noFill/>
          <a:ln/>
        </p:spPr>
        <p:txBody>
          <a:bodyPr wrap="square" lIns="0" tIns="0" rIns="0" bIns="0" rtlCol="0" anchor="ctr">
            <a:normAutofit/>
          </a:bodyPr>
          <a:lstStyle/>
          <a:p>
            <a:pPr marL="0" indent="0" algn="ctr">
              <a:buNone/>
            </a:pPr>
            <a:r>
              <a:rPr lang="en-US" sz="1150" dirty="0">
                <a:solidFill>
                  <a:srgbClr val="5E6A62"/>
                </a:solidFill>
                <a:latin typeface="Aptos" pitchFamily="34" charset="0"/>
                <a:ea typeface="Aptos" pitchFamily="34" charset="-122"/>
                <a:cs typeface="Aptos" pitchFamily="34" charset="-120"/>
              </a:rPr>
              <a:t>public actors · buyers · standards bodies</a:t>
            </a:r>
            <a:endParaRPr lang="en-US" sz="1150" dirty="0"/>
          </a:p>
        </p:txBody>
      </p:sp>
      <p:sp>
        <p:nvSpPr>
          <p:cNvPr id="19" name="Shape 17"/>
          <p:cNvSpPr/>
          <p:nvPr/>
        </p:nvSpPr>
        <p:spPr>
          <a:xfrm>
            <a:off x="914400" y="5806440"/>
            <a:ext cx="9875520" cy="502920"/>
          </a:xfrm>
          <a:prstGeom prst="roundRect">
            <a:avLst>
              <a:gd name="adj" fmla="val 10909"/>
            </a:avLst>
          </a:prstGeom>
          <a:solidFill>
            <a:srgbClr val="E7D8BF"/>
          </a:solidFill>
          <a:ln w="12700">
            <a:solidFill>
              <a:srgbClr val="333333">
                <a:alpha val="0"/>
              </a:srgbClr>
            </a:solidFill>
            <a:prstDash val="solid"/>
          </a:ln>
        </p:spPr>
        <p:txBody>
          <a:bodyPr/>
          <a:lstStyle/>
          <a:p>
            <a:endParaRPr/>
          </a:p>
        </p:txBody>
      </p:sp>
      <p:sp>
        <p:nvSpPr>
          <p:cNvPr id="20" name="Text 18"/>
          <p:cNvSpPr/>
          <p:nvPr/>
        </p:nvSpPr>
        <p:spPr>
          <a:xfrm>
            <a:off x="1143000" y="5961888"/>
            <a:ext cx="9418320" cy="164592"/>
          </a:xfrm>
          <a:prstGeom prst="rect">
            <a:avLst/>
          </a:prstGeom>
          <a:noFill/>
          <a:ln/>
        </p:spPr>
        <p:txBody>
          <a:bodyPr wrap="square" lIns="0" tIns="0" rIns="0" bIns="0" rtlCol="0" anchor="ctr">
            <a:normAutofit fontScale="77500" lnSpcReduction="20000"/>
          </a:bodyPr>
          <a:lstStyle/>
          <a:p>
            <a:pPr marL="0" indent="0" algn="ctr">
              <a:buNone/>
            </a:pPr>
            <a:r>
              <a:rPr lang="en-US" sz="1550" b="1" dirty="0">
                <a:solidFill>
                  <a:srgbClr val="173D32"/>
                </a:solidFill>
                <a:latin typeface="Aptos Display" pitchFamily="34" charset="0"/>
                <a:ea typeface="Aptos Display" pitchFamily="34" charset="-122"/>
                <a:cs typeface="Aptos Display" pitchFamily="34" charset="-120"/>
              </a:rPr>
              <a:t>A pilot should produce the asset that unlocks the next adoption step.</a:t>
            </a:r>
            <a:endParaRPr lang="en-US" sz="15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ECOSYSTEM FAILURES</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Where ecosystem strategies fail</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777240" y="1417320"/>
            <a:ext cx="2971800" cy="1078992"/>
          </a:xfrm>
          <a:prstGeom prst="roundRect">
            <a:avLst>
              <a:gd name="adj" fmla="val 4237"/>
            </a:avLst>
          </a:prstGeom>
          <a:solidFill>
            <a:srgbClr val="FFF5F2"/>
          </a:solidFill>
          <a:ln w="12700">
            <a:solidFill>
              <a:srgbClr val="A63F33">
                <a:alpha val="75000"/>
              </a:srgbClr>
            </a:solidFill>
            <a:prstDash val="solid"/>
          </a:ln>
        </p:spPr>
        <p:txBody>
          <a:bodyPr/>
          <a:lstStyle/>
          <a:p>
            <a:endParaRPr/>
          </a:p>
        </p:txBody>
      </p:sp>
      <p:sp>
        <p:nvSpPr>
          <p:cNvPr id="8" name="Text 6"/>
          <p:cNvSpPr/>
          <p:nvPr/>
        </p:nvSpPr>
        <p:spPr>
          <a:xfrm>
            <a:off x="941832" y="1563624"/>
            <a:ext cx="2642616" cy="274320"/>
          </a:xfrm>
          <a:prstGeom prst="rect">
            <a:avLst/>
          </a:prstGeom>
          <a:noFill/>
          <a:ln/>
        </p:spPr>
        <p:txBody>
          <a:bodyPr wrap="square" lIns="0" tIns="0" rIns="0" bIns="0" rtlCol="0" anchor="ctr">
            <a:normAutofit/>
          </a:bodyPr>
          <a:lstStyle/>
          <a:p>
            <a:pPr marL="0" indent="0">
              <a:buNone/>
            </a:pPr>
            <a:r>
              <a:rPr lang="en-US" sz="1520" b="1" dirty="0">
                <a:solidFill>
                  <a:srgbClr val="A63F33"/>
                </a:solidFill>
                <a:latin typeface="Aptos Display" pitchFamily="34" charset="0"/>
                <a:ea typeface="Aptos Display" pitchFamily="34" charset="-122"/>
                <a:cs typeface="Aptos Display" pitchFamily="34" charset="-120"/>
              </a:rPr>
              <a:t>Missing complements</a:t>
            </a:r>
            <a:endParaRPr lang="en-US" sz="1520" dirty="0"/>
          </a:p>
        </p:txBody>
      </p:sp>
      <p:sp>
        <p:nvSpPr>
          <p:cNvPr id="9" name="Text 7"/>
          <p:cNvSpPr/>
          <p:nvPr/>
        </p:nvSpPr>
        <p:spPr>
          <a:xfrm>
            <a:off x="941832" y="1929384"/>
            <a:ext cx="2642616" cy="457200"/>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data · standards · finance · channel</a:t>
            </a:r>
            <a:endParaRPr lang="en-US" sz="1240" dirty="0"/>
          </a:p>
        </p:txBody>
      </p:sp>
      <p:sp>
        <p:nvSpPr>
          <p:cNvPr id="10" name="Shape 8"/>
          <p:cNvSpPr/>
          <p:nvPr/>
        </p:nvSpPr>
        <p:spPr>
          <a:xfrm>
            <a:off x="4297680" y="1417320"/>
            <a:ext cx="2971800" cy="1078992"/>
          </a:xfrm>
          <a:prstGeom prst="roundRect">
            <a:avLst>
              <a:gd name="adj" fmla="val 4237"/>
            </a:avLst>
          </a:prstGeom>
          <a:solidFill>
            <a:srgbClr val="FFF5F2"/>
          </a:solidFill>
          <a:ln w="12700">
            <a:solidFill>
              <a:srgbClr val="A63F33">
                <a:alpha val="75000"/>
              </a:srgbClr>
            </a:solidFill>
            <a:prstDash val="solid"/>
          </a:ln>
        </p:spPr>
        <p:txBody>
          <a:bodyPr/>
          <a:lstStyle/>
          <a:p>
            <a:endParaRPr/>
          </a:p>
        </p:txBody>
      </p:sp>
      <p:sp>
        <p:nvSpPr>
          <p:cNvPr id="11" name="Text 9"/>
          <p:cNvSpPr/>
          <p:nvPr/>
        </p:nvSpPr>
        <p:spPr>
          <a:xfrm>
            <a:off x="4462272" y="1563624"/>
            <a:ext cx="2642616" cy="274320"/>
          </a:xfrm>
          <a:prstGeom prst="rect">
            <a:avLst/>
          </a:prstGeom>
          <a:noFill/>
          <a:ln/>
        </p:spPr>
        <p:txBody>
          <a:bodyPr wrap="square" lIns="0" tIns="0" rIns="0" bIns="0" rtlCol="0" anchor="ctr">
            <a:normAutofit/>
          </a:bodyPr>
          <a:lstStyle/>
          <a:p>
            <a:pPr marL="0" indent="0">
              <a:buNone/>
            </a:pPr>
            <a:r>
              <a:rPr lang="en-US" sz="1520" b="1" dirty="0">
                <a:solidFill>
                  <a:srgbClr val="A63F33"/>
                </a:solidFill>
                <a:latin typeface="Aptos Display" pitchFamily="34" charset="0"/>
                <a:ea typeface="Aptos Display" pitchFamily="34" charset="-122"/>
                <a:cs typeface="Aptos Display" pitchFamily="34" charset="-120"/>
              </a:rPr>
              <a:t>Weak incentives</a:t>
            </a:r>
            <a:endParaRPr lang="en-US" sz="1520" dirty="0"/>
          </a:p>
        </p:txBody>
      </p:sp>
      <p:sp>
        <p:nvSpPr>
          <p:cNvPr id="12" name="Text 10"/>
          <p:cNvSpPr/>
          <p:nvPr/>
        </p:nvSpPr>
        <p:spPr>
          <a:xfrm>
            <a:off x="4462272" y="1929384"/>
            <a:ext cx="2642616" cy="457200"/>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the changer does not capture value</a:t>
            </a:r>
            <a:endParaRPr lang="en-US" sz="1240" dirty="0"/>
          </a:p>
        </p:txBody>
      </p:sp>
      <p:sp>
        <p:nvSpPr>
          <p:cNvPr id="13" name="Shape 11"/>
          <p:cNvSpPr/>
          <p:nvPr/>
        </p:nvSpPr>
        <p:spPr>
          <a:xfrm>
            <a:off x="7818120" y="1417320"/>
            <a:ext cx="2971800" cy="1078992"/>
          </a:xfrm>
          <a:prstGeom prst="roundRect">
            <a:avLst>
              <a:gd name="adj" fmla="val 4237"/>
            </a:avLst>
          </a:prstGeom>
          <a:solidFill>
            <a:srgbClr val="FFF5F2"/>
          </a:solidFill>
          <a:ln w="12700">
            <a:solidFill>
              <a:srgbClr val="A63F33">
                <a:alpha val="75000"/>
              </a:srgbClr>
            </a:solidFill>
            <a:prstDash val="solid"/>
          </a:ln>
        </p:spPr>
        <p:txBody>
          <a:bodyPr/>
          <a:lstStyle/>
          <a:p>
            <a:endParaRPr/>
          </a:p>
        </p:txBody>
      </p:sp>
      <p:sp>
        <p:nvSpPr>
          <p:cNvPr id="14" name="Text 12"/>
          <p:cNvSpPr/>
          <p:nvPr/>
        </p:nvSpPr>
        <p:spPr>
          <a:xfrm>
            <a:off x="7982712" y="1563624"/>
            <a:ext cx="2642616" cy="274320"/>
          </a:xfrm>
          <a:prstGeom prst="rect">
            <a:avLst/>
          </a:prstGeom>
          <a:noFill/>
          <a:ln/>
        </p:spPr>
        <p:txBody>
          <a:bodyPr wrap="square" lIns="0" tIns="0" rIns="0" bIns="0" rtlCol="0" anchor="ctr">
            <a:normAutofit/>
          </a:bodyPr>
          <a:lstStyle/>
          <a:p>
            <a:pPr marL="0" indent="0">
              <a:buNone/>
            </a:pPr>
            <a:r>
              <a:rPr lang="en-US" sz="1520" b="1" dirty="0">
                <a:solidFill>
                  <a:srgbClr val="A63F33"/>
                </a:solidFill>
                <a:latin typeface="Aptos Display" pitchFamily="34" charset="0"/>
                <a:ea typeface="Aptos Display" pitchFamily="34" charset="-122"/>
                <a:cs typeface="Aptos Display" pitchFamily="34" charset="-120"/>
              </a:rPr>
              <a:t>Low trust</a:t>
            </a:r>
            <a:endParaRPr lang="en-US" sz="1520" dirty="0"/>
          </a:p>
        </p:txBody>
      </p:sp>
      <p:sp>
        <p:nvSpPr>
          <p:cNvPr id="15" name="Text 13"/>
          <p:cNvSpPr/>
          <p:nvPr/>
        </p:nvSpPr>
        <p:spPr>
          <a:xfrm>
            <a:off x="7982712" y="1929384"/>
            <a:ext cx="2642616" cy="457200"/>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credible actors are absent</a:t>
            </a:r>
            <a:endParaRPr lang="en-US" sz="1240" dirty="0"/>
          </a:p>
        </p:txBody>
      </p:sp>
      <p:sp>
        <p:nvSpPr>
          <p:cNvPr id="16" name="Shape 14"/>
          <p:cNvSpPr/>
          <p:nvPr/>
        </p:nvSpPr>
        <p:spPr>
          <a:xfrm>
            <a:off x="777240" y="3017520"/>
            <a:ext cx="2971800" cy="1078992"/>
          </a:xfrm>
          <a:prstGeom prst="roundRect">
            <a:avLst>
              <a:gd name="adj" fmla="val 4237"/>
            </a:avLst>
          </a:prstGeom>
          <a:solidFill>
            <a:srgbClr val="FFF5F2"/>
          </a:solidFill>
          <a:ln w="12700">
            <a:solidFill>
              <a:srgbClr val="A63F33">
                <a:alpha val="75000"/>
              </a:srgbClr>
            </a:solidFill>
            <a:prstDash val="solid"/>
          </a:ln>
        </p:spPr>
        <p:txBody>
          <a:bodyPr/>
          <a:lstStyle/>
          <a:p>
            <a:endParaRPr/>
          </a:p>
        </p:txBody>
      </p:sp>
      <p:sp>
        <p:nvSpPr>
          <p:cNvPr id="17" name="Text 15"/>
          <p:cNvSpPr/>
          <p:nvPr/>
        </p:nvSpPr>
        <p:spPr>
          <a:xfrm>
            <a:off x="941832" y="3163824"/>
            <a:ext cx="2642616" cy="274320"/>
          </a:xfrm>
          <a:prstGeom prst="rect">
            <a:avLst/>
          </a:prstGeom>
          <a:noFill/>
          <a:ln/>
        </p:spPr>
        <p:txBody>
          <a:bodyPr wrap="square" lIns="0" tIns="0" rIns="0" bIns="0" rtlCol="0" anchor="ctr">
            <a:normAutofit/>
          </a:bodyPr>
          <a:lstStyle/>
          <a:p>
            <a:pPr marL="0" indent="0">
              <a:buNone/>
            </a:pPr>
            <a:r>
              <a:rPr lang="en-US" sz="1520" b="1" dirty="0">
                <a:solidFill>
                  <a:srgbClr val="A63F33"/>
                </a:solidFill>
                <a:latin typeface="Aptos Display" pitchFamily="34" charset="0"/>
                <a:ea typeface="Aptos Display" pitchFamily="34" charset="-122"/>
                <a:cs typeface="Aptos Display" pitchFamily="34" charset="-120"/>
              </a:rPr>
              <a:t>Regulatory ambiguity</a:t>
            </a:r>
            <a:endParaRPr lang="en-US" sz="1520" dirty="0"/>
          </a:p>
        </p:txBody>
      </p:sp>
      <p:sp>
        <p:nvSpPr>
          <p:cNvPr id="18" name="Text 16"/>
          <p:cNvSpPr/>
          <p:nvPr/>
        </p:nvSpPr>
        <p:spPr>
          <a:xfrm>
            <a:off x="941832" y="3529584"/>
            <a:ext cx="2642616" cy="457200"/>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unclear claims or classification</a:t>
            </a:r>
            <a:endParaRPr lang="en-US" sz="1240" dirty="0"/>
          </a:p>
        </p:txBody>
      </p:sp>
      <p:sp>
        <p:nvSpPr>
          <p:cNvPr id="19" name="Shape 17"/>
          <p:cNvSpPr/>
          <p:nvPr/>
        </p:nvSpPr>
        <p:spPr>
          <a:xfrm>
            <a:off x="4297680" y="3017520"/>
            <a:ext cx="2971800" cy="1078992"/>
          </a:xfrm>
          <a:prstGeom prst="roundRect">
            <a:avLst>
              <a:gd name="adj" fmla="val 4237"/>
            </a:avLst>
          </a:prstGeom>
          <a:solidFill>
            <a:srgbClr val="FFF5F2"/>
          </a:solidFill>
          <a:ln w="12700">
            <a:solidFill>
              <a:srgbClr val="A63F33">
                <a:alpha val="75000"/>
              </a:srgbClr>
            </a:solidFill>
            <a:prstDash val="solid"/>
          </a:ln>
        </p:spPr>
        <p:txBody>
          <a:bodyPr/>
          <a:lstStyle/>
          <a:p>
            <a:endParaRPr/>
          </a:p>
        </p:txBody>
      </p:sp>
      <p:sp>
        <p:nvSpPr>
          <p:cNvPr id="20" name="Text 18"/>
          <p:cNvSpPr/>
          <p:nvPr/>
        </p:nvSpPr>
        <p:spPr>
          <a:xfrm>
            <a:off x="4462272" y="3163824"/>
            <a:ext cx="2642616" cy="274320"/>
          </a:xfrm>
          <a:prstGeom prst="rect">
            <a:avLst/>
          </a:prstGeom>
          <a:noFill/>
          <a:ln/>
        </p:spPr>
        <p:txBody>
          <a:bodyPr wrap="square" lIns="0" tIns="0" rIns="0" bIns="0" rtlCol="0" anchor="ctr">
            <a:normAutofit/>
          </a:bodyPr>
          <a:lstStyle/>
          <a:p>
            <a:pPr marL="0" indent="0">
              <a:buNone/>
            </a:pPr>
            <a:r>
              <a:rPr lang="en-US" sz="1520" b="1" dirty="0">
                <a:solidFill>
                  <a:srgbClr val="A63F33"/>
                </a:solidFill>
                <a:latin typeface="Aptos Display" pitchFamily="34" charset="0"/>
                <a:ea typeface="Aptos Display" pitchFamily="34" charset="-122"/>
                <a:cs typeface="Aptos Display" pitchFamily="34" charset="-120"/>
              </a:rPr>
              <a:t>Pilot theatre</a:t>
            </a:r>
            <a:endParaRPr lang="en-US" sz="1520" dirty="0"/>
          </a:p>
        </p:txBody>
      </p:sp>
      <p:sp>
        <p:nvSpPr>
          <p:cNvPr id="21" name="Text 19"/>
          <p:cNvSpPr/>
          <p:nvPr/>
        </p:nvSpPr>
        <p:spPr>
          <a:xfrm>
            <a:off x="4462272" y="3529584"/>
            <a:ext cx="2642616" cy="457200"/>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demo without decision</a:t>
            </a:r>
            <a:endParaRPr lang="en-US" sz="1240" dirty="0"/>
          </a:p>
        </p:txBody>
      </p:sp>
      <p:sp>
        <p:nvSpPr>
          <p:cNvPr id="22" name="Shape 20"/>
          <p:cNvSpPr/>
          <p:nvPr/>
        </p:nvSpPr>
        <p:spPr>
          <a:xfrm>
            <a:off x="7818120" y="3017520"/>
            <a:ext cx="2971800" cy="1078992"/>
          </a:xfrm>
          <a:prstGeom prst="roundRect">
            <a:avLst>
              <a:gd name="adj" fmla="val 4237"/>
            </a:avLst>
          </a:prstGeom>
          <a:solidFill>
            <a:srgbClr val="FFF5F2"/>
          </a:solidFill>
          <a:ln w="12700">
            <a:solidFill>
              <a:srgbClr val="A63F33">
                <a:alpha val="75000"/>
              </a:srgbClr>
            </a:solidFill>
            <a:prstDash val="solid"/>
          </a:ln>
        </p:spPr>
        <p:txBody>
          <a:bodyPr/>
          <a:lstStyle/>
          <a:p>
            <a:endParaRPr/>
          </a:p>
        </p:txBody>
      </p:sp>
      <p:sp>
        <p:nvSpPr>
          <p:cNvPr id="23" name="Text 21"/>
          <p:cNvSpPr/>
          <p:nvPr/>
        </p:nvSpPr>
        <p:spPr>
          <a:xfrm>
            <a:off x="7982712" y="3163824"/>
            <a:ext cx="2642616" cy="274320"/>
          </a:xfrm>
          <a:prstGeom prst="rect">
            <a:avLst/>
          </a:prstGeom>
          <a:noFill/>
          <a:ln/>
        </p:spPr>
        <p:txBody>
          <a:bodyPr wrap="square" lIns="0" tIns="0" rIns="0" bIns="0" rtlCol="0" anchor="ctr">
            <a:normAutofit/>
          </a:bodyPr>
          <a:lstStyle/>
          <a:p>
            <a:pPr marL="0" indent="0">
              <a:buNone/>
            </a:pPr>
            <a:r>
              <a:rPr lang="en-US" sz="1520" b="1" dirty="0">
                <a:solidFill>
                  <a:srgbClr val="A63F33"/>
                </a:solidFill>
                <a:latin typeface="Aptos Display" pitchFamily="34" charset="0"/>
                <a:ea typeface="Aptos Display" pitchFamily="34" charset="-122"/>
                <a:cs typeface="Aptos Display" pitchFamily="34" charset="-120"/>
              </a:rPr>
              <a:t>No orchestrator</a:t>
            </a:r>
            <a:endParaRPr lang="en-US" sz="1520" dirty="0"/>
          </a:p>
        </p:txBody>
      </p:sp>
      <p:sp>
        <p:nvSpPr>
          <p:cNvPr id="24" name="Text 22"/>
          <p:cNvSpPr/>
          <p:nvPr/>
        </p:nvSpPr>
        <p:spPr>
          <a:xfrm>
            <a:off x="7982712" y="3529584"/>
            <a:ext cx="2642616" cy="457200"/>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interdependencies remain unmanaged</a:t>
            </a:r>
            <a:endParaRPr lang="en-US" sz="1240" dirty="0"/>
          </a:p>
        </p:txBody>
      </p:sp>
      <p:sp>
        <p:nvSpPr>
          <p:cNvPr id="25" name="Shape 23"/>
          <p:cNvSpPr/>
          <p:nvPr/>
        </p:nvSpPr>
        <p:spPr>
          <a:xfrm>
            <a:off x="1051560" y="5065776"/>
            <a:ext cx="9601200" cy="877824"/>
          </a:xfrm>
          <a:prstGeom prst="roundRect">
            <a:avLst>
              <a:gd name="adj" fmla="val 6250"/>
            </a:avLst>
          </a:prstGeom>
          <a:solidFill>
            <a:srgbClr val="FFFDF7"/>
          </a:solidFill>
          <a:ln w="10160">
            <a:solidFill>
              <a:srgbClr val="D6C7AA">
                <a:alpha val="65000"/>
              </a:srgbClr>
            </a:solidFill>
            <a:prstDash val="solid"/>
          </a:ln>
        </p:spPr>
        <p:txBody>
          <a:bodyPr/>
          <a:lstStyle/>
          <a:p>
            <a:endParaRPr/>
          </a:p>
        </p:txBody>
      </p:sp>
      <p:sp>
        <p:nvSpPr>
          <p:cNvPr id="26" name="Text 24"/>
          <p:cNvSpPr/>
          <p:nvPr/>
        </p:nvSpPr>
        <p:spPr>
          <a:xfrm>
            <a:off x="1280160" y="5248656"/>
            <a:ext cx="9144000" cy="676656"/>
          </a:xfrm>
          <a:prstGeom prst="rect">
            <a:avLst/>
          </a:prstGeom>
          <a:noFill/>
          <a:ln/>
        </p:spPr>
        <p:txBody>
          <a:bodyPr wrap="square" lIns="254" tIns="254" rIns="254" bIns="254" rtlCol="0" anchor="ctr">
            <a:normAutofit/>
          </a:bodyPr>
          <a:lstStyle/>
          <a:p>
            <a:pPr marL="0" indent="0" algn="ctr">
              <a:buNone/>
            </a:pPr>
            <a:r>
              <a:rPr lang="en-US" sz="2050" b="1" dirty="0">
                <a:solidFill>
                  <a:srgbClr val="173D32"/>
                </a:solidFill>
                <a:latin typeface="Aptos Display" pitchFamily="34" charset="0"/>
                <a:ea typeface="Aptos Display" pitchFamily="34" charset="-122"/>
                <a:cs typeface="Aptos Display" pitchFamily="34" charset="-120"/>
              </a:rPr>
              <a:t>When a project feels stuck, diagnose the ecosystem failure — not only the product feature.</a:t>
            </a:r>
            <a:endParaRPr lang="en-US" sz="2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5">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ECOSYSTEM COORDINATION</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Intermediaries and orchestrators reduce friction</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Text 5"/>
          <p:cNvSpPr/>
          <p:nvPr/>
        </p:nvSpPr>
        <p:spPr>
          <a:xfrm>
            <a:off x="868680" y="1325880"/>
            <a:ext cx="1828800" cy="201168"/>
          </a:xfrm>
          <a:prstGeom prst="rect">
            <a:avLst/>
          </a:prstGeom>
          <a:noFill/>
          <a:ln/>
        </p:spPr>
        <p:txBody>
          <a:bodyPr wrap="square" lIns="0" tIns="0" rIns="0" bIns="0" rtlCol="0" anchor="ctr"/>
          <a:lstStyle/>
          <a:p>
            <a:pPr marL="0" indent="0">
              <a:buNone/>
            </a:pPr>
            <a:r>
              <a:rPr lang="en-US" sz="1650" b="1" dirty="0">
                <a:solidFill>
                  <a:srgbClr val="247A4D"/>
                </a:solidFill>
                <a:latin typeface="Aptos Display" pitchFamily="34" charset="0"/>
                <a:ea typeface="Aptos Display" pitchFamily="34" charset="-122"/>
                <a:cs typeface="Aptos Display" pitchFamily="34" charset="-120"/>
              </a:rPr>
              <a:t>Connect</a:t>
            </a:r>
            <a:endParaRPr lang="en-US" sz="1650" dirty="0"/>
          </a:p>
        </p:txBody>
      </p:sp>
      <p:sp>
        <p:nvSpPr>
          <p:cNvPr id="8" name="Text 6"/>
          <p:cNvSpPr/>
          <p:nvPr/>
        </p:nvSpPr>
        <p:spPr>
          <a:xfrm>
            <a:off x="2743200" y="1344168"/>
            <a:ext cx="7498080" cy="201168"/>
          </a:xfrm>
          <a:prstGeom prst="rect">
            <a:avLst/>
          </a:prstGeom>
          <a:noFill/>
          <a:ln/>
        </p:spPr>
        <p:txBody>
          <a:bodyPr wrap="square" lIns="0" tIns="0" rIns="0" bIns="0" rtlCol="0" anchor="ctr">
            <a:normAutofit lnSpcReduction="10000"/>
          </a:bodyPr>
          <a:lstStyle/>
          <a:p>
            <a:pPr marL="0" indent="0">
              <a:buNone/>
            </a:pPr>
            <a:r>
              <a:rPr lang="en-US" sz="1350" dirty="0">
                <a:solidFill>
                  <a:srgbClr val="173D32"/>
                </a:solidFill>
                <a:latin typeface="Aptos" pitchFamily="34" charset="0"/>
                <a:ea typeface="Aptos" pitchFamily="34" charset="-122"/>
                <a:cs typeface="Aptos" pitchFamily="34" charset="-120"/>
              </a:rPr>
              <a:t>actors that do not naturally meet</a:t>
            </a:r>
            <a:endParaRPr lang="en-US" sz="1350" dirty="0"/>
          </a:p>
        </p:txBody>
      </p:sp>
      <p:sp>
        <p:nvSpPr>
          <p:cNvPr id="9" name="Shape 7"/>
          <p:cNvSpPr/>
          <p:nvPr/>
        </p:nvSpPr>
        <p:spPr>
          <a:xfrm>
            <a:off x="868680" y="1709928"/>
            <a:ext cx="9966960" cy="0"/>
          </a:xfrm>
          <a:prstGeom prst="line">
            <a:avLst/>
          </a:prstGeom>
          <a:noFill/>
          <a:ln w="7620">
            <a:solidFill>
              <a:srgbClr val="D6C7AA"/>
            </a:solidFill>
            <a:prstDash val="solid"/>
          </a:ln>
        </p:spPr>
        <p:txBody>
          <a:bodyPr/>
          <a:lstStyle/>
          <a:p>
            <a:endParaRPr/>
          </a:p>
        </p:txBody>
      </p:sp>
      <p:sp>
        <p:nvSpPr>
          <p:cNvPr id="10" name="Text 8"/>
          <p:cNvSpPr/>
          <p:nvPr/>
        </p:nvSpPr>
        <p:spPr>
          <a:xfrm>
            <a:off x="868680" y="2130552"/>
            <a:ext cx="1828800" cy="201168"/>
          </a:xfrm>
          <a:prstGeom prst="rect">
            <a:avLst/>
          </a:prstGeom>
          <a:noFill/>
          <a:ln/>
        </p:spPr>
        <p:txBody>
          <a:bodyPr wrap="square" lIns="0" tIns="0" rIns="0" bIns="0" rtlCol="0" anchor="ctr"/>
          <a:lstStyle/>
          <a:p>
            <a:pPr marL="0" indent="0">
              <a:buNone/>
            </a:pPr>
            <a:r>
              <a:rPr lang="en-US" sz="1650" b="1" dirty="0">
                <a:solidFill>
                  <a:srgbClr val="8B5E34"/>
                </a:solidFill>
                <a:latin typeface="Aptos Display" pitchFamily="34" charset="0"/>
                <a:ea typeface="Aptos Display" pitchFamily="34" charset="-122"/>
                <a:cs typeface="Aptos Display" pitchFamily="34" charset="-120"/>
              </a:rPr>
              <a:t>Translate</a:t>
            </a:r>
            <a:endParaRPr lang="en-US" sz="1650" dirty="0"/>
          </a:p>
        </p:txBody>
      </p:sp>
      <p:sp>
        <p:nvSpPr>
          <p:cNvPr id="11" name="Text 9"/>
          <p:cNvSpPr/>
          <p:nvPr/>
        </p:nvSpPr>
        <p:spPr>
          <a:xfrm>
            <a:off x="2743200" y="2148840"/>
            <a:ext cx="7498080" cy="201168"/>
          </a:xfrm>
          <a:prstGeom prst="rect">
            <a:avLst/>
          </a:prstGeom>
          <a:noFill/>
          <a:ln/>
        </p:spPr>
        <p:txBody>
          <a:bodyPr wrap="square" lIns="0" tIns="0" rIns="0" bIns="0" rtlCol="0" anchor="ctr">
            <a:normAutofit lnSpcReduction="10000"/>
          </a:bodyPr>
          <a:lstStyle/>
          <a:p>
            <a:pPr marL="0" indent="0">
              <a:buNone/>
            </a:pPr>
            <a:r>
              <a:rPr lang="en-US" sz="1350" dirty="0">
                <a:solidFill>
                  <a:srgbClr val="173D32"/>
                </a:solidFill>
                <a:latin typeface="Aptos" pitchFamily="34" charset="0"/>
                <a:ea typeface="Aptos" pitchFamily="34" charset="-122"/>
                <a:cs typeface="Aptos" pitchFamily="34" charset="-120"/>
              </a:rPr>
              <a:t>science, practice, policy and market language</a:t>
            </a:r>
            <a:endParaRPr lang="en-US" sz="1350" dirty="0"/>
          </a:p>
        </p:txBody>
      </p:sp>
      <p:sp>
        <p:nvSpPr>
          <p:cNvPr id="12" name="Shape 10"/>
          <p:cNvSpPr/>
          <p:nvPr/>
        </p:nvSpPr>
        <p:spPr>
          <a:xfrm>
            <a:off x="868680" y="2514600"/>
            <a:ext cx="9966960" cy="0"/>
          </a:xfrm>
          <a:prstGeom prst="line">
            <a:avLst/>
          </a:prstGeom>
          <a:noFill/>
          <a:ln w="7620">
            <a:solidFill>
              <a:srgbClr val="D6C7AA"/>
            </a:solidFill>
            <a:prstDash val="solid"/>
          </a:ln>
        </p:spPr>
        <p:txBody>
          <a:bodyPr/>
          <a:lstStyle/>
          <a:p>
            <a:endParaRPr/>
          </a:p>
        </p:txBody>
      </p:sp>
      <p:sp>
        <p:nvSpPr>
          <p:cNvPr id="13" name="Text 11"/>
          <p:cNvSpPr/>
          <p:nvPr/>
        </p:nvSpPr>
        <p:spPr>
          <a:xfrm>
            <a:off x="868680" y="2935224"/>
            <a:ext cx="1828800" cy="201168"/>
          </a:xfrm>
          <a:prstGeom prst="rect">
            <a:avLst/>
          </a:prstGeom>
          <a:noFill/>
          <a:ln/>
        </p:spPr>
        <p:txBody>
          <a:bodyPr wrap="square" lIns="0" tIns="0" rIns="0" bIns="0" rtlCol="0" anchor="ctr"/>
          <a:lstStyle/>
          <a:p>
            <a:pPr marL="0" indent="0">
              <a:buNone/>
            </a:pPr>
            <a:r>
              <a:rPr lang="en-US" sz="1650" b="1" dirty="0">
                <a:solidFill>
                  <a:srgbClr val="247A4D"/>
                </a:solidFill>
                <a:latin typeface="Aptos Display" pitchFamily="34" charset="0"/>
                <a:ea typeface="Aptos Display" pitchFamily="34" charset="-122"/>
                <a:cs typeface="Aptos Display" pitchFamily="34" charset="-120"/>
              </a:rPr>
              <a:t>Broker</a:t>
            </a:r>
            <a:endParaRPr lang="en-US" sz="1650" dirty="0"/>
          </a:p>
        </p:txBody>
      </p:sp>
      <p:sp>
        <p:nvSpPr>
          <p:cNvPr id="14" name="Text 12"/>
          <p:cNvSpPr/>
          <p:nvPr/>
        </p:nvSpPr>
        <p:spPr>
          <a:xfrm>
            <a:off x="2743200" y="2953512"/>
            <a:ext cx="7498080" cy="201168"/>
          </a:xfrm>
          <a:prstGeom prst="rect">
            <a:avLst/>
          </a:prstGeom>
          <a:noFill/>
          <a:ln/>
        </p:spPr>
        <p:txBody>
          <a:bodyPr wrap="square" lIns="0" tIns="0" rIns="0" bIns="0" rtlCol="0" anchor="ctr">
            <a:normAutofit lnSpcReduction="10000"/>
          </a:bodyPr>
          <a:lstStyle/>
          <a:p>
            <a:pPr marL="0" indent="0">
              <a:buNone/>
            </a:pPr>
            <a:r>
              <a:rPr lang="en-US" sz="1350" dirty="0">
                <a:solidFill>
                  <a:srgbClr val="173D32"/>
                </a:solidFill>
                <a:latin typeface="Aptos" pitchFamily="34" charset="0"/>
                <a:ea typeface="Aptos" pitchFamily="34" charset="-122"/>
                <a:cs typeface="Aptos" pitchFamily="34" charset="-120"/>
              </a:rPr>
              <a:t>trust, access and credibility</a:t>
            </a:r>
            <a:endParaRPr lang="en-US" sz="1350" dirty="0"/>
          </a:p>
        </p:txBody>
      </p:sp>
      <p:sp>
        <p:nvSpPr>
          <p:cNvPr id="15" name="Shape 13"/>
          <p:cNvSpPr/>
          <p:nvPr/>
        </p:nvSpPr>
        <p:spPr>
          <a:xfrm>
            <a:off x="868680" y="3319272"/>
            <a:ext cx="9966960" cy="0"/>
          </a:xfrm>
          <a:prstGeom prst="line">
            <a:avLst/>
          </a:prstGeom>
          <a:noFill/>
          <a:ln w="7620">
            <a:solidFill>
              <a:srgbClr val="D6C7AA"/>
            </a:solidFill>
            <a:prstDash val="solid"/>
          </a:ln>
        </p:spPr>
        <p:txBody>
          <a:bodyPr/>
          <a:lstStyle/>
          <a:p>
            <a:endParaRPr/>
          </a:p>
        </p:txBody>
      </p:sp>
      <p:sp>
        <p:nvSpPr>
          <p:cNvPr id="16" name="Text 14"/>
          <p:cNvSpPr/>
          <p:nvPr/>
        </p:nvSpPr>
        <p:spPr>
          <a:xfrm>
            <a:off x="868680" y="3739896"/>
            <a:ext cx="1828800" cy="201168"/>
          </a:xfrm>
          <a:prstGeom prst="rect">
            <a:avLst/>
          </a:prstGeom>
          <a:noFill/>
          <a:ln/>
        </p:spPr>
        <p:txBody>
          <a:bodyPr wrap="square" lIns="0" tIns="0" rIns="0" bIns="0" rtlCol="0" anchor="ctr"/>
          <a:lstStyle/>
          <a:p>
            <a:pPr marL="0" indent="0">
              <a:buNone/>
            </a:pPr>
            <a:r>
              <a:rPr lang="en-US" sz="1650" b="1" dirty="0">
                <a:solidFill>
                  <a:srgbClr val="8B5E34"/>
                </a:solidFill>
                <a:latin typeface="Aptos Display" pitchFamily="34" charset="0"/>
                <a:ea typeface="Aptos Display" pitchFamily="34" charset="-122"/>
                <a:cs typeface="Aptos Display" pitchFamily="34" charset="-120"/>
              </a:rPr>
              <a:t>Structure</a:t>
            </a:r>
            <a:endParaRPr lang="en-US" sz="1650" dirty="0"/>
          </a:p>
        </p:txBody>
      </p:sp>
      <p:sp>
        <p:nvSpPr>
          <p:cNvPr id="17" name="Text 15"/>
          <p:cNvSpPr/>
          <p:nvPr/>
        </p:nvSpPr>
        <p:spPr>
          <a:xfrm>
            <a:off x="2743200" y="3758184"/>
            <a:ext cx="7498080" cy="201168"/>
          </a:xfrm>
          <a:prstGeom prst="rect">
            <a:avLst/>
          </a:prstGeom>
          <a:noFill/>
          <a:ln/>
        </p:spPr>
        <p:txBody>
          <a:bodyPr wrap="square" lIns="0" tIns="0" rIns="0" bIns="0" rtlCol="0" anchor="ctr">
            <a:normAutofit lnSpcReduction="10000"/>
          </a:bodyPr>
          <a:lstStyle/>
          <a:p>
            <a:pPr marL="0" indent="0">
              <a:buNone/>
            </a:pPr>
            <a:r>
              <a:rPr lang="en-US" sz="1350" dirty="0">
                <a:solidFill>
                  <a:srgbClr val="173D32"/>
                </a:solidFill>
                <a:latin typeface="Aptos" pitchFamily="34" charset="0"/>
                <a:ea typeface="Aptos" pitchFamily="34" charset="-122"/>
                <a:cs typeface="Aptos" pitchFamily="34" charset="-120"/>
              </a:rPr>
              <a:t>pilots, evidence and next decisions</a:t>
            </a:r>
            <a:endParaRPr lang="en-US" sz="1350" dirty="0"/>
          </a:p>
        </p:txBody>
      </p:sp>
      <p:sp>
        <p:nvSpPr>
          <p:cNvPr id="18" name="Shape 16"/>
          <p:cNvSpPr/>
          <p:nvPr/>
        </p:nvSpPr>
        <p:spPr>
          <a:xfrm>
            <a:off x="868680" y="4123944"/>
            <a:ext cx="9966960" cy="0"/>
          </a:xfrm>
          <a:prstGeom prst="line">
            <a:avLst/>
          </a:prstGeom>
          <a:noFill/>
          <a:ln w="7620">
            <a:solidFill>
              <a:srgbClr val="D6C7AA"/>
            </a:solidFill>
            <a:prstDash val="solid"/>
          </a:ln>
        </p:spPr>
        <p:txBody>
          <a:bodyPr/>
          <a:lstStyle/>
          <a:p>
            <a:endParaRPr/>
          </a:p>
        </p:txBody>
      </p:sp>
      <p:sp>
        <p:nvSpPr>
          <p:cNvPr id="19" name="Text 17"/>
          <p:cNvSpPr/>
          <p:nvPr/>
        </p:nvSpPr>
        <p:spPr>
          <a:xfrm>
            <a:off x="868680" y="4544568"/>
            <a:ext cx="1828800" cy="201168"/>
          </a:xfrm>
          <a:prstGeom prst="rect">
            <a:avLst/>
          </a:prstGeom>
          <a:noFill/>
          <a:ln/>
        </p:spPr>
        <p:txBody>
          <a:bodyPr wrap="square" lIns="0" tIns="0" rIns="0" bIns="0" rtlCol="0" anchor="ctr"/>
          <a:lstStyle/>
          <a:p>
            <a:pPr marL="0" indent="0">
              <a:buNone/>
            </a:pPr>
            <a:r>
              <a:rPr lang="en-US" sz="1650" b="1" dirty="0">
                <a:solidFill>
                  <a:srgbClr val="247A4D"/>
                </a:solidFill>
                <a:latin typeface="Aptos Display" pitchFamily="34" charset="0"/>
                <a:ea typeface="Aptos Display" pitchFamily="34" charset="-122"/>
                <a:cs typeface="Aptos Display" pitchFamily="34" charset="-120"/>
              </a:rPr>
              <a:t>Aggregate</a:t>
            </a:r>
            <a:endParaRPr lang="en-US" sz="1650" dirty="0"/>
          </a:p>
        </p:txBody>
      </p:sp>
      <p:sp>
        <p:nvSpPr>
          <p:cNvPr id="20" name="Text 18"/>
          <p:cNvSpPr/>
          <p:nvPr/>
        </p:nvSpPr>
        <p:spPr>
          <a:xfrm>
            <a:off x="2743200" y="4562856"/>
            <a:ext cx="7498080" cy="201168"/>
          </a:xfrm>
          <a:prstGeom prst="rect">
            <a:avLst/>
          </a:prstGeom>
          <a:noFill/>
          <a:ln/>
        </p:spPr>
        <p:txBody>
          <a:bodyPr wrap="square" lIns="0" tIns="0" rIns="0" bIns="0" rtlCol="0" anchor="ctr">
            <a:normAutofit lnSpcReduction="10000"/>
          </a:bodyPr>
          <a:lstStyle/>
          <a:p>
            <a:pPr marL="0" indent="0">
              <a:buNone/>
            </a:pPr>
            <a:r>
              <a:rPr lang="en-US" sz="1350" dirty="0">
                <a:solidFill>
                  <a:srgbClr val="173D32"/>
                </a:solidFill>
                <a:latin typeface="Aptos" pitchFamily="34" charset="0"/>
                <a:ea typeface="Aptos" pitchFamily="34" charset="-122"/>
                <a:cs typeface="Aptos" pitchFamily="34" charset="-120"/>
              </a:rPr>
              <a:t>demand, users or complementary assets</a:t>
            </a:r>
            <a:endParaRPr lang="en-US" sz="1350" dirty="0"/>
          </a:p>
        </p:txBody>
      </p:sp>
      <p:sp>
        <p:nvSpPr>
          <p:cNvPr id="21" name="Shape 19"/>
          <p:cNvSpPr/>
          <p:nvPr/>
        </p:nvSpPr>
        <p:spPr>
          <a:xfrm>
            <a:off x="868680" y="4928616"/>
            <a:ext cx="9966960" cy="0"/>
          </a:xfrm>
          <a:prstGeom prst="line">
            <a:avLst/>
          </a:prstGeom>
          <a:noFill/>
          <a:ln w="7620">
            <a:solidFill>
              <a:srgbClr val="D6C7AA"/>
            </a:solidFill>
            <a:prstDash val="solid"/>
          </a:ln>
        </p:spPr>
        <p:txBody>
          <a:bodyPr/>
          <a:lstStyle/>
          <a:p>
            <a:endParaRPr/>
          </a:p>
        </p:txBody>
      </p:sp>
      <p:sp>
        <p:nvSpPr>
          <p:cNvPr id="22" name="Shape 20"/>
          <p:cNvSpPr/>
          <p:nvPr/>
        </p:nvSpPr>
        <p:spPr>
          <a:xfrm>
            <a:off x="914400" y="5715000"/>
            <a:ext cx="9875520" cy="502920"/>
          </a:xfrm>
          <a:prstGeom prst="roundRect">
            <a:avLst>
              <a:gd name="adj" fmla="val 10909"/>
            </a:avLst>
          </a:prstGeom>
          <a:solidFill>
            <a:srgbClr val="E7D8BF"/>
          </a:solidFill>
          <a:ln w="12700">
            <a:solidFill>
              <a:srgbClr val="333333">
                <a:alpha val="0"/>
              </a:srgbClr>
            </a:solidFill>
            <a:prstDash val="solid"/>
          </a:ln>
        </p:spPr>
        <p:txBody>
          <a:bodyPr/>
          <a:lstStyle/>
          <a:p>
            <a:endParaRPr/>
          </a:p>
        </p:txBody>
      </p:sp>
      <p:sp>
        <p:nvSpPr>
          <p:cNvPr id="23" name="Text 21"/>
          <p:cNvSpPr/>
          <p:nvPr/>
        </p:nvSpPr>
        <p:spPr>
          <a:xfrm>
            <a:off x="1143000" y="5870448"/>
            <a:ext cx="9418320" cy="164592"/>
          </a:xfrm>
          <a:prstGeom prst="rect">
            <a:avLst/>
          </a:prstGeom>
          <a:noFill/>
          <a:ln/>
        </p:spPr>
        <p:txBody>
          <a:bodyPr wrap="square" lIns="0" tIns="0" rIns="0" bIns="0" rtlCol="0" anchor="ctr">
            <a:normAutofit fontScale="77500" lnSpcReduction="20000"/>
          </a:bodyPr>
          <a:lstStyle/>
          <a:p>
            <a:pPr marL="0" indent="0" algn="ctr">
              <a:buNone/>
            </a:pPr>
            <a:r>
              <a:rPr lang="en-US" sz="1550" b="1" dirty="0">
                <a:solidFill>
                  <a:srgbClr val="173D32"/>
                </a:solidFill>
                <a:latin typeface="Aptos Display" pitchFamily="34" charset="0"/>
                <a:ea typeface="Aptos Display" pitchFamily="34" charset="-122"/>
                <a:cs typeface="Aptos Display" pitchFamily="34" charset="-120"/>
              </a:rPr>
              <a:t>The right intermediary can reduce time-to-trust and reveal the real adoption barrier.</a:t>
            </a:r>
            <a:endParaRPr lang="en-US" sz="1550" dirty="0"/>
          </a:p>
        </p:txBody>
      </p:sp>
      <p:sp>
        <p:nvSpPr>
          <p:cNvPr id="24" name="Text 22"/>
          <p:cNvSpPr/>
          <p:nvPr/>
        </p:nvSpPr>
        <p:spPr>
          <a:xfrm>
            <a:off x="685800" y="6647688"/>
            <a:ext cx="10332720" cy="146304"/>
          </a:xfrm>
          <a:prstGeom prst="rect">
            <a:avLst/>
          </a:prstGeom>
          <a:noFill/>
          <a:ln/>
        </p:spPr>
        <p:txBody>
          <a:bodyPr wrap="square" lIns="0" tIns="0" rIns="0" bIns="0" rtlCol="0" anchor="ctr">
            <a:normAutofit/>
          </a:bodyPr>
          <a:lstStyle/>
          <a:p>
            <a:pPr marL="0" indent="0">
              <a:buNone/>
            </a:pPr>
            <a:r>
              <a:rPr lang="en-US" sz="650" i="1" dirty="0">
                <a:solidFill>
                  <a:srgbClr val="5E6A62"/>
                </a:solidFill>
                <a:latin typeface="Aptos" pitchFamily="34" charset="0"/>
                <a:ea typeface="Aptos" pitchFamily="34" charset="-122"/>
                <a:cs typeface="Aptos" pitchFamily="34" charset="-120"/>
              </a:rPr>
              <a:t>Source lens: World Bank AIS sourcebook; innovation brokering and co-design.</a:t>
            </a:r>
            <a:endParaRPr lang="en-US" sz="6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6">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sz="1500" b="1">
                <a:solidFill>
                  <a:srgbClr val="173D32"/>
                </a:solidFill>
                <a:latin typeface="Aptos"/>
              </a:rPr>
              <a:t>LOCAL CONTEXT</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sz="3000" b="0">
                <a:solidFill>
                  <a:srgbClr val="173D32"/>
                </a:solidFill>
                <a:latin typeface="Aptos"/>
              </a:rPr>
              <a:t>Use Impuls AgriTech as a broker</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Rounded Rectangle 6"/>
          <p:cNvSpPr/>
          <p:nvPr/>
        </p:nvSpPr>
        <p:spPr>
          <a:xfrm>
            <a:off x="868680" y="1417320"/>
            <a:ext cx="4434840" cy="1261872"/>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500" b="1">
                <a:solidFill>
                  <a:srgbClr val="173D32"/>
                </a:solidFill>
                <a:latin typeface="Aptos"/>
              </a:rPr>
              <a:t>1 · Diagnose</a:t>
            </a:r>
          </a:p>
          <a:p>
            <a:pPr>
              <a:spcBef>
                <a:spcPts val="300"/>
              </a:spcBef>
            </a:pPr>
            <a:r>
              <a:rPr sz="1220">
                <a:solidFill>
                  <a:srgbClr val="111111"/>
                </a:solidFill>
                <a:latin typeface="Aptos"/>
              </a:rPr>
              <a:t>Name the adoption bottleneck: evidence, trust, users, data, rules, channel, capital or legitimacy.</a:t>
            </a:r>
          </a:p>
        </p:txBody>
      </p:sp>
      <p:sp>
        <p:nvSpPr>
          <p:cNvPr id="8" name="Rounded Rectangle 7"/>
          <p:cNvSpPr/>
          <p:nvPr/>
        </p:nvSpPr>
        <p:spPr>
          <a:xfrm>
            <a:off x="5760720" y="1417320"/>
            <a:ext cx="4434840" cy="1261872"/>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500" b="1">
                <a:solidFill>
                  <a:srgbClr val="173D32"/>
                </a:solidFill>
                <a:latin typeface="Aptos"/>
              </a:rPr>
              <a:t>2 · Ask for one function</a:t>
            </a:r>
          </a:p>
          <a:p>
            <a:pPr>
              <a:spcBef>
                <a:spcPts val="300"/>
              </a:spcBef>
            </a:pPr>
            <a:r>
              <a:rPr sz="1220">
                <a:solidFill>
                  <a:srgbClr val="111111"/>
                </a:solidFill>
                <a:latin typeface="Aptos"/>
              </a:rPr>
              <a:t>Do not ask for “contacts”. Ask for access, validation, a test site, a buyer conversation or regulatory clarity.</a:t>
            </a:r>
          </a:p>
        </p:txBody>
      </p:sp>
      <p:sp>
        <p:nvSpPr>
          <p:cNvPr id="9" name="Rounded Rectangle 8"/>
          <p:cNvSpPr/>
          <p:nvPr/>
        </p:nvSpPr>
        <p:spPr>
          <a:xfrm>
            <a:off x="868680" y="3044952"/>
            <a:ext cx="4434840" cy="1261872"/>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500" b="1">
                <a:solidFill>
                  <a:srgbClr val="173D32"/>
                </a:solidFill>
                <a:latin typeface="Aptos"/>
              </a:rPr>
              <a:t>3 · Structure the test</a:t>
            </a:r>
          </a:p>
          <a:p>
            <a:pPr>
              <a:spcBef>
                <a:spcPts val="300"/>
              </a:spcBef>
            </a:pPr>
            <a:r>
              <a:rPr sz="1220">
                <a:solidFill>
                  <a:srgbClr val="111111"/>
                </a:solidFill>
                <a:latin typeface="Aptos"/>
              </a:rPr>
              <a:t>Define a small collaboration with scope, metrics, timeline and roles.</a:t>
            </a:r>
          </a:p>
        </p:txBody>
      </p:sp>
      <p:sp>
        <p:nvSpPr>
          <p:cNvPr id="10" name="Rounded Rectangle 9"/>
          <p:cNvSpPr/>
          <p:nvPr/>
        </p:nvSpPr>
        <p:spPr>
          <a:xfrm>
            <a:off x="5760720" y="3044952"/>
            <a:ext cx="4434840" cy="1261872"/>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tIns="82296" rIns="137160" bIns="54864" rtlCol="0" anchor="ctr"/>
          <a:lstStyle/>
          <a:p>
            <a:pPr algn="ctr"/>
            <a:r>
              <a:rPr sz="1500" b="1">
                <a:solidFill>
                  <a:srgbClr val="173D32"/>
                </a:solidFill>
                <a:latin typeface="Aptos"/>
              </a:rPr>
              <a:t>4 · Close the loop</a:t>
            </a:r>
          </a:p>
          <a:p>
            <a:pPr>
              <a:spcBef>
                <a:spcPts val="300"/>
              </a:spcBef>
            </a:pPr>
            <a:r>
              <a:rPr sz="1220">
                <a:solidFill>
                  <a:srgbClr val="111111"/>
                </a:solidFill>
                <a:latin typeface="Aptos"/>
              </a:rPr>
              <a:t>Agree what evidence will trigger the next decision: continue, pay, invest, regulate or scale.</a:t>
            </a:r>
          </a:p>
        </p:txBody>
      </p:sp>
      <p:sp>
        <p:nvSpPr>
          <p:cNvPr id="11" name="Rounded Rectangle 10"/>
          <p:cNvSpPr/>
          <p:nvPr/>
        </p:nvSpPr>
        <p:spPr>
          <a:xfrm>
            <a:off x="914400" y="5257800"/>
            <a:ext cx="10058400" cy="50292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r>
              <a:rPr sz="1400" b="1">
                <a:solidFill>
                  <a:srgbClr val="173D32"/>
                </a:solidFill>
                <a:latin typeface="Aptos"/>
              </a:rPr>
              <a:t>Move from visibility → access → collaboration → evidence → next decision.</a:t>
            </a:r>
          </a:p>
        </p:txBody>
      </p:sp>
      <p:sp>
        <p:nvSpPr>
          <p:cNvPr id="12" name="TextBox 11"/>
          <p:cNvSpPr txBox="1"/>
          <p:nvPr/>
        </p:nvSpPr>
        <p:spPr>
          <a:xfrm>
            <a:off x="685800" y="6647688"/>
            <a:ext cx="9692640" cy="164592"/>
          </a:xfrm>
          <a:prstGeom prst="rect">
            <a:avLst/>
          </a:prstGeom>
          <a:noFill/>
        </p:spPr>
        <p:txBody>
          <a:bodyPr wrap="none">
            <a:spAutoFit/>
          </a:bodyPr>
          <a:lstStyle/>
          <a:p>
            <a:r>
              <a:rPr sz="750" b="0">
                <a:solidFill>
                  <a:srgbClr val="5F6E64"/>
                </a:solidFill>
                <a:latin typeface="Aptos"/>
              </a:rPr>
              <a:t>Source lens: Spanish AgrifoodTech ecosystem gaps and startup needs, Eatable Adventures (2025).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CONTINUITY</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From the system challenge to the ecosystem response</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777240" y="1417320"/>
            <a:ext cx="3291840" cy="1874520"/>
          </a:xfrm>
          <a:prstGeom prst="roundRect">
            <a:avLst>
              <a:gd name="adj" fmla="val 2439"/>
            </a:avLst>
          </a:prstGeom>
          <a:solidFill>
            <a:srgbClr val="F3FAF4"/>
          </a:solidFill>
          <a:ln w="12700">
            <a:solidFill>
              <a:srgbClr val="247A4D">
                <a:alpha val="75000"/>
              </a:srgbClr>
            </a:solidFill>
            <a:prstDash val="solid"/>
          </a:ln>
        </p:spPr>
        <p:txBody>
          <a:bodyPr/>
          <a:lstStyle/>
          <a:p>
            <a:endParaRPr/>
          </a:p>
        </p:txBody>
      </p:sp>
      <p:sp>
        <p:nvSpPr>
          <p:cNvPr id="8" name="Text 6"/>
          <p:cNvSpPr/>
          <p:nvPr/>
        </p:nvSpPr>
        <p:spPr>
          <a:xfrm>
            <a:off x="941832" y="1563624"/>
            <a:ext cx="2962656" cy="274320"/>
          </a:xfrm>
          <a:prstGeom prst="rect">
            <a:avLst/>
          </a:prstGeom>
          <a:noFill/>
          <a:ln/>
        </p:spPr>
        <p:txBody>
          <a:bodyPr wrap="square" lIns="0" tIns="0" rIns="0" bIns="0" rtlCol="0" anchor="ctr">
            <a:normAutofit/>
          </a:bodyPr>
          <a:lstStyle/>
          <a:p>
            <a:pPr marL="0" indent="0">
              <a:buNone/>
            </a:pPr>
            <a:r>
              <a:rPr lang="en-US" sz="1520" b="1" dirty="0">
                <a:solidFill>
                  <a:srgbClr val="247A4D"/>
                </a:solidFill>
                <a:latin typeface="Aptos Display" pitchFamily="34" charset="0"/>
                <a:ea typeface="Aptos Display" pitchFamily="34" charset="-122"/>
                <a:cs typeface="Aptos Display" pitchFamily="34" charset="-120"/>
              </a:rPr>
              <a:t>Session 1</a:t>
            </a:r>
            <a:endParaRPr lang="en-US" sz="1520" dirty="0"/>
          </a:p>
        </p:txBody>
      </p:sp>
      <p:sp>
        <p:nvSpPr>
          <p:cNvPr id="9" name="Text 7"/>
          <p:cNvSpPr/>
          <p:nvPr/>
        </p:nvSpPr>
        <p:spPr>
          <a:xfrm>
            <a:off x="941832" y="1929384"/>
            <a:ext cx="2962656" cy="125272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Food-system challenges are complex. Technology matters, but technology alone does not transform systems.</a:t>
            </a:r>
            <a:endParaRPr lang="en-US" sz="1240" dirty="0"/>
          </a:p>
        </p:txBody>
      </p:sp>
      <p:sp>
        <p:nvSpPr>
          <p:cNvPr id="10" name="Shape 8"/>
          <p:cNvSpPr/>
          <p:nvPr/>
        </p:nvSpPr>
        <p:spPr>
          <a:xfrm>
            <a:off x="4251960" y="1417320"/>
            <a:ext cx="3291840" cy="1874520"/>
          </a:xfrm>
          <a:prstGeom prst="roundRect">
            <a:avLst>
              <a:gd name="adj" fmla="val 2439"/>
            </a:avLst>
          </a:prstGeom>
          <a:solidFill>
            <a:srgbClr val="FFF8ED"/>
          </a:solidFill>
          <a:ln w="12700">
            <a:solidFill>
              <a:srgbClr val="8B5E34">
                <a:alpha val="75000"/>
              </a:srgbClr>
            </a:solidFill>
            <a:prstDash val="solid"/>
          </a:ln>
        </p:spPr>
        <p:txBody>
          <a:bodyPr/>
          <a:lstStyle/>
          <a:p>
            <a:endParaRPr/>
          </a:p>
        </p:txBody>
      </p:sp>
      <p:sp>
        <p:nvSpPr>
          <p:cNvPr id="11" name="Text 9"/>
          <p:cNvSpPr/>
          <p:nvPr/>
        </p:nvSpPr>
        <p:spPr>
          <a:xfrm>
            <a:off x="4416552" y="1563624"/>
            <a:ext cx="2962656" cy="274320"/>
          </a:xfrm>
          <a:prstGeom prst="rect">
            <a:avLst/>
          </a:prstGeom>
          <a:noFill/>
          <a:ln/>
        </p:spPr>
        <p:txBody>
          <a:bodyPr wrap="square" lIns="0" tIns="0" rIns="0" bIns="0" rtlCol="0" anchor="ctr">
            <a:normAutofit/>
          </a:bodyPr>
          <a:lstStyle/>
          <a:p>
            <a:pPr marL="0" indent="0">
              <a:buNone/>
            </a:pPr>
            <a:r>
              <a:rPr lang="en-US" sz="1520" b="1" dirty="0">
                <a:solidFill>
                  <a:srgbClr val="8B5E34"/>
                </a:solidFill>
                <a:latin typeface="Aptos Display" pitchFamily="34" charset="0"/>
                <a:ea typeface="Aptos Display" pitchFamily="34" charset="-122"/>
                <a:cs typeface="Aptos Display" pitchFamily="34" charset="-120"/>
              </a:rPr>
              <a:t>Bridge</a:t>
            </a:r>
            <a:endParaRPr lang="en-US" sz="1520" dirty="0"/>
          </a:p>
        </p:txBody>
      </p:sp>
      <p:sp>
        <p:nvSpPr>
          <p:cNvPr id="12" name="Text 10"/>
          <p:cNvSpPr/>
          <p:nvPr/>
        </p:nvSpPr>
        <p:spPr>
          <a:xfrm>
            <a:off x="4416552" y="1929384"/>
            <a:ext cx="2962656" cy="125272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A startup is not only a product. It is a hypothesis about how a practice could change.</a:t>
            </a:r>
            <a:endParaRPr lang="en-US" sz="1240" dirty="0"/>
          </a:p>
        </p:txBody>
      </p:sp>
      <p:sp>
        <p:nvSpPr>
          <p:cNvPr id="13" name="Shape 11"/>
          <p:cNvSpPr/>
          <p:nvPr/>
        </p:nvSpPr>
        <p:spPr>
          <a:xfrm>
            <a:off x="7726680" y="1417320"/>
            <a:ext cx="3291840" cy="1874520"/>
          </a:xfrm>
          <a:prstGeom prst="roundRect">
            <a:avLst>
              <a:gd name="adj" fmla="val 2439"/>
            </a:avLst>
          </a:prstGeom>
          <a:solidFill>
            <a:srgbClr val="EFF6F9"/>
          </a:solidFill>
          <a:ln w="12700">
            <a:solidFill>
              <a:srgbClr val="2E5E70">
                <a:alpha val="75000"/>
              </a:srgbClr>
            </a:solidFill>
            <a:prstDash val="solid"/>
          </a:ln>
        </p:spPr>
        <p:txBody>
          <a:bodyPr/>
          <a:lstStyle/>
          <a:p>
            <a:endParaRPr/>
          </a:p>
        </p:txBody>
      </p:sp>
      <p:sp>
        <p:nvSpPr>
          <p:cNvPr id="14" name="Text 12"/>
          <p:cNvSpPr/>
          <p:nvPr/>
        </p:nvSpPr>
        <p:spPr>
          <a:xfrm>
            <a:off x="7891272" y="1563624"/>
            <a:ext cx="2962656" cy="274320"/>
          </a:xfrm>
          <a:prstGeom prst="rect">
            <a:avLst/>
          </a:prstGeom>
          <a:noFill/>
          <a:ln/>
        </p:spPr>
        <p:txBody>
          <a:bodyPr wrap="square" lIns="0" tIns="0" rIns="0" bIns="0" rtlCol="0" anchor="ctr">
            <a:normAutofit/>
          </a:bodyPr>
          <a:lstStyle/>
          <a:p>
            <a:pPr marL="0" indent="0">
              <a:buNone/>
            </a:pPr>
            <a:r>
              <a:rPr lang="en-US" sz="1520" b="1" dirty="0">
                <a:solidFill>
                  <a:srgbClr val="2E5E70"/>
                </a:solidFill>
                <a:latin typeface="Aptos Display" pitchFamily="34" charset="0"/>
                <a:ea typeface="Aptos Display" pitchFamily="34" charset="-122"/>
                <a:cs typeface="Aptos Display" pitchFamily="34" charset="-120"/>
              </a:rPr>
              <a:t>Session 2</a:t>
            </a:r>
            <a:endParaRPr lang="en-US" sz="1520" dirty="0"/>
          </a:p>
        </p:txBody>
      </p:sp>
      <p:sp>
        <p:nvSpPr>
          <p:cNvPr id="15" name="Text 13"/>
          <p:cNvSpPr/>
          <p:nvPr/>
        </p:nvSpPr>
        <p:spPr>
          <a:xfrm>
            <a:off x="7891272" y="1929384"/>
            <a:ext cx="2962656" cy="125272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Innovation ecosystems explain who must move together for adoption to happen.</a:t>
            </a:r>
            <a:endParaRPr lang="en-US" sz="1240" dirty="0"/>
          </a:p>
        </p:txBody>
      </p:sp>
      <p:sp>
        <p:nvSpPr>
          <p:cNvPr id="16" name="Shape 14"/>
          <p:cNvSpPr/>
          <p:nvPr/>
        </p:nvSpPr>
        <p:spPr>
          <a:xfrm>
            <a:off x="1005840" y="4178808"/>
            <a:ext cx="9692640" cy="1289304"/>
          </a:xfrm>
          <a:prstGeom prst="roundRect">
            <a:avLst>
              <a:gd name="adj" fmla="val 4255"/>
            </a:avLst>
          </a:prstGeom>
          <a:solidFill>
            <a:srgbClr val="FFFDF7"/>
          </a:solidFill>
          <a:ln w="10160">
            <a:solidFill>
              <a:srgbClr val="D6C7AA">
                <a:alpha val="65000"/>
              </a:srgbClr>
            </a:solidFill>
            <a:prstDash val="solid"/>
          </a:ln>
        </p:spPr>
        <p:txBody>
          <a:bodyPr/>
          <a:lstStyle/>
          <a:p>
            <a:endParaRPr/>
          </a:p>
        </p:txBody>
      </p:sp>
      <p:sp>
        <p:nvSpPr>
          <p:cNvPr id="17" name="Text 15"/>
          <p:cNvSpPr/>
          <p:nvPr/>
        </p:nvSpPr>
        <p:spPr>
          <a:xfrm>
            <a:off x="1234440" y="4361688"/>
            <a:ext cx="9235440" cy="1088136"/>
          </a:xfrm>
          <a:prstGeom prst="rect">
            <a:avLst/>
          </a:prstGeom>
          <a:noFill/>
          <a:ln/>
        </p:spPr>
        <p:txBody>
          <a:bodyPr wrap="square" lIns="254" tIns="254" rIns="254" bIns="254" rtlCol="0" anchor="ctr">
            <a:normAutofit/>
          </a:bodyPr>
          <a:lstStyle/>
          <a:p>
            <a:pPr marL="0" indent="0" algn="ctr">
              <a:buNone/>
            </a:pPr>
            <a:r>
              <a:rPr lang="en-US" sz="2050" b="1" dirty="0">
                <a:solidFill>
                  <a:srgbClr val="173D32"/>
                </a:solidFill>
                <a:latin typeface="Aptos Display" pitchFamily="34" charset="0"/>
                <a:ea typeface="Aptos Display" pitchFamily="34" charset="-122"/>
                <a:cs typeface="Aptos Display" pitchFamily="34" charset="-120"/>
              </a:rPr>
              <a:t>From “what needs to change?” to “who needs to move, together, for change to happen?”</a:t>
            </a:r>
            <a:endParaRPr lang="en-US" sz="2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r>
              <a:rPr sz="850" b="1">
                <a:solidFill>
                  <a:srgbClr val="5E6A62"/>
                </a:solidFill>
                <a:latin typeface="Aptos"/>
              </a:rPr>
              <a:t>TASK CONNECTION</a:t>
            </a:r>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r>
              <a:rPr sz="2850" b="1">
                <a:solidFill>
                  <a:srgbClr val="173D32"/>
                </a:solidFill>
                <a:latin typeface="Aptos Display"/>
              </a:rPr>
              <a:t>Phase 2 · Ecosystem Lens</a:t>
            </a:r>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914400" y="1417320"/>
            <a:ext cx="502920" cy="502920"/>
          </a:xfrm>
          <a:prstGeom prst="ellipse">
            <a:avLst/>
          </a:prstGeom>
          <a:solidFill>
            <a:srgbClr val="247A4D"/>
          </a:solidFill>
          <a:ln w="12700">
            <a:solidFill>
              <a:srgbClr val="333333">
                <a:alpha val="0"/>
              </a:srgbClr>
            </a:solidFill>
            <a:prstDash val="solid"/>
          </a:ln>
        </p:spPr>
        <p:txBody>
          <a:bodyPr/>
          <a:lstStyle/>
          <a:p>
            <a:endParaRPr/>
          </a:p>
        </p:txBody>
      </p:sp>
      <p:sp>
        <p:nvSpPr>
          <p:cNvPr id="8" name="Text 6"/>
          <p:cNvSpPr/>
          <p:nvPr/>
        </p:nvSpPr>
        <p:spPr>
          <a:xfrm>
            <a:off x="1078992" y="1554480"/>
            <a:ext cx="164592" cy="109728"/>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1</a:t>
            </a:r>
            <a:endParaRPr lang="en-US" sz="1100" dirty="0"/>
          </a:p>
        </p:txBody>
      </p:sp>
      <p:sp>
        <p:nvSpPr>
          <p:cNvPr id="9" name="Text 7"/>
          <p:cNvSpPr/>
          <p:nvPr/>
        </p:nvSpPr>
        <p:spPr>
          <a:xfrm>
            <a:off x="1600200" y="1417320"/>
            <a:ext cx="3840480" cy="219456"/>
          </a:xfrm>
          <a:prstGeom prst="rect">
            <a:avLst/>
          </a:prstGeom>
          <a:noFill/>
          <a:ln/>
        </p:spPr>
        <p:txBody>
          <a:bodyPr wrap="square" lIns="0" tIns="0" rIns="0" bIns="0" rtlCol="0" anchor="ctr">
            <a:normAutofit fontScale="92500" lnSpcReduction="10000"/>
          </a:bodyPr>
          <a:lstStyle/>
          <a:p>
            <a:r>
              <a:rPr sz="1650" b="1">
                <a:solidFill>
                  <a:srgbClr val="173D32"/>
                </a:solidFill>
                <a:latin typeface="Aptos Display"/>
              </a:rPr>
              <a:t>Actors</a:t>
            </a:r>
          </a:p>
        </p:txBody>
      </p:sp>
      <p:sp>
        <p:nvSpPr>
          <p:cNvPr id="10" name="Text 8"/>
          <p:cNvSpPr/>
          <p:nvPr/>
        </p:nvSpPr>
        <p:spPr>
          <a:xfrm>
            <a:off x="1600200" y="1801368"/>
            <a:ext cx="4160520" cy="411480"/>
          </a:xfrm>
          <a:prstGeom prst="rect">
            <a:avLst/>
          </a:prstGeom>
          <a:noFill/>
          <a:ln/>
        </p:spPr>
        <p:txBody>
          <a:bodyPr wrap="square" lIns="0" tIns="0" rIns="0" bIns="0" rtlCol="0" anchor="ctr">
            <a:normAutofit/>
          </a:bodyPr>
          <a:lstStyle/>
          <a:p>
            <a:r>
              <a:rPr sz="1240" b="0">
                <a:solidFill>
                  <a:srgbClr val="111111"/>
                </a:solidFill>
                <a:latin typeface="Aptos"/>
              </a:rPr>
              <a:t>Which 3 actors need to be involved for adoption to happen?</a:t>
            </a:r>
          </a:p>
        </p:txBody>
      </p:sp>
      <p:sp>
        <p:nvSpPr>
          <p:cNvPr id="11" name="Shape 9"/>
          <p:cNvSpPr/>
          <p:nvPr/>
        </p:nvSpPr>
        <p:spPr>
          <a:xfrm>
            <a:off x="5989320" y="1417320"/>
            <a:ext cx="502920" cy="502920"/>
          </a:xfrm>
          <a:prstGeom prst="ellipse">
            <a:avLst/>
          </a:prstGeom>
          <a:solidFill>
            <a:srgbClr val="8B5E34"/>
          </a:solidFill>
          <a:ln w="12700">
            <a:solidFill>
              <a:srgbClr val="333333">
                <a:alpha val="0"/>
              </a:srgbClr>
            </a:solidFill>
            <a:prstDash val="solid"/>
          </a:ln>
        </p:spPr>
        <p:txBody>
          <a:bodyPr/>
          <a:lstStyle/>
          <a:p>
            <a:endParaRPr/>
          </a:p>
        </p:txBody>
      </p:sp>
      <p:sp>
        <p:nvSpPr>
          <p:cNvPr id="12" name="Text 10"/>
          <p:cNvSpPr/>
          <p:nvPr/>
        </p:nvSpPr>
        <p:spPr>
          <a:xfrm>
            <a:off x="6153912" y="1554480"/>
            <a:ext cx="164592" cy="109728"/>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2</a:t>
            </a:r>
            <a:endParaRPr lang="en-US" sz="1100" dirty="0"/>
          </a:p>
        </p:txBody>
      </p:sp>
      <p:sp>
        <p:nvSpPr>
          <p:cNvPr id="13" name="Text 11"/>
          <p:cNvSpPr/>
          <p:nvPr/>
        </p:nvSpPr>
        <p:spPr>
          <a:xfrm>
            <a:off x="6675120" y="1417320"/>
            <a:ext cx="3840480" cy="219456"/>
          </a:xfrm>
          <a:prstGeom prst="rect">
            <a:avLst/>
          </a:prstGeom>
          <a:noFill/>
          <a:ln/>
        </p:spPr>
        <p:txBody>
          <a:bodyPr wrap="square" lIns="0" tIns="0" rIns="0" bIns="0" rtlCol="0" anchor="ctr">
            <a:normAutofit fontScale="92500" lnSpcReduction="10000"/>
          </a:bodyPr>
          <a:lstStyle/>
          <a:p>
            <a:r>
              <a:rPr sz="1650" b="1">
                <a:solidFill>
                  <a:srgbClr val="173D32"/>
                </a:solidFill>
                <a:latin typeface="Aptos Display"/>
              </a:rPr>
              <a:t>Main bottleneck</a:t>
            </a:r>
          </a:p>
        </p:txBody>
      </p:sp>
      <p:sp>
        <p:nvSpPr>
          <p:cNvPr id="14" name="Text 12"/>
          <p:cNvSpPr/>
          <p:nvPr/>
        </p:nvSpPr>
        <p:spPr>
          <a:xfrm>
            <a:off x="6675120" y="1801368"/>
            <a:ext cx="4160520" cy="411480"/>
          </a:xfrm>
          <a:prstGeom prst="rect">
            <a:avLst/>
          </a:prstGeom>
          <a:noFill/>
          <a:ln/>
        </p:spPr>
        <p:txBody>
          <a:bodyPr wrap="square" lIns="0" tIns="0" rIns="0" bIns="0" rtlCol="0" anchor="ctr">
            <a:normAutofit/>
          </a:bodyPr>
          <a:lstStyle/>
          <a:p>
            <a:r>
              <a:rPr sz="1240" b="0">
                <a:solidFill>
                  <a:srgbClr val="111111"/>
                </a:solidFill>
                <a:latin typeface="Aptos"/>
              </a:rPr>
              <a:t>What ecosystem condition is missing: trust, evidence, users, data, rules, capital, channel, legitimacy or integration?</a:t>
            </a:r>
          </a:p>
        </p:txBody>
      </p:sp>
      <p:sp>
        <p:nvSpPr>
          <p:cNvPr id="15" name="Shape 13"/>
          <p:cNvSpPr/>
          <p:nvPr/>
        </p:nvSpPr>
        <p:spPr>
          <a:xfrm>
            <a:off x="914400" y="3017520"/>
            <a:ext cx="502920" cy="502920"/>
          </a:xfrm>
          <a:prstGeom prst="ellipse">
            <a:avLst/>
          </a:prstGeom>
          <a:solidFill>
            <a:srgbClr val="247A4D"/>
          </a:solidFill>
          <a:ln w="12700">
            <a:solidFill>
              <a:srgbClr val="333333">
                <a:alpha val="0"/>
              </a:srgbClr>
            </a:solidFill>
            <a:prstDash val="solid"/>
          </a:ln>
        </p:spPr>
        <p:txBody>
          <a:bodyPr/>
          <a:lstStyle/>
          <a:p>
            <a:endParaRPr/>
          </a:p>
        </p:txBody>
      </p:sp>
      <p:sp>
        <p:nvSpPr>
          <p:cNvPr id="16" name="Text 14"/>
          <p:cNvSpPr/>
          <p:nvPr/>
        </p:nvSpPr>
        <p:spPr>
          <a:xfrm>
            <a:off x="1078992" y="3154680"/>
            <a:ext cx="164592" cy="109728"/>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3</a:t>
            </a:r>
            <a:endParaRPr lang="en-US" sz="1100" dirty="0"/>
          </a:p>
        </p:txBody>
      </p:sp>
      <p:sp>
        <p:nvSpPr>
          <p:cNvPr id="17" name="Text 15"/>
          <p:cNvSpPr/>
          <p:nvPr/>
        </p:nvSpPr>
        <p:spPr>
          <a:xfrm>
            <a:off x="1600200" y="3017520"/>
            <a:ext cx="3840480" cy="219456"/>
          </a:xfrm>
          <a:prstGeom prst="rect">
            <a:avLst/>
          </a:prstGeom>
          <a:noFill/>
          <a:ln/>
        </p:spPr>
        <p:txBody>
          <a:bodyPr wrap="square" lIns="0" tIns="0" rIns="0" bIns="0" rtlCol="0" anchor="ctr">
            <a:normAutofit fontScale="92500" lnSpcReduction="10000"/>
          </a:bodyPr>
          <a:lstStyle/>
          <a:p>
            <a:r>
              <a:rPr sz="1650" b="1">
                <a:solidFill>
                  <a:srgbClr val="173D32"/>
                </a:solidFill>
                <a:latin typeface="Aptos Display"/>
              </a:rPr>
              <a:t>Critical partner</a:t>
            </a:r>
          </a:p>
        </p:txBody>
      </p:sp>
      <p:sp>
        <p:nvSpPr>
          <p:cNvPr id="18" name="Text 16"/>
          <p:cNvSpPr/>
          <p:nvPr/>
        </p:nvSpPr>
        <p:spPr>
          <a:xfrm>
            <a:off x="1600200" y="3401568"/>
            <a:ext cx="4160520" cy="411480"/>
          </a:xfrm>
          <a:prstGeom prst="rect">
            <a:avLst/>
          </a:prstGeom>
          <a:noFill/>
          <a:ln/>
        </p:spPr>
        <p:txBody>
          <a:bodyPr wrap="square" lIns="0" tIns="0" rIns="0" bIns="0" rtlCol="0" anchor="ctr">
            <a:normAutofit/>
          </a:bodyPr>
          <a:lstStyle/>
          <a:p>
            <a:r>
              <a:rPr sz="1240" b="0">
                <a:solidFill>
                  <a:srgbClr val="111111"/>
                </a:solidFill>
                <a:latin typeface="Aptos"/>
              </a:rPr>
              <a:t>Which actor could unlock the bottleneck, and what function would they provide?</a:t>
            </a:r>
          </a:p>
        </p:txBody>
      </p:sp>
      <p:sp>
        <p:nvSpPr>
          <p:cNvPr id="19" name="Shape 17"/>
          <p:cNvSpPr/>
          <p:nvPr/>
        </p:nvSpPr>
        <p:spPr>
          <a:xfrm>
            <a:off x="5989320" y="3017520"/>
            <a:ext cx="502920" cy="502920"/>
          </a:xfrm>
          <a:prstGeom prst="ellipse">
            <a:avLst/>
          </a:prstGeom>
          <a:solidFill>
            <a:srgbClr val="8B5E34"/>
          </a:solidFill>
          <a:ln w="12700">
            <a:solidFill>
              <a:srgbClr val="333333">
                <a:alpha val="0"/>
              </a:srgbClr>
            </a:solidFill>
            <a:prstDash val="solid"/>
          </a:ln>
        </p:spPr>
        <p:txBody>
          <a:bodyPr/>
          <a:lstStyle/>
          <a:p>
            <a:endParaRPr/>
          </a:p>
        </p:txBody>
      </p:sp>
      <p:sp>
        <p:nvSpPr>
          <p:cNvPr id="20" name="Text 18"/>
          <p:cNvSpPr/>
          <p:nvPr/>
        </p:nvSpPr>
        <p:spPr>
          <a:xfrm>
            <a:off x="6153912" y="3154680"/>
            <a:ext cx="164592" cy="109728"/>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4</a:t>
            </a:r>
            <a:endParaRPr lang="en-US" sz="1100" dirty="0"/>
          </a:p>
        </p:txBody>
      </p:sp>
      <p:sp>
        <p:nvSpPr>
          <p:cNvPr id="21" name="Text 19"/>
          <p:cNvSpPr/>
          <p:nvPr/>
        </p:nvSpPr>
        <p:spPr>
          <a:xfrm>
            <a:off x="6675120" y="3017520"/>
            <a:ext cx="3840480" cy="219456"/>
          </a:xfrm>
          <a:prstGeom prst="rect">
            <a:avLst/>
          </a:prstGeom>
          <a:noFill/>
          <a:ln/>
        </p:spPr>
        <p:txBody>
          <a:bodyPr wrap="square" lIns="0" tIns="0" rIns="0" bIns="0" rtlCol="0" anchor="ctr">
            <a:normAutofit fontScale="92500" lnSpcReduction="10000"/>
          </a:bodyPr>
          <a:lstStyle/>
          <a:p>
            <a:r>
              <a:rPr sz="1650" b="1">
                <a:solidFill>
                  <a:srgbClr val="173D32"/>
                </a:solidFill>
                <a:latin typeface="Aptos Display"/>
              </a:rPr>
              <a:t>Evidence / pilot</a:t>
            </a:r>
          </a:p>
        </p:txBody>
      </p:sp>
      <p:sp>
        <p:nvSpPr>
          <p:cNvPr id="22" name="Text 20"/>
          <p:cNvSpPr/>
          <p:nvPr/>
        </p:nvSpPr>
        <p:spPr>
          <a:xfrm>
            <a:off x="6675120" y="3401568"/>
            <a:ext cx="4160520" cy="411480"/>
          </a:xfrm>
          <a:prstGeom prst="rect">
            <a:avLst/>
          </a:prstGeom>
          <a:noFill/>
          <a:ln/>
        </p:spPr>
        <p:txBody>
          <a:bodyPr wrap="square" lIns="0" tIns="0" rIns="0" bIns="0" rtlCol="0" anchor="ctr">
            <a:normAutofit/>
          </a:bodyPr>
          <a:lstStyle/>
          <a:p>
            <a:r>
              <a:rPr sz="1240" b="0">
                <a:solidFill>
                  <a:srgbClr val="111111"/>
                </a:solidFill>
                <a:latin typeface="Aptos"/>
              </a:rPr>
              <a:t>What evidence or small 60-90 day experiment would make the next step credible?</a:t>
            </a:r>
          </a:p>
        </p:txBody>
      </p:sp>
      <p:sp>
        <p:nvSpPr>
          <p:cNvPr id="23" name="Shape 21"/>
          <p:cNvSpPr/>
          <p:nvPr/>
        </p:nvSpPr>
        <p:spPr>
          <a:xfrm>
            <a:off x="1097280" y="5166360"/>
            <a:ext cx="9509760" cy="713232"/>
          </a:xfrm>
          <a:prstGeom prst="roundRect">
            <a:avLst>
              <a:gd name="adj" fmla="val 7692"/>
            </a:avLst>
          </a:prstGeom>
          <a:solidFill>
            <a:srgbClr val="173D32"/>
          </a:solidFill>
          <a:ln w="12700">
            <a:solidFill>
              <a:srgbClr val="333333">
                <a:alpha val="0"/>
              </a:srgbClr>
            </a:solidFill>
            <a:prstDash val="solid"/>
          </a:ln>
        </p:spPr>
        <p:txBody>
          <a:bodyPr/>
          <a:lstStyle/>
          <a:p>
            <a:endParaRPr/>
          </a:p>
        </p:txBody>
      </p:sp>
      <p:sp>
        <p:nvSpPr>
          <p:cNvPr id="24" name="Text 22"/>
          <p:cNvSpPr/>
          <p:nvPr/>
        </p:nvSpPr>
        <p:spPr>
          <a:xfrm>
            <a:off x="1234440" y="5394960"/>
            <a:ext cx="9235440" cy="164592"/>
          </a:xfrm>
          <a:prstGeom prst="rect">
            <a:avLst/>
          </a:prstGeom>
          <a:noFill/>
          <a:ln/>
        </p:spPr>
        <p:txBody>
          <a:bodyPr wrap="square" lIns="0" tIns="0" rIns="0" bIns="0" rtlCol="0" anchor="ctr">
            <a:normAutofit fontScale="92500" lnSpcReduction="10000"/>
          </a:bodyPr>
          <a:lstStyle/>
          <a:p>
            <a:r>
              <a:rPr sz="1240" b="0">
                <a:solidFill>
                  <a:srgbClr val="FFFFFF"/>
                </a:solidFill>
                <a:latin typeface="Aptos"/>
              </a:rPr>
              <a:t>You complete this after Session 2. Today we explain the logic behind each question.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PARTNERSHIP LOGIC</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Turn the bottleneck into a partnership hypothesis</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868680" y="1417320"/>
            <a:ext cx="9966960" cy="1188720"/>
          </a:xfrm>
          <a:prstGeom prst="roundRect">
            <a:avLst>
              <a:gd name="adj" fmla="val 4615"/>
            </a:avLst>
          </a:prstGeom>
          <a:solidFill>
            <a:srgbClr val="FFFDF7"/>
          </a:solidFill>
          <a:ln w="15240">
            <a:solidFill>
              <a:srgbClr val="247A4D"/>
            </a:solidFill>
            <a:prstDash val="solid"/>
          </a:ln>
        </p:spPr>
        <p:txBody>
          <a:bodyPr/>
          <a:lstStyle/>
          <a:p>
            <a:endParaRPr/>
          </a:p>
        </p:txBody>
      </p:sp>
      <p:sp>
        <p:nvSpPr>
          <p:cNvPr id="8" name="Text 6"/>
          <p:cNvSpPr/>
          <p:nvPr/>
        </p:nvSpPr>
        <p:spPr>
          <a:xfrm>
            <a:off x="1143000" y="1783080"/>
            <a:ext cx="9418320" cy="411480"/>
          </a:xfrm>
          <a:prstGeom prst="rect">
            <a:avLst/>
          </a:prstGeom>
          <a:noFill/>
          <a:ln/>
        </p:spPr>
        <p:txBody>
          <a:bodyPr wrap="square" lIns="0" tIns="0" rIns="0" bIns="0" rtlCol="0" anchor="ctr">
            <a:normAutofit fontScale="77500" lnSpcReduction="20000"/>
          </a:bodyPr>
          <a:lstStyle/>
          <a:p>
            <a:pPr marL="0" indent="0" algn="ctr">
              <a:buNone/>
            </a:pPr>
            <a:r>
              <a:rPr lang="en-US" sz="2000" b="1" dirty="0">
                <a:solidFill>
                  <a:srgbClr val="173D32"/>
                </a:solidFill>
                <a:latin typeface="Aptos Display" pitchFamily="34" charset="0"/>
                <a:ea typeface="Aptos Display" pitchFamily="34" charset="-122"/>
                <a:cs typeface="Aptos Display" pitchFamily="34" charset="-120"/>
              </a:rPr>
              <a:t>We need [actor] because they provide [ecosystem function], to test [adoption barrier], and generate [evidence] for [next decision].</a:t>
            </a:r>
            <a:endParaRPr lang="en-US" sz="2000" dirty="0"/>
          </a:p>
        </p:txBody>
      </p:sp>
      <p:sp>
        <p:nvSpPr>
          <p:cNvPr id="9" name="Shape 7"/>
          <p:cNvSpPr/>
          <p:nvPr/>
        </p:nvSpPr>
        <p:spPr>
          <a:xfrm>
            <a:off x="914400" y="3063240"/>
            <a:ext cx="4754880" cy="1600200"/>
          </a:xfrm>
          <a:prstGeom prst="roundRect">
            <a:avLst>
              <a:gd name="adj" fmla="val 2857"/>
            </a:avLst>
          </a:prstGeom>
          <a:solidFill>
            <a:srgbClr val="F3FAF4"/>
          </a:solidFill>
          <a:ln w="12700">
            <a:solidFill>
              <a:srgbClr val="247A4D">
                <a:alpha val="75000"/>
              </a:srgbClr>
            </a:solidFill>
            <a:prstDash val="solid"/>
          </a:ln>
        </p:spPr>
        <p:txBody>
          <a:bodyPr/>
          <a:lstStyle/>
          <a:p>
            <a:endParaRPr/>
          </a:p>
        </p:txBody>
      </p:sp>
      <p:sp>
        <p:nvSpPr>
          <p:cNvPr id="10" name="Text 8"/>
          <p:cNvSpPr/>
          <p:nvPr/>
        </p:nvSpPr>
        <p:spPr>
          <a:xfrm>
            <a:off x="1078992" y="3209544"/>
            <a:ext cx="4425696" cy="274320"/>
          </a:xfrm>
          <a:prstGeom prst="rect">
            <a:avLst/>
          </a:prstGeom>
          <a:noFill/>
          <a:ln/>
        </p:spPr>
        <p:txBody>
          <a:bodyPr wrap="square" lIns="0" tIns="0" rIns="0" bIns="0" rtlCol="0" anchor="ctr">
            <a:normAutofit/>
          </a:bodyPr>
          <a:lstStyle/>
          <a:p>
            <a:pPr marL="0" indent="0">
              <a:buNone/>
            </a:pPr>
            <a:r>
              <a:rPr lang="en-US" sz="1520" b="1" dirty="0">
                <a:solidFill>
                  <a:srgbClr val="247A4D"/>
                </a:solidFill>
                <a:latin typeface="Aptos Display" pitchFamily="34" charset="0"/>
                <a:ea typeface="Aptos Display" pitchFamily="34" charset="-122"/>
                <a:cs typeface="Aptos Display" pitchFamily="34" charset="-120"/>
              </a:rPr>
              <a:t>Example: digital irrigation</a:t>
            </a:r>
            <a:endParaRPr lang="en-US" sz="1520" dirty="0"/>
          </a:p>
        </p:txBody>
      </p:sp>
      <p:sp>
        <p:nvSpPr>
          <p:cNvPr id="11" name="Text 9"/>
          <p:cNvSpPr/>
          <p:nvPr/>
        </p:nvSpPr>
        <p:spPr>
          <a:xfrm>
            <a:off x="1078992" y="3575304"/>
            <a:ext cx="4425696" cy="97840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We need a cooperative advisor because they provide trusted grower access, to test whether recommendations change irrigation decisions, and generate evidence for a paid pilot.</a:t>
            </a:r>
            <a:endParaRPr lang="en-US" sz="1240" dirty="0"/>
          </a:p>
        </p:txBody>
      </p:sp>
      <p:sp>
        <p:nvSpPr>
          <p:cNvPr id="12" name="Shape 10"/>
          <p:cNvSpPr/>
          <p:nvPr/>
        </p:nvSpPr>
        <p:spPr>
          <a:xfrm>
            <a:off x="6080760" y="3063240"/>
            <a:ext cx="4754880" cy="1600200"/>
          </a:xfrm>
          <a:prstGeom prst="roundRect">
            <a:avLst>
              <a:gd name="adj" fmla="val 2857"/>
            </a:avLst>
          </a:prstGeom>
          <a:solidFill>
            <a:srgbClr val="FFF8ED"/>
          </a:solidFill>
          <a:ln w="12700">
            <a:solidFill>
              <a:srgbClr val="8B5E34">
                <a:alpha val="75000"/>
              </a:srgbClr>
            </a:solidFill>
            <a:prstDash val="solid"/>
          </a:ln>
        </p:spPr>
        <p:txBody>
          <a:bodyPr/>
          <a:lstStyle/>
          <a:p>
            <a:endParaRPr/>
          </a:p>
        </p:txBody>
      </p:sp>
      <p:sp>
        <p:nvSpPr>
          <p:cNvPr id="13" name="Text 11"/>
          <p:cNvSpPr/>
          <p:nvPr/>
        </p:nvSpPr>
        <p:spPr>
          <a:xfrm>
            <a:off x="6245352" y="3209544"/>
            <a:ext cx="4425696" cy="274320"/>
          </a:xfrm>
          <a:prstGeom prst="rect">
            <a:avLst/>
          </a:prstGeom>
          <a:noFill/>
          <a:ln/>
        </p:spPr>
        <p:txBody>
          <a:bodyPr wrap="square" lIns="0" tIns="0" rIns="0" bIns="0" rtlCol="0" anchor="ctr">
            <a:normAutofit/>
          </a:bodyPr>
          <a:lstStyle/>
          <a:p>
            <a:pPr marL="0" indent="0">
              <a:buNone/>
            </a:pPr>
            <a:r>
              <a:rPr lang="en-US" sz="1520" b="1" dirty="0">
                <a:solidFill>
                  <a:srgbClr val="8B5E34"/>
                </a:solidFill>
                <a:latin typeface="Aptos Display" pitchFamily="34" charset="0"/>
                <a:ea typeface="Aptos Display" pitchFamily="34" charset="-122"/>
                <a:cs typeface="Aptos Display" pitchFamily="34" charset="-120"/>
              </a:rPr>
              <a:t>Example: bio-input</a:t>
            </a:r>
            <a:endParaRPr lang="en-US" sz="1520" dirty="0"/>
          </a:p>
        </p:txBody>
      </p:sp>
      <p:sp>
        <p:nvSpPr>
          <p:cNvPr id="14" name="Text 12"/>
          <p:cNvSpPr/>
          <p:nvPr/>
        </p:nvSpPr>
        <p:spPr>
          <a:xfrm>
            <a:off x="6245352" y="3575304"/>
            <a:ext cx="4425696" cy="97840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We need a research centre because it provides credible validation, to test agronomic performance across two soil contexts, and generate evidence for distributors.</a:t>
            </a:r>
            <a:endParaRPr lang="en-US" sz="1240" dirty="0"/>
          </a:p>
        </p:txBody>
      </p:sp>
      <p:sp>
        <p:nvSpPr>
          <p:cNvPr id="15" name="Shape 13"/>
          <p:cNvSpPr/>
          <p:nvPr/>
        </p:nvSpPr>
        <p:spPr>
          <a:xfrm>
            <a:off x="914400" y="5806440"/>
            <a:ext cx="9875520" cy="502920"/>
          </a:xfrm>
          <a:prstGeom prst="roundRect">
            <a:avLst>
              <a:gd name="adj" fmla="val 10909"/>
            </a:avLst>
          </a:prstGeom>
          <a:solidFill>
            <a:srgbClr val="E7D8BF"/>
          </a:solidFill>
          <a:ln w="12700">
            <a:solidFill>
              <a:srgbClr val="333333">
                <a:alpha val="0"/>
              </a:srgbClr>
            </a:solidFill>
            <a:prstDash val="solid"/>
          </a:ln>
        </p:spPr>
        <p:txBody>
          <a:bodyPr/>
          <a:lstStyle/>
          <a:p>
            <a:endParaRPr/>
          </a:p>
        </p:txBody>
      </p:sp>
      <p:sp>
        <p:nvSpPr>
          <p:cNvPr id="16" name="Text 14"/>
          <p:cNvSpPr/>
          <p:nvPr/>
        </p:nvSpPr>
        <p:spPr>
          <a:xfrm>
            <a:off x="1143000" y="5961888"/>
            <a:ext cx="9418320" cy="164592"/>
          </a:xfrm>
          <a:prstGeom prst="rect">
            <a:avLst/>
          </a:prstGeom>
          <a:noFill/>
          <a:ln/>
        </p:spPr>
        <p:txBody>
          <a:bodyPr wrap="square" lIns="0" tIns="0" rIns="0" bIns="0" rtlCol="0" anchor="ctr">
            <a:normAutofit fontScale="77500" lnSpcReduction="20000"/>
          </a:bodyPr>
          <a:lstStyle/>
          <a:p>
            <a:pPr marL="0" indent="0" algn="ctr">
              <a:buNone/>
            </a:pPr>
            <a:r>
              <a:rPr lang="en-US" sz="1550" b="1" dirty="0">
                <a:solidFill>
                  <a:srgbClr val="173D32"/>
                </a:solidFill>
                <a:latin typeface="Aptos Display" pitchFamily="34" charset="0"/>
                <a:ea typeface="Aptos Display" pitchFamily="34" charset="-122"/>
                <a:cs typeface="Aptos Display" pitchFamily="34" charset="-120"/>
              </a:rPr>
              <a:t>This formula is useful for emails, pilot proposals, mentor meetings and pitch refinement.</a:t>
            </a:r>
            <a:endParaRPr lang="en-US" sz="15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CLOSING</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Key takeaways</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914400" y="1252728"/>
            <a:ext cx="411480" cy="411480"/>
          </a:xfrm>
          <a:prstGeom prst="ellipse">
            <a:avLst/>
          </a:prstGeom>
          <a:solidFill>
            <a:srgbClr val="247A4D"/>
          </a:solidFill>
          <a:ln w="12700">
            <a:solidFill>
              <a:srgbClr val="333333">
                <a:alpha val="0"/>
              </a:srgbClr>
            </a:solidFill>
            <a:prstDash val="solid"/>
          </a:ln>
        </p:spPr>
        <p:txBody>
          <a:bodyPr/>
          <a:lstStyle/>
          <a:p>
            <a:endParaRPr/>
          </a:p>
        </p:txBody>
      </p:sp>
      <p:sp>
        <p:nvSpPr>
          <p:cNvPr id="8" name="Text 6"/>
          <p:cNvSpPr/>
          <p:nvPr/>
        </p:nvSpPr>
        <p:spPr>
          <a:xfrm>
            <a:off x="1033272" y="1353312"/>
            <a:ext cx="164592" cy="109728"/>
          </a:xfrm>
          <a:prstGeom prst="rect">
            <a:avLst/>
          </a:prstGeom>
          <a:noFill/>
          <a:ln/>
        </p:spPr>
        <p:txBody>
          <a:bodyPr wrap="square" lIns="0" tIns="0" rIns="0" bIns="0" rtlCol="0" anchor="ctr"/>
          <a:lstStyle/>
          <a:p>
            <a:pPr marL="0" indent="0" algn="ctr">
              <a:buNone/>
            </a:pPr>
            <a:r>
              <a:rPr lang="en-US" sz="950" b="1" dirty="0">
                <a:solidFill>
                  <a:srgbClr val="FFFFFF"/>
                </a:solidFill>
                <a:latin typeface="Aptos" pitchFamily="34" charset="0"/>
                <a:ea typeface="Aptos" pitchFamily="34" charset="-122"/>
                <a:cs typeface="Aptos" pitchFamily="34" charset="-120"/>
              </a:rPr>
              <a:t>1</a:t>
            </a:r>
            <a:endParaRPr lang="en-US" sz="950" dirty="0"/>
          </a:p>
        </p:txBody>
      </p:sp>
      <p:sp>
        <p:nvSpPr>
          <p:cNvPr id="9" name="Text 7"/>
          <p:cNvSpPr/>
          <p:nvPr/>
        </p:nvSpPr>
        <p:spPr>
          <a:xfrm>
            <a:off x="1600200" y="1307592"/>
            <a:ext cx="8961120" cy="201168"/>
          </a:xfrm>
          <a:prstGeom prst="rect">
            <a:avLst/>
          </a:prstGeom>
          <a:noFill/>
          <a:ln/>
        </p:spPr>
        <p:txBody>
          <a:bodyPr wrap="square" lIns="0" tIns="0" rIns="0" bIns="0" rtlCol="0" anchor="ctr">
            <a:normAutofit fontScale="92500" lnSpcReduction="10000"/>
          </a:bodyPr>
          <a:lstStyle/>
          <a:p>
            <a:pPr marL="0" indent="0">
              <a:buNone/>
            </a:pPr>
            <a:r>
              <a:rPr lang="en-US" sz="1480" b="1" dirty="0">
                <a:solidFill>
                  <a:srgbClr val="173D32"/>
                </a:solidFill>
                <a:latin typeface="Aptos Display" pitchFamily="34" charset="0"/>
                <a:ea typeface="Aptos Display" pitchFamily="34" charset="-122"/>
                <a:cs typeface="Aptos Display" pitchFamily="34" charset="-120"/>
              </a:rPr>
              <a:t>An ecosystem is the interdependence around adoption, not a stakeholder list.</a:t>
            </a:r>
            <a:endParaRPr lang="en-US" sz="1480" dirty="0"/>
          </a:p>
        </p:txBody>
      </p:sp>
      <p:sp>
        <p:nvSpPr>
          <p:cNvPr id="10" name="Shape 8"/>
          <p:cNvSpPr/>
          <p:nvPr/>
        </p:nvSpPr>
        <p:spPr>
          <a:xfrm>
            <a:off x="914400" y="2029968"/>
            <a:ext cx="411480" cy="411480"/>
          </a:xfrm>
          <a:prstGeom prst="ellipse">
            <a:avLst/>
          </a:prstGeom>
          <a:solidFill>
            <a:srgbClr val="247A4D"/>
          </a:solidFill>
          <a:ln w="12700">
            <a:solidFill>
              <a:srgbClr val="333333">
                <a:alpha val="0"/>
              </a:srgbClr>
            </a:solidFill>
            <a:prstDash val="solid"/>
          </a:ln>
        </p:spPr>
        <p:txBody>
          <a:bodyPr/>
          <a:lstStyle/>
          <a:p>
            <a:endParaRPr/>
          </a:p>
        </p:txBody>
      </p:sp>
      <p:sp>
        <p:nvSpPr>
          <p:cNvPr id="11" name="Text 9"/>
          <p:cNvSpPr/>
          <p:nvPr/>
        </p:nvSpPr>
        <p:spPr>
          <a:xfrm>
            <a:off x="1033272" y="2130552"/>
            <a:ext cx="164592" cy="109728"/>
          </a:xfrm>
          <a:prstGeom prst="rect">
            <a:avLst/>
          </a:prstGeom>
          <a:noFill/>
          <a:ln/>
        </p:spPr>
        <p:txBody>
          <a:bodyPr wrap="square" lIns="0" tIns="0" rIns="0" bIns="0" rtlCol="0" anchor="ctr"/>
          <a:lstStyle/>
          <a:p>
            <a:pPr marL="0" indent="0" algn="ctr">
              <a:buNone/>
            </a:pPr>
            <a:r>
              <a:rPr lang="en-US" sz="950" b="1" dirty="0">
                <a:solidFill>
                  <a:srgbClr val="FFFFFF"/>
                </a:solidFill>
                <a:latin typeface="Aptos" pitchFamily="34" charset="0"/>
                <a:ea typeface="Aptos" pitchFamily="34" charset="-122"/>
                <a:cs typeface="Aptos" pitchFamily="34" charset="-120"/>
              </a:rPr>
              <a:t>2</a:t>
            </a:r>
            <a:endParaRPr lang="en-US" sz="950" dirty="0"/>
          </a:p>
        </p:txBody>
      </p:sp>
      <p:sp>
        <p:nvSpPr>
          <p:cNvPr id="12" name="Text 10"/>
          <p:cNvSpPr/>
          <p:nvPr/>
        </p:nvSpPr>
        <p:spPr>
          <a:xfrm>
            <a:off x="1600200" y="2084832"/>
            <a:ext cx="8961120" cy="201168"/>
          </a:xfrm>
          <a:prstGeom prst="rect">
            <a:avLst/>
          </a:prstGeom>
          <a:noFill/>
          <a:ln/>
        </p:spPr>
        <p:txBody>
          <a:bodyPr wrap="square" lIns="0" tIns="0" rIns="0" bIns="0" rtlCol="0" anchor="ctr">
            <a:normAutofit fontScale="92500" lnSpcReduction="10000"/>
          </a:bodyPr>
          <a:lstStyle/>
          <a:p>
            <a:pPr marL="0" indent="0">
              <a:buNone/>
            </a:pPr>
            <a:r>
              <a:rPr lang="en-US" sz="1480" b="1" dirty="0">
                <a:solidFill>
                  <a:srgbClr val="173D32"/>
                </a:solidFill>
                <a:latin typeface="Aptos Display" pitchFamily="34" charset="0"/>
                <a:ea typeface="Aptos Display" pitchFamily="34" charset="-122"/>
                <a:cs typeface="Aptos Display" pitchFamily="34" charset="-120"/>
              </a:rPr>
              <a:t>Entrepreneurial ecosystems help ventures emerge; innovation ecosystems help solutions become adopted.</a:t>
            </a:r>
            <a:endParaRPr lang="en-US" sz="1480" dirty="0"/>
          </a:p>
        </p:txBody>
      </p:sp>
      <p:sp>
        <p:nvSpPr>
          <p:cNvPr id="13" name="Shape 11"/>
          <p:cNvSpPr/>
          <p:nvPr/>
        </p:nvSpPr>
        <p:spPr>
          <a:xfrm>
            <a:off x="914400" y="2807208"/>
            <a:ext cx="411480" cy="411480"/>
          </a:xfrm>
          <a:prstGeom prst="ellipse">
            <a:avLst/>
          </a:prstGeom>
          <a:solidFill>
            <a:srgbClr val="247A4D"/>
          </a:solidFill>
          <a:ln w="12700">
            <a:solidFill>
              <a:srgbClr val="333333">
                <a:alpha val="0"/>
              </a:srgbClr>
            </a:solidFill>
            <a:prstDash val="solid"/>
          </a:ln>
        </p:spPr>
        <p:txBody>
          <a:bodyPr/>
          <a:lstStyle/>
          <a:p>
            <a:endParaRPr/>
          </a:p>
        </p:txBody>
      </p:sp>
      <p:sp>
        <p:nvSpPr>
          <p:cNvPr id="14" name="Text 12"/>
          <p:cNvSpPr/>
          <p:nvPr/>
        </p:nvSpPr>
        <p:spPr>
          <a:xfrm>
            <a:off x="1033272" y="2907792"/>
            <a:ext cx="164592" cy="109728"/>
          </a:xfrm>
          <a:prstGeom prst="rect">
            <a:avLst/>
          </a:prstGeom>
          <a:noFill/>
          <a:ln/>
        </p:spPr>
        <p:txBody>
          <a:bodyPr wrap="square" lIns="0" tIns="0" rIns="0" bIns="0" rtlCol="0" anchor="ctr"/>
          <a:lstStyle/>
          <a:p>
            <a:pPr marL="0" indent="0" algn="ctr">
              <a:buNone/>
            </a:pPr>
            <a:r>
              <a:rPr lang="en-US" sz="950" b="1" dirty="0">
                <a:solidFill>
                  <a:srgbClr val="FFFFFF"/>
                </a:solidFill>
                <a:latin typeface="Aptos" pitchFamily="34" charset="0"/>
                <a:ea typeface="Aptos" pitchFamily="34" charset="-122"/>
                <a:cs typeface="Aptos" pitchFamily="34" charset="-120"/>
              </a:rPr>
              <a:t>3</a:t>
            </a:r>
            <a:endParaRPr lang="en-US" sz="950" dirty="0"/>
          </a:p>
        </p:txBody>
      </p:sp>
      <p:sp>
        <p:nvSpPr>
          <p:cNvPr id="15" name="Text 13"/>
          <p:cNvSpPr/>
          <p:nvPr/>
        </p:nvSpPr>
        <p:spPr>
          <a:xfrm>
            <a:off x="1600200" y="2862072"/>
            <a:ext cx="8961120" cy="201168"/>
          </a:xfrm>
          <a:prstGeom prst="rect">
            <a:avLst/>
          </a:prstGeom>
          <a:noFill/>
          <a:ln/>
        </p:spPr>
        <p:txBody>
          <a:bodyPr wrap="square" lIns="0" tIns="0" rIns="0" bIns="0" rtlCol="0" anchor="ctr">
            <a:normAutofit fontScale="92500" lnSpcReduction="10000"/>
          </a:bodyPr>
          <a:lstStyle/>
          <a:p>
            <a:pPr marL="0" indent="0">
              <a:buNone/>
            </a:pPr>
            <a:r>
              <a:rPr lang="en-US" sz="1480" b="1" dirty="0">
                <a:solidFill>
                  <a:srgbClr val="173D32"/>
                </a:solidFill>
                <a:latin typeface="Aptos Display" pitchFamily="34" charset="0"/>
                <a:ea typeface="Aptos Display" pitchFamily="34" charset="-122"/>
                <a:cs typeface="Aptos Display" pitchFamily="34" charset="-120"/>
              </a:rPr>
              <a:t>Agri-food adoption depends on evidence, trust, regulation, timing, intermediaries and context.</a:t>
            </a:r>
            <a:endParaRPr lang="en-US" sz="1480" dirty="0"/>
          </a:p>
        </p:txBody>
      </p:sp>
      <p:sp>
        <p:nvSpPr>
          <p:cNvPr id="16" name="Shape 14"/>
          <p:cNvSpPr/>
          <p:nvPr/>
        </p:nvSpPr>
        <p:spPr>
          <a:xfrm>
            <a:off x="914400" y="3584448"/>
            <a:ext cx="411480" cy="411480"/>
          </a:xfrm>
          <a:prstGeom prst="ellipse">
            <a:avLst/>
          </a:prstGeom>
          <a:solidFill>
            <a:srgbClr val="247A4D"/>
          </a:solidFill>
          <a:ln w="12700">
            <a:solidFill>
              <a:srgbClr val="333333">
                <a:alpha val="0"/>
              </a:srgbClr>
            </a:solidFill>
            <a:prstDash val="solid"/>
          </a:ln>
        </p:spPr>
        <p:txBody>
          <a:bodyPr/>
          <a:lstStyle/>
          <a:p>
            <a:endParaRPr/>
          </a:p>
        </p:txBody>
      </p:sp>
      <p:sp>
        <p:nvSpPr>
          <p:cNvPr id="17" name="Text 15"/>
          <p:cNvSpPr/>
          <p:nvPr/>
        </p:nvSpPr>
        <p:spPr>
          <a:xfrm>
            <a:off x="1033272" y="3685032"/>
            <a:ext cx="164592" cy="109728"/>
          </a:xfrm>
          <a:prstGeom prst="rect">
            <a:avLst/>
          </a:prstGeom>
          <a:noFill/>
          <a:ln/>
        </p:spPr>
        <p:txBody>
          <a:bodyPr wrap="square" lIns="0" tIns="0" rIns="0" bIns="0" rtlCol="0" anchor="ctr"/>
          <a:lstStyle/>
          <a:p>
            <a:pPr marL="0" indent="0" algn="ctr">
              <a:buNone/>
            </a:pPr>
            <a:r>
              <a:rPr lang="en-US" sz="950" b="1" dirty="0">
                <a:solidFill>
                  <a:srgbClr val="FFFFFF"/>
                </a:solidFill>
                <a:latin typeface="Aptos" pitchFamily="34" charset="0"/>
                <a:ea typeface="Aptos" pitchFamily="34" charset="-122"/>
                <a:cs typeface="Aptos" pitchFamily="34" charset="-120"/>
              </a:rPr>
              <a:t>4</a:t>
            </a:r>
            <a:endParaRPr lang="en-US" sz="950" dirty="0"/>
          </a:p>
        </p:txBody>
      </p:sp>
      <p:sp>
        <p:nvSpPr>
          <p:cNvPr id="18" name="Text 16"/>
          <p:cNvSpPr/>
          <p:nvPr/>
        </p:nvSpPr>
        <p:spPr>
          <a:xfrm>
            <a:off x="1600200" y="3639312"/>
            <a:ext cx="8961120" cy="201168"/>
          </a:xfrm>
          <a:prstGeom prst="rect">
            <a:avLst/>
          </a:prstGeom>
          <a:noFill/>
          <a:ln/>
        </p:spPr>
        <p:txBody>
          <a:bodyPr wrap="square" lIns="0" tIns="0" rIns="0" bIns="0" rtlCol="0" anchor="ctr">
            <a:normAutofit fontScale="92500" lnSpcReduction="10000"/>
          </a:bodyPr>
          <a:lstStyle/>
          <a:p>
            <a:pPr marL="0" indent="0">
              <a:buNone/>
            </a:pPr>
            <a:r>
              <a:rPr lang="en-US" sz="1480" b="1" dirty="0">
                <a:solidFill>
                  <a:srgbClr val="173D32"/>
                </a:solidFill>
                <a:latin typeface="Aptos Display" pitchFamily="34" charset="0"/>
                <a:ea typeface="Aptos Display" pitchFamily="34" charset="-122"/>
                <a:cs typeface="Aptos Display" pitchFamily="34" charset="-120"/>
              </a:rPr>
              <a:t>Open innovation is how actors share knowledge, resources, risk and legitimacy.</a:t>
            </a:r>
            <a:endParaRPr lang="en-US" sz="1480" dirty="0"/>
          </a:p>
        </p:txBody>
      </p:sp>
      <p:sp>
        <p:nvSpPr>
          <p:cNvPr id="19" name="Shape 17"/>
          <p:cNvSpPr/>
          <p:nvPr/>
        </p:nvSpPr>
        <p:spPr>
          <a:xfrm>
            <a:off x="914400" y="4361688"/>
            <a:ext cx="411480" cy="411480"/>
          </a:xfrm>
          <a:prstGeom prst="ellipse">
            <a:avLst/>
          </a:prstGeom>
          <a:solidFill>
            <a:srgbClr val="247A4D"/>
          </a:solidFill>
          <a:ln w="12700">
            <a:solidFill>
              <a:srgbClr val="333333">
                <a:alpha val="0"/>
              </a:srgbClr>
            </a:solidFill>
            <a:prstDash val="solid"/>
          </a:ln>
        </p:spPr>
        <p:txBody>
          <a:bodyPr/>
          <a:lstStyle/>
          <a:p>
            <a:endParaRPr/>
          </a:p>
        </p:txBody>
      </p:sp>
      <p:sp>
        <p:nvSpPr>
          <p:cNvPr id="20" name="Text 18"/>
          <p:cNvSpPr/>
          <p:nvPr/>
        </p:nvSpPr>
        <p:spPr>
          <a:xfrm>
            <a:off x="1033272" y="4462272"/>
            <a:ext cx="164592" cy="109728"/>
          </a:xfrm>
          <a:prstGeom prst="rect">
            <a:avLst/>
          </a:prstGeom>
          <a:noFill/>
          <a:ln/>
        </p:spPr>
        <p:txBody>
          <a:bodyPr wrap="square" lIns="0" tIns="0" rIns="0" bIns="0" rtlCol="0" anchor="ctr"/>
          <a:lstStyle/>
          <a:p>
            <a:pPr marL="0" indent="0" algn="ctr">
              <a:buNone/>
            </a:pPr>
            <a:r>
              <a:rPr lang="en-US" sz="950" b="1" dirty="0">
                <a:solidFill>
                  <a:srgbClr val="FFFFFF"/>
                </a:solidFill>
                <a:latin typeface="Aptos" pitchFamily="34" charset="0"/>
                <a:ea typeface="Aptos" pitchFamily="34" charset="-122"/>
                <a:cs typeface="Aptos" pitchFamily="34" charset="-120"/>
              </a:rPr>
              <a:t>5</a:t>
            </a:r>
            <a:endParaRPr lang="en-US" sz="950" dirty="0"/>
          </a:p>
        </p:txBody>
      </p:sp>
      <p:sp>
        <p:nvSpPr>
          <p:cNvPr id="21" name="Text 19"/>
          <p:cNvSpPr/>
          <p:nvPr/>
        </p:nvSpPr>
        <p:spPr>
          <a:xfrm>
            <a:off x="1600200" y="4416552"/>
            <a:ext cx="8961120" cy="201168"/>
          </a:xfrm>
          <a:prstGeom prst="rect">
            <a:avLst/>
          </a:prstGeom>
          <a:noFill/>
          <a:ln/>
        </p:spPr>
        <p:txBody>
          <a:bodyPr wrap="square" lIns="0" tIns="0" rIns="0" bIns="0" rtlCol="0" anchor="ctr">
            <a:normAutofit/>
          </a:bodyPr>
          <a:lstStyle/>
          <a:p>
            <a:r>
              <a:rPr sz="1150" b="0">
                <a:solidFill>
                  <a:srgbClr val="173D32"/>
                </a:solidFill>
                <a:latin typeface="Aptos"/>
              </a:rPr>
              <a:t>The final task connects your Three Horizons transition with the ecosystem conditions needed for adoption.</a:t>
            </a:r>
          </a:p>
        </p:txBody>
      </p:sp>
      <p:sp>
        <p:nvSpPr>
          <p:cNvPr id="22" name="Shape 20"/>
          <p:cNvSpPr/>
          <p:nvPr/>
        </p:nvSpPr>
        <p:spPr>
          <a:xfrm>
            <a:off x="914400" y="5760720"/>
            <a:ext cx="9875520" cy="502920"/>
          </a:xfrm>
          <a:prstGeom prst="roundRect">
            <a:avLst>
              <a:gd name="adj" fmla="val 10909"/>
            </a:avLst>
          </a:prstGeom>
          <a:solidFill>
            <a:srgbClr val="E7D8BF"/>
          </a:solidFill>
          <a:ln w="12700">
            <a:solidFill>
              <a:srgbClr val="333333">
                <a:alpha val="0"/>
              </a:srgbClr>
            </a:solidFill>
            <a:prstDash val="solid"/>
          </a:ln>
        </p:spPr>
        <p:txBody>
          <a:bodyPr/>
          <a:lstStyle/>
          <a:p>
            <a:endParaRPr/>
          </a:p>
        </p:txBody>
      </p:sp>
      <p:sp>
        <p:nvSpPr>
          <p:cNvPr id="23" name="Text 21"/>
          <p:cNvSpPr/>
          <p:nvPr/>
        </p:nvSpPr>
        <p:spPr>
          <a:xfrm>
            <a:off x="1143000" y="5916168"/>
            <a:ext cx="9418320" cy="164592"/>
          </a:xfrm>
          <a:prstGeom prst="rect">
            <a:avLst/>
          </a:prstGeom>
          <a:noFill/>
          <a:ln/>
        </p:spPr>
        <p:txBody>
          <a:bodyPr wrap="square" lIns="0" tIns="0" rIns="0" bIns="0" rtlCol="0" anchor="ctr">
            <a:normAutofit lnSpcReduction="10000"/>
          </a:bodyPr>
          <a:lstStyle/>
          <a:p>
            <a:pPr marL="0" indent="0" algn="ctr">
              <a:buNone/>
            </a:pPr>
            <a:r>
              <a:rPr lang="en-US" sz="1150" b="1" dirty="0">
                <a:solidFill>
                  <a:srgbClr val="173D32"/>
                </a:solidFill>
                <a:latin typeface="Aptos" pitchFamily="34" charset="0"/>
                <a:ea typeface="Aptos Display" pitchFamily="34" charset="-122"/>
                <a:cs typeface="Aptos Display" pitchFamily="34" charset="-120"/>
              </a:rPr>
              <a:t>Technology becomes transformative when the ecosystem around it moves in the right direction.</a:t>
            </a:r>
            <a:endParaRPr lang="en-US" sz="15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3026" y="2654537"/>
            <a:ext cx="3624780" cy="899939"/>
          </a:xfrm>
          <a:prstGeom prst="rect">
            <a:avLst/>
          </a:prstGeom>
        </p:spPr>
        <p:txBody>
          <a:bodyPr vert="horz" wrap="square" lIns="0" tIns="13412" rIns="0" bIns="0" rtlCol="0">
            <a:spAutoFit/>
          </a:bodyPr>
          <a:lstStyle/>
          <a:p>
            <a:pPr marL="12192">
              <a:spcBef>
                <a:spcPts val="106"/>
              </a:spcBef>
            </a:pPr>
            <a:r>
              <a:rPr sz="5760" spc="-5" dirty="0">
                <a:solidFill>
                  <a:srgbClr val="767070"/>
                </a:solidFill>
                <a:latin typeface="Arial MT"/>
                <a:cs typeface="Arial MT"/>
              </a:rPr>
              <a:t>Thank</a:t>
            </a:r>
            <a:r>
              <a:rPr sz="5760" spc="-91" dirty="0">
                <a:solidFill>
                  <a:srgbClr val="767070"/>
                </a:solidFill>
                <a:latin typeface="Arial MT"/>
                <a:cs typeface="Arial MT"/>
              </a:rPr>
              <a:t> </a:t>
            </a:r>
            <a:r>
              <a:rPr sz="5760" spc="-38" dirty="0">
                <a:solidFill>
                  <a:srgbClr val="767070"/>
                </a:solidFill>
                <a:latin typeface="Arial MT"/>
                <a:cs typeface="Arial MT"/>
              </a:rPr>
              <a:t>you!</a:t>
            </a:r>
            <a:endParaRPr sz="5760" dirty="0">
              <a:latin typeface="Arial MT"/>
              <a:cs typeface="Arial MT"/>
            </a:endParaRPr>
          </a:p>
        </p:txBody>
      </p:sp>
      <p:sp>
        <p:nvSpPr>
          <p:cNvPr id="3" name="object 3"/>
          <p:cNvSpPr/>
          <p:nvPr/>
        </p:nvSpPr>
        <p:spPr>
          <a:xfrm>
            <a:off x="6241" y="3642416"/>
            <a:ext cx="5349995" cy="31089"/>
          </a:xfrm>
          <a:custGeom>
            <a:avLst/>
            <a:gdLst/>
            <a:ahLst/>
            <a:cxnLst/>
            <a:rect l="l" t="t" r="r" b="b"/>
            <a:pathLst>
              <a:path w="5572760" h="32385">
                <a:moveTo>
                  <a:pt x="5572493" y="0"/>
                </a:moveTo>
                <a:lnTo>
                  <a:pt x="0" y="0"/>
                </a:lnTo>
                <a:lnTo>
                  <a:pt x="0" y="31923"/>
                </a:lnTo>
                <a:lnTo>
                  <a:pt x="464464" y="31923"/>
                </a:lnTo>
                <a:lnTo>
                  <a:pt x="5572493" y="0"/>
                </a:lnTo>
                <a:close/>
              </a:path>
            </a:pathLst>
          </a:custGeom>
          <a:solidFill>
            <a:srgbClr val="F7B561"/>
          </a:solidFill>
        </p:spPr>
        <p:txBody>
          <a:bodyPr wrap="square" lIns="0" tIns="0" rIns="0" bIns="0" rtlCol="0"/>
          <a:lstStyle/>
          <a:p>
            <a:endParaRPr sz="1728"/>
          </a:p>
        </p:txBody>
      </p:sp>
      <p:pic>
        <p:nvPicPr>
          <p:cNvPr id="4" name="object 4"/>
          <p:cNvPicPr/>
          <p:nvPr/>
        </p:nvPicPr>
        <p:blipFill>
          <a:blip r:embed="rId2" cstate="print"/>
          <a:stretch>
            <a:fillRect/>
          </a:stretch>
        </p:blipFill>
        <p:spPr>
          <a:xfrm>
            <a:off x="9583173" y="6373442"/>
            <a:ext cx="9142" cy="356626"/>
          </a:xfrm>
          <a:prstGeom prst="rect">
            <a:avLst/>
          </a:prstGeom>
        </p:spPr>
      </p:pic>
      <p:pic>
        <p:nvPicPr>
          <p:cNvPr id="5" name="object 5"/>
          <p:cNvPicPr/>
          <p:nvPr/>
        </p:nvPicPr>
        <p:blipFill>
          <a:blip r:embed="rId3" cstate="print"/>
          <a:stretch>
            <a:fillRect/>
          </a:stretch>
        </p:blipFill>
        <p:spPr>
          <a:xfrm>
            <a:off x="411492" y="6318576"/>
            <a:ext cx="996723" cy="429780"/>
          </a:xfrm>
          <a:prstGeom prst="rect">
            <a:avLst/>
          </a:prstGeom>
        </p:spPr>
      </p:pic>
      <p:sp>
        <p:nvSpPr>
          <p:cNvPr id="7" name="object 7"/>
          <p:cNvSpPr txBox="1"/>
          <p:nvPr/>
        </p:nvSpPr>
        <p:spPr>
          <a:xfrm>
            <a:off x="9678029" y="6439280"/>
            <a:ext cx="1892249" cy="251768"/>
          </a:xfrm>
          <a:prstGeom prst="rect">
            <a:avLst/>
          </a:prstGeom>
        </p:spPr>
        <p:txBody>
          <a:bodyPr vert="horz" wrap="square" lIns="0" tIns="15240" rIns="0" bIns="0" rtlCol="0">
            <a:spAutoFit/>
          </a:bodyPr>
          <a:lstStyle/>
          <a:p>
            <a:pPr marL="12192">
              <a:spcBef>
                <a:spcPts val="120"/>
              </a:spcBef>
            </a:pPr>
            <a:r>
              <a:rPr lang="es-CO" sz="768" spc="5" dirty="0" err="1">
                <a:solidFill>
                  <a:srgbClr val="AEABAB"/>
                </a:solidFill>
                <a:latin typeface="Arial MT"/>
                <a:cs typeface="Arial MT"/>
              </a:rPr>
              <a:t>impuls.agritech@gbsb.global</a:t>
            </a:r>
            <a:endParaRPr sz="768" dirty="0">
              <a:latin typeface="Arial MT"/>
              <a:cs typeface="Arial MT"/>
            </a:endParaRPr>
          </a:p>
          <a:p>
            <a:pPr marL="12192">
              <a:spcBef>
                <a:spcPts val="19"/>
              </a:spcBef>
            </a:pPr>
            <a:r>
              <a:rPr sz="768" spc="-5" dirty="0">
                <a:solidFill>
                  <a:srgbClr val="AEABAB"/>
                </a:solidFill>
                <a:latin typeface="Arial MT"/>
                <a:cs typeface="Arial MT"/>
              </a:rPr>
              <a:t>+34</a:t>
            </a:r>
            <a:r>
              <a:rPr sz="768" spc="-29" dirty="0">
                <a:solidFill>
                  <a:srgbClr val="AEABAB"/>
                </a:solidFill>
                <a:latin typeface="Arial MT"/>
                <a:cs typeface="Arial MT"/>
              </a:rPr>
              <a:t> </a:t>
            </a:r>
            <a:r>
              <a:rPr sz="768" spc="5" dirty="0">
                <a:solidFill>
                  <a:srgbClr val="AEABAB"/>
                </a:solidFill>
                <a:latin typeface="Arial MT"/>
                <a:cs typeface="Arial MT"/>
              </a:rPr>
              <a:t>930</a:t>
            </a:r>
            <a:r>
              <a:rPr sz="768" spc="-24" dirty="0">
                <a:solidFill>
                  <a:srgbClr val="AEABAB"/>
                </a:solidFill>
                <a:latin typeface="Arial MT"/>
                <a:cs typeface="Arial MT"/>
              </a:rPr>
              <a:t> </a:t>
            </a:r>
            <a:r>
              <a:rPr sz="768" spc="5" dirty="0">
                <a:solidFill>
                  <a:srgbClr val="AEABAB"/>
                </a:solidFill>
                <a:latin typeface="Arial MT"/>
                <a:cs typeface="Arial MT"/>
              </a:rPr>
              <a:t>086</a:t>
            </a:r>
            <a:r>
              <a:rPr sz="768" spc="-24" dirty="0">
                <a:solidFill>
                  <a:srgbClr val="AEABAB"/>
                </a:solidFill>
                <a:latin typeface="Arial MT"/>
                <a:cs typeface="Arial MT"/>
              </a:rPr>
              <a:t> </a:t>
            </a:r>
            <a:r>
              <a:rPr sz="768" spc="5" dirty="0">
                <a:solidFill>
                  <a:srgbClr val="AEABAB"/>
                </a:solidFill>
                <a:latin typeface="Arial MT"/>
                <a:cs typeface="Arial MT"/>
              </a:rPr>
              <a:t>588</a:t>
            </a:r>
            <a:endParaRPr sz="768" dirty="0">
              <a:latin typeface="Arial MT"/>
              <a:cs typeface="Arial MT"/>
            </a:endParaRPr>
          </a:p>
        </p:txBody>
      </p:sp>
      <p:pic>
        <p:nvPicPr>
          <p:cNvPr id="12" name="Picture 11" descr="A picture containing funnel chart&#10;&#10;Description automatically generated">
            <a:extLst>
              <a:ext uri="{FF2B5EF4-FFF2-40B4-BE49-F238E27FC236}">
                <a16:creationId xmlns:a16="http://schemas.microsoft.com/office/drawing/2014/main" id="{465F3195-3452-64A4-73FF-2B09437E287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7276" b="31674"/>
          <a:stretch/>
        </p:blipFill>
        <p:spPr bwMode="auto">
          <a:xfrm>
            <a:off x="6730167" y="4974372"/>
            <a:ext cx="4398383" cy="681706"/>
          </a:xfrm>
          <a:prstGeom prst="rect">
            <a:avLst/>
          </a:prstGeom>
          <a:ln>
            <a:noFill/>
          </a:ln>
          <a:extLst>
            <a:ext uri="{53640926-AAD7-44D8-BBD7-CCE9431645EC}">
              <a14:shadowObscured xmlns:a14="http://schemas.microsoft.com/office/drawing/2010/main"/>
            </a:ext>
          </a:extLst>
        </p:spPr>
      </p:pic>
      <p:sp>
        <p:nvSpPr>
          <p:cNvPr id="13" name="Rectangle 12">
            <a:extLst>
              <a:ext uri="{FF2B5EF4-FFF2-40B4-BE49-F238E27FC236}">
                <a16:creationId xmlns:a16="http://schemas.microsoft.com/office/drawing/2014/main" id="{594274C9-7811-3EB3-9A28-D0BE5885D44A}"/>
              </a:ext>
            </a:extLst>
          </p:cNvPr>
          <p:cNvSpPr/>
          <p:nvPr/>
        </p:nvSpPr>
        <p:spPr>
          <a:xfrm>
            <a:off x="6684446" y="4963694"/>
            <a:ext cx="4508114" cy="7242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sz="1728"/>
          </a:p>
        </p:txBody>
      </p:sp>
      <p:sp>
        <p:nvSpPr>
          <p:cNvPr id="8" name="TextBox 7">
            <a:extLst>
              <a:ext uri="{FF2B5EF4-FFF2-40B4-BE49-F238E27FC236}">
                <a16:creationId xmlns:a16="http://schemas.microsoft.com/office/drawing/2014/main" id="{2FF044D7-CCB1-26E3-2D4A-9638309B41B2}"/>
              </a:ext>
            </a:extLst>
          </p:cNvPr>
          <p:cNvSpPr txBox="1"/>
          <p:nvPr/>
        </p:nvSpPr>
        <p:spPr>
          <a:xfrm>
            <a:off x="363292" y="1063735"/>
            <a:ext cx="6526822" cy="443210"/>
          </a:xfrm>
          <a:prstGeom prst="rect">
            <a:avLst/>
          </a:prstGeom>
          <a:noFill/>
        </p:spPr>
        <p:txBody>
          <a:bodyPr rot="0" spcFirstLastPara="0" vertOverflow="overflow" horzOverflow="overflow" vert="horz" wrap="square" lIns="87785" tIns="43892" rIns="87785" bIns="43892" numCol="1" spcCol="0" rtlCol="0" fromWordArt="0" anchor="t" anchorCtr="0" forceAA="0" compatLnSpc="1">
            <a:prstTxWarp prst="textNoShape">
              <a:avLst/>
            </a:prstTxWarp>
            <a:spAutoFit/>
          </a:bodyPr>
          <a:lstStyle/>
          <a:p>
            <a:endParaRPr lang="en-US" sz="2304" b="1">
              <a:solidFill>
                <a:srgbClr val="FF0000"/>
              </a:solidFill>
              <a:cs typeface="Calibri"/>
            </a:endParaRPr>
          </a:p>
        </p:txBody>
      </p:sp>
      <p:pic>
        <p:nvPicPr>
          <p:cNvPr id="10" name="Picture 3" descr="A green and white logo&#10;&#10;AI-generated content may be incorrect.">
            <a:extLst>
              <a:ext uri="{FF2B5EF4-FFF2-40B4-BE49-F238E27FC236}">
                <a16:creationId xmlns:a16="http://schemas.microsoft.com/office/drawing/2014/main" id="{581A3245-2B9A-CCF8-52F6-F5E8901DD75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9874545" y="347767"/>
            <a:ext cx="1833189" cy="1748780"/>
          </a:xfrm>
          <a:prstGeom prst="rect">
            <a:avLst/>
          </a:prstGeom>
        </p:spPr>
      </p:pic>
      <p:sp>
        <p:nvSpPr>
          <p:cNvPr id="9" name="Funding statement">
            <a:extLst>
              <a:ext uri="{FF2B5EF4-FFF2-40B4-BE49-F238E27FC236}">
                <a16:creationId xmlns:a16="http://schemas.microsoft.com/office/drawing/2014/main" id="{80E315F0-32A3-BFBE-71F4-5B15C8464163}"/>
              </a:ext>
            </a:extLst>
          </p:cNvPr>
          <p:cNvSpPr txBox="1"/>
          <p:nvPr/>
        </p:nvSpPr>
        <p:spPr>
          <a:xfrm>
            <a:off x="6653905" y="5808268"/>
            <a:ext cx="4749027" cy="500359"/>
          </a:xfrm>
          <a:prstGeom prst="rect">
            <a:avLst/>
          </a:prstGeom>
          <a:noFill/>
        </p:spPr>
        <p:txBody>
          <a:bodyPr wrap="square" anchor="t">
            <a:noAutofit/>
          </a:bodyPr>
          <a:lstStyle/>
          <a:p>
            <a:pPr algn="l"/>
            <a:r>
              <a:rPr sz="1400" b="0" i="1" dirty="0" err="1">
                <a:solidFill>
                  <a:srgbClr val="000000"/>
                </a:solidFill>
                <a:latin typeface="Calibri"/>
              </a:rPr>
              <a:t>Subvencionat</a:t>
            </a:r>
            <a:r>
              <a:rPr sz="1400" b="0" i="1" dirty="0">
                <a:solidFill>
                  <a:srgbClr val="000000"/>
                </a:solidFill>
                <a:latin typeface="Calibri"/>
              </a:rPr>
              <a:t> pel </a:t>
            </a:r>
            <a:r>
              <a:rPr sz="1400" b="0" i="1" dirty="0" err="1">
                <a:solidFill>
                  <a:srgbClr val="000000"/>
                </a:solidFill>
                <a:latin typeface="Calibri"/>
              </a:rPr>
              <a:t>Departament</a:t>
            </a:r>
            <a:r>
              <a:rPr sz="1400" b="0" i="1" dirty="0">
                <a:solidFill>
                  <a:srgbClr val="000000"/>
                </a:solidFill>
                <a:latin typeface="Calibri"/>
              </a:rPr>
              <a:t> </a:t>
            </a:r>
            <a:r>
              <a:rPr sz="1400" b="0" i="1" dirty="0" err="1">
                <a:solidFill>
                  <a:srgbClr val="000000"/>
                </a:solidFill>
                <a:latin typeface="Calibri"/>
              </a:rPr>
              <a:t>d'Empresa</a:t>
            </a:r>
            <a:r>
              <a:rPr sz="1400" b="0" i="1" dirty="0">
                <a:solidFill>
                  <a:srgbClr val="000000"/>
                </a:solidFill>
                <a:latin typeface="Calibri"/>
              </a:rPr>
              <a:t> (</a:t>
            </a:r>
            <a:r>
              <a:rPr sz="1400" b="1" i="1" dirty="0" err="1">
                <a:solidFill>
                  <a:srgbClr val="000000"/>
                </a:solidFill>
                <a:latin typeface="Calibri"/>
              </a:rPr>
              <a:t>Programa</a:t>
            </a:r>
            <a:r>
              <a:rPr lang="ca-ES" sz="1400" b="1" i="1" dirty="0">
                <a:solidFill>
                  <a:srgbClr val="000000"/>
                </a:solidFill>
                <a:latin typeface="Calibri"/>
              </a:rPr>
              <a:t> </a:t>
            </a:r>
            <a:r>
              <a:rPr sz="1400" b="1" i="1" dirty="0">
                <a:solidFill>
                  <a:srgbClr val="000000"/>
                </a:solidFill>
                <a:latin typeface="Calibri"/>
              </a:rPr>
              <a:t>Primer)</a:t>
            </a:r>
            <a:r>
              <a:rPr sz="1400" b="0" i="1" dirty="0">
                <a:solidFill>
                  <a:srgbClr val="000000"/>
                </a:solidFill>
                <a:latin typeface="Calibri"/>
              </a:rPr>
              <a:t>   </a:t>
            </a:r>
            <a:r>
              <a:rPr sz="1400" b="0" i="1" dirty="0" err="1">
                <a:solidFill>
                  <a:srgbClr val="000000"/>
                </a:solidFill>
                <a:latin typeface="Calibri"/>
              </a:rPr>
              <a:t>i</a:t>
            </a:r>
            <a:r>
              <a:rPr sz="1400" b="0" i="1" dirty="0">
                <a:solidFill>
                  <a:srgbClr val="000000"/>
                </a:solidFill>
                <a:latin typeface="Calibri"/>
              </a:rPr>
              <a:t> </a:t>
            </a:r>
            <a:r>
              <a:rPr sz="1400" b="0" i="1" dirty="0" err="1">
                <a:solidFill>
                  <a:srgbClr val="000000"/>
                </a:solidFill>
                <a:latin typeface="Calibri"/>
              </a:rPr>
              <a:t>amb</a:t>
            </a:r>
            <a:r>
              <a:rPr sz="1400" b="0" i="1" dirty="0">
                <a:solidFill>
                  <a:srgbClr val="000000"/>
                </a:solidFill>
                <a:latin typeface="Calibri"/>
              </a:rPr>
              <a:t> el</a:t>
            </a:r>
            <a:r>
              <a:rPr lang="ca-ES" sz="1400" b="0" i="1" dirty="0">
                <a:solidFill>
                  <a:srgbClr val="000000"/>
                </a:solidFill>
                <a:latin typeface="Calibri"/>
              </a:rPr>
              <a:t> </a:t>
            </a:r>
            <a:r>
              <a:rPr sz="1400" b="0" i="1" dirty="0" err="1">
                <a:solidFill>
                  <a:srgbClr val="000000"/>
                </a:solidFill>
                <a:latin typeface="Calibri"/>
              </a:rPr>
              <a:t>cofinançament</a:t>
            </a:r>
            <a:r>
              <a:rPr sz="1400" b="0" i="1" dirty="0">
                <a:solidFill>
                  <a:srgbClr val="000000"/>
                </a:solidFill>
                <a:latin typeface="Calibri"/>
              </a:rPr>
              <a:t> del Fons</a:t>
            </a:r>
            <a:r>
              <a:rPr lang="ca-ES" sz="1400" b="0" i="1" dirty="0">
                <a:solidFill>
                  <a:srgbClr val="000000"/>
                </a:solidFill>
                <a:latin typeface="Calibri"/>
              </a:rPr>
              <a:t> </a:t>
            </a:r>
            <a:r>
              <a:rPr sz="1400" b="0" i="1" dirty="0">
                <a:solidFill>
                  <a:srgbClr val="000000"/>
                </a:solidFill>
                <a:latin typeface="Calibri"/>
              </a:rPr>
              <a:t>Social </a:t>
            </a:r>
            <a:r>
              <a:rPr sz="1400" b="0" i="1" dirty="0" err="1">
                <a:solidFill>
                  <a:srgbClr val="000000"/>
                </a:solidFill>
                <a:latin typeface="Calibri"/>
              </a:rPr>
              <a:t>Europeu</a:t>
            </a:r>
            <a:r>
              <a:rPr sz="1400" b="0" i="1" dirty="0">
                <a:solidFill>
                  <a:srgbClr val="000000"/>
                </a:solidFill>
                <a:latin typeface="Calibri"/>
              </a:rPr>
              <a:t> Plus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sz="1500" b="1">
                <a:solidFill>
                  <a:srgbClr val="173D32"/>
                </a:solidFill>
                <a:latin typeface="Aptos"/>
              </a:rPr>
              <a:t>ORIENTATION</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sz="3000" b="0">
                <a:solidFill>
                  <a:srgbClr val="173D32"/>
                </a:solidFill>
                <a:latin typeface="Aptos"/>
              </a:rPr>
              <a:t>How this session is organised</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Rounded Rectangle 6"/>
          <p:cNvSpPr/>
          <p:nvPr/>
        </p:nvSpPr>
        <p:spPr>
          <a:xfrm>
            <a:off x="868680" y="1417320"/>
            <a:ext cx="4434840" cy="1261872"/>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55448" tIns="91440" rIns="118872" rtlCol="0" anchor="ctr"/>
          <a:lstStyle/>
          <a:p>
            <a:pPr algn="ctr"/>
            <a:r>
              <a:rPr sz="2000" b="1">
                <a:solidFill>
                  <a:srgbClr val="247A4D"/>
                </a:solidFill>
                <a:latin typeface="Aptos"/>
              </a:rPr>
              <a:t>1</a:t>
            </a:r>
            <a:r>
              <a:rPr sz="1600" b="1">
                <a:solidFill>
                  <a:srgbClr val="173D32"/>
                </a:solidFill>
                <a:latin typeface="Aptos"/>
              </a:rPr>
              <a:t>  Core ecosystem lens</a:t>
            </a:r>
          </a:p>
          <a:p>
            <a:pPr>
              <a:spcBef>
                <a:spcPts val="300"/>
              </a:spcBef>
            </a:pPr>
            <a:r>
              <a:rPr sz="1250">
                <a:solidFill>
                  <a:srgbClr val="111111"/>
                </a:solidFill>
                <a:latin typeface="Aptos"/>
              </a:rPr>
              <a:t>What an innovation ecosystem is — and why it is not only a stakeholder list.</a:t>
            </a:r>
          </a:p>
        </p:txBody>
      </p:sp>
      <p:sp>
        <p:nvSpPr>
          <p:cNvPr id="8" name="Rounded Rectangle 7"/>
          <p:cNvSpPr/>
          <p:nvPr/>
        </p:nvSpPr>
        <p:spPr>
          <a:xfrm>
            <a:off x="5760720" y="1417320"/>
            <a:ext cx="4434840" cy="1261872"/>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55448" tIns="91440" rIns="118872" rtlCol="0" anchor="ctr"/>
          <a:lstStyle/>
          <a:p>
            <a:pPr algn="ctr"/>
            <a:r>
              <a:rPr sz="2000" b="1">
                <a:solidFill>
                  <a:srgbClr val="247A4D"/>
                </a:solidFill>
                <a:latin typeface="Aptos"/>
              </a:rPr>
              <a:t>2</a:t>
            </a:r>
            <a:r>
              <a:rPr sz="1600" b="1">
                <a:solidFill>
                  <a:srgbClr val="173D32"/>
                </a:solidFill>
                <a:latin typeface="Aptos"/>
              </a:rPr>
              <a:t>  Agri-food adoption</a:t>
            </a:r>
          </a:p>
          <a:p>
            <a:pPr>
              <a:spcBef>
                <a:spcPts val="300"/>
              </a:spcBef>
            </a:pPr>
            <a:r>
              <a:rPr sz="1250">
                <a:solidFill>
                  <a:srgbClr val="111111"/>
                </a:solidFill>
                <a:latin typeface="Aptos"/>
              </a:rPr>
              <a:t>Why evidence, timing, risk, regulation and trust make adoption sector-specific.</a:t>
            </a:r>
          </a:p>
        </p:txBody>
      </p:sp>
      <p:sp>
        <p:nvSpPr>
          <p:cNvPr id="9" name="Rounded Rectangle 8"/>
          <p:cNvSpPr/>
          <p:nvPr/>
        </p:nvSpPr>
        <p:spPr>
          <a:xfrm>
            <a:off x="868680" y="3044952"/>
            <a:ext cx="4434840" cy="1261872"/>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55448" tIns="91440" rIns="118872" rtlCol="0" anchor="ctr"/>
          <a:lstStyle/>
          <a:p>
            <a:pPr algn="ctr"/>
            <a:r>
              <a:rPr sz="2000" b="1">
                <a:solidFill>
                  <a:srgbClr val="247A4D"/>
                </a:solidFill>
                <a:latin typeface="Aptos"/>
              </a:rPr>
              <a:t>3</a:t>
            </a:r>
            <a:r>
              <a:rPr sz="1600" b="1">
                <a:solidFill>
                  <a:srgbClr val="173D32"/>
                </a:solidFill>
                <a:latin typeface="Aptos"/>
              </a:rPr>
              <a:t>  Spanish AgrifoodTech ecosystem</a:t>
            </a:r>
          </a:p>
          <a:p>
            <a:pPr>
              <a:spcBef>
                <a:spcPts val="300"/>
              </a:spcBef>
            </a:pPr>
            <a:r>
              <a:rPr sz="1250">
                <a:solidFill>
                  <a:srgbClr val="111111"/>
                </a:solidFill>
                <a:latin typeface="Aptos"/>
              </a:rPr>
              <a:t>Who the main actors are, what functions they provide and where the gaps remain.</a:t>
            </a:r>
          </a:p>
        </p:txBody>
      </p:sp>
      <p:sp>
        <p:nvSpPr>
          <p:cNvPr id="10" name="Rounded Rectangle 9"/>
          <p:cNvSpPr/>
          <p:nvPr/>
        </p:nvSpPr>
        <p:spPr>
          <a:xfrm>
            <a:off x="5760720" y="3044952"/>
            <a:ext cx="4434840" cy="1261872"/>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55448" tIns="91440" rIns="118872" rtlCol="0" anchor="ctr"/>
          <a:lstStyle/>
          <a:p>
            <a:pPr algn="ctr"/>
            <a:r>
              <a:rPr sz="2000" b="1">
                <a:solidFill>
                  <a:srgbClr val="247A4D"/>
                </a:solidFill>
                <a:latin typeface="Aptos"/>
              </a:rPr>
              <a:t>4</a:t>
            </a:r>
            <a:r>
              <a:rPr sz="1600" b="1">
                <a:solidFill>
                  <a:srgbClr val="173D32"/>
                </a:solidFill>
                <a:latin typeface="Aptos"/>
              </a:rPr>
              <a:t>  From bottleneck to partner</a:t>
            </a:r>
          </a:p>
          <a:p>
            <a:pPr>
              <a:spcBef>
                <a:spcPts val="300"/>
              </a:spcBef>
            </a:pPr>
            <a:r>
              <a:rPr sz="1250">
                <a:solidFill>
                  <a:srgbClr val="111111"/>
                </a:solidFill>
                <a:latin typeface="Aptos"/>
              </a:rPr>
              <a:t>How to decide where to go next: pilot, validation, regulation, first customer or finance.</a:t>
            </a:r>
          </a:p>
        </p:txBody>
      </p:sp>
      <p:sp>
        <p:nvSpPr>
          <p:cNvPr id="11" name="Rounded Rectangle 10"/>
          <p:cNvSpPr/>
          <p:nvPr/>
        </p:nvSpPr>
        <p:spPr>
          <a:xfrm>
            <a:off x="914400" y="5257800"/>
            <a:ext cx="10058400" cy="50292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r>
              <a:rPr sz="1400" b="1">
                <a:solidFill>
                  <a:srgbClr val="173D32"/>
                </a:solidFill>
                <a:latin typeface="Aptos"/>
              </a:rPr>
              <a:t>No in-class exercise: today’s goal is to make the final task more actionable and ecosystem-specific.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DEFINITION</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An ecosystem is not a buzzword</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868680" y="1344168"/>
            <a:ext cx="9875520" cy="969264"/>
          </a:xfrm>
          <a:prstGeom prst="roundRect">
            <a:avLst>
              <a:gd name="adj" fmla="val 5660"/>
            </a:avLst>
          </a:prstGeom>
          <a:solidFill>
            <a:srgbClr val="FFFDF7"/>
          </a:solidFill>
          <a:ln w="10160">
            <a:solidFill>
              <a:srgbClr val="D6C7AA">
                <a:alpha val="65000"/>
              </a:srgbClr>
            </a:solidFill>
            <a:prstDash val="solid"/>
          </a:ln>
        </p:spPr>
        <p:txBody>
          <a:bodyPr/>
          <a:lstStyle/>
          <a:p>
            <a:endParaRPr/>
          </a:p>
        </p:txBody>
      </p:sp>
      <p:sp>
        <p:nvSpPr>
          <p:cNvPr id="8" name="Text 6"/>
          <p:cNvSpPr/>
          <p:nvPr/>
        </p:nvSpPr>
        <p:spPr>
          <a:xfrm>
            <a:off x="1097280" y="1527048"/>
            <a:ext cx="9418320" cy="768096"/>
          </a:xfrm>
          <a:prstGeom prst="rect">
            <a:avLst/>
          </a:prstGeom>
          <a:noFill/>
          <a:ln/>
        </p:spPr>
        <p:txBody>
          <a:bodyPr wrap="square" lIns="254" tIns="254" rIns="254" bIns="254" rtlCol="0" anchor="ctr">
            <a:normAutofit/>
          </a:bodyPr>
          <a:lstStyle/>
          <a:p>
            <a:pPr marL="0" indent="0" algn="ctr">
              <a:buNone/>
            </a:pPr>
            <a:r>
              <a:rPr lang="en-US" sz="2050" b="1" dirty="0">
                <a:solidFill>
                  <a:srgbClr val="173D32"/>
                </a:solidFill>
                <a:latin typeface="Aptos Display" pitchFamily="34" charset="0"/>
                <a:ea typeface="Aptos Display" pitchFamily="34" charset="-122"/>
                <a:cs typeface="Aptos Display" pitchFamily="34" charset="-120"/>
              </a:rPr>
              <a:t>An innovation ecosystem is the alignment problem around a value proposition.</a:t>
            </a:r>
            <a:endParaRPr lang="en-US" sz="2050" dirty="0"/>
          </a:p>
        </p:txBody>
      </p:sp>
      <p:sp>
        <p:nvSpPr>
          <p:cNvPr id="9" name="Shape 7"/>
          <p:cNvSpPr/>
          <p:nvPr/>
        </p:nvSpPr>
        <p:spPr>
          <a:xfrm>
            <a:off x="868680" y="2743200"/>
            <a:ext cx="3063240" cy="1508760"/>
          </a:xfrm>
          <a:prstGeom prst="roundRect">
            <a:avLst>
              <a:gd name="adj" fmla="val 3030"/>
            </a:avLst>
          </a:prstGeom>
          <a:solidFill>
            <a:srgbClr val="F3FAF4"/>
          </a:solidFill>
          <a:ln w="12700">
            <a:solidFill>
              <a:srgbClr val="247A4D">
                <a:alpha val="75000"/>
              </a:srgbClr>
            </a:solidFill>
            <a:prstDash val="solid"/>
          </a:ln>
        </p:spPr>
        <p:txBody>
          <a:bodyPr/>
          <a:lstStyle/>
          <a:p>
            <a:endParaRPr/>
          </a:p>
        </p:txBody>
      </p:sp>
      <p:sp>
        <p:nvSpPr>
          <p:cNvPr id="10" name="Text 8"/>
          <p:cNvSpPr/>
          <p:nvPr/>
        </p:nvSpPr>
        <p:spPr>
          <a:xfrm>
            <a:off x="1033272" y="2889504"/>
            <a:ext cx="2734056" cy="274320"/>
          </a:xfrm>
          <a:prstGeom prst="rect">
            <a:avLst/>
          </a:prstGeom>
          <a:noFill/>
          <a:ln/>
        </p:spPr>
        <p:txBody>
          <a:bodyPr wrap="square" lIns="0" tIns="0" rIns="0" bIns="0" rtlCol="0" anchor="ctr">
            <a:normAutofit/>
          </a:bodyPr>
          <a:lstStyle/>
          <a:p>
            <a:pPr marL="0" indent="0">
              <a:buNone/>
            </a:pPr>
            <a:r>
              <a:rPr lang="en-US" sz="1520" b="1" dirty="0">
                <a:solidFill>
                  <a:srgbClr val="247A4D"/>
                </a:solidFill>
                <a:latin typeface="Aptos Display" pitchFamily="34" charset="0"/>
                <a:ea typeface="Aptos Display" pitchFamily="34" charset="-122"/>
                <a:cs typeface="Aptos Display" pitchFamily="34" charset="-120"/>
              </a:rPr>
              <a:t>Actors</a:t>
            </a:r>
            <a:endParaRPr lang="en-US" sz="1520" dirty="0"/>
          </a:p>
        </p:txBody>
      </p:sp>
      <p:sp>
        <p:nvSpPr>
          <p:cNvPr id="11" name="Text 9"/>
          <p:cNvSpPr/>
          <p:nvPr/>
        </p:nvSpPr>
        <p:spPr>
          <a:xfrm>
            <a:off x="1033272" y="3255264"/>
            <a:ext cx="2734056" cy="88696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Who must participate for the value proposition to materialise?</a:t>
            </a:r>
            <a:endParaRPr lang="en-US" sz="1240" dirty="0"/>
          </a:p>
        </p:txBody>
      </p:sp>
      <p:sp>
        <p:nvSpPr>
          <p:cNvPr id="12" name="Shape 10"/>
          <p:cNvSpPr/>
          <p:nvPr/>
        </p:nvSpPr>
        <p:spPr>
          <a:xfrm>
            <a:off x="4343400" y="2743200"/>
            <a:ext cx="3063240" cy="1508760"/>
          </a:xfrm>
          <a:prstGeom prst="roundRect">
            <a:avLst>
              <a:gd name="adj" fmla="val 3030"/>
            </a:avLst>
          </a:prstGeom>
          <a:solidFill>
            <a:srgbClr val="FFF8ED"/>
          </a:solidFill>
          <a:ln w="12700">
            <a:solidFill>
              <a:srgbClr val="8B5E34">
                <a:alpha val="75000"/>
              </a:srgbClr>
            </a:solidFill>
            <a:prstDash val="solid"/>
          </a:ln>
        </p:spPr>
        <p:txBody>
          <a:bodyPr/>
          <a:lstStyle/>
          <a:p>
            <a:endParaRPr/>
          </a:p>
        </p:txBody>
      </p:sp>
      <p:sp>
        <p:nvSpPr>
          <p:cNvPr id="13" name="Text 11"/>
          <p:cNvSpPr/>
          <p:nvPr/>
        </p:nvSpPr>
        <p:spPr>
          <a:xfrm>
            <a:off x="4507992" y="2889504"/>
            <a:ext cx="2734056" cy="274320"/>
          </a:xfrm>
          <a:prstGeom prst="rect">
            <a:avLst/>
          </a:prstGeom>
          <a:noFill/>
          <a:ln/>
        </p:spPr>
        <p:txBody>
          <a:bodyPr wrap="square" lIns="0" tIns="0" rIns="0" bIns="0" rtlCol="0" anchor="ctr">
            <a:normAutofit/>
          </a:bodyPr>
          <a:lstStyle/>
          <a:p>
            <a:pPr marL="0" indent="0">
              <a:buNone/>
            </a:pPr>
            <a:r>
              <a:rPr lang="en-US" sz="1520" b="1" dirty="0">
                <a:solidFill>
                  <a:srgbClr val="8B5E34"/>
                </a:solidFill>
                <a:latin typeface="Aptos Display" pitchFamily="34" charset="0"/>
                <a:ea typeface="Aptos Display" pitchFamily="34" charset="-122"/>
                <a:cs typeface="Aptos Display" pitchFamily="34" charset="-120"/>
              </a:rPr>
              <a:t>Activities</a:t>
            </a:r>
            <a:endParaRPr lang="en-US" sz="1520" dirty="0"/>
          </a:p>
        </p:txBody>
      </p:sp>
      <p:sp>
        <p:nvSpPr>
          <p:cNvPr id="14" name="Text 12"/>
          <p:cNvSpPr/>
          <p:nvPr/>
        </p:nvSpPr>
        <p:spPr>
          <a:xfrm>
            <a:off x="4507992" y="3255264"/>
            <a:ext cx="2734056" cy="88696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What does each actor need to do, provide or change?</a:t>
            </a:r>
            <a:endParaRPr lang="en-US" sz="1240" dirty="0"/>
          </a:p>
        </p:txBody>
      </p:sp>
      <p:sp>
        <p:nvSpPr>
          <p:cNvPr id="15" name="Shape 13"/>
          <p:cNvSpPr/>
          <p:nvPr/>
        </p:nvSpPr>
        <p:spPr>
          <a:xfrm>
            <a:off x="7818120" y="2743200"/>
            <a:ext cx="3063240" cy="1508760"/>
          </a:xfrm>
          <a:prstGeom prst="roundRect">
            <a:avLst>
              <a:gd name="adj" fmla="val 3030"/>
            </a:avLst>
          </a:prstGeom>
          <a:solidFill>
            <a:srgbClr val="EFF6F9"/>
          </a:solidFill>
          <a:ln w="12700">
            <a:solidFill>
              <a:srgbClr val="2E5E70">
                <a:alpha val="75000"/>
              </a:srgbClr>
            </a:solidFill>
            <a:prstDash val="solid"/>
          </a:ln>
        </p:spPr>
        <p:txBody>
          <a:bodyPr/>
          <a:lstStyle/>
          <a:p>
            <a:endParaRPr/>
          </a:p>
        </p:txBody>
      </p:sp>
      <p:sp>
        <p:nvSpPr>
          <p:cNvPr id="16" name="Text 14"/>
          <p:cNvSpPr/>
          <p:nvPr/>
        </p:nvSpPr>
        <p:spPr>
          <a:xfrm>
            <a:off x="7982712" y="2889504"/>
            <a:ext cx="2734056" cy="274320"/>
          </a:xfrm>
          <a:prstGeom prst="rect">
            <a:avLst/>
          </a:prstGeom>
          <a:noFill/>
          <a:ln/>
        </p:spPr>
        <p:txBody>
          <a:bodyPr wrap="square" lIns="0" tIns="0" rIns="0" bIns="0" rtlCol="0" anchor="ctr">
            <a:normAutofit/>
          </a:bodyPr>
          <a:lstStyle/>
          <a:p>
            <a:pPr marL="0" indent="0">
              <a:buNone/>
            </a:pPr>
            <a:r>
              <a:rPr lang="en-US" sz="1520" b="1" dirty="0">
                <a:solidFill>
                  <a:srgbClr val="2E5E70"/>
                </a:solidFill>
                <a:latin typeface="Aptos Display" pitchFamily="34" charset="0"/>
                <a:ea typeface="Aptos Display" pitchFamily="34" charset="-122"/>
                <a:cs typeface="Aptos Display" pitchFamily="34" charset="-120"/>
              </a:rPr>
              <a:t>Links</a:t>
            </a:r>
            <a:endParaRPr lang="en-US" sz="1520" dirty="0"/>
          </a:p>
        </p:txBody>
      </p:sp>
      <p:sp>
        <p:nvSpPr>
          <p:cNvPr id="17" name="Text 15"/>
          <p:cNvSpPr/>
          <p:nvPr/>
        </p:nvSpPr>
        <p:spPr>
          <a:xfrm>
            <a:off x="7982712" y="3255264"/>
            <a:ext cx="2734056" cy="88696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What dependencies, incentives and sequencing connect them?</a:t>
            </a:r>
            <a:endParaRPr lang="en-US" sz="1240" dirty="0"/>
          </a:p>
        </p:txBody>
      </p:sp>
      <p:sp>
        <p:nvSpPr>
          <p:cNvPr id="18" name="Shape 16"/>
          <p:cNvSpPr/>
          <p:nvPr/>
        </p:nvSpPr>
        <p:spPr>
          <a:xfrm>
            <a:off x="2377440" y="4800600"/>
            <a:ext cx="6949440" cy="0"/>
          </a:xfrm>
          <a:prstGeom prst="line">
            <a:avLst/>
          </a:prstGeom>
          <a:noFill/>
          <a:ln w="15240">
            <a:solidFill>
              <a:srgbClr val="D6C7AA"/>
            </a:solidFill>
            <a:prstDash val="solid"/>
          </a:ln>
        </p:spPr>
        <p:txBody>
          <a:bodyPr/>
          <a:lstStyle/>
          <a:p>
            <a:endParaRPr/>
          </a:p>
        </p:txBody>
      </p:sp>
      <p:sp>
        <p:nvSpPr>
          <p:cNvPr id="19" name="Text 17"/>
          <p:cNvSpPr/>
          <p:nvPr/>
        </p:nvSpPr>
        <p:spPr>
          <a:xfrm>
            <a:off x="960120" y="5376672"/>
            <a:ext cx="9784080" cy="438912"/>
          </a:xfrm>
          <a:prstGeom prst="rect">
            <a:avLst/>
          </a:prstGeom>
          <a:noFill/>
          <a:ln/>
        </p:spPr>
        <p:txBody>
          <a:bodyPr wrap="square" lIns="0" tIns="0" rIns="0" bIns="0" rtlCol="0" anchor="ctr">
            <a:normAutofit fontScale="92500"/>
          </a:bodyPr>
          <a:lstStyle/>
          <a:p>
            <a:pPr marL="0" indent="0" algn="ctr">
              <a:buNone/>
            </a:pPr>
            <a:r>
              <a:rPr lang="en-US" sz="1900" b="1" dirty="0">
                <a:solidFill>
                  <a:srgbClr val="8B5E34"/>
                </a:solidFill>
                <a:latin typeface="Aptos Display" pitchFamily="34" charset="0"/>
                <a:ea typeface="Aptos Display" pitchFamily="34" charset="-122"/>
                <a:cs typeface="Aptos Display" pitchFamily="34" charset="-120"/>
              </a:rPr>
              <a:t>A stakeholder list describes who is around you. An ecosystem map explains why they must align.</a:t>
            </a:r>
            <a:endParaRPr lang="en-US" sz="1900" dirty="0"/>
          </a:p>
        </p:txBody>
      </p:sp>
      <p:sp>
        <p:nvSpPr>
          <p:cNvPr id="20" name="Text 18"/>
          <p:cNvSpPr/>
          <p:nvPr/>
        </p:nvSpPr>
        <p:spPr>
          <a:xfrm>
            <a:off x="685800" y="6647688"/>
            <a:ext cx="10332720" cy="146304"/>
          </a:xfrm>
          <a:prstGeom prst="rect">
            <a:avLst/>
          </a:prstGeom>
          <a:noFill/>
          <a:ln/>
        </p:spPr>
        <p:txBody>
          <a:bodyPr wrap="square" lIns="0" tIns="0" rIns="0" bIns="0" rtlCol="0" anchor="ctr">
            <a:normAutofit/>
          </a:bodyPr>
          <a:lstStyle/>
          <a:p>
            <a:pPr marL="0" indent="0">
              <a:buNone/>
            </a:pPr>
            <a:r>
              <a:rPr lang="en-US" sz="650" i="1" dirty="0">
                <a:solidFill>
                  <a:srgbClr val="5E6A62"/>
                </a:solidFill>
                <a:latin typeface="Aptos" pitchFamily="34" charset="0"/>
                <a:ea typeface="Aptos" pitchFamily="34" charset="-122"/>
                <a:cs typeface="Aptos" pitchFamily="34" charset="-120"/>
              </a:rPr>
              <a:t>Source lens: Adner (2017), “Ecosystem as Structure”.</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VOCABULARY</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Four concepts that often get confused</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868680" y="1261872"/>
            <a:ext cx="2240280" cy="566928"/>
          </a:xfrm>
          <a:prstGeom prst="roundRect">
            <a:avLst>
              <a:gd name="adj" fmla="val 6452"/>
            </a:avLst>
          </a:prstGeom>
          <a:solidFill>
            <a:srgbClr val="FFFDF7"/>
          </a:solidFill>
          <a:ln w="10160">
            <a:solidFill>
              <a:srgbClr val="D6C7AA"/>
            </a:solidFill>
            <a:prstDash val="solid"/>
          </a:ln>
        </p:spPr>
        <p:txBody>
          <a:bodyPr/>
          <a:lstStyle/>
          <a:p>
            <a:endParaRPr/>
          </a:p>
        </p:txBody>
      </p:sp>
      <p:sp>
        <p:nvSpPr>
          <p:cNvPr id="8" name="Text 6"/>
          <p:cNvSpPr/>
          <p:nvPr/>
        </p:nvSpPr>
        <p:spPr>
          <a:xfrm>
            <a:off x="1051560" y="1444752"/>
            <a:ext cx="1874520" cy="128016"/>
          </a:xfrm>
          <a:prstGeom prst="rect">
            <a:avLst/>
          </a:prstGeom>
          <a:noFill/>
          <a:ln/>
        </p:spPr>
        <p:txBody>
          <a:bodyPr wrap="square" lIns="0" tIns="0" rIns="0" bIns="0" rtlCol="0" anchor="ctr">
            <a:normAutofit fontScale="85000" lnSpcReduction="20000"/>
          </a:bodyPr>
          <a:lstStyle/>
          <a:p>
            <a:pPr marL="0" indent="0" algn="ctr">
              <a:buNone/>
            </a:pPr>
            <a:r>
              <a:rPr lang="en-US" sz="1150" b="1" dirty="0">
                <a:solidFill>
                  <a:srgbClr val="173D32"/>
                </a:solidFill>
                <a:latin typeface="Aptos Display" pitchFamily="34" charset="0"/>
                <a:ea typeface="Aptos Display" pitchFamily="34" charset="-122"/>
                <a:cs typeface="Aptos Display" pitchFamily="34" charset="-120"/>
              </a:rPr>
              <a:t>Market</a:t>
            </a:r>
            <a:endParaRPr lang="en-US" sz="1150" dirty="0"/>
          </a:p>
        </p:txBody>
      </p:sp>
      <p:sp>
        <p:nvSpPr>
          <p:cNvPr id="9" name="Text 7"/>
          <p:cNvSpPr/>
          <p:nvPr/>
        </p:nvSpPr>
        <p:spPr>
          <a:xfrm>
            <a:off x="3429000" y="1426464"/>
            <a:ext cx="3566160" cy="164592"/>
          </a:xfrm>
          <a:prstGeom prst="rect">
            <a:avLst/>
          </a:prstGeom>
          <a:noFill/>
          <a:ln/>
        </p:spPr>
        <p:txBody>
          <a:bodyPr wrap="square" lIns="0" tIns="0" rIns="0" bIns="0" rtlCol="0" anchor="ctr"/>
          <a:lstStyle/>
          <a:p>
            <a:pPr marL="0" indent="0">
              <a:buNone/>
            </a:pPr>
            <a:r>
              <a:rPr lang="en-US" sz="1460" b="1" dirty="0">
                <a:solidFill>
                  <a:srgbClr val="247A4D"/>
                </a:solidFill>
                <a:latin typeface="Aptos Display" pitchFamily="34" charset="0"/>
                <a:ea typeface="Aptos Display" pitchFamily="34" charset="-122"/>
                <a:cs typeface="Aptos Display" pitchFamily="34" charset="-120"/>
              </a:rPr>
              <a:t>Who pays?</a:t>
            </a:r>
            <a:endParaRPr lang="en-US" sz="1460" dirty="0"/>
          </a:p>
        </p:txBody>
      </p:sp>
      <p:sp>
        <p:nvSpPr>
          <p:cNvPr id="10" name="Text 8"/>
          <p:cNvSpPr/>
          <p:nvPr/>
        </p:nvSpPr>
        <p:spPr>
          <a:xfrm>
            <a:off x="7452360" y="1426464"/>
            <a:ext cx="3108960" cy="164592"/>
          </a:xfrm>
          <a:prstGeom prst="rect">
            <a:avLst/>
          </a:prstGeom>
          <a:noFill/>
          <a:ln/>
        </p:spPr>
        <p:txBody>
          <a:bodyPr wrap="square" lIns="0" tIns="0" rIns="0" bIns="0" rtlCol="0" anchor="ctr"/>
          <a:lstStyle/>
          <a:p>
            <a:pPr marL="0" indent="0">
              <a:buNone/>
            </a:pPr>
            <a:r>
              <a:rPr lang="en-US" sz="1240" dirty="0">
                <a:solidFill>
                  <a:srgbClr val="5E6A62"/>
                </a:solidFill>
                <a:latin typeface="Aptos" pitchFamily="34" charset="0"/>
                <a:ea typeface="Aptos" pitchFamily="34" charset="-122"/>
                <a:cs typeface="Aptos" pitchFamily="34" charset="-120"/>
              </a:rPr>
              <a:t>Exchange and price</a:t>
            </a:r>
            <a:endParaRPr lang="en-US" sz="1240" dirty="0"/>
          </a:p>
        </p:txBody>
      </p:sp>
      <p:sp>
        <p:nvSpPr>
          <p:cNvPr id="11" name="Shape 9"/>
          <p:cNvSpPr/>
          <p:nvPr/>
        </p:nvSpPr>
        <p:spPr>
          <a:xfrm>
            <a:off x="868680" y="2112264"/>
            <a:ext cx="2240280" cy="566928"/>
          </a:xfrm>
          <a:prstGeom prst="roundRect">
            <a:avLst>
              <a:gd name="adj" fmla="val 6452"/>
            </a:avLst>
          </a:prstGeom>
          <a:solidFill>
            <a:srgbClr val="FFFDF7"/>
          </a:solidFill>
          <a:ln w="10160">
            <a:solidFill>
              <a:srgbClr val="D6C7AA"/>
            </a:solidFill>
            <a:prstDash val="solid"/>
          </a:ln>
        </p:spPr>
        <p:txBody>
          <a:bodyPr/>
          <a:lstStyle/>
          <a:p>
            <a:endParaRPr/>
          </a:p>
        </p:txBody>
      </p:sp>
      <p:sp>
        <p:nvSpPr>
          <p:cNvPr id="12" name="Text 10"/>
          <p:cNvSpPr/>
          <p:nvPr/>
        </p:nvSpPr>
        <p:spPr>
          <a:xfrm>
            <a:off x="1051560" y="2295144"/>
            <a:ext cx="1874520" cy="128016"/>
          </a:xfrm>
          <a:prstGeom prst="rect">
            <a:avLst/>
          </a:prstGeom>
          <a:noFill/>
          <a:ln/>
        </p:spPr>
        <p:txBody>
          <a:bodyPr wrap="square" lIns="0" tIns="0" rIns="0" bIns="0" rtlCol="0" anchor="ctr">
            <a:normAutofit fontScale="85000" lnSpcReduction="20000"/>
          </a:bodyPr>
          <a:lstStyle/>
          <a:p>
            <a:pPr marL="0" indent="0" algn="ctr">
              <a:buNone/>
            </a:pPr>
            <a:r>
              <a:rPr lang="en-US" sz="1150" b="1" dirty="0">
                <a:solidFill>
                  <a:srgbClr val="173D32"/>
                </a:solidFill>
                <a:latin typeface="Aptos Display" pitchFamily="34" charset="0"/>
                <a:ea typeface="Aptos Display" pitchFamily="34" charset="-122"/>
                <a:cs typeface="Aptos Display" pitchFamily="34" charset="-120"/>
              </a:rPr>
              <a:t>Value chain</a:t>
            </a:r>
            <a:endParaRPr lang="en-US" sz="1150" dirty="0"/>
          </a:p>
        </p:txBody>
      </p:sp>
      <p:sp>
        <p:nvSpPr>
          <p:cNvPr id="13" name="Text 11"/>
          <p:cNvSpPr/>
          <p:nvPr/>
        </p:nvSpPr>
        <p:spPr>
          <a:xfrm>
            <a:off x="3429000" y="2276856"/>
            <a:ext cx="3566160" cy="164592"/>
          </a:xfrm>
          <a:prstGeom prst="rect">
            <a:avLst/>
          </a:prstGeom>
          <a:noFill/>
          <a:ln/>
        </p:spPr>
        <p:txBody>
          <a:bodyPr wrap="square" lIns="0" tIns="0" rIns="0" bIns="0" rtlCol="0" anchor="ctr"/>
          <a:lstStyle/>
          <a:p>
            <a:pPr marL="0" indent="0">
              <a:buNone/>
            </a:pPr>
            <a:r>
              <a:rPr lang="en-US" sz="1460" b="1" dirty="0">
                <a:solidFill>
                  <a:srgbClr val="247A4D"/>
                </a:solidFill>
                <a:latin typeface="Aptos Display" pitchFamily="34" charset="0"/>
                <a:ea typeface="Aptos Display" pitchFamily="34" charset="-122"/>
                <a:cs typeface="Aptos Display" pitchFamily="34" charset="-120"/>
              </a:rPr>
              <a:t>Where does value flow?</a:t>
            </a:r>
            <a:endParaRPr lang="en-US" sz="1460" dirty="0"/>
          </a:p>
        </p:txBody>
      </p:sp>
      <p:sp>
        <p:nvSpPr>
          <p:cNvPr id="14" name="Text 12"/>
          <p:cNvSpPr/>
          <p:nvPr/>
        </p:nvSpPr>
        <p:spPr>
          <a:xfrm>
            <a:off x="7452360" y="2276856"/>
            <a:ext cx="3108960" cy="164592"/>
          </a:xfrm>
          <a:prstGeom prst="rect">
            <a:avLst/>
          </a:prstGeom>
          <a:noFill/>
          <a:ln/>
        </p:spPr>
        <p:txBody>
          <a:bodyPr wrap="square" lIns="0" tIns="0" rIns="0" bIns="0" rtlCol="0" anchor="ctr"/>
          <a:lstStyle/>
          <a:p>
            <a:pPr marL="0" indent="0">
              <a:buNone/>
            </a:pPr>
            <a:r>
              <a:rPr lang="en-US" sz="1240" dirty="0">
                <a:solidFill>
                  <a:srgbClr val="5E6A62"/>
                </a:solidFill>
                <a:latin typeface="Aptos" pitchFamily="34" charset="0"/>
                <a:ea typeface="Aptos" pitchFamily="34" charset="-122"/>
                <a:cs typeface="Aptos" pitchFamily="34" charset="-120"/>
              </a:rPr>
              <a:t>Sequence of activities</a:t>
            </a:r>
            <a:endParaRPr lang="en-US" sz="1240" dirty="0"/>
          </a:p>
        </p:txBody>
      </p:sp>
      <p:sp>
        <p:nvSpPr>
          <p:cNvPr id="15" name="Shape 13"/>
          <p:cNvSpPr/>
          <p:nvPr/>
        </p:nvSpPr>
        <p:spPr>
          <a:xfrm>
            <a:off x="868680" y="2962656"/>
            <a:ext cx="2240280" cy="566928"/>
          </a:xfrm>
          <a:prstGeom prst="roundRect">
            <a:avLst>
              <a:gd name="adj" fmla="val 6452"/>
            </a:avLst>
          </a:prstGeom>
          <a:solidFill>
            <a:srgbClr val="FFFDF7"/>
          </a:solidFill>
          <a:ln w="10160">
            <a:solidFill>
              <a:srgbClr val="D6C7AA"/>
            </a:solidFill>
            <a:prstDash val="solid"/>
          </a:ln>
        </p:spPr>
        <p:txBody>
          <a:bodyPr/>
          <a:lstStyle/>
          <a:p>
            <a:endParaRPr/>
          </a:p>
        </p:txBody>
      </p:sp>
      <p:sp>
        <p:nvSpPr>
          <p:cNvPr id="16" name="Text 14"/>
          <p:cNvSpPr/>
          <p:nvPr/>
        </p:nvSpPr>
        <p:spPr>
          <a:xfrm>
            <a:off x="1051560" y="3145536"/>
            <a:ext cx="1874520" cy="128016"/>
          </a:xfrm>
          <a:prstGeom prst="rect">
            <a:avLst/>
          </a:prstGeom>
          <a:noFill/>
          <a:ln/>
        </p:spPr>
        <p:txBody>
          <a:bodyPr wrap="square" lIns="0" tIns="0" rIns="0" bIns="0" rtlCol="0" anchor="ctr">
            <a:normAutofit fontScale="85000" lnSpcReduction="20000"/>
          </a:bodyPr>
          <a:lstStyle/>
          <a:p>
            <a:pPr marL="0" indent="0" algn="ctr">
              <a:buNone/>
            </a:pPr>
            <a:r>
              <a:rPr lang="en-US" sz="1150" b="1" dirty="0">
                <a:solidFill>
                  <a:srgbClr val="173D32"/>
                </a:solidFill>
                <a:latin typeface="Aptos Display" pitchFamily="34" charset="0"/>
                <a:ea typeface="Aptos Display" pitchFamily="34" charset="-122"/>
                <a:cs typeface="Aptos Display" pitchFamily="34" charset="-120"/>
              </a:rPr>
              <a:t>Cluster</a:t>
            </a:r>
            <a:endParaRPr lang="en-US" sz="1150" dirty="0"/>
          </a:p>
        </p:txBody>
      </p:sp>
      <p:sp>
        <p:nvSpPr>
          <p:cNvPr id="17" name="Text 15"/>
          <p:cNvSpPr/>
          <p:nvPr/>
        </p:nvSpPr>
        <p:spPr>
          <a:xfrm>
            <a:off x="3429000" y="3127248"/>
            <a:ext cx="3566160" cy="164592"/>
          </a:xfrm>
          <a:prstGeom prst="rect">
            <a:avLst/>
          </a:prstGeom>
          <a:noFill/>
          <a:ln/>
        </p:spPr>
        <p:txBody>
          <a:bodyPr wrap="square" lIns="0" tIns="0" rIns="0" bIns="0" rtlCol="0" anchor="ctr"/>
          <a:lstStyle/>
          <a:p>
            <a:pPr marL="0" indent="0">
              <a:buNone/>
            </a:pPr>
            <a:r>
              <a:rPr lang="en-US" sz="1460" b="1" dirty="0">
                <a:solidFill>
                  <a:srgbClr val="247A4D"/>
                </a:solidFill>
                <a:latin typeface="Aptos Display" pitchFamily="34" charset="0"/>
                <a:ea typeface="Aptos Display" pitchFamily="34" charset="-122"/>
                <a:cs typeface="Aptos Display" pitchFamily="34" charset="-120"/>
              </a:rPr>
              <a:t>What regional assets exist?</a:t>
            </a:r>
            <a:endParaRPr lang="en-US" sz="1460" dirty="0"/>
          </a:p>
        </p:txBody>
      </p:sp>
      <p:sp>
        <p:nvSpPr>
          <p:cNvPr id="18" name="Text 16"/>
          <p:cNvSpPr/>
          <p:nvPr/>
        </p:nvSpPr>
        <p:spPr>
          <a:xfrm>
            <a:off x="7452360" y="3127248"/>
            <a:ext cx="3108960" cy="164592"/>
          </a:xfrm>
          <a:prstGeom prst="rect">
            <a:avLst/>
          </a:prstGeom>
          <a:noFill/>
          <a:ln/>
        </p:spPr>
        <p:txBody>
          <a:bodyPr wrap="square" lIns="0" tIns="0" rIns="0" bIns="0" rtlCol="0" anchor="ctr"/>
          <a:lstStyle/>
          <a:p>
            <a:pPr marL="0" indent="0">
              <a:buNone/>
            </a:pPr>
            <a:r>
              <a:rPr lang="en-US" sz="1240" dirty="0">
                <a:solidFill>
                  <a:srgbClr val="5E6A62"/>
                </a:solidFill>
                <a:latin typeface="Aptos" pitchFamily="34" charset="0"/>
                <a:ea typeface="Aptos" pitchFamily="34" charset="-122"/>
                <a:cs typeface="Aptos" pitchFamily="34" charset="-120"/>
              </a:rPr>
              <a:t>Geographic concentration</a:t>
            </a:r>
            <a:endParaRPr lang="en-US" sz="1240" dirty="0"/>
          </a:p>
        </p:txBody>
      </p:sp>
      <p:sp>
        <p:nvSpPr>
          <p:cNvPr id="19" name="Shape 17"/>
          <p:cNvSpPr/>
          <p:nvPr/>
        </p:nvSpPr>
        <p:spPr>
          <a:xfrm>
            <a:off x="868680" y="3813048"/>
            <a:ext cx="2240280" cy="566928"/>
          </a:xfrm>
          <a:prstGeom prst="roundRect">
            <a:avLst>
              <a:gd name="adj" fmla="val 6452"/>
            </a:avLst>
          </a:prstGeom>
          <a:solidFill>
            <a:srgbClr val="FFFDF7"/>
          </a:solidFill>
          <a:ln w="10160">
            <a:solidFill>
              <a:srgbClr val="D6C7AA"/>
            </a:solidFill>
            <a:prstDash val="solid"/>
          </a:ln>
        </p:spPr>
        <p:txBody>
          <a:bodyPr/>
          <a:lstStyle/>
          <a:p>
            <a:endParaRPr/>
          </a:p>
        </p:txBody>
      </p:sp>
      <p:sp>
        <p:nvSpPr>
          <p:cNvPr id="20" name="Text 18"/>
          <p:cNvSpPr/>
          <p:nvPr/>
        </p:nvSpPr>
        <p:spPr>
          <a:xfrm>
            <a:off x="1051560" y="3995928"/>
            <a:ext cx="1874520" cy="128016"/>
          </a:xfrm>
          <a:prstGeom prst="rect">
            <a:avLst/>
          </a:prstGeom>
          <a:noFill/>
          <a:ln/>
        </p:spPr>
        <p:txBody>
          <a:bodyPr wrap="square" lIns="0" tIns="0" rIns="0" bIns="0" rtlCol="0" anchor="ctr">
            <a:normAutofit fontScale="85000" lnSpcReduction="20000"/>
          </a:bodyPr>
          <a:lstStyle/>
          <a:p>
            <a:pPr marL="0" indent="0" algn="ctr">
              <a:buNone/>
            </a:pPr>
            <a:r>
              <a:rPr lang="en-US" sz="1150" b="1" dirty="0">
                <a:solidFill>
                  <a:srgbClr val="173D32"/>
                </a:solidFill>
                <a:latin typeface="Aptos Display" pitchFamily="34" charset="0"/>
                <a:ea typeface="Aptos Display" pitchFamily="34" charset="-122"/>
                <a:cs typeface="Aptos Display" pitchFamily="34" charset="-120"/>
              </a:rPr>
              <a:t>Entrepreneurial ecosystem</a:t>
            </a:r>
            <a:endParaRPr lang="en-US" sz="1150" dirty="0"/>
          </a:p>
        </p:txBody>
      </p:sp>
      <p:sp>
        <p:nvSpPr>
          <p:cNvPr id="21" name="Text 19"/>
          <p:cNvSpPr/>
          <p:nvPr/>
        </p:nvSpPr>
        <p:spPr>
          <a:xfrm>
            <a:off x="3429000" y="3977640"/>
            <a:ext cx="3566160" cy="164592"/>
          </a:xfrm>
          <a:prstGeom prst="rect">
            <a:avLst/>
          </a:prstGeom>
          <a:noFill/>
          <a:ln/>
        </p:spPr>
        <p:txBody>
          <a:bodyPr wrap="square" lIns="0" tIns="0" rIns="0" bIns="0" rtlCol="0" anchor="ctr"/>
          <a:lstStyle/>
          <a:p>
            <a:pPr marL="0" indent="0">
              <a:buNone/>
            </a:pPr>
            <a:r>
              <a:rPr lang="en-US" sz="1460" b="1" dirty="0">
                <a:solidFill>
                  <a:srgbClr val="247A4D"/>
                </a:solidFill>
                <a:latin typeface="Aptos Display" pitchFamily="34" charset="0"/>
                <a:ea typeface="Aptos Display" pitchFamily="34" charset="-122"/>
                <a:cs typeface="Aptos Display" pitchFamily="34" charset="-120"/>
              </a:rPr>
              <a:t>What helps ventures emerge?</a:t>
            </a:r>
            <a:endParaRPr lang="en-US" sz="1460" dirty="0"/>
          </a:p>
        </p:txBody>
      </p:sp>
      <p:sp>
        <p:nvSpPr>
          <p:cNvPr id="22" name="Text 20"/>
          <p:cNvSpPr/>
          <p:nvPr/>
        </p:nvSpPr>
        <p:spPr>
          <a:xfrm>
            <a:off x="7452360" y="3977640"/>
            <a:ext cx="3108960" cy="164592"/>
          </a:xfrm>
          <a:prstGeom prst="rect">
            <a:avLst/>
          </a:prstGeom>
          <a:noFill/>
          <a:ln/>
        </p:spPr>
        <p:txBody>
          <a:bodyPr wrap="square" lIns="0" tIns="0" rIns="0" bIns="0" rtlCol="0" anchor="ctr"/>
          <a:lstStyle/>
          <a:p>
            <a:pPr marL="0" indent="0">
              <a:buNone/>
            </a:pPr>
            <a:r>
              <a:rPr lang="en-US" sz="1240" dirty="0">
                <a:solidFill>
                  <a:srgbClr val="5E6A62"/>
                </a:solidFill>
                <a:latin typeface="Aptos" pitchFamily="34" charset="0"/>
                <a:ea typeface="Aptos" pitchFamily="34" charset="-122"/>
                <a:cs typeface="Aptos" pitchFamily="34" charset="-120"/>
              </a:rPr>
              <a:t>Talent, capital, networks</a:t>
            </a:r>
            <a:endParaRPr lang="en-US" sz="1240" dirty="0"/>
          </a:p>
        </p:txBody>
      </p:sp>
      <p:sp>
        <p:nvSpPr>
          <p:cNvPr id="23" name="Shape 21"/>
          <p:cNvSpPr/>
          <p:nvPr/>
        </p:nvSpPr>
        <p:spPr>
          <a:xfrm>
            <a:off x="868680" y="4663440"/>
            <a:ext cx="2240280" cy="566928"/>
          </a:xfrm>
          <a:prstGeom prst="roundRect">
            <a:avLst>
              <a:gd name="adj" fmla="val 6452"/>
            </a:avLst>
          </a:prstGeom>
          <a:solidFill>
            <a:srgbClr val="173D32"/>
          </a:solidFill>
          <a:ln w="10160">
            <a:solidFill>
              <a:srgbClr val="173D32"/>
            </a:solidFill>
            <a:prstDash val="solid"/>
          </a:ln>
        </p:spPr>
        <p:txBody>
          <a:bodyPr/>
          <a:lstStyle/>
          <a:p>
            <a:endParaRPr/>
          </a:p>
        </p:txBody>
      </p:sp>
      <p:sp>
        <p:nvSpPr>
          <p:cNvPr id="24" name="Text 22"/>
          <p:cNvSpPr/>
          <p:nvPr/>
        </p:nvSpPr>
        <p:spPr>
          <a:xfrm>
            <a:off x="1051560" y="4846320"/>
            <a:ext cx="1874520" cy="128016"/>
          </a:xfrm>
          <a:prstGeom prst="rect">
            <a:avLst/>
          </a:prstGeom>
          <a:noFill/>
          <a:ln/>
        </p:spPr>
        <p:txBody>
          <a:bodyPr wrap="square" lIns="0" tIns="0" rIns="0" bIns="0" rtlCol="0" anchor="ctr">
            <a:normAutofit fontScale="85000" lnSpcReduction="20000"/>
          </a:bodyPr>
          <a:lstStyle/>
          <a:p>
            <a:pPr marL="0" indent="0" algn="ctr">
              <a:buNone/>
            </a:pPr>
            <a:r>
              <a:rPr lang="en-US" sz="1150" b="1" dirty="0">
                <a:solidFill>
                  <a:srgbClr val="FFFFFF"/>
                </a:solidFill>
                <a:latin typeface="Aptos Display" pitchFamily="34" charset="0"/>
                <a:ea typeface="Aptos Display" pitchFamily="34" charset="-122"/>
                <a:cs typeface="Aptos Display" pitchFamily="34" charset="-120"/>
              </a:rPr>
              <a:t>Innovation ecosystem</a:t>
            </a:r>
            <a:endParaRPr lang="en-US" sz="1150" dirty="0"/>
          </a:p>
        </p:txBody>
      </p:sp>
      <p:sp>
        <p:nvSpPr>
          <p:cNvPr id="25" name="Text 23"/>
          <p:cNvSpPr/>
          <p:nvPr/>
        </p:nvSpPr>
        <p:spPr>
          <a:xfrm>
            <a:off x="3429000" y="4828032"/>
            <a:ext cx="3566160" cy="164592"/>
          </a:xfrm>
          <a:prstGeom prst="rect">
            <a:avLst/>
          </a:prstGeom>
          <a:noFill/>
          <a:ln/>
        </p:spPr>
        <p:txBody>
          <a:bodyPr wrap="square" lIns="0" tIns="0" rIns="0" bIns="0" rtlCol="0" anchor="ctr"/>
          <a:lstStyle/>
          <a:p>
            <a:pPr marL="0" indent="0">
              <a:buNone/>
            </a:pPr>
            <a:r>
              <a:rPr lang="en-US" sz="1460" b="1" dirty="0">
                <a:solidFill>
                  <a:srgbClr val="173D32"/>
                </a:solidFill>
                <a:latin typeface="Aptos Display" pitchFamily="34" charset="0"/>
                <a:ea typeface="Aptos Display" pitchFamily="34" charset="-122"/>
                <a:cs typeface="Aptos Display" pitchFamily="34" charset="-120"/>
              </a:rPr>
              <a:t>What must align for adoption?</a:t>
            </a:r>
            <a:endParaRPr lang="en-US" sz="1460" dirty="0"/>
          </a:p>
        </p:txBody>
      </p:sp>
      <p:sp>
        <p:nvSpPr>
          <p:cNvPr id="26" name="Text 24"/>
          <p:cNvSpPr/>
          <p:nvPr/>
        </p:nvSpPr>
        <p:spPr>
          <a:xfrm>
            <a:off x="7452360" y="4828032"/>
            <a:ext cx="3108960" cy="164592"/>
          </a:xfrm>
          <a:prstGeom prst="rect">
            <a:avLst/>
          </a:prstGeom>
          <a:noFill/>
          <a:ln/>
        </p:spPr>
        <p:txBody>
          <a:bodyPr wrap="square" lIns="0" tIns="0" rIns="0" bIns="0" rtlCol="0" anchor="ctr"/>
          <a:lstStyle/>
          <a:p>
            <a:pPr marL="0" indent="0">
              <a:buNone/>
            </a:pPr>
            <a:r>
              <a:rPr lang="en-US" sz="1240" dirty="0">
                <a:solidFill>
                  <a:srgbClr val="5E6A62"/>
                </a:solidFill>
                <a:latin typeface="Aptos" pitchFamily="34" charset="0"/>
                <a:ea typeface="Aptos" pitchFamily="34" charset="-122"/>
                <a:cs typeface="Aptos" pitchFamily="34" charset="-120"/>
              </a:rPr>
              <a:t>Interdependent complements</a:t>
            </a:r>
            <a:endParaRPr lang="en-US" sz="1240" dirty="0"/>
          </a:p>
        </p:txBody>
      </p:sp>
      <p:sp>
        <p:nvSpPr>
          <p:cNvPr id="27" name="Shape 25"/>
          <p:cNvSpPr/>
          <p:nvPr/>
        </p:nvSpPr>
        <p:spPr>
          <a:xfrm>
            <a:off x="914400" y="5806440"/>
            <a:ext cx="9875520" cy="502920"/>
          </a:xfrm>
          <a:prstGeom prst="roundRect">
            <a:avLst>
              <a:gd name="adj" fmla="val 10909"/>
            </a:avLst>
          </a:prstGeom>
          <a:solidFill>
            <a:srgbClr val="E7D8BF"/>
          </a:solidFill>
          <a:ln w="12700">
            <a:solidFill>
              <a:srgbClr val="333333">
                <a:alpha val="0"/>
              </a:srgbClr>
            </a:solidFill>
            <a:prstDash val="solid"/>
          </a:ln>
        </p:spPr>
        <p:txBody>
          <a:bodyPr/>
          <a:lstStyle/>
          <a:p>
            <a:endParaRPr/>
          </a:p>
        </p:txBody>
      </p:sp>
      <p:sp>
        <p:nvSpPr>
          <p:cNvPr id="28" name="Text 26"/>
          <p:cNvSpPr/>
          <p:nvPr/>
        </p:nvSpPr>
        <p:spPr>
          <a:xfrm>
            <a:off x="1143000" y="5961888"/>
            <a:ext cx="9418320" cy="164592"/>
          </a:xfrm>
          <a:prstGeom prst="rect">
            <a:avLst/>
          </a:prstGeom>
          <a:noFill/>
          <a:ln/>
        </p:spPr>
        <p:txBody>
          <a:bodyPr wrap="square" lIns="0" tIns="0" rIns="0" bIns="0" rtlCol="0" anchor="ctr">
            <a:normAutofit fontScale="77500" lnSpcReduction="20000"/>
          </a:bodyPr>
          <a:lstStyle/>
          <a:p>
            <a:pPr marL="0" indent="0" algn="ctr">
              <a:buNone/>
            </a:pPr>
            <a:r>
              <a:rPr lang="en-US" sz="1550" b="1" dirty="0">
                <a:solidFill>
                  <a:srgbClr val="173D32"/>
                </a:solidFill>
                <a:latin typeface="Aptos Display" pitchFamily="34" charset="0"/>
                <a:ea typeface="Aptos Display" pitchFamily="34" charset="-122"/>
                <a:cs typeface="Aptos Display" pitchFamily="34" charset="-120"/>
              </a:rPr>
              <a:t>Your project may need all five lenses, but the ecosystem lens explains adoption interdependence.</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INNOVATION ECOSYSTEM</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Innovation ecosystems are about adoption conditions</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868680" y="1325880"/>
            <a:ext cx="2148840" cy="1024128"/>
          </a:xfrm>
          <a:prstGeom prst="roundRect">
            <a:avLst>
              <a:gd name="adj" fmla="val 4464"/>
            </a:avLst>
          </a:prstGeom>
          <a:solidFill>
            <a:srgbClr val="FFFDF7"/>
          </a:solidFill>
          <a:ln w="10160">
            <a:solidFill>
              <a:srgbClr val="247A4D">
                <a:alpha val="80000"/>
              </a:srgbClr>
            </a:solidFill>
            <a:prstDash val="solid"/>
          </a:ln>
        </p:spPr>
        <p:txBody>
          <a:bodyPr/>
          <a:lstStyle/>
          <a:p>
            <a:endParaRPr/>
          </a:p>
        </p:txBody>
      </p:sp>
      <p:sp>
        <p:nvSpPr>
          <p:cNvPr id="8" name="Text 6"/>
          <p:cNvSpPr/>
          <p:nvPr/>
        </p:nvSpPr>
        <p:spPr>
          <a:xfrm>
            <a:off x="1014984" y="1490472"/>
            <a:ext cx="1856232" cy="182880"/>
          </a:xfrm>
          <a:prstGeom prst="rect">
            <a:avLst/>
          </a:prstGeom>
          <a:noFill/>
          <a:ln/>
        </p:spPr>
        <p:txBody>
          <a:bodyPr wrap="square" lIns="0" tIns="0" rIns="0" bIns="0" rtlCol="0" anchor="ctr"/>
          <a:lstStyle/>
          <a:p>
            <a:pPr marL="0" indent="0" algn="ctr">
              <a:buNone/>
            </a:pPr>
            <a:r>
              <a:rPr lang="en-US" sz="1480" b="1" dirty="0">
                <a:solidFill>
                  <a:srgbClr val="247A4D"/>
                </a:solidFill>
                <a:latin typeface="Aptos Display" pitchFamily="34" charset="0"/>
                <a:ea typeface="Aptos Display" pitchFamily="34" charset="-122"/>
                <a:cs typeface="Aptos Display" pitchFamily="34" charset="-120"/>
              </a:rPr>
              <a:t>Access</a:t>
            </a:r>
            <a:endParaRPr lang="en-US" sz="1480" dirty="0"/>
          </a:p>
        </p:txBody>
      </p:sp>
      <p:sp>
        <p:nvSpPr>
          <p:cNvPr id="9" name="Text 7"/>
          <p:cNvSpPr/>
          <p:nvPr/>
        </p:nvSpPr>
        <p:spPr>
          <a:xfrm>
            <a:off x="1014984" y="1837944"/>
            <a:ext cx="1856232" cy="256032"/>
          </a:xfrm>
          <a:prstGeom prst="rect">
            <a:avLst/>
          </a:prstGeom>
          <a:noFill/>
          <a:ln/>
        </p:spPr>
        <p:txBody>
          <a:bodyPr wrap="square" lIns="0" tIns="0" rIns="0" bIns="0" rtlCol="0" anchor="ctr">
            <a:normAutofit/>
          </a:bodyPr>
          <a:lstStyle/>
          <a:p>
            <a:pPr marL="0" indent="0" algn="ctr">
              <a:buNone/>
            </a:pPr>
            <a:r>
              <a:rPr lang="en-US" sz="1040" dirty="0">
                <a:solidFill>
                  <a:srgbClr val="5E6A62"/>
                </a:solidFill>
                <a:latin typeface="Aptos" pitchFamily="34" charset="0"/>
                <a:ea typeface="Aptos" pitchFamily="34" charset="-122"/>
                <a:cs typeface="Aptos" pitchFamily="34" charset="-120"/>
              </a:rPr>
              <a:t>real users and settings</a:t>
            </a:r>
            <a:endParaRPr lang="en-US" sz="1040" dirty="0"/>
          </a:p>
        </p:txBody>
      </p:sp>
      <p:sp>
        <p:nvSpPr>
          <p:cNvPr id="10" name="Shape 8"/>
          <p:cNvSpPr/>
          <p:nvPr/>
        </p:nvSpPr>
        <p:spPr>
          <a:xfrm>
            <a:off x="3493008" y="1325880"/>
            <a:ext cx="2148840" cy="1024128"/>
          </a:xfrm>
          <a:prstGeom prst="roundRect">
            <a:avLst>
              <a:gd name="adj" fmla="val 4464"/>
            </a:avLst>
          </a:prstGeom>
          <a:solidFill>
            <a:srgbClr val="EDF5EF"/>
          </a:solidFill>
          <a:ln w="10160">
            <a:solidFill>
              <a:srgbClr val="2E5E70">
                <a:alpha val="80000"/>
              </a:srgbClr>
            </a:solidFill>
            <a:prstDash val="solid"/>
          </a:ln>
        </p:spPr>
        <p:txBody>
          <a:bodyPr/>
          <a:lstStyle/>
          <a:p>
            <a:endParaRPr/>
          </a:p>
        </p:txBody>
      </p:sp>
      <p:sp>
        <p:nvSpPr>
          <p:cNvPr id="11" name="Text 9"/>
          <p:cNvSpPr/>
          <p:nvPr/>
        </p:nvSpPr>
        <p:spPr>
          <a:xfrm>
            <a:off x="3639312" y="1490472"/>
            <a:ext cx="1856232" cy="182880"/>
          </a:xfrm>
          <a:prstGeom prst="rect">
            <a:avLst/>
          </a:prstGeom>
          <a:noFill/>
          <a:ln/>
        </p:spPr>
        <p:txBody>
          <a:bodyPr wrap="square" lIns="0" tIns="0" rIns="0" bIns="0" rtlCol="0" anchor="ctr"/>
          <a:lstStyle/>
          <a:p>
            <a:pPr marL="0" indent="0" algn="ctr">
              <a:buNone/>
            </a:pPr>
            <a:r>
              <a:rPr lang="en-US" sz="1480" b="1" dirty="0">
                <a:solidFill>
                  <a:srgbClr val="2E5E70"/>
                </a:solidFill>
                <a:latin typeface="Aptos Display" pitchFamily="34" charset="0"/>
                <a:ea typeface="Aptos Display" pitchFamily="34" charset="-122"/>
                <a:cs typeface="Aptos Display" pitchFamily="34" charset="-120"/>
              </a:rPr>
              <a:t>Evidence</a:t>
            </a:r>
            <a:endParaRPr lang="en-US" sz="1480" dirty="0"/>
          </a:p>
        </p:txBody>
      </p:sp>
      <p:sp>
        <p:nvSpPr>
          <p:cNvPr id="12" name="Text 10"/>
          <p:cNvSpPr/>
          <p:nvPr/>
        </p:nvSpPr>
        <p:spPr>
          <a:xfrm>
            <a:off x="3639312" y="1837944"/>
            <a:ext cx="1856232" cy="256032"/>
          </a:xfrm>
          <a:prstGeom prst="rect">
            <a:avLst/>
          </a:prstGeom>
          <a:noFill/>
          <a:ln/>
        </p:spPr>
        <p:txBody>
          <a:bodyPr wrap="square" lIns="0" tIns="0" rIns="0" bIns="0" rtlCol="0" anchor="ctr">
            <a:normAutofit/>
          </a:bodyPr>
          <a:lstStyle/>
          <a:p>
            <a:pPr marL="0" indent="0" algn="ctr">
              <a:buNone/>
            </a:pPr>
            <a:r>
              <a:rPr lang="en-US" sz="1040" dirty="0">
                <a:solidFill>
                  <a:srgbClr val="5E6A62"/>
                </a:solidFill>
                <a:latin typeface="Aptos" pitchFamily="34" charset="0"/>
                <a:ea typeface="Aptos" pitchFamily="34" charset="-122"/>
                <a:cs typeface="Aptos" pitchFamily="34" charset="-120"/>
              </a:rPr>
              <a:t>proof in context</a:t>
            </a:r>
            <a:endParaRPr lang="en-US" sz="1040" dirty="0"/>
          </a:p>
        </p:txBody>
      </p:sp>
      <p:sp>
        <p:nvSpPr>
          <p:cNvPr id="13" name="Shape 11"/>
          <p:cNvSpPr/>
          <p:nvPr/>
        </p:nvSpPr>
        <p:spPr>
          <a:xfrm>
            <a:off x="6117336" y="1325880"/>
            <a:ext cx="2148840" cy="1024128"/>
          </a:xfrm>
          <a:prstGeom prst="roundRect">
            <a:avLst>
              <a:gd name="adj" fmla="val 4464"/>
            </a:avLst>
          </a:prstGeom>
          <a:solidFill>
            <a:srgbClr val="FFFDF7"/>
          </a:solidFill>
          <a:ln w="10160">
            <a:solidFill>
              <a:srgbClr val="247A4D">
                <a:alpha val="80000"/>
              </a:srgbClr>
            </a:solidFill>
            <a:prstDash val="solid"/>
          </a:ln>
        </p:spPr>
        <p:txBody>
          <a:bodyPr/>
          <a:lstStyle/>
          <a:p>
            <a:endParaRPr/>
          </a:p>
        </p:txBody>
      </p:sp>
      <p:sp>
        <p:nvSpPr>
          <p:cNvPr id="14" name="Text 12"/>
          <p:cNvSpPr/>
          <p:nvPr/>
        </p:nvSpPr>
        <p:spPr>
          <a:xfrm>
            <a:off x="6263640" y="1490472"/>
            <a:ext cx="1856232" cy="182880"/>
          </a:xfrm>
          <a:prstGeom prst="rect">
            <a:avLst/>
          </a:prstGeom>
          <a:noFill/>
          <a:ln/>
        </p:spPr>
        <p:txBody>
          <a:bodyPr wrap="square" lIns="0" tIns="0" rIns="0" bIns="0" rtlCol="0" anchor="ctr"/>
          <a:lstStyle/>
          <a:p>
            <a:pPr marL="0" indent="0" algn="ctr">
              <a:buNone/>
            </a:pPr>
            <a:r>
              <a:rPr lang="en-US" sz="1480" b="1" dirty="0">
                <a:solidFill>
                  <a:srgbClr val="247A4D"/>
                </a:solidFill>
                <a:latin typeface="Aptos Display" pitchFamily="34" charset="0"/>
                <a:ea typeface="Aptos Display" pitchFamily="34" charset="-122"/>
                <a:cs typeface="Aptos Display" pitchFamily="34" charset="-120"/>
              </a:rPr>
              <a:t>Trust</a:t>
            </a:r>
            <a:endParaRPr lang="en-US" sz="1480" dirty="0"/>
          </a:p>
        </p:txBody>
      </p:sp>
      <p:sp>
        <p:nvSpPr>
          <p:cNvPr id="15" name="Text 13"/>
          <p:cNvSpPr/>
          <p:nvPr/>
        </p:nvSpPr>
        <p:spPr>
          <a:xfrm>
            <a:off x="6263640" y="1837944"/>
            <a:ext cx="1856232" cy="256032"/>
          </a:xfrm>
          <a:prstGeom prst="rect">
            <a:avLst/>
          </a:prstGeom>
          <a:noFill/>
          <a:ln/>
        </p:spPr>
        <p:txBody>
          <a:bodyPr wrap="square" lIns="0" tIns="0" rIns="0" bIns="0" rtlCol="0" anchor="ctr">
            <a:normAutofit/>
          </a:bodyPr>
          <a:lstStyle/>
          <a:p>
            <a:pPr marL="0" indent="0" algn="ctr">
              <a:buNone/>
            </a:pPr>
            <a:r>
              <a:rPr lang="en-US" sz="1040" dirty="0">
                <a:solidFill>
                  <a:srgbClr val="5E6A62"/>
                </a:solidFill>
                <a:latin typeface="Aptos" pitchFamily="34" charset="0"/>
                <a:ea typeface="Aptos" pitchFamily="34" charset="-122"/>
                <a:cs typeface="Aptos" pitchFamily="34" charset="-120"/>
              </a:rPr>
              <a:t>credible intermediaries</a:t>
            </a:r>
            <a:endParaRPr lang="en-US" sz="1040" dirty="0"/>
          </a:p>
        </p:txBody>
      </p:sp>
      <p:sp>
        <p:nvSpPr>
          <p:cNvPr id="16" name="Shape 14"/>
          <p:cNvSpPr/>
          <p:nvPr/>
        </p:nvSpPr>
        <p:spPr>
          <a:xfrm>
            <a:off x="8741664" y="1325880"/>
            <a:ext cx="2148840" cy="1024128"/>
          </a:xfrm>
          <a:prstGeom prst="roundRect">
            <a:avLst>
              <a:gd name="adj" fmla="val 4464"/>
            </a:avLst>
          </a:prstGeom>
          <a:solidFill>
            <a:srgbClr val="EDF5EF"/>
          </a:solidFill>
          <a:ln w="10160">
            <a:solidFill>
              <a:srgbClr val="2E5E70">
                <a:alpha val="80000"/>
              </a:srgbClr>
            </a:solidFill>
            <a:prstDash val="solid"/>
          </a:ln>
        </p:spPr>
        <p:txBody>
          <a:bodyPr/>
          <a:lstStyle/>
          <a:p>
            <a:endParaRPr/>
          </a:p>
        </p:txBody>
      </p:sp>
      <p:sp>
        <p:nvSpPr>
          <p:cNvPr id="17" name="Text 15"/>
          <p:cNvSpPr/>
          <p:nvPr/>
        </p:nvSpPr>
        <p:spPr>
          <a:xfrm>
            <a:off x="8887968" y="1490472"/>
            <a:ext cx="1856232" cy="182880"/>
          </a:xfrm>
          <a:prstGeom prst="rect">
            <a:avLst/>
          </a:prstGeom>
          <a:noFill/>
          <a:ln/>
        </p:spPr>
        <p:txBody>
          <a:bodyPr wrap="square" lIns="0" tIns="0" rIns="0" bIns="0" rtlCol="0" anchor="ctr"/>
          <a:lstStyle/>
          <a:p>
            <a:pPr marL="0" indent="0" algn="ctr">
              <a:buNone/>
            </a:pPr>
            <a:r>
              <a:rPr lang="en-US" sz="1480" b="1" dirty="0">
                <a:solidFill>
                  <a:srgbClr val="2E5E70"/>
                </a:solidFill>
                <a:latin typeface="Aptos Display" pitchFamily="34" charset="0"/>
                <a:ea typeface="Aptos Display" pitchFamily="34" charset="-122"/>
                <a:cs typeface="Aptos Display" pitchFamily="34" charset="-120"/>
              </a:rPr>
              <a:t>Legitimacy</a:t>
            </a:r>
            <a:endParaRPr lang="en-US" sz="1480" dirty="0"/>
          </a:p>
        </p:txBody>
      </p:sp>
      <p:sp>
        <p:nvSpPr>
          <p:cNvPr id="18" name="Text 16"/>
          <p:cNvSpPr/>
          <p:nvPr/>
        </p:nvSpPr>
        <p:spPr>
          <a:xfrm>
            <a:off x="8887968" y="1837944"/>
            <a:ext cx="1856232" cy="256032"/>
          </a:xfrm>
          <a:prstGeom prst="rect">
            <a:avLst/>
          </a:prstGeom>
          <a:noFill/>
          <a:ln/>
        </p:spPr>
        <p:txBody>
          <a:bodyPr wrap="square" lIns="0" tIns="0" rIns="0" bIns="0" rtlCol="0" anchor="ctr">
            <a:normAutofit fontScale="92500"/>
          </a:bodyPr>
          <a:lstStyle/>
          <a:p>
            <a:pPr marL="0" indent="0" algn="ctr">
              <a:buNone/>
            </a:pPr>
            <a:r>
              <a:rPr lang="en-US" sz="1040" dirty="0">
                <a:solidFill>
                  <a:srgbClr val="5E6A62"/>
                </a:solidFill>
                <a:latin typeface="Aptos" pitchFamily="34" charset="0"/>
                <a:ea typeface="Aptos" pitchFamily="34" charset="-122"/>
                <a:cs typeface="Aptos" pitchFamily="34" charset="-120"/>
              </a:rPr>
              <a:t>standards and public acceptance</a:t>
            </a:r>
            <a:endParaRPr lang="en-US" sz="1040" dirty="0"/>
          </a:p>
        </p:txBody>
      </p:sp>
      <p:sp>
        <p:nvSpPr>
          <p:cNvPr id="19" name="Shape 17"/>
          <p:cNvSpPr/>
          <p:nvPr/>
        </p:nvSpPr>
        <p:spPr>
          <a:xfrm>
            <a:off x="868680" y="2834640"/>
            <a:ext cx="2148840" cy="1024128"/>
          </a:xfrm>
          <a:prstGeom prst="roundRect">
            <a:avLst>
              <a:gd name="adj" fmla="val 4464"/>
            </a:avLst>
          </a:prstGeom>
          <a:solidFill>
            <a:srgbClr val="FFFDF7"/>
          </a:solidFill>
          <a:ln w="10160">
            <a:solidFill>
              <a:srgbClr val="247A4D">
                <a:alpha val="80000"/>
              </a:srgbClr>
            </a:solidFill>
            <a:prstDash val="solid"/>
          </a:ln>
        </p:spPr>
        <p:txBody>
          <a:bodyPr/>
          <a:lstStyle/>
          <a:p>
            <a:endParaRPr/>
          </a:p>
        </p:txBody>
      </p:sp>
      <p:sp>
        <p:nvSpPr>
          <p:cNvPr id="20" name="Text 18"/>
          <p:cNvSpPr/>
          <p:nvPr/>
        </p:nvSpPr>
        <p:spPr>
          <a:xfrm>
            <a:off x="1014984" y="2999232"/>
            <a:ext cx="1856232" cy="182880"/>
          </a:xfrm>
          <a:prstGeom prst="rect">
            <a:avLst/>
          </a:prstGeom>
          <a:noFill/>
          <a:ln/>
        </p:spPr>
        <p:txBody>
          <a:bodyPr wrap="square" lIns="0" tIns="0" rIns="0" bIns="0" rtlCol="0" anchor="ctr"/>
          <a:lstStyle/>
          <a:p>
            <a:pPr marL="0" indent="0" algn="ctr">
              <a:buNone/>
            </a:pPr>
            <a:r>
              <a:rPr lang="en-US" sz="1480" b="1" dirty="0">
                <a:solidFill>
                  <a:srgbClr val="247A4D"/>
                </a:solidFill>
                <a:latin typeface="Aptos Display" pitchFamily="34" charset="0"/>
                <a:ea typeface="Aptos Display" pitchFamily="34" charset="-122"/>
                <a:cs typeface="Aptos Display" pitchFamily="34" charset="-120"/>
              </a:rPr>
              <a:t>Channel</a:t>
            </a:r>
            <a:endParaRPr lang="en-US" sz="1480" dirty="0"/>
          </a:p>
        </p:txBody>
      </p:sp>
      <p:sp>
        <p:nvSpPr>
          <p:cNvPr id="21" name="Text 19"/>
          <p:cNvSpPr/>
          <p:nvPr/>
        </p:nvSpPr>
        <p:spPr>
          <a:xfrm>
            <a:off x="1014984" y="3346704"/>
            <a:ext cx="1856232" cy="256032"/>
          </a:xfrm>
          <a:prstGeom prst="rect">
            <a:avLst/>
          </a:prstGeom>
          <a:noFill/>
          <a:ln/>
        </p:spPr>
        <p:txBody>
          <a:bodyPr wrap="square" lIns="0" tIns="0" rIns="0" bIns="0" rtlCol="0" anchor="ctr">
            <a:normAutofit/>
          </a:bodyPr>
          <a:lstStyle/>
          <a:p>
            <a:pPr marL="0" indent="0" algn="ctr">
              <a:buNone/>
            </a:pPr>
            <a:r>
              <a:rPr lang="en-US" sz="1040" dirty="0">
                <a:solidFill>
                  <a:srgbClr val="5E6A62"/>
                </a:solidFill>
                <a:latin typeface="Aptos" pitchFamily="34" charset="0"/>
                <a:ea typeface="Aptos" pitchFamily="34" charset="-122"/>
                <a:cs typeface="Aptos" pitchFamily="34" charset="-120"/>
              </a:rPr>
              <a:t>route to market</a:t>
            </a:r>
            <a:endParaRPr lang="en-US" sz="1040" dirty="0"/>
          </a:p>
        </p:txBody>
      </p:sp>
      <p:sp>
        <p:nvSpPr>
          <p:cNvPr id="22" name="Shape 20"/>
          <p:cNvSpPr/>
          <p:nvPr/>
        </p:nvSpPr>
        <p:spPr>
          <a:xfrm>
            <a:off x="3493008" y="2834640"/>
            <a:ext cx="2148840" cy="1024128"/>
          </a:xfrm>
          <a:prstGeom prst="roundRect">
            <a:avLst>
              <a:gd name="adj" fmla="val 4464"/>
            </a:avLst>
          </a:prstGeom>
          <a:solidFill>
            <a:srgbClr val="EDF5EF"/>
          </a:solidFill>
          <a:ln w="10160">
            <a:solidFill>
              <a:srgbClr val="2E5E70">
                <a:alpha val="80000"/>
              </a:srgbClr>
            </a:solidFill>
            <a:prstDash val="solid"/>
          </a:ln>
        </p:spPr>
        <p:txBody>
          <a:bodyPr/>
          <a:lstStyle/>
          <a:p>
            <a:endParaRPr/>
          </a:p>
        </p:txBody>
      </p:sp>
      <p:sp>
        <p:nvSpPr>
          <p:cNvPr id="23" name="Text 21"/>
          <p:cNvSpPr/>
          <p:nvPr/>
        </p:nvSpPr>
        <p:spPr>
          <a:xfrm>
            <a:off x="3639312" y="2999232"/>
            <a:ext cx="1856232" cy="182880"/>
          </a:xfrm>
          <a:prstGeom prst="rect">
            <a:avLst/>
          </a:prstGeom>
          <a:noFill/>
          <a:ln/>
        </p:spPr>
        <p:txBody>
          <a:bodyPr wrap="square" lIns="0" tIns="0" rIns="0" bIns="0" rtlCol="0" anchor="ctr"/>
          <a:lstStyle/>
          <a:p>
            <a:pPr marL="0" indent="0" algn="ctr">
              <a:buNone/>
            </a:pPr>
            <a:r>
              <a:rPr lang="en-US" sz="1480" b="1" dirty="0">
                <a:solidFill>
                  <a:srgbClr val="2E5E70"/>
                </a:solidFill>
                <a:latin typeface="Aptos Display" pitchFamily="34" charset="0"/>
                <a:ea typeface="Aptos Display" pitchFamily="34" charset="-122"/>
                <a:cs typeface="Aptos Display" pitchFamily="34" charset="-120"/>
              </a:rPr>
              <a:t>Infrastructure</a:t>
            </a:r>
            <a:endParaRPr lang="en-US" sz="1480" dirty="0"/>
          </a:p>
        </p:txBody>
      </p:sp>
      <p:sp>
        <p:nvSpPr>
          <p:cNvPr id="24" name="Text 22"/>
          <p:cNvSpPr/>
          <p:nvPr/>
        </p:nvSpPr>
        <p:spPr>
          <a:xfrm>
            <a:off x="3639312" y="3346704"/>
            <a:ext cx="1856232" cy="256032"/>
          </a:xfrm>
          <a:prstGeom prst="rect">
            <a:avLst/>
          </a:prstGeom>
          <a:noFill/>
          <a:ln/>
        </p:spPr>
        <p:txBody>
          <a:bodyPr wrap="square" lIns="0" tIns="0" rIns="0" bIns="0" rtlCol="0" anchor="ctr">
            <a:normAutofit/>
          </a:bodyPr>
          <a:lstStyle/>
          <a:p>
            <a:pPr marL="0" indent="0" algn="ctr">
              <a:buNone/>
            </a:pPr>
            <a:r>
              <a:rPr lang="en-US" sz="1040" dirty="0">
                <a:solidFill>
                  <a:srgbClr val="5E6A62"/>
                </a:solidFill>
                <a:latin typeface="Aptos" pitchFamily="34" charset="0"/>
                <a:ea typeface="Aptos" pitchFamily="34" charset="-122"/>
                <a:cs typeface="Aptos" pitchFamily="34" charset="-120"/>
              </a:rPr>
              <a:t>data, logistics, testbeds</a:t>
            </a:r>
            <a:endParaRPr lang="en-US" sz="1040" dirty="0"/>
          </a:p>
        </p:txBody>
      </p:sp>
      <p:sp>
        <p:nvSpPr>
          <p:cNvPr id="25" name="Shape 23"/>
          <p:cNvSpPr/>
          <p:nvPr/>
        </p:nvSpPr>
        <p:spPr>
          <a:xfrm>
            <a:off x="6117336" y="2834640"/>
            <a:ext cx="2148840" cy="1024128"/>
          </a:xfrm>
          <a:prstGeom prst="roundRect">
            <a:avLst>
              <a:gd name="adj" fmla="val 4464"/>
            </a:avLst>
          </a:prstGeom>
          <a:solidFill>
            <a:srgbClr val="FFFDF7"/>
          </a:solidFill>
          <a:ln w="10160">
            <a:solidFill>
              <a:srgbClr val="247A4D">
                <a:alpha val="80000"/>
              </a:srgbClr>
            </a:solidFill>
            <a:prstDash val="solid"/>
          </a:ln>
        </p:spPr>
        <p:txBody>
          <a:bodyPr/>
          <a:lstStyle/>
          <a:p>
            <a:endParaRPr/>
          </a:p>
        </p:txBody>
      </p:sp>
      <p:sp>
        <p:nvSpPr>
          <p:cNvPr id="26" name="Text 24"/>
          <p:cNvSpPr/>
          <p:nvPr/>
        </p:nvSpPr>
        <p:spPr>
          <a:xfrm>
            <a:off x="6263640" y="2999232"/>
            <a:ext cx="1856232" cy="182880"/>
          </a:xfrm>
          <a:prstGeom prst="rect">
            <a:avLst/>
          </a:prstGeom>
          <a:noFill/>
          <a:ln/>
        </p:spPr>
        <p:txBody>
          <a:bodyPr wrap="square" lIns="0" tIns="0" rIns="0" bIns="0" rtlCol="0" anchor="ctr"/>
          <a:lstStyle/>
          <a:p>
            <a:pPr marL="0" indent="0" algn="ctr">
              <a:buNone/>
            </a:pPr>
            <a:r>
              <a:rPr lang="en-US" sz="1480" b="1" dirty="0">
                <a:solidFill>
                  <a:srgbClr val="247A4D"/>
                </a:solidFill>
                <a:latin typeface="Aptos Display" pitchFamily="34" charset="0"/>
                <a:ea typeface="Aptos Display" pitchFamily="34" charset="-122"/>
                <a:cs typeface="Aptos Display" pitchFamily="34" charset="-120"/>
              </a:rPr>
              <a:t>Capital</a:t>
            </a:r>
            <a:endParaRPr lang="en-US" sz="1480" dirty="0"/>
          </a:p>
        </p:txBody>
      </p:sp>
      <p:sp>
        <p:nvSpPr>
          <p:cNvPr id="27" name="Text 25"/>
          <p:cNvSpPr/>
          <p:nvPr/>
        </p:nvSpPr>
        <p:spPr>
          <a:xfrm>
            <a:off x="6263640" y="3346704"/>
            <a:ext cx="1856232" cy="256032"/>
          </a:xfrm>
          <a:prstGeom prst="rect">
            <a:avLst/>
          </a:prstGeom>
          <a:noFill/>
          <a:ln/>
        </p:spPr>
        <p:txBody>
          <a:bodyPr wrap="square" lIns="0" tIns="0" rIns="0" bIns="0" rtlCol="0" anchor="ctr">
            <a:normAutofit/>
          </a:bodyPr>
          <a:lstStyle/>
          <a:p>
            <a:pPr marL="0" indent="0" algn="ctr">
              <a:buNone/>
            </a:pPr>
            <a:r>
              <a:rPr lang="en-US" sz="1040" dirty="0">
                <a:solidFill>
                  <a:srgbClr val="5E6A62"/>
                </a:solidFill>
                <a:latin typeface="Aptos" pitchFamily="34" charset="0"/>
                <a:ea typeface="Aptos" pitchFamily="34" charset="-122"/>
                <a:cs typeface="Aptos" pitchFamily="34" charset="-120"/>
              </a:rPr>
              <a:t>funding the adoption gap</a:t>
            </a:r>
            <a:endParaRPr lang="en-US" sz="1040" dirty="0"/>
          </a:p>
        </p:txBody>
      </p:sp>
      <p:sp>
        <p:nvSpPr>
          <p:cNvPr id="28" name="Shape 26"/>
          <p:cNvSpPr/>
          <p:nvPr/>
        </p:nvSpPr>
        <p:spPr>
          <a:xfrm>
            <a:off x="8741664" y="2834640"/>
            <a:ext cx="2148840" cy="1024128"/>
          </a:xfrm>
          <a:prstGeom prst="roundRect">
            <a:avLst>
              <a:gd name="adj" fmla="val 4464"/>
            </a:avLst>
          </a:prstGeom>
          <a:solidFill>
            <a:srgbClr val="EDF5EF"/>
          </a:solidFill>
          <a:ln w="10160">
            <a:solidFill>
              <a:srgbClr val="2E5E70">
                <a:alpha val="80000"/>
              </a:srgbClr>
            </a:solidFill>
            <a:prstDash val="solid"/>
          </a:ln>
        </p:spPr>
        <p:txBody>
          <a:bodyPr/>
          <a:lstStyle/>
          <a:p>
            <a:endParaRPr/>
          </a:p>
        </p:txBody>
      </p:sp>
      <p:sp>
        <p:nvSpPr>
          <p:cNvPr id="29" name="Text 27"/>
          <p:cNvSpPr/>
          <p:nvPr/>
        </p:nvSpPr>
        <p:spPr>
          <a:xfrm>
            <a:off x="8887968" y="2999232"/>
            <a:ext cx="1856232" cy="182880"/>
          </a:xfrm>
          <a:prstGeom prst="rect">
            <a:avLst/>
          </a:prstGeom>
          <a:noFill/>
          <a:ln/>
        </p:spPr>
        <p:txBody>
          <a:bodyPr wrap="square" lIns="0" tIns="0" rIns="0" bIns="0" rtlCol="0" anchor="ctr"/>
          <a:lstStyle/>
          <a:p>
            <a:pPr marL="0" indent="0" algn="ctr">
              <a:buNone/>
            </a:pPr>
            <a:r>
              <a:rPr lang="en-US" sz="1480" b="1" dirty="0">
                <a:solidFill>
                  <a:srgbClr val="2E5E70"/>
                </a:solidFill>
                <a:latin typeface="Aptos Display" pitchFamily="34" charset="0"/>
                <a:ea typeface="Aptos Display" pitchFamily="34" charset="-122"/>
                <a:cs typeface="Aptos Display" pitchFamily="34" charset="-120"/>
              </a:rPr>
              <a:t>Rules</a:t>
            </a:r>
            <a:endParaRPr lang="en-US" sz="1480" dirty="0"/>
          </a:p>
        </p:txBody>
      </p:sp>
      <p:sp>
        <p:nvSpPr>
          <p:cNvPr id="30" name="Text 28"/>
          <p:cNvSpPr/>
          <p:nvPr/>
        </p:nvSpPr>
        <p:spPr>
          <a:xfrm>
            <a:off x="8887968" y="3346704"/>
            <a:ext cx="1856232" cy="256032"/>
          </a:xfrm>
          <a:prstGeom prst="rect">
            <a:avLst/>
          </a:prstGeom>
          <a:noFill/>
          <a:ln/>
        </p:spPr>
        <p:txBody>
          <a:bodyPr wrap="square" lIns="0" tIns="0" rIns="0" bIns="0" rtlCol="0" anchor="ctr">
            <a:normAutofit/>
          </a:bodyPr>
          <a:lstStyle/>
          <a:p>
            <a:pPr marL="0" indent="0" algn="ctr">
              <a:buNone/>
            </a:pPr>
            <a:r>
              <a:rPr lang="en-US" sz="1040" dirty="0">
                <a:solidFill>
                  <a:srgbClr val="5E6A62"/>
                </a:solidFill>
                <a:latin typeface="Aptos" pitchFamily="34" charset="0"/>
                <a:ea typeface="Aptos" pitchFamily="34" charset="-122"/>
                <a:cs typeface="Aptos" pitchFamily="34" charset="-120"/>
              </a:rPr>
              <a:t>regulation and incentives</a:t>
            </a:r>
            <a:endParaRPr lang="en-US" sz="1040" dirty="0"/>
          </a:p>
        </p:txBody>
      </p:sp>
      <p:sp>
        <p:nvSpPr>
          <p:cNvPr id="31" name="Shape 29"/>
          <p:cNvSpPr/>
          <p:nvPr/>
        </p:nvSpPr>
        <p:spPr>
          <a:xfrm>
            <a:off x="914400" y="5349240"/>
            <a:ext cx="9875520" cy="502920"/>
          </a:xfrm>
          <a:prstGeom prst="roundRect">
            <a:avLst>
              <a:gd name="adj" fmla="val 10909"/>
            </a:avLst>
          </a:prstGeom>
          <a:solidFill>
            <a:srgbClr val="E7D8BF"/>
          </a:solidFill>
          <a:ln w="12700">
            <a:solidFill>
              <a:srgbClr val="333333">
                <a:alpha val="0"/>
              </a:srgbClr>
            </a:solidFill>
            <a:prstDash val="solid"/>
          </a:ln>
        </p:spPr>
        <p:txBody>
          <a:bodyPr/>
          <a:lstStyle/>
          <a:p>
            <a:endParaRPr/>
          </a:p>
        </p:txBody>
      </p:sp>
      <p:sp>
        <p:nvSpPr>
          <p:cNvPr id="32" name="Text 30"/>
          <p:cNvSpPr/>
          <p:nvPr/>
        </p:nvSpPr>
        <p:spPr>
          <a:xfrm>
            <a:off x="1143000" y="5504688"/>
            <a:ext cx="9418320" cy="164592"/>
          </a:xfrm>
          <a:prstGeom prst="rect">
            <a:avLst/>
          </a:prstGeom>
          <a:noFill/>
          <a:ln/>
        </p:spPr>
        <p:txBody>
          <a:bodyPr wrap="square" lIns="0" tIns="0" rIns="0" bIns="0" rtlCol="0" anchor="ctr">
            <a:normAutofit fontScale="77500" lnSpcReduction="20000"/>
          </a:bodyPr>
          <a:lstStyle/>
          <a:p>
            <a:pPr marL="0" indent="0" algn="ctr">
              <a:buNone/>
            </a:pPr>
            <a:r>
              <a:rPr lang="en-US" sz="1550" b="1" dirty="0">
                <a:solidFill>
                  <a:srgbClr val="173D32"/>
                </a:solidFill>
                <a:latin typeface="Aptos Display" pitchFamily="34" charset="0"/>
                <a:ea typeface="Aptos Display" pitchFamily="34" charset="-122"/>
                <a:cs typeface="Aptos Display" pitchFamily="34" charset="-120"/>
              </a:rPr>
              <a:t>The core question: which condition is missing for adoption right now?</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sz="1500" b="1">
                <a:solidFill>
                  <a:srgbClr val="173D32"/>
                </a:solidFill>
                <a:latin typeface="Aptos"/>
              </a:rPr>
              <a:t>AGRITECH SNAPSHOT</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a:bodyPr>
          <a:lstStyle/>
          <a:p>
            <a:pPr marL="0" indent="0">
              <a:buNone/>
            </a:pPr>
            <a:r>
              <a:rPr sz="3000" b="0">
                <a:solidFill>
                  <a:srgbClr val="173D32"/>
                </a:solidFill>
                <a:latin typeface="Aptos"/>
              </a:rPr>
              <a:t>Agritech in Spain: where companies are creating value</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pic>
        <p:nvPicPr>
          <p:cNvPr id="7" name="Picture 6" descr="agritech_donut_crop.png"/>
          <p:cNvPicPr>
            <a:picLocks noChangeAspect="1"/>
          </p:cNvPicPr>
          <p:nvPr/>
        </p:nvPicPr>
        <p:blipFill>
          <a:blip r:embed="rId3"/>
          <a:stretch>
            <a:fillRect/>
          </a:stretch>
        </p:blipFill>
        <p:spPr>
          <a:xfrm>
            <a:off x="777240" y="1325880"/>
            <a:ext cx="3644537" cy="4251960"/>
          </a:xfrm>
          <a:prstGeom prst="rect">
            <a:avLst/>
          </a:prstGeom>
        </p:spPr>
      </p:pic>
      <p:sp>
        <p:nvSpPr>
          <p:cNvPr id="8" name="Rounded Rectangle 7"/>
          <p:cNvSpPr/>
          <p:nvPr/>
        </p:nvSpPr>
        <p:spPr>
          <a:xfrm>
            <a:off x="5806440" y="1417320"/>
            <a:ext cx="4709160" cy="86868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bIns="36576" rtlCol="0" anchor="ctr"/>
          <a:lstStyle/>
          <a:p>
            <a:pPr algn="ctr"/>
            <a:r>
              <a:rPr sz="1350" b="1">
                <a:solidFill>
                  <a:srgbClr val="173D32"/>
                </a:solidFill>
                <a:latin typeface="Aptos"/>
              </a:rPr>
              <a:t>845 companies mapped</a:t>
            </a:r>
          </a:p>
          <a:p>
            <a:pPr>
              <a:spcBef>
                <a:spcPts val="100"/>
              </a:spcBef>
            </a:pPr>
            <a:r>
              <a:rPr sz="1080">
                <a:solidFill>
                  <a:srgbClr val="111111"/>
                </a:solidFill>
                <a:latin typeface="Aptos"/>
              </a:rPr>
              <a:t>The ICEX agritech ecosystem mapping shows a large and diversified landscape.</a:t>
            </a:r>
          </a:p>
        </p:txBody>
      </p:sp>
      <p:sp>
        <p:nvSpPr>
          <p:cNvPr id="9" name="Rounded Rectangle 8"/>
          <p:cNvSpPr/>
          <p:nvPr/>
        </p:nvSpPr>
        <p:spPr>
          <a:xfrm>
            <a:off x="5806440" y="2423160"/>
            <a:ext cx="4709160" cy="96012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bIns="36576" rtlCol="0" anchor="ctr"/>
          <a:lstStyle/>
          <a:p>
            <a:pPr algn="ctr"/>
            <a:r>
              <a:rPr sz="1350" b="1">
                <a:solidFill>
                  <a:srgbClr val="173D32"/>
                </a:solidFill>
                <a:latin typeface="Aptos"/>
              </a:rPr>
              <a:t>Most visible areas</a:t>
            </a:r>
          </a:p>
          <a:p>
            <a:pPr>
              <a:spcBef>
                <a:spcPts val="100"/>
              </a:spcBef>
            </a:pPr>
            <a:r>
              <a:rPr sz="1080">
                <a:solidFill>
                  <a:srgbClr val="111111"/>
                </a:solidFill>
                <a:latin typeface="Aptos"/>
              </a:rPr>
              <a:t>Precision agriculture and regenerative agriculture lead the map, followed by integrated management platforms and robotics.</a:t>
            </a:r>
          </a:p>
        </p:txBody>
      </p:sp>
      <p:sp>
        <p:nvSpPr>
          <p:cNvPr id="10" name="Rounded Rectangle 9"/>
          <p:cNvSpPr/>
          <p:nvPr/>
        </p:nvSpPr>
        <p:spPr>
          <a:xfrm>
            <a:off x="5806440" y="3520440"/>
            <a:ext cx="4709160" cy="91440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bIns="36576" rtlCol="0" anchor="ctr"/>
          <a:lstStyle/>
          <a:p>
            <a:pPr algn="ctr"/>
            <a:r>
              <a:rPr sz="1350" b="1">
                <a:solidFill>
                  <a:srgbClr val="173D32"/>
                </a:solidFill>
                <a:latin typeface="Aptos"/>
              </a:rPr>
              <a:t>What this tells us</a:t>
            </a:r>
          </a:p>
          <a:p>
            <a:pPr>
              <a:spcBef>
                <a:spcPts val="100"/>
              </a:spcBef>
            </a:pPr>
            <a:r>
              <a:rPr sz="1080">
                <a:solidFill>
                  <a:srgbClr val="111111"/>
                </a:solidFill>
                <a:latin typeface="Aptos"/>
              </a:rPr>
              <a:t>Agritech is not only software. The ecosystem combines digital, hardware, biological and circular solutions.</a:t>
            </a:r>
          </a:p>
        </p:txBody>
      </p:sp>
      <p:sp>
        <p:nvSpPr>
          <p:cNvPr id="11" name="Rounded Rectangle 10"/>
          <p:cNvSpPr/>
          <p:nvPr/>
        </p:nvSpPr>
        <p:spPr>
          <a:xfrm>
            <a:off x="5806440" y="4572000"/>
            <a:ext cx="4709160" cy="86868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bIns="36576" rtlCol="0" anchor="ctr"/>
          <a:lstStyle/>
          <a:p>
            <a:pPr algn="ctr"/>
            <a:r>
              <a:rPr sz="1350" b="1">
                <a:solidFill>
                  <a:srgbClr val="173D32"/>
                </a:solidFill>
                <a:latin typeface="Aptos"/>
              </a:rPr>
              <a:t>Implication for the cohort</a:t>
            </a:r>
          </a:p>
          <a:p>
            <a:pPr>
              <a:spcBef>
                <a:spcPts val="100"/>
              </a:spcBef>
            </a:pPr>
            <a:r>
              <a:rPr sz="1080">
                <a:solidFill>
                  <a:srgbClr val="111111"/>
                </a:solidFill>
                <a:latin typeface="Aptos"/>
              </a:rPr>
              <a:t>Different project types will need different validation partners, channels and scaling paths.</a:t>
            </a:r>
          </a:p>
        </p:txBody>
      </p:sp>
      <p:sp>
        <p:nvSpPr>
          <p:cNvPr id="12" name="Rounded Rectangle 11"/>
          <p:cNvSpPr/>
          <p:nvPr/>
        </p:nvSpPr>
        <p:spPr>
          <a:xfrm>
            <a:off x="868680" y="5669280"/>
            <a:ext cx="10104120" cy="50292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r>
              <a:rPr sz="1350" b="1">
                <a:solidFill>
                  <a:srgbClr val="173D32"/>
                </a:solidFill>
                <a:latin typeface="Aptos"/>
              </a:rPr>
              <a:t>A strong ecosystem lens starts by recognising the diversity of solutions already operating in the sector.</a:t>
            </a:r>
          </a:p>
        </p:txBody>
      </p:sp>
      <p:sp>
        <p:nvSpPr>
          <p:cNvPr id="13" name="TextBox 12"/>
          <p:cNvSpPr txBox="1"/>
          <p:nvPr/>
        </p:nvSpPr>
        <p:spPr>
          <a:xfrm>
            <a:off x="713232" y="6601968"/>
            <a:ext cx="9875520" cy="182880"/>
          </a:xfrm>
          <a:prstGeom prst="rect">
            <a:avLst/>
          </a:prstGeom>
          <a:noFill/>
        </p:spPr>
        <p:txBody>
          <a:bodyPr wrap="none">
            <a:spAutoFit/>
          </a:bodyPr>
          <a:lstStyle/>
          <a:p>
            <a:r>
              <a:rPr sz="750" b="0">
                <a:solidFill>
                  <a:srgbClr val="5F6E64"/>
                </a:solidFill>
                <a:latin typeface="Aptos"/>
              </a:rPr>
              <a:t>Source: Alimarket (2025), Informe ecosistema Agritech, based on Mapeo del ecosistema Agrotech ICEX.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SECTOR SPECIFICS</a:t>
            </a:r>
            <a:endParaRPr lang="en-US" sz="850" dirty="0"/>
          </a:p>
        </p:txBody>
      </p:sp>
      <p:sp>
        <p:nvSpPr>
          <p:cNvPr id="3" name="Text 1"/>
          <p:cNvSpPr/>
          <p:nvPr/>
        </p:nvSpPr>
        <p:spPr>
          <a:xfrm>
            <a:off x="640080" y="603504"/>
            <a:ext cx="10149840" cy="566928"/>
          </a:xfrm>
          <a:prstGeom prst="rect">
            <a:avLst/>
          </a:prstGeom>
          <a:noFill/>
          <a:ln/>
        </p:spPr>
        <p:txBody>
          <a:bodyPr wrap="square" lIns="0" tIns="0" rIns="0" bIns="0" rtlCol="0" anchor="ctr">
            <a:normAutofit fontScale="92500"/>
          </a:bodyPr>
          <a:lstStyle/>
          <a:p>
            <a:pPr marL="0" indent="0">
              <a:buNone/>
            </a:pPr>
            <a:r>
              <a:rPr lang="en-US" sz="2850" b="1" dirty="0">
                <a:solidFill>
                  <a:srgbClr val="173D32"/>
                </a:solidFill>
                <a:latin typeface="Aptos Display" pitchFamily="34" charset="0"/>
                <a:ea typeface="Aptos Display" pitchFamily="34" charset="-122"/>
                <a:cs typeface="Aptos Display" pitchFamily="34" charset="-120"/>
              </a:rPr>
              <a:t>Why agri-food ecosystems are harder than generic tech ecosystems</a:t>
            </a:r>
            <a:endParaRPr lang="en-US" sz="285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a:p>
        </p:txBody>
      </p:sp>
      <p:sp>
        <p:nvSpPr>
          <p:cNvPr id="5" name="Text 3"/>
          <p:cNvSpPr/>
          <p:nvPr/>
        </p:nvSpPr>
        <p:spPr>
          <a:xfrm>
            <a:off x="640080" y="6967728"/>
            <a:ext cx="7863840" cy="164592"/>
          </a:xfrm>
          <a:prstGeom prst="rect">
            <a:avLst/>
          </a:prstGeom>
          <a:noFill/>
          <a:ln/>
        </p:spPr>
        <p:txBody>
          <a:bodyPr wrap="square" lIns="0" tIns="0" rIns="0" bIns="0" rtlCol="0" anchor="ctr"/>
          <a:lstStyle/>
          <a:p>
            <a:pPr marL="0" indent="0">
              <a:buNone/>
            </a:pPr>
            <a:r>
              <a:rPr lang="en-US" sz="650" b="0" dirty="0">
                <a:solidFill>
                  <a:srgbClr val="5E6A62"/>
                </a:solidFill>
                <a:latin typeface="Aptos" pitchFamily="34" charset="0"/>
                <a:ea typeface="Aptos" pitchFamily="34" charset="-122"/>
                <a:cs typeface="Aptos" pitchFamily="34" charset="-120"/>
              </a:rPr>
              <a:t>Impuls AgriTech 2026 · Technology at the service of systemic transformation · Session 2</a:t>
            </a:r>
            <a:endParaRPr lang="en-US" sz="760" dirty="0"/>
          </a:p>
        </p:txBody>
      </p:sp>
      <p:sp>
        <p:nvSpPr>
          <p:cNvPr id="6" name="Text 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650" b="0" dirty="0">
                <a:solidFill>
                  <a:srgbClr val="5E6A62"/>
                </a:solidFill>
                <a:latin typeface="Aptos" pitchFamily="34" charset="0"/>
                <a:ea typeface="Aptos" pitchFamily="34" charset="-122"/>
                <a:cs typeface="Aptos" pitchFamily="34" charset="-120"/>
              </a:rPr>
              <a:t>Session 2</a:t>
            </a:r>
            <a:endParaRPr lang="en-US" sz="760" dirty="0"/>
          </a:p>
        </p:txBody>
      </p:sp>
      <p:sp>
        <p:nvSpPr>
          <p:cNvPr id="7" name="Shape 5"/>
          <p:cNvSpPr/>
          <p:nvPr/>
        </p:nvSpPr>
        <p:spPr>
          <a:xfrm>
            <a:off x="777240" y="1417320"/>
            <a:ext cx="2971800" cy="1097280"/>
          </a:xfrm>
          <a:prstGeom prst="roundRect">
            <a:avLst>
              <a:gd name="adj" fmla="val 4167"/>
            </a:avLst>
          </a:prstGeom>
          <a:solidFill>
            <a:srgbClr val="F3FAF4"/>
          </a:solidFill>
          <a:ln w="12700">
            <a:solidFill>
              <a:srgbClr val="247A4D">
                <a:alpha val="75000"/>
              </a:srgbClr>
            </a:solidFill>
            <a:prstDash val="solid"/>
          </a:ln>
        </p:spPr>
        <p:txBody>
          <a:bodyPr/>
          <a:lstStyle/>
          <a:p>
            <a:endParaRPr/>
          </a:p>
        </p:txBody>
      </p:sp>
      <p:sp>
        <p:nvSpPr>
          <p:cNvPr id="8" name="Text 6"/>
          <p:cNvSpPr/>
          <p:nvPr/>
        </p:nvSpPr>
        <p:spPr>
          <a:xfrm>
            <a:off x="941832" y="1563624"/>
            <a:ext cx="2642616" cy="274320"/>
          </a:xfrm>
          <a:prstGeom prst="rect">
            <a:avLst/>
          </a:prstGeom>
          <a:noFill/>
          <a:ln/>
        </p:spPr>
        <p:txBody>
          <a:bodyPr wrap="square" lIns="0" tIns="0" rIns="0" bIns="0" rtlCol="0" anchor="ctr">
            <a:normAutofit/>
          </a:bodyPr>
          <a:lstStyle/>
          <a:p>
            <a:pPr marL="0" indent="0">
              <a:buNone/>
            </a:pPr>
            <a:r>
              <a:rPr lang="en-US" sz="1520" b="1" dirty="0">
                <a:solidFill>
                  <a:srgbClr val="247A4D"/>
                </a:solidFill>
                <a:latin typeface="Aptos Display" pitchFamily="34" charset="0"/>
                <a:ea typeface="Aptos Display" pitchFamily="34" charset="-122"/>
                <a:cs typeface="Aptos Display" pitchFamily="34" charset="-120"/>
              </a:rPr>
              <a:t>Living systems</a:t>
            </a:r>
            <a:endParaRPr lang="en-US" sz="1520" dirty="0"/>
          </a:p>
        </p:txBody>
      </p:sp>
      <p:sp>
        <p:nvSpPr>
          <p:cNvPr id="9" name="Text 7"/>
          <p:cNvSpPr/>
          <p:nvPr/>
        </p:nvSpPr>
        <p:spPr>
          <a:xfrm>
            <a:off x="941832" y="1929384"/>
            <a:ext cx="2642616" cy="47548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biology, soil, water and climate</a:t>
            </a:r>
            <a:endParaRPr lang="en-US" sz="1240" dirty="0"/>
          </a:p>
        </p:txBody>
      </p:sp>
      <p:sp>
        <p:nvSpPr>
          <p:cNvPr id="10" name="Shape 8"/>
          <p:cNvSpPr/>
          <p:nvPr/>
        </p:nvSpPr>
        <p:spPr>
          <a:xfrm>
            <a:off x="4297680" y="1417320"/>
            <a:ext cx="2971800" cy="1097280"/>
          </a:xfrm>
          <a:prstGeom prst="roundRect">
            <a:avLst>
              <a:gd name="adj" fmla="val 4167"/>
            </a:avLst>
          </a:prstGeom>
          <a:solidFill>
            <a:srgbClr val="FFF8ED"/>
          </a:solidFill>
          <a:ln w="12700">
            <a:solidFill>
              <a:srgbClr val="8B5E34">
                <a:alpha val="75000"/>
              </a:srgbClr>
            </a:solidFill>
            <a:prstDash val="solid"/>
          </a:ln>
        </p:spPr>
        <p:txBody>
          <a:bodyPr/>
          <a:lstStyle/>
          <a:p>
            <a:endParaRPr/>
          </a:p>
        </p:txBody>
      </p:sp>
      <p:sp>
        <p:nvSpPr>
          <p:cNvPr id="11" name="Text 9"/>
          <p:cNvSpPr/>
          <p:nvPr/>
        </p:nvSpPr>
        <p:spPr>
          <a:xfrm>
            <a:off x="4462272" y="1563624"/>
            <a:ext cx="2642616" cy="274320"/>
          </a:xfrm>
          <a:prstGeom prst="rect">
            <a:avLst/>
          </a:prstGeom>
          <a:noFill/>
          <a:ln/>
        </p:spPr>
        <p:txBody>
          <a:bodyPr wrap="square" lIns="0" tIns="0" rIns="0" bIns="0" rtlCol="0" anchor="ctr">
            <a:normAutofit/>
          </a:bodyPr>
          <a:lstStyle/>
          <a:p>
            <a:pPr marL="0" indent="0">
              <a:buNone/>
            </a:pPr>
            <a:r>
              <a:rPr lang="en-US" sz="1520" b="1" dirty="0">
                <a:solidFill>
                  <a:srgbClr val="8B5E34"/>
                </a:solidFill>
                <a:latin typeface="Aptos Display" pitchFamily="34" charset="0"/>
                <a:ea typeface="Aptos Display" pitchFamily="34" charset="-122"/>
                <a:cs typeface="Aptos Display" pitchFamily="34" charset="-120"/>
              </a:rPr>
              <a:t>Seasonal cycles</a:t>
            </a:r>
            <a:endParaRPr lang="en-US" sz="1520" dirty="0"/>
          </a:p>
        </p:txBody>
      </p:sp>
      <p:sp>
        <p:nvSpPr>
          <p:cNvPr id="12" name="Text 10"/>
          <p:cNvSpPr/>
          <p:nvPr/>
        </p:nvSpPr>
        <p:spPr>
          <a:xfrm>
            <a:off x="4462272" y="1929384"/>
            <a:ext cx="2642616" cy="47548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timing and crop windows</a:t>
            </a:r>
            <a:endParaRPr lang="en-US" sz="1240" dirty="0"/>
          </a:p>
        </p:txBody>
      </p:sp>
      <p:sp>
        <p:nvSpPr>
          <p:cNvPr id="13" name="Shape 11"/>
          <p:cNvSpPr/>
          <p:nvPr/>
        </p:nvSpPr>
        <p:spPr>
          <a:xfrm>
            <a:off x="7818120" y="1417320"/>
            <a:ext cx="2971800" cy="1097280"/>
          </a:xfrm>
          <a:prstGeom prst="roundRect">
            <a:avLst>
              <a:gd name="adj" fmla="val 4167"/>
            </a:avLst>
          </a:prstGeom>
          <a:solidFill>
            <a:srgbClr val="F3FAF4"/>
          </a:solidFill>
          <a:ln w="12700">
            <a:solidFill>
              <a:srgbClr val="2E5E70">
                <a:alpha val="75000"/>
              </a:srgbClr>
            </a:solidFill>
            <a:prstDash val="solid"/>
          </a:ln>
        </p:spPr>
        <p:txBody>
          <a:bodyPr/>
          <a:lstStyle/>
          <a:p>
            <a:endParaRPr/>
          </a:p>
        </p:txBody>
      </p:sp>
      <p:sp>
        <p:nvSpPr>
          <p:cNvPr id="14" name="Text 12"/>
          <p:cNvSpPr/>
          <p:nvPr/>
        </p:nvSpPr>
        <p:spPr>
          <a:xfrm>
            <a:off x="7982712" y="1563624"/>
            <a:ext cx="2642616" cy="274320"/>
          </a:xfrm>
          <a:prstGeom prst="rect">
            <a:avLst/>
          </a:prstGeom>
          <a:noFill/>
          <a:ln/>
        </p:spPr>
        <p:txBody>
          <a:bodyPr wrap="square" lIns="0" tIns="0" rIns="0" bIns="0" rtlCol="0" anchor="ctr">
            <a:normAutofit/>
          </a:bodyPr>
          <a:lstStyle/>
          <a:p>
            <a:pPr marL="0" indent="0">
              <a:buNone/>
            </a:pPr>
            <a:r>
              <a:rPr lang="en-US" sz="1520" b="1" dirty="0">
                <a:solidFill>
                  <a:srgbClr val="2E5E70"/>
                </a:solidFill>
                <a:latin typeface="Aptos Display" pitchFamily="34" charset="0"/>
                <a:ea typeface="Aptos Display" pitchFamily="34" charset="-122"/>
                <a:cs typeface="Aptos Display" pitchFamily="34" charset="-120"/>
              </a:rPr>
              <a:t>Risk + margins</a:t>
            </a:r>
            <a:endParaRPr lang="en-US" sz="1520" dirty="0"/>
          </a:p>
        </p:txBody>
      </p:sp>
      <p:sp>
        <p:nvSpPr>
          <p:cNvPr id="15" name="Text 13"/>
          <p:cNvSpPr/>
          <p:nvPr/>
        </p:nvSpPr>
        <p:spPr>
          <a:xfrm>
            <a:off x="7982712" y="1929384"/>
            <a:ext cx="2642616" cy="47548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adoption risk is real</a:t>
            </a:r>
            <a:endParaRPr lang="en-US" sz="1240" dirty="0"/>
          </a:p>
        </p:txBody>
      </p:sp>
      <p:sp>
        <p:nvSpPr>
          <p:cNvPr id="16" name="Shape 14"/>
          <p:cNvSpPr/>
          <p:nvPr/>
        </p:nvSpPr>
        <p:spPr>
          <a:xfrm>
            <a:off x="777240" y="3017520"/>
            <a:ext cx="2971800" cy="1097280"/>
          </a:xfrm>
          <a:prstGeom prst="roundRect">
            <a:avLst>
              <a:gd name="adj" fmla="val 4167"/>
            </a:avLst>
          </a:prstGeom>
          <a:solidFill>
            <a:srgbClr val="FFF8ED"/>
          </a:solidFill>
          <a:ln w="12700">
            <a:solidFill>
              <a:srgbClr val="247A4D">
                <a:alpha val="75000"/>
              </a:srgbClr>
            </a:solidFill>
            <a:prstDash val="solid"/>
          </a:ln>
        </p:spPr>
        <p:txBody>
          <a:bodyPr/>
          <a:lstStyle/>
          <a:p>
            <a:endParaRPr/>
          </a:p>
        </p:txBody>
      </p:sp>
      <p:sp>
        <p:nvSpPr>
          <p:cNvPr id="17" name="Text 15"/>
          <p:cNvSpPr/>
          <p:nvPr/>
        </p:nvSpPr>
        <p:spPr>
          <a:xfrm>
            <a:off x="941832" y="3163824"/>
            <a:ext cx="2642616" cy="274320"/>
          </a:xfrm>
          <a:prstGeom prst="rect">
            <a:avLst/>
          </a:prstGeom>
          <a:noFill/>
          <a:ln/>
        </p:spPr>
        <p:txBody>
          <a:bodyPr wrap="square" lIns="0" tIns="0" rIns="0" bIns="0" rtlCol="0" anchor="ctr">
            <a:normAutofit/>
          </a:bodyPr>
          <a:lstStyle/>
          <a:p>
            <a:pPr marL="0" indent="0">
              <a:buNone/>
            </a:pPr>
            <a:r>
              <a:rPr lang="en-US" sz="1520" b="1" dirty="0">
                <a:solidFill>
                  <a:srgbClr val="247A4D"/>
                </a:solidFill>
                <a:latin typeface="Aptos Display" pitchFamily="34" charset="0"/>
                <a:ea typeface="Aptos Display" pitchFamily="34" charset="-122"/>
                <a:cs typeface="Aptos Display" pitchFamily="34" charset="-120"/>
              </a:rPr>
              <a:t>Mediated trust</a:t>
            </a:r>
            <a:endParaRPr lang="en-US" sz="1520" dirty="0"/>
          </a:p>
        </p:txBody>
      </p:sp>
      <p:sp>
        <p:nvSpPr>
          <p:cNvPr id="18" name="Text 16"/>
          <p:cNvSpPr/>
          <p:nvPr/>
        </p:nvSpPr>
        <p:spPr>
          <a:xfrm>
            <a:off x="941832" y="3529584"/>
            <a:ext cx="2642616" cy="47548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advisors and cooperatives matter</a:t>
            </a:r>
            <a:endParaRPr lang="en-US" sz="1240" dirty="0"/>
          </a:p>
        </p:txBody>
      </p:sp>
      <p:sp>
        <p:nvSpPr>
          <p:cNvPr id="19" name="Shape 17"/>
          <p:cNvSpPr/>
          <p:nvPr/>
        </p:nvSpPr>
        <p:spPr>
          <a:xfrm>
            <a:off x="4297680" y="3017520"/>
            <a:ext cx="2971800" cy="1097280"/>
          </a:xfrm>
          <a:prstGeom prst="roundRect">
            <a:avLst>
              <a:gd name="adj" fmla="val 4167"/>
            </a:avLst>
          </a:prstGeom>
          <a:solidFill>
            <a:srgbClr val="F3FAF4"/>
          </a:solidFill>
          <a:ln w="12700">
            <a:solidFill>
              <a:srgbClr val="8B5E34">
                <a:alpha val="75000"/>
              </a:srgbClr>
            </a:solidFill>
            <a:prstDash val="solid"/>
          </a:ln>
        </p:spPr>
        <p:txBody>
          <a:bodyPr/>
          <a:lstStyle/>
          <a:p>
            <a:endParaRPr/>
          </a:p>
        </p:txBody>
      </p:sp>
      <p:sp>
        <p:nvSpPr>
          <p:cNvPr id="20" name="Text 18"/>
          <p:cNvSpPr/>
          <p:nvPr/>
        </p:nvSpPr>
        <p:spPr>
          <a:xfrm>
            <a:off x="4462272" y="3163824"/>
            <a:ext cx="2642616" cy="274320"/>
          </a:xfrm>
          <a:prstGeom prst="rect">
            <a:avLst/>
          </a:prstGeom>
          <a:noFill/>
          <a:ln/>
        </p:spPr>
        <p:txBody>
          <a:bodyPr wrap="square" lIns="0" tIns="0" rIns="0" bIns="0" rtlCol="0" anchor="ctr">
            <a:normAutofit/>
          </a:bodyPr>
          <a:lstStyle/>
          <a:p>
            <a:pPr marL="0" indent="0">
              <a:buNone/>
            </a:pPr>
            <a:r>
              <a:rPr lang="en-US" sz="1520" b="1" dirty="0">
                <a:solidFill>
                  <a:srgbClr val="8B5E34"/>
                </a:solidFill>
                <a:latin typeface="Aptos Display" pitchFamily="34" charset="0"/>
                <a:ea typeface="Aptos Display" pitchFamily="34" charset="-122"/>
                <a:cs typeface="Aptos Display" pitchFamily="34" charset="-120"/>
              </a:rPr>
              <a:t>Regulation + standards</a:t>
            </a:r>
            <a:endParaRPr lang="en-US" sz="1520" dirty="0"/>
          </a:p>
        </p:txBody>
      </p:sp>
      <p:sp>
        <p:nvSpPr>
          <p:cNvPr id="21" name="Text 19"/>
          <p:cNvSpPr/>
          <p:nvPr/>
        </p:nvSpPr>
        <p:spPr>
          <a:xfrm>
            <a:off x="4462272" y="3529584"/>
            <a:ext cx="2642616" cy="47548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claims, safety and compliance</a:t>
            </a:r>
            <a:endParaRPr lang="en-US" sz="1240" dirty="0"/>
          </a:p>
        </p:txBody>
      </p:sp>
      <p:sp>
        <p:nvSpPr>
          <p:cNvPr id="22" name="Shape 20"/>
          <p:cNvSpPr/>
          <p:nvPr/>
        </p:nvSpPr>
        <p:spPr>
          <a:xfrm>
            <a:off x="7818120" y="3017520"/>
            <a:ext cx="2971800" cy="1097280"/>
          </a:xfrm>
          <a:prstGeom prst="roundRect">
            <a:avLst>
              <a:gd name="adj" fmla="val 4167"/>
            </a:avLst>
          </a:prstGeom>
          <a:solidFill>
            <a:srgbClr val="FFF8ED"/>
          </a:solidFill>
          <a:ln w="12700">
            <a:solidFill>
              <a:srgbClr val="2E5E70">
                <a:alpha val="75000"/>
              </a:srgbClr>
            </a:solidFill>
            <a:prstDash val="solid"/>
          </a:ln>
        </p:spPr>
        <p:txBody>
          <a:bodyPr/>
          <a:lstStyle/>
          <a:p>
            <a:endParaRPr/>
          </a:p>
        </p:txBody>
      </p:sp>
      <p:sp>
        <p:nvSpPr>
          <p:cNvPr id="23" name="Text 21"/>
          <p:cNvSpPr/>
          <p:nvPr/>
        </p:nvSpPr>
        <p:spPr>
          <a:xfrm>
            <a:off x="7982712" y="3163824"/>
            <a:ext cx="2642616" cy="274320"/>
          </a:xfrm>
          <a:prstGeom prst="rect">
            <a:avLst/>
          </a:prstGeom>
          <a:noFill/>
          <a:ln/>
        </p:spPr>
        <p:txBody>
          <a:bodyPr wrap="square" lIns="0" tIns="0" rIns="0" bIns="0" rtlCol="0" anchor="ctr">
            <a:normAutofit/>
          </a:bodyPr>
          <a:lstStyle/>
          <a:p>
            <a:pPr marL="0" indent="0">
              <a:buNone/>
            </a:pPr>
            <a:r>
              <a:rPr lang="en-US" sz="1520" b="1" dirty="0">
                <a:solidFill>
                  <a:srgbClr val="2E5E70"/>
                </a:solidFill>
                <a:latin typeface="Aptos Display" pitchFamily="34" charset="0"/>
                <a:ea typeface="Aptos Display" pitchFamily="34" charset="-122"/>
                <a:cs typeface="Aptos Display" pitchFamily="34" charset="-120"/>
              </a:rPr>
              <a:t>Fragmented data</a:t>
            </a:r>
            <a:endParaRPr lang="en-US" sz="1520" dirty="0"/>
          </a:p>
        </p:txBody>
      </p:sp>
      <p:sp>
        <p:nvSpPr>
          <p:cNvPr id="24" name="Text 22"/>
          <p:cNvSpPr/>
          <p:nvPr/>
        </p:nvSpPr>
        <p:spPr>
          <a:xfrm>
            <a:off x="7982712" y="3529584"/>
            <a:ext cx="2642616" cy="475488"/>
          </a:xfrm>
          <a:prstGeom prst="rect">
            <a:avLst/>
          </a:prstGeom>
          <a:noFill/>
          <a:ln/>
        </p:spPr>
        <p:txBody>
          <a:bodyPr wrap="square" lIns="254" tIns="254" rIns="254" bIns="254" rtlCol="0" anchor="ctr">
            <a:normAutofit/>
          </a:bodyPr>
          <a:lstStyle/>
          <a:p>
            <a:pPr marL="0" indent="0">
              <a:buNone/>
            </a:pPr>
            <a:r>
              <a:rPr lang="en-US" sz="1240" dirty="0">
                <a:solidFill>
                  <a:srgbClr val="173D32"/>
                </a:solidFill>
                <a:latin typeface="Aptos" pitchFamily="34" charset="0"/>
                <a:ea typeface="Aptos" pitchFamily="34" charset="-122"/>
                <a:cs typeface="Aptos" pitchFamily="34" charset="-120"/>
              </a:rPr>
              <a:t>assets, platforms and contexts</a:t>
            </a:r>
            <a:endParaRPr lang="en-US" sz="1240" dirty="0"/>
          </a:p>
        </p:txBody>
      </p:sp>
      <p:sp>
        <p:nvSpPr>
          <p:cNvPr id="25" name="Shape 23"/>
          <p:cNvSpPr/>
          <p:nvPr/>
        </p:nvSpPr>
        <p:spPr>
          <a:xfrm>
            <a:off x="1143000" y="5120640"/>
            <a:ext cx="9235440" cy="768096"/>
          </a:xfrm>
          <a:prstGeom prst="roundRect">
            <a:avLst>
              <a:gd name="adj" fmla="val 7143"/>
            </a:avLst>
          </a:prstGeom>
          <a:solidFill>
            <a:srgbClr val="FFFDF7"/>
          </a:solidFill>
          <a:ln w="10160">
            <a:solidFill>
              <a:srgbClr val="D6C7AA">
                <a:alpha val="65000"/>
              </a:srgbClr>
            </a:solidFill>
            <a:prstDash val="solid"/>
          </a:ln>
        </p:spPr>
        <p:txBody>
          <a:bodyPr/>
          <a:lstStyle/>
          <a:p>
            <a:endParaRPr/>
          </a:p>
        </p:txBody>
      </p:sp>
      <p:sp>
        <p:nvSpPr>
          <p:cNvPr id="26" name="Text 24"/>
          <p:cNvSpPr/>
          <p:nvPr/>
        </p:nvSpPr>
        <p:spPr>
          <a:xfrm>
            <a:off x="1371600" y="5303520"/>
            <a:ext cx="8778240" cy="566928"/>
          </a:xfrm>
          <a:prstGeom prst="rect">
            <a:avLst/>
          </a:prstGeom>
          <a:noFill/>
          <a:ln/>
        </p:spPr>
        <p:txBody>
          <a:bodyPr wrap="square" lIns="254" tIns="254" rIns="254" bIns="254" rtlCol="0" anchor="ctr">
            <a:normAutofit/>
          </a:bodyPr>
          <a:lstStyle/>
          <a:p>
            <a:pPr marL="0" indent="0" algn="ctr">
              <a:buNone/>
            </a:pPr>
            <a:r>
              <a:rPr lang="en-US" sz="2050" b="1" dirty="0">
                <a:solidFill>
                  <a:srgbClr val="173D32"/>
                </a:solidFill>
                <a:latin typeface="Aptos Display" pitchFamily="34" charset="0"/>
                <a:ea typeface="Aptos Display" pitchFamily="34" charset="-122"/>
                <a:cs typeface="Aptos Display" pitchFamily="34" charset="-120"/>
              </a:rPr>
              <a:t>In agri-food, the ecosystem is part of the business model.</a:t>
            </a:r>
            <a:endParaRPr lang="en-US" sz="2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080" y="320040"/>
            <a:ext cx="7315200" cy="2286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500" b="1">
                <a:solidFill>
                  <a:srgbClr val="173D32"/>
                </a:solidFill>
                <a:latin typeface="Aptos"/>
              </a:rPr>
              <a:t>SPANISH ECOSYSTEM</a:t>
            </a:r>
          </a:p>
        </p:txBody>
      </p:sp>
      <p:sp>
        <p:nvSpPr>
          <p:cNvPr id="3" name="Rectangle 2"/>
          <p:cNvSpPr/>
          <p:nvPr/>
        </p:nvSpPr>
        <p:spPr>
          <a:xfrm>
            <a:off x="640080" y="603504"/>
            <a:ext cx="10149840" cy="566928"/>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3000" b="0">
                <a:solidFill>
                  <a:srgbClr val="173D32"/>
                </a:solidFill>
                <a:latin typeface="Aptos"/>
              </a:rPr>
              <a:t>Who makes the Spanish AgrifoodTech ecosystem move?</a:t>
            </a:r>
          </a:p>
        </p:txBody>
      </p:sp>
      <p:sp>
        <p:nvSpPr>
          <p:cNvPr id="4" name="Rectangle 3"/>
          <p:cNvSpPr/>
          <p:nvPr/>
        </p:nvSpPr>
        <p:spPr>
          <a:xfrm>
            <a:off x="640080" y="6903720"/>
            <a:ext cx="10424160" cy="9144"/>
          </a:xfrm>
          <a:prstGeom prst="rect">
            <a:avLst/>
          </a:prstGeom>
          <a:solidFill>
            <a:srgbClr val="B4C7B8"/>
          </a:solidFill>
          <a:ln>
            <a:solidFill>
              <a:srgbClr val="B4C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40080" y="6967728"/>
            <a:ext cx="7863840" cy="182880"/>
          </a:xfrm>
          <a:prstGeom prst="rect">
            <a:avLst/>
          </a:prstGeom>
          <a:noFill/>
        </p:spPr>
        <p:txBody>
          <a:bodyPr wrap="none">
            <a:spAutoFit/>
          </a:bodyPr>
          <a:lstStyle/>
          <a:p>
            <a:r>
              <a:rPr sz="850" b="0">
                <a:solidFill>
                  <a:srgbClr val="5F6E64"/>
                </a:solidFill>
                <a:latin typeface="Aptos"/>
              </a:rPr>
              <a:t>Impuls AgriTech 2026 · Technology at the service of systemic transformation · Session 2</a:t>
            </a:r>
          </a:p>
        </p:txBody>
      </p:sp>
      <p:sp>
        <p:nvSpPr>
          <p:cNvPr id="6" name="TextBox 5"/>
          <p:cNvSpPr txBox="1"/>
          <p:nvPr/>
        </p:nvSpPr>
        <p:spPr>
          <a:xfrm>
            <a:off x="9646920" y="6967728"/>
            <a:ext cx="1417320" cy="182880"/>
          </a:xfrm>
          <a:prstGeom prst="rect">
            <a:avLst/>
          </a:prstGeom>
          <a:noFill/>
        </p:spPr>
        <p:txBody>
          <a:bodyPr wrap="none">
            <a:spAutoFit/>
          </a:bodyPr>
          <a:lstStyle/>
          <a:p>
            <a:pPr algn="r"/>
            <a:r>
              <a:rPr sz="850" b="0">
                <a:solidFill>
                  <a:srgbClr val="173D32"/>
                </a:solidFill>
                <a:latin typeface="Aptos"/>
              </a:rPr>
              <a:t>Session 2</a:t>
            </a:r>
          </a:p>
        </p:txBody>
      </p:sp>
      <p:sp>
        <p:nvSpPr>
          <p:cNvPr id="7" name="Rounded Rectangle 6"/>
          <p:cNvSpPr/>
          <p:nvPr/>
        </p:nvSpPr>
        <p:spPr>
          <a:xfrm>
            <a:off x="749808" y="1325880"/>
            <a:ext cx="4297680" cy="86868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bIns="36576" rtlCol="0" anchor="ctr"/>
          <a:lstStyle/>
          <a:p>
            <a:pPr algn="ctr"/>
            <a:r>
              <a:rPr sz="1350" b="1">
                <a:solidFill>
                  <a:srgbClr val="173D32"/>
                </a:solidFill>
                <a:latin typeface="Aptos"/>
              </a:rPr>
              <a:t>Production and market actors</a:t>
            </a:r>
          </a:p>
          <a:p>
            <a:pPr>
              <a:spcBef>
                <a:spcPts val="100"/>
              </a:spcBef>
            </a:pPr>
            <a:r>
              <a:rPr sz="1080">
                <a:solidFill>
                  <a:srgbClr val="111111"/>
                </a:solidFill>
                <a:latin typeface="Aptos"/>
              </a:rPr>
              <a:t>farmers, cooperatives, food companies, processors, retailers and distributors create real adoption contexts and demand signals.</a:t>
            </a:r>
          </a:p>
        </p:txBody>
      </p:sp>
      <p:sp>
        <p:nvSpPr>
          <p:cNvPr id="8" name="Rounded Rectangle 7"/>
          <p:cNvSpPr/>
          <p:nvPr/>
        </p:nvSpPr>
        <p:spPr>
          <a:xfrm>
            <a:off x="749808" y="2377440"/>
            <a:ext cx="4297680" cy="86868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bIns="36576" rtlCol="0" anchor="ctr"/>
          <a:lstStyle/>
          <a:p>
            <a:pPr algn="ctr"/>
            <a:r>
              <a:rPr sz="1350" b="1">
                <a:solidFill>
                  <a:srgbClr val="173D32"/>
                </a:solidFill>
                <a:latin typeface="Aptos"/>
              </a:rPr>
              <a:t>Knowledge and validation actors</a:t>
            </a:r>
          </a:p>
          <a:p>
            <a:pPr>
              <a:spcBef>
                <a:spcPts val="100"/>
              </a:spcBef>
            </a:pPr>
            <a:r>
              <a:rPr sz="1080">
                <a:solidFill>
                  <a:srgbClr val="111111"/>
                </a:solidFill>
                <a:latin typeface="Aptos"/>
              </a:rPr>
              <a:t>universities, research centres and technology centres provide evidence, credibility and test capacity.</a:t>
            </a:r>
          </a:p>
        </p:txBody>
      </p:sp>
      <p:sp>
        <p:nvSpPr>
          <p:cNvPr id="9" name="Rounded Rectangle 8"/>
          <p:cNvSpPr/>
          <p:nvPr/>
        </p:nvSpPr>
        <p:spPr>
          <a:xfrm>
            <a:off x="749808" y="3429000"/>
            <a:ext cx="4297680" cy="868680"/>
          </a:xfrm>
          <a:prstGeom prst="roundRect">
            <a:avLst/>
          </a:prstGeom>
          <a:solidFill>
            <a:srgbClr val="FFFFF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bIns="36576" rtlCol="0" anchor="ctr"/>
          <a:lstStyle/>
          <a:p>
            <a:pPr algn="ctr"/>
            <a:r>
              <a:rPr sz="1350" b="1">
                <a:solidFill>
                  <a:srgbClr val="173D32"/>
                </a:solidFill>
                <a:latin typeface="Aptos"/>
              </a:rPr>
              <a:t>Public and financial actors</a:t>
            </a:r>
          </a:p>
          <a:p>
            <a:pPr>
              <a:spcBef>
                <a:spcPts val="100"/>
              </a:spcBef>
            </a:pPr>
            <a:r>
              <a:rPr sz="1080">
                <a:solidFill>
                  <a:srgbClr val="111111"/>
                </a:solidFill>
                <a:latin typeface="Aptos"/>
              </a:rPr>
              <a:t>ministries, agencies, ENISA, CDTI, ICEX and investors reduce risk and finance the next milestone.</a:t>
            </a:r>
          </a:p>
        </p:txBody>
      </p:sp>
      <p:sp>
        <p:nvSpPr>
          <p:cNvPr id="10" name="Rounded Rectangle 9"/>
          <p:cNvSpPr/>
          <p:nvPr/>
        </p:nvSpPr>
        <p:spPr>
          <a:xfrm>
            <a:off x="749808" y="4480559"/>
            <a:ext cx="4297680" cy="86868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09728" tIns="64008" rIns="109728" bIns="36576" rtlCol="0" anchor="ctr"/>
          <a:lstStyle/>
          <a:p>
            <a:pPr algn="ctr"/>
            <a:r>
              <a:rPr sz="1350" b="1">
                <a:solidFill>
                  <a:srgbClr val="173D32"/>
                </a:solidFill>
                <a:latin typeface="Aptos"/>
              </a:rPr>
              <a:t>Intermediaries and infrastructures</a:t>
            </a:r>
          </a:p>
          <a:p>
            <a:pPr>
              <a:spcBef>
                <a:spcPts val="100"/>
              </a:spcBef>
            </a:pPr>
            <a:r>
              <a:rPr sz="1080">
                <a:solidFill>
                  <a:srgbClr val="111111"/>
                </a:solidFill>
                <a:latin typeface="Aptos"/>
              </a:rPr>
              <a:t>clusters, hubs, accelerators, associations, pilot plants and living labs connect actors and structure collaboration.</a:t>
            </a:r>
          </a:p>
        </p:txBody>
      </p:sp>
      <p:pic>
        <p:nvPicPr>
          <p:cNvPr id="11" name="Picture 10" descr="eadv_p10.png"/>
          <p:cNvPicPr>
            <a:picLocks noChangeAspect="1"/>
          </p:cNvPicPr>
          <p:nvPr/>
        </p:nvPicPr>
        <p:blipFill>
          <a:blip r:embed="rId2"/>
          <a:stretch>
            <a:fillRect/>
          </a:stretch>
        </p:blipFill>
        <p:spPr>
          <a:xfrm>
            <a:off x="5257800" y="1325880"/>
            <a:ext cx="5486400" cy="3086100"/>
          </a:xfrm>
          <a:prstGeom prst="rect">
            <a:avLst/>
          </a:prstGeom>
        </p:spPr>
      </p:pic>
      <p:sp>
        <p:nvSpPr>
          <p:cNvPr id="12" name="Rectangle 11"/>
          <p:cNvSpPr/>
          <p:nvPr/>
        </p:nvSpPr>
        <p:spPr>
          <a:xfrm>
            <a:off x="5257800" y="1325880"/>
            <a:ext cx="5486400" cy="4526280"/>
          </a:xfrm>
          <a:prstGeom prst="rect">
            <a:avLst/>
          </a:prstGeom>
          <a:noFill/>
          <a:ln>
            <a:solidFill>
              <a:srgbClr val="B4C7B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868680" y="5989320"/>
            <a:ext cx="10104120" cy="502920"/>
          </a:xfrm>
          <a:prstGeom prst="roundRect">
            <a:avLst/>
          </a:prstGeom>
          <a:solidFill>
            <a:srgbClr val="EDF5EF"/>
          </a:solidFill>
          <a:ln>
            <a:solidFill>
              <a:srgbClr val="B4C7B8"/>
            </a:solid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r>
              <a:rPr sz="1350" b="1">
                <a:solidFill>
                  <a:srgbClr val="173D32"/>
                </a:solidFill>
                <a:latin typeface="Aptos"/>
              </a:rPr>
              <a:t>Do not map logos for the sake of it. Map which actor can unlock access, evidence, legitimacy or a first customer.</a:t>
            </a:r>
          </a:p>
        </p:txBody>
      </p:sp>
      <p:sp>
        <p:nvSpPr>
          <p:cNvPr id="14" name="TextBox 13"/>
          <p:cNvSpPr txBox="1"/>
          <p:nvPr/>
        </p:nvSpPr>
        <p:spPr>
          <a:xfrm>
            <a:off x="713232" y="6601968"/>
            <a:ext cx="9875520" cy="182880"/>
          </a:xfrm>
          <a:prstGeom prst="rect">
            <a:avLst/>
          </a:prstGeom>
          <a:noFill/>
        </p:spPr>
        <p:txBody>
          <a:bodyPr wrap="none">
            <a:spAutoFit/>
          </a:bodyPr>
          <a:lstStyle/>
          <a:p>
            <a:r>
              <a:rPr sz="750" b="0">
                <a:solidFill>
                  <a:srgbClr val="5F6E64"/>
                </a:solidFill>
                <a:latin typeface="Aptos"/>
              </a:rPr>
              <a:t>Source: Eatable Adventures (2025), El estado del AgrifoodTech en España 2025.</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5630</Words>
  <Application>Microsoft Office PowerPoint</Application>
  <PresentationFormat>Personalizado</PresentationFormat>
  <Paragraphs>388</Paragraphs>
  <Slides>23</Slides>
  <Notes>16</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23</vt:i4>
      </vt:variant>
    </vt:vector>
  </HeadingPairs>
  <TitlesOfParts>
    <vt:vector size="30" baseType="lpstr">
      <vt:lpstr>Aptos</vt:lpstr>
      <vt:lpstr>Aptos Display</vt:lpstr>
      <vt:lpstr>Arial</vt:lpstr>
      <vt:lpstr>Arial MT</vt:lpstr>
      <vt:lpstr>Calibri</vt:lpstr>
      <vt:lpstr>Office Theme</vt:lpstr>
      <vt:lpstr>Diapositiva de think-cell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Impuls AgriTech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2 - Innovation ecosystems for agri-food transformation</dc:title>
  <dc:subject>Technology at the service of systemic transformation - Session 2</dc:subject>
  <dc:creator>OpenAI</dc:creator>
  <cp:lastModifiedBy>Padilla, Jess</cp:lastModifiedBy>
  <cp:revision>3</cp:revision>
  <dcterms:created xsi:type="dcterms:W3CDTF">2026-07-05T10:03:37Z</dcterms:created>
  <dcterms:modified xsi:type="dcterms:W3CDTF">2026-07-16T12:32:30Z</dcterms:modified>
</cp:coreProperties>
</file>