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media/image3.jp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33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7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8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9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40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41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42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43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44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45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46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47.xml" ContentType="application/vnd.openxmlformats-officedocument.presentationml.notesSlide+xml"/>
  <Override PartName="/ppt/theme/themeOverride41.xml" ContentType="application/vnd.openxmlformats-officedocument.themeOverride+xml"/>
  <Override PartName="/ppt/notesSlides/notesSlide48.xml" ContentType="application/vnd.openxmlformats-officedocument.presentationml.notesSlide+xml"/>
  <Override PartName="/ppt/theme/themeOverride42.xml" ContentType="application/vnd.openxmlformats-officedocument.themeOverride+xml"/>
  <Override PartName="/ppt/notesSlides/notesSlide49.xml" ContentType="application/vnd.openxmlformats-officedocument.presentationml.notesSlide+xml"/>
  <Override PartName="/ppt/theme/themeOverride43.xml" ContentType="application/vnd.openxmlformats-officedocument.themeOverride+xml"/>
  <Override PartName="/ppt/notesSlides/notesSlide50.xml" ContentType="application/vnd.openxmlformats-officedocument.presentationml.notesSlide+xml"/>
  <Override PartName="/ppt/theme/themeOverride44.xml" ContentType="application/vnd.openxmlformats-officedocument.themeOverride+xml"/>
  <Override PartName="/ppt/notesSlides/notesSlide51.xml" ContentType="application/vnd.openxmlformats-officedocument.presentationml.notesSlide+xml"/>
  <Override PartName="/ppt/theme/themeOverride45.xml" ContentType="application/vnd.openxmlformats-officedocument.themeOverride+xml"/>
  <Override PartName="/ppt/notesSlides/notesSlide52.xml" ContentType="application/vnd.openxmlformats-officedocument.presentationml.notesSlide+xml"/>
  <Override PartName="/ppt/theme/themeOverride46.xml" ContentType="application/vnd.openxmlformats-officedocument.themeOverride+xml"/>
  <Override PartName="/ppt/notesSlides/notesSlide53.xml" ContentType="application/vnd.openxmlformats-officedocument.presentationml.notesSlide+xml"/>
  <Override PartName="/ppt/theme/themeOverride47.xml" ContentType="application/vnd.openxmlformats-officedocument.themeOverride+xml"/>
  <Override PartName="/ppt/notesSlides/notesSlide5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5.xml" ContentType="application/vnd.openxmlformats-officedocument.presentationml.notesSlide+xml"/>
  <Override PartName="/ppt/media/image45.jpg" ContentType="image/jpe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48.jpg" ContentType="image/jpeg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289" r:id="rId2"/>
    <p:sldId id="267" r:id="rId3"/>
    <p:sldId id="1772" r:id="rId4"/>
    <p:sldId id="261" r:id="rId5"/>
    <p:sldId id="1773" r:id="rId6"/>
    <p:sldId id="268" r:id="rId7"/>
    <p:sldId id="269" r:id="rId8"/>
    <p:sldId id="270" r:id="rId9"/>
    <p:sldId id="273" r:id="rId10"/>
    <p:sldId id="1774" r:id="rId11"/>
    <p:sldId id="1776" r:id="rId12"/>
    <p:sldId id="1775" r:id="rId13"/>
    <p:sldId id="290" r:id="rId14"/>
    <p:sldId id="1778" r:id="rId15"/>
    <p:sldId id="1777" r:id="rId16"/>
    <p:sldId id="1779" r:id="rId17"/>
    <p:sldId id="1780" r:id="rId18"/>
    <p:sldId id="1781" r:id="rId19"/>
    <p:sldId id="1782" r:id="rId20"/>
    <p:sldId id="1783" r:id="rId21"/>
    <p:sldId id="1785" r:id="rId22"/>
    <p:sldId id="1786" r:id="rId23"/>
    <p:sldId id="1787" r:id="rId24"/>
    <p:sldId id="1788" r:id="rId25"/>
    <p:sldId id="1789" r:id="rId26"/>
    <p:sldId id="1790" r:id="rId27"/>
    <p:sldId id="1791" r:id="rId28"/>
    <p:sldId id="1792" r:id="rId29"/>
    <p:sldId id="1794" r:id="rId30"/>
    <p:sldId id="1795" r:id="rId31"/>
    <p:sldId id="1796" r:id="rId32"/>
    <p:sldId id="1797" r:id="rId33"/>
    <p:sldId id="1798" r:id="rId34"/>
    <p:sldId id="1799" r:id="rId35"/>
    <p:sldId id="1800" r:id="rId36"/>
    <p:sldId id="1801" r:id="rId37"/>
    <p:sldId id="1802" r:id="rId38"/>
    <p:sldId id="1803" r:id="rId39"/>
    <p:sldId id="1804" r:id="rId40"/>
    <p:sldId id="1805" r:id="rId41"/>
    <p:sldId id="1806" r:id="rId42"/>
    <p:sldId id="1807" r:id="rId43"/>
    <p:sldId id="1809" r:id="rId44"/>
    <p:sldId id="1810" r:id="rId45"/>
    <p:sldId id="1811" r:id="rId46"/>
    <p:sldId id="1813" r:id="rId47"/>
    <p:sldId id="1814" r:id="rId48"/>
    <p:sldId id="1815" r:id="rId49"/>
    <p:sldId id="1816" r:id="rId50"/>
    <p:sldId id="1818" r:id="rId51"/>
    <p:sldId id="1820" r:id="rId52"/>
    <p:sldId id="1822" r:id="rId53"/>
    <p:sldId id="1823" r:id="rId54"/>
    <p:sldId id="1824" r:id="rId55"/>
    <p:sldId id="1825" r:id="rId56"/>
    <p:sldId id="1829" r:id="rId57"/>
    <p:sldId id="1826" r:id="rId58"/>
    <p:sldId id="1830" r:id="rId59"/>
    <p:sldId id="1831" r:id="rId60"/>
    <p:sldId id="1832" r:id="rId61"/>
    <p:sldId id="1833" r:id="rId62"/>
    <p:sldId id="263" r:id="rId63"/>
    <p:sldId id="317" r:id="rId64"/>
    <p:sldId id="318" r:id="rId65"/>
    <p:sldId id="319" r:id="rId66"/>
    <p:sldId id="320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2" r:id="rId75"/>
    <p:sldId id="331" r:id="rId76"/>
    <p:sldId id="333" r:id="rId77"/>
    <p:sldId id="334" r:id="rId78"/>
    <p:sldId id="343" r:id="rId79"/>
    <p:sldId id="264" r:id="rId80"/>
    <p:sldId id="1754" r:id="rId81"/>
    <p:sldId id="1601" r:id="rId82"/>
    <p:sldId id="1755" r:id="rId83"/>
    <p:sldId id="1756" r:id="rId84"/>
    <p:sldId id="1689" r:id="rId85"/>
    <p:sldId id="1686" r:id="rId86"/>
    <p:sldId id="1690" r:id="rId87"/>
    <p:sldId id="1687" r:id="rId88"/>
    <p:sldId id="1758" r:id="rId89"/>
    <p:sldId id="1760" r:id="rId90"/>
    <p:sldId id="1759" r:id="rId91"/>
    <p:sldId id="1761" r:id="rId92"/>
    <p:sldId id="1762" r:id="rId93"/>
    <p:sldId id="1763" r:id="rId94"/>
    <p:sldId id="1764" r:id="rId95"/>
    <p:sldId id="1765" r:id="rId96"/>
    <p:sldId id="1766" r:id="rId97"/>
    <p:sldId id="1767" r:id="rId98"/>
    <p:sldId id="291" r:id="rId99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7" autoAdjust="0"/>
    <p:restoredTop sz="88163" autoAdjust="0"/>
  </p:normalViewPr>
  <p:slideViewPr>
    <p:cSldViewPr>
      <p:cViewPr varScale="1">
        <p:scale>
          <a:sx n="58" d="100"/>
          <a:sy n="58" d="100"/>
        </p:scale>
        <p:origin x="1424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F3A6DD-616B-4E5C-9D55-C0664CF16F5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EED4EE-CD0B-44A9-A22E-7C09EF99C18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Why do we need to demonstrate impact? </a:t>
          </a:r>
        </a:p>
      </dgm:t>
    </dgm:pt>
    <dgm:pt modelId="{FA119524-50F8-452E-A70D-13DC095E8004}" type="parTrans" cxnId="{0ED94703-5084-4E7A-BCD5-15EF35241EFB}">
      <dgm:prSet/>
      <dgm:spPr/>
      <dgm:t>
        <a:bodyPr/>
        <a:lstStyle/>
        <a:p>
          <a:endParaRPr lang="en-US"/>
        </a:p>
      </dgm:t>
    </dgm:pt>
    <dgm:pt modelId="{477BEE85-FD44-4B9A-9C9B-9F1F621A3563}" type="sibTrans" cxnId="{0ED94703-5084-4E7A-BCD5-15EF35241EFB}">
      <dgm:prSet/>
      <dgm:spPr/>
      <dgm:t>
        <a:bodyPr/>
        <a:lstStyle/>
        <a:p>
          <a:endParaRPr lang="en-US"/>
        </a:p>
      </dgm:t>
    </dgm:pt>
    <dgm:pt modelId="{8E65F17F-91AD-4720-BC22-52B22859AB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What are you looking for? </a:t>
          </a:r>
        </a:p>
      </dgm:t>
    </dgm:pt>
    <dgm:pt modelId="{E3935948-8A85-4E9F-9087-13FDA45F6C05}" type="parTrans" cxnId="{767B0832-4B45-40BC-BD23-4BA0ED2B898B}">
      <dgm:prSet/>
      <dgm:spPr/>
      <dgm:t>
        <a:bodyPr/>
        <a:lstStyle/>
        <a:p>
          <a:endParaRPr lang="en-US"/>
        </a:p>
      </dgm:t>
    </dgm:pt>
    <dgm:pt modelId="{5D88EDED-2B74-475E-9AA8-1D7257D3E512}" type="sibTrans" cxnId="{767B0832-4B45-40BC-BD23-4BA0ED2B898B}">
      <dgm:prSet/>
      <dgm:spPr/>
      <dgm:t>
        <a:bodyPr/>
        <a:lstStyle/>
        <a:p>
          <a:endParaRPr lang="en-US"/>
        </a:p>
      </dgm:t>
    </dgm:pt>
    <dgm:pt modelId="{6409BA5A-0DFA-47D7-89A2-B09C6622B5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How can you find it and prove it? </a:t>
          </a:r>
        </a:p>
      </dgm:t>
    </dgm:pt>
    <dgm:pt modelId="{C36421D9-AF7C-4CC2-849F-C07EDCF51C58}" type="parTrans" cxnId="{D2F92BBB-7D3B-42F1-A2F3-EE558D897BE8}">
      <dgm:prSet/>
      <dgm:spPr/>
      <dgm:t>
        <a:bodyPr/>
        <a:lstStyle/>
        <a:p>
          <a:endParaRPr lang="en-US"/>
        </a:p>
      </dgm:t>
    </dgm:pt>
    <dgm:pt modelId="{BBB4B3D9-93F5-49FE-A68E-B150666E4BB1}" type="sibTrans" cxnId="{D2F92BBB-7D3B-42F1-A2F3-EE558D897BE8}">
      <dgm:prSet/>
      <dgm:spPr/>
      <dgm:t>
        <a:bodyPr/>
        <a:lstStyle/>
        <a:p>
          <a:endParaRPr lang="en-US"/>
        </a:p>
      </dgm:t>
    </dgm:pt>
    <dgm:pt modelId="{6544ED6D-3A0F-42ED-BECA-651532206B02}" type="pres">
      <dgm:prSet presAssocID="{FDF3A6DD-616B-4E5C-9D55-C0664CF16F56}" presName="root" presStyleCnt="0">
        <dgm:presLayoutVars>
          <dgm:dir/>
          <dgm:resizeHandles val="exact"/>
        </dgm:presLayoutVars>
      </dgm:prSet>
      <dgm:spPr/>
    </dgm:pt>
    <dgm:pt modelId="{77F2F703-1AB4-4FD5-B599-DD90F3E264F1}" type="pres">
      <dgm:prSet presAssocID="{C7EED4EE-CD0B-44A9-A22E-7C09EF99C180}" presName="compNode" presStyleCnt="0"/>
      <dgm:spPr/>
    </dgm:pt>
    <dgm:pt modelId="{AC8321E0-2295-41CE-ADB4-6D40C97EEEAD}" type="pres">
      <dgm:prSet presAssocID="{C7EED4EE-CD0B-44A9-A22E-7C09EF99C180}" presName="bgRect" presStyleLbl="bgShp" presStyleIdx="0" presStyleCnt="3"/>
      <dgm:spPr/>
    </dgm:pt>
    <dgm:pt modelId="{BFE3AA04-34E8-46AF-BF30-7C586CE7DE55}" type="pres">
      <dgm:prSet presAssocID="{C7EED4EE-CD0B-44A9-A22E-7C09EF99C18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E70D4E5D-7BCE-44C2-9A08-BB0FCAAA5305}" type="pres">
      <dgm:prSet presAssocID="{C7EED4EE-CD0B-44A9-A22E-7C09EF99C180}" presName="spaceRect" presStyleCnt="0"/>
      <dgm:spPr/>
    </dgm:pt>
    <dgm:pt modelId="{F930C7FC-A5A6-4972-86DE-EC58766C9EE5}" type="pres">
      <dgm:prSet presAssocID="{C7EED4EE-CD0B-44A9-A22E-7C09EF99C180}" presName="parTx" presStyleLbl="revTx" presStyleIdx="0" presStyleCnt="3">
        <dgm:presLayoutVars>
          <dgm:chMax val="0"/>
          <dgm:chPref val="0"/>
        </dgm:presLayoutVars>
      </dgm:prSet>
      <dgm:spPr/>
    </dgm:pt>
    <dgm:pt modelId="{639C7AA0-1894-40D7-BD77-249782CAD5AD}" type="pres">
      <dgm:prSet presAssocID="{477BEE85-FD44-4B9A-9C9B-9F1F621A3563}" presName="sibTrans" presStyleCnt="0"/>
      <dgm:spPr/>
    </dgm:pt>
    <dgm:pt modelId="{7E691B47-B4FB-44F1-9C5B-BDAA3C44060B}" type="pres">
      <dgm:prSet presAssocID="{8E65F17F-91AD-4720-BC22-52B22859ABF3}" presName="compNode" presStyleCnt="0"/>
      <dgm:spPr/>
    </dgm:pt>
    <dgm:pt modelId="{BD3E5D8F-7D20-42E4-8358-0F73DA23DE18}" type="pres">
      <dgm:prSet presAssocID="{8E65F17F-91AD-4720-BC22-52B22859ABF3}" presName="bgRect" presStyleLbl="bgShp" presStyleIdx="1" presStyleCnt="3"/>
      <dgm:spPr/>
    </dgm:pt>
    <dgm:pt modelId="{9E2F8DBF-FA19-46CF-B6BB-0AFF7F067CCD}" type="pres">
      <dgm:prSet presAssocID="{8E65F17F-91AD-4720-BC22-52B22859ABF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DE34E157-D806-4063-96F6-AF999A96B6CB}" type="pres">
      <dgm:prSet presAssocID="{8E65F17F-91AD-4720-BC22-52B22859ABF3}" presName="spaceRect" presStyleCnt="0"/>
      <dgm:spPr/>
    </dgm:pt>
    <dgm:pt modelId="{26803534-BBA5-4A9F-A37B-B33A7D74E8DC}" type="pres">
      <dgm:prSet presAssocID="{8E65F17F-91AD-4720-BC22-52B22859ABF3}" presName="parTx" presStyleLbl="revTx" presStyleIdx="1" presStyleCnt="3">
        <dgm:presLayoutVars>
          <dgm:chMax val="0"/>
          <dgm:chPref val="0"/>
        </dgm:presLayoutVars>
      </dgm:prSet>
      <dgm:spPr/>
    </dgm:pt>
    <dgm:pt modelId="{3AB37683-34D6-4922-AFC6-5419EC9AF9FA}" type="pres">
      <dgm:prSet presAssocID="{5D88EDED-2B74-475E-9AA8-1D7257D3E512}" presName="sibTrans" presStyleCnt="0"/>
      <dgm:spPr/>
    </dgm:pt>
    <dgm:pt modelId="{A43F9EDC-8C89-4B65-BEC9-A6AF224B3DC4}" type="pres">
      <dgm:prSet presAssocID="{6409BA5A-0DFA-47D7-89A2-B09C6622B542}" presName="compNode" presStyleCnt="0"/>
      <dgm:spPr/>
    </dgm:pt>
    <dgm:pt modelId="{F4133907-E8B0-42C5-A865-557E170072E6}" type="pres">
      <dgm:prSet presAssocID="{6409BA5A-0DFA-47D7-89A2-B09C6622B542}" presName="bgRect" presStyleLbl="bgShp" presStyleIdx="2" presStyleCnt="3"/>
      <dgm:spPr/>
    </dgm:pt>
    <dgm:pt modelId="{B71D84C6-3714-4004-B863-2E849555D32C}" type="pres">
      <dgm:prSet presAssocID="{6409BA5A-0DFA-47D7-89A2-B09C6622B54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FDC475B6-525F-411B-A45C-AED308E05F0B}" type="pres">
      <dgm:prSet presAssocID="{6409BA5A-0DFA-47D7-89A2-B09C6622B542}" presName="spaceRect" presStyleCnt="0"/>
      <dgm:spPr/>
    </dgm:pt>
    <dgm:pt modelId="{9E3F1E02-990B-4AA5-A531-CBBB91A70C0C}" type="pres">
      <dgm:prSet presAssocID="{6409BA5A-0DFA-47D7-89A2-B09C6622B54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ED94703-5084-4E7A-BCD5-15EF35241EFB}" srcId="{FDF3A6DD-616B-4E5C-9D55-C0664CF16F56}" destId="{C7EED4EE-CD0B-44A9-A22E-7C09EF99C180}" srcOrd="0" destOrd="0" parTransId="{FA119524-50F8-452E-A70D-13DC095E8004}" sibTransId="{477BEE85-FD44-4B9A-9C9B-9F1F621A3563}"/>
    <dgm:cxn modelId="{767B0832-4B45-40BC-BD23-4BA0ED2B898B}" srcId="{FDF3A6DD-616B-4E5C-9D55-C0664CF16F56}" destId="{8E65F17F-91AD-4720-BC22-52B22859ABF3}" srcOrd="1" destOrd="0" parTransId="{E3935948-8A85-4E9F-9087-13FDA45F6C05}" sibTransId="{5D88EDED-2B74-475E-9AA8-1D7257D3E512}"/>
    <dgm:cxn modelId="{4CC17168-19AE-4126-BD20-D34F927479A4}" type="presOf" srcId="{6409BA5A-0DFA-47D7-89A2-B09C6622B542}" destId="{9E3F1E02-990B-4AA5-A531-CBBB91A70C0C}" srcOrd="0" destOrd="0" presId="urn:microsoft.com/office/officeart/2018/2/layout/IconVerticalSolidList"/>
    <dgm:cxn modelId="{7C4BF555-E4DA-4571-8719-6AB637839B7A}" type="presOf" srcId="{FDF3A6DD-616B-4E5C-9D55-C0664CF16F56}" destId="{6544ED6D-3A0F-42ED-BECA-651532206B02}" srcOrd="0" destOrd="0" presId="urn:microsoft.com/office/officeart/2018/2/layout/IconVerticalSolidList"/>
    <dgm:cxn modelId="{196DD085-F086-4A9F-A0C6-4E48122599C6}" type="presOf" srcId="{8E65F17F-91AD-4720-BC22-52B22859ABF3}" destId="{26803534-BBA5-4A9F-A37B-B33A7D74E8DC}" srcOrd="0" destOrd="0" presId="urn:microsoft.com/office/officeart/2018/2/layout/IconVerticalSolidList"/>
    <dgm:cxn modelId="{43A56A9D-6912-4506-A95C-89D3BA4D9536}" type="presOf" srcId="{C7EED4EE-CD0B-44A9-A22E-7C09EF99C180}" destId="{F930C7FC-A5A6-4972-86DE-EC58766C9EE5}" srcOrd="0" destOrd="0" presId="urn:microsoft.com/office/officeart/2018/2/layout/IconVerticalSolidList"/>
    <dgm:cxn modelId="{D2F92BBB-7D3B-42F1-A2F3-EE558D897BE8}" srcId="{FDF3A6DD-616B-4E5C-9D55-C0664CF16F56}" destId="{6409BA5A-0DFA-47D7-89A2-B09C6622B542}" srcOrd="2" destOrd="0" parTransId="{C36421D9-AF7C-4CC2-849F-C07EDCF51C58}" sibTransId="{BBB4B3D9-93F5-49FE-A68E-B150666E4BB1}"/>
    <dgm:cxn modelId="{6FE2804D-4822-459F-9A4E-4714F28775C4}" type="presParOf" srcId="{6544ED6D-3A0F-42ED-BECA-651532206B02}" destId="{77F2F703-1AB4-4FD5-B599-DD90F3E264F1}" srcOrd="0" destOrd="0" presId="urn:microsoft.com/office/officeart/2018/2/layout/IconVerticalSolidList"/>
    <dgm:cxn modelId="{44577405-544F-473F-AC98-ED709922817B}" type="presParOf" srcId="{77F2F703-1AB4-4FD5-B599-DD90F3E264F1}" destId="{AC8321E0-2295-41CE-ADB4-6D40C97EEEAD}" srcOrd="0" destOrd="0" presId="urn:microsoft.com/office/officeart/2018/2/layout/IconVerticalSolidList"/>
    <dgm:cxn modelId="{B2852288-59C3-4251-81E3-E480C36505C6}" type="presParOf" srcId="{77F2F703-1AB4-4FD5-B599-DD90F3E264F1}" destId="{BFE3AA04-34E8-46AF-BF30-7C586CE7DE55}" srcOrd="1" destOrd="0" presId="urn:microsoft.com/office/officeart/2018/2/layout/IconVerticalSolidList"/>
    <dgm:cxn modelId="{FBAB2639-8342-40B7-B755-BA981E031961}" type="presParOf" srcId="{77F2F703-1AB4-4FD5-B599-DD90F3E264F1}" destId="{E70D4E5D-7BCE-44C2-9A08-BB0FCAAA5305}" srcOrd="2" destOrd="0" presId="urn:microsoft.com/office/officeart/2018/2/layout/IconVerticalSolidList"/>
    <dgm:cxn modelId="{7D2F2EAB-BA89-474B-952E-AD7828DBE8EF}" type="presParOf" srcId="{77F2F703-1AB4-4FD5-B599-DD90F3E264F1}" destId="{F930C7FC-A5A6-4972-86DE-EC58766C9EE5}" srcOrd="3" destOrd="0" presId="urn:microsoft.com/office/officeart/2018/2/layout/IconVerticalSolidList"/>
    <dgm:cxn modelId="{2CF52396-EE4A-4A35-94BE-F62881A695A2}" type="presParOf" srcId="{6544ED6D-3A0F-42ED-BECA-651532206B02}" destId="{639C7AA0-1894-40D7-BD77-249782CAD5AD}" srcOrd="1" destOrd="0" presId="urn:microsoft.com/office/officeart/2018/2/layout/IconVerticalSolidList"/>
    <dgm:cxn modelId="{CB808D7E-093E-4437-9175-7DE80A20D871}" type="presParOf" srcId="{6544ED6D-3A0F-42ED-BECA-651532206B02}" destId="{7E691B47-B4FB-44F1-9C5B-BDAA3C44060B}" srcOrd="2" destOrd="0" presId="urn:microsoft.com/office/officeart/2018/2/layout/IconVerticalSolidList"/>
    <dgm:cxn modelId="{35CE8CA8-C217-4879-8BA5-53BF27F1ECD9}" type="presParOf" srcId="{7E691B47-B4FB-44F1-9C5B-BDAA3C44060B}" destId="{BD3E5D8F-7D20-42E4-8358-0F73DA23DE18}" srcOrd="0" destOrd="0" presId="urn:microsoft.com/office/officeart/2018/2/layout/IconVerticalSolidList"/>
    <dgm:cxn modelId="{E699D5B6-D0EF-4382-B775-AD618EB3FB91}" type="presParOf" srcId="{7E691B47-B4FB-44F1-9C5B-BDAA3C44060B}" destId="{9E2F8DBF-FA19-46CF-B6BB-0AFF7F067CCD}" srcOrd="1" destOrd="0" presId="urn:microsoft.com/office/officeart/2018/2/layout/IconVerticalSolidList"/>
    <dgm:cxn modelId="{B588738E-978A-40A6-9970-61BDCF00BF35}" type="presParOf" srcId="{7E691B47-B4FB-44F1-9C5B-BDAA3C44060B}" destId="{DE34E157-D806-4063-96F6-AF999A96B6CB}" srcOrd="2" destOrd="0" presId="urn:microsoft.com/office/officeart/2018/2/layout/IconVerticalSolidList"/>
    <dgm:cxn modelId="{1479049E-5220-4E05-9EFC-0968A2637AF7}" type="presParOf" srcId="{7E691B47-B4FB-44F1-9C5B-BDAA3C44060B}" destId="{26803534-BBA5-4A9F-A37B-B33A7D74E8DC}" srcOrd="3" destOrd="0" presId="urn:microsoft.com/office/officeart/2018/2/layout/IconVerticalSolidList"/>
    <dgm:cxn modelId="{1932D901-7E6C-43EA-94C2-1FB331FC2030}" type="presParOf" srcId="{6544ED6D-3A0F-42ED-BECA-651532206B02}" destId="{3AB37683-34D6-4922-AFC6-5419EC9AF9FA}" srcOrd="3" destOrd="0" presId="urn:microsoft.com/office/officeart/2018/2/layout/IconVerticalSolidList"/>
    <dgm:cxn modelId="{F2ED5DB8-6629-45E4-B028-D46CC3EB5403}" type="presParOf" srcId="{6544ED6D-3A0F-42ED-BECA-651532206B02}" destId="{A43F9EDC-8C89-4B65-BEC9-A6AF224B3DC4}" srcOrd="4" destOrd="0" presId="urn:microsoft.com/office/officeart/2018/2/layout/IconVerticalSolidList"/>
    <dgm:cxn modelId="{10B69FB3-A0C0-4304-A087-A13CCD03381C}" type="presParOf" srcId="{A43F9EDC-8C89-4B65-BEC9-A6AF224B3DC4}" destId="{F4133907-E8B0-42C5-A865-557E170072E6}" srcOrd="0" destOrd="0" presId="urn:microsoft.com/office/officeart/2018/2/layout/IconVerticalSolidList"/>
    <dgm:cxn modelId="{F08E095E-716E-4CD3-9527-666CFB6CFF48}" type="presParOf" srcId="{A43F9EDC-8C89-4B65-BEC9-A6AF224B3DC4}" destId="{B71D84C6-3714-4004-B863-2E849555D32C}" srcOrd="1" destOrd="0" presId="urn:microsoft.com/office/officeart/2018/2/layout/IconVerticalSolidList"/>
    <dgm:cxn modelId="{0B2BFE65-2A3D-49A7-883F-31F4CA18D3FE}" type="presParOf" srcId="{A43F9EDC-8C89-4B65-BEC9-A6AF224B3DC4}" destId="{FDC475B6-525F-411B-A45C-AED308E05F0B}" srcOrd="2" destOrd="0" presId="urn:microsoft.com/office/officeart/2018/2/layout/IconVerticalSolidList"/>
    <dgm:cxn modelId="{C34F1B27-F1D4-4360-8949-B500118705F0}" type="presParOf" srcId="{A43F9EDC-8C89-4B65-BEC9-A6AF224B3DC4}" destId="{9E3F1E02-990B-4AA5-A531-CBBB91A70C0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7F29E0-9EBF-42DF-A2E7-A46C3ECA14C1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3C2619-B78B-4045-A9CF-1EB3C4B4BC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To understand </a:t>
          </a:r>
          <a:r>
            <a:rPr lang="en-US" i="1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what</a:t>
          </a:r>
          <a:r>
            <a:rPr lang="en-US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changes</a:t>
          </a:r>
        </a:p>
      </dgm:t>
    </dgm:pt>
    <dgm:pt modelId="{0F9B10B0-61FF-4C37-84B6-6F04F7AC9AEA}" type="parTrans" cxnId="{3A9F5DD1-AE55-4035-8C89-B372CC5D803D}">
      <dgm:prSet/>
      <dgm:spPr/>
      <dgm:t>
        <a:bodyPr/>
        <a:lstStyle/>
        <a:p>
          <a:endParaRPr lang="en-US"/>
        </a:p>
      </dgm:t>
    </dgm:pt>
    <dgm:pt modelId="{676956B7-A9BE-4A9F-AE3E-9D2C7271FC63}" type="sibTrans" cxnId="{3A9F5DD1-AE55-4035-8C89-B372CC5D803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F5466E3-5800-4D8D-A461-EC1AA67828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To avoid assuming (or unrealistically claiming) contribution</a:t>
          </a:r>
        </a:p>
      </dgm:t>
    </dgm:pt>
    <dgm:pt modelId="{EB0D3CD5-EEC2-4081-9A8E-1DC7FB633C56}" type="parTrans" cxnId="{969AF412-1A1F-469F-A143-CCCA9CE49531}">
      <dgm:prSet/>
      <dgm:spPr/>
      <dgm:t>
        <a:bodyPr/>
        <a:lstStyle/>
        <a:p>
          <a:endParaRPr lang="en-US"/>
        </a:p>
      </dgm:t>
    </dgm:pt>
    <dgm:pt modelId="{1158BD83-AAAC-4E52-8A2E-82873C489B4F}" type="sibTrans" cxnId="{969AF412-1A1F-469F-A143-CCCA9CE4953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836E13D-2D16-48B3-AE40-90C9633D7C4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 dirty="0">
              <a:solidFill>
                <a:schemeClr val="tx2"/>
              </a:solidFill>
            </a:rPr>
            <a:t>To be accountable (particularly for public funds)</a:t>
          </a:r>
        </a:p>
      </dgm:t>
    </dgm:pt>
    <dgm:pt modelId="{CFCAC97A-5A8F-4F43-AA03-104ABD8A6AFC}" type="parTrans" cxnId="{0AF6F004-10B1-4E2D-88BB-C88118E93E25}">
      <dgm:prSet/>
      <dgm:spPr/>
      <dgm:t>
        <a:bodyPr/>
        <a:lstStyle/>
        <a:p>
          <a:endParaRPr lang="en-US"/>
        </a:p>
      </dgm:t>
    </dgm:pt>
    <dgm:pt modelId="{A2A1ABD3-C4B4-476E-985F-830ED7D2C67E}" type="sibTrans" cxnId="{0AF6F004-10B1-4E2D-88BB-C88118E93E2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DC52028-69B3-4AB9-B564-88FADC7F17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100" kern="1200" noProof="0" dirty="0">
              <a:solidFill>
                <a:srgbClr val="1F497D"/>
              </a:solidFill>
              <a:latin typeface="Calibri"/>
              <a:ea typeface="+mn-ea"/>
              <a:cs typeface="+mn-cs"/>
            </a:rPr>
            <a:t>to ensure we’re reflecting effects felt outside academia</a:t>
          </a:r>
        </a:p>
      </dgm:t>
    </dgm:pt>
    <dgm:pt modelId="{3C8BC4A2-9B3D-4E89-8EA1-B95A3A09BF21}" type="parTrans" cxnId="{36942D74-6BDD-4C02-9AA2-A613A357A777}">
      <dgm:prSet/>
      <dgm:spPr/>
      <dgm:t>
        <a:bodyPr/>
        <a:lstStyle/>
        <a:p>
          <a:endParaRPr lang="en-US"/>
        </a:p>
      </dgm:t>
    </dgm:pt>
    <dgm:pt modelId="{A0D37FF5-8F98-4F9C-828E-501631F12938}" type="sibTrans" cxnId="{36942D74-6BDD-4C02-9AA2-A613A357A77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F81264F-15ED-4438-9C8E-38A08AF1A2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100" kern="1200" noProof="0" dirty="0">
              <a:solidFill>
                <a:srgbClr val="1F497D"/>
              </a:solidFill>
              <a:latin typeface="Calibri"/>
              <a:ea typeface="+mn-ea"/>
              <a:cs typeface="+mn-cs"/>
            </a:rPr>
            <a:t>To showcase the contribution of research to society </a:t>
          </a:r>
        </a:p>
      </dgm:t>
    </dgm:pt>
    <dgm:pt modelId="{4283E329-3C76-4CAB-8C92-FC9782F10473}" type="parTrans" cxnId="{58C65E09-20AC-4AF8-B558-52760B1D18B3}">
      <dgm:prSet/>
      <dgm:spPr/>
      <dgm:t>
        <a:bodyPr/>
        <a:lstStyle/>
        <a:p>
          <a:endParaRPr lang="en-US"/>
        </a:p>
      </dgm:t>
    </dgm:pt>
    <dgm:pt modelId="{59B2CD74-8C08-4F86-96AD-1DF6ECB508FF}" type="sibTrans" cxnId="{58C65E09-20AC-4AF8-B558-52760B1D18B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3ABCE9B-9981-4FEF-B6C9-A2BAAD290A0E}">
      <dgm:prSet custT="1"/>
      <dgm:spPr/>
      <dgm:t>
        <a:bodyPr/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rgbClr val="1F497D"/>
              </a:solidFill>
              <a:latin typeface="Calibri"/>
              <a:ea typeface="+mn-ea"/>
              <a:cs typeface="+mn-cs"/>
            </a:rPr>
            <a:t>To comply with regulations and requirements</a:t>
          </a:r>
        </a:p>
      </dgm:t>
    </dgm:pt>
    <dgm:pt modelId="{FC40C3F1-4931-4FC7-9E7A-D4783AC54E03}" type="parTrans" cxnId="{CE60499F-6C3F-4670-A287-396D7F361B37}">
      <dgm:prSet/>
      <dgm:spPr/>
      <dgm:t>
        <a:bodyPr/>
        <a:lstStyle/>
        <a:p>
          <a:endParaRPr lang="en-US"/>
        </a:p>
      </dgm:t>
    </dgm:pt>
    <dgm:pt modelId="{FCFB1D42-D867-4496-B4EC-0EC7EF7003C8}" type="sibTrans" cxnId="{CE60499F-6C3F-4670-A287-396D7F361B37}">
      <dgm:prSet/>
      <dgm:spPr/>
      <dgm:t>
        <a:bodyPr/>
        <a:lstStyle/>
        <a:p>
          <a:endParaRPr lang="en-US"/>
        </a:p>
      </dgm:t>
    </dgm:pt>
    <dgm:pt modelId="{9E593117-DBA3-4037-B494-4F57B6F45859}" type="pres">
      <dgm:prSet presAssocID="{077F29E0-9EBF-42DF-A2E7-A46C3ECA14C1}" presName="root" presStyleCnt="0">
        <dgm:presLayoutVars>
          <dgm:dir/>
          <dgm:resizeHandles val="exact"/>
        </dgm:presLayoutVars>
      </dgm:prSet>
      <dgm:spPr/>
    </dgm:pt>
    <dgm:pt modelId="{BD8D3552-590E-447B-AD58-C81551F6BA5F}" type="pres">
      <dgm:prSet presAssocID="{077F29E0-9EBF-42DF-A2E7-A46C3ECA14C1}" presName="container" presStyleCnt="0">
        <dgm:presLayoutVars>
          <dgm:dir/>
          <dgm:resizeHandles val="exact"/>
        </dgm:presLayoutVars>
      </dgm:prSet>
      <dgm:spPr/>
    </dgm:pt>
    <dgm:pt modelId="{1160CAAC-D67D-4966-8C0E-936041B9BBB4}" type="pres">
      <dgm:prSet presAssocID="{593C2619-B78B-4045-A9CF-1EB3C4B4BCA7}" presName="compNode" presStyleCnt="0"/>
      <dgm:spPr/>
    </dgm:pt>
    <dgm:pt modelId="{A3701227-4242-4938-A0F0-4204EEDF106A}" type="pres">
      <dgm:prSet presAssocID="{593C2619-B78B-4045-A9CF-1EB3C4B4BCA7}" presName="iconBgRect" presStyleLbl="bgShp" presStyleIdx="0" presStyleCnt="6"/>
      <dgm:spPr/>
    </dgm:pt>
    <dgm:pt modelId="{E37ECAE2-B544-4C03-BA97-A93644A527AC}" type="pres">
      <dgm:prSet presAssocID="{593C2619-B78B-4045-A9CF-1EB3C4B4BCA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49E48F7-E141-4CA2-8A1A-3552DBB89EF2}" type="pres">
      <dgm:prSet presAssocID="{593C2619-B78B-4045-A9CF-1EB3C4B4BCA7}" presName="spaceRect" presStyleCnt="0"/>
      <dgm:spPr/>
    </dgm:pt>
    <dgm:pt modelId="{FA29B9B8-BA8F-41D6-AD04-FB5D4124E101}" type="pres">
      <dgm:prSet presAssocID="{593C2619-B78B-4045-A9CF-1EB3C4B4BCA7}" presName="textRect" presStyleLbl="revTx" presStyleIdx="0" presStyleCnt="6">
        <dgm:presLayoutVars>
          <dgm:chMax val="1"/>
          <dgm:chPref val="1"/>
        </dgm:presLayoutVars>
      </dgm:prSet>
      <dgm:spPr/>
    </dgm:pt>
    <dgm:pt modelId="{1780BEAE-F832-4765-B3FA-7C6575965974}" type="pres">
      <dgm:prSet presAssocID="{676956B7-A9BE-4A9F-AE3E-9D2C7271FC63}" presName="sibTrans" presStyleLbl="sibTrans2D1" presStyleIdx="0" presStyleCnt="0"/>
      <dgm:spPr/>
    </dgm:pt>
    <dgm:pt modelId="{0A9CCE26-0324-4AE4-A3EF-955BC7C2DCE9}" type="pres">
      <dgm:prSet presAssocID="{BF5466E3-5800-4D8D-A461-EC1AA6782867}" presName="compNode" presStyleCnt="0"/>
      <dgm:spPr/>
    </dgm:pt>
    <dgm:pt modelId="{1449FF27-ABAC-4556-ABC1-F912BDBBF7D5}" type="pres">
      <dgm:prSet presAssocID="{BF5466E3-5800-4D8D-A461-EC1AA6782867}" presName="iconBgRect" presStyleLbl="bgShp" presStyleIdx="1" presStyleCnt="6"/>
      <dgm:spPr/>
    </dgm:pt>
    <dgm:pt modelId="{1E3FB2B9-427B-4F65-9844-BA7558793BAC}" type="pres">
      <dgm:prSet presAssocID="{BF5466E3-5800-4D8D-A461-EC1AA6782867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ble"/>
        </a:ext>
      </dgm:extLst>
    </dgm:pt>
    <dgm:pt modelId="{9C4AC761-AB8D-4848-92F0-C0CE98993A8A}" type="pres">
      <dgm:prSet presAssocID="{BF5466E3-5800-4D8D-A461-EC1AA6782867}" presName="spaceRect" presStyleCnt="0"/>
      <dgm:spPr/>
    </dgm:pt>
    <dgm:pt modelId="{306F328E-EE04-4A89-B281-E94EE931B84E}" type="pres">
      <dgm:prSet presAssocID="{BF5466E3-5800-4D8D-A461-EC1AA6782867}" presName="textRect" presStyleLbl="revTx" presStyleIdx="1" presStyleCnt="6">
        <dgm:presLayoutVars>
          <dgm:chMax val="1"/>
          <dgm:chPref val="1"/>
        </dgm:presLayoutVars>
      </dgm:prSet>
      <dgm:spPr/>
    </dgm:pt>
    <dgm:pt modelId="{DDCB60FA-2079-4442-8F6D-B2619AE9D94A}" type="pres">
      <dgm:prSet presAssocID="{1158BD83-AAAC-4E52-8A2E-82873C489B4F}" presName="sibTrans" presStyleLbl="sibTrans2D1" presStyleIdx="0" presStyleCnt="0"/>
      <dgm:spPr/>
    </dgm:pt>
    <dgm:pt modelId="{41569150-1B02-40C6-9BC8-01710048CC61}" type="pres">
      <dgm:prSet presAssocID="{0836E13D-2D16-48B3-AE40-90C9633D7C4F}" presName="compNode" presStyleCnt="0"/>
      <dgm:spPr/>
    </dgm:pt>
    <dgm:pt modelId="{FFA9E0B8-0E45-41C8-9A3C-C47855139C53}" type="pres">
      <dgm:prSet presAssocID="{0836E13D-2D16-48B3-AE40-90C9633D7C4F}" presName="iconBgRect" presStyleLbl="bgShp" presStyleIdx="2" presStyleCnt="6"/>
      <dgm:spPr/>
    </dgm:pt>
    <dgm:pt modelId="{C31CFF27-F028-4F79-BDDC-EA2FF301B2F4}" type="pres">
      <dgm:prSet presAssocID="{0836E13D-2D16-48B3-AE40-90C9633D7C4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0D9B2F54-2CD0-4D33-A247-AE3B52CA4F00}" type="pres">
      <dgm:prSet presAssocID="{0836E13D-2D16-48B3-AE40-90C9633D7C4F}" presName="spaceRect" presStyleCnt="0"/>
      <dgm:spPr/>
    </dgm:pt>
    <dgm:pt modelId="{EA55184F-2113-4B80-AF94-C956357243BD}" type="pres">
      <dgm:prSet presAssocID="{0836E13D-2D16-48B3-AE40-90C9633D7C4F}" presName="textRect" presStyleLbl="revTx" presStyleIdx="2" presStyleCnt="6">
        <dgm:presLayoutVars>
          <dgm:chMax val="1"/>
          <dgm:chPref val="1"/>
        </dgm:presLayoutVars>
      </dgm:prSet>
      <dgm:spPr/>
    </dgm:pt>
    <dgm:pt modelId="{A488126E-9D3B-4A3E-AC59-8CC91671AFA5}" type="pres">
      <dgm:prSet presAssocID="{A2A1ABD3-C4B4-476E-985F-830ED7D2C67E}" presName="sibTrans" presStyleLbl="sibTrans2D1" presStyleIdx="0" presStyleCnt="0"/>
      <dgm:spPr/>
    </dgm:pt>
    <dgm:pt modelId="{1A9DB4D0-5CE6-4143-AC23-F556E7FB9EBB}" type="pres">
      <dgm:prSet presAssocID="{5DC52028-69B3-4AB9-B564-88FADC7F17B2}" presName="compNode" presStyleCnt="0"/>
      <dgm:spPr/>
    </dgm:pt>
    <dgm:pt modelId="{C2147857-6421-4450-B3F6-83B47823FE6D}" type="pres">
      <dgm:prSet presAssocID="{5DC52028-69B3-4AB9-B564-88FADC7F17B2}" presName="iconBgRect" presStyleLbl="bgShp" presStyleIdx="3" presStyleCnt="6"/>
      <dgm:spPr/>
    </dgm:pt>
    <dgm:pt modelId="{E781580E-D380-4535-B2F4-E558D092093E}" type="pres">
      <dgm:prSet presAssocID="{5DC52028-69B3-4AB9-B564-88FADC7F17B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C47ABBFB-AB61-4B2D-BD50-9A6F803847FE}" type="pres">
      <dgm:prSet presAssocID="{5DC52028-69B3-4AB9-B564-88FADC7F17B2}" presName="spaceRect" presStyleCnt="0"/>
      <dgm:spPr/>
    </dgm:pt>
    <dgm:pt modelId="{C5CB630C-B05C-404A-BB86-8DD483B9715E}" type="pres">
      <dgm:prSet presAssocID="{5DC52028-69B3-4AB9-B564-88FADC7F17B2}" presName="textRect" presStyleLbl="revTx" presStyleIdx="3" presStyleCnt="6">
        <dgm:presLayoutVars>
          <dgm:chMax val="1"/>
          <dgm:chPref val="1"/>
        </dgm:presLayoutVars>
      </dgm:prSet>
      <dgm:spPr/>
    </dgm:pt>
    <dgm:pt modelId="{9C624260-68C9-4937-86DD-D8AEA1C9AC0A}" type="pres">
      <dgm:prSet presAssocID="{A0D37FF5-8F98-4F9C-828E-501631F12938}" presName="sibTrans" presStyleLbl="sibTrans2D1" presStyleIdx="0" presStyleCnt="0"/>
      <dgm:spPr/>
    </dgm:pt>
    <dgm:pt modelId="{50BD23A9-0B39-4594-A227-6EC94F056B8B}" type="pres">
      <dgm:prSet presAssocID="{3F81264F-15ED-4438-9C8E-38A08AF1A271}" presName="compNode" presStyleCnt="0"/>
      <dgm:spPr/>
    </dgm:pt>
    <dgm:pt modelId="{8B9563EA-2A44-4180-8CAE-CC52DADCFC58}" type="pres">
      <dgm:prSet presAssocID="{3F81264F-15ED-4438-9C8E-38A08AF1A271}" presName="iconBgRect" presStyleLbl="bgShp" presStyleIdx="4" presStyleCnt="6"/>
      <dgm:spPr/>
    </dgm:pt>
    <dgm:pt modelId="{19F5EF23-A8C4-4B75-B908-77E1A106F198}" type="pres">
      <dgm:prSet presAssocID="{3F81264F-15ED-4438-9C8E-38A08AF1A27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3AB6456-0636-4A59-B861-2B7CF5508179}" type="pres">
      <dgm:prSet presAssocID="{3F81264F-15ED-4438-9C8E-38A08AF1A271}" presName="spaceRect" presStyleCnt="0"/>
      <dgm:spPr/>
    </dgm:pt>
    <dgm:pt modelId="{D79B1296-C062-45A7-B8F9-4B0214F77A41}" type="pres">
      <dgm:prSet presAssocID="{3F81264F-15ED-4438-9C8E-38A08AF1A271}" presName="textRect" presStyleLbl="revTx" presStyleIdx="4" presStyleCnt="6">
        <dgm:presLayoutVars>
          <dgm:chMax val="1"/>
          <dgm:chPref val="1"/>
        </dgm:presLayoutVars>
      </dgm:prSet>
      <dgm:spPr/>
    </dgm:pt>
    <dgm:pt modelId="{62945196-A61F-4E0D-A7CA-0FC6526C9B2C}" type="pres">
      <dgm:prSet presAssocID="{59B2CD74-8C08-4F86-96AD-1DF6ECB508FF}" presName="sibTrans" presStyleLbl="sibTrans2D1" presStyleIdx="0" presStyleCnt="0"/>
      <dgm:spPr/>
    </dgm:pt>
    <dgm:pt modelId="{E1976BA0-1A48-476C-B34C-985E85E62155}" type="pres">
      <dgm:prSet presAssocID="{43ABCE9B-9981-4FEF-B6C9-A2BAAD290A0E}" presName="compNode" presStyleCnt="0"/>
      <dgm:spPr/>
    </dgm:pt>
    <dgm:pt modelId="{F6D9CC5E-2566-4226-ACFA-699DA766AE86}" type="pres">
      <dgm:prSet presAssocID="{43ABCE9B-9981-4FEF-B6C9-A2BAAD290A0E}" presName="iconBgRect" presStyleLbl="bgShp" presStyleIdx="5" presStyleCnt="6"/>
      <dgm:spPr/>
    </dgm:pt>
    <dgm:pt modelId="{E3622F1B-2A2F-45A4-93F2-9D831B963DD1}" type="pres">
      <dgm:prSet presAssocID="{43ABCE9B-9981-4FEF-B6C9-A2BAAD290A0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8E7401A0-2651-47E2-AEF8-65EC99C3F771}" type="pres">
      <dgm:prSet presAssocID="{43ABCE9B-9981-4FEF-B6C9-A2BAAD290A0E}" presName="spaceRect" presStyleCnt="0"/>
      <dgm:spPr/>
    </dgm:pt>
    <dgm:pt modelId="{207F1974-B3AA-4AB9-AFAB-2B29C31B5005}" type="pres">
      <dgm:prSet presAssocID="{43ABCE9B-9981-4FEF-B6C9-A2BAAD290A0E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0AF6F004-10B1-4E2D-88BB-C88118E93E25}" srcId="{077F29E0-9EBF-42DF-A2E7-A46C3ECA14C1}" destId="{0836E13D-2D16-48B3-AE40-90C9633D7C4F}" srcOrd="2" destOrd="0" parTransId="{CFCAC97A-5A8F-4F43-AA03-104ABD8A6AFC}" sibTransId="{A2A1ABD3-C4B4-476E-985F-830ED7D2C67E}"/>
    <dgm:cxn modelId="{58C65E09-20AC-4AF8-B558-52760B1D18B3}" srcId="{077F29E0-9EBF-42DF-A2E7-A46C3ECA14C1}" destId="{3F81264F-15ED-4438-9C8E-38A08AF1A271}" srcOrd="4" destOrd="0" parTransId="{4283E329-3C76-4CAB-8C92-FC9782F10473}" sibTransId="{59B2CD74-8C08-4F86-96AD-1DF6ECB508FF}"/>
    <dgm:cxn modelId="{0CAD5511-4101-44C6-94FE-BE6CBB79C3BE}" type="presOf" srcId="{593C2619-B78B-4045-A9CF-1EB3C4B4BCA7}" destId="{FA29B9B8-BA8F-41D6-AD04-FB5D4124E101}" srcOrd="0" destOrd="0" presId="urn:microsoft.com/office/officeart/2018/2/layout/IconCircleList"/>
    <dgm:cxn modelId="{969AF412-1A1F-469F-A143-CCCA9CE49531}" srcId="{077F29E0-9EBF-42DF-A2E7-A46C3ECA14C1}" destId="{BF5466E3-5800-4D8D-A461-EC1AA6782867}" srcOrd="1" destOrd="0" parTransId="{EB0D3CD5-EEC2-4081-9A8E-1DC7FB633C56}" sibTransId="{1158BD83-AAAC-4E52-8A2E-82873C489B4F}"/>
    <dgm:cxn modelId="{EE73181B-1820-49F0-91F1-10942A78E62D}" type="presOf" srcId="{0836E13D-2D16-48B3-AE40-90C9633D7C4F}" destId="{EA55184F-2113-4B80-AF94-C956357243BD}" srcOrd="0" destOrd="0" presId="urn:microsoft.com/office/officeart/2018/2/layout/IconCircleList"/>
    <dgm:cxn modelId="{331A5427-3DE1-4B87-B32A-443375F4F305}" type="presOf" srcId="{43ABCE9B-9981-4FEF-B6C9-A2BAAD290A0E}" destId="{207F1974-B3AA-4AB9-AFAB-2B29C31B5005}" srcOrd="0" destOrd="0" presId="urn:microsoft.com/office/officeart/2018/2/layout/IconCircleList"/>
    <dgm:cxn modelId="{FF493532-D132-41FF-93BE-FCFD250291CF}" type="presOf" srcId="{1158BD83-AAAC-4E52-8A2E-82873C489B4F}" destId="{DDCB60FA-2079-4442-8F6D-B2619AE9D94A}" srcOrd="0" destOrd="0" presId="urn:microsoft.com/office/officeart/2018/2/layout/IconCircleList"/>
    <dgm:cxn modelId="{02A2D95B-FF22-4577-99D8-9DC5DBA63D57}" type="presOf" srcId="{A2A1ABD3-C4B4-476E-985F-830ED7D2C67E}" destId="{A488126E-9D3B-4A3E-AC59-8CC91671AFA5}" srcOrd="0" destOrd="0" presId="urn:microsoft.com/office/officeart/2018/2/layout/IconCircleList"/>
    <dgm:cxn modelId="{FF127A5C-2EB9-42A3-96DF-48C0560F0308}" type="presOf" srcId="{3F81264F-15ED-4438-9C8E-38A08AF1A271}" destId="{D79B1296-C062-45A7-B8F9-4B0214F77A41}" srcOrd="0" destOrd="0" presId="urn:microsoft.com/office/officeart/2018/2/layout/IconCircleList"/>
    <dgm:cxn modelId="{B202AD4A-AD43-4CDC-BC72-C6857430EF13}" type="presOf" srcId="{59B2CD74-8C08-4F86-96AD-1DF6ECB508FF}" destId="{62945196-A61F-4E0D-A7CA-0FC6526C9B2C}" srcOrd="0" destOrd="0" presId="urn:microsoft.com/office/officeart/2018/2/layout/IconCircleList"/>
    <dgm:cxn modelId="{EA93FC71-C431-4BFD-86C1-470F88B166A3}" type="presOf" srcId="{5DC52028-69B3-4AB9-B564-88FADC7F17B2}" destId="{C5CB630C-B05C-404A-BB86-8DD483B9715E}" srcOrd="0" destOrd="0" presId="urn:microsoft.com/office/officeart/2018/2/layout/IconCircleList"/>
    <dgm:cxn modelId="{36942D74-6BDD-4C02-9AA2-A613A357A777}" srcId="{077F29E0-9EBF-42DF-A2E7-A46C3ECA14C1}" destId="{5DC52028-69B3-4AB9-B564-88FADC7F17B2}" srcOrd="3" destOrd="0" parTransId="{3C8BC4A2-9B3D-4E89-8EA1-B95A3A09BF21}" sibTransId="{A0D37FF5-8F98-4F9C-828E-501631F12938}"/>
    <dgm:cxn modelId="{B92E1196-34A8-449D-AC48-24A548883385}" type="presOf" srcId="{676956B7-A9BE-4A9F-AE3E-9D2C7271FC63}" destId="{1780BEAE-F832-4765-B3FA-7C6575965974}" srcOrd="0" destOrd="0" presId="urn:microsoft.com/office/officeart/2018/2/layout/IconCircleList"/>
    <dgm:cxn modelId="{37BE6196-328E-4DB8-BD8E-0FE0E3EBCD55}" type="presOf" srcId="{A0D37FF5-8F98-4F9C-828E-501631F12938}" destId="{9C624260-68C9-4937-86DD-D8AEA1C9AC0A}" srcOrd="0" destOrd="0" presId="urn:microsoft.com/office/officeart/2018/2/layout/IconCircleList"/>
    <dgm:cxn modelId="{CE60499F-6C3F-4670-A287-396D7F361B37}" srcId="{077F29E0-9EBF-42DF-A2E7-A46C3ECA14C1}" destId="{43ABCE9B-9981-4FEF-B6C9-A2BAAD290A0E}" srcOrd="5" destOrd="0" parTransId="{FC40C3F1-4931-4FC7-9E7A-D4783AC54E03}" sibTransId="{FCFB1D42-D867-4496-B4EC-0EC7EF7003C8}"/>
    <dgm:cxn modelId="{5076A4A1-71A0-4B68-8DD6-F67363A774A9}" type="presOf" srcId="{077F29E0-9EBF-42DF-A2E7-A46C3ECA14C1}" destId="{9E593117-DBA3-4037-B494-4F57B6F45859}" srcOrd="0" destOrd="0" presId="urn:microsoft.com/office/officeart/2018/2/layout/IconCircleList"/>
    <dgm:cxn modelId="{6E55F6C0-374C-4AAB-B6C9-287EBF2601BA}" type="presOf" srcId="{BF5466E3-5800-4D8D-A461-EC1AA6782867}" destId="{306F328E-EE04-4A89-B281-E94EE931B84E}" srcOrd="0" destOrd="0" presId="urn:microsoft.com/office/officeart/2018/2/layout/IconCircleList"/>
    <dgm:cxn modelId="{3A9F5DD1-AE55-4035-8C89-B372CC5D803D}" srcId="{077F29E0-9EBF-42DF-A2E7-A46C3ECA14C1}" destId="{593C2619-B78B-4045-A9CF-1EB3C4B4BCA7}" srcOrd="0" destOrd="0" parTransId="{0F9B10B0-61FF-4C37-84B6-6F04F7AC9AEA}" sibTransId="{676956B7-A9BE-4A9F-AE3E-9D2C7271FC63}"/>
    <dgm:cxn modelId="{AE81E5C2-272E-496F-A91D-72EBAE4ADD7F}" type="presParOf" srcId="{9E593117-DBA3-4037-B494-4F57B6F45859}" destId="{BD8D3552-590E-447B-AD58-C81551F6BA5F}" srcOrd="0" destOrd="0" presId="urn:microsoft.com/office/officeart/2018/2/layout/IconCircleList"/>
    <dgm:cxn modelId="{E6BDFD16-7A05-41A7-BC9C-DFD6A9FEAA32}" type="presParOf" srcId="{BD8D3552-590E-447B-AD58-C81551F6BA5F}" destId="{1160CAAC-D67D-4966-8C0E-936041B9BBB4}" srcOrd="0" destOrd="0" presId="urn:microsoft.com/office/officeart/2018/2/layout/IconCircleList"/>
    <dgm:cxn modelId="{0DA0CBBE-0FB8-4A25-A5C5-8C7EEB648D37}" type="presParOf" srcId="{1160CAAC-D67D-4966-8C0E-936041B9BBB4}" destId="{A3701227-4242-4938-A0F0-4204EEDF106A}" srcOrd="0" destOrd="0" presId="urn:microsoft.com/office/officeart/2018/2/layout/IconCircleList"/>
    <dgm:cxn modelId="{83322C70-8414-4CD5-A980-F7DCB7B4AF01}" type="presParOf" srcId="{1160CAAC-D67D-4966-8C0E-936041B9BBB4}" destId="{E37ECAE2-B544-4C03-BA97-A93644A527AC}" srcOrd="1" destOrd="0" presId="urn:microsoft.com/office/officeart/2018/2/layout/IconCircleList"/>
    <dgm:cxn modelId="{5A35801B-C86C-465B-B20C-ADB6DDCEFEBD}" type="presParOf" srcId="{1160CAAC-D67D-4966-8C0E-936041B9BBB4}" destId="{549E48F7-E141-4CA2-8A1A-3552DBB89EF2}" srcOrd="2" destOrd="0" presId="urn:microsoft.com/office/officeart/2018/2/layout/IconCircleList"/>
    <dgm:cxn modelId="{B8BA11CD-300B-4738-8F99-DA9DF13B5386}" type="presParOf" srcId="{1160CAAC-D67D-4966-8C0E-936041B9BBB4}" destId="{FA29B9B8-BA8F-41D6-AD04-FB5D4124E101}" srcOrd="3" destOrd="0" presId="urn:microsoft.com/office/officeart/2018/2/layout/IconCircleList"/>
    <dgm:cxn modelId="{2EBFD097-5D38-4C6E-9D18-5F41548C86DC}" type="presParOf" srcId="{BD8D3552-590E-447B-AD58-C81551F6BA5F}" destId="{1780BEAE-F832-4765-B3FA-7C6575965974}" srcOrd="1" destOrd="0" presId="urn:microsoft.com/office/officeart/2018/2/layout/IconCircleList"/>
    <dgm:cxn modelId="{CC1DCCF0-702E-4D07-9DF3-17476D793580}" type="presParOf" srcId="{BD8D3552-590E-447B-AD58-C81551F6BA5F}" destId="{0A9CCE26-0324-4AE4-A3EF-955BC7C2DCE9}" srcOrd="2" destOrd="0" presId="urn:microsoft.com/office/officeart/2018/2/layout/IconCircleList"/>
    <dgm:cxn modelId="{01060562-AC20-4FEC-A232-2AD92B263E48}" type="presParOf" srcId="{0A9CCE26-0324-4AE4-A3EF-955BC7C2DCE9}" destId="{1449FF27-ABAC-4556-ABC1-F912BDBBF7D5}" srcOrd="0" destOrd="0" presId="urn:microsoft.com/office/officeart/2018/2/layout/IconCircleList"/>
    <dgm:cxn modelId="{DC99C6F8-B3F1-4EF4-B8A9-5D89C4C928BB}" type="presParOf" srcId="{0A9CCE26-0324-4AE4-A3EF-955BC7C2DCE9}" destId="{1E3FB2B9-427B-4F65-9844-BA7558793BAC}" srcOrd="1" destOrd="0" presId="urn:microsoft.com/office/officeart/2018/2/layout/IconCircleList"/>
    <dgm:cxn modelId="{29DBDA3E-1172-4605-B65E-1AF1C8665482}" type="presParOf" srcId="{0A9CCE26-0324-4AE4-A3EF-955BC7C2DCE9}" destId="{9C4AC761-AB8D-4848-92F0-C0CE98993A8A}" srcOrd="2" destOrd="0" presId="urn:microsoft.com/office/officeart/2018/2/layout/IconCircleList"/>
    <dgm:cxn modelId="{246F5D44-B0BC-4B34-AA52-10FA275BCBB9}" type="presParOf" srcId="{0A9CCE26-0324-4AE4-A3EF-955BC7C2DCE9}" destId="{306F328E-EE04-4A89-B281-E94EE931B84E}" srcOrd="3" destOrd="0" presId="urn:microsoft.com/office/officeart/2018/2/layout/IconCircleList"/>
    <dgm:cxn modelId="{F51911B4-E7D4-4298-881A-8EB116E0FF26}" type="presParOf" srcId="{BD8D3552-590E-447B-AD58-C81551F6BA5F}" destId="{DDCB60FA-2079-4442-8F6D-B2619AE9D94A}" srcOrd="3" destOrd="0" presId="urn:microsoft.com/office/officeart/2018/2/layout/IconCircleList"/>
    <dgm:cxn modelId="{D128DB6F-B037-4A08-BD56-75DEACB3181F}" type="presParOf" srcId="{BD8D3552-590E-447B-AD58-C81551F6BA5F}" destId="{41569150-1B02-40C6-9BC8-01710048CC61}" srcOrd="4" destOrd="0" presId="urn:microsoft.com/office/officeart/2018/2/layout/IconCircleList"/>
    <dgm:cxn modelId="{F630D591-55FA-4C4A-BBF1-BD3F00B7C673}" type="presParOf" srcId="{41569150-1B02-40C6-9BC8-01710048CC61}" destId="{FFA9E0B8-0E45-41C8-9A3C-C47855139C53}" srcOrd="0" destOrd="0" presId="urn:microsoft.com/office/officeart/2018/2/layout/IconCircleList"/>
    <dgm:cxn modelId="{E2AEDFB2-93F2-4340-91F9-9815D5F23ADD}" type="presParOf" srcId="{41569150-1B02-40C6-9BC8-01710048CC61}" destId="{C31CFF27-F028-4F79-BDDC-EA2FF301B2F4}" srcOrd="1" destOrd="0" presId="urn:microsoft.com/office/officeart/2018/2/layout/IconCircleList"/>
    <dgm:cxn modelId="{BE39B678-9CBF-46A1-B005-BD960D3AC328}" type="presParOf" srcId="{41569150-1B02-40C6-9BC8-01710048CC61}" destId="{0D9B2F54-2CD0-4D33-A247-AE3B52CA4F00}" srcOrd="2" destOrd="0" presId="urn:microsoft.com/office/officeart/2018/2/layout/IconCircleList"/>
    <dgm:cxn modelId="{3064655A-4FED-40C7-A7F7-BEA9923D8216}" type="presParOf" srcId="{41569150-1B02-40C6-9BC8-01710048CC61}" destId="{EA55184F-2113-4B80-AF94-C956357243BD}" srcOrd="3" destOrd="0" presId="urn:microsoft.com/office/officeart/2018/2/layout/IconCircleList"/>
    <dgm:cxn modelId="{0B0EE305-680C-4D24-84D8-D18E3FC89404}" type="presParOf" srcId="{BD8D3552-590E-447B-AD58-C81551F6BA5F}" destId="{A488126E-9D3B-4A3E-AC59-8CC91671AFA5}" srcOrd="5" destOrd="0" presId="urn:microsoft.com/office/officeart/2018/2/layout/IconCircleList"/>
    <dgm:cxn modelId="{9FDB495B-ABAE-4A66-9944-69E768BD005B}" type="presParOf" srcId="{BD8D3552-590E-447B-AD58-C81551F6BA5F}" destId="{1A9DB4D0-5CE6-4143-AC23-F556E7FB9EBB}" srcOrd="6" destOrd="0" presId="urn:microsoft.com/office/officeart/2018/2/layout/IconCircleList"/>
    <dgm:cxn modelId="{9FA63A04-0647-45A3-9FD0-E023F9AC8CD8}" type="presParOf" srcId="{1A9DB4D0-5CE6-4143-AC23-F556E7FB9EBB}" destId="{C2147857-6421-4450-B3F6-83B47823FE6D}" srcOrd="0" destOrd="0" presId="urn:microsoft.com/office/officeart/2018/2/layout/IconCircleList"/>
    <dgm:cxn modelId="{CA75ACDC-C844-4832-BDAF-A593814B02C5}" type="presParOf" srcId="{1A9DB4D0-5CE6-4143-AC23-F556E7FB9EBB}" destId="{E781580E-D380-4535-B2F4-E558D092093E}" srcOrd="1" destOrd="0" presId="urn:microsoft.com/office/officeart/2018/2/layout/IconCircleList"/>
    <dgm:cxn modelId="{83B3E1E8-02A4-4B18-A35A-7F35146530A0}" type="presParOf" srcId="{1A9DB4D0-5CE6-4143-AC23-F556E7FB9EBB}" destId="{C47ABBFB-AB61-4B2D-BD50-9A6F803847FE}" srcOrd="2" destOrd="0" presId="urn:microsoft.com/office/officeart/2018/2/layout/IconCircleList"/>
    <dgm:cxn modelId="{0264B92D-E9BB-414C-B8CC-5F7BA025DE09}" type="presParOf" srcId="{1A9DB4D0-5CE6-4143-AC23-F556E7FB9EBB}" destId="{C5CB630C-B05C-404A-BB86-8DD483B9715E}" srcOrd="3" destOrd="0" presId="urn:microsoft.com/office/officeart/2018/2/layout/IconCircleList"/>
    <dgm:cxn modelId="{4C2CD76B-5868-4A69-A557-03119EF7A15F}" type="presParOf" srcId="{BD8D3552-590E-447B-AD58-C81551F6BA5F}" destId="{9C624260-68C9-4937-86DD-D8AEA1C9AC0A}" srcOrd="7" destOrd="0" presId="urn:microsoft.com/office/officeart/2018/2/layout/IconCircleList"/>
    <dgm:cxn modelId="{3AE33764-AC24-4436-993B-2E50E5ED37D7}" type="presParOf" srcId="{BD8D3552-590E-447B-AD58-C81551F6BA5F}" destId="{50BD23A9-0B39-4594-A227-6EC94F056B8B}" srcOrd="8" destOrd="0" presId="urn:microsoft.com/office/officeart/2018/2/layout/IconCircleList"/>
    <dgm:cxn modelId="{DD242281-4FF4-4DFA-A269-7D3DC73E9DD1}" type="presParOf" srcId="{50BD23A9-0B39-4594-A227-6EC94F056B8B}" destId="{8B9563EA-2A44-4180-8CAE-CC52DADCFC58}" srcOrd="0" destOrd="0" presId="urn:microsoft.com/office/officeart/2018/2/layout/IconCircleList"/>
    <dgm:cxn modelId="{4EE2BD89-F6B4-4169-A3B2-16F26F6F46D1}" type="presParOf" srcId="{50BD23A9-0B39-4594-A227-6EC94F056B8B}" destId="{19F5EF23-A8C4-4B75-B908-77E1A106F198}" srcOrd="1" destOrd="0" presId="urn:microsoft.com/office/officeart/2018/2/layout/IconCircleList"/>
    <dgm:cxn modelId="{B0792125-B3B7-461A-829A-0563F646083E}" type="presParOf" srcId="{50BD23A9-0B39-4594-A227-6EC94F056B8B}" destId="{73AB6456-0636-4A59-B861-2B7CF5508179}" srcOrd="2" destOrd="0" presId="urn:microsoft.com/office/officeart/2018/2/layout/IconCircleList"/>
    <dgm:cxn modelId="{352D675D-EF4D-444B-AFDF-F253FC7F5274}" type="presParOf" srcId="{50BD23A9-0B39-4594-A227-6EC94F056B8B}" destId="{D79B1296-C062-45A7-B8F9-4B0214F77A41}" srcOrd="3" destOrd="0" presId="urn:microsoft.com/office/officeart/2018/2/layout/IconCircleList"/>
    <dgm:cxn modelId="{BE76C7D3-0485-4E3C-A850-CEBFF26CC456}" type="presParOf" srcId="{BD8D3552-590E-447B-AD58-C81551F6BA5F}" destId="{62945196-A61F-4E0D-A7CA-0FC6526C9B2C}" srcOrd="9" destOrd="0" presId="urn:microsoft.com/office/officeart/2018/2/layout/IconCircleList"/>
    <dgm:cxn modelId="{B8CADFE7-CE5B-49E7-98CC-CC8A157E11B1}" type="presParOf" srcId="{BD8D3552-590E-447B-AD58-C81551F6BA5F}" destId="{E1976BA0-1A48-476C-B34C-985E85E62155}" srcOrd="10" destOrd="0" presId="urn:microsoft.com/office/officeart/2018/2/layout/IconCircleList"/>
    <dgm:cxn modelId="{766847B1-DA28-4231-B448-976978F6673A}" type="presParOf" srcId="{E1976BA0-1A48-476C-B34C-985E85E62155}" destId="{F6D9CC5E-2566-4226-ACFA-699DA766AE86}" srcOrd="0" destOrd="0" presId="urn:microsoft.com/office/officeart/2018/2/layout/IconCircleList"/>
    <dgm:cxn modelId="{6E584C24-3B97-4AE8-8A48-AD3406E25B55}" type="presParOf" srcId="{E1976BA0-1A48-476C-B34C-985E85E62155}" destId="{E3622F1B-2A2F-45A4-93F2-9D831B963DD1}" srcOrd="1" destOrd="0" presId="urn:microsoft.com/office/officeart/2018/2/layout/IconCircleList"/>
    <dgm:cxn modelId="{02F4712B-5A03-4AEE-A07E-C33B95580109}" type="presParOf" srcId="{E1976BA0-1A48-476C-B34C-985E85E62155}" destId="{8E7401A0-2651-47E2-AEF8-65EC99C3F771}" srcOrd="2" destOrd="0" presId="urn:microsoft.com/office/officeart/2018/2/layout/IconCircleList"/>
    <dgm:cxn modelId="{BA73B504-65AF-4288-B174-E59FD0FEF10B}" type="presParOf" srcId="{E1976BA0-1A48-476C-B34C-985E85E62155}" destId="{207F1974-B3AA-4AB9-AFAB-2B29C31B500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50176D-3653-4DBB-A649-70E94A61D831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71C305B-9D19-42B6-AC27-796E3CC3DDBE}">
      <dgm:prSet phldrT="[Text]"/>
      <dgm:spPr/>
      <dgm:t>
        <a:bodyPr/>
        <a:lstStyle/>
        <a:p>
          <a:r>
            <a:rPr lang="en-US" b="1" noProof="0" dirty="0">
              <a:latin typeface="Arial" panose="020B0604020202020204" pitchFamily="34" charset="0"/>
              <a:cs typeface="Arial" panose="020B0604020202020204" pitchFamily="34" charset="0"/>
            </a:rPr>
            <a:t>Hard proof: </a:t>
          </a:r>
          <a:r>
            <a:rPr lang="en-US" b="0" i="1" noProof="0" dirty="0">
              <a:latin typeface="Arial" panose="020B0604020202020204" pitchFamily="34" charset="0"/>
              <a:cs typeface="Arial" panose="020B0604020202020204" pitchFamily="34" charset="0"/>
            </a:rPr>
            <a:t>There is no doubt</a:t>
          </a:r>
        </a:p>
      </dgm:t>
    </dgm:pt>
    <dgm:pt modelId="{0F17BCFA-911D-4A0C-A60C-C3F80A855C97}" type="parTrans" cxnId="{7DA46188-2362-4D98-8F91-B0592DB959A4}">
      <dgm:prSet/>
      <dgm:spPr/>
      <dgm:t>
        <a:bodyPr/>
        <a:lstStyle/>
        <a:p>
          <a:endParaRPr lang="en-GB" b="1"/>
        </a:p>
      </dgm:t>
    </dgm:pt>
    <dgm:pt modelId="{8730394F-6675-48C0-92CD-B8480552781B}" type="sibTrans" cxnId="{7DA46188-2362-4D98-8F91-B0592DB959A4}">
      <dgm:prSet/>
      <dgm:spPr/>
      <dgm:t>
        <a:bodyPr/>
        <a:lstStyle/>
        <a:p>
          <a:endParaRPr lang="en-GB" b="1"/>
        </a:p>
      </dgm:t>
    </dgm:pt>
    <dgm:pt modelId="{14D48A61-B1CD-4BA1-9A53-8F6996EB4D89}">
      <dgm:prSet phldrT="[Text]"/>
      <dgm:spPr/>
      <dgm:t>
        <a:bodyPr/>
        <a:lstStyle/>
        <a:p>
          <a:r>
            <a:rPr lang="en-US" b="1" noProof="0" dirty="0">
              <a:latin typeface="Arial" panose="020B0604020202020204" pitchFamily="34" charset="0"/>
              <a:cs typeface="Arial" panose="020B0604020202020204" pitchFamily="34" charset="0"/>
            </a:rPr>
            <a:t>Softer proof: </a:t>
          </a:r>
          <a:r>
            <a:rPr lang="en-US" b="0" i="1" noProof="0" dirty="0">
              <a:latin typeface="Arial" panose="020B0604020202020204" pitchFamily="34" charset="0"/>
              <a:cs typeface="Arial" panose="020B0604020202020204" pitchFamily="34" charset="0"/>
            </a:rPr>
            <a:t>Provable when combined</a:t>
          </a:r>
        </a:p>
      </dgm:t>
    </dgm:pt>
    <dgm:pt modelId="{562EB32B-AA33-41E5-9E5E-8702446CCD32}" type="parTrans" cxnId="{B8FDE0CC-A423-45F3-B1D0-026B12015A15}">
      <dgm:prSet/>
      <dgm:spPr/>
      <dgm:t>
        <a:bodyPr/>
        <a:lstStyle/>
        <a:p>
          <a:endParaRPr lang="en-GB" b="1"/>
        </a:p>
      </dgm:t>
    </dgm:pt>
    <dgm:pt modelId="{AB1D6D5D-8EC1-4359-97EC-2A69D60F94DD}" type="sibTrans" cxnId="{B8FDE0CC-A423-45F3-B1D0-026B12015A15}">
      <dgm:prSet/>
      <dgm:spPr/>
      <dgm:t>
        <a:bodyPr/>
        <a:lstStyle/>
        <a:p>
          <a:endParaRPr lang="en-GB" b="1"/>
        </a:p>
      </dgm:t>
    </dgm:pt>
    <dgm:pt modelId="{230557C1-1E1B-499C-A15C-53926B82FEA9}">
      <dgm:prSet phldrT="[Text]"/>
      <dgm:spPr/>
      <dgm:t>
        <a:bodyPr/>
        <a:lstStyle/>
        <a:p>
          <a:r>
            <a:rPr lang="en-US" b="1" noProof="0" dirty="0">
              <a:latin typeface="Arial" panose="020B0604020202020204" pitchFamily="34" charset="0"/>
              <a:cs typeface="Arial" panose="020B0604020202020204" pitchFamily="34" charset="0"/>
            </a:rPr>
            <a:t>Proxy measures: </a:t>
          </a:r>
          <a:r>
            <a:rPr lang="en-US" b="0" i="1" noProof="0" dirty="0">
              <a:latin typeface="Arial" panose="020B0604020202020204" pitchFamily="34" charset="0"/>
              <a:cs typeface="Arial" panose="020B0604020202020204" pitchFamily="34" charset="0"/>
            </a:rPr>
            <a:t>It indicates but doesn’t prove</a:t>
          </a:r>
        </a:p>
      </dgm:t>
    </dgm:pt>
    <dgm:pt modelId="{35F2D83A-6BCD-43A1-B191-E4C359720DF2}" type="parTrans" cxnId="{B06FBC4B-B4CD-49DE-98E6-FC26876A59AA}">
      <dgm:prSet/>
      <dgm:spPr/>
      <dgm:t>
        <a:bodyPr/>
        <a:lstStyle/>
        <a:p>
          <a:endParaRPr lang="en-GB" b="1"/>
        </a:p>
      </dgm:t>
    </dgm:pt>
    <dgm:pt modelId="{AECCD8EF-BCEE-4698-A8A4-34E783EE1AA5}" type="sibTrans" cxnId="{B06FBC4B-B4CD-49DE-98E6-FC26876A59AA}">
      <dgm:prSet/>
      <dgm:spPr/>
      <dgm:t>
        <a:bodyPr/>
        <a:lstStyle/>
        <a:p>
          <a:endParaRPr lang="en-GB" b="1"/>
        </a:p>
      </dgm:t>
    </dgm:pt>
    <dgm:pt modelId="{654B0B49-5760-4F0E-A104-044510325B8C}">
      <dgm:prSet/>
      <dgm:spPr/>
      <dgm:t>
        <a:bodyPr/>
        <a:lstStyle/>
        <a:p>
          <a:r>
            <a:rPr lang="en-US" b="1" noProof="0" dirty="0">
              <a:latin typeface="Arial" panose="020B0604020202020204" pitchFamily="34" charset="0"/>
              <a:cs typeface="Arial" panose="020B0604020202020204" pitchFamily="34" charset="0"/>
            </a:rPr>
            <a:t>Logic: </a:t>
          </a:r>
          <a:r>
            <a:rPr lang="en-US" b="0" i="1" noProof="0" dirty="0">
              <a:latin typeface="Arial" panose="020B0604020202020204" pitchFamily="34" charset="0"/>
              <a:cs typeface="Arial" panose="020B0604020202020204" pitchFamily="34" charset="0"/>
            </a:rPr>
            <a:t>Proof by elimination </a:t>
          </a:r>
        </a:p>
      </dgm:t>
    </dgm:pt>
    <dgm:pt modelId="{38190927-5E1F-43B6-A138-2BF497E9BC32}" type="parTrans" cxnId="{CFC3638E-59CF-4C11-8312-614B31FBD420}">
      <dgm:prSet/>
      <dgm:spPr/>
      <dgm:t>
        <a:bodyPr/>
        <a:lstStyle/>
        <a:p>
          <a:endParaRPr lang="en-GB" b="1"/>
        </a:p>
      </dgm:t>
    </dgm:pt>
    <dgm:pt modelId="{3A127534-68BC-4D6D-9FF8-C2BB08AD3D0D}" type="sibTrans" cxnId="{CFC3638E-59CF-4C11-8312-614B31FBD420}">
      <dgm:prSet/>
      <dgm:spPr/>
      <dgm:t>
        <a:bodyPr/>
        <a:lstStyle/>
        <a:p>
          <a:endParaRPr lang="en-GB" b="1"/>
        </a:p>
      </dgm:t>
    </dgm:pt>
    <dgm:pt modelId="{B29D7585-05DB-4A0D-817E-769F1D6E0141}" type="pres">
      <dgm:prSet presAssocID="{A650176D-3653-4DBB-A649-70E94A61D831}" presName="Name0" presStyleCnt="0">
        <dgm:presLayoutVars>
          <dgm:dir/>
          <dgm:animLvl val="lvl"/>
          <dgm:resizeHandles val="exact"/>
        </dgm:presLayoutVars>
      </dgm:prSet>
      <dgm:spPr/>
    </dgm:pt>
    <dgm:pt modelId="{249BBBB3-30CA-499A-A50F-A86F9F668182}" type="pres">
      <dgm:prSet presAssocID="{654B0B49-5760-4F0E-A104-044510325B8C}" presName="boxAndChildren" presStyleCnt="0"/>
      <dgm:spPr/>
    </dgm:pt>
    <dgm:pt modelId="{6F401C78-36C7-4CC5-ACBD-E9BC7B28B5CF}" type="pres">
      <dgm:prSet presAssocID="{654B0B49-5760-4F0E-A104-044510325B8C}" presName="parentTextBox" presStyleLbl="node1" presStyleIdx="0" presStyleCnt="4"/>
      <dgm:spPr/>
    </dgm:pt>
    <dgm:pt modelId="{18F0F782-7EF4-49DD-A91A-BBA750EC38DD}" type="pres">
      <dgm:prSet presAssocID="{AECCD8EF-BCEE-4698-A8A4-34E783EE1AA5}" presName="sp" presStyleCnt="0"/>
      <dgm:spPr/>
    </dgm:pt>
    <dgm:pt modelId="{37123E08-F66B-4288-8198-4125E2775830}" type="pres">
      <dgm:prSet presAssocID="{230557C1-1E1B-499C-A15C-53926B82FEA9}" presName="arrowAndChildren" presStyleCnt="0"/>
      <dgm:spPr/>
    </dgm:pt>
    <dgm:pt modelId="{D298952F-B298-46CB-8340-DA979D1121F5}" type="pres">
      <dgm:prSet presAssocID="{230557C1-1E1B-499C-A15C-53926B82FEA9}" presName="parentTextArrow" presStyleLbl="node1" presStyleIdx="1" presStyleCnt="4"/>
      <dgm:spPr/>
    </dgm:pt>
    <dgm:pt modelId="{A21AADAE-04E8-4A3E-AE15-8E2E03975B0C}" type="pres">
      <dgm:prSet presAssocID="{AB1D6D5D-8EC1-4359-97EC-2A69D60F94DD}" presName="sp" presStyleCnt="0"/>
      <dgm:spPr/>
    </dgm:pt>
    <dgm:pt modelId="{C54CAE6C-3C05-408B-828B-7728D2912B9B}" type="pres">
      <dgm:prSet presAssocID="{14D48A61-B1CD-4BA1-9A53-8F6996EB4D89}" presName="arrowAndChildren" presStyleCnt="0"/>
      <dgm:spPr/>
    </dgm:pt>
    <dgm:pt modelId="{6106EFF8-987A-48B6-9E9C-187B2FAF35B9}" type="pres">
      <dgm:prSet presAssocID="{14D48A61-B1CD-4BA1-9A53-8F6996EB4D89}" presName="parentTextArrow" presStyleLbl="node1" presStyleIdx="2" presStyleCnt="4"/>
      <dgm:spPr/>
    </dgm:pt>
    <dgm:pt modelId="{97D89C1B-EE5E-4B01-A58B-16C1A12CA1D3}" type="pres">
      <dgm:prSet presAssocID="{8730394F-6675-48C0-92CD-B8480552781B}" presName="sp" presStyleCnt="0"/>
      <dgm:spPr/>
    </dgm:pt>
    <dgm:pt modelId="{A121EDAF-FF1A-488D-8AB3-D70B35B577D3}" type="pres">
      <dgm:prSet presAssocID="{771C305B-9D19-42B6-AC27-796E3CC3DDBE}" presName="arrowAndChildren" presStyleCnt="0"/>
      <dgm:spPr/>
    </dgm:pt>
    <dgm:pt modelId="{C595B7D4-70E8-47C9-9E6C-88CE9845C043}" type="pres">
      <dgm:prSet presAssocID="{771C305B-9D19-42B6-AC27-796E3CC3DDBE}" presName="parentTextArrow" presStyleLbl="node1" presStyleIdx="3" presStyleCnt="4"/>
      <dgm:spPr/>
    </dgm:pt>
  </dgm:ptLst>
  <dgm:cxnLst>
    <dgm:cxn modelId="{B06FBC4B-B4CD-49DE-98E6-FC26876A59AA}" srcId="{A650176D-3653-4DBB-A649-70E94A61D831}" destId="{230557C1-1E1B-499C-A15C-53926B82FEA9}" srcOrd="2" destOrd="0" parTransId="{35F2D83A-6BCD-43A1-B191-E4C359720DF2}" sibTransId="{AECCD8EF-BCEE-4698-A8A4-34E783EE1AA5}"/>
    <dgm:cxn modelId="{7DA46188-2362-4D98-8F91-B0592DB959A4}" srcId="{A650176D-3653-4DBB-A649-70E94A61D831}" destId="{771C305B-9D19-42B6-AC27-796E3CC3DDBE}" srcOrd="0" destOrd="0" parTransId="{0F17BCFA-911D-4A0C-A60C-C3F80A855C97}" sibTransId="{8730394F-6675-48C0-92CD-B8480552781B}"/>
    <dgm:cxn modelId="{CFC3638E-59CF-4C11-8312-614B31FBD420}" srcId="{A650176D-3653-4DBB-A649-70E94A61D831}" destId="{654B0B49-5760-4F0E-A104-044510325B8C}" srcOrd="3" destOrd="0" parTransId="{38190927-5E1F-43B6-A138-2BF497E9BC32}" sibTransId="{3A127534-68BC-4D6D-9FF8-C2BB08AD3D0D}"/>
    <dgm:cxn modelId="{4C16979E-F600-484A-AACC-FB12153C1FB9}" type="presOf" srcId="{654B0B49-5760-4F0E-A104-044510325B8C}" destId="{6F401C78-36C7-4CC5-ACBD-E9BC7B28B5CF}" srcOrd="0" destOrd="0" presId="urn:microsoft.com/office/officeart/2005/8/layout/process4"/>
    <dgm:cxn modelId="{63C18AAB-97C7-4C31-9AB9-172DEBDCFE65}" type="presOf" srcId="{771C305B-9D19-42B6-AC27-796E3CC3DDBE}" destId="{C595B7D4-70E8-47C9-9E6C-88CE9845C043}" srcOrd="0" destOrd="0" presId="urn:microsoft.com/office/officeart/2005/8/layout/process4"/>
    <dgm:cxn modelId="{B17F4FB2-6B32-4BB7-843E-66C7ACB92AC8}" type="presOf" srcId="{14D48A61-B1CD-4BA1-9A53-8F6996EB4D89}" destId="{6106EFF8-987A-48B6-9E9C-187B2FAF35B9}" srcOrd="0" destOrd="0" presId="urn:microsoft.com/office/officeart/2005/8/layout/process4"/>
    <dgm:cxn modelId="{038983C2-8B4D-4158-B166-697068A460C0}" type="presOf" srcId="{A650176D-3653-4DBB-A649-70E94A61D831}" destId="{B29D7585-05DB-4A0D-817E-769F1D6E0141}" srcOrd="0" destOrd="0" presId="urn:microsoft.com/office/officeart/2005/8/layout/process4"/>
    <dgm:cxn modelId="{B8FDE0CC-A423-45F3-B1D0-026B12015A15}" srcId="{A650176D-3653-4DBB-A649-70E94A61D831}" destId="{14D48A61-B1CD-4BA1-9A53-8F6996EB4D89}" srcOrd="1" destOrd="0" parTransId="{562EB32B-AA33-41E5-9E5E-8702446CCD32}" sibTransId="{AB1D6D5D-8EC1-4359-97EC-2A69D60F94DD}"/>
    <dgm:cxn modelId="{0486C6D2-E2A4-4F3F-8423-5C951E7014AF}" type="presOf" srcId="{230557C1-1E1B-499C-A15C-53926B82FEA9}" destId="{D298952F-B298-46CB-8340-DA979D1121F5}" srcOrd="0" destOrd="0" presId="urn:microsoft.com/office/officeart/2005/8/layout/process4"/>
    <dgm:cxn modelId="{B63F8461-33FE-4FFE-8A22-367FD0DAD83D}" type="presParOf" srcId="{B29D7585-05DB-4A0D-817E-769F1D6E0141}" destId="{249BBBB3-30CA-499A-A50F-A86F9F668182}" srcOrd="0" destOrd="0" presId="urn:microsoft.com/office/officeart/2005/8/layout/process4"/>
    <dgm:cxn modelId="{D37B6FF7-073E-46A2-A0D1-94F8CDD6C010}" type="presParOf" srcId="{249BBBB3-30CA-499A-A50F-A86F9F668182}" destId="{6F401C78-36C7-4CC5-ACBD-E9BC7B28B5CF}" srcOrd="0" destOrd="0" presId="urn:microsoft.com/office/officeart/2005/8/layout/process4"/>
    <dgm:cxn modelId="{654D2E8D-31BE-4E9B-9BD3-3E26FCED2630}" type="presParOf" srcId="{B29D7585-05DB-4A0D-817E-769F1D6E0141}" destId="{18F0F782-7EF4-49DD-A91A-BBA750EC38DD}" srcOrd="1" destOrd="0" presId="urn:microsoft.com/office/officeart/2005/8/layout/process4"/>
    <dgm:cxn modelId="{F03605AC-C8BF-4F21-828F-F05E5B31D55C}" type="presParOf" srcId="{B29D7585-05DB-4A0D-817E-769F1D6E0141}" destId="{37123E08-F66B-4288-8198-4125E2775830}" srcOrd="2" destOrd="0" presId="urn:microsoft.com/office/officeart/2005/8/layout/process4"/>
    <dgm:cxn modelId="{EC1E088E-838F-4CE1-8558-C6F72FB47027}" type="presParOf" srcId="{37123E08-F66B-4288-8198-4125E2775830}" destId="{D298952F-B298-46CB-8340-DA979D1121F5}" srcOrd="0" destOrd="0" presId="urn:microsoft.com/office/officeart/2005/8/layout/process4"/>
    <dgm:cxn modelId="{C6CA5C3F-3472-4AD3-80A2-732D34608728}" type="presParOf" srcId="{B29D7585-05DB-4A0D-817E-769F1D6E0141}" destId="{A21AADAE-04E8-4A3E-AE15-8E2E03975B0C}" srcOrd="3" destOrd="0" presId="urn:microsoft.com/office/officeart/2005/8/layout/process4"/>
    <dgm:cxn modelId="{BB5E48C2-CD37-418B-A15D-78515A476CF3}" type="presParOf" srcId="{B29D7585-05DB-4A0D-817E-769F1D6E0141}" destId="{C54CAE6C-3C05-408B-828B-7728D2912B9B}" srcOrd="4" destOrd="0" presId="urn:microsoft.com/office/officeart/2005/8/layout/process4"/>
    <dgm:cxn modelId="{4A82AE4B-47A1-4C6D-9766-628960B417BB}" type="presParOf" srcId="{C54CAE6C-3C05-408B-828B-7728D2912B9B}" destId="{6106EFF8-987A-48B6-9E9C-187B2FAF35B9}" srcOrd="0" destOrd="0" presId="urn:microsoft.com/office/officeart/2005/8/layout/process4"/>
    <dgm:cxn modelId="{08DABC84-D38B-45B3-BA8A-181A3D3B35E9}" type="presParOf" srcId="{B29D7585-05DB-4A0D-817E-769F1D6E0141}" destId="{97D89C1B-EE5E-4B01-A58B-16C1A12CA1D3}" srcOrd="5" destOrd="0" presId="urn:microsoft.com/office/officeart/2005/8/layout/process4"/>
    <dgm:cxn modelId="{19C9F5F3-A37D-42E9-B210-1BF185DD5E8F}" type="presParOf" srcId="{B29D7585-05DB-4A0D-817E-769F1D6E0141}" destId="{A121EDAF-FF1A-488D-8AB3-D70B35B577D3}" srcOrd="6" destOrd="0" presId="urn:microsoft.com/office/officeart/2005/8/layout/process4"/>
    <dgm:cxn modelId="{243792F6-E4E1-4358-88D4-FC945595399E}" type="presParOf" srcId="{A121EDAF-FF1A-488D-8AB3-D70B35B577D3}" destId="{C595B7D4-70E8-47C9-9E6C-88CE9845C04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321E0-2295-41CE-ADB4-6D40C97EEEAD}">
      <dsp:nvSpPr>
        <dsp:cNvPr id="0" name=""/>
        <dsp:cNvSpPr/>
      </dsp:nvSpPr>
      <dsp:spPr>
        <a:xfrm>
          <a:off x="0" y="597"/>
          <a:ext cx="8135938" cy="13985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3AA04-34E8-46AF-BF30-7C586CE7DE55}">
      <dsp:nvSpPr>
        <dsp:cNvPr id="0" name=""/>
        <dsp:cNvSpPr/>
      </dsp:nvSpPr>
      <dsp:spPr>
        <a:xfrm>
          <a:off x="423046" y="315260"/>
          <a:ext cx="769175" cy="7691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0C7FC-A5A6-4972-86DE-EC58766C9EE5}">
      <dsp:nvSpPr>
        <dsp:cNvPr id="0" name=""/>
        <dsp:cNvSpPr/>
      </dsp:nvSpPr>
      <dsp:spPr>
        <a:xfrm>
          <a:off x="1615268" y="597"/>
          <a:ext cx="6520669" cy="139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008" tIns="148008" rIns="148008" bIns="1480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Why do we need to demonstrate impact? </a:t>
          </a:r>
        </a:p>
      </dsp:txBody>
      <dsp:txXfrm>
        <a:off x="1615268" y="597"/>
        <a:ext cx="6520669" cy="1398501"/>
      </dsp:txXfrm>
    </dsp:sp>
    <dsp:sp modelId="{BD3E5D8F-7D20-42E4-8358-0F73DA23DE18}">
      <dsp:nvSpPr>
        <dsp:cNvPr id="0" name=""/>
        <dsp:cNvSpPr/>
      </dsp:nvSpPr>
      <dsp:spPr>
        <a:xfrm>
          <a:off x="0" y="1748723"/>
          <a:ext cx="8135938" cy="13985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F8DBF-FA19-46CF-B6BB-0AFF7F067CCD}">
      <dsp:nvSpPr>
        <dsp:cNvPr id="0" name=""/>
        <dsp:cNvSpPr/>
      </dsp:nvSpPr>
      <dsp:spPr>
        <a:xfrm>
          <a:off x="423046" y="2063386"/>
          <a:ext cx="769175" cy="7691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03534-BBA5-4A9F-A37B-B33A7D74E8DC}">
      <dsp:nvSpPr>
        <dsp:cNvPr id="0" name=""/>
        <dsp:cNvSpPr/>
      </dsp:nvSpPr>
      <dsp:spPr>
        <a:xfrm>
          <a:off x="1615268" y="1748723"/>
          <a:ext cx="6520669" cy="139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008" tIns="148008" rIns="148008" bIns="1480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What are you looking for? </a:t>
          </a:r>
        </a:p>
      </dsp:txBody>
      <dsp:txXfrm>
        <a:off x="1615268" y="1748723"/>
        <a:ext cx="6520669" cy="1398501"/>
      </dsp:txXfrm>
    </dsp:sp>
    <dsp:sp modelId="{F4133907-E8B0-42C5-A865-557E170072E6}">
      <dsp:nvSpPr>
        <dsp:cNvPr id="0" name=""/>
        <dsp:cNvSpPr/>
      </dsp:nvSpPr>
      <dsp:spPr>
        <a:xfrm>
          <a:off x="0" y="3496850"/>
          <a:ext cx="8135938" cy="13985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1D84C6-3714-4004-B863-2E849555D32C}">
      <dsp:nvSpPr>
        <dsp:cNvPr id="0" name=""/>
        <dsp:cNvSpPr/>
      </dsp:nvSpPr>
      <dsp:spPr>
        <a:xfrm>
          <a:off x="423046" y="3811513"/>
          <a:ext cx="769175" cy="7691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1E02-990B-4AA5-A531-CBBB91A70C0C}">
      <dsp:nvSpPr>
        <dsp:cNvPr id="0" name=""/>
        <dsp:cNvSpPr/>
      </dsp:nvSpPr>
      <dsp:spPr>
        <a:xfrm>
          <a:off x="1615268" y="3496850"/>
          <a:ext cx="6520669" cy="139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008" tIns="148008" rIns="148008" bIns="1480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How can you find it and prove it? </a:t>
          </a:r>
        </a:p>
      </dsp:txBody>
      <dsp:txXfrm>
        <a:off x="1615268" y="3496850"/>
        <a:ext cx="6520669" cy="13985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01227-4242-4938-A0F0-4204EEDF106A}">
      <dsp:nvSpPr>
        <dsp:cNvPr id="0" name=""/>
        <dsp:cNvSpPr/>
      </dsp:nvSpPr>
      <dsp:spPr>
        <a:xfrm>
          <a:off x="6394" y="2555"/>
          <a:ext cx="1075405" cy="10754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ECAE2-B544-4C03-BA97-A93644A527AC}">
      <dsp:nvSpPr>
        <dsp:cNvPr id="0" name=""/>
        <dsp:cNvSpPr/>
      </dsp:nvSpPr>
      <dsp:spPr>
        <a:xfrm>
          <a:off x="232229" y="228390"/>
          <a:ext cx="623734" cy="6237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9B9B8-BA8F-41D6-AD04-FB5D4124E101}">
      <dsp:nvSpPr>
        <dsp:cNvPr id="0" name=""/>
        <dsp:cNvSpPr/>
      </dsp:nvSpPr>
      <dsp:spPr>
        <a:xfrm>
          <a:off x="1312243" y="2555"/>
          <a:ext cx="2534883" cy="107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To understand </a:t>
          </a:r>
          <a:r>
            <a:rPr lang="en-US" sz="2100" i="1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what</a:t>
          </a:r>
          <a:r>
            <a:rPr lang="en-US" sz="21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changes</a:t>
          </a:r>
        </a:p>
      </dsp:txBody>
      <dsp:txXfrm>
        <a:off x="1312243" y="2555"/>
        <a:ext cx="2534883" cy="1075405"/>
      </dsp:txXfrm>
    </dsp:sp>
    <dsp:sp modelId="{1449FF27-ABAC-4556-ABC1-F912BDBBF7D5}">
      <dsp:nvSpPr>
        <dsp:cNvPr id="0" name=""/>
        <dsp:cNvSpPr/>
      </dsp:nvSpPr>
      <dsp:spPr>
        <a:xfrm>
          <a:off x="4288811" y="2555"/>
          <a:ext cx="1075405" cy="10754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FB2B9-427B-4F65-9844-BA7558793BAC}">
      <dsp:nvSpPr>
        <dsp:cNvPr id="0" name=""/>
        <dsp:cNvSpPr/>
      </dsp:nvSpPr>
      <dsp:spPr>
        <a:xfrm>
          <a:off x="4514646" y="228390"/>
          <a:ext cx="623734" cy="6237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F328E-EE04-4A89-B281-E94EE931B84E}">
      <dsp:nvSpPr>
        <dsp:cNvPr id="0" name=""/>
        <dsp:cNvSpPr/>
      </dsp:nvSpPr>
      <dsp:spPr>
        <a:xfrm>
          <a:off x="5594660" y="2555"/>
          <a:ext cx="2534883" cy="107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To avoid assuming (or unrealistically claiming) contribution</a:t>
          </a:r>
        </a:p>
      </dsp:txBody>
      <dsp:txXfrm>
        <a:off x="5594660" y="2555"/>
        <a:ext cx="2534883" cy="1075405"/>
      </dsp:txXfrm>
    </dsp:sp>
    <dsp:sp modelId="{FFA9E0B8-0E45-41C8-9A3C-C47855139C53}">
      <dsp:nvSpPr>
        <dsp:cNvPr id="0" name=""/>
        <dsp:cNvSpPr/>
      </dsp:nvSpPr>
      <dsp:spPr>
        <a:xfrm>
          <a:off x="6394" y="1910271"/>
          <a:ext cx="1075405" cy="10754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1CFF27-F028-4F79-BDDC-EA2FF301B2F4}">
      <dsp:nvSpPr>
        <dsp:cNvPr id="0" name=""/>
        <dsp:cNvSpPr/>
      </dsp:nvSpPr>
      <dsp:spPr>
        <a:xfrm>
          <a:off x="232229" y="2136107"/>
          <a:ext cx="623734" cy="6237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5184F-2113-4B80-AF94-C956357243BD}">
      <dsp:nvSpPr>
        <dsp:cNvPr id="0" name=""/>
        <dsp:cNvSpPr/>
      </dsp:nvSpPr>
      <dsp:spPr>
        <a:xfrm>
          <a:off x="1312243" y="1910271"/>
          <a:ext cx="2534883" cy="107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chemeClr val="tx2"/>
              </a:solidFill>
            </a:rPr>
            <a:t>To be accountable (particularly for public funds)</a:t>
          </a:r>
        </a:p>
      </dsp:txBody>
      <dsp:txXfrm>
        <a:off x="1312243" y="1910271"/>
        <a:ext cx="2534883" cy="1075405"/>
      </dsp:txXfrm>
    </dsp:sp>
    <dsp:sp modelId="{C2147857-6421-4450-B3F6-83B47823FE6D}">
      <dsp:nvSpPr>
        <dsp:cNvPr id="0" name=""/>
        <dsp:cNvSpPr/>
      </dsp:nvSpPr>
      <dsp:spPr>
        <a:xfrm>
          <a:off x="4288811" y="1910271"/>
          <a:ext cx="1075405" cy="10754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1580E-D380-4535-B2F4-E558D092093E}">
      <dsp:nvSpPr>
        <dsp:cNvPr id="0" name=""/>
        <dsp:cNvSpPr/>
      </dsp:nvSpPr>
      <dsp:spPr>
        <a:xfrm>
          <a:off x="4514646" y="2136107"/>
          <a:ext cx="623734" cy="62373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B630C-B05C-404A-BB86-8DD483B9715E}">
      <dsp:nvSpPr>
        <dsp:cNvPr id="0" name=""/>
        <dsp:cNvSpPr/>
      </dsp:nvSpPr>
      <dsp:spPr>
        <a:xfrm>
          <a:off x="5594660" y="1910271"/>
          <a:ext cx="2534883" cy="107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rgbClr val="1F497D"/>
              </a:solidFill>
              <a:latin typeface="Calibri"/>
              <a:ea typeface="+mn-ea"/>
              <a:cs typeface="+mn-cs"/>
            </a:rPr>
            <a:t>to ensure we’re reflecting effects felt outside academia</a:t>
          </a:r>
        </a:p>
      </dsp:txBody>
      <dsp:txXfrm>
        <a:off x="5594660" y="1910271"/>
        <a:ext cx="2534883" cy="1075405"/>
      </dsp:txXfrm>
    </dsp:sp>
    <dsp:sp modelId="{8B9563EA-2A44-4180-8CAE-CC52DADCFC58}">
      <dsp:nvSpPr>
        <dsp:cNvPr id="0" name=""/>
        <dsp:cNvSpPr/>
      </dsp:nvSpPr>
      <dsp:spPr>
        <a:xfrm>
          <a:off x="6394" y="3817988"/>
          <a:ext cx="1075405" cy="10754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F5EF23-A8C4-4B75-B908-77E1A106F198}">
      <dsp:nvSpPr>
        <dsp:cNvPr id="0" name=""/>
        <dsp:cNvSpPr/>
      </dsp:nvSpPr>
      <dsp:spPr>
        <a:xfrm>
          <a:off x="232229" y="4043823"/>
          <a:ext cx="623734" cy="62373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B1296-C062-45A7-B8F9-4B0214F77A41}">
      <dsp:nvSpPr>
        <dsp:cNvPr id="0" name=""/>
        <dsp:cNvSpPr/>
      </dsp:nvSpPr>
      <dsp:spPr>
        <a:xfrm>
          <a:off x="1312243" y="3817988"/>
          <a:ext cx="2534883" cy="107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rgbClr val="1F497D"/>
              </a:solidFill>
              <a:latin typeface="Calibri"/>
              <a:ea typeface="+mn-ea"/>
              <a:cs typeface="+mn-cs"/>
            </a:rPr>
            <a:t>To showcase the contribution of research to society </a:t>
          </a:r>
        </a:p>
      </dsp:txBody>
      <dsp:txXfrm>
        <a:off x="1312243" y="3817988"/>
        <a:ext cx="2534883" cy="1075405"/>
      </dsp:txXfrm>
    </dsp:sp>
    <dsp:sp modelId="{F6D9CC5E-2566-4226-ACFA-699DA766AE86}">
      <dsp:nvSpPr>
        <dsp:cNvPr id="0" name=""/>
        <dsp:cNvSpPr/>
      </dsp:nvSpPr>
      <dsp:spPr>
        <a:xfrm>
          <a:off x="4288811" y="3817988"/>
          <a:ext cx="1075405" cy="107540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622F1B-2A2F-45A4-93F2-9D831B963DD1}">
      <dsp:nvSpPr>
        <dsp:cNvPr id="0" name=""/>
        <dsp:cNvSpPr/>
      </dsp:nvSpPr>
      <dsp:spPr>
        <a:xfrm>
          <a:off x="4514646" y="4043823"/>
          <a:ext cx="623734" cy="62373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F1974-B3AA-4AB9-AFAB-2B29C31B5005}">
      <dsp:nvSpPr>
        <dsp:cNvPr id="0" name=""/>
        <dsp:cNvSpPr/>
      </dsp:nvSpPr>
      <dsp:spPr>
        <a:xfrm>
          <a:off x="5594660" y="3817988"/>
          <a:ext cx="2534883" cy="107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>
              <a:solidFill>
                <a:srgbClr val="1F497D"/>
              </a:solidFill>
              <a:latin typeface="Calibri"/>
              <a:ea typeface="+mn-ea"/>
              <a:cs typeface="+mn-cs"/>
            </a:rPr>
            <a:t>To comply with regulations and requirements</a:t>
          </a:r>
        </a:p>
      </dsp:txBody>
      <dsp:txXfrm>
        <a:off x="5594660" y="3817988"/>
        <a:ext cx="2534883" cy="1075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01C78-36C7-4CC5-ACBD-E9BC7B28B5CF}">
      <dsp:nvSpPr>
        <dsp:cNvPr id="0" name=""/>
        <dsp:cNvSpPr/>
      </dsp:nvSpPr>
      <dsp:spPr>
        <a:xfrm>
          <a:off x="0" y="4015657"/>
          <a:ext cx="8135938" cy="878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Logic: </a:t>
          </a:r>
          <a:r>
            <a:rPr lang="en-US" sz="2800" b="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Proof by elimination </a:t>
          </a:r>
        </a:p>
      </dsp:txBody>
      <dsp:txXfrm>
        <a:off x="0" y="4015657"/>
        <a:ext cx="8135938" cy="878527"/>
      </dsp:txXfrm>
    </dsp:sp>
    <dsp:sp modelId="{D298952F-B298-46CB-8340-DA979D1121F5}">
      <dsp:nvSpPr>
        <dsp:cNvPr id="0" name=""/>
        <dsp:cNvSpPr/>
      </dsp:nvSpPr>
      <dsp:spPr>
        <a:xfrm rot="10800000">
          <a:off x="0" y="2677660"/>
          <a:ext cx="8135938" cy="135117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Proxy measures: </a:t>
          </a:r>
          <a:r>
            <a:rPr lang="en-US" sz="2800" b="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It indicates but doesn’t prove</a:t>
          </a:r>
        </a:p>
      </dsp:txBody>
      <dsp:txXfrm rot="10800000">
        <a:off x="0" y="2677660"/>
        <a:ext cx="8135938" cy="877953"/>
      </dsp:txXfrm>
    </dsp:sp>
    <dsp:sp modelId="{6106EFF8-987A-48B6-9E9C-187B2FAF35B9}">
      <dsp:nvSpPr>
        <dsp:cNvPr id="0" name=""/>
        <dsp:cNvSpPr/>
      </dsp:nvSpPr>
      <dsp:spPr>
        <a:xfrm rot="10800000">
          <a:off x="0" y="1339662"/>
          <a:ext cx="8135938" cy="135117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Softer proof: </a:t>
          </a:r>
          <a:r>
            <a:rPr lang="en-US" sz="2800" b="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Provable when combined</a:t>
          </a:r>
        </a:p>
      </dsp:txBody>
      <dsp:txXfrm rot="10800000">
        <a:off x="0" y="1339662"/>
        <a:ext cx="8135938" cy="877953"/>
      </dsp:txXfrm>
    </dsp:sp>
    <dsp:sp modelId="{C595B7D4-70E8-47C9-9E6C-88CE9845C043}">
      <dsp:nvSpPr>
        <dsp:cNvPr id="0" name=""/>
        <dsp:cNvSpPr/>
      </dsp:nvSpPr>
      <dsp:spPr>
        <a:xfrm rot="10800000">
          <a:off x="0" y="1664"/>
          <a:ext cx="8135938" cy="135117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Hard proof: </a:t>
          </a:r>
          <a:r>
            <a:rPr lang="en-US" sz="2800" b="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There is no doubt</a:t>
          </a:r>
        </a:p>
      </dsp:txBody>
      <dsp:txXfrm rot="10800000">
        <a:off x="0" y="1664"/>
        <a:ext cx="8135938" cy="877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B7B4-48CD-44CF-946D-8DACDB45811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C295A-A414-4383-B1A7-57EFD1C1A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74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133F8-E573-EAF8-2DE8-C7039ECFF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62303A-7D04-0DD1-86B4-624CF6FCEE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BC5A79-ACFE-1D4C-F2F9-8DE5EB2B1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Message: </a:t>
            </a:r>
            <a:r>
              <a:rPr lang="en-US" dirty="0"/>
              <a:t>Most </a:t>
            </a:r>
            <a:r>
              <a:rPr lang="en-US" dirty="0" err="1"/>
              <a:t>agritech</a:t>
            </a:r>
            <a:r>
              <a:rPr lang="en-US" dirty="0"/>
              <a:t> projects create multiple types of impact simultaneously.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CBD9F-B134-127C-1906-0250C75B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97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1A789-05C2-9723-91FC-88D16E42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618B2B-0C29-5ADB-421F-7272A7D5E1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3AD9D7-AE3E-2177-B460-E5E17F2A9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how these concepts reinforce one another and why adoption is often the bridge between innovation and impact.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24C0B-7C3B-E68C-FD20-719C06DDC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95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4C389-C341-A372-3F92-6FB7D806D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89126-9417-7ECC-3A9C-C73474504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95C0F5-DC33-32AB-A4DA-B1E0DBF1B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Discussion</a:t>
            </a:r>
            <a:r>
              <a:rPr lang="es-ES" dirty="0"/>
              <a:t>: </a:t>
            </a:r>
            <a:r>
              <a:rPr lang="en-US" dirty="0"/>
              <a:t>What evidence would convince you this project succeeded?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B88AF-9F56-D834-1E62-B40C3F353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24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8296C-F27E-45C7-D783-3C6C51058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28488-848D-D2CC-AF7D-B9E625C64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FE43DB-7625-E892-9A12-D6F3E884A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Message: </a:t>
            </a:r>
            <a:r>
              <a:rPr lang="en-US" dirty="0"/>
              <a:t>Evidence comes from multiple sources, not only numerical data.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88F56-C2A0-4465-F25E-949776340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38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8C4B4-D01F-1AB2-3D11-38D01573B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40D197-BC73-A406-95FC-B151364AB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AC5CF-1D8C-1990-D824-00D324763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Participants work individually (15 minutes) and then discuss in small groups (15 minutes).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6B40F-3FFA-4B4D-5075-910CA15A6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230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6806C-63D7-8B74-ADE0-0C48496CB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26DAC7-8C04-26E6-2A26-4DFDEF08D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C129FC-8A10-206D-29E8-34814C909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CF788-992C-6B47-ADF9-0CF537018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81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90EA1-A718-6790-CA84-4AE880DE6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75DE12-0A2B-EB6C-4D1F-C578ABE935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E99E4B-A7BF-0A2B-A39E-B78C0D80F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E82FA-B311-39C1-BDA3-14C012CAB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248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DE6A5-8285-676C-68EC-8A7B78595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916AD-C2AD-F745-05B6-DAD31A1FB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F89A6B-D163-1A57-545E-FB8D74EFD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CEAFE-778F-6A82-A00B-097300A06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71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D8DF8-67C7-F23C-29A5-3989018E5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9726A9-2870-F55D-47CB-6D30C5A9F3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EDB668-EA0D-1611-F46F-ED0F95F088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message: </a:t>
            </a:r>
            <a:r>
              <a:rPr lang="en-US" dirty="0"/>
              <a:t>A good evaluation considers </a:t>
            </a:r>
            <a:r>
              <a:rPr lang="en-US" b="1" dirty="0"/>
              <a:t>all four dimensions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E6199-663D-BC87-8BC1-73CD791B0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5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DA0EF-E95A-2A72-3268-09D8E4CA9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08D311-B470-EE0C-A6B0-B165692F3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2794BF-5C87-60A3-7406-D18E19663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dirty="0"/>
              <a:t>xplain that these dimensions are interconnected and often reinforce one another.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9B605-BC4F-B4B1-8358-13DA969D9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107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Emphasise</a:t>
            </a:r>
            <a:r>
              <a:rPr lang="en-US" dirty="0"/>
              <a:t> that many projects report activities (e.g., workshops, sensors installed) but fail to demonstrate whether these activities led to meaningful changes.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661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C7BAA-39E3-E8E1-386A-3041AB726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B8E41-8C17-A20F-1ACA-B7DBCDF89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2DE21-E111-3ED3-8199-58284BC6D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C6860-423E-3993-46A9-D5612F889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37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AB4A8-9664-D7AE-83E0-F9BA86B77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4A9A4-6E04-FD0E-001F-C268438DF9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07B00-BCE2-067C-154D-DA558974A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Discussion</a:t>
            </a:r>
            <a:endParaRPr lang="en-US" dirty="0"/>
          </a:p>
          <a:p>
            <a:r>
              <a:rPr lang="en-US" dirty="0"/>
              <a:t>Which indicators would be most important for a startup?</a:t>
            </a:r>
          </a:p>
          <a:p>
            <a:r>
              <a:rPr lang="en-US" dirty="0"/>
              <a:t>Which for farmers?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535F6-DA22-3B43-F09B-EA0ADF476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01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D0F4B-472D-2A7F-9705-B60D2566E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F808C9-8B7E-0B30-E0C0-46FD74783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E49E3B-BA6B-4927-CDD3-30573027A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88E62-296A-5481-AC54-3ABF82B1D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516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DDBF4-B1E3-C877-F9C4-792CD64AD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BDD3A-2125-8B35-3108-69D8F8AE8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792506-2B93-6837-047A-69CE20810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3F566-C615-C1A1-7FB8-92A03F962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883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4871-BD3F-4B59-5BCA-55CED250B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50C058-32B4-0A3A-2535-51A683818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7DB777-6607-7997-9261-21EAC3778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69CC19-5658-EE49-3643-B5CF68190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769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0F24C-EDAE-F960-6A8D-C937AEC27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7D3430-569D-488C-8ED7-11739351B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272218-ED99-25DB-CB81-1834D4462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F78A7-D028-E2EE-B252-C926FFEB6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20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47CB-1EF0-12FC-057F-99340835F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D80FC2-A55C-B701-32B6-E22CA02AC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AE7587-682D-5D49-9DE6-73C831553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332909-7649-7241-058F-501E1E2180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631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5A64-A374-AC7C-AB2C-B59F5AC25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E3519-0A45-154C-D890-C5C0EE725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7B6D9C-4DC6-7FF0-56E2-C29215D6C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8D3B6-6E3A-711F-EF30-316433BAF8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219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70792-E00C-8848-2879-AE112E34F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5C3E07-740F-93A0-2CD3-756CEDF92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6DA000-CEFF-F556-F6BE-E5795FC78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366F6-0C80-4BB7-D25B-1ADAF1FF8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802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D3B23-8B4D-69D2-D23E-AA354DD62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48103D-5285-E1AB-C13F-136C326D8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137BD3-4C64-A5D7-1EF3-0288DABE9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7B814-282C-7C1B-7C6B-2380F058B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3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Discussion Question</a:t>
            </a:r>
            <a:endParaRPr lang="en-US" dirty="0"/>
          </a:p>
          <a:p>
            <a:r>
              <a:rPr lang="en-US" dirty="0"/>
              <a:t>Why do funding agencies increasingly require impact assessment?</a:t>
            </a:r>
          </a:p>
          <a:p>
            <a:r>
              <a:rPr lang="en-US" dirty="0"/>
              <a:t>all of which increasingly require evidence of societal and environmental impact.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663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2B86E-903E-3778-C0BE-875760169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512DA7-8756-91BB-8D3E-1A7815A8E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8E3B4-3F2D-7876-EE7A-ABE4315D0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F7BC8-EA25-0ECB-D05D-1E8763DC6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671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565DE-0AD3-DADA-8D1A-9411420E5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45CD99-5499-A4AE-AD6F-E857B08A8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960702-C29A-2A26-845D-ECE3956DF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6DB4D-A53C-83BF-05F7-DDA24127E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768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99EB-62CE-2629-C9F6-6D42DE021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EC986-3E67-BD2A-A2F0-A53BCCCD5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4D7A4B-AC27-44C6-541B-29A7659E2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FE3E4-E450-A37A-860A-39386A19D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583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BDB59-6936-2E88-823D-2F80C0BEA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FE1EED-FBC2-FD03-83B7-CC0C8E482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F48D5-E6D7-7D33-F60F-E2F54625B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A88F5-AC47-6C1E-E7D1-96A838A9D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541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0B3A1-133F-E35B-548A-1B41BC0E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7ABE94-7A22-7E2F-B8FA-E8C4A174A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73E8C7-6FD7-D279-771D-C38F72066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AD0DD-C99E-E69D-02E4-E37431E1C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899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2F5C6-048D-FEA2-D04C-A6B382C30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9AF95F-92E4-6FD2-C698-202572890E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C45EE4-58D4-5A03-592B-C556F2E2E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B58BD-3C41-EDFD-FA24-99F3BE5F46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707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81C92-0DB3-BCE1-CFAF-C39F24730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79D375-6AB4-FE83-3D29-33201F410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2CAB4-8BE0-6FCF-C950-E6C6A5CA4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E1E11-A160-B412-DFAA-74AC600A8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057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0C05-DF77-DA14-C012-186EB7096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0E3041-03F0-77F7-5004-E7DFBB2BC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C12A1E-AB43-0FEC-2124-714A7096C5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B2D1F-ED7C-E9E0-014A-717059F97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796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60B12-016C-8B7B-050F-5941116E5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EC34A7-F972-F6F9-2625-B4B6E1E84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8D1B62-DFB9-5117-ACD3-EFFF8B391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742C0-1693-208D-BFB7-68BFD7500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072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D7067-9E9F-FA35-9EA6-33DC98DBA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82AD3-40B8-A751-191B-CD4A92792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E37649-8749-E4B6-07A6-1F90DFD99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13E6E0-42AA-7469-ACCD-A3D51E58F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88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C3EE4-AEE7-033B-2EC0-3A8EC494E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2BD0ED-E254-050E-EDC4-3964ADA8A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B6AFC9-5993-5781-C521-850777E30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Message: </a:t>
            </a:r>
            <a:r>
              <a:rPr lang="en-US" dirty="0"/>
              <a:t>Impact is </a:t>
            </a:r>
            <a:r>
              <a:rPr lang="en-US" b="1" dirty="0"/>
              <a:t>long-term change</a:t>
            </a:r>
            <a:r>
              <a:rPr lang="en-US" dirty="0"/>
              <a:t>, not simply project delivery.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2E1E-A5EF-1EE0-53CC-A9B7618C0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5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12B3B-2F15-62F1-C079-E8ACCEE7E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5FAADC-8F46-C4B1-17A0-76DD648AA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B6548F-48A9-1221-9C94-91D516FD0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concept that poor-quality data undermines the credibility of impact evaluations, regardless of how sophisticated the analysis is.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946AA-EBCA-F0BB-6E5C-35AD7899DE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373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1F767-B2EA-2F50-C8B4-FB27FDFD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20330-147E-0BAE-5EC9-9C7CCAA5F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72E108-7CEC-CC5D-FB33-C3D1A8971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</a:t>
            </a:r>
            <a:endParaRPr lang="en-US" dirty="0"/>
          </a:p>
          <a:p>
            <a:r>
              <a:rPr lang="en-US" dirty="0"/>
              <a:t>Data collection should always be driven by the evaluation questions—not by what data happens to be available.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68A1A-D8E5-2857-BC02-D048826C6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356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E8CBD-CAE9-D68D-BB78-10BBFA461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E05017-5DC8-EF57-1BD3-88F9A71CD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EF070-59F7-ED48-6B7B-2176AEAB65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Discussion: </a:t>
            </a:r>
            <a:r>
              <a:rPr lang="en-US" dirty="0"/>
              <a:t>Why are both types of data important?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F241B-2DC8-AC7C-25C9-6CC279649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882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423F-570A-D540-0D75-1939D3E9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C84565-CA15-8498-AE46-168F3D670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D8A331-762A-A322-899B-3B74E0F33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Key Message</a:t>
            </a:r>
            <a:endParaRPr lang="en-US" dirty="0"/>
          </a:p>
          <a:p>
            <a:r>
              <a:rPr lang="en-US" dirty="0"/>
              <a:t>Most impact evaluations combine several data sources to improve robustness.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AA5971-9D23-EE6C-D200-56A95DF44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520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03F31-C66D-A6DF-21A0-F64FDB7F5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7F122-3F82-1D91-A15E-046B9D332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E93246-57D0-B64C-23AE-7A5BF5187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72D80-5B4E-C5E3-0EF1-A4C48757D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649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68838-8BDF-7A03-FBEF-201987977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82D7D4-B1ED-A80C-3F34-B9956892C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84645-D3AA-AABE-8405-9CE51162D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Discussion</a:t>
            </a:r>
            <a:endParaRPr lang="en-US" dirty="0"/>
          </a:p>
          <a:p>
            <a:r>
              <a:rPr lang="en-US" dirty="0"/>
              <a:t>What are the benefits and limitations of continuous monitoring?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A562B-DF3F-74B0-FD17-AD1539E59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52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EBE77-C9D5-E9B3-68F8-8EF881168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8A4269-2E91-1E34-0540-1FD32F3D7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9E3689-2808-D508-CDDC-F5514C4EB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53F6B-5B22-EE52-7F8F-7D2066A636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138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5A72C-9F98-1859-F167-B0433A3C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DF9F80-CB22-43A1-6B7F-5C33DA4C0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BB4C8B-C763-5C8B-6F7E-C700012BD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C9618-9DEF-495A-7EBA-8DB487D85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124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E81D8-658E-0DAD-9E75-58353A48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BD9D0-5F93-291A-1F31-DC2936B79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5D6C70-90C7-7A1C-5A3A-E4102BBCB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A601A-AE07-BE1A-A857-97BA61B47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3763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EF52B-2594-D035-31E5-A417D53D6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E5D4A-02A8-8BE7-E4FB-007C46207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E68387-FC8F-F561-8226-181F73248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0B361-F753-7F9F-4059-95D2D90EA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2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76DE6-6E67-B7CD-05BA-8D9F93690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D4B50B-85D8-B3CC-512B-D56F9ED09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DF8E31-CFCD-D539-9DE4-599A774CA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(5 minutes):</a:t>
            </a:r>
            <a:r>
              <a:rPr lang="en-US" dirty="0"/>
              <a:t>Ask participants to classify several examples as outputs, outcomes, or impacts.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6FBCE-1D6D-E399-4D6A-B02034784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889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44B53-4BCD-A96A-E215-9FDE3574C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FFACD8-5EC0-AB58-E18A-A51B54084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24130-9510-D939-64F0-E5C7DD9E3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CECB0-11EA-EA19-D56C-454EC3CEB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70922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28D5-2BC6-3624-CC6B-B4C1261FC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986D88-1EAA-C64A-4947-80012D95B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4AF9E7-CAC9-8BA7-2D73-A344E4B3A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4EC65-CFD5-13E4-05A8-5F99B3D13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4823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83583-3FF8-6CB5-2F80-269613ED6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B4365-9319-BA5D-D141-6C2DF0A58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64D420-D901-BAF0-50CB-A5030B8C6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59D7C-B761-83B9-7E4E-C4AE6688A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25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1AE00-2ED8-12F3-08FA-1566E03CE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04BA57-AFD9-8EDC-0113-39C417079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8FA75-1AF0-BD0F-A04A-48EF3059A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74975-6098-D253-55F0-7849DD627C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9945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3ADC0-5C3F-189B-75D4-BC2142AD3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951B7-0DDF-18B7-B076-7F856880B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039C8A-E18B-BDCC-5B5B-D156A21AF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D8EF4-50F5-E3BA-654C-4E6FE3FA13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031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7ED934-612A-4BBA-9FBC-E04373D22FCB}" type="slidenum">
              <a:rPr lang="en-US" smtClean="0"/>
              <a:pPr>
                <a:defRPr/>
              </a:pPr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6805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impact evaluation serves multiple audiences and purposes, from accountability to learning and scaling.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83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643E3-D817-9B3D-EC48-6AE02E620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1A9E0A-9A55-4340-5091-3258C0B77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C11E45-F498-F8BF-CD74-74EE94A2A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participants to share local examples from vineyards, fruit orchards, greenhouse horticulture, livestock, or olive production.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A780A-D139-BDC0-B6F7-55ECBCA28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66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AF0F-123B-98D2-D166-7E0B72DC4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5F703A-442A-9695-4BDB-C5B6E27D3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00F057-22F5-B78F-2E38-6E4D3A663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Question: </a:t>
            </a:r>
            <a:r>
              <a:rPr lang="en-US" dirty="0"/>
              <a:t>Which impacts are easy to measure?/ Which are more difficult?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08F3B-4B4D-BEA5-C9EE-D51B4C961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88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7894F-B087-0D6C-FC17-1EED1C481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DFC43-FA1F-8723-907D-1DB0E80E0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88B30-80FB-DD02-A961-A0150E8BD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Discussion: Can improved confidence be measured?</a:t>
            </a:r>
          </a:p>
          <a:p>
            <a:r>
              <a:rPr lang="en-US" dirty="0"/>
              <a:t>How?</a:t>
            </a:r>
          </a:p>
          <a:p>
            <a:r>
              <a:rPr lang="en-US" dirty="0"/>
              <a:t>Introduce the idea that impact evaluation combines quantitative data with qualitative evidence.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98B6D-ED05-B26A-E291-ED2E05F88E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C295A-A414-4383-B1A7-57EFD1C1A4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0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2D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072119" y="5768340"/>
            <a:ext cx="937259" cy="937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8490" y="1529899"/>
            <a:ext cx="2910840" cy="4438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94756" y="1529899"/>
            <a:ext cx="3148965" cy="4438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545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1262" y="2957855"/>
            <a:ext cx="8153452" cy="84975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100" i="1">
                <a:solidFill>
                  <a:srgbClr val="002E5F"/>
                </a:solidFill>
                <a:latin typeface="Goudy Modern MT"/>
                <a:cs typeface="Goudy Modern MT"/>
              </a:defRPr>
            </a:lvl1pPr>
          </a:lstStyle>
          <a:p>
            <a:r>
              <a:rPr lang="en-US" dirty="0"/>
              <a:t>‘Large quote space lorem ipsum’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81262" y="3807609"/>
            <a:ext cx="8153452" cy="509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i="0">
                <a:solidFill>
                  <a:srgbClr val="696A6F"/>
                </a:solidFill>
                <a:latin typeface="Goudy Modern MT"/>
                <a:cs typeface="Goudy Modern MT"/>
              </a:defRPr>
            </a:lvl1pPr>
          </a:lstStyle>
          <a:p>
            <a:pPr lvl="0"/>
            <a:r>
              <a:rPr lang="en-US" dirty="0"/>
              <a:t>Attribute quote here</a:t>
            </a:r>
          </a:p>
        </p:txBody>
      </p:sp>
    </p:spTree>
    <p:extLst>
      <p:ext uri="{BB962C8B-B14F-4D97-AF65-F5344CB8AC3E}">
        <p14:creationId xmlns:p14="http://schemas.microsoft.com/office/powerpoint/2010/main" val="4021970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8024" y="159962"/>
            <a:ext cx="7227951" cy="1056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8490" y="1468576"/>
            <a:ext cx="7907019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2D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hyperlink" Target="https://www.publicdomainpictures.net/view-image.php?image=166751&amp;picture=beautiful-landscape-panorama" TargetMode="Externa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nectedpaper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llthetropes.org/wiki/Category:Mystery_and_Detective_Anime_and_Manga" TargetMode="External"/><Relationship Id="rId4" Type="http://schemas.openxmlformats.org/officeDocument/2006/relationships/image" Target="../media/image48.jp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75753" y="2986804"/>
            <a:ext cx="5754618" cy="1792952"/>
            <a:chOff x="4022781" y="2520705"/>
            <a:chExt cx="7672824" cy="2390603"/>
          </a:xfrm>
        </p:grpSpPr>
        <p:sp>
          <p:nvSpPr>
            <p:cNvPr id="89" name="Google Shape;89;p1"/>
            <p:cNvSpPr txBox="1"/>
            <p:nvPr/>
          </p:nvSpPr>
          <p:spPr>
            <a:xfrm>
              <a:off x="4022781" y="2520705"/>
              <a:ext cx="7672824" cy="1077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lvl="0" algn="ctr"/>
              <a:r>
                <a:rPr lang="en-US" sz="2400" b="1" noProof="0" dirty="0">
                  <a:solidFill>
                    <a:srgbClr val="1E4E79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How to Measure the Impact of Technologies in the Agri-Food Sector</a:t>
              </a:r>
            </a:p>
          </p:txBody>
        </p:sp>
        <p:cxnSp>
          <p:nvCxnSpPr>
            <p:cNvPr id="90" name="Google Shape;90;p1"/>
            <p:cNvCxnSpPr/>
            <p:nvPr/>
          </p:nvCxnSpPr>
          <p:spPr>
            <a:xfrm flipV="1">
              <a:off x="4142262" y="3901820"/>
              <a:ext cx="7136117" cy="17400"/>
            </a:xfrm>
            <a:prstGeom prst="straightConnector1">
              <a:avLst/>
            </a:prstGeom>
            <a:noFill/>
            <a:ln w="38100" cap="flat" cmpd="sng">
              <a:solidFill>
                <a:srgbClr val="BBD6E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91" name="Google Shape;91;p1"/>
            <p:cNvSpPr txBox="1"/>
            <p:nvPr/>
          </p:nvSpPr>
          <p:spPr>
            <a:xfrm>
              <a:off x="4936672" y="3998277"/>
              <a:ext cx="5547300" cy="9130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ctr"/>
              <a:r>
                <a:rPr lang="en-US" sz="2000" b="1" i="1" dirty="0">
                  <a:solidFill>
                    <a:srgbClr val="1E4E79"/>
                  </a:solidFill>
                  <a:latin typeface="Trebuchet MS"/>
                  <a:sym typeface="Trebuchet MS"/>
                </a:rPr>
                <a:t>Bouali Guesmi </a:t>
              </a:r>
            </a:p>
            <a:p>
              <a:pPr algn="ctr"/>
              <a:r>
                <a:rPr lang="en-US" sz="2000" b="1" i="1" dirty="0">
                  <a:solidFill>
                    <a:srgbClr val="1E4E79"/>
                  </a:solidFill>
                  <a:latin typeface="Trebuchet MS"/>
                  <a:sym typeface="Trebuchet MS"/>
                </a:rPr>
                <a:t>21-23/07/2026</a:t>
              </a:r>
            </a:p>
          </p:txBody>
        </p:sp>
      </p:grpSp>
      <p:grpSp>
        <p:nvGrpSpPr>
          <p:cNvPr id="92" name="Google Shape;92;p1"/>
          <p:cNvGrpSpPr/>
          <p:nvPr/>
        </p:nvGrpSpPr>
        <p:grpSpPr>
          <a:xfrm>
            <a:off x="64606" y="5231848"/>
            <a:ext cx="3520088" cy="674988"/>
            <a:chOff x="8105435" y="6043017"/>
            <a:chExt cx="3753259" cy="720044"/>
          </a:xfrm>
        </p:grpSpPr>
        <p:pic>
          <p:nvPicPr>
            <p:cNvPr id="93" name="Google Shape;93;p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05435" y="6043017"/>
              <a:ext cx="1713529" cy="720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"/>
            <p:cNvPicPr preferRelativeResize="0"/>
            <p:nvPr/>
          </p:nvPicPr>
          <p:blipFill>
            <a:blip r:embed="rId4">
              <a:alphaModFix amt="75000"/>
            </a:blip>
            <a:stretch>
              <a:fillRect/>
            </a:stretch>
          </p:blipFill>
          <p:spPr>
            <a:xfrm>
              <a:off x="11151495" y="6426696"/>
              <a:ext cx="707200" cy="28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"/>
            <p:cNvPicPr preferRelativeResize="0"/>
            <p:nvPr/>
          </p:nvPicPr>
          <p:blipFill rotWithShape="1">
            <a:blip r:embed="rId5">
              <a:alphaModFix/>
            </a:blip>
            <a:srcRect t="16109" b="16116"/>
            <a:stretch/>
          </p:blipFill>
          <p:spPr>
            <a:xfrm>
              <a:off x="9742767" y="6426696"/>
              <a:ext cx="1411201" cy="28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E9B3EDF-E3A9-ABDB-F567-F96D183E2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452" y="1308450"/>
            <a:ext cx="3326548" cy="48528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6FAEB-D45A-6E7A-77B9-899463CDA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C2E6D69-90F2-275D-B2A5-15F993150728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D85D525-D53F-8658-6FF8-39B675E3DEBF}"/>
              </a:ext>
            </a:extLst>
          </p:cNvPr>
          <p:cNvSpPr txBox="1"/>
          <p:nvPr/>
        </p:nvSpPr>
        <p:spPr>
          <a:xfrm>
            <a:off x="152401" y="1582688"/>
            <a:ext cx="8991598" cy="46474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s-ES" sz="2200" b="1" i="1" spc="-5" dirty="0" err="1">
                <a:solidFill>
                  <a:srgbClr val="002D5E"/>
                </a:solidFill>
                <a:latin typeface="Arial"/>
                <a:cs typeface="Arial"/>
              </a:rPr>
              <a:t>Activities</a:t>
            </a:r>
            <a:r>
              <a:rPr lang="es-ES" sz="2200" b="1" i="1" spc="-5" dirty="0">
                <a:solidFill>
                  <a:srgbClr val="002D5E"/>
                </a:solidFill>
                <a:latin typeface="Arial"/>
                <a:cs typeface="Arial"/>
              </a:rPr>
              <a:t> → Outputs → </a:t>
            </a:r>
            <a:r>
              <a:rPr lang="es-ES" sz="2200" b="1" i="1" spc="-5" dirty="0" err="1">
                <a:solidFill>
                  <a:srgbClr val="002D5E"/>
                </a:solidFill>
                <a:latin typeface="Arial"/>
                <a:cs typeface="Arial"/>
              </a:rPr>
              <a:t>Outcomes</a:t>
            </a:r>
            <a:r>
              <a:rPr lang="es-ES" sz="2200" b="1" i="1" spc="-5" dirty="0">
                <a:solidFill>
                  <a:srgbClr val="002D5E"/>
                </a:solidFill>
                <a:latin typeface="Arial"/>
                <a:cs typeface="Arial"/>
              </a:rPr>
              <a:t> → </a:t>
            </a:r>
            <a:r>
              <a:rPr lang="es-ES" sz="2200" b="1" i="1" spc="-5" dirty="0" err="1">
                <a:solidFill>
                  <a:srgbClr val="002D5E"/>
                </a:solidFill>
                <a:latin typeface="Arial"/>
                <a:cs typeface="Arial"/>
              </a:rPr>
              <a:t>Impact</a:t>
            </a:r>
            <a:endParaRPr lang="es-ES" sz="2200" b="1" i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Example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es-ES" sz="2000" b="1" spc="-5" dirty="0" err="1">
                <a:solidFill>
                  <a:srgbClr val="002D5E"/>
                </a:solidFill>
                <a:latin typeface="Arial"/>
                <a:cs typeface="Arial"/>
              </a:rPr>
              <a:t>Technology</a:t>
            </a:r>
            <a:endParaRPr lang="es-ES" sz="2000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Install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irigation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sensors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s-ES" sz="2000" b="1" spc="-5" dirty="0">
                <a:solidFill>
                  <a:srgbClr val="002D5E"/>
                </a:solidFill>
                <a:latin typeface="Arial"/>
                <a:cs typeface="Arial"/>
              </a:rPr>
              <a:t>Output</a:t>
            </a:r>
          </a:p>
          <a:p>
            <a:pPr algn="ctr"/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100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sensors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installed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s-ES" sz="2000" b="1" spc="-5" dirty="0" err="1">
                <a:solidFill>
                  <a:srgbClr val="002D5E"/>
                </a:solidFill>
                <a:latin typeface="Arial"/>
                <a:cs typeface="Arial"/>
              </a:rPr>
              <a:t>Outcome</a:t>
            </a:r>
            <a:endParaRPr lang="es-ES" sz="2000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Farmers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irrigate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differently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s-ES" sz="2000" b="1" spc="-5" dirty="0" err="1">
                <a:solidFill>
                  <a:srgbClr val="002D5E"/>
                </a:solidFill>
                <a:latin typeface="Arial"/>
                <a:cs typeface="Arial"/>
              </a:rPr>
              <a:t>Impact</a:t>
            </a:r>
            <a:endParaRPr lang="es-ES" sz="2000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20%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reduction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in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water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consumption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Higher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profitability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Improved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drought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resilience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F5B51F7-246A-3A30-65EB-26D4024239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marL="170180">
              <a:lnSpc>
                <a:spcPct val="100000"/>
              </a:lnSpc>
            </a:pP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pc="-5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31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219F6-033E-4927-D74D-E13BCF045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871F769-898E-0658-614C-53E979DA6534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798D55C-7FAD-5FD1-6FB9-EBE19E6AA6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957376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marL="170180">
              <a:lnSpc>
                <a:spcPct val="1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Outputs vs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pc="-5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9727813-28C5-3B7F-3B75-D335DC031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965752"/>
              </p:ext>
            </p:extLst>
          </p:nvPr>
        </p:nvGraphicFramePr>
        <p:xfrm>
          <a:off x="228600" y="2211388"/>
          <a:ext cx="8686800" cy="3427411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7045974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190085889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422498946"/>
                    </a:ext>
                  </a:extLst>
                </a:gridCol>
              </a:tblGrid>
              <a:tr h="5433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Outputs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Outcomes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Impact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342584"/>
                  </a:ext>
                </a:extLst>
              </a:tr>
              <a:tr h="961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Sensors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installed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Farmers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use sensor data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 savings across the region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246101"/>
                  </a:ext>
                </a:extLst>
              </a:tr>
              <a:tr h="961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Training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delivered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Improved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decision-making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Increased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climate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resilience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155367"/>
                  </a:ext>
                </a:extLst>
              </a:tr>
              <a:tr h="961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Mobile app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developed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Farmers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adopt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the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app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More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sustainable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farming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systems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38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825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956FD-BC0D-9634-5B9F-33669633C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8A81814-65BF-6673-8460-A180DDD4F818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4CD7352-23D4-CEE2-2D89-6E51061E3B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6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Agri-Food Sector</a:t>
            </a:r>
            <a:r>
              <a:rPr lang="en-US" sz="36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spc="2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pc="-70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600" noProof="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36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pc="-55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spc="-60" noProof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6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noProof="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46866-9BF8-4478-0056-49E3FA104216}"/>
              </a:ext>
            </a:extLst>
          </p:cNvPr>
          <p:cNvSpPr txBox="1"/>
          <p:nvPr/>
        </p:nvSpPr>
        <p:spPr>
          <a:xfrm>
            <a:off x="747316" y="1524000"/>
            <a:ext cx="3672284" cy="3675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ew s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egy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ew 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 m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rk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rk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eraged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und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ng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Market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ts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84F6B8-A7C7-A3ED-ACDA-9BC5E8AAC6BE}"/>
              </a:ext>
            </a:extLst>
          </p:cNvPr>
          <p:cNvSpPr txBox="1"/>
          <p:nvPr/>
        </p:nvSpPr>
        <p:spPr>
          <a:xfrm>
            <a:off x="4729910" y="1659501"/>
            <a:ext cx="4038598" cy="3218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rs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mpro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</a:t>
            </a:r>
            <a:r>
              <a:rPr kumimoji="0" lang="en-US" sz="2400" b="0" i="0" u="none" strike="noStrike" kern="0" cap="none" spc="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equa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psk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-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ew par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nersh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ps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 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-5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ll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ng</a:t>
            </a:r>
          </a:p>
          <a:p>
            <a:pPr marL="240665" marR="5080" lvl="0" indent="-228600" defTabSz="914400" eaLnBrk="1" fontAlgn="auto" latinLnBrk="0" hangingPunct="1">
              <a:lnSpc>
                <a:spcPts val="2600"/>
              </a:lnSpc>
              <a:spcBef>
                <a:spcPts val="10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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mpro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</a:t>
            </a:r>
            <a:r>
              <a:rPr kumimoji="0" lang="en-US" sz="2400" b="0" i="0" u="none" strike="noStrike" kern="0" cap="none" spc="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 m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411310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3A8B5-369D-11B3-AB5D-B57CEC7FE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F84D030-2395-3A37-13AB-3EBF6A520B69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A7843DE-D590-8C15-04F7-E76A1D179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600" spc="-10" noProof="0" dirty="0"/>
              <a:t>Why Impact Assessment Matters</a:t>
            </a:r>
            <a:endParaRPr lang="en-US" sz="3600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792312-770D-10A7-1207-E0DF92B8000D}"/>
              </a:ext>
            </a:extLst>
          </p:cNvPr>
          <p:cNvSpPr txBox="1"/>
          <p:nvPr/>
        </p:nvSpPr>
        <p:spPr>
          <a:xfrm>
            <a:off x="838200" y="1521435"/>
            <a:ext cx="7924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0">
              <a:defRPr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Different stakeholders ask different questions.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583F96-0E3D-1402-4B1F-117C23F05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966915"/>
              </p:ext>
            </p:extLst>
          </p:nvPr>
        </p:nvGraphicFramePr>
        <p:xfrm>
          <a:off x="599361" y="2181860"/>
          <a:ext cx="7905750" cy="24942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1229304378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1219327244"/>
                    </a:ext>
                  </a:extLst>
                </a:gridCol>
              </a:tblGrid>
              <a:tr h="513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Stakeholder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Main</a:t>
                      </a:r>
                      <a:r>
                        <a:rPr lang="es-ES" sz="2000" b="1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Question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8172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Does it improve my farm?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1342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Investor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Is it worth investing?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1581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Policymaker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Does it support public goals?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1447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Researcher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Does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it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generate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evidence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801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Society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Does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it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improve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sustainability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7036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715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E05A7-8C3C-2501-09E8-D2026544E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F61C58A-D5E5-333C-8D3B-79792597FE93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F870CB3-64A8-8EEE-BA91-5A0F94E9C1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8244284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Agritech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Is Transforming Food Systems?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8F471D-77AB-E0C1-CE67-10E2E1583FD7}"/>
              </a:ext>
            </a:extLst>
          </p:cNvPr>
          <p:cNvSpPr txBox="1"/>
          <p:nvPr/>
        </p:nvSpPr>
        <p:spPr>
          <a:xfrm>
            <a:off x="838200" y="1521435"/>
            <a:ext cx="7924800" cy="3728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🌾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🤖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🛰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Satellite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💧 Smart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irrigation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🌱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Biostimulants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📱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apps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🧬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Genomics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♻ Circular </a:t>
            </a:r>
            <a:r>
              <a:rPr lang="es-ES" sz="2000" spc="-5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bioeconomy</a:t>
            </a:r>
            <a:r>
              <a:rPr lang="es-ES" sz="2000" spc="-5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6060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5956A8-96A5-8DB9-150D-7DF4AB36B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5B98171-2A92-F3D1-1B0D-4C451E3FF887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B472252-C482-4FFB-D628-18AA4CB5E9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Example1: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Agriculture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290C8C-0212-723E-A433-9740CE9024F2}"/>
              </a:ext>
            </a:extLst>
          </p:cNvPr>
          <p:cNvSpPr txBox="1"/>
          <p:nvPr/>
        </p:nvSpPr>
        <p:spPr>
          <a:xfrm>
            <a:off x="838200" y="1521435"/>
            <a:ext cx="79248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Technology:Variable-rate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fertiliser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application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Possible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impacts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b="1" spc="-5" dirty="0" err="1">
                <a:solidFill>
                  <a:srgbClr val="002D5E"/>
                </a:solidFill>
                <a:latin typeface="Arial"/>
                <a:cs typeface="Arial"/>
              </a:rPr>
              <a:t>Economic</a:t>
            </a:r>
            <a:endParaRPr lang="es-ES" sz="2000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✔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Reduced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input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costs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b="1" spc="-5" dirty="0" err="1">
                <a:solidFill>
                  <a:srgbClr val="002D5E"/>
                </a:solidFill>
                <a:latin typeface="Arial"/>
                <a:cs typeface="Arial"/>
              </a:rPr>
              <a:t>Environmental</a:t>
            </a:r>
            <a:endParaRPr lang="es-ES" sz="2000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✔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Reduced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nitrogen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losses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b="1" spc="-5" dirty="0">
                <a:solidFill>
                  <a:srgbClr val="002D5E"/>
                </a:solidFill>
                <a:latin typeface="Arial"/>
                <a:cs typeface="Arial"/>
              </a:rPr>
              <a:t>Social</a:t>
            </a:r>
          </a:p>
          <a:p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✔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Better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decision-making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b="1" spc="-5" dirty="0" err="1">
                <a:solidFill>
                  <a:srgbClr val="002D5E"/>
                </a:solidFill>
                <a:latin typeface="Arial"/>
                <a:cs typeface="Arial"/>
              </a:rPr>
              <a:t>Systemic</a:t>
            </a:r>
            <a:endParaRPr lang="es-ES" sz="2000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✔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Greater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adoption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of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digital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agriculture</a:t>
            </a:r>
            <a:endParaRPr lang="es-E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0615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434B2-FD4E-70BC-A86C-948F7795A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7B9BA8B-BB84-6CFD-0EDA-44F24451E7D8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C555CBF-72E2-EFBE-A16E-08B662C3E0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Example2: AI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BC032A-59F5-E064-5538-403142646B51}"/>
              </a:ext>
            </a:extLst>
          </p:cNvPr>
          <p:cNvSpPr txBox="1"/>
          <p:nvPr/>
        </p:nvSpPr>
        <p:spPr>
          <a:xfrm>
            <a:off x="838200" y="1521435"/>
            <a:ext cx="7924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 : AI predicts disease outbreaks.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b="1" spc="-5" dirty="0">
                <a:solidFill>
                  <a:srgbClr val="002D5E"/>
                </a:solidFill>
                <a:latin typeface="Arial"/>
                <a:cs typeface="Arial"/>
              </a:rPr>
              <a:t>Possible indicators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fewer pesticide applications 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lower costs 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better crop quality 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improved farmer confidence 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better advisory services</a:t>
            </a:r>
          </a:p>
        </p:txBody>
      </p:sp>
    </p:spTree>
    <p:extLst>
      <p:ext uri="{BB962C8B-B14F-4D97-AF65-F5344CB8AC3E}">
        <p14:creationId xmlns:p14="http://schemas.microsoft.com/office/powerpoint/2010/main" val="2719055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024254-A17B-A19E-3DC3-2F0BBF041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FDBC89B-4C22-260B-20B8-7F8896010F05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69968F1-4395-8AE9-F365-273404997C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9F178ED-516A-1CDE-2627-DDD9865C0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103942"/>
              </p:ext>
            </p:extLst>
          </p:nvPr>
        </p:nvGraphicFramePr>
        <p:xfrm>
          <a:off x="380999" y="1655829"/>
          <a:ext cx="8124112" cy="413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2056">
                  <a:extLst>
                    <a:ext uri="{9D8B030D-6E8A-4147-A177-3AD203B41FA5}">
                      <a16:colId xmlns:a16="http://schemas.microsoft.com/office/drawing/2014/main" val="3106187232"/>
                    </a:ext>
                  </a:extLst>
                </a:gridCol>
                <a:gridCol w="4062056">
                  <a:extLst>
                    <a:ext uri="{9D8B030D-6E8A-4147-A177-3AD203B41FA5}">
                      <a16:colId xmlns:a16="http://schemas.microsoft.com/office/drawing/2014/main" val="3262308557"/>
                    </a:ext>
                  </a:extLst>
                </a:gridCol>
              </a:tblGrid>
              <a:tr h="2243238">
                <a:tc>
                  <a:txBody>
                    <a:bodyPr/>
                    <a:lstStyle/>
                    <a:p>
                      <a:r>
                        <a:rPr lang="es-ES" sz="2000" b="1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Economic</a:t>
                      </a:r>
                      <a:endParaRPr lang="es-ES" sz="2000" b="1" spc="-5" dirty="0">
                        <a:solidFill>
                          <a:srgbClr val="002D5E"/>
                        </a:solidFill>
                        <a:latin typeface="Arial"/>
                        <a:cs typeface="Arial"/>
                      </a:endParaRP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productivity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profitability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Efficiency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Environmental</a:t>
                      </a:r>
                      <a:endParaRPr lang="es-ES" sz="2000" spc="-5" dirty="0">
                        <a:solidFill>
                          <a:srgbClr val="002D5E"/>
                        </a:solidFill>
                        <a:latin typeface="Arial"/>
                        <a:cs typeface="Arial"/>
                      </a:endParaRP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water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biodiversity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carbon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soil</a:t>
                      </a:r>
                      <a:endParaRPr lang="en-US" sz="20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964065"/>
                  </a:ext>
                </a:extLst>
              </a:tr>
              <a:tr h="1889042">
                <a:tc>
                  <a:txBody>
                    <a:bodyPr/>
                    <a:lstStyle/>
                    <a:p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Social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jobs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wellbeing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inclusion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Governance</a:t>
                      </a:r>
                      <a:endParaRPr lang="es-ES" sz="2000" spc="-5" dirty="0">
                        <a:solidFill>
                          <a:srgbClr val="002D5E"/>
                        </a:solidFill>
                        <a:latin typeface="Arial"/>
                        <a:cs typeface="Arial"/>
                      </a:endParaRP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transparency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traceability</a:t>
                      </a:r>
                      <a:r>
                        <a:rPr lang="es-ES" sz="2000" spc="-5" dirty="0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r>
                        <a:rPr lang="es-ES" sz="2000" spc="-5" dirty="0" err="1">
                          <a:solidFill>
                            <a:srgbClr val="002D5E"/>
                          </a:solidFill>
                          <a:latin typeface="Arial"/>
                          <a:cs typeface="Arial"/>
                        </a:rPr>
                        <a:t>collaboration</a:t>
                      </a:r>
                      <a:endParaRPr lang="es-ES" sz="2000" spc="-5" dirty="0">
                        <a:solidFill>
                          <a:srgbClr val="002D5E"/>
                        </a:solidFill>
                        <a:latin typeface="Arial"/>
                        <a:cs typeface="Arial"/>
                      </a:endParaRPr>
                    </a:p>
                    <a:p>
                      <a:endParaRPr lang="en-US" sz="20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861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568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598D3D-DFF4-78AD-C596-C72FCA28B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719C327-12EE-B301-680A-60A1EFAE18F9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59C0B0E-3F3A-D28E-1F59-B0FA0FEEDF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Concepts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554A80-20AA-3BC9-BFF5-7B5D0F1CD9F0}"/>
              </a:ext>
            </a:extLst>
          </p:cNvPr>
          <p:cNvSpPr txBox="1"/>
          <p:nvPr/>
        </p:nvSpPr>
        <p:spPr>
          <a:xfrm>
            <a:off x="282813" y="1331681"/>
            <a:ext cx="86868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Innovation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Creating new solutions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Adoption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People actually use them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Productivity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Doing more with fewer resources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Sustainability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Meeting present needs without compromising future generations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Resilience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Ability to cope with shocks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Scalability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Can the innovation benefit many users?</a:t>
            </a:r>
          </a:p>
        </p:txBody>
      </p:sp>
    </p:spTree>
    <p:extLst>
      <p:ext uri="{BB962C8B-B14F-4D97-AF65-F5344CB8AC3E}">
        <p14:creationId xmlns:p14="http://schemas.microsoft.com/office/powerpoint/2010/main" val="2748315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F2D60F-C119-F9B0-17F3-638383108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24D095A-0362-9347-7C21-3BC809BEED92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98E51F6-FB27-23EF-A696-BEBE3D1F11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99" y="379278"/>
            <a:ext cx="8991600" cy="491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s-ES" sz="30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: Smart </a:t>
            </a:r>
            <a:r>
              <a:rPr lang="es-ES" sz="3000" dirty="0" err="1">
                <a:latin typeface="Arial" panose="020B0604020202020204" pitchFamily="34" charset="0"/>
                <a:cs typeface="Arial" panose="020B0604020202020204" pitchFamily="34" charset="0"/>
              </a:rPr>
              <a:t>Irrigation</a:t>
            </a:r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3000" dirty="0" err="1">
                <a:latin typeface="Arial" panose="020B0604020202020204" pitchFamily="34" charset="0"/>
                <a:cs typeface="Arial" panose="020B0604020202020204" pitchFamily="34" charset="0"/>
              </a:rPr>
              <a:t>Vineyards</a:t>
            </a:r>
            <a:endParaRPr lang="en-US" sz="3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690E3F-29D3-22C9-7CC9-6D2DAE6246EE}"/>
              </a:ext>
            </a:extLst>
          </p:cNvPr>
          <p:cNvSpPr txBox="1"/>
          <p:nvPr/>
        </p:nvSpPr>
        <p:spPr>
          <a:xfrm>
            <a:off x="457200" y="1524000"/>
            <a:ext cx="86868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Problem: Increasing drought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Technology: IoT irrigation sensors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Expected impacts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Economic: Higher grape quality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Environmental: Lower water consumption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Social: Reduced farmer uncertainty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Governance: Improved water management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683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8072119" y="5768340"/>
            <a:ext cx="937259" cy="937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 txBox="1"/>
          <p:nvPr/>
        </p:nvSpPr>
        <p:spPr>
          <a:xfrm>
            <a:off x="5038360" y="2221726"/>
            <a:ext cx="281024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spc="5" dirty="0">
                <a:solidFill>
                  <a:srgbClr val="002D5E"/>
                </a:solidFill>
                <a:latin typeface="Arial"/>
                <a:cs typeface="Arial"/>
              </a:rPr>
              <a:t>Introductions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38360" y="3351924"/>
            <a:ext cx="3724640" cy="8976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460"/>
              </a:lnSpc>
            </a:pPr>
            <a:r>
              <a:rPr lang="en-US" sz="3200" spc="5" dirty="0">
                <a:solidFill>
                  <a:srgbClr val="002D5E"/>
                </a:solidFill>
                <a:latin typeface="Arial"/>
                <a:cs typeface="Arial"/>
              </a:rPr>
              <a:t>What are your goals for this course?</a:t>
            </a:r>
          </a:p>
        </p:txBody>
      </p:sp>
      <p:sp>
        <p:nvSpPr>
          <p:cNvPr id="8" name="object 8"/>
          <p:cNvSpPr/>
          <p:nvPr/>
        </p:nvSpPr>
        <p:spPr>
          <a:xfrm>
            <a:off x="544604" y="3006465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320071" y="1440442"/>
                </a:moveTo>
                <a:lnTo>
                  <a:pt x="320071" y="1120343"/>
                </a:lnTo>
                <a:lnTo>
                  <a:pt x="124229" y="1120287"/>
                </a:lnTo>
                <a:lnTo>
                  <a:pt x="109729" y="1119030"/>
                </a:lnTo>
                <a:lnTo>
                  <a:pt x="69567" y="1106124"/>
                </a:lnTo>
                <a:lnTo>
                  <a:pt x="36360" y="1081467"/>
                </a:lnTo>
                <a:lnTo>
                  <a:pt x="12615" y="1047563"/>
                </a:lnTo>
                <a:lnTo>
                  <a:pt x="834" y="1006918"/>
                </a:lnTo>
                <a:lnTo>
                  <a:pt x="0" y="992304"/>
                </a:lnTo>
                <a:lnTo>
                  <a:pt x="56" y="124239"/>
                </a:lnTo>
                <a:lnTo>
                  <a:pt x="8487" y="82312"/>
                </a:lnTo>
                <a:lnTo>
                  <a:pt x="29503" y="46506"/>
                </a:lnTo>
                <a:lnTo>
                  <a:pt x="60601" y="19326"/>
                </a:lnTo>
                <a:lnTo>
                  <a:pt x="99274" y="3277"/>
                </a:lnTo>
                <a:lnTo>
                  <a:pt x="128028" y="0"/>
                </a:lnTo>
                <a:lnTo>
                  <a:pt x="1476126" y="56"/>
                </a:lnTo>
                <a:lnTo>
                  <a:pt x="1518050" y="8487"/>
                </a:lnTo>
                <a:lnTo>
                  <a:pt x="1553853" y="29506"/>
                </a:lnTo>
                <a:lnTo>
                  <a:pt x="1581030" y="60606"/>
                </a:lnTo>
                <a:lnTo>
                  <a:pt x="1597078" y="99282"/>
                </a:lnTo>
                <a:lnTo>
                  <a:pt x="1600355" y="224068"/>
                </a:lnTo>
                <a:lnTo>
                  <a:pt x="1088241" y="224068"/>
                </a:lnTo>
                <a:lnTo>
                  <a:pt x="1067320" y="224921"/>
                </a:lnTo>
                <a:lnTo>
                  <a:pt x="1026898" y="231544"/>
                </a:lnTo>
                <a:lnTo>
                  <a:pt x="988819" y="244274"/>
                </a:lnTo>
                <a:lnTo>
                  <a:pt x="953621" y="262574"/>
                </a:lnTo>
                <a:lnTo>
                  <a:pt x="921841" y="285906"/>
                </a:lnTo>
                <a:lnTo>
                  <a:pt x="894017" y="313733"/>
                </a:lnTo>
                <a:lnTo>
                  <a:pt x="870687" y="345515"/>
                </a:lnTo>
                <a:lnTo>
                  <a:pt x="852389" y="380716"/>
                </a:lnTo>
                <a:lnTo>
                  <a:pt x="839660" y="418798"/>
                </a:lnTo>
                <a:lnTo>
                  <a:pt x="833037" y="459224"/>
                </a:lnTo>
                <a:lnTo>
                  <a:pt x="832184" y="480147"/>
                </a:lnTo>
                <a:lnTo>
                  <a:pt x="832184" y="1120343"/>
                </a:lnTo>
                <a:lnTo>
                  <a:pt x="640142" y="1120343"/>
                </a:lnTo>
                <a:lnTo>
                  <a:pt x="320071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/>
          <p:nvPr/>
        </p:nvSpPr>
        <p:spPr>
          <a:xfrm>
            <a:off x="544604" y="3006464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088241" y="224068"/>
                </a:moveTo>
                <a:lnTo>
                  <a:pt x="1600355" y="224068"/>
                </a:lnTo>
                <a:lnTo>
                  <a:pt x="1600355" y="128039"/>
                </a:lnTo>
                <a:lnTo>
                  <a:pt x="1593120" y="85703"/>
                </a:lnTo>
                <a:lnTo>
                  <a:pt x="1573084" y="49273"/>
                </a:lnTo>
                <a:lnTo>
                  <a:pt x="1542753" y="21256"/>
                </a:lnTo>
                <a:lnTo>
                  <a:pt x="1504631" y="4154"/>
                </a:ln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320071" y="1120343"/>
                </a:lnTo>
                <a:lnTo>
                  <a:pt x="320071" y="1440442"/>
                </a:lnTo>
                <a:lnTo>
                  <a:pt x="640142" y="1120343"/>
                </a:lnTo>
                <a:lnTo>
                  <a:pt x="832184" y="1120343"/>
                </a:lnTo>
                <a:lnTo>
                  <a:pt x="832184" y="480147"/>
                </a:lnTo>
                <a:lnTo>
                  <a:pt x="835551" y="438752"/>
                </a:lnTo>
                <a:lnTo>
                  <a:pt x="845294" y="399431"/>
                </a:lnTo>
                <a:lnTo>
                  <a:pt x="860876" y="362722"/>
                </a:lnTo>
                <a:lnTo>
                  <a:pt x="881757" y="329163"/>
                </a:lnTo>
                <a:lnTo>
                  <a:pt x="907401" y="299291"/>
                </a:lnTo>
                <a:lnTo>
                  <a:pt x="937270" y="273645"/>
                </a:lnTo>
                <a:lnTo>
                  <a:pt x="970826" y="252762"/>
                </a:lnTo>
                <a:lnTo>
                  <a:pt x="1007532" y="237179"/>
                </a:lnTo>
                <a:lnTo>
                  <a:pt x="1046850" y="227436"/>
                </a:lnTo>
                <a:lnTo>
                  <a:pt x="1067320" y="224921"/>
                </a:lnTo>
                <a:lnTo>
                  <a:pt x="1088241" y="224068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/>
          <p:nvPr/>
        </p:nvSpPr>
        <p:spPr>
          <a:xfrm>
            <a:off x="1504873" y="3358572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280228" y="1440442"/>
                </a:moveTo>
                <a:lnTo>
                  <a:pt x="960157" y="1120343"/>
                </a:lnTo>
                <a:lnTo>
                  <a:pt x="124173" y="1120287"/>
                </a:lnTo>
                <a:lnTo>
                  <a:pt x="109673" y="1119030"/>
                </a:lnTo>
                <a:lnTo>
                  <a:pt x="69511" y="1106124"/>
                </a:lnTo>
                <a:lnTo>
                  <a:pt x="36304" y="1081467"/>
                </a:lnTo>
                <a:lnTo>
                  <a:pt x="12559" y="1047563"/>
                </a:lnTo>
                <a:lnTo>
                  <a:pt x="778" y="1006918"/>
                </a:lnTo>
                <a:lnTo>
                  <a:pt x="0" y="124239"/>
                </a:lnTo>
                <a:lnTo>
                  <a:pt x="1257" y="109738"/>
                </a:lnTo>
                <a:lnTo>
                  <a:pt x="14161" y="69573"/>
                </a:lnTo>
                <a:lnTo>
                  <a:pt x="38817" y="36363"/>
                </a:lnTo>
                <a:lnTo>
                  <a:pt x="72718" y="12616"/>
                </a:lnTo>
                <a:lnTo>
                  <a:pt x="113360" y="834"/>
                </a:lnTo>
                <a:lnTo>
                  <a:pt x="127972" y="0"/>
                </a:lnTo>
                <a:lnTo>
                  <a:pt x="1472271" y="0"/>
                </a:lnTo>
                <a:lnTo>
                  <a:pt x="1517994" y="8487"/>
                </a:lnTo>
                <a:lnTo>
                  <a:pt x="1553797" y="29506"/>
                </a:lnTo>
                <a:lnTo>
                  <a:pt x="1580974" y="60606"/>
                </a:lnTo>
                <a:lnTo>
                  <a:pt x="1597021" y="99282"/>
                </a:lnTo>
                <a:lnTo>
                  <a:pt x="1600243" y="996103"/>
                </a:lnTo>
                <a:lnTo>
                  <a:pt x="1598986" y="1010605"/>
                </a:lnTo>
                <a:lnTo>
                  <a:pt x="1586081" y="1050770"/>
                </a:lnTo>
                <a:lnTo>
                  <a:pt x="1561426" y="1083979"/>
                </a:lnTo>
                <a:lnTo>
                  <a:pt x="1527525" y="1107727"/>
                </a:lnTo>
                <a:lnTo>
                  <a:pt x="1486883" y="1119508"/>
                </a:lnTo>
                <a:lnTo>
                  <a:pt x="1472271" y="1120343"/>
                </a:lnTo>
                <a:lnTo>
                  <a:pt x="1280228" y="1120343"/>
                </a:lnTo>
                <a:lnTo>
                  <a:pt x="1280228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1504817" y="3358571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472327" y="0"/>
                </a:move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960213" y="1120343"/>
                </a:lnTo>
                <a:lnTo>
                  <a:pt x="1280284" y="1440442"/>
                </a:lnTo>
                <a:lnTo>
                  <a:pt x="1280284" y="1120343"/>
                </a:lnTo>
                <a:lnTo>
                  <a:pt x="1472327" y="1120343"/>
                </a:lnTo>
                <a:lnTo>
                  <a:pt x="1486939" y="1119508"/>
                </a:lnTo>
                <a:lnTo>
                  <a:pt x="1527581" y="1107727"/>
                </a:lnTo>
                <a:lnTo>
                  <a:pt x="1561482" y="1083979"/>
                </a:lnTo>
                <a:lnTo>
                  <a:pt x="1586137" y="1050770"/>
                </a:lnTo>
                <a:lnTo>
                  <a:pt x="1599042" y="1010605"/>
                </a:lnTo>
                <a:lnTo>
                  <a:pt x="1600355" y="128039"/>
                </a:lnTo>
                <a:lnTo>
                  <a:pt x="1599520" y="113425"/>
                </a:lnTo>
                <a:lnTo>
                  <a:pt x="1587740" y="72780"/>
                </a:lnTo>
                <a:lnTo>
                  <a:pt x="1563994" y="38876"/>
                </a:lnTo>
                <a:lnTo>
                  <a:pt x="1530788" y="14219"/>
                </a:lnTo>
                <a:lnTo>
                  <a:pt x="1490626" y="1313"/>
                </a:lnTo>
                <a:lnTo>
                  <a:pt x="1476126" y="56"/>
                </a:lnTo>
                <a:lnTo>
                  <a:pt x="1472327" y="0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0" y="45719"/>
            <a:ext cx="4518634" cy="6807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462026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4" name="object 14"/>
          <p:cNvSpPr/>
          <p:nvPr/>
        </p:nvSpPr>
        <p:spPr>
          <a:xfrm>
            <a:off x="0" y="7620"/>
            <a:ext cx="4676140" cy="68452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9D8A28-45CA-123D-8BAA-A357E5075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7CB2747-B848-3BDD-D184-E2974E0DCA03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94DF10B-B194-5189-183D-FE81B87F17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Measuring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Success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FA4769-7AF0-3E4B-7D24-51A063DED362}"/>
              </a:ext>
            </a:extLst>
          </p:cNvPr>
          <p:cNvSpPr txBox="1"/>
          <p:nvPr/>
        </p:nvSpPr>
        <p:spPr>
          <a:xfrm>
            <a:off x="457200" y="1524000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Participants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brainstorm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possible</a:t>
            </a:r>
            <a:r>
              <a:rPr 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indicators</a:t>
            </a: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09E62C8-2CFD-A676-25D2-C78607A24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592350"/>
              </p:ext>
            </p:extLst>
          </p:nvPr>
        </p:nvGraphicFramePr>
        <p:xfrm>
          <a:off x="619125" y="2074228"/>
          <a:ext cx="7905750" cy="27736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2731472613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10717719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Possible</a:t>
                      </a:r>
                      <a:r>
                        <a:rPr lang="es-ES" sz="2000" b="1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5832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savings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 meter records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1010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yield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production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9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Better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Laboratory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7864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Farmer satisfaction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Survey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641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Adoption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active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6978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Collaboration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partnerships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4359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464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AFC1C9-37EF-A231-C85C-C80B7F9D6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3396049-5CF9-53D0-0664-20664BADC924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4449734-FBD5-6453-93AC-50A9BE6BF1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04C475-3E54-C1D4-06D3-35BB70A598D7}"/>
              </a:ext>
            </a:extLst>
          </p:cNvPr>
          <p:cNvSpPr txBox="1"/>
          <p:nvPr/>
        </p:nvSpPr>
        <p:spPr>
          <a:xfrm>
            <a:off x="457200" y="1524000"/>
            <a:ext cx="8686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 Impact: Each participant selects an </a:t>
            </a:r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innovation they know. Complete the following template.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F1A2CA-DB86-46E8-47AE-654EBBE16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797440"/>
              </p:ext>
            </p:extLst>
          </p:nvPr>
        </p:nvGraphicFramePr>
        <p:xfrm>
          <a:off x="599360" y="2424204"/>
          <a:ext cx="8239840" cy="382419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19920">
                  <a:extLst>
                    <a:ext uri="{9D8B030D-6E8A-4147-A177-3AD203B41FA5}">
                      <a16:colId xmlns:a16="http://schemas.microsoft.com/office/drawing/2014/main" val="3371127222"/>
                    </a:ext>
                  </a:extLst>
                </a:gridCol>
                <a:gridCol w="4119920">
                  <a:extLst>
                    <a:ext uri="{9D8B030D-6E8A-4147-A177-3AD203B41FA5}">
                      <a16:colId xmlns:a16="http://schemas.microsoft.com/office/drawing/2014/main" val="3042617998"/>
                    </a:ext>
                  </a:extLst>
                </a:gridCol>
              </a:tblGrid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Response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5917150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7604776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 addressed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250242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benefits?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3731962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changes?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3611890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Expected impacts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216206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would you measure success?</a:t>
                      </a:r>
                      <a:endParaRPr lang="en-U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5191979"/>
                  </a:ext>
                </a:extLst>
              </a:tr>
              <a:tr h="478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evidence would you collect?</a:t>
                      </a:r>
                      <a:endParaRPr lang="en-U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3489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971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E34F9-FA22-0129-3399-0D4CA46A3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8C032FC-7D52-B732-AE3E-CB63BB1356C6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D182E95-257E-A067-602C-DD80D71940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Wrap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-Up and Key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Takeaways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E6F430-59EC-BD8D-CB1C-725848F80F69}"/>
              </a:ext>
            </a:extLst>
          </p:cNvPr>
          <p:cNvSpPr txBox="1"/>
          <p:nvPr/>
        </p:nvSpPr>
        <p:spPr>
          <a:xfrm>
            <a:off x="457200" y="1524000"/>
            <a:ext cx="86868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Impact is about change, not activity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Outputs are not impacts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Different stakeholders value different outcomes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</a:t>
            </a:r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innovations affect economic, environmental, social, and governance dimensions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Evidence should combine quantitative and qualitative data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Good impact assessment starts by asking: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Who </a:t>
            </a:r>
            <a:r>
              <a:rPr 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benefits</a:t>
            </a:r>
            <a:r>
              <a:rPr 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alt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How</a:t>
            </a:r>
            <a:r>
              <a:rPr lang="es-ES" alt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will</a:t>
            </a:r>
            <a:r>
              <a:rPr lang="es-ES" alt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we</a:t>
            </a:r>
            <a:r>
              <a:rPr lang="es-ES" alt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know</a:t>
            </a:r>
            <a:r>
              <a:rPr lang="es-ES" alt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?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alt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What</a:t>
            </a:r>
            <a:r>
              <a:rPr lang="es-ES" alt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i="1" spc="-5" dirty="0" err="1">
                <a:solidFill>
                  <a:srgbClr val="002D5E"/>
                </a:solidFill>
                <a:latin typeface="Arial"/>
                <a:cs typeface="Arial"/>
              </a:rPr>
              <a:t>changes</a:t>
            </a:r>
            <a:r>
              <a:rPr lang="es-ES" altLang="es-ES" sz="2000" i="1" spc="-5" dirty="0">
                <a:solidFill>
                  <a:srgbClr val="002D5E"/>
                </a:solidFill>
                <a:latin typeface="Arial"/>
                <a:cs typeface="Arial"/>
              </a:rPr>
              <a:t>? </a:t>
            </a: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7633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332F00-3A42-9D0C-4BAF-9DE087918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CFE2835-AC9B-02C7-0124-78ED9FA632C5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3D50F8B-DE7C-5B84-E2C1-0883A3315D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Wrap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-Up and Key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Takeaways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3A19F9-EA01-0DFA-2ACF-302AB6AF7E66}"/>
              </a:ext>
            </a:extLst>
          </p:cNvPr>
          <p:cNvSpPr txBox="1"/>
          <p:nvPr/>
        </p:nvSpPr>
        <p:spPr>
          <a:xfrm>
            <a:off x="304800" y="1524000"/>
            <a:ext cx="8382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Interactive Questions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What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is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the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first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indicator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you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think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of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when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evaluating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project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?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Which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impact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dimension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is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most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difficult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to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measure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: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economic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,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environmental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, social,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or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governance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?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s-ES" altLang="es-E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What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is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the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biggest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barrier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to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measuring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impact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in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your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altLang="es-ES" sz="2000" spc="-5" dirty="0" err="1">
                <a:solidFill>
                  <a:srgbClr val="002D5E"/>
                </a:solidFill>
                <a:latin typeface="Arial"/>
                <a:cs typeface="Arial"/>
              </a:rPr>
              <a:t>organisation</a:t>
            </a:r>
            <a:r>
              <a:rPr lang="es-ES" altLang="es-ES" sz="2000" spc="-5" dirty="0">
                <a:solidFill>
                  <a:srgbClr val="002D5E"/>
                </a:solidFill>
                <a:latin typeface="Arial"/>
                <a:cs typeface="Arial"/>
              </a:rPr>
              <a:t>? 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1155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6E786-148A-3489-1BFA-7E4C881C4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848CCAB-34A6-D781-4D69-9E1EDEF31B83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C502189-EC26-D74D-420A-EB261ACC69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II-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Defining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Dimensions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1F04A2-DF19-9E97-4892-5B28B85BE6F7}"/>
              </a:ext>
            </a:extLst>
          </p:cNvPr>
          <p:cNvSpPr txBox="1"/>
          <p:nvPr/>
        </p:nvSpPr>
        <p:spPr>
          <a:xfrm>
            <a:off x="457200" y="1524000"/>
            <a:ext cx="8686800" cy="434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Measuring the Economic, Environmental, Social and Governance Impacts of </a:t>
            </a:r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Innovations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n-US" sz="2000" b="1" i="1" spc="-5" dirty="0">
                <a:solidFill>
                  <a:srgbClr val="002D5E"/>
                </a:solidFill>
                <a:latin typeface="Arial"/>
                <a:cs typeface="Arial"/>
              </a:rPr>
              <a:t>Measuring What Really Matters in </a:t>
            </a:r>
            <a:r>
              <a:rPr lang="en-US" sz="2000" b="1" i="1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b="1" i="1" spc="-5" dirty="0">
                <a:solidFill>
                  <a:srgbClr val="002D5E"/>
                </a:solidFill>
                <a:latin typeface="Arial"/>
                <a:cs typeface="Arial"/>
              </a:rPr>
              <a:t> Projects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Learning objectives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By the end of this section participants will be able to: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distinguish between different dimensions of impact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select appropriate indicators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understand relationships between indicators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build a multidimensional impact framework</a:t>
            </a:r>
          </a:p>
        </p:txBody>
      </p:sp>
    </p:spTree>
    <p:extLst>
      <p:ext uri="{BB962C8B-B14F-4D97-AF65-F5344CB8AC3E}">
        <p14:creationId xmlns:p14="http://schemas.microsoft.com/office/powerpoint/2010/main" val="1438010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103C4-2E74-B82B-C4B2-2261A275B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1093CA9-514A-5352-A17E-5D54B21664F3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5941BB6-87D7-9ADF-2B33-EA876423E8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II-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Defining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Dimensions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2BC3C-2ED4-B621-D755-D4D837109CD3}"/>
              </a:ext>
            </a:extLst>
          </p:cNvPr>
          <p:cNvSpPr txBox="1"/>
          <p:nvPr/>
        </p:nvSpPr>
        <p:spPr>
          <a:xfrm>
            <a:off x="282813" y="1447800"/>
            <a:ext cx="86868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Why Do We Need Different Impact Dimensions?</a:t>
            </a:r>
          </a:p>
          <a:p>
            <a:endParaRPr lang="en-US" sz="12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 rarely creates only one type of impact.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Example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Precision irrigation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Economic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Higher profits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Environmental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Less water use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Social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Less stress for farmers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Governance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/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Better reporting and compliance</a:t>
            </a:r>
          </a:p>
        </p:txBody>
      </p:sp>
    </p:spTree>
    <p:extLst>
      <p:ext uri="{BB962C8B-B14F-4D97-AF65-F5344CB8AC3E}">
        <p14:creationId xmlns:p14="http://schemas.microsoft.com/office/powerpoint/2010/main" val="613121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ADEAB2-853F-5A77-B507-FAF0E666D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16D6B75-3CDF-2037-F3CC-EFE345CA451E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DAE0ED3-CFA2-D03B-40A7-8DF5B95687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Four Dimensions of Impact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B7CEF3-524F-CF7D-0FB8-D33EB8382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67405"/>
              </p:ext>
            </p:extLst>
          </p:nvPr>
        </p:nvGraphicFramePr>
        <p:xfrm>
          <a:off x="747316" y="1798320"/>
          <a:ext cx="7905750" cy="15849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589239915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36966780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263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Profit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6761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Productivity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Carbon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5899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Biodiversity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462204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D7C9E9-2F31-7A02-89C4-2D3F193B0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373288"/>
              </p:ext>
            </p:extLst>
          </p:nvPr>
        </p:nvGraphicFramePr>
        <p:xfrm>
          <a:off x="747316" y="3474721"/>
          <a:ext cx="7905750" cy="15849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1069279047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2146423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Governance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2828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Institutions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10939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Communities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Policies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9154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Wellbeing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Transparency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4779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007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050D85-C2C2-A507-EF3C-4F8FA6F25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79734C4-CE89-3890-238A-5A3DD02FAFBB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6DEC0E3-7C01-AD66-B99B-E820FA5996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6FB828-A9E1-8459-6DE6-BEABA1C91DA2}"/>
              </a:ext>
            </a:extLst>
          </p:cNvPr>
          <p:cNvSpPr txBox="1"/>
          <p:nvPr/>
        </p:nvSpPr>
        <p:spPr>
          <a:xfrm>
            <a:off x="1143000" y="1828800"/>
            <a:ext cx="6629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Does the technology improve economic performance?</a:t>
            </a:r>
          </a:p>
          <a:p>
            <a:pPr>
              <a:buNone/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Possible impacts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Higher production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Reduced costs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Higher income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Better competitiveness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Better market opportunities</a:t>
            </a:r>
          </a:p>
          <a:p>
            <a:pPr>
              <a:buNone/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6359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908CD0-C935-10A7-ECA7-C73D331DD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4C3D863-FF14-A21C-06DE-3B58B55AD165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361C911-D172-3E00-733E-FBD08E6BC0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22E80DC-562A-BA24-3A75-55376E468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512779"/>
              </p:ext>
            </p:extLst>
          </p:nvPr>
        </p:nvGraphicFramePr>
        <p:xfrm>
          <a:off x="619125" y="1708468"/>
          <a:ext cx="7905750" cy="3566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3446532636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27507493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</a:t>
                      </a:r>
                      <a:endParaRPr lang="es-ES" sz="2000" b="1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471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Yield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tonnes/ha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0466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Production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€/ha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0710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 margin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€/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9644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income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€/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6901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ROI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0129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Payback period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3589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 share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1550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customers</a:t>
                      </a:r>
                      <a:endParaRPr lang="es-ES" sz="2000" kern="1200" spc="-5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84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826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A3AED-78A7-A177-7A42-9F3FD3C11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B7537FF-E1E9-8E82-48D9-6515F5EF09FA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E7A2EE5-F9AB-2A0F-16E3-D25EDF1236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E8BB73-A4CC-F1D0-5DA6-D944D12F673C}"/>
              </a:ext>
            </a:extLst>
          </p:cNvPr>
          <p:cNvSpPr txBox="1"/>
          <p:nvPr/>
        </p:nvSpPr>
        <p:spPr>
          <a:xfrm>
            <a:off x="753743" y="1752600"/>
            <a:ext cx="7239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Technology:AI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irrigation management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Results after two years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Yield: +12%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Water costs: −18%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Profit: +15%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ROI: 145%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Payback: 2.3 years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Would these results convince an investor?</a:t>
            </a:r>
          </a:p>
        </p:txBody>
      </p:sp>
    </p:spTree>
    <p:extLst>
      <p:ext uri="{BB962C8B-B14F-4D97-AF65-F5344CB8AC3E}">
        <p14:creationId xmlns:p14="http://schemas.microsoft.com/office/powerpoint/2010/main" val="3570903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AB57FF-8C96-F814-97E0-B1A8DED8B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2D58B89-BB3D-8DA8-9A02-D3AEC1DBB5B7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5963858-F81C-7353-E89A-92DAADF45E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856618"/>
          </a:xfrm>
          <a:prstGeom prst="rect">
            <a:avLst/>
          </a:prstGeom>
        </p:spPr>
        <p:txBody>
          <a:bodyPr vert="horz" wrap="square" lIns="0" tIns="238733" rIns="0" bIns="0" rtlCol="0">
            <a:spAutoFit/>
          </a:bodyPr>
          <a:lstStyle/>
          <a:p>
            <a:pPr marL="2377440">
              <a:lnSpc>
                <a:spcPct val="100000"/>
              </a:lnSpc>
            </a:pP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EB8AA-2072-7C00-5CED-45326957698E}"/>
              </a:ext>
            </a:extLst>
          </p:cNvPr>
          <p:cNvSpPr txBox="1"/>
          <p:nvPr/>
        </p:nvSpPr>
        <p:spPr>
          <a:xfrm>
            <a:off x="1295399" y="1676400"/>
            <a:ext cx="6890575" cy="3805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5944" indent="-514350">
              <a:lnSpc>
                <a:spcPct val="250000"/>
              </a:lnSpc>
              <a:buFont typeface="+mj-lt"/>
              <a:buAutoNum type="romanUcPeriod"/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Introduction to impact</a:t>
            </a:r>
          </a:p>
          <a:p>
            <a:pPr marL="575944" indent="-514350">
              <a:lnSpc>
                <a:spcPct val="250000"/>
              </a:lnSpc>
              <a:buFont typeface="+mj-lt"/>
              <a:buAutoNum type="romanUcPeriod"/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Defining Impact Dimensions</a:t>
            </a:r>
          </a:p>
          <a:p>
            <a:pPr marL="575944" indent="-514350">
              <a:lnSpc>
                <a:spcPct val="250000"/>
              </a:lnSpc>
              <a:buFont typeface="+mj-lt"/>
              <a:buAutoNum type="romanUcPeriod"/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Data Collection for </a:t>
            </a:r>
            <a:r>
              <a:rPr lang="en-US" sz="2000" b="1" spc="-5" noProof="0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 Impact Assessment</a:t>
            </a:r>
          </a:p>
          <a:p>
            <a:pPr marL="575944" indent="-514350">
              <a:lnSpc>
                <a:spcPct val="250000"/>
              </a:lnSpc>
              <a:buFont typeface="+mj-lt"/>
              <a:buAutoNum type="romanUcPeriod"/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Engaging and working with users of research</a:t>
            </a:r>
          </a:p>
          <a:p>
            <a:pPr marL="575944" indent="-514350">
              <a:lnSpc>
                <a:spcPct val="250000"/>
              </a:lnSpc>
              <a:buFont typeface="+mj-lt"/>
              <a:buAutoNum type="romanUcPeriod"/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Demonstrating impact</a:t>
            </a:r>
          </a:p>
        </p:txBody>
      </p:sp>
    </p:spTree>
    <p:extLst>
      <p:ext uri="{BB962C8B-B14F-4D97-AF65-F5344CB8AC3E}">
        <p14:creationId xmlns:p14="http://schemas.microsoft.com/office/powerpoint/2010/main" val="32644342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18D3C9-BF71-3B5E-4795-604910C6D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8784955-11B8-83E2-F72D-AB2633916EFD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D946795-EB0B-2481-CB4A-EA0BD6E1AA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1FD11B-F303-B13C-B27C-84FB6DCF2E75}"/>
              </a:ext>
            </a:extLst>
          </p:cNvPr>
          <p:cNvSpPr txBox="1"/>
          <p:nvPr/>
        </p:nvSpPr>
        <p:spPr>
          <a:xfrm>
            <a:off x="747316" y="1752600"/>
            <a:ext cx="7239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Does the technology improve environmental sustainability?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Possible impacts</a:t>
            </a:r>
          </a:p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Lower emissions</a:t>
            </a:r>
          </a:p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Better soil</a:t>
            </a:r>
          </a:p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Water conservation</a:t>
            </a:r>
          </a:p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Biodiversity protection</a:t>
            </a:r>
          </a:p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Circular resource use</a:t>
            </a:r>
          </a:p>
        </p:txBody>
      </p:sp>
    </p:spTree>
    <p:extLst>
      <p:ext uri="{BB962C8B-B14F-4D97-AF65-F5344CB8AC3E}">
        <p14:creationId xmlns:p14="http://schemas.microsoft.com/office/powerpoint/2010/main" val="4267236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B2F0D5-F447-6338-DDD4-0B9CBEB02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3711F29-5B81-1B2E-79F9-8ED5C5AA2C11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CB695F7-5F87-F595-D757-58F9AA9873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FF8392C-2010-3F70-B44A-827678606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997264"/>
              </p:ext>
            </p:extLst>
          </p:nvPr>
        </p:nvGraphicFramePr>
        <p:xfrm>
          <a:off x="619125" y="1891348"/>
          <a:ext cx="7905750" cy="31699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3093357488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17806398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Indicator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Unit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1515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consumption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m³/ha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542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Carbon footprint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kg CO₂e/kg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5884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Greenhouse gas emissions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tCO₂e/year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142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Soil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organic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matter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23217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Biodiversity 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Index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4488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Nitrogen efficiency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kg yield/kg 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815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Energy 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kWh/ha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9302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192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3DE41F-9B40-3EF2-5C58-0C89C4F4A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C51C26E-7A94-A150-E14D-D9EA2E2176E5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BC284AF-365B-B231-0655-A2BEFB8C3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14EB5C-3A88-9C00-BEC0-FF22EA346B0D}"/>
              </a:ext>
            </a:extLst>
          </p:cNvPr>
          <p:cNvSpPr txBox="1"/>
          <p:nvPr/>
        </p:nvSpPr>
        <p:spPr>
          <a:xfrm>
            <a:off x="781285" y="1693470"/>
            <a:ext cx="717748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Technology: Precision fertilization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Observed impacts: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Nitrogen use: −20%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Nitrate leaching: −30%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Fuel use: −12%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Carbon emissions: −18%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Soil health: Improved</a:t>
            </a:r>
          </a:p>
          <a:p>
            <a:pPr>
              <a:lnSpc>
                <a:spcPct val="150000"/>
              </a:lnSpc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Which indicators are easiest to measure?</a:t>
            </a:r>
          </a:p>
        </p:txBody>
      </p:sp>
    </p:spTree>
    <p:extLst>
      <p:ext uri="{BB962C8B-B14F-4D97-AF65-F5344CB8AC3E}">
        <p14:creationId xmlns:p14="http://schemas.microsoft.com/office/powerpoint/2010/main" val="3397943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DBCE4-6515-8786-3E2D-823AB3EB6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25A3534-F2A0-E566-CE55-535FB61F7F2C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4F08C3E-0FD6-5B1E-4E37-54F5F0EB17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E949B-24A1-2216-2975-DE6A2BF3ADEC}"/>
              </a:ext>
            </a:extLst>
          </p:cNvPr>
          <p:cNvSpPr txBox="1"/>
          <p:nvPr/>
        </p:nvSpPr>
        <p:spPr>
          <a:xfrm>
            <a:off x="747316" y="1687043"/>
            <a:ext cx="7162800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Does the technology improve people's lives?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Social impacts include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jobs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income stability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wellbeing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inclusion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safety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82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BF96E5-DBF9-9377-770D-0B6E66230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977A817-6CF6-7D28-8A79-B72A4CE24B3A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1B66F40-DA00-CD19-60FA-893CCC29DC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47B41DC-CDC5-5006-D3E3-8C25F12D4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391079"/>
              </p:ext>
            </p:extLst>
          </p:nvPr>
        </p:nvGraphicFramePr>
        <p:xfrm>
          <a:off x="619125" y="1891348"/>
          <a:ext cx="7905750" cy="31699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3348000073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35530222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Indicator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Unit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059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Employment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Number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860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Farmer satisfaction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Survey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7290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Working hours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Hours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/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week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4323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Occupational accidents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Number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750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Gender participation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7569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Youth participation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1499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Training received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Hours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9121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694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3DD763-F29F-5B62-5011-185CF79DE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18DD192-1203-B577-AE07-33034DA527D4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41AE01F-722C-914A-0D32-9A9C2602DE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E7F766-9165-4D55-3EC3-7B9C07FC4223}"/>
              </a:ext>
            </a:extLst>
          </p:cNvPr>
          <p:cNvSpPr txBox="1"/>
          <p:nvPr/>
        </p:nvSpPr>
        <p:spPr>
          <a:xfrm>
            <a:off x="914399" y="1720840"/>
            <a:ext cx="7590711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Technology: Robotic harvesting</a:t>
            </a:r>
          </a:p>
          <a:p>
            <a:pPr>
              <a:buNone/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Positive impacts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Reduced physical strain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Improved worker safety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Higher productivity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Potential negative impacts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Reduced seasonal employment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Need for digital skills</a:t>
            </a:r>
          </a:p>
          <a:p>
            <a:pPr>
              <a:buNone/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Can one technology create both positive and negative impacts?</a:t>
            </a:r>
          </a:p>
        </p:txBody>
      </p:sp>
    </p:spTree>
    <p:extLst>
      <p:ext uri="{BB962C8B-B14F-4D97-AF65-F5344CB8AC3E}">
        <p14:creationId xmlns:p14="http://schemas.microsoft.com/office/powerpoint/2010/main" val="614394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F2F4B9-4C5C-08B8-AA3F-F27459DC7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717FA9A-C881-EE2C-EC96-BB76E208AA6A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7A8A3E0-E9B1-4FDB-6252-7263745100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AB854-B6F8-372A-F4D6-D7874A243D9A}"/>
              </a:ext>
            </a:extLst>
          </p:cNvPr>
          <p:cNvSpPr txBox="1"/>
          <p:nvPr/>
        </p:nvSpPr>
        <p:spPr>
          <a:xfrm>
            <a:off x="747316" y="1720840"/>
            <a:ext cx="7406083" cy="326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Does the innovation improve how the food system is managed?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Governance includes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transparency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traceability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collaboration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regulation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digital inclusion</a:t>
            </a:r>
          </a:p>
        </p:txBody>
      </p:sp>
    </p:spTree>
    <p:extLst>
      <p:ext uri="{BB962C8B-B14F-4D97-AF65-F5344CB8AC3E}">
        <p14:creationId xmlns:p14="http://schemas.microsoft.com/office/powerpoint/2010/main" val="4064025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E23FB-94CD-5D1D-7021-CDA777258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62B2D83-56D7-BD68-8A8F-788CDFCBA846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6DAA342-B1B2-390D-0FD8-052B8F394F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3D2CFE-5A2B-85F4-133D-A01E12EC16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847459"/>
              </p:ext>
            </p:extLst>
          </p:nvPr>
        </p:nvGraphicFramePr>
        <p:xfrm>
          <a:off x="619125" y="2074228"/>
          <a:ext cx="7905750" cy="27736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1628656351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32337322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Indicator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Unit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9141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Traceability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% products tracked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6487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Data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transparency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Score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474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Regulatory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compliance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Yes/No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3366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Data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sharing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Number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of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partners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4320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Digital inclusion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%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users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9510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Stakeholder participation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Number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0661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063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903AD0-8D22-F4FE-DC7A-F205825B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30AA57F-2703-27E5-AD7C-E6E65474AA02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5B1194D-4969-FACC-A160-1A79EF44F0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08CBC-2054-563A-1B01-99C53143BDCC}"/>
              </a:ext>
            </a:extLst>
          </p:cNvPr>
          <p:cNvSpPr txBox="1"/>
          <p:nvPr/>
        </p:nvSpPr>
        <p:spPr>
          <a:xfrm>
            <a:off x="715183" y="1752600"/>
            <a:ext cx="5884545" cy="2959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Technology: Blockchain traceability</a:t>
            </a:r>
          </a:p>
          <a:p>
            <a:pPr>
              <a:buNone/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Possible impacts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Consumers trust products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Food recalls become faster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Export opportunities increase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Regulatory compliance improves</a:t>
            </a:r>
          </a:p>
        </p:txBody>
      </p:sp>
    </p:spTree>
    <p:extLst>
      <p:ext uri="{BB962C8B-B14F-4D97-AF65-F5344CB8AC3E}">
        <p14:creationId xmlns:p14="http://schemas.microsoft.com/office/powerpoint/2010/main" val="1191178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B964B-76A2-08C7-8492-42D0F719C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D80D28A-A682-B8FE-AC85-599345770318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5CC2BF3-0130-B722-9517-DB997E4F85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Between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Dimensions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45F31A-75F5-971B-ABBE-D6AFB2056754}"/>
              </a:ext>
            </a:extLst>
          </p:cNvPr>
          <p:cNvSpPr txBox="1"/>
          <p:nvPr/>
        </p:nvSpPr>
        <p:spPr>
          <a:xfrm>
            <a:off x="1235313" y="2008421"/>
            <a:ext cx="67818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Economic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Investment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Environmental improvement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Social acceptance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Policy support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↓</a:t>
            </a:r>
          </a:p>
          <a:p>
            <a:pPr algn="ctr"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Greater adoption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5F8580-43B8-0280-65CF-F08867D82811}"/>
              </a:ext>
            </a:extLst>
          </p:cNvPr>
          <p:cNvSpPr txBox="1"/>
          <p:nvPr/>
        </p:nvSpPr>
        <p:spPr>
          <a:xfrm>
            <a:off x="1828800" y="1485385"/>
            <a:ext cx="4583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800" spc="-5" dirty="0">
                <a:solidFill>
                  <a:srgbClr val="002D5E"/>
                </a:solidFill>
                <a:latin typeface="Arial"/>
                <a:cs typeface="Arial"/>
              </a:rPr>
              <a:t>Impact dimensions are interconnected</a:t>
            </a:r>
          </a:p>
        </p:txBody>
      </p:sp>
    </p:spTree>
    <p:extLst>
      <p:ext uri="{BB962C8B-B14F-4D97-AF65-F5344CB8AC3E}">
        <p14:creationId xmlns:p14="http://schemas.microsoft.com/office/powerpoint/2010/main" val="2912549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618490" y="1582688"/>
            <a:ext cx="7914005" cy="2359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1030"/>
              </a:spcBef>
            </a:pP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x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section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(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it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’t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)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how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if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it,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ene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spc="-4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7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ann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7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4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en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en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t,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na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.</a:t>
            </a:r>
            <a:endParaRPr lang="en-US" sz="2000" noProof="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US" sz="2000" noProof="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b="1" spc="5" noProof="0" dirty="0">
                <a:solidFill>
                  <a:srgbClr val="002D5E"/>
                </a:solidFill>
                <a:latin typeface="Arial"/>
                <a:cs typeface="Arial"/>
              </a:rPr>
              <a:t>ea</a:t>
            </a:r>
            <a:r>
              <a:rPr lang="en-US" sz="2000" b="1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b="1" spc="-1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b="1" spc="-1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b="1" spc="-6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b="1" spc="-10" noProof="0" dirty="0">
                <a:solidFill>
                  <a:srgbClr val="002D5E"/>
                </a:solidFill>
                <a:latin typeface="Arial"/>
                <a:cs typeface="Arial"/>
              </a:rPr>
              <a:t>ou</a:t>
            </a:r>
            <a:r>
              <a:rPr lang="en-US" sz="2000" b="1" spc="-1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b="1" spc="5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b="1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b="1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b="1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endParaRPr lang="en-US" sz="2000" noProof="0" dirty="0">
              <a:latin typeface="Arial"/>
              <a:cs typeface="Arial"/>
            </a:endParaRPr>
          </a:p>
          <a:p>
            <a:pPr marL="12700" marR="40005">
              <a:lnSpc>
                <a:spcPts val="2160"/>
              </a:lnSpc>
              <a:spcBef>
                <a:spcPts val="1030"/>
              </a:spcBef>
            </a:pPr>
            <a:r>
              <a:rPr lang="en-US" sz="2000" spc="-21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ab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sh</a:t>
            </a:r>
            <a:r>
              <a:rPr lang="en-US" sz="2000" spc="-7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4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unde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nd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-7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7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add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ss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6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a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-4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6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6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ad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7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topics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.</a:t>
            </a:r>
            <a:endParaRPr lang="en-US" sz="2000" noProof="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marL="170180">
              <a:lnSpc>
                <a:spcPct val="100000"/>
              </a:lnSpc>
            </a:pP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I-I</a:t>
            </a:r>
            <a:r>
              <a:rPr lang="en-US" spc="-5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pc="-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pc="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5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5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pc="5" noProof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5" noProof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pc="-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ED01F1-5E68-71C5-DF3B-61FF7515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FAB6150-71F9-157D-844E-AD4928B4986C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23BC71B-0AF9-0213-FCC1-30BA80CC24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Choosing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Indicators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099597-B0B7-374C-6B61-67DB184C98FD}"/>
              </a:ext>
            </a:extLst>
          </p:cNvPr>
          <p:cNvSpPr txBox="1"/>
          <p:nvPr/>
        </p:nvSpPr>
        <p:spPr>
          <a:xfrm>
            <a:off x="838200" y="1582341"/>
            <a:ext cx="7315200" cy="4659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Good indicators should be </a:t>
            </a:r>
            <a:r>
              <a:rPr lang="en-US" sz="2000" b="1" spc="-5" dirty="0">
                <a:solidFill>
                  <a:srgbClr val="002D5E"/>
                </a:solidFill>
                <a:latin typeface="Arial"/>
                <a:cs typeface="Arial"/>
              </a:rPr>
              <a:t>SMART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Specific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Measurable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Achievable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Relevant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Time-bound</a:t>
            </a:r>
          </a:p>
          <a:p>
            <a:pPr>
              <a:lnSpc>
                <a:spcPct val="150000"/>
              </a:lnSpc>
            </a:pPr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Questions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Can you collect the data?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Who will collect it?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How often?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13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FF6CC-44EB-77ED-AEF0-0B4F73291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DAE83EC-D0F9-7750-9A09-D7A14BBC14CF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1885985-B0E3-6FC0-6591-EB6779EC73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Dashboard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A58A39D-2395-202D-BA7B-92287F600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867234"/>
              </p:ext>
            </p:extLst>
          </p:nvPr>
        </p:nvGraphicFramePr>
        <p:xfrm>
          <a:off x="619125" y="2074228"/>
          <a:ext cx="7905750" cy="344532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35250">
                  <a:extLst>
                    <a:ext uri="{9D8B030D-6E8A-4147-A177-3AD203B41FA5}">
                      <a16:colId xmlns:a16="http://schemas.microsoft.com/office/drawing/2014/main" val="1304217097"/>
                    </a:ext>
                  </a:extLst>
                </a:gridCol>
                <a:gridCol w="2635250">
                  <a:extLst>
                    <a:ext uri="{9D8B030D-6E8A-4147-A177-3AD203B41FA5}">
                      <a16:colId xmlns:a16="http://schemas.microsoft.com/office/drawing/2014/main" val="1667757163"/>
                    </a:ext>
                  </a:extLst>
                </a:gridCol>
                <a:gridCol w="2635250">
                  <a:extLst>
                    <a:ext uri="{9D8B030D-6E8A-4147-A177-3AD203B41FA5}">
                      <a16:colId xmlns:a16="http://schemas.microsoft.com/office/drawing/2014/main" val="2736640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Dimension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Indicator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Current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1051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Economic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ROI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140%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3871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Economic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Yield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+12%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86056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Environmental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−18%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67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Environmental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Carbon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−22%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3484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Social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Satisfaction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4.6/5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3417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Governance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Traceability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98%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694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82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64271A-C9C8-941E-12E6-0C716E133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9CD1210-374A-B883-F618-C0E6CB521AC8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424357A-AFB1-9FAB-AA39-AC0E264CD7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7D7FC6-25D6-C24A-ED5A-69849EE918BE}"/>
              </a:ext>
            </a:extLst>
          </p:cNvPr>
          <p:cNvSpPr txBox="1"/>
          <p:nvPr/>
        </p:nvSpPr>
        <p:spPr>
          <a:xfrm>
            <a:off x="587613" y="1524000"/>
            <a:ext cx="8077200" cy="326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Technology: Smart irrigation in Lleida fruit orchards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Economic: Higher production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Environmental: Lower water use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Social: Better working conditions</a:t>
            </a:r>
          </a:p>
          <a:p>
            <a:pPr>
              <a:lnSpc>
                <a:spcPct val="150000"/>
              </a:lnSpc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Governance: Improved irrigation reporting</a:t>
            </a:r>
          </a:p>
          <a:p>
            <a:pPr>
              <a:lnSpc>
                <a:spcPct val="150000"/>
              </a:lnSpc>
              <a:buNone/>
            </a:pPr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What additional indicators would you collect?</a:t>
            </a:r>
          </a:p>
        </p:txBody>
      </p:sp>
    </p:spTree>
    <p:extLst>
      <p:ext uri="{BB962C8B-B14F-4D97-AF65-F5344CB8AC3E}">
        <p14:creationId xmlns:p14="http://schemas.microsoft.com/office/powerpoint/2010/main" val="17539089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3DDDB-FA02-3E95-0787-09EFCDFFA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440F502-501E-82DF-A292-8EE3BC818CA6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6A80778-373F-9A48-3184-CF8691F62C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89781B-E4BE-F710-3095-BBAE81A4EF3B}"/>
              </a:ext>
            </a:extLst>
          </p:cNvPr>
          <p:cNvSpPr txBox="1"/>
          <p:nvPr/>
        </p:nvSpPr>
        <p:spPr>
          <a:xfrm>
            <a:off x="381000" y="1490008"/>
            <a:ext cx="812411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Each participant need top complete this table for one </a:t>
            </a:r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innovation: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Which indicators did you choose?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Why?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Which are easiest to measure?</a:t>
            </a: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Which type of data require?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239BD7-DD46-F9D7-09EB-A296D5BD1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222481"/>
              </p:ext>
            </p:extLst>
          </p:nvPr>
        </p:nvGraphicFramePr>
        <p:xfrm>
          <a:off x="592454" y="3429000"/>
          <a:ext cx="7905750" cy="32381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1150">
                  <a:extLst>
                    <a:ext uri="{9D8B030D-6E8A-4147-A177-3AD203B41FA5}">
                      <a16:colId xmlns:a16="http://schemas.microsoft.com/office/drawing/2014/main" val="813946619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535530731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1629409394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3481329677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2620644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Objective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Indicator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Unit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Baseline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data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Frequency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957407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Reduce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Irrigation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m³/ha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ES" sz="2000" kern="1200" spc="-5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Monthly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63094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Improve</a:t>
                      </a: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yield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Production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t/ha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ES" sz="2000" kern="1200" spc="-5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Season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05689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Reduce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emissions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CO₂e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kg CO₂e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ES" sz="2000" kern="1200" spc="-5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Annual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035097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Improve income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Net 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profit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€/</a:t>
                      </a: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0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Annual</a:t>
                      </a:r>
                      <a:endParaRPr lang="es-ES" sz="20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56913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6965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8948E1-DABE-EFBD-FBA8-7CA65F49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92AA968-540E-B61B-06C0-81183DB0A7EF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592E10B-3BB7-A7DF-DFF6-8E7A17C940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Mistakes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7CB83-DAB6-B95B-A3DD-A3446EAB8D02}"/>
              </a:ext>
            </a:extLst>
          </p:cNvPr>
          <p:cNvSpPr txBox="1"/>
          <p:nvPr/>
        </p:nvSpPr>
        <p:spPr>
          <a:xfrm>
            <a:off x="914400" y="1425509"/>
            <a:ext cx="693420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Avoid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Measuring only economic performance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Too many indicators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Indicators without baseline data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Ignoring unintended impacts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Measuring activities instead of outcomes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21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8A98F9-53DD-C09A-8645-0BC63AA1C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745C61F-078E-0FEB-7883-6139F546D656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D88CA12-92DC-D882-4403-BFA276141C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Takeaways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06FBF-9085-3011-4424-63E3BF3A62DB}"/>
              </a:ext>
            </a:extLst>
          </p:cNvPr>
          <p:cNvSpPr txBox="1"/>
          <p:nvPr/>
        </p:nvSpPr>
        <p:spPr>
          <a:xfrm>
            <a:off x="533400" y="1655829"/>
            <a:ext cx="723900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Successful impact assessment requires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Multiple dimensions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Good indicators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Reliable evidence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Stakeholder perspectives</a:t>
            </a:r>
          </a:p>
          <a:p>
            <a:pPr>
              <a:lnSpc>
                <a:spcPct val="20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✔ Long-term monitoring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202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26DEB5-A44C-D298-45FC-1B0729AA2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80A3ABA-BF05-BF93-9E02-91FB6807CD1D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67886A2-FD7C-D7B4-BBE7-DB9D08B615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4" y="150795"/>
            <a:ext cx="8964929" cy="1030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III-Data Collection for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Agritech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Impact Assessment</a:t>
            </a:r>
            <a:endParaRPr lang="en-US" sz="3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7D017-F935-5FEF-61E7-33B698319853}"/>
              </a:ext>
            </a:extLst>
          </p:cNvPr>
          <p:cNvSpPr txBox="1"/>
          <p:nvPr/>
        </p:nvSpPr>
        <p:spPr>
          <a:xfrm>
            <a:off x="747316" y="1726283"/>
            <a:ext cx="754380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From Data to Evidence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Learning Outcomes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By the end of this chapter participants will be able to: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Identify appropriate data sources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Select suitable data collection methods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Assess data quality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Choose an appropriate sampling strategy 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Design a data collection plan for an </a:t>
            </a:r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project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9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8C4B32-10C2-2D48-5411-6942BBC4F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72C3BC1-C9EA-BDFA-81A5-03960E7BE1D8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DA31AD3-5441-DD57-BBC7-664581F2C1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Matters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10F87F-3189-7AE4-B1B7-056AC7111C3F}"/>
              </a:ext>
            </a:extLst>
          </p:cNvPr>
          <p:cNvSpPr txBox="1"/>
          <p:nvPr/>
        </p:nvSpPr>
        <p:spPr>
          <a:xfrm>
            <a:off x="609601" y="1425509"/>
            <a:ext cx="789551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"Good decisions require good data."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Impact assessment is only as good as the evidence collected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Poor data leads to: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Incorrect conclusions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Poor investment decisions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Weak policy recommendations</a:t>
            </a:r>
          </a:p>
          <a:p>
            <a:pPr>
              <a:lnSpc>
                <a:spcPct val="150000"/>
              </a:lnSpc>
            </a:pP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❌ Inability to demonstrate project impact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54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1ED3C5-9787-8C2E-CE4D-C333C7F2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5AC5BE2-2648-AC2E-55F0-AE77C2816734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9B14942-5F12-8639-3235-A77353EC5D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AA75CA-7065-932F-D035-01D2DE2B1DE8}"/>
              </a:ext>
            </a:extLst>
          </p:cNvPr>
          <p:cNvSpPr txBox="1"/>
          <p:nvPr/>
        </p:nvSpPr>
        <p:spPr>
          <a:xfrm>
            <a:off x="-25706" y="1981200"/>
            <a:ext cx="911732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Research Question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       ↓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Indicators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       ↓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Data Sources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       ↓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Collection Methods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       ↓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Quality Control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       ↓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Analysis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       ↓</a:t>
            </a: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Impact Assessment</a:t>
            </a:r>
          </a:p>
        </p:txBody>
      </p:sp>
    </p:spTree>
    <p:extLst>
      <p:ext uri="{BB962C8B-B14F-4D97-AF65-F5344CB8AC3E}">
        <p14:creationId xmlns:p14="http://schemas.microsoft.com/office/powerpoint/2010/main" val="1611857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DE722D-4806-57F1-A97E-15644AF2E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B929BA5-EB94-14D4-9DBE-AAF065CB52FA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D967281-0F41-2BA5-635F-9F94EFAFA2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What Data Do We Need?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D7ECD-E01E-35AF-ED6D-89DFB8332BAA}"/>
              </a:ext>
            </a:extLst>
          </p:cNvPr>
          <p:cNvSpPr txBox="1"/>
          <p:nvPr/>
        </p:nvSpPr>
        <p:spPr>
          <a:xfrm>
            <a:off x="838200" y="1425509"/>
            <a:ext cx="7543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Explain the difference between quantitative and qualitative data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3B63F4B-0D6A-397B-ABE5-9A4DBD1D3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44714"/>
              </p:ext>
            </p:extLst>
          </p:nvPr>
        </p:nvGraphicFramePr>
        <p:xfrm>
          <a:off x="619125" y="2439988"/>
          <a:ext cx="7905750" cy="19812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2876599337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559454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Quantitative</a:t>
                      </a:r>
                      <a:endParaRPr lang="es-ES" sz="2000" b="1" i="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b="1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Qualitative</a:t>
                      </a:r>
                      <a:endParaRPr lang="es-ES" sz="2000" b="1" i="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131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Yield</a:t>
                      </a:r>
                      <a:r>
                        <a:rPr lang="es-ES" sz="2000" i="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(t/ha)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Farmer perceptions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13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</a:t>
                      </a:r>
                      <a:r>
                        <a:rPr lang="es-ES" sz="2000" i="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use (m³)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Adoption</a:t>
                      </a:r>
                      <a:r>
                        <a:rPr lang="es-ES" sz="2000" i="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barriers</a:t>
                      </a:r>
                      <a:endParaRPr lang="es-ES" sz="2000" i="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7417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Costs</a:t>
                      </a:r>
                      <a:r>
                        <a:rPr lang="es-ES" sz="2000" i="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(€)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Lessons</a:t>
                      </a:r>
                      <a:r>
                        <a:rPr lang="es-ES" sz="2000" i="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learned</a:t>
                      </a:r>
                      <a:endParaRPr lang="es-ES" sz="2000" i="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78426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CO₂ emissions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Stakeholder</a:t>
                      </a:r>
                      <a:r>
                        <a:rPr lang="es-ES" sz="2000" i="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s-ES" sz="2000" i="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opinions</a:t>
                      </a:r>
                      <a:endParaRPr lang="es-ES" sz="2000" i="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4339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264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4E37802-5676-364F-B484-69E8B6DDD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495C9E3-7677-EE0E-4CA2-435193F8A26F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9830300-9B63-A8BC-A824-3189DB9216DD}"/>
              </a:ext>
            </a:extLst>
          </p:cNvPr>
          <p:cNvSpPr txBox="1"/>
          <p:nvPr/>
        </p:nvSpPr>
        <p:spPr>
          <a:xfrm>
            <a:off x="152401" y="1582688"/>
            <a:ext cx="8991598" cy="4339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lang="en-US" sz="2200" b="1" i="1" spc="-5" noProof="0" dirty="0">
                <a:solidFill>
                  <a:srgbClr val="002D5E"/>
                </a:solidFill>
                <a:latin typeface="Arial"/>
                <a:cs typeface="Arial"/>
              </a:rPr>
              <a:t>We do not innovate for technology's sake—we innovate to create value.</a:t>
            </a: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Technology alone does not solve problems.</a:t>
            </a: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Impact tells us whether innovations: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Improve farmers' livelihoods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spc="-5" dirty="0">
                <a:solidFill>
                  <a:srgbClr val="002D5E"/>
                </a:solidFill>
                <a:latin typeface="Arial"/>
                <a:cs typeface="Arial"/>
              </a:rPr>
              <a:t>P</a:t>
            </a:r>
            <a:r>
              <a:rPr lang="en-US" sz="2200" spc="-5" noProof="0" dirty="0" err="1">
                <a:solidFill>
                  <a:srgbClr val="002D5E"/>
                </a:solidFill>
                <a:latin typeface="Arial"/>
                <a:cs typeface="Arial"/>
              </a:rPr>
              <a:t>rotect</a:t>
            </a: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 natural resources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spc="-5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200" spc="-5" noProof="0" dirty="0" err="1">
                <a:solidFill>
                  <a:srgbClr val="002D5E"/>
                </a:solidFill>
                <a:latin typeface="Arial"/>
                <a:cs typeface="Arial"/>
              </a:rPr>
              <a:t>trengthen</a:t>
            </a: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 food systems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spc="-5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200" spc="-5" noProof="0" dirty="0" err="1">
                <a:solidFill>
                  <a:srgbClr val="002D5E"/>
                </a:solidFill>
                <a:latin typeface="Arial"/>
                <a:cs typeface="Arial"/>
              </a:rPr>
              <a:t>reate</a:t>
            </a: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 economic value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spc="-5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200" spc="-5" noProof="0" dirty="0" err="1">
                <a:solidFill>
                  <a:srgbClr val="002D5E"/>
                </a:solidFill>
                <a:latin typeface="Arial"/>
                <a:cs typeface="Arial"/>
              </a:rPr>
              <a:t>ontribute</a:t>
            </a:r>
            <a:r>
              <a:rPr lang="en-US" sz="2200" spc="-5" noProof="0" dirty="0">
                <a:solidFill>
                  <a:srgbClr val="002D5E"/>
                </a:solidFill>
                <a:latin typeface="Arial"/>
                <a:cs typeface="Arial"/>
              </a:rPr>
              <a:t> to sustainability</a:t>
            </a: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lang="en-US" sz="2200" b="1" i="1" spc="-5" noProof="0" dirty="0">
                <a:solidFill>
                  <a:srgbClr val="002D5E"/>
                </a:solidFill>
                <a:latin typeface="Arial"/>
                <a:cs typeface="Arial"/>
              </a:rPr>
              <a:t>"If you cannot demonstrate impact, you cannot demonstrate value."</a:t>
            </a:r>
            <a:endParaRPr lang="en-US" sz="2200" b="1" i="1" noProof="0" dirty="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233D030-D166-2849-CAFD-9DB1EE6DCE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marL="170180">
              <a:lnSpc>
                <a:spcPct val="100000"/>
              </a:lnSpc>
            </a:pP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pc="-5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213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024DDC-B522-6350-795E-6662922F9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49535D7-A8A0-E379-34BD-5526AFB709AE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820EECF-1110-21C7-3CD8-9E24C42776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E2DD59-692B-6FC8-399D-85E5A6CC5B1B}"/>
              </a:ext>
            </a:extLst>
          </p:cNvPr>
          <p:cNvSpPr txBox="1"/>
          <p:nvPr/>
        </p:nvSpPr>
        <p:spPr>
          <a:xfrm>
            <a:off x="838200" y="1425509"/>
            <a:ext cx="7848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Introduce the main sources that could be used in </a:t>
            </a:r>
            <a:r>
              <a:rPr lang="en-US" sz="2000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z="2000" spc="-5" dirty="0">
                <a:solidFill>
                  <a:srgbClr val="002D5E"/>
                </a:solidFill>
                <a:latin typeface="Arial"/>
                <a:cs typeface="Arial"/>
              </a:rPr>
              <a:t> projects</a:t>
            </a:r>
          </a:p>
          <a:p>
            <a:endParaRPr lang="en-US" sz="2000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sz="2000" b="1" i="1" spc="-5" dirty="0">
                <a:solidFill>
                  <a:srgbClr val="002D5E"/>
                </a:solidFill>
                <a:latin typeface="Arial"/>
                <a:cs typeface="Arial"/>
              </a:rPr>
              <a:t>Primary Data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Field measurements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Surveys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Interviews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Sensors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Drone observations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r>
              <a:rPr lang="en-US" sz="2000" b="1" spc="-5" dirty="0">
                <a:solidFill>
                  <a:srgbClr val="002D5E"/>
                </a:solidFill>
                <a:latin typeface="Arial"/>
                <a:cs typeface="Arial"/>
              </a:rPr>
              <a:t>Secondary Data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Government statistics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Weather databases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Scientific publications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Enterprise databases </a:t>
            </a:r>
          </a:p>
          <a:p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Satellite products</a:t>
            </a:r>
          </a:p>
        </p:txBody>
      </p:sp>
    </p:spTree>
    <p:extLst>
      <p:ext uri="{BB962C8B-B14F-4D97-AF65-F5344CB8AC3E}">
        <p14:creationId xmlns:p14="http://schemas.microsoft.com/office/powerpoint/2010/main" val="3842064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25771-CECF-E8B4-EB48-916342C2C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6285B94-3746-3522-2B11-F231E57AFA0D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8580C94-AFD0-47CF-461A-6713308A7F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Field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DD533-5CF8-4172-844F-393637E02764}"/>
              </a:ext>
            </a:extLst>
          </p:cNvPr>
          <p:cNvSpPr txBox="1"/>
          <p:nvPr/>
        </p:nvSpPr>
        <p:spPr>
          <a:xfrm>
            <a:off x="76200" y="1425509"/>
            <a:ext cx="88392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Examples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:</a:t>
            </a: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Crop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yield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Soil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moisture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Water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consumption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Fertilizer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application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Biomass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Disease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incidence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</a:p>
          <a:p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Advantages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✔ High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accuracy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✔ Direct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measurement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Limitations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Time-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consuming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Labour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intensive</a:t>
            </a:r>
          </a:p>
          <a:p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Expensive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Example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Measuring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soil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moisture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weekly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in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irrigated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vineyards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in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Catalonia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3402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130D7-987E-1354-F9D2-54E6D804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9BBD0F1-AE13-B282-A00B-2827147D225B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AFCBA21-9CA6-CC07-0589-98638F6EEF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IoT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Sensors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E5519F-9066-922C-BFE7-9758CB6C1E87}"/>
              </a:ext>
            </a:extLst>
          </p:cNvPr>
          <p:cNvSpPr txBox="1"/>
          <p:nvPr/>
        </p:nvSpPr>
        <p:spPr>
          <a:xfrm>
            <a:off x="747316" y="1954237"/>
            <a:ext cx="458343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Examples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Soil moisture sensors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Weather stations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Livestock collars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Greenhouse sensors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Flow meters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Smart irrigation systems</a:t>
            </a:r>
          </a:p>
        </p:txBody>
      </p:sp>
    </p:spTree>
    <p:extLst>
      <p:ext uri="{BB962C8B-B14F-4D97-AF65-F5344CB8AC3E}">
        <p14:creationId xmlns:p14="http://schemas.microsoft.com/office/powerpoint/2010/main" val="19440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8A556C-8923-459F-2CF3-CC74AD056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7F01A7E-EEDB-115F-9E28-CB8D1990D7F1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34540B2-4E02-1964-C83B-EADFB188A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Farmer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Surveys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64B96-D1C5-9B85-C468-F9766960A629}"/>
              </a:ext>
            </a:extLst>
          </p:cNvPr>
          <p:cNvSpPr txBox="1"/>
          <p:nvPr/>
        </p:nvSpPr>
        <p:spPr>
          <a:xfrm>
            <a:off x="609600" y="1425509"/>
            <a:ext cx="6227444" cy="4617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When should surveys be used?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To collect information on: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Technology adoption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Satisfaction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Decision-making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Training needs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Perceived impacts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Best Practices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Keep surveys concise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Use clear language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Pilot test the questionnaire</a:t>
            </a:r>
          </a:p>
        </p:txBody>
      </p:sp>
    </p:spTree>
    <p:extLst>
      <p:ext uri="{BB962C8B-B14F-4D97-AF65-F5344CB8AC3E}">
        <p14:creationId xmlns:p14="http://schemas.microsoft.com/office/powerpoint/2010/main" val="3546779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AF811B-0AA2-CA85-7E26-092DCD8C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080EBAB-4242-4E9C-20F8-EAD8B223C4F6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590800D-E4DC-D849-FA69-D463A34733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324148"/>
            <a:ext cx="8200311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Administrative and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B7573-2DD8-6683-7B4A-FDB29CC0A73B}"/>
              </a:ext>
            </a:extLst>
          </p:cNvPr>
          <p:cNvSpPr txBox="1"/>
          <p:nvPr/>
        </p:nvSpPr>
        <p:spPr>
          <a:xfrm>
            <a:off x="734463" y="1905000"/>
            <a:ext cx="6227444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Useful sources include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Agricultural census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Farm Accountancy Data Network (FADN/FSDN)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Meteorological agencies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Water authorities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National statistics institutes </a:t>
            </a:r>
          </a:p>
          <a:p>
            <a:pPr>
              <a:lnSpc>
                <a:spcPct val="150000"/>
              </a:lnSpc>
            </a:pPr>
            <a:endParaRPr lang="en-U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i="1" spc="-5" dirty="0">
                <a:solidFill>
                  <a:srgbClr val="002D5E"/>
                </a:solidFill>
                <a:latin typeface="Arial"/>
                <a:cs typeface="Arial"/>
              </a:rPr>
              <a:t>What public datasets are available in your region?</a:t>
            </a:r>
          </a:p>
        </p:txBody>
      </p:sp>
    </p:spTree>
    <p:extLst>
      <p:ext uri="{BB962C8B-B14F-4D97-AF65-F5344CB8AC3E}">
        <p14:creationId xmlns:p14="http://schemas.microsoft.com/office/powerpoint/2010/main" val="4123844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34445-CF7D-41F2-B451-29C97A7C2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5A6AF97-B9A6-892E-7BE6-FEA29EC1F7C7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D923929-D22F-7C99-B9F9-19BD3D6E91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EF576C-902A-FAED-7B3E-9C75E82C6EFB}"/>
              </a:ext>
            </a:extLst>
          </p:cNvPr>
          <p:cNvSpPr txBox="1"/>
          <p:nvPr/>
        </p:nvSpPr>
        <p:spPr>
          <a:xfrm>
            <a:off x="2253614" y="1425509"/>
            <a:ext cx="4583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Introduce the five pillars of quality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2589EC-BC9D-46ED-17D5-94997B269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730987"/>
              </p:ext>
            </p:extLst>
          </p:nvPr>
        </p:nvGraphicFramePr>
        <p:xfrm>
          <a:off x="619125" y="2119948"/>
          <a:ext cx="7905750" cy="27432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52875">
                  <a:extLst>
                    <a:ext uri="{9D8B030D-6E8A-4147-A177-3AD203B41FA5}">
                      <a16:colId xmlns:a16="http://schemas.microsoft.com/office/drawing/2014/main" val="3666906335"/>
                    </a:ext>
                  </a:extLst>
                </a:gridCol>
                <a:gridCol w="3952875">
                  <a:extLst>
                    <a:ext uri="{9D8B030D-6E8A-4147-A177-3AD203B41FA5}">
                      <a16:colId xmlns:a16="http://schemas.microsoft.com/office/drawing/2014/main" val="31990812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Criterion</a:t>
                      </a:r>
                      <a:endParaRPr lang="es-ES" sz="1800" b="1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b="1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Question</a:t>
                      </a:r>
                      <a:endParaRPr lang="es-ES" sz="1800" b="1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7101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Accuracy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Is the value correct?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3143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Completeness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Are </a:t>
                      </a: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any</a:t>
                      </a:r>
                      <a:r>
                        <a:rPr lang="es-E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data </a:t>
                      </a: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missing</a:t>
                      </a:r>
                      <a:r>
                        <a:rPr lang="es-E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821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Consistency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Are </a:t>
                      </a: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measurements</a:t>
                      </a:r>
                      <a:r>
                        <a:rPr lang="es-E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 comparable?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1271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Representativeness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Does the sample reflect the population?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6934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Reliability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Would repeated measurements produce similar results?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8054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091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0A971C-823D-B86B-E40B-37463E498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108B00E-696F-41EC-EE54-A8FBE6D4F709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EEA9E51-89DD-E65A-4B02-1FCDDE9E9D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Longitudinal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00A7D-8056-C351-D687-AC2B71082F77}"/>
              </a:ext>
            </a:extLst>
          </p:cNvPr>
          <p:cNvSpPr txBox="1"/>
          <p:nvPr/>
        </p:nvSpPr>
        <p:spPr>
          <a:xfrm>
            <a:off x="914400" y="1425509"/>
            <a:ext cx="6781800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Compare changes over several years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Benefits: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Measure long-term impacts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Detect delayed effects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Evaluate resilience </a:t>
            </a:r>
          </a:p>
          <a:p>
            <a:pPr>
              <a:lnSpc>
                <a:spcPct val="15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Example: Tracking soil health over five growing seasons</a:t>
            </a:r>
          </a:p>
        </p:txBody>
      </p:sp>
    </p:spTree>
    <p:extLst>
      <p:ext uri="{BB962C8B-B14F-4D97-AF65-F5344CB8AC3E}">
        <p14:creationId xmlns:p14="http://schemas.microsoft.com/office/powerpoint/2010/main" val="3749870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B823DE-AEF1-9551-7973-8A5F6A12B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3EECB16-2CB4-6280-28EF-39936BBF3DD3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A0A9120-DFE4-7C58-61B1-DAF70CF659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Problems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9D862D-C9E5-DA9E-C169-6CCA20E69998}"/>
              </a:ext>
            </a:extLst>
          </p:cNvPr>
          <p:cNvSpPr txBox="1"/>
          <p:nvPr/>
        </p:nvSpPr>
        <p:spPr>
          <a:xfrm>
            <a:off x="457200" y="1425509"/>
            <a:ext cx="8153400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Examples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Missing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values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Duplicate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records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Inconsistent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units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Incorrect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dates</a:t>
            </a: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Interview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bias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>
              <a:lnSpc>
                <a:spcPct val="150000"/>
              </a:lnSpc>
            </a:pPr>
            <a:r>
              <a:rPr lang="es-ES" i="1" spc="-5" dirty="0" err="1">
                <a:solidFill>
                  <a:srgbClr val="002D5E"/>
                </a:solidFill>
                <a:latin typeface="Arial"/>
                <a:cs typeface="Arial"/>
              </a:rPr>
              <a:t>Identify</a:t>
            </a:r>
            <a:r>
              <a:rPr lang="es-ES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i="1" spc="-5" dirty="0" err="1">
                <a:solidFill>
                  <a:srgbClr val="002D5E"/>
                </a:solidFill>
                <a:latin typeface="Arial"/>
                <a:cs typeface="Arial"/>
              </a:rPr>
              <a:t>which</a:t>
            </a:r>
            <a:r>
              <a:rPr lang="es-ES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i="1" spc="-5" dirty="0" err="1">
                <a:solidFill>
                  <a:srgbClr val="002D5E"/>
                </a:solidFill>
                <a:latin typeface="Arial"/>
                <a:cs typeface="Arial"/>
              </a:rPr>
              <a:t>issues</a:t>
            </a:r>
            <a:r>
              <a:rPr lang="es-ES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i="1" spc="-5" dirty="0" err="1">
                <a:solidFill>
                  <a:srgbClr val="002D5E"/>
                </a:solidFill>
                <a:latin typeface="Arial"/>
                <a:cs typeface="Arial"/>
              </a:rPr>
              <a:t>you</a:t>
            </a:r>
            <a:r>
              <a:rPr lang="es-ES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i="1" spc="-5" dirty="0" err="1">
                <a:solidFill>
                  <a:srgbClr val="002D5E"/>
                </a:solidFill>
                <a:latin typeface="Arial"/>
                <a:cs typeface="Arial"/>
              </a:rPr>
              <a:t>have</a:t>
            </a:r>
            <a:r>
              <a:rPr lang="es-ES" i="1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i="1" spc="-5" dirty="0" err="1">
                <a:solidFill>
                  <a:srgbClr val="002D5E"/>
                </a:solidFill>
                <a:latin typeface="Arial"/>
                <a:cs typeface="Arial"/>
              </a:rPr>
              <a:t>experienced</a:t>
            </a:r>
            <a:r>
              <a:rPr lang="es-ES" i="1" spc="-5" dirty="0">
                <a:solidFill>
                  <a:srgbClr val="002D5E"/>
                </a:solidFill>
                <a:latin typeface="Arial"/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16364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EABB0-AAD4-77A0-B820-ABE14012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80FE080-88D4-5370-9E52-D4821397A001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B86D3F8-38EB-0EAC-D269-136B12D06A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Case Study: Smart Irrigation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FC4628-A6A1-757F-CB31-0D00337DCFE7}"/>
              </a:ext>
            </a:extLst>
          </p:cNvPr>
          <p:cNvSpPr txBox="1"/>
          <p:nvPr/>
        </p:nvSpPr>
        <p:spPr>
          <a:xfrm>
            <a:off x="533400" y="1425509"/>
            <a:ext cx="815340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spc="-5" dirty="0">
                <a:solidFill>
                  <a:srgbClr val="002D5E"/>
                </a:solidFill>
                <a:latin typeface="Arial"/>
                <a:cs typeface="Arial"/>
              </a:rPr>
              <a:t>Technology: IoT irrigation sensors</a:t>
            </a:r>
          </a:p>
          <a:p>
            <a:endParaRPr lang="en-US" b="1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b="1" spc="-5" dirty="0">
                <a:solidFill>
                  <a:srgbClr val="002D5E"/>
                </a:solidFill>
                <a:latin typeface="Arial"/>
                <a:cs typeface="Arial"/>
              </a:rPr>
              <a:t>Indicators: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Water use 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Yield 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Energy consumption 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Farmer satisfaction </a:t>
            </a:r>
          </a:p>
          <a:p>
            <a:endParaRPr lang="en-US" spc="-5" dirty="0">
              <a:solidFill>
                <a:srgbClr val="002D5E"/>
              </a:solidFill>
              <a:latin typeface="Arial"/>
              <a:cs typeface="Arial"/>
            </a:endParaRPr>
          </a:p>
          <a:p>
            <a:r>
              <a:rPr lang="en-US" b="1" spc="-5" dirty="0">
                <a:solidFill>
                  <a:srgbClr val="002D5E"/>
                </a:solidFill>
                <a:latin typeface="Arial"/>
                <a:cs typeface="Arial"/>
              </a:rPr>
              <a:t>Possible data sources: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Water meters 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Sensor data 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Farmer interviews </a:t>
            </a:r>
          </a:p>
          <a:p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Farm financial records </a:t>
            </a:r>
          </a:p>
          <a:p>
            <a:endParaRPr lang="en-U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 algn="ctr"/>
            <a:r>
              <a:rPr lang="en-US" sz="2000" i="1" spc="-5" dirty="0">
                <a:solidFill>
                  <a:srgbClr val="002D5E"/>
                </a:solidFill>
                <a:latin typeface="Arial"/>
                <a:cs typeface="Arial"/>
              </a:rPr>
              <a:t>Which source is best for each indicator?</a:t>
            </a:r>
          </a:p>
        </p:txBody>
      </p:sp>
    </p:spTree>
    <p:extLst>
      <p:ext uri="{BB962C8B-B14F-4D97-AF65-F5344CB8AC3E}">
        <p14:creationId xmlns:p14="http://schemas.microsoft.com/office/powerpoint/2010/main" val="3818472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33F69-42C7-48E8-2DB9-8676EA43F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A973090-C1FB-11C9-0E14-39544102D2AE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FC217C2-E782-8FF8-4BD0-E82852BCFF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AA0BD-9FCC-3E7C-60E1-DFADEC276BF2}"/>
              </a:ext>
            </a:extLst>
          </p:cNvPr>
          <p:cNvSpPr txBox="1"/>
          <p:nvPr/>
        </p:nvSpPr>
        <p:spPr>
          <a:xfrm>
            <a:off x="533400" y="1482748"/>
            <a:ext cx="8229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Design a Data Collection Plan</a:t>
            </a:r>
          </a:p>
          <a:p>
            <a:pPr>
              <a:buNone/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Each participant designs a data collection plan for an </a:t>
            </a:r>
            <a:r>
              <a:rPr lang="en-US" spc="-5" dirty="0" err="1">
                <a:solidFill>
                  <a:srgbClr val="002D5E"/>
                </a:solidFill>
                <a:latin typeface="Arial"/>
                <a:cs typeface="Arial"/>
              </a:rPr>
              <a:t>Agritech</a:t>
            </a: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 project (e.g., precision irrigation, AI disease detection, robotic harvesting).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7E570C5-41C7-EDAB-635C-CD73D5996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439940"/>
              </p:ext>
            </p:extLst>
          </p:nvPr>
        </p:nvGraphicFramePr>
        <p:xfrm>
          <a:off x="619125" y="2743200"/>
          <a:ext cx="7905750" cy="2286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581150">
                  <a:extLst>
                    <a:ext uri="{9D8B030D-6E8A-4147-A177-3AD203B41FA5}">
                      <a16:colId xmlns:a16="http://schemas.microsoft.com/office/drawing/2014/main" val="3401480148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3526896845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388785333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43210768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40039167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Indicator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Data Source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Method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Responsible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00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Water 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Sensor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Daily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Technician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467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Yield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Field measurements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Harvest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Annual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Farmer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1636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Satisfaction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Questionnaire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Annual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kern="1200" spc="-5" dirty="0" err="1">
                          <a:solidFill>
                            <a:srgbClr val="002D5E"/>
                          </a:solidFill>
                          <a:latin typeface="Arial"/>
                          <a:ea typeface="+mn-ea"/>
                          <a:cs typeface="Arial"/>
                        </a:rPr>
                        <a:t>Evaluator</a:t>
                      </a:r>
                      <a:endParaRPr lang="es-ES" sz="1800" kern="1200" spc="-5" dirty="0">
                        <a:solidFill>
                          <a:srgbClr val="002D5E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6043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661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306319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7C9C9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/>
          <p:nvPr/>
        </p:nvSpPr>
        <p:spPr>
          <a:xfrm>
            <a:off x="419100" y="594359"/>
            <a:ext cx="8323579" cy="57073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/>
          <p:nvPr/>
        </p:nvSpPr>
        <p:spPr>
          <a:xfrm>
            <a:off x="485140" y="640080"/>
            <a:ext cx="8191500" cy="5577840"/>
          </a:xfrm>
          <a:custGeom>
            <a:avLst/>
            <a:gdLst/>
            <a:ahLst/>
            <a:cxnLst/>
            <a:rect l="l" t="t" r="r" b="b"/>
            <a:pathLst>
              <a:path w="8191500" h="5577840">
                <a:moveTo>
                  <a:pt x="0" y="0"/>
                </a:moveTo>
                <a:lnTo>
                  <a:pt x="8191500" y="0"/>
                </a:lnTo>
                <a:lnTo>
                  <a:pt x="8191500" y="5577840"/>
                </a:lnTo>
                <a:lnTo>
                  <a:pt x="0" y="557784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7" name="object 7"/>
          <p:cNvSpPr/>
          <p:nvPr/>
        </p:nvSpPr>
        <p:spPr>
          <a:xfrm>
            <a:off x="485140" y="640080"/>
            <a:ext cx="8191500" cy="5577840"/>
          </a:xfrm>
          <a:custGeom>
            <a:avLst/>
            <a:gdLst/>
            <a:ahLst/>
            <a:cxnLst/>
            <a:rect l="l" t="t" r="r" b="b"/>
            <a:pathLst>
              <a:path w="8191500" h="5577840">
                <a:moveTo>
                  <a:pt x="0" y="0"/>
                </a:moveTo>
                <a:lnTo>
                  <a:pt x="8191500" y="0"/>
                </a:lnTo>
                <a:lnTo>
                  <a:pt x="8191500" y="5577840"/>
                </a:lnTo>
                <a:lnTo>
                  <a:pt x="0" y="557784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C7C9C9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726440" y="960119"/>
            <a:ext cx="7708900" cy="4937760"/>
          </a:xfrm>
          <a:custGeom>
            <a:avLst/>
            <a:gdLst/>
            <a:ahLst/>
            <a:cxnLst/>
            <a:rect l="l" t="t" r="r" b="b"/>
            <a:pathLst>
              <a:path w="7708900" h="4937760">
                <a:moveTo>
                  <a:pt x="0" y="0"/>
                </a:moveTo>
                <a:lnTo>
                  <a:pt x="7708900" y="0"/>
                </a:lnTo>
                <a:lnTo>
                  <a:pt x="7708900" y="4937760"/>
                </a:lnTo>
                <a:lnTo>
                  <a:pt x="0" y="4937760"/>
                </a:lnTo>
                <a:lnTo>
                  <a:pt x="0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67254" y="3004576"/>
            <a:ext cx="477520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700" b="0" spc="250" noProof="0" dirty="0">
                <a:solidFill>
                  <a:srgbClr val="002D5E"/>
                </a:solidFill>
                <a:latin typeface="Calibri Light"/>
                <a:cs typeface="Calibri Light"/>
              </a:rPr>
              <a:t>W</a:t>
            </a:r>
            <a:r>
              <a:rPr lang="en-US" sz="4700" b="0" spc="270" noProof="0" dirty="0">
                <a:solidFill>
                  <a:srgbClr val="002D5E"/>
                </a:solidFill>
                <a:latin typeface="Calibri Light"/>
                <a:cs typeface="Calibri Light"/>
              </a:rPr>
              <a:t>H</a:t>
            </a:r>
            <a:r>
              <a:rPr lang="en-US" sz="4700" b="0" spc="-114" noProof="0" dirty="0">
                <a:solidFill>
                  <a:srgbClr val="002D5E"/>
                </a:solidFill>
                <a:latin typeface="Calibri Light"/>
                <a:cs typeface="Calibri Light"/>
              </a:rPr>
              <a:t>A</a:t>
            </a:r>
            <a:r>
              <a:rPr lang="en-US" sz="4700" b="0" noProof="0" dirty="0">
                <a:solidFill>
                  <a:srgbClr val="002D5E"/>
                </a:solidFill>
                <a:latin typeface="Calibri Light"/>
                <a:cs typeface="Calibri Light"/>
              </a:rPr>
              <a:t>T</a:t>
            </a:r>
            <a:r>
              <a:rPr lang="en-US" sz="4700" b="0" spc="525" noProof="0" dirty="0">
                <a:solidFill>
                  <a:srgbClr val="002D5E"/>
                </a:solidFill>
                <a:latin typeface="Calibri Light"/>
                <a:cs typeface="Calibri Light"/>
              </a:rPr>
              <a:t> </a:t>
            </a:r>
            <a:r>
              <a:rPr lang="en-US" sz="4700" b="0" spc="245" noProof="0" dirty="0">
                <a:solidFill>
                  <a:srgbClr val="002D5E"/>
                </a:solidFill>
                <a:latin typeface="Calibri Light"/>
                <a:cs typeface="Calibri Light"/>
              </a:rPr>
              <a:t>I</a:t>
            </a:r>
            <a:r>
              <a:rPr lang="en-US" sz="4700" b="0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S</a:t>
            </a:r>
            <a:r>
              <a:rPr lang="en-US" sz="4700" b="0" spc="509" noProof="0" dirty="0">
                <a:solidFill>
                  <a:srgbClr val="002D5E"/>
                </a:solidFill>
                <a:latin typeface="Calibri Light"/>
                <a:cs typeface="Calibri Light"/>
              </a:rPr>
              <a:t> </a:t>
            </a:r>
            <a:r>
              <a:rPr lang="en-US" sz="4700" b="0" spc="245" noProof="0" dirty="0">
                <a:solidFill>
                  <a:srgbClr val="002D5E"/>
                </a:solidFill>
                <a:latin typeface="Calibri Light"/>
                <a:cs typeface="Calibri Light"/>
              </a:rPr>
              <a:t>I</a:t>
            </a:r>
            <a:r>
              <a:rPr lang="en-US" sz="4700" b="0" spc="254" noProof="0" dirty="0">
                <a:solidFill>
                  <a:srgbClr val="002D5E"/>
                </a:solidFill>
                <a:latin typeface="Calibri Light"/>
                <a:cs typeface="Calibri Light"/>
              </a:rPr>
              <a:t>M</a:t>
            </a:r>
            <a:r>
              <a:rPr lang="en-US" sz="4700" b="0" spc="-114" noProof="0" dirty="0">
                <a:solidFill>
                  <a:srgbClr val="002D5E"/>
                </a:solidFill>
                <a:latin typeface="Calibri Light"/>
                <a:cs typeface="Calibri Light"/>
              </a:rPr>
              <a:t>P</a:t>
            </a:r>
            <a:r>
              <a:rPr lang="en-US" sz="4700" b="0" spc="229" noProof="0" dirty="0">
                <a:solidFill>
                  <a:srgbClr val="002D5E"/>
                </a:solidFill>
                <a:latin typeface="Calibri Light"/>
                <a:cs typeface="Calibri Light"/>
              </a:rPr>
              <a:t>A</a:t>
            </a:r>
            <a:r>
              <a:rPr lang="en-US" sz="4700" b="0" spc="280" noProof="0" dirty="0">
                <a:solidFill>
                  <a:srgbClr val="002D5E"/>
                </a:solidFill>
                <a:latin typeface="Calibri Light"/>
                <a:cs typeface="Calibri Light"/>
              </a:rPr>
              <a:t>C</a:t>
            </a:r>
            <a:r>
              <a:rPr lang="en-US" sz="4700" b="0" spc="265" noProof="0" dirty="0">
                <a:solidFill>
                  <a:srgbClr val="002D5E"/>
                </a:solidFill>
                <a:latin typeface="Calibri Light"/>
                <a:cs typeface="Calibri Light"/>
              </a:rPr>
              <a:t>T</a:t>
            </a:r>
            <a:r>
              <a:rPr lang="en-US" sz="4700" b="0" noProof="0" dirty="0">
                <a:solidFill>
                  <a:srgbClr val="002D5E"/>
                </a:solidFill>
                <a:latin typeface="Calibri Light"/>
                <a:cs typeface="Calibri Light"/>
              </a:rPr>
              <a:t>?</a:t>
            </a:r>
            <a:endParaRPr lang="en-US" sz="4700" noProof="0" dirty="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14600" y="3804920"/>
            <a:ext cx="4114800" cy="0"/>
          </a:xfrm>
          <a:custGeom>
            <a:avLst/>
            <a:gdLst/>
            <a:ahLst/>
            <a:cxnLst/>
            <a:rect l="l" t="t" r="r" b="b"/>
            <a:pathLst>
              <a:path w="4114800">
                <a:moveTo>
                  <a:pt x="0" y="0"/>
                </a:moveTo>
                <a:lnTo>
                  <a:pt x="4114800" y="0"/>
                </a:lnTo>
              </a:path>
            </a:pathLst>
          </a:custGeom>
          <a:ln w="19050">
            <a:solidFill>
              <a:srgbClr val="2E94FF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ADE501-9A35-1A04-367F-E52E56C6F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E5E4A89-F8AD-6A81-2EB9-72E146E7F894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6E4367E-D97B-20B6-4F7D-1D3CA1B266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Mistakes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C7E47-4035-0BE5-1853-AF43D81D6E85}"/>
              </a:ext>
            </a:extLst>
          </p:cNvPr>
          <p:cNvSpPr txBox="1"/>
          <p:nvPr/>
        </p:nvSpPr>
        <p:spPr>
          <a:xfrm>
            <a:off x="1905000" y="1659639"/>
            <a:ext cx="45834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Avoid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Collecting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unnecessary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data</a:t>
            </a: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No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baseline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Poor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documentation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Inconsistent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measurement</a:t>
            </a: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protocols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-ES" spc="-5" dirty="0">
                <a:solidFill>
                  <a:srgbClr val="002D5E"/>
                </a:solidFill>
                <a:latin typeface="Arial"/>
                <a:cs typeface="Arial"/>
              </a:rPr>
              <a:t>❌ No data </a:t>
            </a:r>
            <a:r>
              <a:rPr lang="es-ES" spc="-5" dirty="0" err="1">
                <a:solidFill>
                  <a:srgbClr val="002D5E"/>
                </a:solidFill>
                <a:latin typeface="Arial"/>
                <a:cs typeface="Arial"/>
              </a:rPr>
              <a:t>backup</a:t>
            </a:r>
            <a:endParaRPr lang="es-ES" spc="-5" dirty="0">
              <a:solidFill>
                <a:srgbClr val="002D5E"/>
              </a:solidFill>
              <a:latin typeface="Arial"/>
              <a:cs typeface="Arial"/>
            </a:endParaRP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1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AFF33C-8450-F2E8-4213-D27555D1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CFE9D72-248E-4B08-15D0-2EFB092CA51C}"/>
              </a:ext>
            </a:extLst>
          </p:cNvPr>
          <p:cNvSpPr/>
          <p:nvPr/>
        </p:nvSpPr>
        <p:spPr>
          <a:xfrm>
            <a:off x="-26670" y="0"/>
            <a:ext cx="9143999" cy="1331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7EB4DF8-E955-5734-934E-67D489C8D4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316" y="324148"/>
            <a:ext cx="7757795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10"/>
              </a:lnSpc>
            </a:pP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s-E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Takeaways</a:t>
            </a:r>
            <a:endParaRPr lang="en-US" sz="3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3610AD-E483-EA04-9E9C-EC56C39B85B7}"/>
              </a:ext>
            </a:extLst>
          </p:cNvPr>
          <p:cNvSpPr txBox="1"/>
          <p:nvPr/>
        </p:nvSpPr>
        <p:spPr>
          <a:xfrm>
            <a:off x="717938" y="1655829"/>
            <a:ext cx="61722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Good impact assessments begin with good data.</a:t>
            </a:r>
          </a:p>
          <a:p>
            <a:pPr>
              <a:lnSpc>
                <a:spcPct val="20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Use multiple data sources where possible (triangulation).</a:t>
            </a:r>
          </a:p>
          <a:p>
            <a:pPr>
              <a:lnSpc>
                <a:spcPct val="20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Match the data collection method to the indicator.</a:t>
            </a:r>
          </a:p>
          <a:p>
            <a:pPr>
              <a:lnSpc>
                <a:spcPct val="20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Prioritize data quality over quantity.</a:t>
            </a:r>
          </a:p>
          <a:p>
            <a:pPr>
              <a:lnSpc>
                <a:spcPct val="200000"/>
              </a:lnSpc>
            </a:pPr>
            <a:r>
              <a:rPr lang="en-US" spc="-5" dirty="0">
                <a:solidFill>
                  <a:srgbClr val="002D5E"/>
                </a:solidFill>
                <a:latin typeface="Arial"/>
                <a:cs typeface="Arial"/>
              </a:rPr>
              <a:t>✔ Plan data collection before project implementation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637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28600" y="1468576"/>
            <a:ext cx="8686800" cy="3180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63830">
              <a:lnSpc>
                <a:spcPts val="2160"/>
              </a:lnSpc>
              <a:spcBef>
                <a:spcPts val="1030"/>
              </a:spcBef>
            </a:pPr>
            <a:r>
              <a:rPr lang="en-US" b="0" noProof="0" dirty="0">
                <a:latin typeface="Arial"/>
                <a:cs typeface="Arial"/>
              </a:rPr>
              <a:t>A</a:t>
            </a:r>
            <a:r>
              <a:rPr lang="en-US" b="0" spc="-130" noProof="0" dirty="0">
                <a:latin typeface="Arial"/>
                <a:cs typeface="Arial"/>
              </a:rPr>
              <a:t> 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5" noProof="0" dirty="0">
                <a:latin typeface="Arial"/>
                <a:cs typeface="Arial"/>
              </a:rPr>
              <a:t>ection </a:t>
            </a:r>
            <a:r>
              <a:rPr lang="en-US" b="0" spc="10" noProof="0" dirty="0">
                <a:latin typeface="Arial"/>
                <a:cs typeface="Arial"/>
              </a:rPr>
              <a:t>f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noProof="0" dirty="0">
                <a:latin typeface="Arial"/>
                <a:cs typeface="Arial"/>
              </a:rPr>
              <a:t>c</a:t>
            </a:r>
            <a:r>
              <a:rPr lang="en-US" b="0" spc="5" noProof="0" dirty="0">
                <a:latin typeface="Arial"/>
                <a:cs typeface="Arial"/>
              </a:rPr>
              <a:t>u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7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noProof="0" dirty="0">
                <a:latin typeface="Arial"/>
                <a:cs typeface="Arial"/>
              </a:rPr>
              <a:t>n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den</a:t>
            </a:r>
            <a:r>
              <a:rPr lang="en-US" b="0" noProof="0" dirty="0">
                <a:latin typeface="Arial"/>
                <a:cs typeface="Arial"/>
              </a:rPr>
              <a:t>t</a:t>
            </a:r>
            <a:r>
              <a:rPr lang="en-US" b="0" spc="-5" noProof="0" dirty="0">
                <a:latin typeface="Arial"/>
                <a:cs typeface="Arial"/>
              </a:rPr>
              <a:t>if</a:t>
            </a:r>
            <a:r>
              <a:rPr lang="en-US" b="0" spc="-20" noProof="0" dirty="0">
                <a:latin typeface="Arial"/>
                <a:cs typeface="Arial"/>
              </a:rPr>
              <a:t>y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n</a:t>
            </a:r>
            <a:r>
              <a:rPr lang="en-US" b="0" noProof="0" dirty="0">
                <a:latin typeface="Arial"/>
                <a:cs typeface="Arial"/>
              </a:rPr>
              <a:t>g</a:t>
            </a:r>
            <a:r>
              <a:rPr lang="en-US" b="0" spc="-70" noProof="0" dirty="0">
                <a:latin typeface="Arial"/>
                <a:cs typeface="Arial"/>
              </a:rPr>
              <a:t> 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noProof="0" dirty="0">
                <a:latin typeface="Arial"/>
                <a:cs typeface="Arial"/>
              </a:rPr>
              <a:t>k</a:t>
            </a:r>
            <a:r>
              <a:rPr lang="en-US" b="0" spc="5" noProof="0" dirty="0">
                <a:latin typeface="Arial"/>
                <a:cs typeface="Arial"/>
              </a:rPr>
              <a:t>eh</a:t>
            </a:r>
            <a:r>
              <a:rPr lang="en-US" b="0" spc="-15" noProof="0" dirty="0">
                <a:latin typeface="Arial"/>
                <a:cs typeface="Arial"/>
              </a:rPr>
              <a:t>o</a:t>
            </a:r>
            <a:r>
              <a:rPr lang="en-US" b="0" spc="-5" noProof="0" dirty="0">
                <a:latin typeface="Arial"/>
                <a:cs typeface="Arial"/>
              </a:rPr>
              <a:t>l</a:t>
            </a:r>
            <a:r>
              <a:rPr lang="en-US" b="0" spc="5" noProof="0" dirty="0">
                <a:latin typeface="Arial"/>
                <a:cs typeface="Arial"/>
              </a:rPr>
              <a:t>d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5" noProof="0" dirty="0">
                <a:latin typeface="Arial"/>
                <a:cs typeface="Arial"/>
              </a:rPr>
              <a:t>,</a:t>
            </a:r>
            <a:r>
              <a:rPr lang="en-US" b="0" spc="-95" noProof="0" dirty="0">
                <a:latin typeface="Arial"/>
                <a:cs typeface="Arial"/>
              </a:rPr>
              <a:t> </a:t>
            </a:r>
            <a:r>
              <a:rPr lang="en-US" b="0" noProof="0" dirty="0">
                <a:latin typeface="Arial"/>
                <a:cs typeface="Arial"/>
              </a:rPr>
              <a:t>c</a:t>
            </a:r>
            <a:r>
              <a:rPr lang="en-US" b="0" spc="5" noProof="0" dirty="0">
                <a:latin typeface="Arial"/>
                <a:cs typeface="Arial"/>
              </a:rPr>
              <a:t>on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de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n</a:t>
            </a:r>
            <a:r>
              <a:rPr lang="en-US" b="0" noProof="0" dirty="0">
                <a:latin typeface="Arial"/>
                <a:cs typeface="Arial"/>
              </a:rPr>
              <a:t>g</a:t>
            </a:r>
            <a:r>
              <a:rPr lang="en-US" b="0" spc="-7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ho</a:t>
            </a:r>
            <a:r>
              <a:rPr lang="en-US" b="0" noProof="0" dirty="0">
                <a:latin typeface="Arial"/>
                <a:cs typeface="Arial"/>
              </a:rPr>
              <a:t>w</a:t>
            </a:r>
            <a:r>
              <a:rPr lang="en-US" b="0" spc="-45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 </a:t>
            </a:r>
            <a:r>
              <a:rPr lang="en-US" b="0" spc="5" noProof="0" dirty="0">
                <a:latin typeface="Arial"/>
                <a:cs typeface="Arial"/>
              </a:rPr>
              <a:t>en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he</a:t>
            </a:r>
            <a:r>
              <a:rPr lang="en-US" b="0" spc="-10" noProof="0" dirty="0">
                <a:latin typeface="Arial"/>
                <a:cs typeface="Arial"/>
              </a:rPr>
              <a:t>m</a:t>
            </a:r>
            <a:r>
              <a:rPr lang="en-US" b="0" spc="-5" noProof="0" dirty="0">
                <a:latin typeface="Arial"/>
                <a:cs typeface="Arial"/>
              </a:rPr>
              <a:t>,</a:t>
            </a:r>
            <a:r>
              <a:rPr lang="en-US" b="0" spc="-75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an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5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de</a:t>
            </a:r>
            <a:r>
              <a:rPr lang="en-US" b="0" spc="-20" noProof="0" dirty="0">
                <a:latin typeface="Arial"/>
                <a:cs typeface="Arial"/>
              </a:rPr>
              <a:t>v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-5" noProof="0" dirty="0">
                <a:latin typeface="Arial"/>
                <a:cs typeface="Arial"/>
              </a:rPr>
              <a:t>l</a:t>
            </a:r>
            <a:r>
              <a:rPr lang="en-US" b="0" spc="5" noProof="0" dirty="0">
                <a:latin typeface="Arial"/>
                <a:cs typeface="Arial"/>
              </a:rPr>
              <a:t>op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n</a:t>
            </a:r>
            <a:r>
              <a:rPr lang="en-US" b="0" noProof="0" dirty="0">
                <a:latin typeface="Arial"/>
                <a:cs typeface="Arial"/>
              </a:rPr>
              <a:t>g</a:t>
            </a:r>
            <a:r>
              <a:rPr lang="en-US" b="0" spc="-7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app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5" noProof="0" dirty="0">
                <a:latin typeface="Arial"/>
                <a:cs typeface="Arial"/>
              </a:rPr>
              <a:t>op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20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7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an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5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-20" noProof="0" dirty="0">
                <a:latin typeface="Arial"/>
                <a:cs typeface="Arial"/>
              </a:rPr>
              <a:t>f</a:t>
            </a:r>
            <a:r>
              <a:rPr lang="en-US" b="0" spc="-5" noProof="0" dirty="0">
                <a:latin typeface="Arial"/>
                <a:cs typeface="Arial"/>
              </a:rPr>
              <a:t>f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c</a:t>
            </a:r>
            <a:r>
              <a:rPr lang="en-US" b="0" spc="-25" noProof="0" dirty="0">
                <a:latin typeface="Arial"/>
                <a:cs typeface="Arial"/>
              </a:rPr>
              <a:t>t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-20" noProof="0" dirty="0">
                <a:latin typeface="Arial"/>
                <a:cs typeface="Arial"/>
              </a:rPr>
              <a:t>v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50" noProof="0" dirty="0">
                <a:latin typeface="Arial"/>
                <a:cs typeface="Arial"/>
              </a:rPr>
              <a:t> </a:t>
            </a:r>
            <a:r>
              <a:rPr lang="en-US" b="0" spc="-25" noProof="0" dirty="0">
                <a:latin typeface="Arial"/>
                <a:cs typeface="Arial"/>
              </a:rPr>
              <a:t>w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20" noProof="0" dirty="0">
                <a:latin typeface="Arial"/>
                <a:cs typeface="Arial"/>
              </a:rPr>
              <a:t>y</a:t>
            </a:r>
            <a:r>
              <a:rPr lang="en-US" b="0" noProof="0" dirty="0">
                <a:latin typeface="Arial"/>
                <a:cs typeface="Arial"/>
              </a:rPr>
              <a:t>s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-25" noProof="0" dirty="0">
                <a:latin typeface="Arial"/>
                <a:cs typeface="Arial"/>
              </a:rPr>
              <a:t>w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noProof="0" dirty="0">
                <a:latin typeface="Arial"/>
                <a:cs typeface="Arial"/>
              </a:rPr>
              <a:t>k t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h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spc="-130" noProof="0" dirty="0">
                <a:latin typeface="Arial"/>
                <a:cs typeface="Arial"/>
              </a:rPr>
              <a:t>r</a:t>
            </a:r>
            <a:r>
              <a:rPr lang="en-US" b="0" spc="-5" noProof="0" dirty="0"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</a:pPr>
            <a:endParaRPr lang="en-US" b="0" spc="-5" noProof="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lang="en-US" spc="-5" noProof="0" dirty="0"/>
              <a:t>L</a:t>
            </a:r>
            <a:r>
              <a:rPr lang="en-US" spc="5" noProof="0" dirty="0"/>
              <a:t>ea</a:t>
            </a:r>
            <a:r>
              <a:rPr lang="en-US" noProof="0" dirty="0"/>
              <a:t>r</a:t>
            </a:r>
            <a:r>
              <a:rPr lang="en-US" spc="-10" noProof="0" dirty="0"/>
              <a:t>n</a:t>
            </a:r>
            <a:r>
              <a:rPr lang="en-US" spc="-5" noProof="0" dirty="0"/>
              <a:t>i</a:t>
            </a:r>
            <a:r>
              <a:rPr lang="en-US" spc="-10" noProof="0" dirty="0"/>
              <a:t>n</a:t>
            </a:r>
            <a:r>
              <a:rPr lang="en-US" spc="-5" noProof="0" dirty="0"/>
              <a:t>g</a:t>
            </a:r>
            <a:r>
              <a:rPr lang="en-US" spc="-60" noProof="0" dirty="0"/>
              <a:t> </a:t>
            </a:r>
            <a:r>
              <a:rPr lang="en-US" spc="-10" noProof="0" dirty="0"/>
              <a:t>ou</a:t>
            </a:r>
            <a:r>
              <a:rPr lang="en-US" spc="-15" noProof="0" dirty="0"/>
              <a:t>t</a:t>
            </a:r>
            <a:r>
              <a:rPr lang="en-US" spc="5" noProof="0" dirty="0"/>
              <a:t>c</a:t>
            </a:r>
            <a:r>
              <a:rPr lang="en-US" spc="-5" noProof="0" dirty="0"/>
              <a:t>o</a:t>
            </a:r>
            <a:r>
              <a:rPr lang="en-US" noProof="0" dirty="0"/>
              <a:t>m</a:t>
            </a:r>
            <a:r>
              <a:rPr lang="en-US" spc="5" noProof="0" dirty="0"/>
              <a:t>e</a:t>
            </a:r>
            <a:r>
              <a:rPr lang="en-US" noProof="0" dirty="0"/>
              <a:t>s</a:t>
            </a: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b="0" spc="-210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unde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25" noProof="0" dirty="0">
                <a:latin typeface="Arial"/>
                <a:cs typeface="Arial"/>
              </a:rPr>
              <a:t>t</a:t>
            </a:r>
            <a:r>
              <a:rPr lang="en-US" b="0" spc="-15" noProof="0" dirty="0">
                <a:latin typeface="Arial"/>
                <a:cs typeface="Arial"/>
              </a:rPr>
              <a:t>a</a:t>
            </a:r>
            <a:r>
              <a:rPr lang="en-US" b="0" spc="5" noProof="0" dirty="0">
                <a:latin typeface="Arial"/>
                <a:cs typeface="Arial"/>
              </a:rPr>
              <a:t>n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9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h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10" noProof="0" dirty="0">
                <a:latin typeface="Arial"/>
                <a:cs typeface="Arial"/>
              </a:rPr>
              <a:t>m</a:t>
            </a:r>
            <a:r>
              <a:rPr lang="en-US" b="0" spc="5" noProof="0" dirty="0">
                <a:latin typeface="Arial"/>
                <a:cs typeface="Arial"/>
              </a:rPr>
              <a:t>po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-15" noProof="0" dirty="0">
                <a:latin typeface="Arial"/>
                <a:cs typeface="Arial"/>
              </a:rPr>
              <a:t>an</a:t>
            </a:r>
            <a:r>
              <a:rPr lang="en-US" b="0" noProof="0" dirty="0">
                <a:latin typeface="Arial"/>
                <a:cs typeface="Arial"/>
              </a:rPr>
              <a:t>ce</a:t>
            </a:r>
            <a:r>
              <a:rPr lang="en-US" b="0" spc="-7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noProof="0" dirty="0">
                <a:latin typeface="Arial"/>
                <a:cs typeface="Arial"/>
              </a:rPr>
              <a:t>f</a:t>
            </a:r>
            <a:r>
              <a:rPr lang="en-US" b="0" spc="-35" noProof="0" dirty="0">
                <a:latin typeface="Arial"/>
                <a:cs typeface="Arial"/>
              </a:rPr>
              <a:t> 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noProof="0" dirty="0">
                <a:latin typeface="Arial"/>
                <a:cs typeface="Arial"/>
              </a:rPr>
              <a:t>k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-15" noProof="0" dirty="0">
                <a:latin typeface="Arial"/>
                <a:cs typeface="Arial"/>
              </a:rPr>
              <a:t>h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spc="-5" noProof="0" dirty="0">
                <a:latin typeface="Arial"/>
                <a:cs typeface="Arial"/>
              </a:rPr>
              <a:t>l</a:t>
            </a:r>
            <a:r>
              <a:rPr lang="en-US" b="0" spc="-15" noProof="0" dirty="0">
                <a:latin typeface="Arial"/>
                <a:cs typeface="Arial"/>
              </a:rPr>
              <a:t>d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r</a:t>
            </a:r>
            <a:r>
              <a:rPr lang="en-US" b="0" spc="-85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en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10" noProof="0" dirty="0">
                <a:latin typeface="Arial"/>
                <a:cs typeface="Arial"/>
              </a:rPr>
              <a:t>m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spc="5" noProof="0" dirty="0">
                <a:latin typeface="Arial"/>
                <a:cs typeface="Arial"/>
              </a:rPr>
              <a:t>nt</a:t>
            </a:r>
          </a:p>
          <a:p>
            <a:pPr marL="355600" marR="465455" indent="-342900">
              <a:lnSpc>
                <a:spcPts val="2160"/>
              </a:lnSpc>
              <a:spcBef>
                <a:spcPts val="103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b="0" spc="-210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unde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25" noProof="0" dirty="0">
                <a:latin typeface="Arial"/>
                <a:cs typeface="Arial"/>
              </a:rPr>
              <a:t>t</a:t>
            </a:r>
            <a:r>
              <a:rPr lang="en-US" b="0" spc="-15" noProof="0" dirty="0">
                <a:latin typeface="Arial"/>
                <a:cs typeface="Arial"/>
              </a:rPr>
              <a:t>a</a:t>
            </a:r>
            <a:r>
              <a:rPr lang="en-US" b="0" spc="5" noProof="0" dirty="0">
                <a:latin typeface="Arial"/>
                <a:cs typeface="Arial"/>
              </a:rPr>
              <a:t>n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9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h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oppo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-2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u</a:t>
            </a:r>
            <a:r>
              <a:rPr lang="en-US" b="0" spc="-15" noProof="0" dirty="0">
                <a:latin typeface="Arial"/>
                <a:cs typeface="Arial"/>
              </a:rPr>
              <a:t>n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-25" noProof="0" dirty="0">
                <a:latin typeface="Arial"/>
                <a:cs typeface="Arial"/>
              </a:rPr>
              <a:t>t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8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an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50" noProof="0" dirty="0">
                <a:latin typeface="Arial"/>
                <a:cs typeface="Arial"/>
              </a:rPr>
              <a:t> </a:t>
            </a:r>
            <a:r>
              <a:rPr lang="en-US" b="0" noProof="0" dirty="0">
                <a:latin typeface="Arial"/>
                <a:cs typeface="Arial"/>
              </a:rPr>
              <a:t>c</a:t>
            </a:r>
            <a:r>
              <a:rPr lang="en-US" b="0" spc="5" noProof="0" dirty="0">
                <a:latin typeface="Arial"/>
                <a:cs typeface="Arial"/>
              </a:rPr>
              <a:t>ha</a:t>
            </a:r>
            <a:r>
              <a:rPr lang="en-US" b="0" spc="-5" noProof="0" dirty="0">
                <a:latin typeface="Arial"/>
                <a:cs typeface="Arial"/>
              </a:rPr>
              <a:t>ll</a:t>
            </a:r>
            <a:r>
              <a:rPr lang="en-US" b="0" spc="5" noProof="0" dirty="0">
                <a:latin typeface="Arial"/>
                <a:cs typeface="Arial"/>
              </a:rPr>
              <a:t>en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60" noProof="0" dirty="0">
                <a:latin typeface="Arial"/>
                <a:cs typeface="Arial"/>
              </a:rPr>
              <a:t> </a:t>
            </a:r>
            <a:r>
              <a:rPr lang="en-US" b="0" spc="10" noProof="0" dirty="0">
                <a:latin typeface="Arial"/>
                <a:cs typeface="Arial"/>
              </a:rPr>
              <a:t>f</a:t>
            </a:r>
            <a:r>
              <a:rPr lang="en-US" b="0" spc="5" noProof="0" dirty="0">
                <a:latin typeface="Arial"/>
                <a:cs typeface="Arial"/>
              </a:rPr>
              <a:t>o</a:t>
            </a:r>
            <a:r>
              <a:rPr lang="en-US" b="0" noProof="0" dirty="0">
                <a:latin typeface="Arial"/>
                <a:cs typeface="Arial"/>
              </a:rPr>
              <a:t>r</a:t>
            </a:r>
            <a:r>
              <a:rPr lang="en-US" b="0" spc="-65" noProof="0" dirty="0">
                <a:latin typeface="Arial"/>
                <a:cs typeface="Arial"/>
              </a:rPr>
              <a:t> </a:t>
            </a:r>
            <a:r>
              <a:rPr lang="en-US" b="0" noProof="0" dirty="0">
                <a:latin typeface="Arial"/>
                <a:cs typeface="Arial"/>
              </a:rPr>
              <a:t>s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noProof="0" dirty="0">
                <a:latin typeface="Arial"/>
                <a:cs typeface="Arial"/>
              </a:rPr>
              <a:t>k</a:t>
            </a:r>
            <a:r>
              <a:rPr lang="en-US" b="0" spc="5" noProof="0" dirty="0">
                <a:latin typeface="Arial"/>
                <a:cs typeface="Arial"/>
              </a:rPr>
              <a:t>eh</a:t>
            </a:r>
            <a:r>
              <a:rPr lang="en-US" b="0" spc="-15" noProof="0" dirty="0">
                <a:latin typeface="Arial"/>
                <a:cs typeface="Arial"/>
              </a:rPr>
              <a:t>o</a:t>
            </a:r>
            <a:r>
              <a:rPr lang="en-US" b="0" spc="-5" noProof="0" dirty="0">
                <a:latin typeface="Arial"/>
                <a:cs typeface="Arial"/>
              </a:rPr>
              <a:t>l</a:t>
            </a:r>
            <a:r>
              <a:rPr lang="en-US" b="0" spc="5" noProof="0" dirty="0">
                <a:latin typeface="Arial"/>
                <a:cs typeface="Arial"/>
              </a:rPr>
              <a:t>d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r </a:t>
            </a:r>
            <a:r>
              <a:rPr lang="en-US" b="0" spc="5" noProof="0" dirty="0">
                <a:latin typeface="Arial"/>
                <a:cs typeface="Arial"/>
              </a:rPr>
              <a:t>en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10" noProof="0" dirty="0">
                <a:latin typeface="Arial"/>
                <a:cs typeface="Arial"/>
              </a:rPr>
              <a:t>m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-15" noProof="0" dirty="0">
                <a:latin typeface="Arial"/>
                <a:cs typeface="Arial"/>
              </a:rPr>
              <a:t>n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</a:p>
          <a:p>
            <a:pPr marL="355600" marR="5080" indent="-342900">
              <a:lnSpc>
                <a:spcPts val="2160"/>
              </a:lnSpc>
              <a:spcBef>
                <a:spcPts val="100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b="0" spc="-210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b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ab</a:t>
            </a:r>
            <a:r>
              <a:rPr lang="en-US" b="0" spc="-5" noProof="0" dirty="0">
                <a:latin typeface="Arial"/>
                <a:cs typeface="Arial"/>
              </a:rPr>
              <a:t>l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5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5" noProof="0" dirty="0">
                <a:latin typeface="Arial"/>
                <a:cs typeface="Arial"/>
              </a:rPr>
              <a:t>den</a:t>
            </a:r>
            <a:r>
              <a:rPr lang="en-US" b="0" noProof="0" dirty="0">
                <a:latin typeface="Arial"/>
                <a:cs typeface="Arial"/>
              </a:rPr>
              <a:t>t</a:t>
            </a:r>
            <a:r>
              <a:rPr lang="en-US" b="0" spc="-5" noProof="0" dirty="0">
                <a:latin typeface="Arial"/>
                <a:cs typeface="Arial"/>
              </a:rPr>
              <a:t>if</a:t>
            </a:r>
            <a:r>
              <a:rPr lang="en-US" b="0" noProof="0" dirty="0">
                <a:latin typeface="Arial"/>
                <a:cs typeface="Arial"/>
              </a:rPr>
              <a:t>y</a:t>
            </a:r>
            <a:r>
              <a:rPr lang="en-US" b="0" spc="-8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app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5" noProof="0" dirty="0">
                <a:latin typeface="Arial"/>
                <a:cs typeface="Arial"/>
              </a:rPr>
              <a:t>op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-15" noProof="0" dirty="0">
                <a:latin typeface="Arial"/>
                <a:cs typeface="Arial"/>
              </a:rPr>
              <a:t>a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9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an</a:t>
            </a:r>
            <a:r>
              <a:rPr lang="en-US" b="0" noProof="0" dirty="0">
                <a:latin typeface="Arial"/>
                <a:cs typeface="Arial"/>
              </a:rPr>
              <a:t>d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e</a:t>
            </a:r>
            <a:r>
              <a:rPr lang="en-US" b="0" spc="-20" noProof="0" dirty="0">
                <a:latin typeface="Arial"/>
                <a:cs typeface="Arial"/>
              </a:rPr>
              <a:t>f</a:t>
            </a:r>
            <a:r>
              <a:rPr lang="en-US" b="0" spc="-5" noProof="0" dirty="0">
                <a:latin typeface="Arial"/>
                <a:cs typeface="Arial"/>
              </a:rPr>
              <a:t>f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noProof="0" dirty="0">
                <a:latin typeface="Arial"/>
                <a:cs typeface="Arial"/>
              </a:rPr>
              <a:t>c</a:t>
            </a:r>
            <a:r>
              <a:rPr lang="en-US" b="0" spc="-25" noProof="0" dirty="0">
                <a:latin typeface="Arial"/>
                <a:cs typeface="Arial"/>
              </a:rPr>
              <a:t>t</a:t>
            </a:r>
            <a:r>
              <a:rPr lang="en-US" b="0" spc="-5" noProof="0" dirty="0">
                <a:latin typeface="Arial"/>
                <a:cs typeface="Arial"/>
              </a:rPr>
              <a:t>i</a:t>
            </a:r>
            <a:r>
              <a:rPr lang="en-US" b="0" spc="-20" noProof="0" dirty="0">
                <a:latin typeface="Arial"/>
                <a:cs typeface="Arial"/>
              </a:rPr>
              <a:t>v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50" noProof="0" dirty="0">
                <a:latin typeface="Arial"/>
                <a:cs typeface="Arial"/>
              </a:rPr>
              <a:t> </a:t>
            </a:r>
            <a:r>
              <a:rPr lang="en-US" b="0" spc="-25" noProof="0" dirty="0">
                <a:latin typeface="Arial"/>
                <a:cs typeface="Arial"/>
              </a:rPr>
              <a:t>w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20" noProof="0" dirty="0">
                <a:latin typeface="Arial"/>
                <a:cs typeface="Arial"/>
              </a:rPr>
              <a:t>y</a:t>
            </a:r>
            <a:r>
              <a:rPr lang="en-US" b="0" noProof="0" dirty="0">
                <a:latin typeface="Arial"/>
                <a:cs typeface="Arial"/>
              </a:rPr>
              <a:t>s 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noProof="0" dirty="0">
                <a:latin typeface="Arial"/>
                <a:cs typeface="Arial"/>
              </a:rPr>
              <a:t>o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5" noProof="0" dirty="0">
                <a:latin typeface="Arial"/>
                <a:cs typeface="Arial"/>
              </a:rPr>
              <a:t>en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spc="-15" noProof="0" dirty="0">
                <a:latin typeface="Arial"/>
                <a:cs typeface="Arial"/>
              </a:rPr>
              <a:t>g</a:t>
            </a:r>
            <a:r>
              <a:rPr lang="en-US" b="0" noProof="0" dirty="0">
                <a:latin typeface="Arial"/>
                <a:cs typeface="Arial"/>
              </a:rPr>
              <a:t>e</a:t>
            </a:r>
            <a:r>
              <a:rPr lang="en-US" b="0" spc="-30" noProof="0" dirty="0">
                <a:latin typeface="Arial"/>
                <a:cs typeface="Arial"/>
              </a:rPr>
              <a:t> </a:t>
            </a:r>
            <a:r>
              <a:rPr lang="en-US" b="0" spc="-25" noProof="0" dirty="0">
                <a:latin typeface="Arial"/>
                <a:cs typeface="Arial"/>
              </a:rPr>
              <a:t>w</a:t>
            </a:r>
            <a:r>
              <a:rPr lang="en-US" b="0" spc="-5" noProof="0" dirty="0">
                <a:latin typeface="Arial"/>
                <a:cs typeface="Arial"/>
              </a:rPr>
              <a:t>it</a:t>
            </a:r>
            <a:r>
              <a:rPr lang="en-US" b="0" noProof="0" dirty="0">
                <a:latin typeface="Arial"/>
                <a:cs typeface="Arial"/>
              </a:rPr>
              <a:t>h s</a:t>
            </a:r>
            <a:r>
              <a:rPr lang="en-US" b="0" spc="-5" noProof="0" dirty="0">
                <a:latin typeface="Arial"/>
                <a:cs typeface="Arial"/>
              </a:rPr>
              <a:t>t</a:t>
            </a:r>
            <a:r>
              <a:rPr lang="en-US" b="0" spc="5" noProof="0" dirty="0">
                <a:latin typeface="Arial"/>
                <a:cs typeface="Arial"/>
              </a:rPr>
              <a:t>a</a:t>
            </a:r>
            <a:r>
              <a:rPr lang="en-US" b="0" noProof="0" dirty="0">
                <a:latin typeface="Arial"/>
                <a:cs typeface="Arial"/>
              </a:rPr>
              <a:t>k</a:t>
            </a:r>
            <a:r>
              <a:rPr lang="en-US" b="0" spc="5" noProof="0" dirty="0">
                <a:latin typeface="Arial"/>
                <a:cs typeface="Arial"/>
              </a:rPr>
              <a:t>eh</a:t>
            </a:r>
            <a:r>
              <a:rPr lang="en-US" b="0" spc="-15" noProof="0" dirty="0">
                <a:latin typeface="Arial"/>
                <a:cs typeface="Arial"/>
              </a:rPr>
              <a:t>o</a:t>
            </a:r>
            <a:r>
              <a:rPr lang="en-US" b="0" spc="-5" noProof="0" dirty="0">
                <a:latin typeface="Arial"/>
                <a:cs typeface="Arial"/>
              </a:rPr>
              <a:t>l</a:t>
            </a:r>
            <a:r>
              <a:rPr lang="en-US" b="0" spc="5" noProof="0" dirty="0">
                <a:latin typeface="Arial"/>
                <a:cs typeface="Arial"/>
              </a:rPr>
              <a:t>d</a:t>
            </a:r>
            <a:r>
              <a:rPr lang="en-US" b="0" spc="-15" noProof="0" dirty="0">
                <a:latin typeface="Arial"/>
                <a:cs typeface="Arial"/>
              </a:rPr>
              <a:t>e</a:t>
            </a:r>
            <a:r>
              <a:rPr lang="en-US" b="0" spc="-10" noProof="0" dirty="0">
                <a:latin typeface="Arial"/>
                <a:cs typeface="Arial"/>
              </a:rPr>
              <a:t>r</a:t>
            </a:r>
            <a:r>
              <a:rPr lang="en-US" b="0" noProof="0" dirty="0">
                <a:latin typeface="Arial"/>
                <a:cs typeface="Arial"/>
              </a:rPr>
              <a:t>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199" y="159962"/>
            <a:ext cx="9067799" cy="1052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154940" algn="ctr">
              <a:lnSpc>
                <a:spcPts val="4320"/>
              </a:lnSpc>
            </a:pPr>
            <a:r>
              <a:rPr lang="en-US" sz="3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IV-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000" spc="-65" noProof="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en-US" sz="3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3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000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en-US" sz="300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1064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5940" y="2359659"/>
            <a:ext cx="1094740" cy="1094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756920" y="2578100"/>
            <a:ext cx="65532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1852929" y="2371089"/>
            <a:ext cx="2534920" cy="1074420"/>
          </a:xfrm>
          <a:custGeom>
            <a:avLst/>
            <a:gdLst/>
            <a:ahLst/>
            <a:cxnLst/>
            <a:rect l="l" t="t" r="r" b="b"/>
            <a:pathLst>
              <a:path w="2534920" h="1074420">
                <a:moveTo>
                  <a:pt x="0" y="0"/>
                </a:moveTo>
                <a:lnTo>
                  <a:pt x="2534920" y="0"/>
                </a:lnTo>
                <a:lnTo>
                  <a:pt x="2534920" y="1074419"/>
                </a:lnTo>
                <a:lnTo>
                  <a:pt x="0" y="1074419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 txBox="1"/>
          <p:nvPr/>
        </p:nvSpPr>
        <p:spPr>
          <a:xfrm>
            <a:off x="1839292" y="2398955"/>
            <a:ext cx="2534920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b="1" spc="-5" noProof="0" dirty="0">
                <a:solidFill>
                  <a:srgbClr val="002D5E"/>
                </a:solidFill>
                <a:latin typeface="Calibri"/>
                <a:cs typeface="Calibri"/>
              </a:rPr>
              <a:t>W</a:t>
            </a:r>
            <a:r>
              <a:rPr lang="en-US" sz="4000" b="1" spc="-95" noProof="0" dirty="0">
                <a:solidFill>
                  <a:srgbClr val="002D5E"/>
                </a:solidFill>
                <a:latin typeface="Calibri"/>
                <a:cs typeface="Calibri"/>
              </a:rPr>
              <a:t>hy</a:t>
            </a:r>
          </a:p>
          <a:p>
            <a:pPr marL="12700">
              <a:lnSpc>
                <a:spcPct val="100000"/>
              </a:lnSpc>
            </a:pPr>
            <a:r>
              <a:rPr lang="en-US" sz="2300" i="1" spc="5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2300" i="1" spc="-10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2300" i="1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pu</a:t>
            </a:r>
            <a:r>
              <a:rPr lang="en-US" sz="2300" i="1" spc="-10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po</a:t>
            </a:r>
            <a:r>
              <a:rPr lang="en-US" sz="2300" i="1" spc="5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endParaRPr lang="en-US" sz="2300" noProof="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18379" y="2359660"/>
            <a:ext cx="1094727" cy="1094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7" name="object 7"/>
          <p:cNvSpPr/>
          <p:nvPr/>
        </p:nvSpPr>
        <p:spPr>
          <a:xfrm>
            <a:off x="5039360" y="2578100"/>
            <a:ext cx="655320" cy="6553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6135370" y="2371089"/>
            <a:ext cx="2534920" cy="1074420"/>
          </a:xfrm>
          <a:custGeom>
            <a:avLst/>
            <a:gdLst/>
            <a:ahLst/>
            <a:cxnLst/>
            <a:rect l="l" t="t" r="r" b="b"/>
            <a:pathLst>
              <a:path w="2534920" h="1074420">
                <a:moveTo>
                  <a:pt x="0" y="0"/>
                </a:moveTo>
                <a:lnTo>
                  <a:pt x="2534920" y="0"/>
                </a:lnTo>
                <a:lnTo>
                  <a:pt x="2534920" y="1074419"/>
                </a:lnTo>
                <a:lnTo>
                  <a:pt x="0" y="1074419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 txBox="1"/>
          <p:nvPr/>
        </p:nvSpPr>
        <p:spPr>
          <a:xfrm>
            <a:off x="6121710" y="2398955"/>
            <a:ext cx="2486350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b="1" spc="-10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4000" b="1" noProof="0" dirty="0">
                <a:solidFill>
                  <a:srgbClr val="002D5E"/>
                </a:solidFill>
                <a:latin typeface="Calibri"/>
                <a:cs typeface="Calibri"/>
              </a:rPr>
              <a:t>ow</a:t>
            </a:r>
          </a:p>
          <a:p>
            <a:pPr marL="12700">
              <a:lnSpc>
                <a:spcPct val="100000"/>
              </a:lnSpc>
            </a:pPr>
            <a:r>
              <a:rPr lang="en-US" sz="2300" i="1" spc="5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2300" i="1" spc="-10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2300" i="1" noProof="0" dirty="0">
                <a:solidFill>
                  <a:srgbClr val="002D5E"/>
                </a:solidFill>
                <a:latin typeface="Calibri"/>
                <a:cs typeface="Calibri"/>
              </a:rPr>
              <a:t> m</a:t>
            </a:r>
            <a:r>
              <a:rPr lang="en-US" sz="2300" i="1" spc="-2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2300" i="1" spc="5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hods</a:t>
            </a:r>
            <a:endParaRPr lang="en-US" sz="2300" noProof="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5940" y="4267200"/>
            <a:ext cx="1094740" cy="1094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756920" y="4485640"/>
            <a:ext cx="655319" cy="6578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1852929" y="4278629"/>
            <a:ext cx="2534920" cy="1074420"/>
          </a:xfrm>
          <a:custGeom>
            <a:avLst/>
            <a:gdLst/>
            <a:ahLst/>
            <a:cxnLst/>
            <a:rect l="l" t="t" r="r" b="b"/>
            <a:pathLst>
              <a:path w="2534920" h="1074420">
                <a:moveTo>
                  <a:pt x="0" y="0"/>
                </a:moveTo>
                <a:lnTo>
                  <a:pt x="2534920" y="0"/>
                </a:lnTo>
                <a:lnTo>
                  <a:pt x="2534920" y="1074420"/>
                </a:lnTo>
                <a:lnTo>
                  <a:pt x="0" y="107442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 txBox="1"/>
          <p:nvPr/>
        </p:nvSpPr>
        <p:spPr>
          <a:xfrm>
            <a:off x="1839292" y="4306671"/>
            <a:ext cx="2430121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b="1" spc="-5" noProof="0" dirty="0">
                <a:solidFill>
                  <a:srgbClr val="002D5E"/>
                </a:solidFill>
                <a:latin typeface="Calibri"/>
                <a:cs typeface="Calibri"/>
              </a:rPr>
              <a:t>W</a:t>
            </a:r>
            <a:r>
              <a:rPr lang="en-US" sz="4000" b="1" spc="-15" noProof="0" dirty="0">
                <a:solidFill>
                  <a:srgbClr val="002D5E"/>
                </a:solidFill>
                <a:latin typeface="Calibri"/>
                <a:cs typeface="Calibri"/>
              </a:rPr>
              <a:t>ho</a:t>
            </a:r>
          </a:p>
          <a:p>
            <a:pPr marL="12700">
              <a:lnSpc>
                <a:spcPct val="100000"/>
              </a:lnSpc>
            </a:pPr>
            <a:r>
              <a:rPr lang="en-US" sz="2300" i="1" spc="5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2300" i="1" spc="-10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2300" i="1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2300" i="1" spc="-80" noProof="0" dirty="0">
                <a:solidFill>
                  <a:srgbClr val="002D5E"/>
                </a:solidFill>
                <a:latin typeface="Calibri"/>
                <a:cs typeface="Calibri"/>
              </a:rPr>
              <a:t>‘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aud</a:t>
            </a:r>
            <a:r>
              <a:rPr lang="en-US" sz="2300" i="1" spc="-10" noProof="0" dirty="0">
                <a:solidFill>
                  <a:srgbClr val="002D5E"/>
                </a:solidFill>
                <a:latin typeface="Calibri"/>
                <a:cs typeface="Calibri"/>
              </a:rPr>
              <a:t>i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en</a:t>
            </a:r>
            <a:r>
              <a:rPr lang="en-US" sz="2300" i="1" spc="-20" noProof="0" dirty="0">
                <a:solidFill>
                  <a:srgbClr val="002D5E"/>
                </a:solidFill>
                <a:latin typeface="Calibri"/>
                <a:cs typeface="Calibri"/>
              </a:rPr>
              <a:t>c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e’</a:t>
            </a:r>
            <a:endParaRPr lang="en-US" sz="2300" noProof="0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18379" y="4267200"/>
            <a:ext cx="1094727" cy="1094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5" name="object 15"/>
          <p:cNvSpPr/>
          <p:nvPr/>
        </p:nvSpPr>
        <p:spPr>
          <a:xfrm>
            <a:off x="5039360" y="4485640"/>
            <a:ext cx="655319" cy="6578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6" name="object 16"/>
          <p:cNvSpPr/>
          <p:nvPr/>
        </p:nvSpPr>
        <p:spPr>
          <a:xfrm>
            <a:off x="6135370" y="4278629"/>
            <a:ext cx="2534920" cy="1074420"/>
          </a:xfrm>
          <a:custGeom>
            <a:avLst/>
            <a:gdLst/>
            <a:ahLst/>
            <a:cxnLst/>
            <a:rect l="l" t="t" r="r" b="b"/>
            <a:pathLst>
              <a:path w="2534920" h="1074420">
                <a:moveTo>
                  <a:pt x="0" y="0"/>
                </a:moveTo>
                <a:lnTo>
                  <a:pt x="2534920" y="0"/>
                </a:lnTo>
                <a:lnTo>
                  <a:pt x="2534920" y="1074420"/>
                </a:lnTo>
                <a:lnTo>
                  <a:pt x="0" y="107442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7" name="object 17"/>
          <p:cNvSpPr txBox="1"/>
          <p:nvPr/>
        </p:nvSpPr>
        <p:spPr>
          <a:xfrm>
            <a:off x="6121710" y="4306671"/>
            <a:ext cx="2534920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b="1" spc="-5" noProof="0" dirty="0">
                <a:solidFill>
                  <a:srgbClr val="002D5E"/>
                </a:solidFill>
                <a:latin typeface="Calibri"/>
                <a:cs typeface="Calibri"/>
              </a:rPr>
              <a:t>W</a:t>
            </a:r>
            <a:r>
              <a:rPr lang="en-US" sz="4000" b="1" spc="-15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4000" b="1" spc="-40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4000" b="1" spc="-5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</a:p>
          <a:p>
            <a:pPr marL="12700">
              <a:lnSpc>
                <a:spcPct val="100000"/>
              </a:lnSpc>
            </a:pPr>
            <a:r>
              <a:rPr lang="en-US" sz="2300" i="1" spc="-20" noProof="0" dirty="0">
                <a:solidFill>
                  <a:srgbClr val="002D5E"/>
                </a:solidFill>
                <a:latin typeface="Calibri"/>
                <a:cs typeface="Calibri"/>
              </a:rPr>
              <a:t>c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2300" i="1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2300" i="1" spc="-10" noProof="0" dirty="0">
                <a:solidFill>
                  <a:srgbClr val="002D5E"/>
                </a:solidFill>
                <a:latin typeface="Calibri"/>
                <a:cs typeface="Calibri"/>
              </a:rPr>
              <a:t>b</a:t>
            </a:r>
            <a:r>
              <a:rPr lang="en-US" sz="2300" i="1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2300" i="1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2300" i="1" noProof="0" dirty="0" err="1">
                <a:solidFill>
                  <a:srgbClr val="002D5E"/>
                </a:solidFill>
                <a:latin typeface="Calibri"/>
                <a:cs typeface="Calibri"/>
              </a:rPr>
              <a:t>m</a:t>
            </a:r>
            <a:r>
              <a:rPr lang="en-US" sz="2300" i="1" spc="-5" noProof="0" dirty="0" err="1">
                <a:solidFill>
                  <a:srgbClr val="002D5E"/>
                </a:solidFill>
                <a:latin typeface="Calibri"/>
                <a:cs typeface="Calibri"/>
              </a:rPr>
              <a:t>ob</a:t>
            </a:r>
            <a:r>
              <a:rPr lang="en-US" sz="2300" i="1" spc="-10" noProof="0" dirty="0" err="1">
                <a:solidFill>
                  <a:srgbClr val="002D5E"/>
                </a:solidFill>
                <a:latin typeface="Calibri"/>
                <a:cs typeface="Calibri"/>
              </a:rPr>
              <a:t>ili</a:t>
            </a:r>
            <a:r>
              <a:rPr lang="en-US" sz="2300" i="1" spc="5" noProof="0" dirty="0" err="1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2300" i="1" spc="-5" noProof="0" dirty="0" err="1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2300" i="1" noProof="0" dirty="0" err="1">
                <a:solidFill>
                  <a:srgbClr val="002D5E"/>
                </a:solidFill>
                <a:latin typeface="Calibri"/>
                <a:cs typeface="Calibri"/>
              </a:rPr>
              <a:t>d</a:t>
            </a:r>
            <a:endParaRPr lang="en-US" sz="2300" noProof="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01068" y="6168226"/>
            <a:ext cx="33331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800" spc="-40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1800" spc="-5" noProof="0" dirty="0">
                <a:solidFill>
                  <a:srgbClr val="002D5E"/>
                </a:solidFill>
                <a:latin typeface="Calibri"/>
                <a:cs typeface="Calibri"/>
              </a:rPr>
              <a:t>emem</a:t>
            </a:r>
            <a:r>
              <a:rPr lang="en-US" sz="1800" spc="-10" noProof="0" dirty="0">
                <a:solidFill>
                  <a:srgbClr val="002D5E"/>
                </a:solidFill>
                <a:latin typeface="Calibri"/>
                <a:cs typeface="Calibri"/>
              </a:rPr>
              <a:t>b</a:t>
            </a:r>
            <a:r>
              <a:rPr lang="en-US" sz="1800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1800" spc="-15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1800" spc="-5" noProof="0" dirty="0">
                <a:solidFill>
                  <a:srgbClr val="002D5E"/>
                </a:solidFill>
                <a:latin typeface="Calibri"/>
                <a:cs typeface="Calibri"/>
              </a:rPr>
              <a:t>:</a:t>
            </a:r>
            <a:r>
              <a:rPr lang="en-US" sz="1800" spc="3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1800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1800" spc="-10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1800" spc="-55" noProof="0" dirty="0">
                <a:solidFill>
                  <a:srgbClr val="002D5E"/>
                </a:solidFill>
                <a:latin typeface="Calibri"/>
                <a:cs typeface="Calibri"/>
              </a:rPr>
              <a:t>g</a:t>
            </a:r>
            <a:r>
              <a:rPr lang="en-US" sz="1800" spc="-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1800" spc="-35" noProof="0" dirty="0">
                <a:solidFill>
                  <a:srgbClr val="002D5E"/>
                </a:solidFill>
                <a:latin typeface="Calibri"/>
                <a:cs typeface="Calibri"/>
              </a:rPr>
              <a:t>g</a:t>
            </a:r>
            <a:r>
              <a:rPr lang="en-US" sz="1800" spc="-5" noProof="0" dirty="0">
                <a:solidFill>
                  <a:srgbClr val="002D5E"/>
                </a:solidFill>
                <a:latin typeface="Calibri"/>
                <a:cs typeface="Calibri"/>
              </a:rPr>
              <a:t>em</a:t>
            </a:r>
            <a:r>
              <a:rPr lang="en-US" sz="1800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1800" spc="-30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1800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1800" spc="5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1800" spc="-50" noProof="0" dirty="0">
                <a:solidFill>
                  <a:srgbClr val="002D5E"/>
                </a:solidFill>
                <a:latin typeface="Calibri"/>
                <a:cs typeface="Calibri"/>
              </a:rPr>
              <a:t>f</a:t>
            </a:r>
            <a:r>
              <a:rPr lang="en-US" sz="18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1800" spc="-5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1800" spc="2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1800" i="1" spc="5" noProof="0" dirty="0">
                <a:solidFill>
                  <a:srgbClr val="002D5E"/>
                </a:solidFill>
                <a:latin typeface="Calibri"/>
                <a:cs typeface="Calibri"/>
              </a:rPr>
              <a:t>i</a:t>
            </a:r>
            <a:r>
              <a:rPr lang="en-US" sz="1800" i="1" spc="-5" noProof="0" dirty="0">
                <a:solidFill>
                  <a:srgbClr val="002D5E"/>
                </a:solidFill>
                <a:latin typeface="Calibri"/>
                <a:cs typeface="Calibri"/>
              </a:rPr>
              <a:t>m</a:t>
            </a:r>
            <a:r>
              <a:rPr lang="en-US" sz="1800" i="1" spc="-10" noProof="0" dirty="0">
                <a:solidFill>
                  <a:srgbClr val="002D5E"/>
                </a:solidFill>
                <a:latin typeface="Calibri"/>
                <a:cs typeface="Calibri"/>
              </a:rPr>
              <a:t>pac</a:t>
            </a:r>
            <a:r>
              <a:rPr lang="en-US" sz="1800" i="1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endParaRPr lang="en-US" sz="1800" noProof="0" dirty="0">
              <a:latin typeface="Calibri"/>
              <a:cs typeface="Calibri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4DBCA4D8-7522-9367-59E1-46A3AFB5CAA7}"/>
              </a:ext>
            </a:extLst>
          </p:cNvPr>
          <p:cNvSpPr/>
          <p:nvPr/>
        </p:nvSpPr>
        <p:spPr>
          <a:xfrm>
            <a:off x="0" y="0"/>
            <a:ext cx="9143999" cy="9694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4000" b="1" spc="5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Engagement</a:t>
            </a:r>
            <a:endParaRPr lang="en-US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1676400"/>
            <a:ext cx="7684134" cy="324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200000"/>
              </a:lnSpc>
              <a:buClr>
                <a:srgbClr val="002D5E"/>
              </a:buClr>
              <a:buFont typeface="Arial"/>
              <a:buChar char="•"/>
              <a:tabLst>
                <a:tab pos="241300" algn="l"/>
              </a:tabLst>
            </a:pP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‘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Lon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oad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’</a:t>
            </a:r>
            <a:r>
              <a:rPr lang="en-US" sz="2000" spc="-8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endParaRPr lang="en-US" sz="2000" noProof="0" dirty="0">
              <a:latin typeface="Arial"/>
              <a:cs typeface="Arial"/>
            </a:endParaRPr>
          </a:p>
          <a:p>
            <a:pPr marL="241300" marR="201930" indent="-228600">
              <a:lnSpc>
                <a:spcPct val="200000"/>
              </a:lnSpc>
              <a:spcBef>
                <a:spcPts val="1030"/>
              </a:spcBef>
              <a:buChar char="•"/>
              <a:tabLst>
                <a:tab pos="241300" algn="l"/>
              </a:tabLst>
            </a:pP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En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lti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te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bene</a:t>
            </a:r>
            <a:r>
              <a:rPr lang="en-US" sz="2000" spc="2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;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4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h 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(</a:t>
            </a:r>
            <a:r>
              <a:rPr lang="en-US" sz="2000" spc="5" noProof="0" dirty="0" err="1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5" noProof="0" dirty="0" err="1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)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pan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app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oun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 err="1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5" noProof="0" dirty="0" err="1">
                <a:solidFill>
                  <a:srgbClr val="002D5E"/>
                </a:solidFill>
                <a:latin typeface="Arial"/>
                <a:cs typeface="Arial"/>
              </a:rPr>
              <a:t>tc</a:t>
            </a:r>
            <a:endParaRPr lang="en-US" sz="2000" noProof="0" dirty="0">
              <a:latin typeface="Arial"/>
              <a:cs typeface="Arial"/>
            </a:endParaRPr>
          </a:p>
          <a:p>
            <a:pPr marL="241300" indent="-228600">
              <a:lnSpc>
                <a:spcPct val="200000"/>
              </a:lnSpc>
              <a:spcBef>
                <a:spcPts val="725"/>
              </a:spcBef>
              <a:buChar char="•"/>
              <a:tabLst>
                <a:tab pos="241300" algn="l"/>
              </a:tabLst>
            </a:pP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Suppo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e.</a:t>
            </a:r>
            <a:endParaRPr lang="en-US" sz="2000" noProof="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2D5E"/>
              </a:buClr>
              <a:buFont typeface="Arial"/>
              <a:buChar char="•"/>
            </a:pPr>
            <a:endParaRPr lang="en-US" sz="2000" noProof="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Clr>
                <a:srgbClr val="002D5E"/>
              </a:buClr>
              <a:buFont typeface="Arial"/>
              <a:buChar char="•"/>
            </a:pPr>
            <a:endParaRPr lang="en-US" sz="1600" noProof="0" dirty="0">
              <a:latin typeface="Times New Roman"/>
              <a:cs typeface="Times New Roman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176F7BBC-A78B-9380-012A-96B6F694DD68}"/>
              </a:ext>
            </a:extLst>
          </p:cNvPr>
          <p:cNvSpPr/>
          <p:nvPr/>
        </p:nvSpPr>
        <p:spPr>
          <a:xfrm>
            <a:off x="1" y="0"/>
            <a:ext cx="9143999" cy="969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en-US" sz="3600" b="1" spc="5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Engagement and fundamental research</a:t>
            </a:r>
            <a:endParaRPr lang="en-US" sz="360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2300" y="0"/>
            <a:ext cx="7251687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1" y="0"/>
            <a:ext cx="16002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381000" y="2743200"/>
            <a:ext cx="2116455" cy="1214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860"/>
              </a:lnSpc>
            </a:pPr>
            <a:r>
              <a:rPr lang="en-US" sz="4500" b="0" i="1" spc="-10" noProof="0" dirty="0">
                <a:solidFill>
                  <a:srgbClr val="002D5E"/>
                </a:solidFill>
                <a:latin typeface="Calibri Light"/>
                <a:cs typeface="Calibri Light"/>
              </a:rPr>
              <a:t>W</a:t>
            </a:r>
            <a:r>
              <a:rPr lang="en-US" sz="4500" b="0" i="1" spc="-90" noProof="0" dirty="0">
                <a:solidFill>
                  <a:srgbClr val="002D5E"/>
                </a:solidFill>
                <a:latin typeface="Calibri Light"/>
                <a:cs typeface="Calibri Light"/>
              </a:rPr>
              <a:t>h</a:t>
            </a:r>
            <a:r>
              <a:rPr lang="en-US" sz="4500" b="0" i="1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y</a:t>
            </a:r>
            <a:r>
              <a:rPr lang="en-US" sz="4500" b="0" i="1" noProof="0" dirty="0">
                <a:solidFill>
                  <a:srgbClr val="002D5E"/>
                </a:solidFill>
                <a:latin typeface="Calibri Light"/>
                <a:cs typeface="Calibri Light"/>
              </a:rPr>
              <a:t> e</a:t>
            </a:r>
            <a:r>
              <a:rPr lang="en-US" sz="4500" b="0" i="1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ngag</a:t>
            </a:r>
            <a:r>
              <a:rPr lang="en-US" sz="4500" b="0" i="1" noProof="0" dirty="0">
                <a:solidFill>
                  <a:srgbClr val="002D5E"/>
                </a:solidFill>
                <a:latin typeface="Calibri Light"/>
                <a:cs typeface="Calibri Light"/>
              </a:rPr>
              <a:t>e</a:t>
            </a:r>
            <a:r>
              <a:rPr lang="en-US" sz="4500" b="0" i="1" spc="-10" noProof="0" dirty="0">
                <a:solidFill>
                  <a:srgbClr val="002D5E"/>
                </a:solidFill>
                <a:latin typeface="Calibri Light"/>
                <a:cs typeface="Calibri Light"/>
              </a:rPr>
              <a:t>?</a:t>
            </a:r>
            <a:r>
              <a:rPr lang="en-US" sz="4500" b="0" i="1" noProof="0" dirty="0">
                <a:solidFill>
                  <a:srgbClr val="002D5E"/>
                </a:solidFill>
                <a:latin typeface="Calibri Light"/>
                <a:cs typeface="Calibri Light"/>
              </a:rPr>
              <a:t> </a:t>
            </a:r>
            <a:endParaRPr lang="en-US" sz="4500" noProof="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8072119" y="5768340"/>
            <a:ext cx="937259" cy="937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28802" y="704508"/>
            <a:ext cx="2768600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6000" b="0" spc="-60" noProof="0" dirty="0">
                <a:solidFill>
                  <a:srgbClr val="69696D"/>
                </a:solidFill>
                <a:latin typeface="Calibri Light"/>
                <a:cs typeface="Calibri Light"/>
              </a:rPr>
              <a:t>Q</a:t>
            </a:r>
            <a:r>
              <a:rPr lang="en-US" sz="6000" b="0" spc="-45" noProof="0" dirty="0">
                <a:solidFill>
                  <a:srgbClr val="69696D"/>
                </a:solidFill>
                <a:latin typeface="Calibri Light"/>
                <a:cs typeface="Calibri Light"/>
              </a:rPr>
              <a:t>u</a:t>
            </a:r>
            <a:r>
              <a:rPr lang="en-US" sz="6000" b="0" spc="-30" noProof="0" dirty="0">
                <a:solidFill>
                  <a:srgbClr val="69696D"/>
                </a:solidFill>
                <a:latin typeface="Calibri Light"/>
                <a:cs typeface="Calibri Light"/>
              </a:rPr>
              <a:t>e</a:t>
            </a:r>
            <a:r>
              <a:rPr lang="en-US" sz="6000" b="0" spc="-130" noProof="0" dirty="0">
                <a:solidFill>
                  <a:srgbClr val="69696D"/>
                </a:solidFill>
                <a:latin typeface="Calibri Light"/>
                <a:cs typeface="Calibri Light"/>
              </a:rPr>
              <a:t>s</a:t>
            </a:r>
            <a:r>
              <a:rPr lang="en-US" sz="6000" b="0" spc="-40" noProof="0" dirty="0">
                <a:solidFill>
                  <a:srgbClr val="69696D"/>
                </a:solidFill>
                <a:latin typeface="Calibri Light"/>
                <a:cs typeface="Calibri Light"/>
              </a:rPr>
              <a:t>t</a:t>
            </a:r>
            <a:r>
              <a:rPr lang="en-US" sz="6000" b="0" spc="-25" noProof="0" dirty="0">
                <a:solidFill>
                  <a:srgbClr val="69696D"/>
                </a:solidFill>
                <a:latin typeface="Calibri Light"/>
                <a:cs typeface="Calibri Light"/>
              </a:rPr>
              <a:t>i</a:t>
            </a:r>
            <a:r>
              <a:rPr lang="en-US" sz="6000" b="0" spc="-50" noProof="0" dirty="0">
                <a:solidFill>
                  <a:srgbClr val="69696D"/>
                </a:solidFill>
                <a:latin typeface="Calibri Light"/>
                <a:cs typeface="Calibri Light"/>
              </a:rPr>
              <a:t>o</a:t>
            </a:r>
            <a:r>
              <a:rPr lang="en-US" sz="6000" b="0" spc="-5" noProof="0" dirty="0">
                <a:solidFill>
                  <a:srgbClr val="69696D"/>
                </a:solidFill>
                <a:latin typeface="Calibri Light"/>
                <a:cs typeface="Calibri Light"/>
              </a:rPr>
              <a:t>n</a:t>
            </a:r>
            <a:endParaRPr lang="en-US" sz="6000" noProof="0" dirty="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8360" y="2914638"/>
            <a:ext cx="3392170" cy="1329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9800"/>
              </a:lnSpc>
            </a:pPr>
            <a:r>
              <a:rPr lang="en-US" sz="3200" spc="-15" noProof="0" dirty="0">
                <a:solidFill>
                  <a:srgbClr val="69696D"/>
                </a:solidFill>
                <a:latin typeface="Calibri"/>
                <a:cs typeface="Calibri"/>
              </a:rPr>
              <a:t>W</a:t>
            </a:r>
            <a:r>
              <a:rPr lang="en-US" sz="3200" spc="-65" noProof="0" dirty="0">
                <a:solidFill>
                  <a:srgbClr val="69696D"/>
                </a:solidFill>
                <a:latin typeface="Calibri"/>
                <a:cs typeface="Calibri"/>
              </a:rPr>
              <a:t>h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y</a:t>
            </a:r>
            <a:r>
              <a:rPr lang="en-US" sz="3200" spc="25" noProof="0" dirty="0">
                <a:solidFill>
                  <a:srgbClr val="69696D"/>
                </a:solidFill>
                <a:latin typeface="Calibri"/>
                <a:cs typeface="Calibri"/>
              </a:rPr>
              <a:t> </a:t>
            </a:r>
            <a:r>
              <a:rPr lang="en-US" sz="3200" spc="5" noProof="0" dirty="0">
                <a:solidFill>
                  <a:srgbClr val="69696D"/>
                </a:solidFill>
                <a:latin typeface="Calibri"/>
                <a:cs typeface="Calibri"/>
              </a:rPr>
              <a:t>s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h</a:t>
            </a:r>
            <a:r>
              <a:rPr lang="en-US" sz="3200" spc="-10" noProof="0" dirty="0">
                <a:solidFill>
                  <a:srgbClr val="69696D"/>
                </a:solidFill>
                <a:latin typeface="Calibri"/>
                <a:cs typeface="Calibri"/>
              </a:rPr>
              <a:t>o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u</a:t>
            </a:r>
            <a:r>
              <a:rPr lang="en-US" sz="3200" spc="5" noProof="0" dirty="0">
                <a:solidFill>
                  <a:srgbClr val="69696D"/>
                </a:solidFill>
                <a:latin typeface="Calibri"/>
                <a:cs typeface="Calibri"/>
              </a:rPr>
              <a:t>l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d</a:t>
            </a:r>
            <a:r>
              <a:rPr lang="en-US" sz="3200" spc="10" noProof="0" dirty="0">
                <a:solidFill>
                  <a:srgbClr val="69696D"/>
                </a:solidFill>
                <a:latin typeface="Calibri"/>
                <a:cs typeface="Calibri"/>
              </a:rPr>
              <a:t> </a:t>
            </a:r>
            <a:r>
              <a:rPr lang="en-US" sz="3200" spc="-35" noProof="0" dirty="0">
                <a:solidFill>
                  <a:srgbClr val="69696D"/>
                </a:solidFill>
                <a:latin typeface="Calibri"/>
                <a:cs typeface="Calibri"/>
              </a:rPr>
              <a:t>w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e </a:t>
            </a:r>
            <a:r>
              <a:rPr lang="en-US" sz="3200" spc="5" noProof="0" dirty="0">
                <a:solidFill>
                  <a:srgbClr val="69696D"/>
                </a:solidFill>
                <a:latin typeface="Calibri"/>
                <a:cs typeface="Calibri"/>
              </a:rPr>
              <a:t>e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n</a:t>
            </a:r>
            <a:r>
              <a:rPr lang="en-US" sz="3200" spc="-75" noProof="0" dirty="0">
                <a:solidFill>
                  <a:srgbClr val="69696D"/>
                </a:solidFill>
                <a:latin typeface="Calibri"/>
                <a:cs typeface="Calibri"/>
              </a:rPr>
              <a:t>g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a</a:t>
            </a:r>
            <a:r>
              <a:rPr lang="en-US" sz="3200" spc="-35" noProof="0" dirty="0">
                <a:solidFill>
                  <a:srgbClr val="69696D"/>
                </a:solidFill>
                <a:latin typeface="Calibri"/>
                <a:cs typeface="Calibri"/>
              </a:rPr>
              <a:t>g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e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 </a:t>
            </a:r>
            <a:r>
              <a:rPr lang="en-US" sz="3200" spc="-35" noProof="0" dirty="0">
                <a:solidFill>
                  <a:srgbClr val="69696D"/>
                </a:solidFill>
                <a:latin typeface="Calibri"/>
                <a:cs typeface="Calibri"/>
              </a:rPr>
              <a:t>s</a:t>
            </a:r>
            <a:r>
              <a:rPr lang="en-US" sz="3200" spc="-40" noProof="0" dirty="0">
                <a:solidFill>
                  <a:srgbClr val="69696D"/>
                </a:solidFill>
                <a:latin typeface="Calibri"/>
                <a:cs typeface="Calibri"/>
              </a:rPr>
              <a:t>t</a:t>
            </a:r>
            <a:r>
              <a:rPr lang="en-US" sz="3200" spc="5" noProof="0" dirty="0">
                <a:solidFill>
                  <a:srgbClr val="69696D"/>
                </a:solidFill>
                <a:latin typeface="Calibri"/>
                <a:cs typeface="Calibri"/>
              </a:rPr>
              <a:t>a</a:t>
            </a:r>
            <a:r>
              <a:rPr lang="en-US" sz="3200" spc="-100" noProof="0" dirty="0">
                <a:solidFill>
                  <a:srgbClr val="69696D"/>
                </a:solidFill>
                <a:latin typeface="Calibri"/>
                <a:cs typeface="Calibri"/>
              </a:rPr>
              <a:t>k</a:t>
            </a:r>
            <a:r>
              <a:rPr lang="en-US" sz="3200" spc="5" noProof="0" dirty="0">
                <a:solidFill>
                  <a:srgbClr val="69696D"/>
                </a:solidFill>
                <a:latin typeface="Calibri"/>
                <a:cs typeface="Calibri"/>
              </a:rPr>
              <a:t>e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h</a:t>
            </a:r>
            <a:r>
              <a:rPr lang="en-US" sz="3200" spc="-10" noProof="0" dirty="0">
                <a:solidFill>
                  <a:srgbClr val="69696D"/>
                </a:solidFill>
                <a:latin typeface="Calibri"/>
                <a:cs typeface="Calibri"/>
              </a:rPr>
              <a:t>o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l</a:t>
            </a:r>
            <a:r>
              <a:rPr lang="en-US" sz="3200" spc="-5" noProof="0" dirty="0">
                <a:solidFill>
                  <a:srgbClr val="69696D"/>
                </a:solidFill>
                <a:latin typeface="Calibri"/>
                <a:cs typeface="Calibri"/>
              </a:rPr>
              <a:t>d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e</a:t>
            </a:r>
            <a:r>
              <a:rPr lang="en-US" sz="3200" spc="-65" noProof="0" dirty="0">
                <a:solidFill>
                  <a:srgbClr val="69696D"/>
                </a:solidFill>
                <a:latin typeface="Calibri"/>
                <a:cs typeface="Calibri"/>
              </a:rPr>
              <a:t>r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s in</a:t>
            </a:r>
            <a:r>
              <a:rPr lang="en-US" sz="3200" spc="10" noProof="0" dirty="0">
                <a:solidFill>
                  <a:srgbClr val="69696D"/>
                </a:solidFill>
                <a:latin typeface="Calibri"/>
                <a:cs typeface="Calibri"/>
              </a:rPr>
              <a:t> </a:t>
            </a:r>
            <a:r>
              <a:rPr lang="en-US" sz="3200" spc="-45" noProof="0" dirty="0">
                <a:solidFill>
                  <a:srgbClr val="69696D"/>
                </a:solidFill>
                <a:latin typeface="Calibri"/>
                <a:cs typeface="Calibri"/>
              </a:rPr>
              <a:t>innovation</a:t>
            </a:r>
            <a:r>
              <a:rPr lang="en-US" sz="3200" noProof="0" dirty="0">
                <a:solidFill>
                  <a:srgbClr val="69696D"/>
                </a:solidFill>
                <a:latin typeface="Calibri"/>
                <a:cs typeface="Calibri"/>
              </a:rPr>
              <a:t>?</a:t>
            </a:r>
            <a:endParaRPr lang="en-US" sz="3200" noProof="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4604" y="3006465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320071" y="1440442"/>
                </a:moveTo>
                <a:lnTo>
                  <a:pt x="320071" y="1120343"/>
                </a:lnTo>
                <a:lnTo>
                  <a:pt x="124229" y="1120287"/>
                </a:lnTo>
                <a:lnTo>
                  <a:pt x="109729" y="1119030"/>
                </a:lnTo>
                <a:lnTo>
                  <a:pt x="69567" y="1106124"/>
                </a:lnTo>
                <a:lnTo>
                  <a:pt x="36360" y="1081467"/>
                </a:lnTo>
                <a:lnTo>
                  <a:pt x="12615" y="1047563"/>
                </a:lnTo>
                <a:lnTo>
                  <a:pt x="834" y="1006918"/>
                </a:lnTo>
                <a:lnTo>
                  <a:pt x="0" y="992304"/>
                </a:lnTo>
                <a:lnTo>
                  <a:pt x="56" y="124239"/>
                </a:lnTo>
                <a:lnTo>
                  <a:pt x="8487" y="82312"/>
                </a:lnTo>
                <a:lnTo>
                  <a:pt x="29503" y="46506"/>
                </a:lnTo>
                <a:lnTo>
                  <a:pt x="60601" y="19326"/>
                </a:lnTo>
                <a:lnTo>
                  <a:pt x="99274" y="3277"/>
                </a:lnTo>
                <a:lnTo>
                  <a:pt x="128028" y="0"/>
                </a:lnTo>
                <a:lnTo>
                  <a:pt x="1476126" y="56"/>
                </a:lnTo>
                <a:lnTo>
                  <a:pt x="1518050" y="8487"/>
                </a:lnTo>
                <a:lnTo>
                  <a:pt x="1553853" y="29506"/>
                </a:lnTo>
                <a:lnTo>
                  <a:pt x="1581030" y="60606"/>
                </a:lnTo>
                <a:lnTo>
                  <a:pt x="1597078" y="99282"/>
                </a:lnTo>
                <a:lnTo>
                  <a:pt x="1600355" y="224068"/>
                </a:lnTo>
                <a:lnTo>
                  <a:pt x="1088241" y="224068"/>
                </a:lnTo>
                <a:lnTo>
                  <a:pt x="1067320" y="224921"/>
                </a:lnTo>
                <a:lnTo>
                  <a:pt x="1026898" y="231544"/>
                </a:lnTo>
                <a:lnTo>
                  <a:pt x="988819" y="244274"/>
                </a:lnTo>
                <a:lnTo>
                  <a:pt x="953621" y="262574"/>
                </a:lnTo>
                <a:lnTo>
                  <a:pt x="921841" y="285906"/>
                </a:lnTo>
                <a:lnTo>
                  <a:pt x="894017" y="313733"/>
                </a:lnTo>
                <a:lnTo>
                  <a:pt x="870687" y="345515"/>
                </a:lnTo>
                <a:lnTo>
                  <a:pt x="852389" y="380716"/>
                </a:lnTo>
                <a:lnTo>
                  <a:pt x="839660" y="418798"/>
                </a:lnTo>
                <a:lnTo>
                  <a:pt x="833037" y="459224"/>
                </a:lnTo>
                <a:lnTo>
                  <a:pt x="832184" y="480147"/>
                </a:lnTo>
                <a:lnTo>
                  <a:pt x="832184" y="1120343"/>
                </a:lnTo>
                <a:lnTo>
                  <a:pt x="640142" y="1120343"/>
                </a:lnTo>
                <a:lnTo>
                  <a:pt x="320071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544604" y="3006464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088241" y="224068"/>
                </a:moveTo>
                <a:lnTo>
                  <a:pt x="1600355" y="224068"/>
                </a:lnTo>
                <a:lnTo>
                  <a:pt x="1600355" y="128039"/>
                </a:lnTo>
                <a:lnTo>
                  <a:pt x="1593120" y="85703"/>
                </a:lnTo>
                <a:lnTo>
                  <a:pt x="1573084" y="49273"/>
                </a:lnTo>
                <a:lnTo>
                  <a:pt x="1542753" y="21256"/>
                </a:lnTo>
                <a:lnTo>
                  <a:pt x="1504631" y="4154"/>
                </a:ln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320071" y="1120343"/>
                </a:lnTo>
                <a:lnTo>
                  <a:pt x="320071" y="1440442"/>
                </a:lnTo>
                <a:lnTo>
                  <a:pt x="640142" y="1120343"/>
                </a:lnTo>
                <a:lnTo>
                  <a:pt x="832184" y="1120343"/>
                </a:lnTo>
                <a:lnTo>
                  <a:pt x="832184" y="480147"/>
                </a:lnTo>
                <a:lnTo>
                  <a:pt x="835551" y="438752"/>
                </a:lnTo>
                <a:lnTo>
                  <a:pt x="845294" y="399431"/>
                </a:lnTo>
                <a:lnTo>
                  <a:pt x="860876" y="362722"/>
                </a:lnTo>
                <a:lnTo>
                  <a:pt x="881757" y="329163"/>
                </a:lnTo>
                <a:lnTo>
                  <a:pt x="907401" y="299291"/>
                </a:lnTo>
                <a:lnTo>
                  <a:pt x="937270" y="273645"/>
                </a:lnTo>
                <a:lnTo>
                  <a:pt x="970826" y="252762"/>
                </a:lnTo>
                <a:lnTo>
                  <a:pt x="1007532" y="237179"/>
                </a:lnTo>
                <a:lnTo>
                  <a:pt x="1046850" y="227436"/>
                </a:lnTo>
                <a:lnTo>
                  <a:pt x="1067320" y="224921"/>
                </a:lnTo>
                <a:lnTo>
                  <a:pt x="1088241" y="224068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/>
          <p:nvPr/>
        </p:nvSpPr>
        <p:spPr>
          <a:xfrm>
            <a:off x="1504873" y="3358572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280228" y="1440442"/>
                </a:moveTo>
                <a:lnTo>
                  <a:pt x="960157" y="1120343"/>
                </a:lnTo>
                <a:lnTo>
                  <a:pt x="124173" y="1120287"/>
                </a:lnTo>
                <a:lnTo>
                  <a:pt x="109673" y="1119030"/>
                </a:lnTo>
                <a:lnTo>
                  <a:pt x="69511" y="1106124"/>
                </a:lnTo>
                <a:lnTo>
                  <a:pt x="36304" y="1081467"/>
                </a:lnTo>
                <a:lnTo>
                  <a:pt x="12559" y="1047563"/>
                </a:lnTo>
                <a:lnTo>
                  <a:pt x="778" y="1006918"/>
                </a:lnTo>
                <a:lnTo>
                  <a:pt x="0" y="124239"/>
                </a:lnTo>
                <a:lnTo>
                  <a:pt x="1257" y="109738"/>
                </a:lnTo>
                <a:lnTo>
                  <a:pt x="14161" y="69573"/>
                </a:lnTo>
                <a:lnTo>
                  <a:pt x="38817" y="36363"/>
                </a:lnTo>
                <a:lnTo>
                  <a:pt x="72718" y="12616"/>
                </a:lnTo>
                <a:lnTo>
                  <a:pt x="113360" y="834"/>
                </a:lnTo>
                <a:lnTo>
                  <a:pt x="127972" y="0"/>
                </a:lnTo>
                <a:lnTo>
                  <a:pt x="1472271" y="0"/>
                </a:lnTo>
                <a:lnTo>
                  <a:pt x="1517994" y="8487"/>
                </a:lnTo>
                <a:lnTo>
                  <a:pt x="1553797" y="29506"/>
                </a:lnTo>
                <a:lnTo>
                  <a:pt x="1580974" y="60606"/>
                </a:lnTo>
                <a:lnTo>
                  <a:pt x="1597021" y="99282"/>
                </a:lnTo>
                <a:lnTo>
                  <a:pt x="1600243" y="996103"/>
                </a:lnTo>
                <a:lnTo>
                  <a:pt x="1598986" y="1010605"/>
                </a:lnTo>
                <a:lnTo>
                  <a:pt x="1586081" y="1050770"/>
                </a:lnTo>
                <a:lnTo>
                  <a:pt x="1561426" y="1083979"/>
                </a:lnTo>
                <a:lnTo>
                  <a:pt x="1527525" y="1107727"/>
                </a:lnTo>
                <a:lnTo>
                  <a:pt x="1486883" y="1119508"/>
                </a:lnTo>
                <a:lnTo>
                  <a:pt x="1472271" y="1120343"/>
                </a:lnTo>
                <a:lnTo>
                  <a:pt x="1280228" y="1120343"/>
                </a:lnTo>
                <a:lnTo>
                  <a:pt x="1280228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/>
          <p:nvPr/>
        </p:nvSpPr>
        <p:spPr>
          <a:xfrm>
            <a:off x="1504817" y="3358571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472327" y="0"/>
                </a:move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960213" y="1120343"/>
                </a:lnTo>
                <a:lnTo>
                  <a:pt x="1280284" y="1440442"/>
                </a:lnTo>
                <a:lnTo>
                  <a:pt x="1280284" y="1120343"/>
                </a:lnTo>
                <a:lnTo>
                  <a:pt x="1472327" y="1120343"/>
                </a:lnTo>
                <a:lnTo>
                  <a:pt x="1486939" y="1119508"/>
                </a:lnTo>
                <a:lnTo>
                  <a:pt x="1527581" y="1107727"/>
                </a:lnTo>
                <a:lnTo>
                  <a:pt x="1561482" y="1083979"/>
                </a:lnTo>
                <a:lnTo>
                  <a:pt x="1586137" y="1050770"/>
                </a:lnTo>
                <a:lnTo>
                  <a:pt x="1599042" y="1010605"/>
                </a:lnTo>
                <a:lnTo>
                  <a:pt x="1600355" y="128039"/>
                </a:lnTo>
                <a:lnTo>
                  <a:pt x="1599520" y="113425"/>
                </a:lnTo>
                <a:lnTo>
                  <a:pt x="1587740" y="72780"/>
                </a:lnTo>
                <a:lnTo>
                  <a:pt x="1563994" y="38876"/>
                </a:lnTo>
                <a:lnTo>
                  <a:pt x="1530788" y="14219"/>
                </a:lnTo>
                <a:lnTo>
                  <a:pt x="1490626" y="1313"/>
                </a:lnTo>
                <a:lnTo>
                  <a:pt x="1476126" y="56"/>
                </a:lnTo>
                <a:lnTo>
                  <a:pt x="1472327" y="0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0" y="45719"/>
            <a:ext cx="4518634" cy="6807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462026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/>
          <p:nvPr/>
        </p:nvSpPr>
        <p:spPr>
          <a:xfrm>
            <a:off x="0" y="7620"/>
            <a:ext cx="4676140" cy="68452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4690" y="1416050"/>
            <a:ext cx="2446020" cy="1087477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351790">
              <a:lnSpc>
                <a:spcPct val="100000"/>
              </a:lnSpc>
            </a:pPr>
            <a:r>
              <a:rPr lang="en-US" sz="2300" b="1" spc="-2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unde</a:t>
            </a:r>
            <a:r>
              <a:rPr lang="en-US" sz="23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b="1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6110" indent="-172720">
              <a:lnSpc>
                <a:spcPct val="100000"/>
              </a:lnSpc>
              <a:spcBef>
                <a:spcPts val="1040"/>
              </a:spcBef>
              <a:buChar char="•"/>
              <a:tabLst>
                <a:tab pos="626745" algn="l"/>
              </a:tabLst>
            </a:pP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5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spc="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2770" indent="-172720">
              <a:lnSpc>
                <a:spcPct val="100000"/>
              </a:lnSpc>
              <a:spcBef>
                <a:spcPts val="380"/>
              </a:spcBef>
              <a:buChar char="•"/>
              <a:tabLst>
                <a:tab pos="573405" algn="l"/>
              </a:tabLst>
            </a:pP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84550" y="1416050"/>
            <a:ext cx="2448560" cy="1087477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582295">
              <a:lnSpc>
                <a:spcPct val="100000"/>
              </a:lnSpc>
            </a:pPr>
            <a:r>
              <a:rPr lang="en-US" sz="2300" b="1" spc="-2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n-US" sz="23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b="1" spc="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5295" indent="-172720">
              <a:lnSpc>
                <a:spcPct val="100000"/>
              </a:lnSpc>
              <a:spcBef>
                <a:spcPts val="1040"/>
              </a:spcBef>
              <a:buChar char="•"/>
              <a:tabLst>
                <a:tab pos="455930" algn="l"/>
              </a:tabLst>
            </a:pP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6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ss’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4335" indent="-172720">
              <a:lnSpc>
                <a:spcPct val="100000"/>
              </a:lnSpc>
              <a:spcBef>
                <a:spcPts val="380"/>
              </a:spcBef>
              <a:buChar char="•"/>
              <a:tabLst>
                <a:tab pos="394970" algn="l"/>
              </a:tabLst>
            </a:pP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6950" y="1416050"/>
            <a:ext cx="2448560" cy="1087477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810260">
              <a:lnSpc>
                <a:spcPct val="100000"/>
              </a:lnSpc>
            </a:pPr>
            <a:r>
              <a:rPr lang="en-US" sz="2300" b="1" spc="-2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4659" indent="-172720">
              <a:lnSpc>
                <a:spcPct val="100000"/>
              </a:lnSpc>
              <a:spcBef>
                <a:spcPts val="1040"/>
              </a:spcBef>
              <a:buChar char="•"/>
              <a:tabLst>
                <a:tab pos="455295" algn="l"/>
              </a:tabLst>
            </a:pP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3060" indent="-172720">
              <a:lnSpc>
                <a:spcPct val="100000"/>
              </a:lnSpc>
              <a:spcBef>
                <a:spcPts val="380"/>
              </a:spcBef>
              <a:buChar char="•"/>
              <a:tabLst>
                <a:tab pos="353695" algn="l"/>
              </a:tabLst>
            </a:pP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5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4690" y="3128010"/>
            <a:ext cx="2446020" cy="1061829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608330">
              <a:lnSpc>
                <a:spcPct val="100000"/>
              </a:lnSpc>
            </a:pPr>
            <a:endParaRPr lang="en-US" sz="2300" b="1" spc="-200" noProof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330">
              <a:lnSpc>
                <a:spcPct val="100000"/>
              </a:lnSpc>
            </a:pPr>
            <a:r>
              <a:rPr lang="en-US" sz="2300" b="1" spc="-2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marL="608330">
              <a:lnSpc>
                <a:spcPct val="100000"/>
              </a:lnSpc>
            </a:pP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4550" y="3128010"/>
            <a:ext cx="2448560" cy="1050224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244475" marR="240665" algn="ctr">
              <a:lnSpc>
                <a:spcPct val="101400"/>
              </a:lnSpc>
            </a:pPr>
            <a:r>
              <a:rPr lang="en-US" sz="2300" b="1" spc="-2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3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b="1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b="1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b="1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300" b="1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76950" y="3128010"/>
            <a:ext cx="2448560" cy="1087477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660400">
              <a:lnSpc>
                <a:spcPct val="100000"/>
              </a:lnSpc>
            </a:pP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172720">
              <a:lnSpc>
                <a:spcPct val="100000"/>
              </a:lnSpc>
              <a:spcBef>
                <a:spcPts val="1040"/>
              </a:spcBef>
              <a:buChar char="•"/>
              <a:tabLst>
                <a:tab pos="915035" algn="l"/>
              </a:tabLst>
            </a:pPr>
            <a:r>
              <a:rPr lang="en-US" sz="1800" spc="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800" spc="-5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00760" lvl="1" indent="-172720">
              <a:lnSpc>
                <a:spcPct val="100000"/>
              </a:lnSpc>
              <a:spcBef>
                <a:spcPts val="380"/>
              </a:spcBef>
              <a:buChar char="•"/>
              <a:tabLst>
                <a:tab pos="1001394" algn="l"/>
              </a:tabLst>
            </a:pPr>
            <a:r>
              <a:rPr lang="en-US" sz="18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8350" y="4839970"/>
            <a:ext cx="2448560" cy="1364476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300" b="1" spc="-204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173355">
              <a:lnSpc>
                <a:spcPct val="100000"/>
              </a:lnSpc>
              <a:spcBef>
                <a:spcPts val="1040"/>
              </a:spcBef>
              <a:buChar char="•"/>
              <a:tabLst>
                <a:tab pos="285750" algn="l"/>
              </a:tabLst>
            </a:pPr>
            <a:r>
              <a:rPr lang="en-US" sz="18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spc="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innovation</a:t>
            </a:r>
            <a:r>
              <a:rPr lang="en-US" sz="18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8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3530" indent="-173355">
              <a:spcBef>
                <a:spcPts val="380"/>
              </a:spcBef>
              <a:buChar char="•"/>
              <a:tabLst>
                <a:tab pos="761365" algn="l"/>
              </a:tabLst>
            </a:pPr>
            <a:r>
              <a:rPr lang="en-US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30750" y="4839970"/>
            <a:ext cx="2448560" cy="1415772"/>
          </a:xfrm>
          <a:prstGeom prst="rect">
            <a:avLst/>
          </a:prstGeom>
          <a:solidFill>
            <a:srgbClr val="002D5E"/>
          </a:solidFill>
        </p:spPr>
        <p:txBody>
          <a:bodyPr vert="horz" wrap="square" lIns="0" tIns="0" rIns="0" bIns="0" rtlCol="0">
            <a:spAutoFit/>
          </a:bodyPr>
          <a:lstStyle/>
          <a:p>
            <a:pPr marL="421640">
              <a:lnSpc>
                <a:spcPct val="100000"/>
              </a:lnSpc>
            </a:pPr>
            <a:endParaRPr lang="en-US" sz="2300" b="1" spc="-200" noProof="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21640">
              <a:lnSpc>
                <a:spcPct val="100000"/>
              </a:lnSpc>
            </a:pPr>
            <a:r>
              <a:rPr lang="en-US" sz="2300" b="1" spc="-2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</a:t>
            </a:r>
            <a:r>
              <a:rPr lang="en-US" sz="23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3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en-US" sz="2300" b="1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marL="421640">
              <a:lnSpc>
                <a:spcPct val="100000"/>
              </a:lnSpc>
            </a:pPr>
            <a:endParaRPr lang="en-US" sz="2300" b="1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21640">
              <a:lnSpc>
                <a:spcPct val="100000"/>
              </a:lnSpc>
            </a:pPr>
            <a:endParaRPr lang="en-US" sz="2300" noProof="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3885">
              <a:lnSpc>
                <a:spcPct val="100000"/>
              </a:lnSpc>
            </a:pPr>
            <a:r>
              <a:rPr lang="en-US" sz="4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4000" spc="-9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000" spc="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spc="-6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e?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7000" y="0"/>
            <a:ext cx="6476987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1" y="0"/>
            <a:ext cx="35814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792910" y="3798570"/>
            <a:ext cx="1500505" cy="59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500" b="0" i="1" spc="-10" noProof="0" dirty="0">
                <a:solidFill>
                  <a:srgbClr val="002D5E"/>
                </a:solidFill>
                <a:latin typeface="Calibri Light"/>
                <a:cs typeface="Calibri Light"/>
              </a:rPr>
              <a:t>Wh</a:t>
            </a:r>
            <a:r>
              <a:rPr lang="en-US" sz="4500" b="0" i="1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o</a:t>
            </a:r>
            <a:r>
              <a:rPr lang="en-US" sz="4500" b="0" i="1" spc="-10" noProof="0" dirty="0">
                <a:solidFill>
                  <a:srgbClr val="002D5E"/>
                </a:solidFill>
                <a:latin typeface="Calibri Light"/>
                <a:cs typeface="Calibri Light"/>
              </a:rPr>
              <a:t>?</a:t>
            </a:r>
            <a:r>
              <a:rPr lang="en-US" sz="4500" b="0" i="1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 </a:t>
            </a:r>
            <a:endParaRPr lang="en-US" sz="4500" noProof="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1809" y="5561329"/>
            <a:ext cx="7449820" cy="863600"/>
          </a:xfrm>
          <a:custGeom>
            <a:avLst/>
            <a:gdLst/>
            <a:ahLst/>
            <a:cxnLst/>
            <a:rect l="l" t="t" r="r" b="b"/>
            <a:pathLst>
              <a:path w="7449820" h="863600">
                <a:moveTo>
                  <a:pt x="0" y="0"/>
                </a:moveTo>
                <a:lnTo>
                  <a:pt x="7449820" y="0"/>
                </a:lnTo>
                <a:lnTo>
                  <a:pt x="7449820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  <a:solidFill>
            <a:srgbClr val="D4EA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511809" y="5561329"/>
            <a:ext cx="7449820" cy="863600"/>
          </a:xfrm>
          <a:custGeom>
            <a:avLst/>
            <a:gdLst/>
            <a:ahLst/>
            <a:cxnLst/>
            <a:rect l="l" t="t" r="r" b="b"/>
            <a:pathLst>
              <a:path w="7449820" h="863600">
                <a:moveTo>
                  <a:pt x="0" y="0"/>
                </a:moveTo>
                <a:lnTo>
                  <a:pt x="7449820" y="0"/>
                </a:lnTo>
                <a:lnTo>
                  <a:pt x="7449820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618490" y="1519739"/>
            <a:ext cx="3730755" cy="3113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600"/>
              </a:lnSpc>
              <a:buClr>
                <a:srgbClr val="002D5E"/>
              </a:buClr>
              <a:buFont typeface="Arial"/>
              <a:buChar char="•"/>
              <a:tabLst>
                <a:tab pos="241300" algn="l"/>
              </a:tabLst>
            </a:pPr>
            <a:r>
              <a:rPr lang="en-US" sz="24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4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 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10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4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-5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spc="-3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mmun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</a:t>
            </a:r>
            <a:r>
              <a:rPr lang="en-US" sz="24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4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-5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spc="-3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8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6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s)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0" y="1519739"/>
            <a:ext cx="4213731" cy="4099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779780" indent="-228600">
              <a:lnSpc>
                <a:spcPts val="26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spc="-4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24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5080" indent="-228600">
              <a:lnSpc>
                <a:spcPct val="89900"/>
              </a:lnSpc>
              <a:spcBef>
                <a:spcPts val="57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i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i="1" spc="-3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i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i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i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i="1" spc="-10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i="1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ganisa</a:t>
            </a:r>
            <a:r>
              <a:rPr lang="en-US" sz="2400" i="1" spc="-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i="1" spc="5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lang="en-US" sz="2400" i="1" noProof="0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i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-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</a:t>
            </a:r>
            <a:r>
              <a:rPr lang="en-US" sz="2400" i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i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i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</a:t>
            </a:r>
            <a:r>
              <a:rPr lang="en-US" sz="2400" i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i="1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400" i="1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i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i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i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i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83360">
              <a:lnSpc>
                <a:spcPct val="100000"/>
              </a:lnSpc>
            </a:pP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object 7"/>
          <p:cNvSpPr/>
          <p:nvPr/>
        </p:nvSpPr>
        <p:spPr>
          <a:xfrm>
            <a:off x="633380" y="5718861"/>
            <a:ext cx="626110" cy="563880"/>
          </a:xfrm>
          <a:custGeom>
            <a:avLst/>
            <a:gdLst/>
            <a:ahLst/>
            <a:cxnLst/>
            <a:rect l="l" t="t" r="r" b="b"/>
            <a:pathLst>
              <a:path w="626110" h="563879">
                <a:moveTo>
                  <a:pt x="125199" y="563446"/>
                </a:moveTo>
                <a:lnTo>
                  <a:pt x="125199" y="438235"/>
                </a:lnTo>
                <a:lnTo>
                  <a:pt x="41712" y="437531"/>
                </a:lnTo>
                <a:lnTo>
                  <a:pt x="28312" y="433226"/>
                </a:lnTo>
                <a:lnTo>
                  <a:pt x="16835" y="425529"/>
                </a:lnTo>
                <a:lnTo>
                  <a:pt x="7886" y="415047"/>
                </a:lnTo>
                <a:lnTo>
                  <a:pt x="2072" y="402385"/>
                </a:lnTo>
                <a:lnTo>
                  <a:pt x="0" y="388151"/>
                </a:lnTo>
                <a:lnTo>
                  <a:pt x="704" y="41715"/>
                </a:lnTo>
                <a:lnTo>
                  <a:pt x="23186" y="7887"/>
                </a:lnTo>
                <a:lnTo>
                  <a:pt x="50079" y="0"/>
                </a:lnTo>
                <a:lnTo>
                  <a:pt x="584286" y="704"/>
                </a:lnTo>
                <a:lnTo>
                  <a:pt x="618111" y="23188"/>
                </a:lnTo>
                <a:lnTo>
                  <a:pt x="625998" y="50084"/>
                </a:lnTo>
                <a:lnTo>
                  <a:pt x="625998" y="87647"/>
                </a:lnTo>
                <a:lnTo>
                  <a:pt x="425678" y="87647"/>
                </a:lnTo>
                <a:lnTo>
                  <a:pt x="423405" y="87672"/>
                </a:lnTo>
                <a:lnTo>
                  <a:pt x="382144" y="97666"/>
                </a:lnTo>
                <a:lnTo>
                  <a:pt x="349533" y="122922"/>
                </a:lnTo>
                <a:lnTo>
                  <a:pt x="329664" y="159347"/>
                </a:lnTo>
                <a:lnTo>
                  <a:pt x="325519" y="187815"/>
                </a:lnTo>
                <a:lnTo>
                  <a:pt x="325519" y="438235"/>
                </a:lnTo>
                <a:lnTo>
                  <a:pt x="250399" y="438235"/>
                </a:lnTo>
                <a:lnTo>
                  <a:pt x="125199" y="563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1008979" y="5856592"/>
            <a:ext cx="626110" cy="563880"/>
          </a:xfrm>
          <a:custGeom>
            <a:avLst/>
            <a:gdLst/>
            <a:ahLst/>
            <a:cxnLst/>
            <a:rect l="l" t="t" r="r" b="b"/>
            <a:pathLst>
              <a:path w="626110" h="563879">
                <a:moveTo>
                  <a:pt x="500798" y="563446"/>
                </a:moveTo>
                <a:lnTo>
                  <a:pt x="375598" y="438235"/>
                </a:lnTo>
                <a:lnTo>
                  <a:pt x="41712" y="437531"/>
                </a:lnTo>
                <a:lnTo>
                  <a:pt x="28312" y="433226"/>
                </a:lnTo>
                <a:lnTo>
                  <a:pt x="16835" y="425529"/>
                </a:lnTo>
                <a:lnTo>
                  <a:pt x="7886" y="415047"/>
                </a:lnTo>
                <a:lnTo>
                  <a:pt x="2072" y="402385"/>
                </a:lnTo>
                <a:lnTo>
                  <a:pt x="0" y="388151"/>
                </a:lnTo>
                <a:lnTo>
                  <a:pt x="704" y="41715"/>
                </a:lnTo>
                <a:lnTo>
                  <a:pt x="23186" y="7887"/>
                </a:lnTo>
                <a:lnTo>
                  <a:pt x="50079" y="0"/>
                </a:lnTo>
                <a:lnTo>
                  <a:pt x="575918" y="0"/>
                </a:lnTo>
                <a:lnTo>
                  <a:pt x="618111" y="23188"/>
                </a:lnTo>
                <a:lnTo>
                  <a:pt x="625998" y="50084"/>
                </a:lnTo>
                <a:lnTo>
                  <a:pt x="625294" y="396520"/>
                </a:lnTo>
                <a:lnTo>
                  <a:pt x="602811" y="430348"/>
                </a:lnTo>
                <a:lnTo>
                  <a:pt x="575918" y="438235"/>
                </a:lnTo>
                <a:lnTo>
                  <a:pt x="500798" y="438235"/>
                </a:lnTo>
                <a:lnTo>
                  <a:pt x="500798" y="563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 txBox="1"/>
          <p:nvPr/>
        </p:nvSpPr>
        <p:spPr>
          <a:xfrm>
            <a:off x="700350" y="5852135"/>
            <a:ext cx="7449820" cy="276999"/>
          </a:xfrm>
          <a:prstGeom prst="rect">
            <a:avLst/>
          </a:prstGeom>
          <a:ln w="12700">
            <a:solidFill>
              <a:srgbClr val="001F4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04290">
              <a:lnSpc>
                <a:spcPct val="100000"/>
              </a:lnSpc>
            </a:pPr>
            <a:r>
              <a:rPr lang="en-US" sz="1800" b="1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800" b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800" b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b="1" spc="-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b="1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1800" b="1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1800" b="1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800" b="1" spc="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18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8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spc="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8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8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8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spc="-3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8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spc="5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8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h?</a:t>
            </a:r>
            <a:endParaRPr lang="en-US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3428" rIns="0" bIns="0" rtlCol="0">
            <a:spAutoFit/>
          </a:bodyPr>
          <a:lstStyle/>
          <a:p>
            <a:pPr marL="2785110">
              <a:lnSpc>
                <a:spcPts val="3804"/>
              </a:lnSpc>
            </a:pPr>
            <a:r>
              <a:rPr lang="en-US" sz="3200" spc="-10" noProof="0" dirty="0">
                <a:solidFill>
                  <a:srgbClr val="000000"/>
                </a:solidFill>
                <a:latin typeface="Arial"/>
                <a:cs typeface="Arial"/>
              </a:rPr>
              <a:t>Im</a:t>
            </a:r>
            <a:r>
              <a:rPr lang="en-US" sz="3200" noProof="0" dirty="0">
                <a:solidFill>
                  <a:srgbClr val="000000"/>
                </a:solidFill>
                <a:latin typeface="Arial"/>
                <a:cs typeface="Arial"/>
              </a:rPr>
              <a:t>pact</a:t>
            </a:r>
            <a:r>
              <a:rPr lang="en-US" sz="3200" spc="-15" noProof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200" noProof="0" dirty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endParaRPr lang="en-US" sz="3200" noProof="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6949" y="1339912"/>
            <a:ext cx="7867015" cy="1346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99360" marR="5080" indent="-2487295">
              <a:lnSpc>
                <a:spcPts val="3460"/>
              </a:lnSpc>
            </a:pPr>
            <a:r>
              <a:rPr lang="en-US" sz="3200" b="1" spc="5" noProof="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lang="en-US" sz="3200" b="1" spc="-60" noProof="0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3200" b="1" spc="5" noProof="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lang="en-US" sz="3200" b="1" spc="-15" noProof="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3200" b="1" spc="30" noProof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ff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ec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 (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3200" b="1" spc="5" noProof="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lang="en-US" sz="3200" b="1" spc="-15" noProof="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lang="en-US" sz="3200" b="1" spc="-15" noProof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lang="en-US" sz="3200" b="1" spc="-20" noProof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esea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h/innovation</a:t>
            </a:r>
            <a:r>
              <a:rPr lang="en-US" sz="3200" b="1" spc="-25" noProof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200" b="1" spc="-15" noProof="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n 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he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 ‘r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ea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US" sz="3200" b="1" spc="-20" noProof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200" b="1" spc="60" noProof="0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lang="en-US" sz="3200" b="1" spc="-10" noProof="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US" sz="3200" b="1" spc="-15" noProof="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US" sz="3200" b="1" noProof="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US" sz="3200" b="1" spc="-5" noProof="0" dirty="0">
                <a:solidFill>
                  <a:srgbClr val="FF0000"/>
                </a:solidFill>
                <a:latin typeface="Arial"/>
                <a:cs typeface="Arial"/>
              </a:rPr>
              <a:t>’</a:t>
            </a:r>
            <a:endParaRPr lang="en-US" sz="3200" noProof="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79320" y="3294379"/>
            <a:ext cx="2430780" cy="2286000"/>
          </a:xfrm>
          <a:custGeom>
            <a:avLst/>
            <a:gdLst/>
            <a:ahLst/>
            <a:cxnLst/>
            <a:rect l="l" t="t" r="r" b="b"/>
            <a:pathLst>
              <a:path w="2430779" h="2286000">
                <a:moveTo>
                  <a:pt x="1215390" y="0"/>
                </a:moveTo>
                <a:lnTo>
                  <a:pt x="1115708" y="3788"/>
                </a:lnTo>
                <a:lnTo>
                  <a:pt x="1018246" y="14959"/>
                </a:lnTo>
                <a:lnTo>
                  <a:pt x="923316" y="33218"/>
                </a:lnTo>
                <a:lnTo>
                  <a:pt x="831231" y="58270"/>
                </a:lnTo>
                <a:lnTo>
                  <a:pt x="742303" y="89821"/>
                </a:lnTo>
                <a:lnTo>
                  <a:pt x="656846" y="127578"/>
                </a:lnTo>
                <a:lnTo>
                  <a:pt x="575172" y="171246"/>
                </a:lnTo>
                <a:lnTo>
                  <a:pt x="497594" y="220531"/>
                </a:lnTo>
                <a:lnTo>
                  <a:pt x="424425" y="275138"/>
                </a:lnTo>
                <a:lnTo>
                  <a:pt x="355977" y="334775"/>
                </a:lnTo>
                <a:lnTo>
                  <a:pt x="292564" y="399145"/>
                </a:lnTo>
                <a:lnTo>
                  <a:pt x="234498" y="467957"/>
                </a:lnTo>
                <a:lnTo>
                  <a:pt x="182092" y="540914"/>
                </a:lnTo>
                <a:lnTo>
                  <a:pt x="135658" y="617723"/>
                </a:lnTo>
                <a:lnTo>
                  <a:pt x="95510" y="698090"/>
                </a:lnTo>
                <a:lnTo>
                  <a:pt x="61960" y="781721"/>
                </a:lnTo>
                <a:lnTo>
                  <a:pt x="35322" y="868322"/>
                </a:lnTo>
                <a:lnTo>
                  <a:pt x="15907" y="957598"/>
                </a:lnTo>
                <a:lnTo>
                  <a:pt x="4028" y="1049255"/>
                </a:lnTo>
                <a:lnTo>
                  <a:pt x="0" y="1143000"/>
                </a:lnTo>
                <a:lnTo>
                  <a:pt x="4028" y="1236744"/>
                </a:lnTo>
                <a:lnTo>
                  <a:pt x="15907" y="1328401"/>
                </a:lnTo>
                <a:lnTo>
                  <a:pt x="35322" y="1417677"/>
                </a:lnTo>
                <a:lnTo>
                  <a:pt x="61960" y="1504278"/>
                </a:lnTo>
                <a:lnTo>
                  <a:pt x="95510" y="1587909"/>
                </a:lnTo>
                <a:lnTo>
                  <a:pt x="135658" y="1668276"/>
                </a:lnTo>
                <a:lnTo>
                  <a:pt x="182092" y="1745085"/>
                </a:lnTo>
                <a:lnTo>
                  <a:pt x="234498" y="1818042"/>
                </a:lnTo>
                <a:lnTo>
                  <a:pt x="292564" y="1886854"/>
                </a:lnTo>
                <a:lnTo>
                  <a:pt x="355977" y="1951224"/>
                </a:lnTo>
                <a:lnTo>
                  <a:pt x="424425" y="2010861"/>
                </a:lnTo>
                <a:lnTo>
                  <a:pt x="497594" y="2065468"/>
                </a:lnTo>
                <a:lnTo>
                  <a:pt x="575172" y="2114753"/>
                </a:lnTo>
                <a:lnTo>
                  <a:pt x="656846" y="2158421"/>
                </a:lnTo>
                <a:lnTo>
                  <a:pt x="742303" y="2196178"/>
                </a:lnTo>
                <a:lnTo>
                  <a:pt x="831231" y="2227729"/>
                </a:lnTo>
                <a:lnTo>
                  <a:pt x="923316" y="2252781"/>
                </a:lnTo>
                <a:lnTo>
                  <a:pt x="1018246" y="2271040"/>
                </a:lnTo>
                <a:lnTo>
                  <a:pt x="1115708" y="2282211"/>
                </a:lnTo>
                <a:lnTo>
                  <a:pt x="1215390" y="2286000"/>
                </a:lnTo>
                <a:lnTo>
                  <a:pt x="1315071" y="2282211"/>
                </a:lnTo>
                <a:lnTo>
                  <a:pt x="1412533" y="2271040"/>
                </a:lnTo>
                <a:lnTo>
                  <a:pt x="1507463" y="2252781"/>
                </a:lnTo>
                <a:lnTo>
                  <a:pt x="1599548" y="2227729"/>
                </a:lnTo>
                <a:lnTo>
                  <a:pt x="1688476" y="2196178"/>
                </a:lnTo>
                <a:lnTo>
                  <a:pt x="1773933" y="2158421"/>
                </a:lnTo>
                <a:lnTo>
                  <a:pt x="1855607" y="2114753"/>
                </a:lnTo>
                <a:lnTo>
                  <a:pt x="1933185" y="2065468"/>
                </a:lnTo>
                <a:lnTo>
                  <a:pt x="2006354" y="2010861"/>
                </a:lnTo>
                <a:lnTo>
                  <a:pt x="2074802" y="1951224"/>
                </a:lnTo>
                <a:lnTo>
                  <a:pt x="2138215" y="1886854"/>
                </a:lnTo>
                <a:lnTo>
                  <a:pt x="2196281" y="1818042"/>
                </a:lnTo>
                <a:lnTo>
                  <a:pt x="2248687" y="1745085"/>
                </a:lnTo>
                <a:lnTo>
                  <a:pt x="2295121" y="1668276"/>
                </a:lnTo>
                <a:lnTo>
                  <a:pt x="2335269" y="1587909"/>
                </a:lnTo>
                <a:lnTo>
                  <a:pt x="2368819" y="1504278"/>
                </a:lnTo>
                <a:lnTo>
                  <a:pt x="2395457" y="1417677"/>
                </a:lnTo>
                <a:lnTo>
                  <a:pt x="2414872" y="1328401"/>
                </a:lnTo>
                <a:lnTo>
                  <a:pt x="2426751" y="1236744"/>
                </a:lnTo>
                <a:lnTo>
                  <a:pt x="2430780" y="1143000"/>
                </a:lnTo>
                <a:lnTo>
                  <a:pt x="2426751" y="1049255"/>
                </a:lnTo>
                <a:lnTo>
                  <a:pt x="2414872" y="957598"/>
                </a:lnTo>
                <a:lnTo>
                  <a:pt x="2395457" y="868322"/>
                </a:lnTo>
                <a:lnTo>
                  <a:pt x="2368819" y="781721"/>
                </a:lnTo>
                <a:lnTo>
                  <a:pt x="2335269" y="698090"/>
                </a:lnTo>
                <a:lnTo>
                  <a:pt x="2295121" y="617723"/>
                </a:lnTo>
                <a:lnTo>
                  <a:pt x="2248687" y="540914"/>
                </a:lnTo>
                <a:lnTo>
                  <a:pt x="2196281" y="467957"/>
                </a:lnTo>
                <a:lnTo>
                  <a:pt x="2138215" y="399145"/>
                </a:lnTo>
                <a:lnTo>
                  <a:pt x="2074802" y="334775"/>
                </a:lnTo>
                <a:lnTo>
                  <a:pt x="2006354" y="275138"/>
                </a:lnTo>
                <a:lnTo>
                  <a:pt x="1933185" y="220531"/>
                </a:lnTo>
                <a:lnTo>
                  <a:pt x="1855607" y="171246"/>
                </a:lnTo>
                <a:lnTo>
                  <a:pt x="1773933" y="127578"/>
                </a:lnTo>
                <a:lnTo>
                  <a:pt x="1688476" y="89821"/>
                </a:lnTo>
                <a:lnTo>
                  <a:pt x="1599548" y="58270"/>
                </a:lnTo>
                <a:lnTo>
                  <a:pt x="1507463" y="33218"/>
                </a:lnTo>
                <a:lnTo>
                  <a:pt x="1412533" y="14959"/>
                </a:lnTo>
                <a:lnTo>
                  <a:pt x="1315071" y="3788"/>
                </a:lnTo>
                <a:lnTo>
                  <a:pt x="1215390" y="0"/>
                </a:lnTo>
                <a:close/>
              </a:path>
            </a:pathLst>
          </a:custGeom>
          <a:solidFill>
            <a:srgbClr val="78C1D3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/>
          <p:nvPr/>
        </p:nvSpPr>
        <p:spPr>
          <a:xfrm>
            <a:off x="2179320" y="3294379"/>
            <a:ext cx="2430780" cy="2286000"/>
          </a:xfrm>
          <a:custGeom>
            <a:avLst/>
            <a:gdLst/>
            <a:ahLst/>
            <a:cxnLst/>
            <a:rect l="l" t="t" r="r" b="b"/>
            <a:pathLst>
              <a:path w="2430779" h="2286000">
                <a:moveTo>
                  <a:pt x="0" y="1143000"/>
                </a:moveTo>
                <a:lnTo>
                  <a:pt x="4028" y="1049255"/>
                </a:lnTo>
                <a:lnTo>
                  <a:pt x="15907" y="957598"/>
                </a:lnTo>
                <a:lnTo>
                  <a:pt x="35322" y="868322"/>
                </a:lnTo>
                <a:lnTo>
                  <a:pt x="61960" y="781721"/>
                </a:lnTo>
                <a:lnTo>
                  <a:pt x="95510" y="698090"/>
                </a:lnTo>
                <a:lnTo>
                  <a:pt x="135658" y="617723"/>
                </a:lnTo>
                <a:lnTo>
                  <a:pt x="182092" y="540914"/>
                </a:lnTo>
                <a:lnTo>
                  <a:pt x="234498" y="467957"/>
                </a:lnTo>
                <a:lnTo>
                  <a:pt x="292564" y="399145"/>
                </a:lnTo>
                <a:lnTo>
                  <a:pt x="355977" y="334775"/>
                </a:lnTo>
                <a:lnTo>
                  <a:pt x="424425" y="275138"/>
                </a:lnTo>
                <a:lnTo>
                  <a:pt x="497594" y="220531"/>
                </a:lnTo>
                <a:lnTo>
                  <a:pt x="575172" y="171246"/>
                </a:lnTo>
                <a:lnTo>
                  <a:pt x="656846" y="127578"/>
                </a:lnTo>
                <a:lnTo>
                  <a:pt x="742303" y="89821"/>
                </a:lnTo>
                <a:lnTo>
                  <a:pt x="831231" y="58270"/>
                </a:lnTo>
                <a:lnTo>
                  <a:pt x="923316" y="33218"/>
                </a:lnTo>
                <a:lnTo>
                  <a:pt x="1018246" y="14959"/>
                </a:lnTo>
                <a:lnTo>
                  <a:pt x="1115708" y="3788"/>
                </a:lnTo>
                <a:lnTo>
                  <a:pt x="1215390" y="0"/>
                </a:lnTo>
                <a:lnTo>
                  <a:pt x="1315071" y="3788"/>
                </a:lnTo>
                <a:lnTo>
                  <a:pt x="1412533" y="14959"/>
                </a:lnTo>
                <a:lnTo>
                  <a:pt x="1507463" y="33218"/>
                </a:lnTo>
                <a:lnTo>
                  <a:pt x="1599548" y="58270"/>
                </a:lnTo>
                <a:lnTo>
                  <a:pt x="1688476" y="89821"/>
                </a:lnTo>
                <a:lnTo>
                  <a:pt x="1773933" y="127578"/>
                </a:lnTo>
                <a:lnTo>
                  <a:pt x="1855607" y="171246"/>
                </a:lnTo>
                <a:lnTo>
                  <a:pt x="1933185" y="220531"/>
                </a:lnTo>
                <a:lnTo>
                  <a:pt x="2006354" y="275138"/>
                </a:lnTo>
                <a:lnTo>
                  <a:pt x="2074802" y="334775"/>
                </a:lnTo>
                <a:lnTo>
                  <a:pt x="2138215" y="399145"/>
                </a:lnTo>
                <a:lnTo>
                  <a:pt x="2196281" y="467957"/>
                </a:lnTo>
                <a:lnTo>
                  <a:pt x="2248687" y="540914"/>
                </a:lnTo>
                <a:lnTo>
                  <a:pt x="2295121" y="617723"/>
                </a:lnTo>
                <a:lnTo>
                  <a:pt x="2335269" y="698090"/>
                </a:lnTo>
                <a:lnTo>
                  <a:pt x="2368819" y="781721"/>
                </a:lnTo>
                <a:lnTo>
                  <a:pt x="2395457" y="868322"/>
                </a:lnTo>
                <a:lnTo>
                  <a:pt x="2414872" y="957598"/>
                </a:lnTo>
                <a:lnTo>
                  <a:pt x="2426751" y="1049255"/>
                </a:lnTo>
                <a:lnTo>
                  <a:pt x="2430780" y="1143000"/>
                </a:lnTo>
                <a:lnTo>
                  <a:pt x="2426751" y="1236744"/>
                </a:lnTo>
                <a:lnTo>
                  <a:pt x="2414872" y="1328401"/>
                </a:lnTo>
                <a:lnTo>
                  <a:pt x="2395457" y="1417677"/>
                </a:lnTo>
                <a:lnTo>
                  <a:pt x="2368819" y="1504278"/>
                </a:lnTo>
                <a:lnTo>
                  <a:pt x="2335269" y="1587909"/>
                </a:lnTo>
                <a:lnTo>
                  <a:pt x="2295121" y="1668276"/>
                </a:lnTo>
                <a:lnTo>
                  <a:pt x="2248687" y="1745085"/>
                </a:lnTo>
                <a:lnTo>
                  <a:pt x="2196281" y="1818042"/>
                </a:lnTo>
                <a:lnTo>
                  <a:pt x="2138215" y="1886854"/>
                </a:lnTo>
                <a:lnTo>
                  <a:pt x="2074802" y="1951224"/>
                </a:lnTo>
                <a:lnTo>
                  <a:pt x="2006354" y="2010861"/>
                </a:lnTo>
                <a:lnTo>
                  <a:pt x="1933185" y="2065468"/>
                </a:lnTo>
                <a:lnTo>
                  <a:pt x="1855607" y="2114753"/>
                </a:lnTo>
                <a:lnTo>
                  <a:pt x="1773933" y="2158421"/>
                </a:lnTo>
                <a:lnTo>
                  <a:pt x="1688476" y="2196178"/>
                </a:lnTo>
                <a:lnTo>
                  <a:pt x="1599548" y="2227729"/>
                </a:lnTo>
                <a:lnTo>
                  <a:pt x="1507463" y="2252781"/>
                </a:lnTo>
                <a:lnTo>
                  <a:pt x="1412533" y="2271040"/>
                </a:lnTo>
                <a:lnTo>
                  <a:pt x="1315071" y="2282211"/>
                </a:lnTo>
                <a:lnTo>
                  <a:pt x="1215390" y="2286000"/>
                </a:lnTo>
                <a:lnTo>
                  <a:pt x="1115708" y="2282211"/>
                </a:lnTo>
                <a:lnTo>
                  <a:pt x="1018246" y="2271040"/>
                </a:lnTo>
                <a:lnTo>
                  <a:pt x="923316" y="2252781"/>
                </a:lnTo>
                <a:lnTo>
                  <a:pt x="831231" y="2227729"/>
                </a:lnTo>
                <a:lnTo>
                  <a:pt x="742303" y="2196178"/>
                </a:lnTo>
                <a:lnTo>
                  <a:pt x="656846" y="2158421"/>
                </a:lnTo>
                <a:lnTo>
                  <a:pt x="575172" y="2114753"/>
                </a:lnTo>
                <a:lnTo>
                  <a:pt x="497594" y="2065468"/>
                </a:lnTo>
                <a:lnTo>
                  <a:pt x="424425" y="2010861"/>
                </a:lnTo>
                <a:lnTo>
                  <a:pt x="355977" y="1951224"/>
                </a:lnTo>
                <a:lnTo>
                  <a:pt x="292564" y="1886854"/>
                </a:lnTo>
                <a:lnTo>
                  <a:pt x="234498" y="1818042"/>
                </a:lnTo>
                <a:lnTo>
                  <a:pt x="182092" y="1745085"/>
                </a:lnTo>
                <a:lnTo>
                  <a:pt x="135658" y="1668276"/>
                </a:lnTo>
                <a:lnTo>
                  <a:pt x="95510" y="1587909"/>
                </a:lnTo>
                <a:lnTo>
                  <a:pt x="61960" y="1504278"/>
                </a:lnTo>
                <a:lnTo>
                  <a:pt x="35322" y="1417677"/>
                </a:lnTo>
                <a:lnTo>
                  <a:pt x="15907" y="1328401"/>
                </a:lnTo>
                <a:lnTo>
                  <a:pt x="4028" y="1236744"/>
                </a:lnTo>
                <a:lnTo>
                  <a:pt x="0" y="1143000"/>
                </a:lnTo>
                <a:close/>
              </a:path>
            </a:pathLst>
          </a:custGeom>
          <a:ln w="762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 txBox="1"/>
          <p:nvPr/>
        </p:nvSpPr>
        <p:spPr>
          <a:xfrm>
            <a:off x="5308591" y="3468496"/>
            <a:ext cx="1366520" cy="403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2080">
              <a:lnSpc>
                <a:spcPct val="100000"/>
              </a:lnSpc>
            </a:pPr>
            <a:r>
              <a:rPr lang="en-US" sz="1350" i="1" spc="-40" noProof="0" dirty="0">
                <a:latin typeface="Calibri"/>
                <a:cs typeface="Calibri"/>
              </a:rPr>
              <a:t>E</a:t>
            </a:r>
            <a:r>
              <a:rPr lang="en-US" sz="1350" i="1" spc="5" noProof="0" dirty="0">
                <a:latin typeface="Calibri"/>
                <a:cs typeface="Calibri"/>
              </a:rPr>
              <a:t>f</a:t>
            </a:r>
            <a:r>
              <a:rPr lang="en-US" sz="1350" i="1" spc="-15" noProof="0" dirty="0">
                <a:latin typeface="Calibri"/>
                <a:cs typeface="Calibri"/>
              </a:rPr>
              <a:t>f</a:t>
            </a:r>
            <a:r>
              <a:rPr lang="en-US" sz="1350" i="1" spc="-10" noProof="0" dirty="0">
                <a:latin typeface="Calibri"/>
                <a:cs typeface="Calibri"/>
              </a:rPr>
              <a:t>ec</a:t>
            </a:r>
            <a:r>
              <a:rPr lang="en-US" sz="1350" i="1" noProof="0" dirty="0">
                <a:latin typeface="Calibri"/>
                <a:cs typeface="Calibri"/>
              </a:rPr>
              <a:t>ts</a:t>
            </a:r>
            <a:r>
              <a:rPr lang="en-US" sz="1350" i="1" spc="-15" noProof="0" dirty="0">
                <a:latin typeface="Calibri"/>
                <a:cs typeface="Calibri"/>
              </a:rPr>
              <a:t> f</a:t>
            </a:r>
            <a:r>
              <a:rPr lang="en-US" sz="1350" i="1" spc="-10" noProof="0" dirty="0">
                <a:latin typeface="Calibri"/>
                <a:cs typeface="Calibri"/>
              </a:rPr>
              <a:t>e</a:t>
            </a:r>
            <a:r>
              <a:rPr lang="en-US" sz="1350" i="1" spc="5" noProof="0" dirty="0">
                <a:latin typeface="Calibri"/>
                <a:cs typeface="Calibri"/>
              </a:rPr>
              <a:t>l</a:t>
            </a:r>
            <a:r>
              <a:rPr lang="en-US" sz="1350" i="1" noProof="0" dirty="0">
                <a:latin typeface="Calibri"/>
                <a:cs typeface="Calibri"/>
              </a:rPr>
              <a:t>t</a:t>
            </a:r>
            <a:r>
              <a:rPr lang="en-US" sz="1350" i="1" spc="-25" noProof="0" dirty="0">
                <a:latin typeface="Calibri"/>
                <a:cs typeface="Calibri"/>
              </a:rPr>
              <a:t> </a:t>
            </a:r>
            <a:r>
              <a:rPr lang="en-US" sz="1350" i="1" spc="5" noProof="0" dirty="0">
                <a:latin typeface="Calibri"/>
                <a:cs typeface="Calibri"/>
              </a:rPr>
              <a:t>h</a:t>
            </a:r>
            <a:r>
              <a:rPr lang="en-US" sz="1350" i="1" spc="-10" noProof="0" dirty="0">
                <a:latin typeface="Calibri"/>
                <a:cs typeface="Calibri"/>
              </a:rPr>
              <a:t>er</a:t>
            </a:r>
            <a:r>
              <a:rPr lang="en-US" sz="1350" i="1" noProof="0" dirty="0">
                <a:latin typeface="Calibri"/>
                <a:cs typeface="Calibri"/>
              </a:rPr>
              <a:t>e </a:t>
            </a:r>
            <a:r>
              <a:rPr lang="en-US" sz="1350" i="1" spc="5" noProof="0" dirty="0">
                <a:latin typeface="Calibri"/>
                <a:cs typeface="Calibri"/>
              </a:rPr>
              <a:t>(o</a:t>
            </a:r>
            <a:r>
              <a:rPr lang="en-US" sz="1350" i="1" noProof="0" dirty="0">
                <a:latin typeface="Calibri"/>
                <a:cs typeface="Calibri"/>
              </a:rPr>
              <a:t>ut</a:t>
            </a:r>
            <a:r>
              <a:rPr lang="en-US" sz="1350" i="1" spc="-10" noProof="0" dirty="0">
                <a:latin typeface="Calibri"/>
                <a:cs typeface="Calibri"/>
              </a:rPr>
              <a:t>s</a:t>
            </a:r>
            <a:r>
              <a:rPr lang="en-US" sz="1350" i="1" spc="5" noProof="0" dirty="0">
                <a:latin typeface="Calibri"/>
                <a:cs typeface="Calibri"/>
              </a:rPr>
              <a:t>i</a:t>
            </a:r>
            <a:r>
              <a:rPr lang="en-US" sz="1350" i="1" noProof="0" dirty="0">
                <a:latin typeface="Calibri"/>
                <a:cs typeface="Calibri"/>
              </a:rPr>
              <a:t>de</a:t>
            </a:r>
            <a:r>
              <a:rPr lang="en-US" sz="1350" i="1" spc="-35" noProof="0" dirty="0">
                <a:latin typeface="Calibri"/>
                <a:cs typeface="Calibri"/>
              </a:rPr>
              <a:t> </a:t>
            </a:r>
            <a:r>
              <a:rPr lang="en-US" sz="1350" i="1" spc="5" noProof="0" dirty="0">
                <a:latin typeface="Calibri"/>
                <a:cs typeface="Calibri"/>
              </a:rPr>
              <a:t>a</a:t>
            </a:r>
            <a:r>
              <a:rPr lang="en-US" sz="1350" i="1" spc="-10" noProof="0" dirty="0">
                <a:latin typeface="Calibri"/>
                <a:cs typeface="Calibri"/>
              </a:rPr>
              <a:t>c</a:t>
            </a:r>
            <a:r>
              <a:rPr lang="en-US" sz="1350" i="1" spc="5" noProof="0" dirty="0">
                <a:latin typeface="Calibri"/>
                <a:cs typeface="Calibri"/>
              </a:rPr>
              <a:t>ad</a:t>
            </a:r>
            <a:r>
              <a:rPr lang="en-US" sz="1350" i="1" spc="-10" noProof="0" dirty="0">
                <a:latin typeface="Calibri"/>
                <a:cs typeface="Calibri"/>
              </a:rPr>
              <a:t>e</a:t>
            </a:r>
            <a:r>
              <a:rPr lang="en-US" sz="1350" i="1" spc="5" noProof="0" dirty="0">
                <a:latin typeface="Calibri"/>
                <a:cs typeface="Calibri"/>
              </a:rPr>
              <a:t>mi</a:t>
            </a:r>
            <a:r>
              <a:rPr lang="en-US" sz="1350" i="1" noProof="0" dirty="0">
                <a:latin typeface="Calibri"/>
                <a:cs typeface="Calibri"/>
              </a:rPr>
              <a:t>a)</a:t>
            </a:r>
            <a:endParaRPr lang="en-US" sz="1350" noProof="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8740" y="4875646"/>
            <a:ext cx="3521710" cy="705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350" b="1" noProof="0" dirty="0">
                <a:solidFill>
                  <a:srgbClr val="1E1C11"/>
                </a:solidFill>
                <a:latin typeface="Calibri"/>
                <a:cs typeface="Calibri"/>
              </a:rPr>
              <a:t>A</a:t>
            </a:r>
            <a:r>
              <a:rPr lang="en-US" sz="1350" b="1" spc="-10" noProof="0" dirty="0">
                <a:solidFill>
                  <a:srgbClr val="1E1C11"/>
                </a:solidFill>
                <a:latin typeface="Calibri"/>
                <a:cs typeface="Calibri"/>
              </a:rPr>
              <a:t>c</a:t>
            </a:r>
            <a:r>
              <a:rPr lang="en-US" sz="1350" b="1" spc="5" noProof="0" dirty="0">
                <a:solidFill>
                  <a:srgbClr val="1E1C11"/>
                </a:solidFill>
                <a:latin typeface="Calibri"/>
                <a:cs typeface="Calibri"/>
              </a:rPr>
              <a:t>a</a:t>
            </a:r>
            <a:r>
              <a:rPr lang="en-US" sz="1350" b="1" spc="-10" noProof="0" dirty="0">
                <a:solidFill>
                  <a:srgbClr val="1E1C11"/>
                </a:solidFill>
                <a:latin typeface="Calibri"/>
                <a:cs typeface="Calibri"/>
              </a:rPr>
              <a:t>d</a:t>
            </a:r>
            <a:r>
              <a:rPr lang="en-US" sz="1350" b="1" noProof="0" dirty="0">
                <a:solidFill>
                  <a:srgbClr val="1E1C11"/>
                </a:solidFill>
                <a:latin typeface="Calibri"/>
                <a:cs typeface="Calibri"/>
              </a:rPr>
              <a:t>e</a:t>
            </a:r>
            <a:r>
              <a:rPr lang="en-US" sz="1350" b="1" spc="-5" noProof="0" dirty="0">
                <a:solidFill>
                  <a:srgbClr val="1E1C11"/>
                </a:solidFill>
                <a:latin typeface="Calibri"/>
                <a:cs typeface="Calibri"/>
              </a:rPr>
              <a:t>m</a:t>
            </a:r>
            <a:r>
              <a:rPr lang="en-US" sz="1350" b="1" spc="5" noProof="0" dirty="0">
                <a:solidFill>
                  <a:srgbClr val="1E1C11"/>
                </a:solidFill>
                <a:latin typeface="Calibri"/>
                <a:cs typeface="Calibri"/>
              </a:rPr>
              <a:t>i</a:t>
            </a:r>
            <a:r>
              <a:rPr lang="en-US" sz="1350" b="1" noProof="0" dirty="0">
                <a:solidFill>
                  <a:srgbClr val="1E1C11"/>
                </a:solidFill>
                <a:latin typeface="Calibri"/>
                <a:cs typeface="Calibri"/>
              </a:rPr>
              <a:t>a</a:t>
            </a:r>
            <a:endParaRPr lang="en-US" sz="1350" noProof="0" dirty="0">
              <a:latin typeface="Calibri"/>
              <a:cs typeface="Calibri"/>
            </a:endParaRPr>
          </a:p>
          <a:p>
            <a:pPr marL="2419985" marR="5080" indent="-281940">
              <a:lnSpc>
                <a:spcPct val="100000"/>
              </a:lnSpc>
              <a:spcBef>
                <a:spcPts val="985"/>
              </a:spcBef>
            </a:pPr>
            <a:r>
              <a:rPr lang="en-US" sz="1200" b="1" spc="-15" noProof="0" dirty="0">
                <a:solidFill>
                  <a:srgbClr val="1E1C11"/>
                </a:solidFill>
                <a:latin typeface="Calibri"/>
                <a:cs typeface="Calibri"/>
              </a:rPr>
              <a:t>So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c</a:t>
            </a:r>
            <a:r>
              <a:rPr lang="en-US" sz="1200" b="1" noProof="0" dirty="0">
                <a:solidFill>
                  <a:srgbClr val="1E1C11"/>
                </a:solidFill>
                <a:latin typeface="Calibri"/>
                <a:cs typeface="Calibri"/>
              </a:rPr>
              <a:t>i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e</a:t>
            </a:r>
            <a:r>
              <a:rPr lang="en-US" sz="1200" b="1" noProof="0" dirty="0">
                <a:solidFill>
                  <a:srgbClr val="1E1C11"/>
                </a:solidFill>
                <a:latin typeface="Calibri"/>
                <a:cs typeface="Calibri"/>
              </a:rPr>
              <a:t>t</a:t>
            </a:r>
            <a:r>
              <a:rPr lang="en-US" sz="1200" b="1" spc="-95" noProof="0" dirty="0">
                <a:solidFill>
                  <a:srgbClr val="1E1C11"/>
                </a:solidFill>
                <a:latin typeface="Calibri"/>
                <a:cs typeface="Calibri"/>
              </a:rPr>
              <a:t>y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,</a:t>
            </a:r>
            <a:r>
              <a:rPr lang="en-US" sz="1200" b="1" spc="15" noProof="0" dirty="0">
                <a:solidFill>
                  <a:srgbClr val="1E1C11"/>
                </a:solidFill>
                <a:latin typeface="Calibri"/>
                <a:cs typeface="Calibri"/>
              </a:rPr>
              <a:t> 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e</a:t>
            </a:r>
            <a:r>
              <a:rPr lang="en-US" sz="1200" b="1" spc="-25" noProof="0" dirty="0">
                <a:solidFill>
                  <a:srgbClr val="1E1C11"/>
                </a:solidFill>
                <a:latin typeface="Calibri"/>
                <a:cs typeface="Calibri"/>
              </a:rPr>
              <a:t>n</a:t>
            </a:r>
            <a:r>
              <a:rPr lang="en-US" sz="1200" b="1" spc="-10" noProof="0" dirty="0">
                <a:solidFill>
                  <a:srgbClr val="1E1C11"/>
                </a:solidFill>
                <a:latin typeface="Calibri"/>
                <a:cs typeface="Calibri"/>
              </a:rPr>
              <a:t>v</a:t>
            </a:r>
            <a:r>
              <a:rPr lang="en-US" sz="1200" b="1" noProof="0" dirty="0">
                <a:solidFill>
                  <a:srgbClr val="1E1C11"/>
                </a:solidFill>
                <a:latin typeface="Calibri"/>
                <a:cs typeface="Calibri"/>
              </a:rPr>
              <a:t>i</a:t>
            </a:r>
            <a:r>
              <a:rPr lang="en-US" sz="1200" b="1" spc="-30" noProof="0" dirty="0">
                <a:solidFill>
                  <a:srgbClr val="1E1C11"/>
                </a:solidFill>
                <a:latin typeface="Calibri"/>
                <a:cs typeface="Calibri"/>
              </a:rPr>
              <a:t>r</a:t>
            </a:r>
            <a:r>
              <a:rPr lang="en-US" sz="1200" b="1" spc="-10" noProof="0" dirty="0">
                <a:solidFill>
                  <a:srgbClr val="1E1C11"/>
                </a:solidFill>
                <a:latin typeface="Calibri"/>
                <a:cs typeface="Calibri"/>
              </a:rPr>
              <a:t>on</a:t>
            </a:r>
            <a:r>
              <a:rPr lang="en-US" sz="1200" b="1" noProof="0" dirty="0">
                <a:solidFill>
                  <a:srgbClr val="1E1C11"/>
                </a:solidFill>
                <a:latin typeface="Calibri"/>
                <a:cs typeface="Calibri"/>
              </a:rPr>
              <a:t>m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e</a:t>
            </a:r>
            <a:r>
              <a:rPr lang="en-US" sz="1200" b="1" spc="-25" noProof="0" dirty="0">
                <a:solidFill>
                  <a:srgbClr val="1E1C11"/>
                </a:solidFill>
                <a:latin typeface="Calibri"/>
                <a:cs typeface="Calibri"/>
              </a:rPr>
              <a:t>n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t, ec</a:t>
            </a:r>
            <a:r>
              <a:rPr lang="en-US" sz="1200" b="1" spc="-15" noProof="0" dirty="0">
                <a:solidFill>
                  <a:srgbClr val="1E1C11"/>
                </a:solidFill>
                <a:latin typeface="Calibri"/>
                <a:cs typeface="Calibri"/>
              </a:rPr>
              <a:t>o</a:t>
            </a:r>
            <a:r>
              <a:rPr lang="en-US" sz="1200" b="1" spc="-10" noProof="0" dirty="0">
                <a:solidFill>
                  <a:srgbClr val="1E1C11"/>
                </a:solidFill>
                <a:latin typeface="Calibri"/>
                <a:cs typeface="Calibri"/>
              </a:rPr>
              <a:t>no</a:t>
            </a:r>
            <a:r>
              <a:rPr lang="en-US" sz="1200" b="1" spc="-20" noProof="0" dirty="0">
                <a:solidFill>
                  <a:srgbClr val="1E1C11"/>
                </a:solidFill>
                <a:latin typeface="Calibri"/>
                <a:cs typeface="Calibri"/>
              </a:rPr>
              <a:t>m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y</a:t>
            </a:r>
            <a:r>
              <a:rPr lang="en-US" sz="1200" b="1" spc="20" noProof="0" dirty="0">
                <a:solidFill>
                  <a:srgbClr val="1E1C11"/>
                </a:solidFill>
                <a:latin typeface="Calibri"/>
                <a:cs typeface="Calibri"/>
              </a:rPr>
              <a:t> </a:t>
            </a:r>
            <a:r>
              <a:rPr lang="en-US" sz="1200" b="1" spc="-5" noProof="0" dirty="0">
                <a:solidFill>
                  <a:srgbClr val="1E1C11"/>
                </a:solidFill>
                <a:latin typeface="Calibri"/>
                <a:cs typeface="Calibri"/>
              </a:rPr>
              <a:t>etc.</a:t>
            </a:r>
            <a:endParaRPr lang="en-US" sz="1200" noProof="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03910" y="3657208"/>
            <a:ext cx="5867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200" i="1" spc="-15" noProof="0" dirty="0">
                <a:latin typeface="Calibri"/>
                <a:cs typeface="Calibri"/>
              </a:rPr>
              <a:t>R</a:t>
            </a:r>
            <a:r>
              <a:rPr lang="en-US" sz="1200" i="1" noProof="0" dirty="0">
                <a:latin typeface="Calibri"/>
                <a:cs typeface="Calibri"/>
              </a:rPr>
              <a:t>e</a:t>
            </a:r>
            <a:r>
              <a:rPr lang="en-US" sz="1200" i="1" spc="-10" noProof="0" dirty="0">
                <a:latin typeface="Calibri"/>
                <a:cs typeface="Calibri"/>
              </a:rPr>
              <a:t>s</a:t>
            </a:r>
            <a:r>
              <a:rPr lang="en-US" sz="1200" i="1" noProof="0" dirty="0">
                <a:latin typeface="Calibri"/>
                <a:cs typeface="Calibri"/>
              </a:rPr>
              <a:t>earch</a:t>
            </a:r>
            <a:endParaRPr lang="en-US" sz="1200" noProof="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09420" y="2811779"/>
            <a:ext cx="5725160" cy="3195320"/>
          </a:xfrm>
          <a:custGeom>
            <a:avLst/>
            <a:gdLst/>
            <a:ahLst/>
            <a:cxnLst/>
            <a:rect l="l" t="t" r="r" b="b"/>
            <a:pathLst>
              <a:path w="5725159" h="3195320">
                <a:moveTo>
                  <a:pt x="0" y="1597660"/>
                </a:moveTo>
                <a:lnTo>
                  <a:pt x="9489" y="1466627"/>
                </a:lnTo>
                <a:lnTo>
                  <a:pt x="37466" y="1338512"/>
                </a:lnTo>
                <a:lnTo>
                  <a:pt x="83194" y="1213725"/>
                </a:lnTo>
                <a:lnTo>
                  <a:pt x="145936" y="1092677"/>
                </a:lnTo>
                <a:lnTo>
                  <a:pt x="224955" y="975780"/>
                </a:lnTo>
                <a:lnTo>
                  <a:pt x="319515" y="863445"/>
                </a:lnTo>
                <a:lnTo>
                  <a:pt x="428880" y="756083"/>
                </a:lnTo>
                <a:lnTo>
                  <a:pt x="552311" y="654105"/>
                </a:lnTo>
                <a:lnTo>
                  <a:pt x="689074" y="557922"/>
                </a:lnTo>
                <a:lnTo>
                  <a:pt x="838430" y="467945"/>
                </a:lnTo>
                <a:lnTo>
                  <a:pt x="999643" y="384587"/>
                </a:lnTo>
                <a:lnTo>
                  <a:pt x="1171977" y="308257"/>
                </a:lnTo>
                <a:lnTo>
                  <a:pt x="1354694" y="239367"/>
                </a:lnTo>
                <a:lnTo>
                  <a:pt x="1547059" y="178328"/>
                </a:lnTo>
                <a:lnTo>
                  <a:pt x="1748334" y="125552"/>
                </a:lnTo>
                <a:lnTo>
                  <a:pt x="1957783" y="81450"/>
                </a:lnTo>
                <a:lnTo>
                  <a:pt x="2174668" y="46432"/>
                </a:lnTo>
                <a:lnTo>
                  <a:pt x="2398254" y="20910"/>
                </a:lnTo>
                <a:lnTo>
                  <a:pt x="2627803" y="5296"/>
                </a:lnTo>
                <a:lnTo>
                  <a:pt x="2862580" y="0"/>
                </a:lnTo>
                <a:lnTo>
                  <a:pt x="3097356" y="5296"/>
                </a:lnTo>
                <a:lnTo>
                  <a:pt x="3326905" y="20910"/>
                </a:lnTo>
                <a:lnTo>
                  <a:pt x="3550491" y="46432"/>
                </a:lnTo>
                <a:lnTo>
                  <a:pt x="3767376" y="81450"/>
                </a:lnTo>
                <a:lnTo>
                  <a:pt x="3976825" y="125552"/>
                </a:lnTo>
                <a:lnTo>
                  <a:pt x="4178100" y="178328"/>
                </a:lnTo>
                <a:lnTo>
                  <a:pt x="4370465" y="239367"/>
                </a:lnTo>
                <a:lnTo>
                  <a:pt x="4553182" y="308257"/>
                </a:lnTo>
                <a:lnTo>
                  <a:pt x="4725516" y="384587"/>
                </a:lnTo>
                <a:lnTo>
                  <a:pt x="4886729" y="467945"/>
                </a:lnTo>
                <a:lnTo>
                  <a:pt x="5036085" y="557922"/>
                </a:lnTo>
                <a:lnTo>
                  <a:pt x="5172848" y="654105"/>
                </a:lnTo>
                <a:lnTo>
                  <a:pt x="5296279" y="756083"/>
                </a:lnTo>
                <a:lnTo>
                  <a:pt x="5405644" y="863445"/>
                </a:lnTo>
                <a:lnTo>
                  <a:pt x="5500204" y="975780"/>
                </a:lnTo>
                <a:lnTo>
                  <a:pt x="5579223" y="1092677"/>
                </a:lnTo>
                <a:lnTo>
                  <a:pt x="5641965" y="1213725"/>
                </a:lnTo>
                <a:lnTo>
                  <a:pt x="5687693" y="1338512"/>
                </a:lnTo>
                <a:lnTo>
                  <a:pt x="5715670" y="1466627"/>
                </a:lnTo>
                <a:lnTo>
                  <a:pt x="5725160" y="1597660"/>
                </a:lnTo>
                <a:lnTo>
                  <a:pt x="5715670" y="1728692"/>
                </a:lnTo>
                <a:lnTo>
                  <a:pt x="5687693" y="1856807"/>
                </a:lnTo>
                <a:lnTo>
                  <a:pt x="5641965" y="1981594"/>
                </a:lnTo>
                <a:lnTo>
                  <a:pt x="5579223" y="2102642"/>
                </a:lnTo>
                <a:lnTo>
                  <a:pt x="5500204" y="2219539"/>
                </a:lnTo>
                <a:lnTo>
                  <a:pt x="5405644" y="2331874"/>
                </a:lnTo>
                <a:lnTo>
                  <a:pt x="5296279" y="2439236"/>
                </a:lnTo>
                <a:lnTo>
                  <a:pt x="5172848" y="2541214"/>
                </a:lnTo>
                <a:lnTo>
                  <a:pt x="5036085" y="2637397"/>
                </a:lnTo>
                <a:lnTo>
                  <a:pt x="4886729" y="2727374"/>
                </a:lnTo>
                <a:lnTo>
                  <a:pt x="4725516" y="2810732"/>
                </a:lnTo>
                <a:lnTo>
                  <a:pt x="4553182" y="2887062"/>
                </a:lnTo>
                <a:lnTo>
                  <a:pt x="4370465" y="2955952"/>
                </a:lnTo>
                <a:lnTo>
                  <a:pt x="4178100" y="3016991"/>
                </a:lnTo>
                <a:lnTo>
                  <a:pt x="3976825" y="3069767"/>
                </a:lnTo>
                <a:lnTo>
                  <a:pt x="3767376" y="3113869"/>
                </a:lnTo>
                <a:lnTo>
                  <a:pt x="3550491" y="3148887"/>
                </a:lnTo>
                <a:lnTo>
                  <a:pt x="3326905" y="3174409"/>
                </a:lnTo>
                <a:lnTo>
                  <a:pt x="3097356" y="3190023"/>
                </a:lnTo>
                <a:lnTo>
                  <a:pt x="2862580" y="3195320"/>
                </a:lnTo>
                <a:lnTo>
                  <a:pt x="2627803" y="3190023"/>
                </a:lnTo>
                <a:lnTo>
                  <a:pt x="2398254" y="3174409"/>
                </a:lnTo>
                <a:lnTo>
                  <a:pt x="2174668" y="3148887"/>
                </a:lnTo>
                <a:lnTo>
                  <a:pt x="1957783" y="3113869"/>
                </a:lnTo>
                <a:lnTo>
                  <a:pt x="1748334" y="3069767"/>
                </a:lnTo>
                <a:lnTo>
                  <a:pt x="1547059" y="3016991"/>
                </a:lnTo>
                <a:lnTo>
                  <a:pt x="1354694" y="2955952"/>
                </a:lnTo>
                <a:lnTo>
                  <a:pt x="1171977" y="2887062"/>
                </a:lnTo>
                <a:lnTo>
                  <a:pt x="999643" y="2810732"/>
                </a:lnTo>
                <a:lnTo>
                  <a:pt x="838430" y="2727374"/>
                </a:lnTo>
                <a:lnTo>
                  <a:pt x="689074" y="2637397"/>
                </a:lnTo>
                <a:lnTo>
                  <a:pt x="552311" y="2541214"/>
                </a:lnTo>
                <a:lnTo>
                  <a:pt x="428880" y="2439236"/>
                </a:lnTo>
                <a:lnTo>
                  <a:pt x="319515" y="2331874"/>
                </a:lnTo>
                <a:lnTo>
                  <a:pt x="224955" y="2219539"/>
                </a:lnTo>
                <a:lnTo>
                  <a:pt x="145936" y="2102642"/>
                </a:lnTo>
                <a:lnTo>
                  <a:pt x="83194" y="1981594"/>
                </a:lnTo>
                <a:lnTo>
                  <a:pt x="37466" y="1856807"/>
                </a:lnTo>
                <a:lnTo>
                  <a:pt x="9489" y="1728692"/>
                </a:lnTo>
                <a:lnTo>
                  <a:pt x="0" y="1597660"/>
                </a:lnTo>
                <a:close/>
              </a:path>
            </a:pathLst>
          </a:custGeom>
          <a:ln w="762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/>
          <p:nvPr/>
        </p:nvSpPr>
        <p:spPr>
          <a:xfrm>
            <a:off x="3565144" y="2715920"/>
            <a:ext cx="2462263" cy="1048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2897231" y="3849237"/>
            <a:ext cx="1029335" cy="977265"/>
          </a:xfrm>
          <a:custGeom>
            <a:avLst/>
            <a:gdLst/>
            <a:ahLst/>
            <a:cxnLst/>
            <a:rect l="l" t="t" r="r" b="b"/>
            <a:pathLst>
              <a:path w="1029335" h="977264">
                <a:moveTo>
                  <a:pt x="934361" y="257807"/>
                </a:moveTo>
                <a:lnTo>
                  <a:pt x="94790" y="257807"/>
                </a:lnTo>
                <a:lnTo>
                  <a:pt x="514589" y="0"/>
                </a:lnTo>
                <a:lnTo>
                  <a:pt x="934361" y="257807"/>
                </a:lnTo>
                <a:close/>
              </a:path>
              <a:path w="1029335" h="977264">
                <a:moveTo>
                  <a:pt x="974985" y="339220"/>
                </a:moveTo>
                <a:lnTo>
                  <a:pt x="54179" y="339220"/>
                </a:lnTo>
                <a:lnTo>
                  <a:pt x="54179" y="257807"/>
                </a:lnTo>
                <a:lnTo>
                  <a:pt x="974985" y="257807"/>
                </a:lnTo>
                <a:lnTo>
                  <a:pt x="974985" y="339220"/>
                </a:lnTo>
                <a:close/>
              </a:path>
              <a:path w="1029335" h="977264">
                <a:moveTo>
                  <a:pt x="934361" y="366357"/>
                </a:moveTo>
                <a:lnTo>
                  <a:pt x="94790" y="366357"/>
                </a:lnTo>
                <a:lnTo>
                  <a:pt x="94790" y="339220"/>
                </a:lnTo>
                <a:lnTo>
                  <a:pt x="934361" y="339220"/>
                </a:lnTo>
                <a:lnTo>
                  <a:pt x="934361" y="366357"/>
                </a:lnTo>
                <a:close/>
              </a:path>
              <a:path w="1029335" h="977264">
                <a:moveTo>
                  <a:pt x="243746" y="827697"/>
                </a:moveTo>
                <a:lnTo>
                  <a:pt x="135414" y="827697"/>
                </a:lnTo>
                <a:lnTo>
                  <a:pt x="135414" y="366357"/>
                </a:lnTo>
                <a:lnTo>
                  <a:pt x="243746" y="366357"/>
                </a:lnTo>
                <a:lnTo>
                  <a:pt x="243746" y="827697"/>
                </a:lnTo>
                <a:close/>
              </a:path>
              <a:path w="1029335" h="977264">
                <a:moveTo>
                  <a:pt x="460409" y="827697"/>
                </a:moveTo>
                <a:lnTo>
                  <a:pt x="352078" y="827697"/>
                </a:lnTo>
                <a:lnTo>
                  <a:pt x="352078" y="366357"/>
                </a:lnTo>
                <a:lnTo>
                  <a:pt x="460409" y="366357"/>
                </a:lnTo>
                <a:lnTo>
                  <a:pt x="460409" y="827697"/>
                </a:lnTo>
                <a:close/>
              </a:path>
              <a:path w="1029335" h="977264">
                <a:moveTo>
                  <a:pt x="677073" y="827697"/>
                </a:moveTo>
                <a:lnTo>
                  <a:pt x="568741" y="827697"/>
                </a:lnTo>
                <a:lnTo>
                  <a:pt x="568741" y="366357"/>
                </a:lnTo>
                <a:lnTo>
                  <a:pt x="677073" y="366357"/>
                </a:lnTo>
                <a:lnTo>
                  <a:pt x="677073" y="827697"/>
                </a:lnTo>
                <a:close/>
              </a:path>
              <a:path w="1029335" h="977264">
                <a:moveTo>
                  <a:pt x="893750" y="827697"/>
                </a:moveTo>
                <a:lnTo>
                  <a:pt x="785405" y="827697"/>
                </a:lnTo>
                <a:lnTo>
                  <a:pt x="785405" y="366357"/>
                </a:lnTo>
                <a:lnTo>
                  <a:pt x="893750" y="366357"/>
                </a:lnTo>
                <a:lnTo>
                  <a:pt x="893750" y="827697"/>
                </a:lnTo>
                <a:close/>
              </a:path>
              <a:path w="1029335" h="977264">
                <a:moveTo>
                  <a:pt x="1029165" y="976954"/>
                </a:moveTo>
                <a:lnTo>
                  <a:pt x="0" y="976954"/>
                </a:lnTo>
                <a:lnTo>
                  <a:pt x="0" y="922665"/>
                </a:lnTo>
                <a:lnTo>
                  <a:pt x="94790" y="854835"/>
                </a:lnTo>
                <a:lnTo>
                  <a:pt x="94790" y="827697"/>
                </a:lnTo>
                <a:lnTo>
                  <a:pt x="934361" y="827697"/>
                </a:lnTo>
                <a:lnTo>
                  <a:pt x="934361" y="854835"/>
                </a:lnTo>
                <a:lnTo>
                  <a:pt x="1029165" y="922665"/>
                </a:lnTo>
                <a:lnTo>
                  <a:pt x="1029165" y="976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5376145" y="3973221"/>
            <a:ext cx="1050079" cy="1168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2300" y="0"/>
            <a:ext cx="7251687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1" y="0"/>
            <a:ext cx="2133599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331470" y="3130549"/>
            <a:ext cx="1560830" cy="59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500" b="0" i="1" spc="-10" noProof="0" dirty="0">
                <a:solidFill>
                  <a:srgbClr val="002D5E"/>
                </a:solidFill>
                <a:latin typeface="Calibri Light"/>
                <a:cs typeface="Calibri Light"/>
              </a:rPr>
              <a:t>W</a:t>
            </a:r>
            <a:r>
              <a:rPr lang="en-US" sz="4500" b="0" i="1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hat?</a:t>
            </a:r>
            <a:endParaRPr lang="en-US" sz="4500" noProof="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277" y="1445634"/>
            <a:ext cx="8032750" cy="47448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5600" algn="l"/>
              </a:tabLst>
            </a:pP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e,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136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s,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000" i="1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i="1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houg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spc="7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136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136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136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n’t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marR="5080" indent="-342900">
              <a:lnSpc>
                <a:spcPts val="2160"/>
              </a:lnSpc>
              <a:spcBef>
                <a:spcPts val="163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rially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7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ess,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000" i="1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6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1325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spc="-5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000" i="1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i="1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marR="279400" indent="-342900">
              <a:lnSpc>
                <a:spcPts val="2160"/>
              </a:lnSpc>
              <a:spcBef>
                <a:spcPts val="163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es,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iall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US" sz="2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odu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2000" i="1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5600" indent="-342900">
              <a:lnSpc>
                <a:spcPct val="100000"/>
              </a:lnSpc>
              <a:spcBef>
                <a:spcPts val="1325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spc="-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spc="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i="1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i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2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i="1" spc="6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i="1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4300">
              <a:lnSpc>
                <a:spcPct val="100000"/>
              </a:lnSpc>
            </a:pPr>
            <a:r>
              <a:rPr lang="en-US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pc="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pc="-3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mobilized</a:t>
            </a:r>
            <a:r>
              <a:rPr lang="en-US" spc="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2300" y="0"/>
            <a:ext cx="7251687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1" y="0"/>
            <a:ext cx="18923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457200" y="2832099"/>
            <a:ext cx="1329055" cy="59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500" b="0" i="1" spc="-10" noProof="0" dirty="0">
                <a:solidFill>
                  <a:srgbClr val="002D5E"/>
                </a:solidFill>
                <a:latin typeface="Calibri Light"/>
                <a:cs typeface="Calibri Light"/>
              </a:rPr>
              <a:t>H</a:t>
            </a:r>
            <a:r>
              <a:rPr lang="en-US" sz="4500" b="0" i="1" spc="-20" noProof="0" dirty="0">
                <a:solidFill>
                  <a:srgbClr val="002D5E"/>
                </a:solidFill>
                <a:latin typeface="Calibri Light"/>
                <a:cs typeface="Calibri Light"/>
              </a:rPr>
              <a:t>o</a:t>
            </a:r>
            <a:r>
              <a:rPr lang="en-US" sz="4500" b="0" i="1" spc="-5" noProof="0" dirty="0">
                <a:solidFill>
                  <a:srgbClr val="002D5E"/>
                </a:solidFill>
                <a:latin typeface="Calibri Light"/>
                <a:cs typeface="Calibri Light"/>
              </a:rPr>
              <a:t>w?</a:t>
            </a:r>
            <a:endParaRPr lang="en-US" sz="4500" noProof="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8072119" y="5768340"/>
            <a:ext cx="937259" cy="937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28802" y="704508"/>
            <a:ext cx="276860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6000" b="0" spc="-60" noProof="0" dirty="0">
                <a:solidFill>
                  <a:schemeClr val="tx2"/>
                </a:solidFill>
                <a:latin typeface="Calibri Light"/>
                <a:cs typeface="Calibri Light"/>
              </a:rPr>
              <a:t>Q</a:t>
            </a:r>
            <a:r>
              <a:rPr lang="en-US" sz="6000" b="0" spc="-45" noProof="0" dirty="0">
                <a:solidFill>
                  <a:schemeClr val="tx2"/>
                </a:solidFill>
                <a:latin typeface="Calibri Light"/>
                <a:cs typeface="Calibri Light"/>
              </a:rPr>
              <a:t>u</a:t>
            </a:r>
            <a:r>
              <a:rPr lang="en-US" sz="6000" b="0" spc="-30" noProof="0" dirty="0">
                <a:solidFill>
                  <a:schemeClr val="tx2"/>
                </a:solidFill>
                <a:latin typeface="Calibri Light"/>
                <a:cs typeface="Calibri Light"/>
              </a:rPr>
              <a:t>e</a:t>
            </a:r>
            <a:r>
              <a:rPr lang="en-US" sz="6000" b="0" spc="-130" noProof="0" dirty="0">
                <a:solidFill>
                  <a:schemeClr val="tx2"/>
                </a:solidFill>
                <a:latin typeface="Calibri Light"/>
                <a:cs typeface="Calibri Light"/>
              </a:rPr>
              <a:t>s</a:t>
            </a:r>
            <a:r>
              <a:rPr lang="en-US" sz="6000" b="0" spc="-40" noProof="0" dirty="0">
                <a:solidFill>
                  <a:schemeClr val="tx2"/>
                </a:solidFill>
                <a:latin typeface="Calibri Light"/>
                <a:cs typeface="Calibri Light"/>
              </a:rPr>
              <a:t>t</a:t>
            </a:r>
            <a:r>
              <a:rPr lang="en-US" sz="6000" b="0" spc="-25" noProof="0" dirty="0">
                <a:solidFill>
                  <a:schemeClr val="tx2"/>
                </a:solidFill>
                <a:latin typeface="Calibri Light"/>
                <a:cs typeface="Calibri Light"/>
              </a:rPr>
              <a:t>i</a:t>
            </a:r>
            <a:r>
              <a:rPr lang="en-US" sz="6000" b="0" spc="-50" noProof="0" dirty="0">
                <a:solidFill>
                  <a:schemeClr val="tx2"/>
                </a:solidFill>
                <a:latin typeface="Calibri Light"/>
                <a:cs typeface="Calibri Light"/>
              </a:rPr>
              <a:t>o</a:t>
            </a:r>
            <a:r>
              <a:rPr lang="en-US" sz="6000" b="0" spc="-5" noProof="0" dirty="0">
                <a:solidFill>
                  <a:schemeClr val="tx2"/>
                </a:solidFill>
                <a:latin typeface="Calibri Light"/>
                <a:cs typeface="Calibri Light"/>
              </a:rPr>
              <a:t>n</a:t>
            </a:r>
            <a:endParaRPr lang="en-US" sz="6000" noProof="0" dirty="0">
              <a:solidFill>
                <a:schemeClr val="tx2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8360" y="2939016"/>
            <a:ext cx="3003550" cy="1772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9900"/>
              </a:lnSpc>
            </a:pPr>
            <a:r>
              <a:rPr lang="en-US" sz="3200" spc="-15" noProof="0" dirty="0">
                <a:solidFill>
                  <a:schemeClr val="tx2"/>
                </a:solidFill>
                <a:latin typeface="Calibri"/>
                <a:cs typeface="Calibri"/>
              </a:rPr>
              <a:t>W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h</a:t>
            </a:r>
            <a:r>
              <a:rPr lang="en-US" sz="3200" spc="-15" noProof="0" dirty="0">
                <a:solidFill>
                  <a:schemeClr val="tx2"/>
                </a:solidFill>
                <a:latin typeface="Calibri"/>
                <a:cs typeface="Calibri"/>
              </a:rPr>
              <a:t>a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t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m</a:t>
            </a:r>
            <a:r>
              <a:rPr lang="en-US" sz="3200" spc="5" noProof="0" dirty="0">
                <a:solidFill>
                  <a:schemeClr val="tx2"/>
                </a:solidFill>
                <a:latin typeface="Calibri"/>
                <a:cs typeface="Calibri"/>
              </a:rPr>
              <a:t>a</a:t>
            </a:r>
            <a:r>
              <a:rPr lang="en-US" sz="3200" spc="-100" noProof="0" dirty="0">
                <a:solidFill>
                  <a:schemeClr val="tx2"/>
                </a:solidFill>
                <a:latin typeface="Calibri"/>
                <a:cs typeface="Calibri"/>
              </a:rPr>
              <a:t>k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e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s</a:t>
            </a:r>
            <a:r>
              <a:rPr lang="en-US" sz="3200" spc="-15" noProof="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it 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d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i</a:t>
            </a:r>
            <a:r>
              <a:rPr lang="en-US" sz="3200" spc="-40" noProof="0" dirty="0">
                <a:solidFill>
                  <a:schemeClr val="tx2"/>
                </a:solidFill>
                <a:latin typeface="Calibri"/>
                <a:cs typeface="Calibri"/>
              </a:rPr>
              <a:t>f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ficult</a:t>
            </a:r>
            <a:r>
              <a:rPr lang="en-US" sz="3200" spc="5" noProof="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en-US" sz="3200" spc="-40" noProof="0" dirty="0">
                <a:solidFill>
                  <a:schemeClr val="tx2"/>
                </a:solidFill>
                <a:latin typeface="Calibri"/>
                <a:cs typeface="Calibri"/>
              </a:rPr>
              <a:t>t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o</a:t>
            </a:r>
            <a:r>
              <a:rPr lang="en-US" sz="3200" spc="5" noProof="0" dirty="0">
                <a:solidFill>
                  <a:schemeClr val="tx2"/>
                </a:solidFill>
                <a:latin typeface="Calibri"/>
                <a:cs typeface="Calibri"/>
              </a:rPr>
              <a:t> e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n</a:t>
            </a:r>
            <a:r>
              <a:rPr lang="en-US" sz="3200" spc="-75" noProof="0" dirty="0">
                <a:solidFill>
                  <a:schemeClr val="tx2"/>
                </a:solidFill>
                <a:latin typeface="Calibri"/>
                <a:cs typeface="Calibri"/>
              </a:rPr>
              <a:t>g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a</a:t>
            </a:r>
            <a:r>
              <a:rPr lang="en-US" sz="3200" spc="-35" noProof="0" dirty="0">
                <a:solidFill>
                  <a:schemeClr val="tx2"/>
                </a:solidFill>
                <a:latin typeface="Calibri"/>
                <a:cs typeface="Calibri"/>
              </a:rPr>
              <a:t>g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e </a:t>
            </a:r>
            <a:r>
              <a:rPr lang="en-US" sz="3200" spc="-35" noProof="0" dirty="0">
                <a:solidFill>
                  <a:schemeClr val="tx2"/>
                </a:solidFill>
                <a:latin typeface="Calibri"/>
                <a:cs typeface="Calibri"/>
              </a:rPr>
              <a:t>s</a:t>
            </a:r>
            <a:r>
              <a:rPr lang="en-US" sz="3200" spc="-40" noProof="0" dirty="0">
                <a:solidFill>
                  <a:schemeClr val="tx2"/>
                </a:solidFill>
                <a:latin typeface="Calibri"/>
                <a:cs typeface="Calibri"/>
              </a:rPr>
              <a:t>t</a:t>
            </a:r>
            <a:r>
              <a:rPr lang="en-US" sz="3200" spc="5" noProof="0" dirty="0">
                <a:solidFill>
                  <a:schemeClr val="tx2"/>
                </a:solidFill>
                <a:latin typeface="Calibri"/>
                <a:cs typeface="Calibri"/>
              </a:rPr>
              <a:t>a</a:t>
            </a:r>
            <a:r>
              <a:rPr lang="en-US" sz="3200" spc="-100" noProof="0" dirty="0">
                <a:solidFill>
                  <a:schemeClr val="tx2"/>
                </a:solidFill>
                <a:latin typeface="Calibri"/>
                <a:cs typeface="Calibri"/>
              </a:rPr>
              <a:t>k</a:t>
            </a:r>
            <a:r>
              <a:rPr lang="en-US" sz="3200" spc="5" noProof="0" dirty="0">
                <a:solidFill>
                  <a:schemeClr val="tx2"/>
                </a:solidFill>
                <a:latin typeface="Calibri"/>
                <a:cs typeface="Calibri"/>
              </a:rPr>
              <a:t>e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h</a:t>
            </a:r>
            <a:r>
              <a:rPr lang="en-US" sz="3200" spc="-10" noProof="0" dirty="0">
                <a:solidFill>
                  <a:schemeClr val="tx2"/>
                </a:solidFill>
                <a:latin typeface="Calibri"/>
                <a:cs typeface="Calibri"/>
              </a:rPr>
              <a:t>o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l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d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e</a:t>
            </a:r>
            <a:r>
              <a:rPr lang="en-US" sz="3200" spc="-65" noProof="0" dirty="0">
                <a:solidFill>
                  <a:schemeClr val="tx2"/>
                </a:solidFill>
                <a:latin typeface="Calibri"/>
                <a:cs typeface="Calibri"/>
              </a:rPr>
              <a:t>r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s</a:t>
            </a:r>
            <a:r>
              <a:rPr lang="en-US" sz="3200" spc="-40" noProof="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in </a:t>
            </a:r>
            <a:r>
              <a:rPr lang="en-US" sz="3200" spc="-45" noProof="0" dirty="0">
                <a:solidFill>
                  <a:schemeClr val="tx2"/>
                </a:solidFill>
                <a:latin typeface="Calibri"/>
                <a:cs typeface="Calibri"/>
              </a:rPr>
              <a:t>r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esea</a:t>
            </a:r>
            <a:r>
              <a:rPr lang="en-US" sz="3200" spc="-45" noProof="0" dirty="0">
                <a:solidFill>
                  <a:schemeClr val="tx2"/>
                </a:solidFill>
                <a:latin typeface="Calibri"/>
                <a:cs typeface="Calibri"/>
              </a:rPr>
              <a:t>r</a:t>
            </a:r>
            <a:r>
              <a:rPr lang="en-US" sz="3200" spc="-20" noProof="0" dirty="0">
                <a:solidFill>
                  <a:schemeClr val="tx2"/>
                </a:solidFill>
                <a:latin typeface="Calibri"/>
                <a:cs typeface="Calibri"/>
              </a:rPr>
              <a:t>c</a:t>
            </a:r>
            <a:r>
              <a:rPr lang="en-US" sz="3200" spc="-5" noProof="0" dirty="0">
                <a:solidFill>
                  <a:schemeClr val="tx2"/>
                </a:solidFill>
                <a:latin typeface="Calibri"/>
                <a:cs typeface="Calibri"/>
              </a:rPr>
              <a:t>h</a:t>
            </a:r>
            <a:r>
              <a:rPr lang="en-US" sz="3200" noProof="0" dirty="0">
                <a:solidFill>
                  <a:schemeClr val="tx2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7" name="object 7"/>
          <p:cNvSpPr/>
          <p:nvPr/>
        </p:nvSpPr>
        <p:spPr>
          <a:xfrm>
            <a:off x="544604" y="3006465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320071" y="1440442"/>
                </a:moveTo>
                <a:lnTo>
                  <a:pt x="320071" y="1120343"/>
                </a:lnTo>
                <a:lnTo>
                  <a:pt x="124229" y="1120287"/>
                </a:lnTo>
                <a:lnTo>
                  <a:pt x="109729" y="1119030"/>
                </a:lnTo>
                <a:lnTo>
                  <a:pt x="69567" y="1106124"/>
                </a:lnTo>
                <a:lnTo>
                  <a:pt x="36360" y="1081467"/>
                </a:lnTo>
                <a:lnTo>
                  <a:pt x="12615" y="1047563"/>
                </a:lnTo>
                <a:lnTo>
                  <a:pt x="834" y="1006918"/>
                </a:lnTo>
                <a:lnTo>
                  <a:pt x="0" y="992304"/>
                </a:lnTo>
                <a:lnTo>
                  <a:pt x="56" y="124239"/>
                </a:lnTo>
                <a:lnTo>
                  <a:pt x="8487" y="82312"/>
                </a:lnTo>
                <a:lnTo>
                  <a:pt x="29503" y="46506"/>
                </a:lnTo>
                <a:lnTo>
                  <a:pt x="60601" y="19326"/>
                </a:lnTo>
                <a:lnTo>
                  <a:pt x="99274" y="3277"/>
                </a:lnTo>
                <a:lnTo>
                  <a:pt x="128028" y="0"/>
                </a:lnTo>
                <a:lnTo>
                  <a:pt x="1476126" y="56"/>
                </a:lnTo>
                <a:lnTo>
                  <a:pt x="1518050" y="8487"/>
                </a:lnTo>
                <a:lnTo>
                  <a:pt x="1553853" y="29506"/>
                </a:lnTo>
                <a:lnTo>
                  <a:pt x="1581030" y="60606"/>
                </a:lnTo>
                <a:lnTo>
                  <a:pt x="1597078" y="99282"/>
                </a:lnTo>
                <a:lnTo>
                  <a:pt x="1600355" y="224068"/>
                </a:lnTo>
                <a:lnTo>
                  <a:pt x="1088241" y="224068"/>
                </a:lnTo>
                <a:lnTo>
                  <a:pt x="1067320" y="224921"/>
                </a:lnTo>
                <a:lnTo>
                  <a:pt x="1026898" y="231544"/>
                </a:lnTo>
                <a:lnTo>
                  <a:pt x="988819" y="244274"/>
                </a:lnTo>
                <a:lnTo>
                  <a:pt x="953621" y="262574"/>
                </a:lnTo>
                <a:lnTo>
                  <a:pt x="921841" y="285906"/>
                </a:lnTo>
                <a:lnTo>
                  <a:pt x="894017" y="313733"/>
                </a:lnTo>
                <a:lnTo>
                  <a:pt x="870687" y="345515"/>
                </a:lnTo>
                <a:lnTo>
                  <a:pt x="852389" y="380716"/>
                </a:lnTo>
                <a:lnTo>
                  <a:pt x="839660" y="418798"/>
                </a:lnTo>
                <a:lnTo>
                  <a:pt x="833037" y="459224"/>
                </a:lnTo>
                <a:lnTo>
                  <a:pt x="832184" y="480147"/>
                </a:lnTo>
                <a:lnTo>
                  <a:pt x="832184" y="1120343"/>
                </a:lnTo>
                <a:lnTo>
                  <a:pt x="640142" y="1120343"/>
                </a:lnTo>
                <a:lnTo>
                  <a:pt x="320071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544604" y="3006464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088241" y="224068"/>
                </a:moveTo>
                <a:lnTo>
                  <a:pt x="1600355" y="224068"/>
                </a:lnTo>
                <a:lnTo>
                  <a:pt x="1600355" y="128039"/>
                </a:lnTo>
                <a:lnTo>
                  <a:pt x="1593120" y="85703"/>
                </a:lnTo>
                <a:lnTo>
                  <a:pt x="1573084" y="49273"/>
                </a:lnTo>
                <a:lnTo>
                  <a:pt x="1542753" y="21256"/>
                </a:lnTo>
                <a:lnTo>
                  <a:pt x="1504631" y="4154"/>
                </a:ln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320071" y="1120343"/>
                </a:lnTo>
                <a:lnTo>
                  <a:pt x="320071" y="1440442"/>
                </a:lnTo>
                <a:lnTo>
                  <a:pt x="640142" y="1120343"/>
                </a:lnTo>
                <a:lnTo>
                  <a:pt x="832184" y="1120343"/>
                </a:lnTo>
                <a:lnTo>
                  <a:pt x="832184" y="480147"/>
                </a:lnTo>
                <a:lnTo>
                  <a:pt x="835551" y="438752"/>
                </a:lnTo>
                <a:lnTo>
                  <a:pt x="845294" y="399431"/>
                </a:lnTo>
                <a:lnTo>
                  <a:pt x="860876" y="362722"/>
                </a:lnTo>
                <a:lnTo>
                  <a:pt x="881757" y="329163"/>
                </a:lnTo>
                <a:lnTo>
                  <a:pt x="907401" y="299291"/>
                </a:lnTo>
                <a:lnTo>
                  <a:pt x="937270" y="273645"/>
                </a:lnTo>
                <a:lnTo>
                  <a:pt x="970826" y="252762"/>
                </a:lnTo>
                <a:lnTo>
                  <a:pt x="1007532" y="237179"/>
                </a:lnTo>
                <a:lnTo>
                  <a:pt x="1046850" y="227436"/>
                </a:lnTo>
                <a:lnTo>
                  <a:pt x="1067320" y="224921"/>
                </a:lnTo>
                <a:lnTo>
                  <a:pt x="1088241" y="224068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/>
          <p:nvPr/>
        </p:nvSpPr>
        <p:spPr>
          <a:xfrm>
            <a:off x="1504873" y="3358572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280228" y="1440442"/>
                </a:moveTo>
                <a:lnTo>
                  <a:pt x="960157" y="1120343"/>
                </a:lnTo>
                <a:lnTo>
                  <a:pt x="124173" y="1120287"/>
                </a:lnTo>
                <a:lnTo>
                  <a:pt x="109673" y="1119030"/>
                </a:lnTo>
                <a:lnTo>
                  <a:pt x="69511" y="1106124"/>
                </a:lnTo>
                <a:lnTo>
                  <a:pt x="36304" y="1081467"/>
                </a:lnTo>
                <a:lnTo>
                  <a:pt x="12559" y="1047563"/>
                </a:lnTo>
                <a:lnTo>
                  <a:pt x="778" y="1006918"/>
                </a:lnTo>
                <a:lnTo>
                  <a:pt x="0" y="124239"/>
                </a:lnTo>
                <a:lnTo>
                  <a:pt x="1257" y="109738"/>
                </a:lnTo>
                <a:lnTo>
                  <a:pt x="14161" y="69573"/>
                </a:lnTo>
                <a:lnTo>
                  <a:pt x="38817" y="36363"/>
                </a:lnTo>
                <a:lnTo>
                  <a:pt x="72718" y="12616"/>
                </a:lnTo>
                <a:lnTo>
                  <a:pt x="113360" y="834"/>
                </a:lnTo>
                <a:lnTo>
                  <a:pt x="127972" y="0"/>
                </a:lnTo>
                <a:lnTo>
                  <a:pt x="1472271" y="0"/>
                </a:lnTo>
                <a:lnTo>
                  <a:pt x="1517994" y="8487"/>
                </a:lnTo>
                <a:lnTo>
                  <a:pt x="1553797" y="29506"/>
                </a:lnTo>
                <a:lnTo>
                  <a:pt x="1580974" y="60606"/>
                </a:lnTo>
                <a:lnTo>
                  <a:pt x="1597021" y="99282"/>
                </a:lnTo>
                <a:lnTo>
                  <a:pt x="1600243" y="996103"/>
                </a:lnTo>
                <a:lnTo>
                  <a:pt x="1598986" y="1010605"/>
                </a:lnTo>
                <a:lnTo>
                  <a:pt x="1586081" y="1050770"/>
                </a:lnTo>
                <a:lnTo>
                  <a:pt x="1561426" y="1083979"/>
                </a:lnTo>
                <a:lnTo>
                  <a:pt x="1527525" y="1107727"/>
                </a:lnTo>
                <a:lnTo>
                  <a:pt x="1486883" y="1119508"/>
                </a:lnTo>
                <a:lnTo>
                  <a:pt x="1472271" y="1120343"/>
                </a:lnTo>
                <a:lnTo>
                  <a:pt x="1280228" y="1120343"/>
                </a:lnTo>
                <a:lnTo>
                  <a:pt x="1280228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/>
          <p:nvPr/>
        </p:nvSpPr>
        <p:spPr>
          <a:xfrm>
            <a:off x="1504817" y="3358571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472327" y="0"/>
                </a:move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960213" y="1120343"/>
                </a:lnTo>
                <a:lnTo>
                  <a:pt x="1280284" y="1440442"/>
                </a:lnTo>
                <a:lnTo>
                  <a:pt x="1280284" y="1120343"/>
                </a:lnTo>
                <a:lnTo>
                  <a:pt x="1472327" y="1120343"/>
                </a:lnTo>
                <a:lnTo>
                  <a:pt x="1486939" y="1119508"/>
                </a:lnTo>
                <a:lnTo>
                  <a:pt x="1527581" y="1107727"/>
                </a:lnTo>
                <a:lnTo>
                  <a:pt x="1561482" y="1083979"/>
                </a:lnTo>
                <a:lnTo>
                  <a:pt x="1586137" y="1050770"/>
                </a:lnTo>
                <a:lnTo>
                  <a:pt x="1599042" y="1010605"/>
                </a:lnTo>
                <a:lnTo>
                  <a:pt x="1600355" y="128039"/>
                </a:lnTo>
                <a:lnTo>
                  <a:pt x="1599520" y="113425"/>
                </a:lnTo>
                <a:lnTo>
                  <a:pt x="1587740" y="72780"/>
                </a:lnTo>
                <a:lnTo>
                  <a:pt x="1563994" y="38876"/>
                </a:lnTo>
                <a:lnTo>
                  <a:pt x="1530788" y="14219"/>
                </a:lnTo>
                <a:lnTo>
                  <a:pt x="1490626" y="1313"/>
                </a:lnTo>
                <a:lnTo>
                  <a:pt x="1476126" y="56"/>
                </a:lnTo>
                <a:lnTo>
                  <a:pt x="1472327" y="0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0" y="45719"/>
            <a:ext cx="4518634" cy="6807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462026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/>
          <p:nvPr/>
        </p:nvSpPr>
        <p:spPr>
          <a:xfrm>
            <a:off x="0" y="7620"/>
            <a:ext cx="4676140" cy="68452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290" y="141351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542290" y="211455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542290" y="281305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/>
          <p:nvPr/>
        </p:nvSpPr>
        <p:spPr>
          <a:xfrm>
            <a:off x="542290" y="351155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/>
          <p:nvPr/>
        </p:nvSpPr>
        <p:spPr>
          <a:xfrm>
            <a:off x="542290" y="421259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7" name="object 7"/>
          <p:cNvSpPr/>
          <p:nvPr/>
        </p:nvSpPr>
        <p:spPr>
          <a:xfrm>
            <a:off x="542290" y="491109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542290" y="560959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 txBox="1"/>
          <p:nvPr/>
        </p:nvSpPr>
        <p:spPr>
          <a:xfrm>
            <a:off x="614680" y="1510527"/>
            <a:ext cx="7711440" cy="3916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lang="en-US" sz="235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lang="en-US" sz="235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99500"/>
              </a:lnSpc>
            </a:pP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2300" spc="-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300" spc="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300" spc="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300" spc="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4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en-US" sz="23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3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sz="2300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spc="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unne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spc="2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US" sz="2300" spc="-3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300" spc="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lang="en-US" sz="235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erne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300" spc="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3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3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300" spc="-3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2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300" spc="-6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300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300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300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300" spc="-5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30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en-US" sz="23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17625">
              <a:lnSpc>
                <a:spcPct val="100000"/>
              </a:lnSpc>
            </a:pP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endParaRPr lang="en-US" sz="40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8072119" y="5768340"/>
            <a:ext cx="937259" cy="937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28802" y="704508"/>
            <a:ext cx="276860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6000" b="0" spc="-60" noProof="0" dirty="0">
                <a:solidFill>
                  <a:schemeClr val="tx2"/>
                </a:solidFill>
                <a:latin typeface="Calibri Light"/>
                <a:cs typeface="Calibri Light"/>
              </a:rPr>
              <a:t>Q</a:t>
            </a:r>
            <a:r>
              <a:rPr lang="en-US" sz="6000" b="0" spc="-45" noProof="0" dirty="0">
                <a:solidFill>
                  <a:schemeClr val="tx2"/>
                </a:solidFill>
                <a:latin typeface="Calibri Light"/>
                <a:cs typeface="Calibri Light"/>
              </a:rPr>
              <a:t>u</a:t>
            </a:r>
            <a:r>
              <a:rPr lang="en-US" sz="6000" b="0" spc="-30" noProof="0" dirty="0">
                <a:solidFill>
                  <a:schemeClr val="tx2"/>
                </a:solidFill>
                <a:latin typeface="Calibri Light"/>
                <a:cs typeface="Calibri Light"/>
              </a:rPr>
              <a:t>e</a:t>
            </a:r>
            <a:r>
              <a:rPr lang="en-US" sz="6000" b="0" spc="-130" noProof="0" dirty="0">
                <a:solidFill>
                  <a:schemeClr val="tx2"/>
                </a:solidFill>
                <a:latin typeface="Calibri Light"/>
                <a:cs typeface="Calibri Light"/>
              </a:rPr>
              <a:t>s</a:t>
            </a:r>
            <a:r>
              <a:rPr lang="en-US" sz="6000" b="0" spc="-40" noProof="0" dirty="0">
                <a:solidFill>
                  <a:schemeClr val="tx2"/>
                </a:solidFill>
                <a:latin typeface="Calibri Light"/>
                <a:cs typeface="Calibri Light"/>
              </a:rPr>
              <a:t>t</a:t>
            </a:r>
            <a:r>
              <a:rPr lang="en-US" sz="6000" b="0" spc="-25" noProof="0" dirty="0">
                <a:solidFill>
                  <a:schemeClr val="tx2"/>
                </a:solidFill>
                <a:latin typeface="Calibri Light"/>
                <a:cs typeface="Calibri Light"/>
              </a:rPr>
              <a:t>i</a:t>
            </a:r>
            <a:r>
              <a:rPr lang="en-US" sz="6000" b="0" spc="-50" noProof="0" dirty="0">
                <a:solidFill>
                  <a:schemeClr val="tx2"/>
                </a:solidFill>
                <a:latin typeface="Calibri Light"/>
                <a:cs typeface="Calibri Light"/>
              </a:rPr>
              <a:t>o</a:t>
            </a:r>
            <a:r>
              <a:rPr lang="en-US" sz="6000" b="0" spc="-5" noProof="0" dirty="0">
                <a:solidFill>
                  <a:schemeClr val="tx2"/>
                </a:solidFill>
                <a:latin typeface="Calibri Light"/>
                <a:cs typeface="Calibri Light"/>
              </a:rPr>
              <a:t>n</a:t>
            </a:r>
            <a:endParaRPr lang="en-US" sz="6000" noProof="0" dirty="0">
              <a:solidFill>
                <a:schemeClr val="tx2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8360" y="2939016"/>
            <a:ext cx="2734310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9900"/>
              </a:lnSpc>
            </a:pPr>
            <a:r>
              <a:rPr lang="en-US" sz="32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spc="-1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eas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</a:t>
            </a:r>
            <a:r>
              <a:rPr lang="en-US" sz="32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spc="-7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3200" spc="-3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spc="-1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spc="-6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32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esea</a:t>
            </a:r>
            <a:r>
              <a:rPr lang="en-US" sz="32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spc="-2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object 7"/>
          <p:cNvSpPr/>
          <p:nvPr/>
        </p:nvSpPr>
        <p:spPr>
          <a:xfrm>
            <a:off x="544604" y="3006465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320071" y="1440442"/>
                </a:moveTo>
                <a:lnTo>
                  <a:pt x="320071" y="1120343"/>
                </a:lnTo>
                <a:lnTo>
                  <a:pt x="124229" y="1120287"/>
                </a:lnTo>
                <a:lnTo>
                  <a:pt x="109729" y="1119030"/>
                </a:lnTo>
                <a:lnTo>
                  <a:pt x="69567" y="1106124"/>
                </a:lnTo>
                <a:lnTo>
                  <a:pt x="36360" y="1081467"/>
                </a:lnTo>
                <a:lnTo>
                  <a:pt x="12615" y="1047563"/>
                </a:lnTo>
                <a:lnTo>
                  <a:pt x="834" y="1006918"/>
                </a:lnTo>
                <a:lnTo>
                  <a:pt x="0" y="992304"/>
                </a:lnTo>
                <a:lnTo>
                  <a:pt x="56" y="124239"/>
                </a:lnTo>
                <a:lnTo>
                  <a:pt x="8487" y="82312"/>
                </a:lnTo>
                <a:lnTo>
                  <a:pt x="29503" y="46506"/>
                </a:lnTo>
                <a:lnTo>
                  <a:pt x="60601" y="19326"/>
                </a:lnTo>
                <a:lnTo>
                  <a:pt x="99274" y="3277"/>
                </a:lnTo>
                <a:lnTo>
                  <a:pt x="128028" y="0"/>
                </a:lnTo>
                <a:lnTo>
                  <a:pt x="1476126" y="56"/>
                </a:lnTo>
                <a:lnTo>
                  <a:pt x="1518050" y="8487"/>
                </a:lnTo>
                <a:lnTo>
                  <a:pt x="1553853" y="29506"/>
                </a:lnTo>
                <a:lnTo>
                  <a:pt x="1581030" y="60606"/>
                </a:lnTo>
                <a:lnTo>
                  <a:pt x="1597078" y="99282"/>
                </a:lnTo>
                <a:lnTo>
                  <a:pt x="1600355" y="224068"/>
                </a:lnTo>
                <a:lnTo>
                  <a:pt x="1088241" y="224068"/>
                </a:lnTo>
                <a:lnTo>
                  <a:pt x="1067320" y="224921"/>
                </a:lnTo>
                <a:lnTo>
                  <a:pt x="1026898" y="231544"/>
                </a:lnTo>
                <a:lnTo>
                  <a:pt x="988819" y="244274"/>
                </a:lnTo>
                <a:lnTo>
                  <a:pt x="953621" y="262574"/>
                </a:lnTo>
                <a:lnTo>
                  <a:pt x="921841" y="285906"/>
                </a:lnTo>
                <a:lnTo>
                  <a:pt x="894017" y="313733"/>
                </a:lnTo>
                <a:lnTo>
                  <a:pt x="870687" y="345515"/>
                </a:lnTo>
                <a:lnTo>
                  <a:pt x="852389" y="380716"/>
                </a:lnTo>
                <a:lnTo>
                  <a:pt x="839660" y="418798"/>
                </a:lnTo>
                <a:lnTo>
                  <a:pt x="833037" y="459224"/>
                </a:lnTo>
                <a:lnTo>
                  <a:pt x="832184" y="480147"/>
                </a:lnTo>
                <a:lnTo>
                  <a:pt x="832184" y="1120343"/>
                </a:lnTo>
                <a:lnTo>
                  <a:pt x="640142" y="1120343"/>
                </a:lnTo>
                <a:lnTo>
                  <a:pt x="320071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544604" y="3006464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088241" y="224068"/>
                </a:moveTo>
                <a:lnTo>
                  <a:pt x="1600355" y="224068"/>
                </a:lnTo>
                <a:lnTo>
                  <a:pt x="1600355" y="128039"/>
                </a:lnTo>
                <a:lnTo>
                  <a:pt x="1593120" y="85703"/>
                </a:lnTo>
                <a:lnTo>
                  <a:pt x="1573084" y="49273"/>
                </a:lnTo>
                <a:lnTo>
                  <a:pt x="1542753" y="21256"/>
                </a:lnTo>
                <a:lnTo>
                  <a:pt x="1504631" y="4154"/>
                </a:ln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320071" y="1120343"/>
                </a:lnTo>
                <a:lnTo>
                  <a:pt x="320071" y="1440442"/>
                </a:lnTo>
                <a:lnTo>
                  <a:pt x="640142" y="1120343"/>
                </a:lnTo>
                <a:lnTo>
                  <a:pt x="832184" y="1120343"/>
                </a:lnTo>
                <a:lnTo>
                  <a:pt x="832184" y="480147"/>
                </a:lnTo>
                <a:lnTo>
                  <a:pt x="835551" y="438752"/>
                </a:lnTo>
                <a:lnTo>
                  <a:pt x="845294" y="399431"/>
                </a:lnTo>
                <a:lnTo>
                  <a:pt x="860876" y="362722"/>
                </a:lnTo>
                <a:lnTo>
                  <a:pt x="881757" y="329163"/>
                </a:lnTo>
                <a:lnTo>
                  <a:pt x="907401" y="299291"/>
                </a:lnTo>
                <a:lnTo>
                  <a:pt x="937270" y="273645"/>
                </a:lnTo>
                <a:lnTo>
                  <a:pt x="970826" y="252762"/>
                </a:lnTo>
                <a:lnTo>
                  <a:pt x="1007532" y="237179"/>
                </a:lnTo>
                <a:lnTo>
                  <a:pt x="1046850" y="227436"/>
                </a:lnTo>
                <a:lnTo>
                  <a:pt x="1067320" y="224921"/>
                </a:lnTo>
                <a:lnTo>
                  <a:pt x="1088241" y="224068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/>
          <p:nvPr/>
        </p:nvSpPr>
        <p:spPr>
          <a:xfrm>
            <a:off x="1504873" y="3358572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280228" y="1440442"/>
                </a:moveTo>
                <a:lnTo>
                  <a:pt x="960157" y="1120343"/>
                </a:lnTo>
                <a:lnTo>
                  <a:pt x="124173" y="1120287"/>
                </a:lnTo>
                <a:lnTo>
                  <a:pt x="109673" y="1119030"/>
                </a:lnTo>
                <a:lnTo>
                  <a:pt x="69511" y="1106124"/>
                </a:lnTo>
                <a:lnTo>
                  <a:pt x="36304" y="1081467"/>
                </a:lnTo>
                <a:lnTo>
                  <a:pt x="12559" y="1047563"/>
                </a:lnTo>
                <a:lnTo>
                  <a:pt x="778" y="1006918"/>
                </a:lnTo>
                <a:lnTo>
                  <a:pt x="0" y="124239"/>
                </a:lnTo>
                <a:lnTo>
                  <a:pt x="1257" y="109738"/>
                </a:lnTo>
                <a:lnTo>
                  <a:pt x="14161" y="69573"/>
                </a:lnTo>
                <a:lnTo>
                  <a:pt x="38817" y="36363"/>
                </a:lnTo>
                <a:lnTo>
                  <a:pt x="72718" y="12616"/>
                </a:lnTo>
                <a:lnTo>
                  <a:pt x="113360" y="834"/>
                </a:lnTo>
                <a:lnTo>
                  <a:pt x="127972" y="0"/>
                </a:lnTo>
                <a:lnTo>
                  <a:pt x="1472271" y="0"/>
                </a:lnTo>
                <a:lnTo>
                  <a:pt x="1517994" y="8487"/>
                </a:lnTo>
                <a:lnTo>
                  <a:pt x="1553797" y="29506"/>
                </a:lnTo>
                <a:lnTo>
                  <a:pt x="1580974" y="60606"/>
                </a:lnTo>
                <a:lnTo>
                  <a:pt x="1597021" y="99282"/>
                </a:lnTo>
                <a:lnTo>
                  <a:pt x="1600243" y="996103"/>
                </a:lnTo>
                <a:lnTo>
                  <a:pt x="1598986" y="1010605"/>
                </a:lnTo>
                <a:lnTo>
                  <a:pt x="1586081" y="1050770"/>
                </a:lnTo>
                <a:lnTo>
                  <a:pt x="1561426" y="1083979"/>
                </a:lnTo>
                <a:lnTo>
                  <a:pt x="1527525" y="1107727"/>
                </a:lnTo>
                <a:lnTo>
                  <a:pt x="1486883" y="1119508"/>
                </a:lnTo>
                <a:lnTo>
                  <a:pt x="1472271" y="1120343"/>
                </a:lnTo>
                <a:lnTo>
                  <a:pt x="1280228" y="1120343"/>
                </a:lnTo>
                <a:lnTo>
                  <a:pt x="1280228" y="1440442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/>
          <p:nvPr/>
        </p:nvSpPr>
        <p:spPr>
          <a:xfrm>
            <a:off x="1504817" y="3358571"/>
            <a:ext cx="1600835" cy="1440815"/>
          </a:xfrm>
          <a:custGeom>
            <a:avLst/>
            <a:gdLst/>
            <a:ahLst/>
            <a:cxnLst/>
            <a:rect l="l" t="t" r="r" b="b"/>
            <a:pathLst>
              <a:path w="1600835" h="1440814">
                <a:moveTo>
                  <a:pt x="1472327" y="0"/>
                </a:moveTo>
                <a:lnTo>
                  <a:pt x="128028" y="0"/>
                </a:lnTo>
                <a:lnTo>
                  <a:pt x="113416" y="834"/>
                </a:lnTo>
                <a:lnTo>
                  <a:pt x="72774" y="12616"/>
                </a:lnTo>
                <a:lnTo>
                  <a:pt x="38873" y="36363"/>
                </a:lnTo>
                <a:lnTo>
                  <a:pt x="14217" y="69573"/>
                </a:lnTo>
                <a:lnTo>
                  <a:pt x="1313" y="109738"/>
                </a:lnTo>
                <a:lnTo>
                  <a:pt x="0" y="992304"/>
                </a:lnTo>
                <a:lnTo>
                  <a:pt x="834" y="1006918"/>
                </a:lnTo>
                <a:lnTo>
                  <a:pt x="12615" y="1047563"/>
                </a:lnTo>
                <a:lnTo>
                  <a:pt x="36360" y="1081467"/>
                </a:lnTo>
                <a:lnTo>
                  <a:pt x="69567" y="1106124"/>
                </a:lnTo>
                <a:lnTo>
                  <a:pt x="109729" y="1119030"/>
                </a:lnTo>
                <a:lnTo>
                  <a:pt x="960213" y="1120343"/>
                </a:lnTo>
                <a:lnTo>
                  <a:pt x="1280284" y="1440442"/>
                </a:lnTo>
                <a:lnTo>
                  <a:pt x="1280284" y="1120343"/>
                </a:lnTo>
                <a:lnTo>
                  <a:pt x="1472327" y="1120343"/>
                </a:lnTo>
                <a:lnTo>
                  <a:pt x="1486939" y="1119508"/>
                </a:lnTo>
                <a:lnTo>
                  <a:pt x="1527581" y="1107727"/>
                </a:lnTo>
                <a:lnTo>
                  <a:pt x="1561482" y="1083979"/>
                </a:lnTo>
                <a:lnTo>
                  <a:pt x="1586137" y="1050770"/>
                </a:lnTo>
                <a:lnTo>
                  <a:pt x="1599042" y="1010605"/>
                </a:lnTo>
                <a:lnTo>
                  <a:pt x="1600355" y="128039"/>
                </a:lnTo>
                <a:lnTo>
                  <a:pt x="1599520" y="113425"/>
                </a:lnTo>
                <a:lnTo>
                  <a:pt x="1587740" y="72780"/>
                </a:lnTo>
                <a:lnTo>
                  <a:pt x="1563994" y="38876"/>
                </a:lnTo>
                <a:lnTo>
                  <a:pt x="1530788" y="14219"/>
                </a:lnTo>
                <a:lnTo>
                  <a:pt x="1490626" y="1313"/>
                </a:lnTo>
                <a:lnTo>
                  <a:pt x="1476126" y="56"/>
                </a:lnTo>
                <a:lnTo>
                  <a:pt x="1472327" y="0"/>
                </a:lnTo>
                <a:close/>
              </a:path>
            </a:pathLst>
          </a:custGeom>
          <a:ln w="32008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0" y="45719"/>
            <a:ext cx="4518634" cy="6807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462026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/>
          <p:nvPr/>
        </p:nvSpPr>
        <p:spPr>
          <a:xfrm>
            <a:off x="0" y="7620"/>
            <a:ext cx="4676140" cy="68452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290" y="141351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542290" y="211455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542290" y="281305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/>
          <p:nvPr/>
        </p:nvSpPr>
        <p:spPr>
          <a:xfrm>
            <a:off x="542290" y="351155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/>
          <p:nvPr/>
        </p:nvSpPr>
        <p:spPr>
          <a:xfrm>
            <a:off x="542290" y="421259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7" name="object 7"/>
          <p:cNvSpPr/>
          <p:nvPr/>
        </p:nvSpPr>
        <p:spPr>
          <a:xfrm>
            <a:off x="542290" y="491109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542290" y="5609590"/>
            <a:ext cx="8135620" cy="0"/>
          </a:xfrm>
          <a:custGeom>
            <a:avLst/>
            <a:gdLst/>
            <a:ahLst/>
            <a:cxnLst/>
            <a:rect l="l" t="t" r="r" b="b"/>
            <a:pathLst>
              <a:path w="8135620">
                <a:moveTo>
                  <a:pt x="0" y="0"/>
                </a:moveTo>
                <a:lnTo>
                  <a:pt x="8135620" y="0"/>
                </a:lnTo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 txBox="1"/>
          <p:nvPr/>
        </p:nvSpPr>
        <p:spPr>
          <a:xfrm>
            <a:off x="648969" y="1555612"/>
            <a:ext cx="5410835" cy="4627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42060">
              <a:lnSpc>
                <a:spcPct val="143400"/>
              </a:lnSpc>
            </a:pP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3200" spc="-65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spc="-40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g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ic</a:t>
            </a:r>
            <a:r>
              <a:rPr lang="en-US" sz="3200" spc="-6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20" noProof="0" dirty="0">
                <a:solidFill>
                  <a:srgbClr val="002D5E"/>
                </a:solidFill>
                <a:latin typeface="Calibri"/>
                <a:cs typeface="Calibri"/>
              </a:rPr>
              <a:t>c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mm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it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me</a:t>
            </a:r>
            <a:r>
              <a:rPr lang="en-US" sz="3200" spc="-2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t 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I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spc="-35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tit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u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ti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l</a:t>
            </a:r>
            <a:r>
              <a:rPr lang="en-US" sz="3200" spc="-2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spc="-75" noProof="0" dirty="0">
                <a:solidFill>
                  <a:srgbClr val="002D5E"/>
                </a:solidFill>
                <a:latin typeface="Calibri"/>
                <a:cs typeface="Calibri"/>
              </a:rPr>
              <a:t>g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spc="-35" noProof="0" dirty="0">
                <a:solidFill>
                  <a:srgbClr val="002D5E"/>
                </a:solidFill>
                <a:latin typeface="Calibri"/>
                <a:cs typeface="Calibri"/>
              </a:rPr>
              <a:t>g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m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2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t Gui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d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c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endParaRPr lang="en-US" sz="3200" noProof="0" dirty="0">
              <a:latin typeface="Calibri"/>
              <a:cs typeface="Calibri"/>
            </a:endParaRPr>
          </a:p>
          <a:p>
            <a:pPr marL="12700" marR="1990089">
              <a:lnSpc>
                <a:spcPct val="143400"/>
              </a:lnSpc>
            </a:pP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kills</a:t>
            </a:r>
            <a:r>
              <a:rPr lang="en-US" sz="3200" spc="-4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d</a:t>
            </a:r>
            <a:r>
              <a:rPr lang="en-US" sz="3200" spc="-20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55" noProof="0" dirty="0">
                <a:solidFill>
                  <a:srgbClr val="002D5E"/>
                </a:solidFill>
                <a:latin typeface="Calibri"/>
                <a:cs typeface="Calibri"/>
              </a:rPr>
              <a:t>v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el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pm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2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t 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3200" spc="-3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w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i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ng</a:t>
            </a:r>
            <a:r>
              <a:rPr lang="en-US" sz="3200" spc="1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w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h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35" noProof="0" dirty="0">
                <a:solidFill>
                  <a:srgbClr val="002D5E"/>
                </a:solidFill>
                <a:latin typeface="Calibri"/>
                <a:cs typeface="Calibri"/>
              </a:rPr>
              <a:t>w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3200" spc="-20" noProof="0" dirty="0">
                <a:solidFill>
                  <a:srgbClr val="002D5E"/>
                </a:solidFill>
                <a:latin typeface="Calibri"/>
                <a:cs typeface="Calibri"/>
              </a:rPr>
              <a:t>k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endParaRPr lang="en-US" sz="3200" noProof="0" dirty="0">
              <a:latin typeface="Calibri"/>
              <a:cs typeface="Calibri"/>
            </a:endParaRPr>
          </a:p>
          <a:p>
            <a:pPr marL="12700" marR="5080">
              <a:lnSpc>
                <a:spcPct val="143400"/>
              </a:lnSpc>
            </a:pP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C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la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ity</a:t>
            </a:r>
            <a:r>
              <a:rPr lang="en-US" sz="3200" spc="-3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spc="15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65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les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 a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d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-40" noProof="0" dirty="0">
                <a:solidFill>
                  <a:srgbClr val="002D5E"/>
                </a:solidFill>
                <a:latin typeface="Calibri"/>
                <a:cs typeface="Calibri"/>
              </a:rPr>
              <a:t>e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x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p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ec</a:t>
            </a:r>
            <a:r>
              <a:rPr lang="en-US" sz="3200" spc="-40" noProof="0" dirty="0">
                <a:solidFill>
                  <a:srgbClr val="002D5E"/>
                </a:solidFill>
                <a:latin typeface="Calibri"/>
                <a:cs typeface="Calibri"/>
              </a:rPr>
              <a:t>t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ti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n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s P</a:t>
            </a:r>
            <a:r>
              <a:rPr lang="en-US" sz="3200" spc="-65" noProof="0" dirty="0">
                <a:solidFill>
                  <a:srgbClr val="002D5E"/>
                </a:solidFill>
                <a:latin typeface="Calibri"/>
                <a:cs typeface="Calibri"/>
              </a:rPr>
              <a:t>r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acti</a:t>
            </a:r>
            <a:r>
              <a:rPr lang="en-US" sz="3200" spc="-15" noProof="0" dirty="0">
                <a:solidFill>
                  <a:srgbClr val="002D5E"/>
                </a:solidFill>
                <a:latin typeface="Calibri"/>
                <a:cs typeface="Calibri"/>
              </a:rPr>
              <a:t>c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a</a:t>
            </a:r>
            <a:r>
              <a:rPr lang="en-US" sz="3200" noProof="0" dirty="0">
                <a:solidFill>
                  <a:srgbClr val="002D5E"/>
                </a:solidFill>
                <a:latin typeface="Calibri"/>
                <a:cs typeface="Calibri"/>
              </a:rPr>
              <a:t>l</a:t>
            </a:r>
            <a:r>
              <a:rPr lang="en-US" sz="3200" spc="-20" noProof="0" dirty="0">
                <a:solidFill>
                  <a:srgbClr val="002D5E"/>
                </a:solidFill>
                <a:latin typeface="Calibri"/>
                <a:cs typeface="Calibri"/>
              </a:rPr>
              <a:t> </a:t>
            </a:r>
            <a:r>
              <a:rPr lang="en-US" sz="3200" spc="5" noProof="0" dirty="0">
                <a:solidFill>
                  <a:srgbClr val="002D5E"/>
                </a:solidFill>
                <a:latin typeface="Calibri"/>
                <a:cs typeface="Calibri"/>
              </a:rPr>
              <a:t>s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upp</a:t>
            </a:r>
            <a:r>
              <a:rPr lang="en-US" sz="3200" spc="-10" noProof="0" dirty="0">
                <a:solidFill>
                  <a:srgbClr val="002D5E"/>
                </a:solidFill>
                <a:latin typeface="Calibri"/>
                <a:cs typeface="Calibri"/>
              </a:rPr>
              <a:t>o</a:t>
            </a:r>
            <a:r>
              <a:rPr lang="en-US" sz="3200" spc="-5" noProof="0" dirty="0">
                <a:solidFill>
                  <a:srgbClr val="002D5E"/>
                </a:solidFill>
                <a:latin typeface="Calibri"/>
                <a:cs typeface="Calibri"/>
              </a:rPr>
              <a:t>rt</a:t>
            </a:r>
            <a:endParaRPr lang="en-US" sz="3200" noProof="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4260">
              <a:lnSpc>
                <a:spcPct val="100000"/>
              </a:lnSpc>
            </a:pPr>
            <a:r>
              <a:rPr lang="en-US" sz="4000" spc="-1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4000" spc="-5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spc="-4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spc="-5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spc="-4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spc="-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000" spc="-1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en-US" sz="4000" spc="5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spc="-1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en-US" sz="40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8088" y="339099"/>
            <a:ext cx="688606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spc="10" noProof="0" dirty="0"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US" sz="400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mec</a:t>
            </a:r>
            <a:r>
              <a:rPr lang="en-US" sz="4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noProof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4000" spc="-70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000" spc="5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noProof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spc="-3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noProof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spc="10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400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4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1927858"/>
            <a:ext cx="8416766" cy="1501142"/>
          </a:xfrm>
          <a:custGeom>
            <a:avLst/>
            <a:gdLst/>
            <a:ahLst/>
            <a:cxnLst/>
            <a:rect l="l" t="t" r="r" b="b"/>
            <a:pathLst>
              <a:path w="7886700" h="1244600">
                <a:moveTo>
                  <a:pt x="7762240" y="0"/>
                </a:moveTo>
                <a:lnTo>
                  <a:pt x="111835" y="632"/>
                </a:lnTo>
                <a:lnTo>
                  <a:pt x="70989" y="12041"/>
                </a:lnTo>
                <a:lnTo>
                  <a:pt x="37144" y="35772"/>
                </a:lnTo>
                <a:lnTo>
                  <a:pt x="12898" y="69225"/>
                </a:lnTo>
                <a:lnTo>
                  <a:pt x="854" y="109801"/>
                </a:lnTo>
                <a:lnTo>
                  <a:pt x="0" y="124460"/>
                </a:lnTo>
                <a:lnTo>
                  <a:pt x="632" y="1132766"/>
                </a:lnTo>
                <a:lnTo>
                  <a:pt x="12041" y="1173615"/>
                </a:lnTo>
                <a:lnTo>
                  <a:pt x="35772" y="1207460"/>
                </a:lnTo>
                <a:lnTo>
                  <a:pt x="69225" y="1231703"/>
                </a:lnTo>
                <a:lnTo>
                  <a:pt x="109801" y="1243745"/>
                </a:lnTo>
                <a:lnTo>
                  <a:pt x="124460" y="1244600"/>
                </a:lnTo>
                <a:lnTo>
                  <a:pt x="7774864" y="1243967"/>
                </a:lnTo>
                <a:lnTo>
                  <a:pt x="7815710" y="1232561"/>
                </a:lnTo>
                <a:lnTo>
                  <a:pt x="7849555" y="1208832"/>
                </a:lnTo>
                <a:lnTo>
                  <a:pt x="7873801" y="1175380"/>
                </a:lnTo>
                <a:lnTo>
                  <a:pt x="7885845" y="1134801"/>
                </a:lnTo>
                <a:lnTo>
                  <a:pt x="7886700" y="1120140"/>
                </a:lnTo>
                <a:lnTo>
                  <a:pt x="7886067" y="111835"/>
                </a:lnTo>
                <a:lnTo>
                  <a:pt x="7874658" y="70989"/>
                </a:lnTo>
                <a:lnTo>
                  <a:pt x="7850927" y="37144"/>
                </a:lnTo>
                <a:lnTo>
                  <a:pt x="7817474" y="12898"/>
                </a:lnTo>
                <a:lnTo>
                  <a:pt x="7776898" y="854"/>
                </a:lnTo>
                <a:lnTo>
                  <a:pt x="7762240" y="0"/>
                </a:lnTo>
                <a:close/>
              </a:path>
            </a:pathLst>
          </a:custGeom>
          <a:solidFill>
            <a:srgbClr val="69696D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1119248" y="2312958"/>
            <a:ext cx="168275" cy="168910"/>
          </a:xfrm>
          <a:custGeom>
            <a:avLst/>
            <a:gdLst/>
            <a:ahLst/>
            <a:cxnLst/>
            <a:rect l="l" t="t" r="r" b="b"/>
            <a:pathLst>
              <a:path w="168275" h="168910">
                <a:moveTo>
                  <a:pt x="89814" y="168757"/>
                </a:moveTo>
                <a:lnTo>
                  <a:pt x="46119" y="159017"/>
                </a:lnTo>
                <a:lnTo>
                  <a:pt x="14846" y="132801"/>
                </a:lnTo>
                <a:lnTo>
                  <a:pt x="0" y="95199"/>
                </a:lnTo>
                <a:lnTo>
                  <a:pt x="910" y="78681"/>
                </a:lnTo>
                <a:lnTo>
                  <a:pt x="15595" y="37166"/>
                </a:lnTo>
                <a:lnTo>
                  <a:pt x="44534" y="9969"/>
                </a:lnTo>
                <a:lnTo>
                  <a:pt x="83003" y="0"/>
                </a:lnTo>
                <a:lnTo>
                  <a:pt x="97708" y="1234"/>
                </a:lnTo>
                <a:lnTo>
                  <a:pt x="135938" y="18120"/>
                </a:lnTo>
                <a:lnTo>
                  <a:pt x="161136" y="50455"/>
                </a:lnTo>
                <a:lnTo>
                  <a:pt x="168281" y="84482"/>
                </a:lnTo>
                <a:lnTo>
                  <a:pt x="167033" y="99027"/>
                </a:lnTo>
                <a:lnTo>
                  <a:pt x="149996" y="136980"/>
                </a:lnTo>
                <a:lnTo>
                  <a:pt x="117401" y="162021"/>
                </a:lnTo>
                <a:lnTo>
                  <a:pt x="89814" y="1687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/>
          <p:nvPr/>
        </p:nvSpPr>
        <p:spPr>
          <a:xfrm>
            <a:off x="1118995" y="2325793"/>
            <a:ext cx="471805" cy="466725"/>
          </a:xfrm>
          <a:custGeom>
            <a:avLst/>
            <a:gdLst/>
            <a:ahLst/>
            <a:cxnLst/>
            <a:rect l="l" t="t" r="r" b="b"/>
            <a:pathLst>
              <a:path w="471805" h="466725">
                <a:moveTo>
                  <a:pt x="296049" y="236179"/>
                </a:moveTo>
                <a:lnTo>
                  <a:pt x="196083" y="236179"/>
                </a:lnTo>
                <a:lnTo>
                  <a:pt x="264497" y="167829"/>
                </a:lnTo>
                <a:lnTo>
                  <a:pt x="267950" y="164306"/>
                </a:lnTo>
                <a:lnTo>
                  <a:pt x="272135" y="161586"/>
                </a:lnTo>
                <a:lnTo>
                  <a:pt x="276757" y="159867"/>
                </a:lnTo>
                <a:lnTo>
                  <a:pt x="271895" y="139080"/>
                </a:lnTo>
                <a:lnTo>
                  <a:pt x="225041" y="127313"/>
                </a:lnTo>
                <a:lnTo>
                  <a:pt x="225041" y="59527"/>
                </a:lnTo>
                <a:lnTo>
                  <a:pt x="462694" y="190"/>
                </a:lnTo>
                <a:lnTo>
                  <a:pt x="463272" y="112"/>
                </a:lnTo>
                <a:lnTo>
                  <a:pt x="468056" y="0"/>
                </a:lnTo>
                <a:lnTo>
                  <a:pt x="471544" y="3325"/>
                </a:lnTo>
                <a:lnTo>
                  <a:pt x="471642" y="7525"/>
                </a:lnTo>
                <a:lnTo>
                  <a:pt x="471642" y="142885"/>
                </a:lnTo>
                <a:lnTo>
                  <a:pt x="288875" y="142885"/>
                </a:lnTo>
                <a:lnTo>
                  <a:pt x="292187" y="157753"/>
                </a:lnTo>
                <a:lnTo>
                  <a:pt x="299458" y="158261"/>
                </a:lnTo>
                <a:lnTo>
                  <a:pt x="306391" y="161044"/>
                </a:lnTo>
                <a:lnTo>
                  <a:pt x="311986" y="165716"/>
                </a:lnTo>
                <a:lnTo>
                  <a:pt x="346439" y="174101"/>
                </a:lnTo>
                <a:lnTo>
                  <a:pt x="366030" y="174101"/>
                </a:lnTo>
                <a:lnTo>
                  <a:pt x="356092" y="185727"/>
                </a:lnTo>
                <a:lnTo>
                  <a:pt x="354006" y="188208"/>
                </a:lnTo>
                <a:lnTo>
                  <a:pt x="350949" y="189652"/>
                </a:lnTo>
                <a:lnTo>
                  <a:pt x="344819" y="189673"/>
                </a:lnTo>
                <a:lnTo>
                  <a:pt x="324636" y="195310"/>
                </a:lnTo>
                <a:lnTo>
                  <a:pt x="321652" y="207304"/>
                </a:lnTo>
                <a:lnTo>
                  <a:pt x="314592" y="217647"/>
                </a:lnTo>
                <a:lnTo>
                  <a:pt x="296049" y="236179"/>
                </a:lnTo>
                <a:close/>
              </a:path>
              <a:path w="471805" h="466725">
                <a:moveTo>
                  <a:pt x="366030" y="174101"/>
                </a:moveTo>
                <a:lnTo>
                  <a:pt x="346439" y="174101"/>
                </a:lnTo>
                <a:lnTo>
                  <a:pt x="358488" y="159938"/>
                </a:lnTo>
                <a:lnTo>
                  <a:pt x="288875" y="142885"/>
                </a:lnTo>
                <a:lnTo>
                  <a:pt x="471642" y="142885"/>
                </a:lnTo>
                <a:lnTo>
                  <a:pt x="471642" y="163884"/>
                </a:lnTo>
                <a:lnTo>
                  <a:pt x="374763" y="163884"/>
                </a:lnTo>
                <a:lnTo>
                  <a:pt x="366030" y="174101"/>
                </a:lnTo>
                <a:close/>
              </a:path>
              <a:path w="471805" h="466725">
                <a:moveTo>
                  <a:pt x="466598" y="186439"/>
                </a:moveTo>
                <a:lnTo>
                  <a:pt x="462060" y="185727"/>
                </a:lnTo>
                <a:lnTo>
                  <a:pt x="374763" y="163884"/>
                </a:lnTo>
                <a:lnTo>
                  <a:pt x="471642" y="163884"/>
                </a:lnTo>
                <a:lnTo>
                  <a:pt x="471642" y="178117"/>
                </a:lnTo>
                <a:lnTo>
                  <a:pt x="471565" y="178801"/>
                </a:lnTo>
                <a:lnTo>
                  <a:pt x="470853" y="183339"/>
                </a:lnTo>
                <a:lnTo>
                  <a:pt x="466598" y="186439"/>
                </a:lnTo>
                <a:close/>
              </a:path>
              <a:path w="471805" h="466725">
                <a:moveTo>
                  <a:pt x="168675" y="466313"/>
                </a:moveTo>
                <a:lnTo>
                  <a:pt x="0" y="466313"/>
                </a:lnTo>
                <a:lnTo>
                  <a:pt x="70" y="259965"/>
                </a:lnTo>
                <a:lnTo>
                  <a:pt x="17904" y="213065"/>
                </a:lnTo>
                <a:lnTo>
                  <a:pt x="50802" y="187536"/>
                </a:lnTo>
                <a:lnTo>
                  <a:pt x="90235" y="179585"/>
                </a:lnTo>
                <a:lnTo>
                  <a:pt x="102363" y="181304"/>
                </a:lnTo>
                <a:lnTo>
                  <a:pt x="144517" y="204359"/>
                </a:lnTo>
                <a:lnTo>
                  <a:pt x="164377" y="236179"/>
                </a:lnTo>
                <a:lnTo>
                  <a:pt x="296049" y="236179"/>
                </a:lnTo>
                <a:lnTo>
                  <a:pt x="234697" y="297492"/>
                </a:lnTo>
                <a:lnTo>
                  <a:pt x="223692" y="304281"/>
                </a:lnTo>
                <a:lnTo>
                  <a:pt x="210949" y="306643"/>
                </a:lnTo>
                <a:lnTo>
                  <a:pt x="168675" y="306643"/>
                </a:lnTo>
                <a:lnTo>
                  <a:pt x="168675" y="466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/>
          <p:nvPr/>
        </p:nvSpPr>
        <p:spPr>
          <a:xfrm>
            <a:off x="1309371" y="2385463"/>
            <a:ext cx="20955" cy="62865"/>
          </a:xfrm>
          <a:custGeom>
            <a:avLst/>
            <a:gdLst/>
            <a:ahLst/>
            <a:cxnLst/>
            <a:rect l="l" t="t" r="r" b="b"/>
            <a:pathLst>
              <a:path w="20955" h="62864">
                <a:moveTo>
                  <a:pt x="15965" y="62853"/>
                </a:moveTo>
                <a:lnTo>
                  <a:pt x="4607" y="62853"/>
                </a:lnTo>
                <a:lnTo>
                  <a:pt x="0" y="58245"/>
                </a:lnTo>
                <a:lnTo>
                  <a:pt x="0" y="4608"/>
                </a:lnTo>
                <a:lnTo>
                  <a:pt x="4607" y="0"/>
                </a:lnTo>
                <a:lnTo>
                  <a:pt x="15965" y="0"/>
                </a:lnTo>
                <a:lnTo>
                  <a:pt x="20573" y="4608"/>
                </a:lnTo>
                <a:lnTo>
                  <a:pt x="20573" y="58245"/>
                </a:lnTo>
                <a:lnTo>
                  <a:pt x="15965" y="628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7" name="object 7"/>
          <p:cNvSpPr txBox="1"/>
          <p:nvPr/>
        </p:nvSpPr>
        <p:spPr>
          <a:xfrm>
            <a:off x="2185310" y="2406780"/>
            <a:ext cx="2843889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Mobilizing</a:t>
            </a:r>
            <a:r>
              <a:rPr lang="en-US" sz="2500" spc="-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en-US" sz="25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34326" y="2108838"/>
            <a:ext cx="2553335" cy="926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899"/>
              </a:lnSpc>
            </a:pP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 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gs, se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500" spc="-15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30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</a:t>
            </a:r>
            <a:endParaRPr lang="en-US" sz="15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400" y="3528058"/>
            <a:ext cx="8416766" cy="1501142"/>
          </a:xfrm>
          <a:custGeom>
            <a:avLst/>
            <a:gdLst/>
            <a:ahLst/>
            <a:cxnLst/>
            <a:rect l="l" t="t" r="r" b="b"/>
            <a:pathLst>
              <a:path w="7886700" h="1244600">
                <a:moveTo>
                  <a:pt x="7762240" y="0"/>
                </a:moveTo>
                <a:lnTo>
                  <a:pt x="111835" y="632"/>
                </a:lnTo>
                <a:lnTo>
                  <a:pt x="70989" y="12041"/>
                </a:lnTo>
                <a:lnTo>
                  <a:pt x="37144" y="35772"/>
                </a:lnTo>
                <a:lnTo>
                  <a:pt x="12898" y="69225"/>
                </a:lnTo>
                <a:lnTo>
                  <a:pt x="854" y="109801"/>
                </a:lnTo>
                <a:lnTo>
                  <a:pt x="0" y="124460"/>
                </a:lnTo>
                <a:lnTo>
                  <a:pt x="632" y="1132766"/>
                </a:lnTo>
                <a:lnTo>
                  <a:pt x="12041" y="1173615"/>
                </a:lnTo>
                <a:lnTo>
                  <a:pt x="35772" y="1207460"/>
                </a:lnTo>
                <a:lnTo>
                  <a:pt x="69225" y="1231703"/>
                </a:lnTo>
                <a:lnTo>
                  <a:pt x="109801" y="1243745"/>
                </a:lnTo>
                <a:lnTo>
                  <a:pt x="124460" y="1244600"/>
                </a:lnTo>
                <a:lnTo>
                  <a:pt x="7774864" y="1243967"/>
                </a:lnTo>
                <a:lnTo>
                  <a:pt x="7815710" y="1232561"/>
                </a:lnTo>
                <a:lnTo>
                  <a:pt x="7849555" y="1208832"/>
                </a:lnTo>
                <a:lnTo>
                  <a:pt x="7873801" y="1175380"/>
                </a:lnTo>
                <a:lnTo>
                  <a:pt x="7885845" y="1134801"/>
                </a:lnTo>
                <a:lnTo>
                  <a:pt x="7886700" y="1120140"/>
                </a:lnTo>
                <a:lnTo>
                  <a:pt x="7886067" y="111835"/>
                </a:lnTo>
                <a:lnTo>
                  <a:pt x="7874658" y="70989"/>
                </a:lnTo>
                <a:lnTo>
                  <a:pt x="7850927" y="37144"/>
                </a:lnTo>
                <a:lnTo>
                  <a:pt x="7817474" y="12898"/>
                </a:lnTo>
                <a:lnTo>
                  <a:pt x="7776898" y="854"/>
                </a:lnTo>
                <a:lnTo>
                  <a:pt x="7762240" y="0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/>
          <p:nvPr/>
        </p:nvSpPr>
        <p:spPr>
          <a:xfrm>
            <a:off x="1469186" y="3942089"/>
            <a:ext cx="100330" cy="239395"/>
          </a:xfrm>
          <a:custGeom>
            <a:avLst/>
            <a:gdLst/>
            <a:ahLst/>
            <a:cxnLst/>
            <a:rect l="l" t="t" r="r" b="b"/>
            <a:pathLst>
              <a:path w="100330" h="239395">
                <a:moveTo>
                  <a:pt x="92455" y="239027"/>
                </a:moveTo>
                <a:lnTo>
                  <a:pt x="58770" y="220547"/>
                </a:lnTo>
                <a:lnTo>
                  <a:pt x="23762" y="205365"/>
                </a:lnTo>
                <a:lnTo>
                  <a:pt x="0" y="196971"/>
                </a:lnTo>
                <a:lnTo>
                  <a:pt x="8507" y="187051"/>
                </a:lnTo>
                <a:lnTo>
                  <a:pt x="27620" y="153392"/>
                </a:lnTo>
                <a:lnTo>
                  <a:pt x="36418" y="115648"/>
                </a:lnTo>
                <a:lnTo>
                  <a:pt x="36902" y="102551"/>
                </a:lnTo>
                <a:lnTo>
                  <a:pt x="36700" y="37503"/>
                </a:lnTo>
                <a:lnTo>
                  <a:pt x="35493" y="24825"/>
                </a:lnTo>
                <a:lnTo>
                  <a:pt x="33208" y="12301"/>
                </a:lnTo>
                <a:lnTo>
                  <a:pt x="29856" y="0"/>
                </a:lnTo>
                <a:lnTo>
                  <a:pt x="42343" y="1107"/>
                </a:lnTo>
                <a:lnTo>
                  <a:pt x="78996" y="20039"/>
                </a:lnTo>
                <a:lnTo>
                  <a:pt x="98832" y="56226"/>
                </a:lnTo>
                <a:lnTo>
                  <a:pt x="100314" y="70725"/>
                </a:lnTo>
                <a:lnTo>
                  <a:pt x="92455" y="2390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1" name="object 11"/>
          <p:cNvSpPr/>
          <p:nvPr/>
        </p:nvSpPr>
        <p:spPr>
          <a:xfrm>
            <a:off x="1132663" y="3948966"/>
            <a:ext cx="92710" cy="238125"/>
          </a:xfrm>
          <a:custGeom>
            <a:avLst/>
            <a:gdLst/>
            <a:ahLst/>
            <a:cxnLst/>
            <a:rect l="l" t="t" r="r" b="b"/>
            <a:pathLst>
              <a:path w="92709" h="238125">
                <a:moveTo>
                  <a:pt x="0" y="237550"/>
                </a:moveTo>
                <a:lnTo>
                  <a:pt x="58" y="60932"/>
                </a:lnTo>
                <a:lnTo>
                  <a:pt x="12859" y="23390"/>
                </a:lnTo>
                <a:lnTo>
                  <a:pt x="55014" y="0"/>
                </a:lnTo>
                <a:lnTo>
                  <a:pt x="68113" y="1260"/>
                </a:lnTo>
                <a:lnTo>
                  <a:pt x="65469" y="13717"/>
                </a:lnTo>
                <a:lnTo>
                  <a:pt x="63898" y="26351"/>
                </a:lnTo>
                <a:lnTo>
                  <a:pt x="63411" y="39094"/>
                </a:lnTo>
                <a:lnTo>
                  <a:pt x="63400" y="97426"/>
                </a:lnTo>
                <a:lnTo>
                  <a:pt x="64013" y="110551"/>
                </a:lnTo>
                <a:lnTo>
                  <a:pt x="72087" y="148667"/>
                </a:lnTo>
                <a:lnTo>
                  <a:pt x="92127" y="194613"/>
                </a:lnTo>
                <a:lnTo>
                  <a:pt x="80087" y="198769"/>
                </a:lnTo>
                <a:lnTo>
                  <a:pt x="44805" y="213340"/>
                </a:lnTo>
                <a:lnTo>
                  <a:pt x="10938" y="230995"/>
                </a:lnTo>
                <a:lnTo>
                  <a:pt x="0" y="2375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2" name="object 12"/>
          <p:cNvSpPr/>
          <p:nvPr/>
        </p:nvSpPr>
        <p:spPr>
          <a:xfrm>
            <a:off x="1210206" y="3853682"/>
            <a:ext cx="281940" cy="318135"/>
          </a:xfrm>
          <a:custGeom>
            <a:avLst/>
            <a:gdLst/>
            <a:ahLst/>
            <a:cxnLst/>
            <a:rect l="l" t="t" r="r" b="b"/>
            <a:pathLst>
              <a:path w="281940" h="318135">
                <a:moveTo>
                  <a:pt x="126239" y="317666"/>
                </a:moveTo>
                <a:lnTo>
                  <a:pt x="83272" y="308276"/>
                </a:lnTo>
                <a:lnTo>
                  <a:pt x="46858" y="288284"/>
                </a:lnTo>
                <a:lnTo>
                  <a:pt x="19386" y="258718"/>
                </a:lnTo>
                <a:lnTo>
                  <a:pt x="3245" y="220606"/>
                </a:lnTo>
                <a:lnTo>
                  <a:pt x="0" y="163305"/>
                </a:lnTo>
                <a:lnTo>
                  <a:pt x="48" y="129354"/>
                </a:lnTo>
                <a:lnTo>
                  <a:pt x="8438" y="87025"/>
                </a:lnTo>
                <a:lnTo>
                  <a:pt x="28933" y="51336"/>
                </a:lnTo>
                <a:lnTo>
                  <a:pt x="59315" y="23875"/>
                </a:lnTo>
                <a:lnTo>
                  <a:pt x="97368" y="6233"/>
                </a:lnTo>
                <a:lnTo>
                  <a:pt x="140875" y="0"/>
                </a:lnTo>
                <a:lnTo>
                  <a:pt x="145912" y="79"/>
                </a:lnTo>
                <a:lnTo>
                  <a:pt x="189043" y="7653"/>
                </a:lnTo>
                <a:lnTo>
                  <a:pt x="226366" y="26460"/>
                </a:lnTo>
                <a:lnTo>
                  <a:pt x="255711" y="54909"/>
                </a:lnTo>
                <a:lnTo>
                  <a:pt x="271488" y="82780"/>
                </a:lnTo>
                <a:lnTo>
                  <a:pt x="112191" y="82780"/>
                </a:lnTo>
                <a:lnTo>
                  <a:pt x="96640" y="83135"/>
                </a:lnTo>
                <a:lnTo>
                  <a:pt x="57622" y="89782"/>
                </a:lnTo>
                <a:lnTo>
                  <a:pt x="27872" y="124474"/>
                </a:lnTo>
                <a:lnTo>
                  <a:pt x="24690" y="159061"/>
                </a:lnTo>
                <a:lnTo>
                  <a:pt x="24690" y="185229"/>
                </a:lnTo>
                <a:lnTo>
                  <a:pt x="36197" y="233176"/>
                </a:lnTo>
                <a:lnTo>
                  <a:pt x="61382" y="265045"/>
                </a:lnTo>
                <a:lnTo>
                  <a:pt x="96467" y="285246"/>
                </a:lnTo>
                <a:lnTo>
                  <a:pt x="137141" y="292308"/>
                </a:lnTo>
                <a:lnTo>
                  <a:pt x="226325" y="292308"/>
                </a:lnTo>
                <a:lnTo>
                  <a:pt x="216612" y="298005"/>
                </a:lnTo>
                <a:lnTo>
                  <a:pt x="175215" y="312773"/>
                </a:lnTo>
                <a:lnTo>
                  <a:pt x="143319" y="317187"/>
                </a:lnTo>
                <a:lnTo>
                  <a:pt x="126239" y="317666"/>
                </a:lnTo>
                <a:close/>
              </a:path>
              <a:path w="281940" h="318135">
                <a:moveTo>
                  <a:pt x="276816" y="226321"/>
                </a:moveTo>
                <a:lnTo>
                  <a:pt x="248675" y="226321"/>
                </a:lnTo>
                <a:lnTo>
                  <a:pt x="251535" y="219503"/>
                </a:lnTo>
                <a:lnTo>
                  <a:pt x="253642" y="212388"/>
                </a:lnTo>
                <a:lnTo>
                  <a:pt x="254946" y="205103"/>
                </a:lnTo>
                <a:lnTo>
                  <a:pt x="256348" y="198568"/>
                </a:lnTo>
                <a:lnTo>
                  <a:pt x="257075" y="191963"/>
                </a:lnTo>
                <a:lnTo>
                  <a:pt x="257130" y="185229"/>
                </a:lnTo>
                <a:lnTo>
                  <a:pt x="256989" y="163305"/>
                </a:lnTo>
                <a:lnTo>
                  <a:pt x="257040" y="149862"/>
                </a:lnTo>
                <a:lnTo>
                  <a:pt x="247339" y="109147"/>
                </a:lnTo>
                <a:lnTo>
                  <a:pt x="209785" y="86254"/>
                </a:lnTo>
                <a:lnTo>
                  <a:pt x="165310" y="82788"/>
                </a:lnTo>
                <a:lnTo>
                  <a:pt x="112191" y="82780"/>
                </a:lnTo>
                <a:lnTo>
                  <a:pt x="271488" y="82780"/>
                </a:lnTo>
                <a:lnTo>
                  <a:pt x="281743" y="133486"/>
                </a:lnTo>
                <a:lnTo>
                  <a:pt x="281745" y="140045"/>
                </a:lnTo>
                <a:lnTo>
                  <a:pt x="281240" y="203321"/>
                </a:lnTo>
                <a:lnTo>
                  <a:pt x="279237" y="217092"/>
                </a:lnTo>
                <a:lnTo>
                  <a:pt x="276816" y="226321"/>
                </a:lnTo>
                <a:close/>
              </a:path>
              <a:path w="281940" h="318135">
                <a:moveTo>
                  <a:pt x="169516" y="247539"/>
                </a:moveTo>
                <a:lnTo>
                  <a:pt x="163210" y="241209"/>
                </a:lnTo>
                <a:lnTo>
                  <a:pt x="163210" y="225578"/>
                </a:lnTo>
                <a:lnTo>
                  <a:pt x="169516" y="219248"/>
                </a:lnTo>
                <a:lnTo>
                  <a:pt x="196395" y="219277"/>
                </a:lnTo>
                <a:lnTo>
                  <a:pt x="201010" y="221971"/>
                </a:lnTo>
                <a:lnTo>
                  <a:pt x="203512" y="226321"/>
                </a:lnTo>
                <a:lnTo>
                  <a:pt x="276816" y="226321"/>
                </a:lnTo>
                <a:lnTo>
                  <a:pt x="275817" y="230127"/>
                </a:lnTo>
                <a:lnTo>
                  <a:pt x="271785" y="240466"/>
                </a:lnTo>
                <a:lnTo>
                  <a:pt x="203512" y="240466"/>
                </a:lnTo>
                <a:lnTo>
                  <a:pt x="201010" y="244816"/>
                </a:lnTo>
                <a:lnTo>
                  <a:pt x="196395" y="247510"/>
                </a:lnTo>
                <a:lnTo>
                  <a:pt x="169516" y="247539"/>
                </a:lnTo>
                <a:close/>
              </a:path>
              <a:path w="281940" h="318135">
                <a:moveTo>
                  <a:pt x="226325" y="292308"/>
                </a:moveTo>
                <a:lnTo>
                  <a:pt x="140875" y="292308"/>
                </a:lnTo>
                <a:lnTo>
                  <a:pt x="153944" y="292071"/>
                </a:lnTo>
                <a:lnTo>
                  <a:pt x="167090" y="290415"/>
                </a:lnTo>
                <a:lnTo>
                  <a:pt x="203694" y="276723"/>
                </a:lnTo>
                <a:lnTo>
                  <a:pt x="233574" y="251270"/>
                </a:lnTo>
                <a:lnTo>
                  <a:pt x="241488" y="240466"/>
                </a:lnTo>
                <a:lnTo>
                  <a:pt x="271785" y="240466"/>
                </a:lnTo>
                <a:lnTo>
                  <a:pt x="249022" y="274250"/>
                </a:lnTo>
                <a:lnTo>
                  <a:pt x="228484" y="291042"/>
                </a:lnTo>
                <a:lnTo>
                  <a:pt x="226325" y="2923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/>
          <p:nvPr/>
        </p:nvSpPr>
        <p:spPr>
          <a:xfrm>
            <a:off x="1090389" y="4152480"/>
            <a:ext cx="521970" cy="196850"/>
          </a:xfrm>
          <a:custGeom>
            <a:avLst/>
            <a:gdLst/>
            <a:ahLst/>
            <a:cxnLst/>
            <a:rect l="l" t="t" r="r" b="b"/>
            <a:pathLst>
              <a:path w="521969" h="196850">
                <a:moveTo>
                  <a:pt x="452184" y="33476"/>
                </a:moveTo>
                <a:lnTo>
                  <a:pt x="272073" y="33476"/>
                </a:lnTo>
                <a:lnTo>
                  <a:pt x="284680" y="32412"/>
                </a:lnTo>
                <a:lnTo>
                  <a:pt x="297170" y="30410"/>
                </a:lnTo>
                <a:lnTo>
                  <a:pt x="333643" y="19007"/>
                </a:lnTo>
                <a:lnTo>
                  <a:pt x="368021" y="0"/>
                </a:lnTo>
                <a:lnTo>
                  <a:pt x="380219" y="3551"/>
                </a:lnTo>
                <a:lnTo>
                  <a:pt x="416348" y="16327"/>
                </a:lnTo>
                <a:lnTo>
                  <a:pt x="451008" y="32793"/>
                </a:lnTo>
                <a:lnTo>
                  <a:pt x="452184" y="33476"/>
                </a:lnTo>
                <a:close/>
              </a:path>
              <a:path w="521969" h="196850">
                <a:moveTo>
                  <a:pt x="521385" y="196280"/>
                </a:moveTo>
                <a:lnTo>
                  <a:pt x="0" y="196280"/>
                </a:lnTo>
                <a:lnTo>
                  <a:pt x="13347" y="91711"/>
                </a:lnTo>
                <a:lnTo>
                  <a:pt x="43386" y="50028"/>
                </a:lnTo>
                <a:lnTo>
                  <a:pt x="87059" y="25855"/>
                </a:lnTo>
                <a:lnTo>
                  <a:pt x="122737" y="12190"/>
                </a:lnTo>
                <a:lnTo>
                  <a:pt x="161544" y="3093"/>
                </a:lnTo>
                <a:lnTo>
                  <a:pt x="171428" y="9579"/>
                </a:lnTo>
                <a:lnTo>
                  <a:pt x="181827" y="15321"/>
                </a:lnTo>
                <a:lnTo>
                  <a:pt x="229293" y="30567"/>
                </a:lnTo>
                <a:lnTo>
                  <a:pt x="452184" y="33476"/>
                </a:lnTo>
                <a:lnTo>
                  <a:pt x="462064" y="39213"/>
                </a:lnTo>
                <a:lnTo>
                  <a:pt x="492564" y="62616"/>
                </a:lnTo>
                <a:lnTo>
                  <a:pt x="506599" y="87575"/>
                </a:lnTo>
                <a:lnTo>
                  <a:pt x="374052" y="87575"/>
                </a:lnTo>
                <a:lnTo>
                  <a:pt x="365399" y="88880"/>
                </a:lnTo>
                <a:lnTo>
                  <a:pt x="342423" y="120250"/>
                </a:lnTo>
                <a:lnTo>
                  <a:pt x="342346" y="121714"/>
                </a:lnTo>
                <a:lnTo>
                  <a:pt x="327796" y="131418"/>
                </a:lnTo>
                <a:lnTo>
                  <a:pt x="318313" y="139495"/>
                </a:lnTo>
                <a:lnTo>
                  <a:pt x="316002" y="145358"/>
                </a:lnTo>
                <a:lnTo>
                  <a:pt x="316565" y="146984"/>
                </a:lnTo>
                <a:lnTo>
                  <a:pt x="319102" y="147762"/>
                </a:lnTo>
                <a:lnTo>
                  <a:pt x="359414" y="147762"/>
                </a:lnTo>
                <a:lnTo>
                  <a:pt x="355106" y="149248"/>
                </a:lnTo>
                <a:lnTo>
                  <a:pt x="360531" y="153350"/>
                </a:lnTo>
                <a:lnTo>
                  <a:pt x="367126" y="155585"/>
                </a:lnTo>
                <a:lnTo>
                  <a:pt x="516437" y="155613"/>
                </a:lnTo>
                <a:lnTo>
                  <a:pt x="521385" y="196280"/>
                </a:lnTo>
                <a:close/>
              </a:path>
              <a:path w="521969" h="196850">
                <a:moveTo>
                  <a:pt x="397437" y="97945"/>
                </a:moveTo>
                <a:lnTo>
                  <a:pt x="386935" y="90277"/>
                </a:lnTo>
                <a:lnTo>
                  <a:pt x="374200" y="87575"/>
                </a:lnTo>
                <a:lnTo>
                  <a:pt x="506599" y="87575"/>
                </a:lnTo>
                <a:lnTo>
                  <a:pt x="508378" y="93870"/>
                </a:lnTo>
                <a:lnTo>
                  <a:pt x="428663" y="93870"/>
                </a:lnTo>
                <a:lnTo>
                  <a:pt x="422588" y="94018"/>
                </a:lnTo>
                <a:lnTo>
                  <a:pt x="410180" y="95605"/>
                </a:lnTo>
                <a:lnTo>
                  <a:pt x="397437" y="97945"/>
                </a:lnTo>
                <a:close/>
              </a:path>
              <a:path w="521969" h="196850">
                <a:moveTo>
                  <a:pt x="359414" y="147762"/>
                </a:moveTo>
                <a:lnTo>
                  <a:pt x="319102" y="147762"/>
                </a:lnTo>
                <a:lnTo>
                  <a:pt x="329635" y="146892"/>
                </a:lnTo>
                <a:lnTo>
                  <a:pt x="342165" y="144530"/>
                </a:lnTo>
                <a:lnTo>
                  <a:pt x="378286" y="132132"/>
                </a:lnTo>
                <a:lnTo>
                  <a:pt x="415103" y="113216"/>
                </a:lnTo>
                <a:lnTo>
                  <a:pt x="432538" y="95708"/>
                </a:lnTo>
                <a:lnTo>
                  <a:pt x="431763" y="93870"/>
                </a:lnTo>
                <a:lnTo>
                  <a:pt x="508378" y="93870"/>
                </a:lnTo>
                <a:lnTo>
                  <a:pt x="509337" y="97264"/>
                </a:lnTo>
                <a:lnTo>
                  <a:pt x="513252" y="129438"/>
                </a:lnTo>
                <a:lnTo>
                  <a:pt x="402251" y="129438"/>
                </a:lnTo>
                <a:lnTo>
                  <a:pt x="391410" y="134790"/>
                </a:lnTo>
                <a:lnTo>
                  <a:pt x="378790" y="140413"/>
                </a:lnTo>
                <a:lnTo>
                  <a:pt x="366623" y="145277"/>
                </a:lnTo>
                <a:lnTo>
                  <a:pt x="359414" y="147762"/>
                </a:lnTo>
                <a:close/>
              </a:path>
              <a:path w="521969" h="196850">
                <a:moveTo>
                  <a:pt x="516437" y="155613"/>
                </a:moveTo>
                <a:lnTo>
                  <a:pt x="373918" y="155613"/>
                </a:lnTo>
                <a:lnTo>
                  <a:pt x="376684" y="155493"/>
                </a:lnTo>
                <a:lnTo>
                  <a:pt x="390152" y="151141"/>
                </a:lnTo>
                <a:lnTo>
                  <a:pt x="399435" y="141856"/>
                </a:lnTo>
                <a:lnTo>
                  <a:pt x="402251" y="129438"/>
                </a:lnTo>
                <a:lnTo>
                  <a:pt x="513252" y="129438"/>
                </a:lnTo>
                <a:lnTo>
                  <a:pt x="516437" y="1556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4" name="object 14"/>
          <p:cNvSpPr txBox="1"/>
          <p:nvPr/>
        </p:nvSpPr>
        <p:spPr>
          <a:xfrm>
            <a:off x="2185310" y="3962660"/>
            <a:ext cx="3162029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Mobilizing</a:t>
            </a:r>
            <a:r>
              <a:rPr lang="en-US" sz="2500" spc="-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5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34326" y="3780987"/>
            <a:ext cx="2572385" cy="691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200"/>
              </a:lnSpc>
            </a:pPr>
            <a:r>
              <a:rPr lang="en-US" sz="1500" spc="5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500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s, 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1500" spc="-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5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3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15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3400" y="5081944"/>
            <a:ext cx="8416766" cy="1623656"/>
          </a:xfrm>
          <a:custGeom>
            <a:avLst/>
            <a:gdLst/>
            <a:ahLst/>
            <a:cxnLst/>
            <a:rect l="l" t="t" r="r" b="b"/>
            <a:pathLst>
              <a:path w="7886700" h="1244600">
                <a:moveTo>
                  <a:pt x="7762240" y="0"/>
                </a:moveTo>
                <a:lnTo>
                  <a:pt x="111835" y="632"/>
                </a:lnTo>
                <a:lnTo>
                  <a:pt x="70989" y="12041"/>
                </a:lnTo>
                <a:lnTo>
                  <a:pt x="37144" y="35772"/>
                </a:lnTo>
                <a:lnTo>
                  <a:pt x="12898" y="69225"/>
                </a:lnTo>
                <a:lnTo>
                  <a:pt x="854" y="109801"/>
                </a:lnTo>
                <a:lnTo>
                  <a:pt x="0" y="124460"/>
                </a:lnTo>
                <a:lnTo>
                  <a:pt x="632" y="1132764"/>
                </a:lnTo>
                <a:lnTo>
                  <a:pt x="12041" y="1173610"/>
                </a:lnTo>
                <a:lnTo>
                  <a:pt x="35772" y="1207455"/>
                </a:lnTo>
                <a:lnTo>
                  <a:pt x="69225" y="1231701"/>
                </a:lnTo>
                <a:lnTo>
                  <a:pt x="109801" y="1243745"/>
                </a:lnTo>
                <a:lnTo>
                  <a:pt x="124460" y="1244600"/>
                </a:lnTo>
                <a:lnTo>
                  <a:pt x="7774864" y="1243967"/>
                </a:lnTo>
                <a:lnTo>
                  <a:pt x="7815710" y="1232558"/>
                </a:lnTo>
                <a:lnTo>
                  <a:pt x="7849555" y="1208827"/>
                </a:lnTo>
                <a:lnTo>
                  <a:pt x="7873801" y="1175374"/>
                </a:lnTo>
                <a:lnTo>
                  <a:pt x="7885845" y="1134798"/>
                </a:lnTo>
                <a:lnTo>
                  <a:pt x="7886700" y="1120140"/>
                </a:lnTo>
                <a:lnTo>
                  <a:pt x="7886067" y="111835"/>
                </a:lnTo>
                <a:lnTo>
                  <a:pt x="7874658" y="70989"/>
                </a:lnTo>
                <a:lnTo>
                  <a:pt x="7850927" y="37144"/>
                </a:lnTo>
                <a:lnTo>
                  <a:pt x="7817474" y="12898"/>
                </a:lnTo>
                <a:lnTo>
                  <a:pt x="7776898" y="854"/>
                </a:lnTo>
                <a:lnTo>
                  <a:pt x="7762240" y="0"/>
                </a:lnTo>
                <a:close/>
              </a:path>
            </a:pathLst>
          </a:custGeom>
          <a:solidFill>
            <a:srgbClr val="69696D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7" name="object 17"/>
          <p:cNvSpPr/>
          <p:nvPr/>
        </p:nvSpPr>
        <p:spPr>
          <a:xfrm>
            <a:off x="1059416" y="5480473"/>
            <a:ext cx="586740" cy="367030"/>
          </a:xfrm>
          <a:custGeom>
            <a:avLst/>
            <a:gdLst/>
            <a:ahLst/>
            <a:cxnLst/>
            <a:rect l="l" t="t" r="r" b="b"/>
            <a:pathLst>
              <a:path w="586739" h="367029">
                <a:moveTo>
                  <a:pt x="361664" y="9371"/>
                </a:moveTo>
                <a:lnTo>
                  <a:pt x="294906" y="9371"/>
                </a:lnTo>
                <a:lnTo>
                  <a:pt x="300522" y="3375"/>
                </a:lnTo>
                <a:lnTo>
                  <a:pt x="308392" y="0"/>
                </a:lnTo>
                <a:lnTo>
                  <a:pt x="323907" y="155"/>
                </a:lnTo>
                <a:lnTo>
                  <a:pt x="330924" y="2910"/>
                </a:lnTo>
                <a:lnTo>
                  <a:pt x="336335" y="7821"/>
                </a:lnTo>
                <a:lnTo>
                  <a:pt x="357473" y="7821"/>
                </a:lnTo>
                <a:lnTo>
                  <a:pt x="361664" y="9371"/>
                </a:lnTo>
                <a:close/>
              </a:path>
              <a:path w="586739" h="367029">
                <a:moveTo>
                  <a:pt x="357473" y="7821"/>
                </a:moveTo>
                <a:lnTo>
                  <a:pt x="336335" y="7821"/>
                </a:lnTo>
                <a:lnTo>
                  <a:pt x="343113" y="5080"/>
                </a:lnTo>
                <a:lnTo>
                  <a:pt x="350695" y="5080"/>
                </a:lnTo>
                <a:lnTo>
                  <a:pt x="357473" y="7821"/>
                </a:lnTo>
                <a:close/>
              </a:path>
              <a:path w="586739" h="367029">
                <a:moveTo>
                  <a:pt x="242345" y="366762"/>
                </a:moveTo>
                <a:lnTo>
                  <a:pt x="242345" y="261067"/>
                </a:lnTo>
                <a:lnTo>
                  <a:pt x="72814" y="260920"/>
                </a:lnTo>
                <a:lnTo>
                  <a:pt x="62637" y="259140"/>
                </a:lnTo>
                <a:lnTo>
                  <a:pt x="27528" y="233025"/>
                </a:lnTo>
                <a:lnTo>
                  <a:pt x="9317" y="195406"/>
                </a:lnTo>
                <a:lnTo>
                  <a:pt x="468" y="144375"/>
                </a:lnTo>
                <a:lnTo>
                  <a:pt x="0" y="124493"/>
                </a:lnTo>
                <a:lnTo>
                  <a:pt x="2130" y="108317"/>
                </a:lnTo>
                <a:lnTo>
                  <a:pt x="16349" y="65506"/>
                </a:lnTo>
                <a:lnTo>
                  <a:pt x="40143" y="35342"/>
                </a:lnTo>
                <a:lnTo>
                  <a:pt x="257916" y="21491"/>
                </a:lnTo>
                <a:lnTo>
                  <a:pt x="260953" y="16136"/>
                </a:lnTo>
                <a:lnTo>
                  <a:pt x="265617" y="11894"/>
                </a:lnTo>
                <a:lnTo>
                  <a:pt x="271233" y="9371"/>
                </a:lnTo>
                <a:lnTo>
                  <a:pt x="278779" y="6059"/>
                </a:lnTo>
                <a:lnTo>
                  <a:pt x="287360" y="6059"/>
                </a:lnTo>
                <a:lnTo>
                  <a:pt x="294906" y="9371"/>
                </a:lnTo>
                <a:lnTo>
                  <a:pt x="361664" y="9371"/>
                </a:lnTo>
                <a:lnTo>
                  <a:pt x="364103" y="10273"/>
                </a:lnTo>
                <a:lnTo>
                  <a:pt x="369542" y="15163"/>
                </a:lnTo>
                <a:lnTo>
                  <a:pt x="372691" y="21491"/>
                </a:lnTo>
                <a:lnTo>
                  <a:pt x="510776" y="22396"/>
                </a:lnTo>
                <a:lnTo>
                  <a:pt x="524162" y="26079"/>
                </a:lnTo>
                <a:lnTo>
                  <a:pt x="536201" y="32272"/>
                </a:lnTo>
                <a:lnTo>
                  <a:pt x="546910" y="40623"/>
                </a:lnTo>
                <a:lnTo>
                  <a:pt x="555278" y="49676"/>
                </a:lnTo>
                <a:lnTo>
                  <a:pt x="228676" y="49676"/>
                </a:lnTo>
                <a:lnTo>
                  <a:pt x="223386" y="49999"/>
                </a:lnTo>
                <a:lnTo>
                  <a:pt x="72879" y="49999"/>
                </a:lnTo>
                <a:lnTo>
                  <a:pt x="64433" y="52884"/>
                </a:lnTo>
                <a:lnTo>
                  <a:pt x="35871" y="91624"/>
                </a:lnTo>
                <a:lnTo>
                  <a:pt x="27528" y="144375"/>
                </a:lnTo>
                <a:lnTo>
                  <a:pt x="27530" y="145594"/>
                </a:lnTo>
                <a:lnTo>
                  <a:pt x="37457" y="196035"/>
                </a:lnTo>
                <a:lnTo>
                  <a:pt x="68022" y="231271"/>
                </a:lnTo>
                <a:lnTo>
                  <a:pt x="76770" y="232881"/>
                </a:lnTo>
                <a:lnTo>
                  <a:pt x="270528" y="232881"/>
                </a:lnTo>
                <a:lnTo>
                  <a:pt x="270528" y="309264"/>
                </a:lnTo>
                <a:lnTo>
                  <a:pt x="383260" y="309264"/>
                </a:lnTo>
                <a:lnTo>
                  <a:pt x="383260" y="312153"/>
                </a:lnTo>
                <a:lnTo>
                  <a:pt x="312802" y="312153"/>
                </a:lnTo>
                <a:lnTo>
                  <a:pt x="242345" y="366762"/>
                </a:lnTo>
                <a:close/>
              </a:path>
              <a:path w="586739" h="367029">
                <a:moveTo>
                  <a:pt x="295429" y="169464"/>
                </a:moveTo>
                <a:lnTo>
                  <a:pt x="222188" y="169460"/>
                </a:lnTo>
                <a:lnTo>
                  <a:pt x="218296" y="166371"/>
                </a:lnTo>
                <a:lnTo>
                  <a:pt x="215254" y="162397"/>
                </a:lnTo>
                <a:lnTo>
                  <a:pt x="213316" y="157838"/>
                </a:lnTo>
                <a:lnTo>
                  <a:pt x="210005" y="150319"/>
                </a:lnTo>
                <a:lnTo>
                  <a:pt x="210005" y="141751"/>
                </a:lnTo>
                <a:lnTo>
                  <a:pt x="212846" y="133782"/>
                </a:lnTo>
                <a:lnTo>
                  <a:pt x="206403" y="123882"/>
                </a:lnTo>
                <a:lnTo>
                  <a:pt x="204225" y="109853"/>
                </a:lnTo>
                <a:lnTo>
                  <a:pt x="206430" y="99160"/>
                </a:lnTo>
                <a:lnTo>
                  <a:pt x="210094" y="84025"/>
                </a:lnTo>
                <a:lnTo>
                  <a:pt x="211914" y="72091"/>
                </a:lnTo>
                <a:lnTo>
                  <a:pt x="218326" y="61928"/>
                </a:lnTo>
                <a:lnTo>
                  <a:pt x="228676" y="55032"/>
                </a:lnTo>
                <a:lnTo>
                  <a:pt x="228583" y="53847"/>
                </a:lnTo>
                <a:lnTo>
                  <a:pt x="228589" y="50783"/>
                </a:lnTo>
                <a:lnTo>
                  <a:pt x="228676" y="49676"/>
                </a:lnTo>
                <a:lnTo>
                  <a:pt x="404397" y="49676"/>
                </a:lnTo>
                <a:lnTo>
                  <a:pt x="404693" y="50620"/>
                </a:lnTo>
                <a:lnTo>
                  <a:pt x="404764" y="50945"/>
                </a:lnTo>
                <a:lnTo>
                  <a:pt x="315008" y="50945"/>
                </a:lnTo>
                <a:lnTo>
                  <a:pt x="311218" y="51070"/>
                </a:lnTo>
                <a:lnTo>
                  <a:pt x="274801" y="66522"/>
                </a:lnTo>
                <a:lnTo>
                  <a:pt x="254995" y="103232"/>
                </a:lnTo>
                <a:lnTo>
                  <a:pt x="253651" y="119071"/>
                </a:lnTo>
                <a:lnTo>
                  <a:pt x="256432" y="131984"/>
                </a:lnTo>
                <a:lnTo>
                  <a:pt x="261944" y="143734"/>
                </a:lnTo>
                <a:lnTo>
                  <a:pt x="270014" y="154005"/>
                </a:lnTo>
                <a:lnTo>
                  <a:pt x="280468" y="162482"/>
                </a:lnTo>
                <a:lnTo>
                  <a:pt x="293134" y="168849"/>
                </a:lnTo>
                <a:lnTo>
                  <a:pt x="295429" y="169464"/>
                </a:lnTo>
                <a:close/>
              </a:path>
              <a:path w="586739" h="367029">
                <a:moveTo>
                  <a:pt x="582794" y="169464"/>
                </a:moveTo>
                <a:lnTo>
                  <a:pt x="407216" y="169464"/>
                </a:lnTo>
                <a:lnTo>
                  <a:pt x="553202" y="168705"/>
                </a:lnTo>
                <a:lnTo>
                  <a:pt x="555593" y="163562"/>
                </a:lnTo>
                <a:lnTo>
                  <a:pt x="557398" y="154266"/>
                </a:lnTo>
                <a:lnTo>
                  <a:pt x="557840" y="143111"/>
                </a:lnTo>
                <a:lnTo>
                  <a:pt x="557910" y="141045"/>
                </a:lnTo>
                <a:lnTo>
                  <a:pt x="556456" y="124493"/>
                </a:lnTo>
                <a:lnTo>
                  <a:pt x="540883" y="78247"/>
                </a:lnTo>
                <a:lnTo>
                  <a:pt x="512141" y="51850"/>
                </a:lnTo>
                <a:lnTo>
                  <a:pt x="499515" y="49676"/>
                </a:lnTo>
                <a:lnTo>
                  <a:pt x="555278" y="49676"/>
                </a:lnTo>
                <a:lnTo>
                  <a:pt x="576732" y="88611"/>
                </a:lnTo>
                <a:lnTo>
                  <a:pt x="585859" y="130102"/>
                </a:lnTo>
                <a:lnTo>
                  <a:pt x="586397" y="141751"/>
                </a:lnTo>
                <a:lnTo>
                  <a:pt x="586352" y="145594"/>
                </a:lnTo>
                <a:lnTo>
                  <a:pt x="584298" y="165240"/>
                </a:lnTo>
                <a:lnTo>
                  <a:pt x="582794" y="169464"/>
                </a:lnTo>
                <a:close/>
              </a:path>
              <a:path w="586739" h="367029">
                <a:moveTo>
                  <a:pt x="143142" y="169460"/>
                </a:moveTo>
                <a:lnTo>
                  <a:pt x="104125" y="169460"/>
                </a:lnTo>
                <a:lnTo>
                  <a:pt x="114501" y="168339"/>
                </a:lnTo>
                <a:lnTo>
                  <a:pt x="119802" y="162482"/>
                </a:lnTo>
                <a:lnTo>
                  <a:pt x="119855" y="162235"/>
                </a:lnTo>
                <a:lnTo>
                  <a:pt x="121779" y="147816"/>
                </a:lnTo>
                <a:lnTo>
                  <a:pt x="121969" y="127924"/>
                </a:lnTo>
                <a:lnTo>
                  <a:pt x="122031" y="120344"/>
                </a:lnTo>
                <a:lnTo>
                  <a:pt x="119731" y="103293"/>
                </a:lnTo>
                <a:lnTo>
                  <a:pt x="102753" y="64383"/>
                </a:lnTo>
                <a:lnTo>
                  <a:pt x="72879" y="49999"/>
                </a:lnTo>
                <a:lnTo>
                  <a:pt x="223386" y="49999"/>
                </a:lnTo>
                <a:lnTo>
                  <a:pt x="131644" y="55603"/>
                </a:lnTo>
                <a:lnTo>
                  <a:pt x="136491" y="64594"/>
                </a:lnTo>
                <a:lnTo>
                  <a:pt x="140673" y="74683"/>
                </a:lnTo>
                <a:lnTo>
                  <a:pt x="148775" y="112491"/>
                </a:lnTo>
                <a:lnTo>
                  <a:pt x="149989" y="145100"/>
                </a:lnTo>
                <a:lnTo>
                  <a:pt x="147475" y="157433"/>
                </a:lnTo>
                <a:lnTo>
                  <a:pt x="143142" y="169460"/>
                </a:lnTo>
                <a:close/>
              </a:path>
              <a:path w="586739" h="367029">
                <a:moveTo>
                  <a:pt x="581183" y="173987"/>
                </a:moveTo>
                <a:lnTo>
                  <a:pt x="324409" y="173987"/>
                </a:lnTo>
                <a:lnTo>
                  <a:pt x="336694" y="170696"/>
                </a:lnTo>
                <a:lnTo>
                  <a:pt x="347820" y="164794"/>
                </a:lnTo>
                <a:lnTo>
                  <a:pt x="371291" y="132516"/>
                </a:lnTo>
                <a:lnTo>
                  <a:pt x="375722" y="99954"/>
                </a:lnTo>
                <a:lnTo>
                  <a:pt x="371250" y="86602"/>
                </a:lnTo>
                <a:lnTo>
                  <a:pt x="342799" y="57429"/>
                </a:lnTo>
                <a:lnTo>
                  <a:pt x="315198" y="50945"/>
                </a:lnTo>
                <a:lnTo>
                  <a:pt x="404764" y="50945"/>
                </a:lnTo>
                <a:lnTo>
                  <a:pt x="404877" y="51459"/>
                </a:lnTo>
                <a:lnTo>
                  <a:pt x="404939" y="51850"/>
                </a:lnTo>
                <a:lnTo>
                  <a:pt x="405031" y="52565"/>
                </a:lnTo>
                <a:lnTo>
                  <a:pt x="411845" y="55440"/>
                </a:lnTo>
                <a:lnTo>
                  <a:pt x="417277" y="60845"/>
                </a:lnTo>
                <a:lnTo>
                  <a:pt x="420180" y="67644"/>
                </a:lnTo>
                <a:lnTo>
                  <a:pt x="423425" y="75128"/>
                </a:lnTo>
                <a:lnTo>
                  <a:pt x="423456" y="83767"/>
                </a:lnTo>
                <a:lnTo>
                  <a:pt x="420180" y="91320"/>
                </a:lnTo>
                <a:lnTo>
                  <a:pt x="426148" y="96957"/>
                </a:lnTo>
                <a:lnTo>
                  <a:pt x="429445" y="104651"/>
                </a:lnTo>
                <a:lnTo>
                  <a:pt x="429444" y="120419"/>
                </a:lnTo>
                <a:lnTo>
                  <a:pt x="426711" y="127390"/>
                </a:lnTo>
                <a:lnTo>
                  <a:pt x="421730" y="132753"/>
                </a:lnTo>
                <a:lnTo>
                  <a:pt x="424351" y="139552"/>
                </a:lnTo>
                <a:lnTo>
                  <a:pt x="424282" y="147271"/>
                </a:lnTo>
                <a:lnTo>
                  <a:pt x="421687" y="154005"/>
                </a:lnTo>
                <a:lnTo>
                  <a:pt x="419116" y="160783"/>
                </a:lnTo>
                <a:lnTo>
                  <a:pt x="413902" y="166371"/>
                </a:lnTo>
                <a:lnTo>
                  <a:pt x="407216" y="169464"/>
                </a:lnTo>
                <a:lnTo>
                  <a:pt x="582794" y="169464"/>
                </a:lnTo>
                <a:lnTo>
                  <a:pt x="581183" y="173987"/>
                </a:lnTo>
                <a:close/>
              </a:path>
              <a:path w="586739" h="367029">
                <a:moveTo>
                  <a:pt x="270528" y="232881"/>
                </a:moveTo>
                <a:lnTo>
                  <a:pt x="242345" y="232881"/>
                </a:lnTo>
                <a:lnTo>
                  <a:pt x="242345" y="197650"/>
                </a:lnTo>
                <a:lnTo>
                  <a:pt x="94640" y="197047"/>
                </a:lnTo>
                <a:lnTo>
                  <a:pt x="57735" y="162235"/>
                </a:lnTo>
                <a:lnTo>
                  <a:pt x="52077" y="123882"/>
                </a:lnTo>
                <a:lnTo>
                  <a:pt x="52779" y="117131"/>
                </a:lnTo>
                <a:lnTo>
                  <a:pt x="54223" y="110486"/>
                </a:lnTo>
                <a:lnTo>
                  <a:pt x="55914" y="102876"/>
                </a:lnTo>
                <a:lnTo>
                  <a:pt x="63453" y="98085"/>
                </a:lnTo>
                <a:lnTo>
                  <a:pt x="78672" y="101467"/>
                </a:lnTo>
                <a:lnTo>
                  <a:pt x="83463" y="109007"/>
                </a:lnTo>
                <a:lnTo>
                  <a:pt x="80758" y="121246"/>
                </a:lnTo>
                <a:lnTo>
                  <a:pt x="80257" y="125974"/>
                </a:lnTo>
                <a:lnTo>
                  <a:pt x="81135" y="141045"/>
                </a:lnTo>
                <a:lnTo>
                  <a:pt x="85986" y="155883"/>
                </a:lnTo>
                <a:lnTo>
                  <a:pt x="94065" y="165830"/>
                </a:lnTo>
                <a:lnTo>
                  <a:pt x="104125" y="169460"/>
                </a:lnTo>
                <a:lnTo>
                  <a:pt x="143142" y="169460"/>
                </a:lnTo>
                <a:lnTo>
                  <a:pt x="295429" y="169464"/>
                </a:lnTo>
                <a:lnTo>
                  <a:pt x="307838" y="172789"/>
                </a:lnTo>
                <a:lnTo>
                  <a:pt x="324409" y="173987"/>
                </a:lnTo>
                <a:lnTo>
                  <a:pt x="581183" y="173987"/>
                </a:lnTo>
                <a:lnTo>
                  <a:pt x="578947" y="180268"/>
                </a:lnTo>
                <a:lnTo>
                  <a:pt x="571263" y="190302"/>
                </a:lnTo>
                <a:lnTo>
                  <a:pt x="562111" y="195907"/>
                </a:lnTo>
                <a:lnTo>
                  <a:pt x="552358" y="197650"/>
                </a:lnTo>
                <a:lnTo>
                  <a:pt x="389460" y="197650"/>
                </a:lnTo>
                <a:lnTo>
                  <a:pt x="387480" y="198678"/>
                </a:lnTo>
                <a:lnTo>
                  <a:pt x="385402" y="199503"/>
                </a:lnTo>
                <a:lnTo>
                  <a:pt x="383260" y="200116"/>
                </a:lnTo>
                <a:lnTo>
                  <a:pt x="383260" y="215195"/>
                </a:lnTo>
                <a:lnTo>
                  <a:pt x="270528" y="215195"/>
                </a:lnTo>
                <a:lnTo>
                  <a:pt x="270528" y="232881"/>
                </a:lnTo>
                <a:close/>
              </a:path>
              <a:path w="586739" h="367029">
                <a:moveTo>
                  <a:pt x="548835" y="232881"/>
                </a:moveTo>
                <a:lnTo>
                  <a:pt x="383260" y="232881"/>
                </a:lnTo>
                <a:lnTo>
                  <a:pt x="487325" y="222664"/>
                </a:lnTo>
                <a:lnTo>
                  <a:pt x="483279" y="210480"/>
                </a:lnTo>
                <a:lnTo>
                  <a:pt x="481901" y="197650"/>
                </a:lnTo>
                <a:lnTo>
                  <a:pt x="552358" y="197650"/>
                </a:lnTo>
                <a:lnTo>
                  <a:pt x="510380" y="200832"/>
                </a:lnTo>
                <a:lnTo>
                  <a:pt x="514751" y="213908"/>
                </a:lnTo>
                <a:lnTo>
                  <a:pt x="523318" y="224245"/>
                </a:lnTo>
                <a:lnTo>
                  <a:pt x="535029" y="230888"/>
                </a:lnTo>
                <a:lnTo>
                  <a:pt x="548835" y="232881"/>
                </a:lnTo>
                <a:close/>
              </a:path>
              <a:path w="586739" h="367029">
                <a:moveTo>
                  <a:pt x="290009" y="220445"/>
                </a:moveTo>
                <a:lnTo>
                  <a:pt x="282470" y="220445"/>
                </a:lnTo>
                <a:lnTo>
                  <a:pt x="273882" y="217091"/>
                </a:lnTo>
                <a:lnTo>
                  <a:pt x="272163" y="216217"/>
                </a:lnTo>
                <a:lnTo>
                  <a:pt x="270528" y="215195"/>
                </a:lnTo>
                <a:lnTo>
                  <a:pt x="383260" y="215195"/>
                </a:lnTo>
                <a:lnTo>
                  <a:pt x="383260" y="216534"/>
                </a:lnTo>
                <a:lnTo>
                  <a:pt x="338449" y="216534"/>
                </a:lnTo>
                <a:lnTo>
                  <a:pt x="337251" y="217802"/>
                </a:lnTo>
                <a:lnTo>
                  <a:pt x="296809" y="217802"/>
                </a:lnTo>
                <a:lnTo>
                  <a:pt x="290009" y="220445"/>
                </a:lnTo>
                <a:close/>
              </a:path>
              <a:path w="586739" h="367029">
                <a:moveTo>
                  <a:pt x="349462" y="219423"/>
                </a:moveTo>
                <a:lnTo>
                  <a:pt x="343698" y="218739"/>
                </a:lnTo>
                <a:lnTo>
                  <a:pt x="338449" y="216534"/>
                </a:lnTo>
                <a:lnTo>
                  <a:pt x="383260" y="216534"/>
                </a:lnTo>
                <a:lnTo>
                  <a:pt x="383260" y="218507"/>
                </a:lnTo>
                <a:lnTo>
                  <a:pt x="355077" y="218507"/>
                </a:lnTo>
                <a:lnTo>
                  <a:pt x="349462" y="219423"/>
                </a:lnTo>
                <a:close/>
              </a:path>
              <a:path w="586739" h="367029">
                <a:moveTo>
                  <a:pt x="324956" y="225870"/>
                </a:moveTo>
                <a:lnTo>
                  <a:pt x="316748" y="225835"/>
                </a:lnTo>
                <a:lnTo>
                  <a:pt x="309343" y="225701"/>
                </a:lnTo>
                <a:lnTo>
                  <a:pt x="302241" y="222847"/>
                </a:lnTo>
                <a:lnTo>
                  <a:pt x="296809" y="217802"/>
                </a:lnTo>
                <a:lnTo>
                  <a:pt x="337251" y="217802"/>
                </a:lnTo>
                <a:lnTo>
                  <a:pt x="332812" y="222502"/>
                </a:lnTo>
                <a:lnTo>
                  <a:pt x="324956" y="225870"/>
                </a:lnTo>
                <a:close/>
              </a:path>
              <a:path w="586739" h="367029">
                <a:moveTo>
                  <a:pt x="383260" y="309264"/>
                </a:moveTo>
                <a:lnTo>
                  <a:pt x="355077" y="309264"/>
                </a:lnTo>
                <a:lnTo>
                  <a:pt x="355077" y="218507"/>
                </a:lnTo>
                <a:lnTo>
                  <a:pt x="383260" y="218507"/>
                </a:lnTo>
                <a:lnTo>
                  <a:pt x="383260" y="232881"/>
                </a:lnTo>
                <a:lnTo>
                  <a:pt x="556621" y="232881"/>
                </a:lnTo>
                <a:lnTo>
                  <a:pt x="562927" y="239188"/>
                </a:lnTo>
                <a:lnTo>
                  <a:pt x="562927" y="254760"/>
                </a:lnTo>
                <a:lnTo>
                  <a:pt x="556621" y="261067"/>
                </a:lnTo>
                <a:lnTo>
                  <a:pt x="383260" y="261067"/>
                </a:lnTo>
                <a:lnTo>
                  <a:pt x="383260" y="309264"/>
                </a:lnTo>
                <a:close/>
              </a:path>
              <a:path w="586739" h="367029">
                <a:moveTo>
                  <a:pt x="355077" y="309264"/>
                </a:moveTo>
                <a:lnTo>
                  <a:pt x="270528" y="309264"/>
                </a:lnTo>
                <a:lnTo>
                  <a:pt x="312802" y="276498"/>
                </a:lnTo>
                <a:lnTo>
                  <a:pt x="355077" y="309264"/>
                </a:lnTo>
                <a:close/>
              </a:path>
              <a:path w="586739" h="367029">
                <a:moveTo>
                  <a:pt x="383260" y="366762"/>
                </a:moveTo>
                <a:lnTo>
                  <a:pt x="312802" y="312153"/>
                </a:lnTo>
                <a:lnTo>
                  <a:pt x="383260" y="312153"/>
                </a:lnTo>
                <a:lnTo>
                  <a:pt x="383260" y="3667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8" name="object 18"/>
          <p:cNvSpPr txBox="1"/>
          <p:nvPr/>
        </p:nvSpPr>
        <p:spPr>
          <a:xfrm>
            <a:off x="2185311" y="5324737"/>
            <a:ext cx="2843888" cy="75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Mobilizing</a:t>
            </a:r>
            <a:r>
              <a:rPr lang="en-US" sz="2500" spc="-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00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  <a:endParaRPr lang="en-US" sz="25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34326" y="5453133"/>
            <a:ext cx="2627630" cy="691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200"/>
              </a:lnSpc>
            </a:pPr>
            <a:r>
              <a:rPr lang="en-US" sz="1500" spc="5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500" noProof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500" spc="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sz="15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500" spc="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1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500" spc="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5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500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ity</a:t>
            </a:r>
            <a:r>
              <a:rPr lang="en-US" sz="1500" spc="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5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15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618490" y="1468576"/>
            <a:ext cx="7907019" cy="3344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864869" indent="-228600">
              <a:lnSpc>
                <a:spcPts val="2600"/>
              </a:lnSpc>
              <a:buClr>
                <a:srgbClr val="002D5E"/>
              </a:buClr>
              <a:buFont typeface="Arial"/>
              <a:buChar char="•"/>
              <a:tabLst>
                <a:tab pos="241300" algn="l"/>
              </a:tabLst>
            </a:pP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ngagement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connec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r>
              <a:rPr lang="en-US" b="0" spc="-3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and re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onsh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b="0" spc="-3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0" spc="3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peop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en-US" b="0" spc="-3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organizations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hroughout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2D5E"/>
              </a:buClr>
              <a:buFont typeface="Arial"/>
              <a:buChar char="•"/>
            </a:pPr>
            <a:endParaRPr lang="en-US" sz="2350" b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85725" indent="-228600">
              <a:lnSpc>
                <a:spcPct val="89900"/>
              </a:lnSpc>
              <a:buChar char="•"/>
              <a:tabLst>
                <a:tab pos="241300" algn="l"/>
              </a:tabLst>
            </a:pPr>
            <a:r>
              <a:rPr lang="en-US" b="0" spc="4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lang="en-US" b="0" spc="-6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60" noProof="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b="0" spc="5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engage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0" spc="3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spc="3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spc="-60" noProof="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7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depend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 na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ure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research,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spc="-20" noProof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  <a:r>
              <a:rPr lang="en-US" b="0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-app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spc="-60" noProof="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ual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ors</a:t>
            </a:r>
          </a:p>
          <a:p>
            <a:pPr>
              <a:lnSpc>
                <a:spcPct val="100000"/>
              </a:lnSpc>
              <a:spcBef>
                <a:spcPts val="49"/>
              </a:spcBef>
              <a:buClr>
                <a:srgbClr val="002D5E"/>
              </a:buClr>
              <a:buFont typeface="Arial"/>
              <a:buChar char="•"/>
            </a:pPr>
            <a:endParaRPr lang="en-US" b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5080" indent="-228600">
              <a:lnSpc>
                <a:spcPct val="90000"/>
              </a:lnSpc>
              <a:buChar char="•"/>
              <a:tabLst>
                <a:tab pos="241300" algn="l"/>
              </a:tabLst>
            </a:pP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ze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engagement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about unders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b="0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-35" noProof="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d change,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en-US" b="0" spc="-2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used,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used mos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spc="-50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  <a:r>
              <a:rPr lang="en-US" b="0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spc="-20" noProof="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spc="5" noProof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0" spc="-240" noProof="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0" spc="-5" noProof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8865">
              <a:lnSpc>
                <a:spcPct val="100000"/>
              </a:lnSpc>
            </a:pPr>
            <a:r>
              <a:rPr lang="en-US" spc="-27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5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pc="1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pc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pc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en-US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709611" y="1607171"/>
            <a:ext cx="8129589" cy="3167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1030"/>
              </a:spcBef>
            </a:pP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Th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4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ection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nd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7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ch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obo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7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q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it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q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ua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lit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ch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 b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7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,</a:t>
            </a:r>
            <a:r>
              <a:rPr lang="en-US" sz="2000" spc="-9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4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5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ed</a:t>
            </a:r>
            <a:endParaRPr lang="en-US" sz="2000" noProof="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US" sz="2000" noProof="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b="1" spc="5" noProof="0" dirty="0">
                <a:solidFill>
                  <a:srgbClr val="002D5E"/>
                </a:solidFill>
                <a:latin typeface="Arial"/>
                <a:cs typeface="Arial"/>
              </a:rPr>
              <a:t>ea</a:t>
            </a:r>
            <a:r>
              <a:rPr lang="en-US" sz="2000" b="1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b="1" spc="-1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b="1" spc="-1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b="1" spc="-6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b="1" spc="-10" noProof="0" dirty="0">
                <a:solidFill>
                  <a:srgbClr val="002D5E"/>
                </a:solidFill>
                <a:latin typeface="Arial"/>
                <a:cs typeface="Arial"/>
              </a:rPr>
              <a:t>ou</a:t>
            </a:r>
            <a:r>
              <a:rPr lang="en-US" sz="2000" b="1" spc="-1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b="1" spc="5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b="1" spc="-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b="1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b="1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b="1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endParaRPr lang="en-US" sz="2000" noProof="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21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unde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9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nee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7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6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ce</a:t>
            </a:r>
            <a:endParaRPr lang="en-US" sz="2000" noProof="0" dirty="0">
              <a:latin typeface="Arial"/>
              <a:cs typeface="Arial"/>
            </a:endParaRPr>
          </a:p>
          <a:p>
            <a:pPr marL="355600" marR="431800" indent="-342900">
              <a:lnSpc>
                <a:spcPts val="2160"/>
              </a:lnSpc>
              <a:spcBef>
                <a:spcPts val="1030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21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unde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9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9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2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25" noProof="0" dirty="0">
                <a:solidFill>
                  <a:srgbClr val="002D5E"/>
                </a:solidFill>
                <a:latin typeface="Arial"/>
                <a:cs typeface="Arial"/>
              </a:rPr>
              <a:t>w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h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ch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pa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7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n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be 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ene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d</a:t>
            </a:r>
            <a:endParaRPr lang="en-US" sz="2000" noProof="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Symbol"/>
              <a:buChar char=""/>
              <a:tabLst>
                <a:tab pos="355600" algn="l"/>
              </a:tabLst>
            </a:pPr>
            <a:r>
              <a:rPr lang="en-US" sz="2000" spc="-21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b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ab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l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5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3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if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y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app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op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-15" noProof="0" dirty="0">
                <a:solidFill>
                  <a:srgbClr val="002D5E"/>
                </a:solidFill>
                <a:latin typeface="Arial"/>
                <a:cs typeface="Arial"/>
              </a:rPr>
              <a:t>a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9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spc="-10" noProof="0" dirty="0">
                <a:solidFill>
                  <a:srgbClr val="002D5E"/>
                </a:solidFill>
                <a:latin typeface="Arial"/>
                <a:cs typeface="Arial"/>
              </a:rPr>
              <a:t>r</a:t>
            </a:r>
            <a:r>
              <a:rPr lang="en-US" sz="2000" spc="10" noProof="0" dirty="0">
                <a:solidFill>
                  <a:srgbClr val="002D5E"/>
                </a:solidFill>
                <a:latin typeface="Arial"/>
                <a:cs typeface="Arial"/>
              </a:rPr>
              <a:t>m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s</a:t>
            </a:r>
            <a:r>
              <a:rPr lang="en-US" sz="2000" spc="-80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f</a:t>
            </a:r>
            <a:r>
              <a:rPr lang="en-US" sz="2000" spc="-35" noProof="0" dirty="0">
                <a:solidFill>
                  <a:srgbClr val="002D5E"/>
                </a:solidFill>
                <a:latin typeface="Arial"/>
                <a:cs typeface="Arial"/>
              </a:rPr>
              <a:t> 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e</a:t>
            </a:r>
            <a:r>
              <a:rPr lang="en-US" sz="2000" spc="-20" noProof="0" dirty="0">
                <a:solidFill>
                  <a:srgbClr val="002D5E"/>
                </a:solidFill>
                <a:latin typeface="Arial"/>
                <a:cs typeface="Arial"/>
              </a:rPr>
              <a:t>v</a:t>
            </a: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002D5E"/>
                </a:solidFill>
                <a:latin typeface="Arial"/>
                <a:cs typeface="Arial"/>
              </a:rPr>
              <a:t>den</a:t>
            </a:r>
            <a:r>
              <a:rPr lang="en-US" sz="2000" noProof="0" dirty="0">
                <a:solidFill>
                  <a:srgbClr val="002D5E"/>
                </a:solidFill>
                <a:latin typeface="Arial"/>
                <a:cs typeface="Arial"/>
              </a:rPr>
              <a:t>ce</a:t>
            </a:r>
            <a:endParaRPr lang="en-US" sz="2000" noProof="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marL="198120">
              <a:lnSpc>
                <a:spcPct val="100000"/>
              </a:lnSpc>
            </a:pPr>
            <a:r>
              <a:rPr lang="en-US" spc="5" noProof="0" dirty="0"/>
              <a:t>V-</a:t>
            </a:r>
            <a:r>
              <a:rPr lang="en-US" spc="-5" noProof="0" dirty="0"/>
              <a:t>D</a:t>
            </a:r>
            <a:r>
              <a:rPr lang="en-US" spc="5" noProof="0" dirty="0"/>
              <a:t>emo</a:t>
            </a:r>
            <a:r>
              <a:rPr lang="en-US" spc="-5" noProof="0" dirty="0"/>
              <a:t>n</a:t>
            </a:r>
            <a:r>
              <a:rPr lang="en-US" spc="-45" noProof="0" dirty="0"/>
              <a:t>s</a:t>
            </a:r>
            <a:r>
              <a:rPr lang="en-US" spc="-15" noProof="0" dirty="0"/>
              <a:t>t</a:t>
            </a:r>
            <a:r>
              <a:rPr lang="en-US" spc="-85" noProof="0" dirty="0"/>
              <a:t>r</a:t>
            </a:r>
            <a:r>
              <a:rPr lang="en-US" spc="-40" noProof="0" dirty="0"/>
              <a:t>a</a:t>
            </a:r>
            <a:r>
              <a:rPr lang="en-US" spc="-15" noProof="0" dirty="0"/>
              <a:t>t</a:t>
            </a:r>
            <a:r>
              <a:rPr lang="en-US" spc="-10" noProof="0" dirty="0"/>
              <a:t>i</a:t>
            </a:r>
            <a:r>
              <a:rPr lang="en-US" spc="-15" noProof="0" dirty="0"/>
              <a:t>n</a:t>
            </a:r>
            <a:r>
              <a:rPr lang="en-US" noProof="0" dirty="0"/>
              <a:t>g</a:t>
            </a:r>
            <a:r>
              <a:rPr lang="en-US" spc="-5" noProof="0" dirty="0"/>
              <a:t> </a:t>
            </a:r>
            <a:r>
              <a:rPr lang="en-US" spc="-10" noProof="0" dirty="0"/>
              <a:t>i</a:t>
            </a:r>
            <a:r>
              <a:rPr lang="en-US" spc="5" noProof="0" dirty="0"/>
              <a:t>m</a:t>
            </a:r>
            <a:r>
              <a:rPr lang="en-US" spc="-10" noProof="0" dirty="0"/>
              <a:t>p</a:t>
            </a:r>
            <a:r>
              <a:rPr lang="en-US" noProof="0" dirty="0"/>
              <a:t>a</a:t>
            </a:r>
            <a:r>
              <a:rPr lang="en-US" spc="5" noProof="0" dirty="0"/>
              <a:t>ct</a:t>
            </a:r>
          </a:p>
        </p:txBody>
      </p:sp>
    </p:spTree>
    <p:extLst>
      <p:ext uri="{BB962C8B-B14F-4D97-AF65-F5344CB8AC3E}">
        <p14:creationId xmlns:p14="http://schemas.microsoft.com/office/powerpoint/2010/main" val="137658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72119" y="5768340"/>
            <a:ext cx="937259" cy="937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9142730" cy="6858000"/>
          </a:xfrm>
          <a:custGeom>
            <a:avLst/>
            <a:gdLst/>
            <a:ahLst/>
            <a:cxnLst/>
            <a:rect l="l" t="t" r="r" b="b"/>
            <a:pathLst>
              <a:path w="9142730" h="6858000">
                <a:moveTo>
                  <a:pt x="0" y="6858000"/>
                </a:moveTo>
                <a:lnTo>
                  <a:pt x="9142730" y="6858000"/>
                </a:lnTo>
                <a:lnTo>
                  <a:pt x="914273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/>
          <p:cNvSpPr/>
          <p:nvPr/>
        </p:nvSpPr>
        <p:spPr>
          <a:xfrm>
            <a:off x="127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8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59275"/>
          </a:xfrm>
          <a:prstGeom prst="rect">
            <a:avLst/>
          </a:prstGeom>
        </p:spPr>
        <p:txBody>
          <a:bodyPr vert="horz" wrap="square" lIns="0" tIns="142332" rIns="0" bIns="0" rtlCol="0">
            <a:spAutoFit/>
          </a:bodyPr>
          <a:lstStyle/>
          <a:p>
            <a:pPr marL="1880235">
              <a:lnSpc>
                <a:spcPct val="100000"/>
              </a:lnSpc>
            </a:pPr>
            <a:r>
              <a:rPr lang="en-US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10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pc="-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-1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pc="-45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noProof="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7" name="object 7"/>
          <p:cNvSpPr/>
          <p:nvPr/>
        </p:nvSpPr>
        <p:spPr>
          <a:xfrm>
            <a:off x="153670" y="1108703"/>
            <a:ext cx="3921760" cy="3782695"/>
          </a:xfrm>
          <a:custGeom>
            <a:avLst/>
            <a:gdLst/>
            <a:ahLst/>
            <a:cxnLst/>
            <a:rect l="l" t="t" r="r" b="b"/>
            <a:pathLst>
              <a:path w="3921760" h="3782695">
                <a:moveTo>
                  <a:pt x="3269018" y="937768"/>
                </a:moveTo>
                <a:lnTo>
                  <a:pt x="652741" y="937768"/>
                </a:lnTo>
                <a:lnTo>
                  <a:pt x="652741" y="3782072"/>
                </a:lnTo>
                <a:lnTo>
                  <a:pt x="3269018" y="3782072"/>
                </a:lnTo>
                <a:lnTo>
                  <a:pt x="3269018" y="937768"/>
                </a:lnTo>
                <a:close/>
              </a:path>
              <a:path w="3921760" h="3782695">
                <a:moveTo>
                  <a:pt x="1960880" y="0"/>
                </a:moveTo>
                <a:lnTo>
                  <a:pt x="0" y="937768"/>
                </a:lnTo>
                <a:lnTo>
                  <a:pt x="3921760" y="937768"/>
                </a:lnTo>
                <a:lnTo>
                  <a:pt x="1960880" y="0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/>
          <p:nvPr/>
        </p:nvSpPr>
        <p:spPr>
          <a:xfrm>
            <a:off x="153670" y="1108703"/>
            <a:ext cx="3921760" cy="3782695"/>
          </a:xfrm>
          <a:custGeom>
            <a:avLst/>
            <a:gdLst/>
            <a:ahLst/>
            <a:cxnLst/>
            <a:rect l="l" t="t" r="r" b="b"/>
            <a:pathLst>
              <a:path w="3921760" h="3782695">
                <a:moveTo>
                  <a:pt x="0" y="937768"/>
                </a:moveTo>
                <a:lnTo>
                  <a:pt x="1960880" y="0"/>
                </a:lnTo>
                <a:lnTo>
                  <a:pt x="3921760" y="937768"/>
                </a:lnTo>
                <a:lnTo>
                  <a:pt x="3269018" y="937768"/>
                </a:lnTo>
                <a:lnTo>
                  <a:pt x="3269018" y="3782072"/>
                </a:lnTo>
                <a:lnTo>
                  <a:pt x="652741" y="3782072"/>
                </a:lnTo>
                <a:lnTo>
                  <a:pt x="652741" y="937768"/>
                </a:lnTo>
                <a:lnTo>
                  <a:pt x="0" y="937768"/>
                </a:lnTo>
                <a:close/>
              </a:path>
            </a:pathLst>
          </a:custGeom>
          <a:ln w="12700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9" name="object 9"/>
          <p:cNvSpPr txBox="1"/>
          <p:nvPr/>
        </p:nvSpPr>
        <p:spPr>
          <a:xfrm>
            <a:off x="1376409" y="1730405"/>
            <a:ext cx="1536700" cy="3174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5080" algn="ctr">
              <a:lnSpc>
                <a:spcPct val="131700"/>
              </a:lnSpc>
            </a:pP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spc="-25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10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cy 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spc="-25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10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en-US" sz="2000" spc="-2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000" spc="-20" noProof="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ene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ss </a:t>
            </a:r>
            <a:r>
              <a:rPr lang="en-US" sz="2000" spc="25" noProof="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lang="en-US" sz="2000" spc="-1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g 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lang="en-US" sz="2000" spc="-15" noProof="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en-US" sz="2000" spc="-15" noProof="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spc="10" noProof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ent A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cc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ss</a:t>
            </a:r>
            <a:endParaRPr lang="en-US" sz="2000" noProof="0" dirty="0">
              <a:latin typeface="Arial"/>
              <a:cs typeface="Arial"/>
            </a:endParaRPr>
          </a:p>
          <a:p>
            <a:pPr marL="469900" marR="462280" algn="ctr">
              <a:lnSpc>
                <a:spcPct val="131700"/>
              </a:lnSpc>
            </a:pP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lang="en-US" sz="2000" spc="-10" noProof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2000" spc="10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ills</a:t>
            </a:r>
            <a:endParaRPr lang="en-US" sz="2000" noProof="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860"/>
              </a:spcBef>
            </a:pPr>
            <a:r>
              <a:rPr lang="en-US" sz="1400" spc="-10" noProof="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lang="en-US" sz="1400" noProof="0" dirty="0">
                <a:solidFill>
                  <a:srgbClr val="FFFFFF"/>
                </a:solidFill>
                <a:latin typeface="Arial"/>
                <a:cs typeface="Arial"/>
              </a:rPr>
              <a:t>etc.)</a:t>
            </a:r>
            <a:endParaRPr lang="en-US" sz="1400" noProof="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6674" y="4943622"/>
            <a:ext cx="2378075" cy="50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5465" marR="5080" indent="-533400">
              <a:lnSpc>
                <a:spcPts val="1939"/>
              </a:lnSpc>
            </a:pP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I</a:t>
            </a:r>
            <a:r>
              <a:rPr lang="en-US" sz="1800" spc="10" noProof="0" dirty="0">
                <a:solidFill>
                  <a:srgbClr val="0060C5"/>
                </a:solidFill>
                <a:latin typeface="Arial"/>
                <a:cs typeface="Arial"/>
              </a:rPr>
              <a:t>m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proved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,</a:t>
            </a:r>
            <a:r>
              <a:rPr lang="en-US" sz="1800" spc="-20" noProof="0" dirty="0">
                <a:solidFill>
                  <a:srgbClr val="0060C5"/>
                </a:solidFill>
                <a:latin typeface="Arial"/>
                <a:cs typeface="Arial"/>
              </a:rPr>
              <a:t> </a:t>
            </a:r>
            <a:r>
              <a:rPr lang="en-US" sz="1800" spc="20" noProof="0" dirty="0">
                <a:solidFill>
                  <a:srgbClr val="0060C5"/>
                </a:solidFill>
                <a:latin typeface="Arial"/>
                <a:cs typeface="Arial"/>
              </a:rPr>
              <a:t>m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o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r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e,</a:t>
            </a:r>
            <a:r>
              <a:rPr lang="en-US" sz="1800" spc="-20" noProof="0" dirty="0">
                <a:solidFill>
                  <a:srgbClr val="0060C5"/>
                </a:solidFill>
                <a:latin typeface="Arial"/>
                <a:cs typeface="Arial"/>
              </a:rPr>
              <a:t> </a:t>
            </a:r>
            <a:r>
              <a:rPr lang="en-US" sz="1800" spc="5" noProof="0" dirty="0">
                <a:solidFill>
                  <a:srgbClr val="0060C5"/>
                </a:solidFill>
                <a:latin typeface="Arial"/>
                <a:cs typeface="Arial"/>
              </a:rPr>
              <a:t>f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aste</a:t>
            </a:r>
            <a:r>
              <a:rPr lang="en-US" sz="1800" spc="-100" noProof="0" dirty="0">
                <a:solidFill>
                  <a:srgbClr val="0060C5"/>
                </a:solidFill>
                <a:latin typeface="Arial"/>
                <a:cs typeface="Arial"/>
              </a:rPr>
              <a:t>r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, 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i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n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cr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ea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s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ed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…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.</a:t>
            </a:r>
            <a:endParaRPr lang="en-US" sz="1800" noProof="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5095" y="1135959"/>
            <a:ext cx="237045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40"/>
              </a:lnSpc>
            </a:pP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Reduced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, 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less,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 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lo</a:t>
            </a:r>
            <a:r>
              <a:rPr lang="en-US" sz="1800" spc="-40" noProof="0" dirty="0">
                <a:solidFill>
                  <a:srgbClr val="0060C5"/>
                </a:solidFill>
                <a:latin typeface="Arial"/>
                <a:cs typeface="Arial"/>
              </a:rPr>
              <a:t>w</a:t>
            </a:r>
            <a:r>
              <a:rPr lang="en-US" sz="1800" spc="-5" noProof="0" dirty="0">
                <a:solidFill>
                  <a:srgbClr val="0060C5"/>
                </a:solidFill>
                <a:latin typeface="Arial"/>
                <a:cs typeface="Arial"/>
              </a:rPr>
              <a:t>e</a:t>
            </a:r>
            <a:r>
              <a:rPr lang="en-US" sz="1800" noProof="0" dirty="0">
                <a:solidFill>
                  <a:srgbClr val="0060C5"/>
                </a:solidFill>
                <a:latin typeface="Arial"/>
                <a:cs typeface="Arial"/>
              </a:rPr>
              <a:t>r…</a:t>
            </a:r>
            <a:endParaRPr lang="en-US" sz="1800" noProof="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29809" y="1499867"/>
            <a:ext cx="3919220" cy="4020820"/>
          </a:xfrm>
          <a:custGeom>
            <a:avLst/>
            <a:gdLst/>
            <a:ahLst/>
            <a:cxnLst/>
            <a:rect l="l" t="t" r="r" b="b"/>
            <a:pathLst>
              <a:path w="3919220" h="4020820">
                <a:moveTo>
                  <a:pt x="3919220" y="3049054"/>
                </a:moveTo>
                <a:lnTo>
                  <a:pt x="0" y="3049054"/>
                </a:lnTo>
                <a:lnTo>
                  <a:pt x="1959610" y="4020820"/>
                </a:lnTo>
                <a:lnTo>
                  <a:pt x="3919220" y="3049054"/>
                </a:lnTo>
                <a:close/>
              </a:path>
              <a:path w="3919220" h="4020820">
                <a:moveTo>
                  <a:pt x="3266909" y="0"/>
                </a:moveTo>
                <a:lnTo>
                  <a:pt x="652310" y="0"/>
                </a:lnTo>
                <a:lnTo>
                  <a:pt x="652310" y="3049054"/>
                </a:lnTo>
                <a:lnTo>
                  <a:pt x="3266909" y="3049054"/>
                </a:lnTo>
                <a:lnTo>
                  <a:pt x="3266909" y="0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3" name="object 13"/>
          <p:cNvSpPr/>
          <p:nvPr/>
        </p:nvSpPr>
        <p:spPr>
          <a:xfrm>
            <a:off x="4829809" y="1499867"/>
            <a:ext cx="3919220" cy="4020820"/>
          </a:xfrm>
          <a:custGeom>
            <a:avLst/>
            <a:gdLst/>
            <a:ahLst/>
            <a:cxnLst/>
            <a:rect l="l" t="t" r="r" b="b"/>
            <a:pathLst>
              <a:path w="3919220" h="4020820">
                <a:moveTo>
                  <a:pt x="0" y="3049054"/>
                </a:moveTo>
                <a:lnTo>
                  <a:pt x="1959610" y="4020820"/>
                </a:lnTo>
                <a:lnTo>
                  <a:pt x="3919220" y="3049054"/>
                </a:lnTo>
                <a:lnTo>
                  <a:pt x="3266909" y="3049054"/>
                </a:lnTo>
                <a:lnTo>
                  <a:pt x="3266909" y="0"/>
                </a:lnTo>
                <a:lnTo>
                  <a:pt x="652310" y="0"/>
                </a:lnTo>
                <a:lnTo>
                  <a:pt x="652310" y="3049054"/>
                </a:lnTo>
                <a:lnTo>
                  <a:pt x="0" y="3049054"/>
                </a:lnTo>
                <a:close/>
              </a:path>
            </a:pathLst>
          </a:custGeom>
          <a:ln w="12700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4" name="object 14"/>
          <p:cNvSpPr txBox="1"/>
          <p:nvPr/>
        </p:nvSpPr>
        <p:spPr>
          <a:xfrm>
            <a:off x="6016306" y="1676400"/>
            <a:ext cx="1546225" cy="3174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4640" marR="283210" algn="ctr">
              <a:lnSpc>
                <a:spcPct val="131700"/>
              </a:lnSpc>
            </a:pPr>
            <a:r>
              <a:rPr lang="en-US" sz="2000" spc="-10" noProof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2000" spc="-15" noProof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lit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lang="en-US" sz="2000" spc="-15" noProof="0" dirty="0">
                <a:solidFill>
                  <a:srgbClr val="FFFFFF"/>
                </a:solidFill>
                <a:latin typeface="Arial"/>
                <a:cs typeface="Arial"/>
              </a:rPr>
              <a:t>Wa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Ri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sk 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lang="en-US" sz="2000" noProof="0" dirty="0">
              <a:latin typeface="Arial"/>
              <a:cs typeface="Arial"/>
            </a:endParaRPr>
          </a:p>
          <a:p>
            <a:pPr marL="410845" marR="5080" indent="-398780">
              <a:lnSpc>
                <a:spcPct val="131700"/>
              </a:lnSpc>
            </a:pP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en-US" sz="2000" spc="-20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en-US" sz="2000" spc="-55" noProof="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lang="en-US" sz="2000" spc="-10" noProof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lang="en-US" sz="2000" spc="-20" noProof="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er S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000" spc="-10" noProof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000" spc="5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ss 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en-US" sz="2000" spc="-10" noProof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000" spc="-5" noProof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000" spc="10" noProof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en-US" sz="2000" noProof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lang="en-US" sz="2000" noProof="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860"/>
              </a:spcBef>
            </a:pPr>
            <a:r>
              <a:rPr lang="en-US" sz="1400" spc="-10" noProof="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lang="en-US" sz="1400" noProof="0" dirty="0">
                <a:solidFill>
                  <a:srgbClr val="FFFFFF"/>
                </a:solidFill>
                <a:latin typeface="Arial"/>
                <a:cs typeface="Arial"/>
              </a:rPr>
              <a:t>etc.)</a:t>
            </a:r>
            <a:endParaRPr lang="en-US" sz="1400" noProof="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43230" y="5853429"/>
            <a:ext cx="8481060" cy="568960"/>
          </a:xfrm>
          <a:custGeom>
            <a:avLst/>
            <a:gdLst/>
            <a:ahLst/>
            <a:cxnLst/>
            <a:rect l="l" t="t" r="r" b="b"/>
            <a:pathLst>
              <a:path w="8481060" h="568960">
                <a:moveTo>
                  <a:pt x="0" y="0"/>
                </a:moveTo>
                <a:lnTo>
                  <a:pt x="8481060" y="0"/>
                </a:lnTo>
                <a:lnTo>
                  <a:pt x="8481060" y="568960"/>
                </a:lnTo>
                <a:lnTo>
                  <a:pt x="0" y="568960"/>
                </a:lnTo>
                <a:lnTo>
                  <a:pt x="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6" name="object 16"/>
          <p:cNvSpPr/>
          <p:nvPr/>
        </p:nvSpPr>
        <p:spPr>
          <a:xfrm>
            <a:off x="443230" y="5853429"/>
            <a:ext cx="8481060" cy="568960"/>
          </a:xfrm>
          <a:custGeom>
            <a:avLst/>
            <a:gdLst/>
            <a:ahLst/>
            <a:cxnLst/>
            <a:rect l="l" t="t" r="r" b="b"/>
            <a:pathLst>
              <a:path w="8481060" h="568960">
                <a:moveTo>
                  <a:pt x="0" y="0"/>
                </a:moveTo>
                <a:lnTo>
                  <a:pt x="8481060" y="0"/>
                </a:lnTo>
                <a:lnTo>
                  <a:pt x="8481060" y="568960"/>
                </a:lnTo>
                <a:lnTo>
                  <a:pt x="0" y="56896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7" name="object 17"/>
          <p:cNvSpPr txBox="1"/>
          <p:nvPr/>
        </p:nvSpPr>
        <p:spPr>
          <a:xfrm>
            <a:off x="1021069" y="6019888"/>
            <a:ext cx="7861714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isse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i="1" spc="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i="1" spc="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</a:t>
            </a:r>
            <a:r>
              <a:rPr lang="en-US" sz="2000" i="1" spc="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sz="2000" i="1" spc="3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3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2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spc="-2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puta</a:t>
            </a:r>
            <a:r>
              <a:rPr lang="en-US" sz="2000" i="1" spc="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i="1" spc="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000" i="1" spc="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i="1" spc="-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i="1" spc="-15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i="1" spc="-3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i="1" spc="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spc="-1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i="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1266" y="5785020"/>
            <a:ext cx="575945" cy="713105"/>
          </a:xfrm>
          <a:custGeom>
            <a:avLst/>
            <a:gdLst/>
            <a:ahLst/>
            <a:cxnLst/>
            <a:rect l="l" t="t" r="r" b="b"/>
            <a:pathLst>
              <a:path w="575944" h="713104">
                <a:moveTo>
                  <a:pt x="88404" y="0"/>
                </a:moveTo>
                <a:lnTo>
                  <a:pt x="40386" y="1358"/>
                </a:lnTo>
                <a:lnTo>
                  <a:pt x="13642" y="16696"/>
                </a:lnTo>
                <a:lnTo>
                  <a:pt x="16683" y="32426"/>
                </a:lnTo>
                <a:lnTo>
                  <a:pt x="21386" y="43764"/>
                </a:lnTo>
                <a:lnTo>
                  <a:pt x="27825" y="57302"/>
                </a:lnTo>
                <a:lnTo>
                  <a:pt x="184988" y="347065"/>
                </a:lnTo>
                <a:lnTo>
                  <a:pt x="11237" y="664155"/>
                </a:lnTo>
                <a:lnTo>
                  <a:pt x="5690" y="676152"/>
                </a:lnTo>
                <a:lnTo>
                  <a:pt x="2184" y="685952"/>
                </a:lnTo>
                <a:lnTo>
                  <a:pt x="0" y="693585"/>
                </a:lnTo>
                <a:lnTo>
                  <a:pt x="723" y="699414"/>
                </a:lnTo>
                <a:lnTo>
                  <a:pt x="41927" y="712181"/>
                </a:lnTo>
                <a:lnTo>
                  <a:pt x="71121" y="712684"/>
                </a:lnTo>
                <a:lnTo>
                  <a:pt x="85671" y="712547"/>
                </a:lnTo>
                <a:lnTo>
                  <a:pt x="126695" y="709688"/>
                </a:lnTo>
                <a:lnTo>
                  <a:pt x="151701" y="690308"/>
                </a:lnTo>
                <a:lnTo>
                  <a:pt x="283768" y="435470"/>
                </a:lnTo>
                <a:lnTo>
                  <a:pt x="442125" y="435470"/>
                </a:lnTo>
                <a:lnTo>
                  <a:pt x="393458" y="345427"/>
                </a:lnTo>
                <a:lnTo>
                  <a:pt x="442035" y="255930"/>
                </a:lnTo>
                <a:lnTo>
                  <a:pt x="295770" y="255930"/>
                </a:lnTo>
                <a:lnTo>
                  <a:pt x="171894" y="22377"/>
                </a:lnTo>
                <a:lnTo>
                  <a:pt x="169710" y="18008"/>
                </a:lnTo>
                <a:lnTo>
                  <a:pt x="167436" y="14376"/>
                </a:lnTo>
                <a:lnTo>
                  <a:pt x="127119" y="959"/>
                </a:lnTo>
                <a:lnTo>
                  <a:pt x="103383" y="107"/>
                </a:lnTo>
                <a:lnTo>
                  <a:pt x="88404" y="0"/>
                </a:lnTo>
                <a:close/>
              </a:path>
              <a:path w="575944" h="713104">
                <a:moveTo>
                  <a:pt x="442125" y="435470"/>
                </a:moveTo>
                <a:lnTo>
                  <a:pt x="283768" y="435470"/>
                </a:lnTo>
                <a:lnTo>
                  <a:pt x="416369" y="690308"/>
                </a:lnTo>
                <a:lnTo>
                  <a:pt x="418185" y="694677"/>
                </a:lnTo>
                <a:lnTo>
                  <a:pt x="459202" y="711652"/>
                </a:lnTo>
                <a:lnTo>
                  <a:pt x="510600" y="712618"/>
                </a:lnTo>
                <a:lnTo>
                  <a:pt x="524463" y="712326"/>
                </a:lnTo>
                <a:lnTo>
                  <a:pt x="565899" y="707415"/>
                </a:lnTo>
                <a:lnTo>
                  <a:pt x="575805" y="693585"/>
                </a:lnTo>
                <a:lnTo>
                  <a:pt x="572032" y="680172"/>
                </a:lnTo>
                <a:lnTo>
                  <a:pt x="567510" y="668900"/>
                </a:lnTo>
                <a:lnTo>
                  <a:pt x="560984" y="655383"/>
                </a:lnTo>
                <a:lnTo>
                  <a:pt x="442125" y="435470"/>
                </a:lnTo>
                <a:close/>
              </a:path>
              <a:path w="575944" h="713104">
                <a:moveTo>
                  <a:pt x="494452" y="0"/>
                </a:moveTo>
                <a:lnTo>
                  <a:pt x="447205" y="1816"/>
                </a:lnTo>
                <a:lnTo>
                  <a:pt x="416369" y="22377"/>
                </a:lnTo>
                <a:lnTo>
                  <a:pt x="295770" y="255930"/>
                </a:lnTo>
                <a:lnTo>
                  <a:pt x="442035" y="255930"/>
                </a:lnTo>
                <a:lnTo>
                  <a:pt x="554716" y="48328"/>
                </a:lnTo>
                <a:lnTo>
                  <a:pt x="559710" y="36080"/>
                </a:lnTo>
                <a:lnTo>
                  <a:pt x="562889" y="26200"/>
                </a:lnTo>
                <a:lnTo>
                  <a:pt x="564896" y="18554"/>
                </a:lnTo>
                <a:lnTo>
                  <a:pt x="563892" y="12738"/>
                </a:lnTo>
                <a:lnTo>
                  <a:pt x="522804" y="462"/>
                </a:lnTo>
                <a:lnTo>
                  <a:pt x="509689" y="115"/>
                </a:lnTo>
                <a:lnTo>
                  <a:pt x="494452" y="0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9" name="object 19"/>
          <p:cNvSpPr/>
          <p:nvPr/>
        </p:nvSpPr>
        <p:spPr>
          <a:xfrm>
            <a:off x="286138" y="5778950"/>
            <a:ext cx="586740" cy="725170"/>
          </a:xfrm>
          <a:custGeom>
            <a:avLst/>
            <a:gdLst/>
            <a:ahLst/>
            <a:cxnLst/>
            <a:rect l="l" t="t" r="r" b="b"/>
            <a:pathLst>
              <a:path w="586740" h="725170">
                <a:moveTo>
                  <a:pt x="139090" y="721360"/>
                </a:moveTo>
                <a:lnTo>
                  <a:pt x="15455" y="721360"/>
                </a:lnTo>
                <a:lnTo>
                  <a:pt x="22517" y="722630"/>
                </a:lnTo>
                <a:lnTo>
                  <a:pt x="30048" y="723900"/>
                </a:lnTo>
                <a:lnTo>
                  <a:pt x="38912" y="725170"/>
                </a:lnTo>
                <a:lnTo>
                  <a:pt x="114820" y="725170"/>
                </a:lnTo>
                <a:lnTo>
                  <a:pt x="128752" y="722630"/>
                </a:lnTo>
                <a:lnTo>
                  <a:pt x="139090" y="721360"/>
                </a:lnTo>
                <a:close/>
              </a:path>
              <a:path w="586740" h="725170">
                <a:moveTo>
                  <a:pt x="567728" y="721360"/>
                </a:moveTo>
                <a:lnTo>
                  <a:pt x="439089" y="721360"/>
                </a:lnTo>
                <a:lnTo>
                  <a:pt x="449681" y="722630"/>
                </a:lnTo>
                <a:lnTo>
                  <a:pt x="463181" y="725170"/>
                </a:lnTo>
                <a:lnTo>
                  <a:pt x="542823" y="725170"/>
                </a:lnTo>
                <a:lnTo>
                  <a:pt x="552538" y="723900"/>
                </a:lnTo>
                <a:lnTo>
                  <a:pt x="561060" y="722630"/>
                </a:lnTo>
                <a:lnTo>
                  <a:pt x="567728" y="721360"/>
                </a:lnTo>
                <a:close/>
              </a:path>
              <a:path w="586740" h="725170">
                <a:moveTo>
                  <a:pt x="159969" y="5080"/>
                </a:moveTo>
                <a:lnTo>
                  <a:pt x="28879" y="5080"/>
                </a:lnTo>
                <a:lnTo>
                  <a:pt x="23406" y="6350"/>
                </a:lnTo>
                <a:lnTo>
                  <a:pt x="23025" y="7620"/>
                </a:lnTo>
                <a:lnTo>
                  <a:pt x="18313" y="10160"/>
                </a:lnTo>
                <a:lnTo>
                  <a:pt x="17830" y="10160"/>
                </a:lnTo>
                <a:lnTo>
                  <a:pt x="14389" y="15240"/>
                </a:lnTo>
                <a:lnTo>
                  <a:pt x="14008" y="15240"/>
                </a:lnTo>
                <a:lnTo>
                  <a:pt x="12318" y="21590"/>
                </a:lnTo>
                <a:lnTo>
                  <a:pt x="12217" y="27940"/>
                </a:lnTo>
                <a:lnTo>
                  <a:pt x="12357" y="29210"/>
                </a:lnTo>
                <a:lnTo>
                  <a:pt x="13690" y="34290"/>
                </a:lnTo>
                <a:lnTo>
                  <a:pt x="15989" y="41910"/>
                </a:lnTo>
                <a:lnTo>
                  <a:pt x="18973" y="49530"/>
                </a:lnTo>
                <a:lnTo>
                  <a:pt x="22834" y="57150"/>
                </a:lnTo>
                <a:lnTo>
                  <a:pt x="27432" y="67310"/>
                </a:lnTo>
                <a:lnTo>
                  <a:pt x="182943" y="354330"/>
                </a:lnTo>
                <a:lnTo>
                  <a:pt x="15265" y="659130"/>
                </a:lnTo>
                <a:lnTo>
                  <a:pt x="6489" y="676910"/>
                </a:lnTo>
                <a:lnTo>
                  <a:pt x="3505" y="684530"/>
                </a:lnTo>
                <a:lnTo>
                  <a:pt x="1244" y="690880"/>
                </a:lnTo>
                <a:lnTo>
                  <a:pt x="126" y="697230"/>
                </a:lnTo>
                <a:lnTo>
                  <a:pt x="0" y="703580"/>
                </a:lnTo>
                <a:lnTo>
                  <a:pt x="165" y="703580"/>
                </a:lnTo>
                <a:lnTo>
                  <a:pt x="1282" y="708660"/>
                </a:lnTo>
                <a:lnTo>
                  <a:pt x="1587" y="709930"/>
                </a:lnTo>
                <a:lnTo>
                  <a:pt x="4597" y="713740"/>
                </a:lnTo>
                <a:lnTo>
                  <a:pt x="5029" y="715010"/>
                </a:lnTo>
                <a:lnTo>
                  <a:pt x="9245" y="717550"/>
                </a:lnTo>
                <a:lnTo>
                  <a:pt x="9651" y="718820"/>
                </a:lnTo>
                <a:lnTo>
                  <a:pt x="15062" y="721360"/>
                </a:lnTo>
                <a:lnTo>
                  <a:pt x="139750" y="721360"/>
                </a:lnTo>
                <a:lnTo>
                  <a:pt x="147828" y="717550"/>
                </a:lnTo>
                <a:lnTo>
                  <a:pt x="148412" y="717550"/>
                </a:lnTo>
                <a:lnTo>
                  <a:pt x="154266" y="712470"/>
                </a:lnTo>
                <a:lnTo>
                  <a:pt x="39509" y="712470"/>
                </a:lnTo>
                <a:lnTo>
                  <a:pt x="31216" y="711200"/>
                </a:lnTo>
                <a:lnTo>
                  <a:pt x="12700" y="702310"/>
                </a:lnTo>
                <a:lnTo>
                  <a:pt x="12700" y="698500"/>
                </a:lnTo>
                <a:lnTo>
                  <a:pt x="196786" y="355600"/>
                </a:lnTo>
                <a:lnTo>
                  <a:pt x="196786" y="353060"/>
                </a:lnTo>
                <a:lnTo>
                  <a:pt x="38595" y="60960"/>
                </a:lnTo>
                <a:lnTo>
                  <a:pt x="34315" y="52070"/>
                </a:lnTo>
                <a:lnTo>
                  <a:pt x="30543" y="43180"/>
                </a:lnTo>
                <a:lnTo>
                  <a:pt x="27813" y="36830"/>
                </a:lnTo>
                <a:lnTo>
                  <a:pt x="25679" y="30480"/>
                </a:lnTo>
                <a:lnTo>
                  <a:pt x="24917" y="26670"/>
                </a:lnTo>
                <a:lnTo>
                  <a:pt x="24917" y="22860"/>
                </a:lnTo>
                <a:lnTo>
                  <a:pt x="46329" y="13970"/>
                </a:lnTo>
                <a:lnTo>
                  <a:pt x="66306" y="13970"/>
                </a:lnTo>
                <a:lnTo>
                  <a:pt x="93726" y="12700"/>
                </a:lnTo>
                <a:lnTo>
                  <a:pt x="173247" y="12700"/>
                </a:lnTo>
                <a:lnTo>
                  <a:pt x="168846" y="8890"/>
                </a:lnTo>
                <a:lnTo>
                  <a:pt x="168338" y="8890"/>
                </a:lnTo>
                <a:lnTo>
                  <a:pt x="159969" y="5080"/>
                </a:lnTo>
                <a:close/>
              </a:path>
              <a:path w="586740" h="725170">
                <a:moveTo>
                  <a:pt x="570975" y="12700"/>
                </a:moveTo>
                <a:lnTo>
                  <a:pt x="500214" y="12700"/>
                </a:lnTo>
                <a:lnTo>
                  <a:pt x="524586" y="13970"/>
                </a:lnTo>
                <a:lnTo>
                  <a:pt x="542886" y="13970"/>
                </a:lnTo>
                <a:lnTo>
                  <a:pt x="549719" y="15240"/>
                </a:lnTo>
                <a:lnTo>
                  <a:pt x="554418" y="16510"/>
                </a:lnTo>
                <a:lnTo>
                  <a:pt x="558266" y="17780"/>
                </a:lnTo>
                <a:lnTo>
                  <a:pt x="560565" y="20320"/>
                </a:lnTo>
                <a:lnTo>
                  <a:pt x="561784" y="21590"/>
                </a:lnTo>
                <a:lnTo>
                  <a:pt x="562521" y="24130"/>
                </a:lnTo>
                <a:lnTo>
                  <a:pt x="562724" y="26670"/>
                </a:lnTo>
                <a:lnTo>
                  <a:pt x="561911" y="31750"/>
                </a:lnTo>
                <a:lnTo>
                  <a:pt x="557606" y="44450"/>
                </a:lnTo>
                <a:lnTo>
                  <a:pt x="554215" y="52070"/>
                </a:lnTo>
                <a:lnTo>
                  <a:pt x="550011" y="60960"/>
                </a:lnTo>
                <a:lnTo>
                  <a:pt x="392010" y="350520"/>
                </a:lnTo>
                <a:lnTo>
                  <a:pt x="392010" y="353060"/>
                </a:lnTo>
                <a:lnTo>
                  <a:pt x="560679" y="665480"/>
                </a:lnTo>
                <a:lnTo>
                  <a:pt x="573424" y="699770"/>
                </a:lnTo>
                <a:lnTo>
                  <a:pt x="573316" y="701040"/>
                </a:lnTo>
                <a:lnTo>
                  <a:pt x="572528" y="703580"/>
                </a:lnTo>
                <a:lnTo>
                  <a:pt x="571119" y="706120"/>
                </a:lnTo>
                <a:lnTo>
                  <a:pt x="568439" y="707390"/>
                </a:lnTo>
                <a:lnTo>
                  <a:pt x="564273" y="708660"/>
                </a:lnTo>
                <a:lnTo>
                  <a:pt x="558126" y="711200"/>
                </a:lnTo>
                <a:lnTo>
                  <a:pt x="550773" y="711200"/>
                </a:lnTo>
                <a:lnTo>
                  <a:pt x="541756" y="712470"/>
                </a:lnTo>
                <a:lnTo>
                  <a:pt x="423710" y="712470"/>
                </a:lnTo>
                <a:lnTo>
                  <a:pt x="429590" y="717550"/>
                </a:lnTo>
                <a:lnTo>
                  <a:pt x="430149" y="717550"/>
                </a:lnTo>
                <a:lnTo>
                  <a:pt x="438391" y="721360"/>
                </a:lnTo>
                <a:lnTo>
                  <a:pt x="568413" y="721360"/>
                </a:lnTo>
                <a:lnTo>
                  <a:pt x="574357" y="718820"/>
                </a:lnTo>
                <a:lnTo>
                  <a:pt x="574725" y="718820"/>
                </a:lnTo>
                <a:lnTo>
                  <a:pt x="579551" y="715010"/>
                </a:lnTo>
                <a:lnTo>
                  <a:pt x="580009" y="715010"/>
                </a:lnTo>
                <a:lnTo>
                  <a:pt x="583565" y="709930"/>
                </a:lnTo>
                <a:lnTo>
                  <a:pt x="583920" y="709930"/>
                </a:lnTo>
                <a:lnTo>
                  <a:pt x="585774" y="704850"/>
                </a:lnTo>
                <a:lnTo>
                  <a:pt x="585927" y="703580"/>
                </a:lnTo>
                <a:lnTo>
                  <a:pt x="586165" y="699770"/>
                </a:lnTo>
                <a:lnTo>
                  <a:pt x="586168" y="697230"/>
                </a:lnTo>
                <a:lnTo>
                  <a:pt x="585025" y="690880"/>
                </a:lnTo>
                <a:lnTo>
                  <a:pt x="582993" y="684530"/>
                </a:lnTo>
                <a:lnTo>
                  <a:pt x="580110" y="676910"/>
                </a:lnTo>
                <a:lnTo>
                  <a:pt x="571842" y="659130"/>
                </a:lnTo>
                <a:lnTo>
                  <a:pt x="405841" y="351790"/>
                </a:lnTo>
                <a:lnTo>
                  <a:pt x="561555" y="67310"/>
                </a:lnTo>
                <a:lnTo>
                  <a:pt x="575373" y="29210"/>
                </a:lnTo>
                <a:lnTo>
                  <a:pt x="575449" y="26670"/>
                </a:lnTo>
                <a:lnTo>
                  <a:pt x="575132" y="22860"/>
                </a:lnTo>
                <a:lnTo>
                  <a:pt x="575005" y="21590"/>
                </a:lnTo>
                <a:lnTo>
                  <a:pt x="573379" y="16510"/>
                </a:lnTo>
                <a:lnTo>
                  <a:pt x="573074" y="15240"/>
                </a:lnTo>
                <a:lnTo>
                  <a:pt x="570975" y="12700"/>
                </a:lnTo>
                <a:close/>
              </a:path>
              <a:path w="586740" h="725170">
                <a:moveTo>
                  <a:pt x="291287" y="435610"/>
                </a:moveTo>
                <a:lnTo>
                  <a:pt x="286550" y="435610"/>
                </a:lnTo>
                <a:lnTo>
                  <a:pt x="284378" y="436880"/>
                </a:lnTo>
                <a:lnTo>
                  <a:pt x="151206" y="694690"/>
                </a:lnTo>
                <a:lnTo>
                  <a:pt x="147955" y="699770"/>
                </a:lnTo>
                <a:lnTo>
                  <a:pt x="113461" y="712470"/>
                </a:lnTo>
                <a:lnTo>
                  <a:pt x="154635" y="712470"/>
                </a:lnTo>
                <a:lnTo>
                  <a:pt x="159067" y="706120"/>
                </a:lnTo>
                <a:lnTo>
                  <a:pt x="162483" y="699770"/>
                </a:lnTo>
                <a:lnTo>
                  <a:pt x="288937" y="455930"/>
                </a:lnTo>
                <a:lnTo>
                  <a:pt x="303349" y="455930"/>
                </a:lnTo>
                <a:lnTo>
                  <a:pt x="293458" y="436880"/>
                </a:lnTo>
                <a:lnTo>
                  <a:pt x="291287" y="435610"/>
                </a:lnTo>
                <a:close/>
              </a:path>
              <a:path w="586740" h="725170">
                <a:moveTo>
                  <a:pt x="303349" y="455930"/>
                </a:moveTo>
                <a:lnTo>
                  <a:pt x="288937" y="455930"/>
                </a:lnTo>
                <a:lnTo>
                  <a:pt x="415963" y="699770"/>
                </a:lnTo>
                <a:lnTo>
                  <a:pt x="418973" y="706120"/>
                </a:lnTo>
                <a:lnTo>
                  <a:pt x="419290" y="706120"/>
                </a:lnTo>
                <a:lnTo>
                  <a:pt x="423303" y="712470"/>
                </a:lnTo>
                <a:lnTo>
                  <a:pt x="463918" y="712470"/>
                </a:lnTo>
                <a:lnTo>
                  <a:pt x="427316" y="694690"/>
                </a:lnTo>
                <a:lnTo>
                  <a:pt x="303349" y="455930"/>
                </a:lnTo>
                <a:close/>
              </a:path>
              <a:path w="586740" h="725170">
                <a:moveTo>
                  <a:pt x="175158" y="13970"/>
                </a:moveTo>
                <a:lnTo>
                  <a:pt x="133934" y="13970"/>
                </a:lnTo>
                <a:lnTo>
                  <a:pt x="147129" y="15240"/>
                </a:lnTo>
                <a:lnTo>
                  <a:pt x="156108" y="17780"/>
                </a:lnTo>
                <a:lnTo>
                  <a:pt x="296481" y="267970"/>
                </a:lnTo>
                <a:lnTo>
                  <a:pt x="298665" y="269240"/>
                </a:lnTo>
                <a:lnTo>
                  <a:pt x="303390" y="269240"/>
                </a:lnTo>
                <a:lnTo>
                  <a:pt x="305549" y="267970"/>
                </a:lnTo>
                <a:lnTo>
                  <a:pt x="315366" y="248920"/>
                </a:lnTo>
                <a:lnTo>
                  <a:pt x="300913" y="248920"/>
                </a:lnTo>
                <a:lnTo>
                  <a:pt x="182727" y="26670"/>
                </a:lnTo>
                <a:lnTo>
                  <a:pt x="179006" y="19050"/>
                </a:lnTo>
                <a:lnTo>
                  <a:pt x="175158" y="13970"/>
                </a:lnTo>
                <a:close/>
              </a:path>
              <a:path w="586740" h="725170">
                <a:moveTo>
                  <a:pt x="462368" y="13970"/>
                </a:moveTo>
                <a:lnTo>
                  <a:pt x="423608" y="13970"/>
                </a:lnTo>
                <a:lnTo>
                  <a:pt x="419417" y="20320"/>
                </a:lnTo>
                <a:lnTo>
                  <a:pt x="416001" y="26670"/>
                </a:lnTo>
                <a:lnTo>
                  <a:pt x="300913" y="248920"/>
                </a:lnTo>
                <a:lnTo>
                  <a:pt x="315366" y="248920"/>
                </a:lnTo>
                <a:lnTo>
                  <a:pt x="427278" y="31750"/>
                </a:lnTo>
                <a:lnTo>
                  <a:pt x="430530" y="26670"/>
                </a:lnTo>
                <a:lnTo>
                  <a:pt x="433133" y="22860"/>
                </a:lnTo>
                <a:lnTo>
                  <a:pt x="436435" y="20320"/>
                </a:lnTo>
                <a:lnTo>
                  <a:pt x="441883" y="17780"/>
                </a:lnTo>
                <a:lnTo>
                  <a:pt x="450621" y="15240"/>
                </a:lnTo>
                <a:lnTo>
                  <a:pt x="462368" y="13970"/>
                </a:lnTo>
                <a:close/>
              </a:path>
              <a:path w="586740" h="725170">
                <a:moveTo>
                  <a:pt x="173247" y="12700"/>
                </a:moveTo>
                <a:lnTo>
                  <a:pt x="105727" y="12700"/>
                </a:lnTo>
                <a:lnTo>
                  <a:pt x="116497" y="13970"/>
                </a:lnTo>
                <a:lnTo>
                  <a:pt x="174713" y="13970"/>
                </a:lnTo>
                <a:lnTo>
                  <a:pt x="173247" y="12700"/>
                </a:lnTo>
                <a:close/>
              </a:path>
              <a:path w="586740" h="725170">
                <a:moveTo>
                  <a:pt x="558863" y="5080"/>
                </a:moveTo>
                <a:lnTo>
                  <a:pt x="437718" y="5080"/>
                </a:lnTo>
                <a:lnTo>
                  <a:pt x="429971" y="8890"/>
                </a:lnTo>
                <a:lnTo>
                  <a:pt x="429475" y="8890"/>
                </a:lnTo>
                <a:lnTo>
                  <a:pt x="423989" y="13970"/>
                </a:lnTo>
                <a:lnTo>
                  <a:pt x="478536" y="13970"/>
                </a:lnTo>
                <a:lnTo>
                  <a:pt x="488670" y="12700"/>
                </a:lnTo>
                <a:lnTo>
                  <a:pt x="570975" y="12700"/>
                </a:lnTo>
                <a:lnTo>
                  <a:pt x="569925" y="11430"/>
                </a:lnTo>
                <a:lnTo>
                  <a:pt x="569455" y="11430"/>
                </a:lnTo>
                <a:lnTo>
                  <a:pt x="564908" y="7620"/>
                </a:lnTo>
                <a:lnTo>
                  <a:pt x="564515" y="7620"/>
                </a:lnTo>
                <a:lnTo>
                  <a:pt x="558863" y="5080"/>
                </a:lnTo>
                <a:close/>
              </a:path>
              <a:path w="586740" h="725170">
                <a:moveTo>
                  <a:pt x="134670" y="1270"/>
                </a:moveTo>
                <a:lnTo>
                  <a:pt x="44792" y="1270"/>
                </a:lnTo>
                <a:lnTo>
                  <a:pt x="36271" y="2540"/>
                </a:lnTo>
                <a:lnTo>
                  <a:pt x="29464" y="5080"/>
                </a:lnTo>
                <a:lnTo>
                  <a:pt x="159219" y="5080"/>
                </a:lnTo>
                <a:lnTo>
                  <a:pt x="148463" y="2540"/>
                </a:lnTo>
                <a:lnTo>
                  <a:pt x="134670" y="1270"/>
                </a:lnTo>
                <a:close/>
              </a:path>
              <a:path w="586740" h="725170">
                <a:moveTo>
                  <a:pt x="543598" y="1270"/>
                </a:moveTo>
                <a:lnTo>
                  <a:pt x="460921" y="1270"/>
                </a:lnTo>
                <a:lnTo>
                  <a:pt x="447890" y="2540"/>
                </a:lnTo>
                <a:lnTo>
                  <a:pt x="438111" y="5080"/>
                </a:lnTo>
                <a:lnTo>
                  <a:pt x="558190" y="5080"/>
                </a:lnTo>
                <a:lnTo>
                  <a:pt x="551370" y="2540"/>
                </a:lnTo>
                <a:lnTo>
                  <a:pt x="543598" y="1270"/>
                </a:lnTo>
                <a:close/>
              </a:path>
              <a:path w="586740" h="725170">
                <a:moveTo>
                  <a:pt x="105727" y="0"/>
                </a:moveTo>
                <a:lnTo>
                  <a:pt x="93599" y="0"/>
                </a:lnTo>
                <a:lnTo>
                  <a:pt x="65760" y="1270"/>
                </a:lnTo>
                <a:lnTo>
                  <a:pt x="116865" y="1270"/>
                </a:lnTo>
                <a:lnTo>
                  <a:pt x="105727" y="0"/>
                </a:lnTo>
                <a:close/>
              </a:path>
              <a:path w="586740" h="725170">
                <a:moveTo>
                  <a:pt x="500214" y="0"/>
                </a:moveTo>
                <a:lnTo>
                  <a:pt x="488276" y="0"/>
                </a:lnTo>
                <a:lnTo>
                  <a:pt x="468871" y="1270"/>
                </a:lnTo>
                <a:lnTo>
                  <a:pt x="524751" y="1270"/>
                </a:lnTo>
                <a:lnTo>
                  <a:pt x="500214" y="0"/>
                </a:lnTo>
                <a:close/>
              </a:path>
            </a:pathLst>
          </a:custGeom>
          <a:solidFill>
            <a:srgbClr val="002D5E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20" name="object 20"/>
          <p:cNvSpPr/>
          <p:nvPr/>
        </p:nvSpPr>
        <p:spPr>
          <a:xfrm>
            <a:off x="261217" y="5756001"/>
            <a:ext cx="575945" cy="713105"/>
          </a:xfrm>
          <a:custGeom>
            <a:avLst/>
            <a:gdLst/>
            <a:ahLst/>
            <a:cxnLst/>
            <a:rect l="l" t="t" r="r" b="b"/>
            <a:pathLst>
              <a:path w="575944" h="713104">
                <a:moveTo>
                  <a:pt x="88404" y="0"/>
                </a:moveTo>
                <a:lnTo>
                  <a:pt x="40385" y="1358"/>
                </a:lnTo>
                <a:lnTo>
                  <a:pt x="13642" y="16696"/>
                </a:lnTo>
                <a:lnTo>
                  <a:pt x="16683" y="32426"/>
                </a:lnTo>
                <a:lnTo>
                  <a:pt x="21386" y="43764"/>
                </a:lnTo>
                <a:lnTo>
                  <a:pt x="27825" y="57302"/>
                </a:lnTo>
                <a:lnTo>
                  <a:pt x="184988" y="347065"/>
                </a:lnTo>
                <a:lnTo>
                  <a:pt x="11237" y="664155"/>
                </a:lnTo>
                <a:lnTo>
                  <a:pt x="5690" y="676152"/>
                </a:lnTo>
                <a:lnTo>
                  <a:pt x="2184" y="685952"/>
                </a:lnTo>
                <a:lnTo>
                  <a:pt x="0" y="693585"/>
                </a:lnTo>
                <a:lnTo>
                  <a:pt x="723" y="699414"/>
                </a:lnTo>
                <a:lnTo>
                  <a:pt x="41927" y="712181"/>
                </a:lnTo>
                <a:lnTo>
                  <a:pt x="71121" y="712684"/>
                </a:lnTo>
                <a:lnTo>
                  <a:pt x="85671" y="712547"/>
                </a:lnTo>
                <a:lnTo>
                  <a:pt x="126695" y="709688"/>
                </a:lnTo>
                <a:lnTo>
                  <a:pt x="151701" y="690308"/>
                </a:lnTo>
                <a:lnTo>
                  <a:pt x="283768" y="435470"/>
                </a:lnTo>
                <a:lnTo>
                  <a:pt x="442125" y="435470"/>
                </a:lnTo>
                <a:lnTo>
                  <a:pt x="393458" y="345427"/>
                </a:lnTo>
                <a:lnTo>
                  <a:pt x="442035" y="255930"/>
                </a:lnTo>
                <a:lnTo>
                  <a:pt x="295770" y="255930"/>
                </a:lnTo>
                <a:lnTo>
                  <a:pt x="171894" y="22377"/>
                </a:lnTo>
                <a:lnTo>
                  <a:pt x="169710" y="18008"/>
                </a:lnTo>
                <a:lnTo>
                  <a:pt x="167436" y="14376"/>
                </a:lnTo>
                <a:lnTo>
                  <a:pt x="127119" y="959"/>
                </a:lnTo>
                <a:lnTo>
                  <a:pt x="103383" y="107"/>
                </a:lnTo>
                <a:lnTo>
                  <a:pt x="88404" y="0"/>
                </a:lnTo>
                <a:close/>
              </a:path>
              <a:path w="575944" h="713104">
                <a:moveTo>
                  <a:pt x="442125" y="435470"/>
                </a:moveTo>
                <a:lnTo>
                  <a:pt x="283768" y="435470"/>
                </a:lnTo>
                <a:lnTo>
                  <a:pt x="416369" y="690308"/>
                </a:lnTo>
                <a:lnTo>
                  <a:pt x="418185" y="694677"/>
                </a:lnTo>
                <a:lnTo>
                  <a:pt x="459202" y="711652"/>
                </a:lnTo>
                <a:lnTo>
                  <a:pt x="510600" y="712618"/>
                </a:lnTo>
                <a:lnTo>
                  <a:pt x="524463" y="712326"/>
                </a:lnTo>
                <a:lnTo>
                  <a:pt x="565899" y="707415"/>
                </a:lnTo>
                <a:lnTo>
                  <a:pt x="575805" y="693585"/>
                </a:lnTo>
                <a:lnTo>
                  <a:pt x="572032" y="680172"/>
                </a:lnTo>
                <a:lnTo>
                  <a:pt x="567510" y="668900"/>
                </a:lnTo>
                <a:lnTo>
                  <a:pt x="560984" y="655383"/>
                </a:lnTo>
                <a:lnTo>
                  <a:pt x="442125" y="435470"/>
                </a:lnTo>
                <a:close/>
              </a:path>
              <a:path w="575944" h="713104">
                <a:moveTo>
                  <a:pt x="494452" y="0"/>
                </a:moveTo>
                <a:lnTo>
                  <a:pt x="447205" y="1816"/>
                </a:lnTo>
                <a:lnTo>
                  <a:pt x="416369" y="22377"/>
                </a:lnTo>
                <a:lnTo>
                  <a:pt x="295770" y="255930"/>
                </a:lnTo>
                <a:lnTo>
                  <a:pt x="442035" y="255930"/>
                </a:lnTo>
                <a:lnTo>
                  <a:pt x="554716" y="48328"/>
                </a:lnTo>
                <a:lnTo>
                  <a:pt x="559710" y="36080"/>
                </a:lnTo>
                <a:lnTo>
                  <a:pt x="562889" y="26200"/>
                </a:lnTo>
                <a:lnTo>
                  <a:pt x="564896" y="18554"/>
                </a:lnTo>
                <a:lnTo>
                  <a:pt x="563892" y="12738"/>
                </a:lnTo>
                <a:lnTo>
                  <a:pt x="522804" y="462"/>
                </a:lnTo>
                <a:lnTo>
                  <a:pt x="509689" y="115"/>
                </a:lnTo>
                <a:lnTo>
                  <a:pt x="49445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21" name="object 21"/>
          <p:cNvSpPr/>
          <p:nvPr/>
        </p:nvSpPr>
        <p:spPr>
          <a:xfrm>
            <a:off x="261217" y="5756001"/>
            <a:ext cx="575945" cy="713105"/>
          </a:xfrm>
          <a:custGeom>
            <a:avLst/>
            <a:gdLst/>
            <a:ahLst/>
            <a:cxnLst/>
            <a:rect l="l" t="t" r="r" b="b"/>
            <a:pathLst>
              <a:path w="575944" h="713104">
                <a:moveTo>
                  <a:pt x="88404" y="0"/>
                </a:moveTo>
                <a:lnTo>
                  <a:pt x="127119" y="959"/>
                </a:lnTo>
                <a:lnTo>
                  <a:pt x="165074" y="11455"/>
                </a:lnTo>
                <a:lnTo>
                  <a:pt x="171894" y="22377"/>
                </a:lnTo>
                <a:lnTo>
                  <a:pt x="295770" y="255930"/>
                </a:lnTo>
                <a:lnTo>
                  <a:pt x="416369" y="22377"/>
                </a:lnTo>
                <a:lnTo>
                  <a:pt x="418553" y="18008"/>
                </a:lnTo>
                <a:lnTo>
                  <a:pt x="420827" y="14376"/>
                </a:lnTo>
                <a:lnTo>
                  <a:pt x="423189" y="11455"/>
                </a:lnTo>
                <a:lnTo>
                  <a:pt x="425564" y="8547"/>
                </a:lnTo>
                <a:lnTo>
                  <a:pt x="429374" y="6273"/>
                </a:lnTo>
                <a:lnTo>
                  <a:pt x="434657" y="4635"/>
                </a:lnTo>
                <a:lnTo>
                  <a:pt x="439928" y="2997"/>
                </a:lnTo>
                <a:lnTo>
                  <a:pt x="479479" y="127"/>
                </a:lnTo>
                <a:lnTo>
                  <a:pt x="494452" y="0"/>
                </a:lnTo>
                <a:lnTo>
                  <a:pt x="509689" y="115"/>
                </a:lnTo>
                <a:lnTo>
                  <a:pt x="550093" y="3605"/>
                </a:lnTo>
                <a:lnTo>
                  <a:pt x="564896" y="18554"/>
                </a:lnTo>
                <a:lnTo>
                  <a:pt x="562889" y="26200"/>
                </a:lnTo>
                <a:lnTo>
                  <a:pt x="559710" y="36080"/>
                </a:lnTo>
                <a:lnTo>
                  <a:pt x="554716" y="48328"/>
                </a:lnTo>
                <a:lnTo>
                  <a:pt x="393458" y="345427"/>
                </a:lnTo>
                <a:lnTo>
                  <a:pt x="560984" y="655383"/>
                </a:lnTo>
                <a:lnTo>
                  <a:pt x="567510" y="668900"/>
                </a:lnTo>
                <a:lnTo>
                  <a:pt x="572032" y="680172"/>
                </a:lnTo>
                <a:lnTo>
                  <a:pt x="575805" y="693585"/>
                </a:lnTo>
                <a:lnTo>
                  <a:pt x="574624" y="699414"/>
                </a:lnTo>
                <a:lnTo>
                  <a:pt x="570255" y="703414"/>
                </a:lnTo>
                <a:lnTo>
                  <a:pt x="565899" y="707415"/>
                </a:lnTo>
                <a:lnTo>
                  <a:pt x="524463" y="712326"/>
                </a:lnTo>
                <a:lnTo>
                  <a:pt x="510600" y="712618"/>
                </a:lnTo>
                <a:lnTo>
                  <a:pt x="492068" y="712593"/>
                </a:lnTo>
                <a:lnTo>
                  <a:pt x="448564" y="710869"/>
                </a:lnTo>
                <a:lnTo>
                  <a:pt x="422922" y="701230"/>
                </a:lnTo>
                <a:lnTo>
                  <a:pt x="420369" y="698322"/>
                </a:lnTo>
                <a:lnTo>
                  <a:pt x="418185" y="694677"/>
                </a:lnTo>
                <a:lnTo>
                  <a:pt x="416369" y="690308"/>
                </a:lnTo>
                <a:lnTo>
                  <a:pt x="283768" y="435470"/>
                </a:lnTo>
                <a:lnTo>
                  <a:pt x="151701" y="690308"/>
                </a:lnTo>
                <a:lnTo>
                  <a:pt x="149517" y="694677"/>
                </a:lnTo>
                <a:lnTo>
                  <a:pt x="147154" y="698322"/>
                </a:lnTo>
                <a:lnTo>
                  <a:pt x="108864" y="711593"/>
                </a:lnTo>
                <a:lnTo>
                  <a:pt x="71121" y="712684"/>
                </a:lnTo>
                <a:lnTo>
                  <a:pt x="55235" y="712559"/>
                </a:lnTo>
                <a:lnTo>
                  <a:pt x="14173" y="708725"/>
                </a:lnTo>
                <a:lnTo>
                  <a:pt x="0" y="693585"/>
                </a:lnTo>
                <a:lnTo>
                  <a:pt x="2184" y="685952"/>
                </a:lnTo>
                <a:lnTo>
                  <a:pt x="5690" y="676152"/>
                </a:lnTo>
                <a:lnTo>
                  <a:pt x="11237" y="664155"/>
                </a:lnTo>
                <a:lnTo>
                  <a:pt x="184988" y="347065"/>
                </a:lnTo>
                <a:lnTo>
                  <a:pt x="27825" y="57302"/>
                </a:lnTo>
                <a:lnTo>
                  <a:pt x="21386" y="43764"/>
                </a:lnTo>
                <a:lnTo>
                  <a:pt x="16683" y="32426"/>
                </a:lnTo>
                <a:lnTo>
                  <a:pt x="13642" y="16696"/>
                </a:lnTo>
                <a:lnTo>
                  <a:pt x="16981" y="8658"/>
                </a:lnTo>
                <a:lnTo>
                  <a:pt x="62239" y="303"/>
                </a:lnTo>
                <a:lnTo>
                  <a:pt x="76141" y="58"/>
                </a:lnTo>
                <a:lnTo>
                  <a:pt x="88404" y="0"/>
                </a:lnTo>
                <a:close/>
              </a:path>
            </a:pathLst>
          </a:custGeom>
          <a:ln w="12700">
            <a:solidFill>
              <a:srgbClr val="002D5E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22" name="object 22"/>
          <p:cNvSpPr/>
          <p:nvPr/>
        </p:nvSpPr>
        <p:spPr>
          <a:xfrm>
            <a:off x="3763009" y="2559050"/>
            <a:ext cx="1445260" cy="1424940"/>
          </a:xfrm>
          <a:custGeom>
            <a:avLst/>
            <a:gdLst/>
            <a:ahLst/>
            <a:cxnLst/>
            <a:rect l="l" t="t" r="r" b="b"/>
            <a:pathLst>
              <a:path w="1445260" h="1424939">
                <a:moveTo>
                  <a:pt x="1207770" y="0"/>
                </a:moveTo>
                <a:lnTo>
                  <a:pt x="237490" y="0"/>
                </a:lnTo>
                <a:lnTo>
                  <a:pt x="218011" y="787"/>
                </a:lnTo>
                <a:lnTo>
                  <a:pt x="162423" y="12107"/>
                </a:lnTo>
                <a:lnTo>
                  <a:pt x="112388" y="35580"/>
                </a:lnTo>
                <a:lnTo>
                  <a:pt x="69557" y="69557"/>
                </a:lnTo>
                <a:lnTo>
                  <a:pt x="35580" y="112388"/>
                </a:lnTo>
                <a:lnTo>
                  <a:pt x="12107" y="162423"/>
                </a:lnTo>
                <a:lnTo>
                  <a:pt x="787" y="218011"/>
                </a:lnTo>
                <a:lnTo>
                  <a:pt x="0" y="237489"/>
                </a:lnTo>
                <a:lnTo>
                  <a:pt x="0" y="1187449"/>
                </a:lnTo>
                <a:lnTo>
                  <a:pt x="3108" y="1225972"/>
                </a:lnTo>
                <a:lnTo>
                  <a:pt x="18662" y="1279893"/>
                </a:lnTo>
                <a:lnTo>
                  <a:pt x="45820" y="1327710"/>
                </a:lnTo>
                <a:lnTo>
                  <a:pt x="82932" y="1367773"/>
                </a:lnTo>
                <a:lnTo>
                  <a:pt x="128348" y="1398432"/>
                </a:lnTo>
                <a:lnTo>
                  <a:pt x="180417" y="1418038"/>
                </a:lnTo>
                <a:lnTo>
                  <a:pt x="237490" y="1424939"/>
                </a:lnTo>
                <a:lnTo>
                  <a:pt x="1207770" y="1424939"/>
                </a:lnTo>
                <a:lnTo>
                  <a:pt x="1246292" y="1421831"/>
                </a:lnTo>
                <a:lnTo>
                  <a:pt x="1300213" y="1406277"/>
                </a:lnTo>
                <a:lnTo>
                  <a:pt x="1348030" y="1379119"/>
                </a:lnTo>
                <a:lnTo>
                  <a:pt x="1388093" y="1342007"/>
                </a:lnTo>
                <a:lnTo>
                  <a:pt x="1418752" y="1296591"/>
                </a:lnTo>
                <a:lnTo>
                  <a:pt x="1438358" y="1244522"/>
                </a:lnTo>
                <a:lnTo>
                  <a:pt x="1445260" y="1187449"/>
                </a:lnTo>
                <a:lnTo>
                  <a:pt x="1445260" y="237489"/>
                </a:lnTo>
                <a:lnTo>
                  <a:pt x="1442151" y="198967"/>
                </a:lnTo>
                <a:lnTo>
                  <a:pt x="1426597" y="145046"/>
                </a:lnTo>
                <a:lnTo>
                  <a:pt x="1399439" y="97229"/>
                </a:lnTo>
                <a:lnTo>
                  <a:pt x="1362327" y="57166"/>
                </a:lnTo>
                <a:lnTo>
                  <a:pt x="1316911" y="26507"/>
                </a:lnTo>
                <a:lnTo>
                  <a:pt x="1264842" y="6901"/>
                </a:lnTo>
                <a:lnTo>
                  <a:pt x="1207770" y="0"/>
                </a:lnTo>
                <a:close/>
              </a:path>
            </a:pathLst>
          </a:custGeom>
          <a:solidFill>
            <a:srgbClr val="0066FF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23" name="object 23"/>
          <p:cNvSpPr/>
          <p:nvPr/>
        </p:nvSpPr>
        <p:spPr>
          <a:xfrm>
            <a:off x="3763009" y="2559050"/>
            <a:ext cx="1445260" cy="1424940"/>
          </a:xfrm>
          <a:custGeom>
            <a:avLst/>
            <a:gdLst/>
            <a:ahLst/>
            <a:cxnLst/>
            <a:rect l="l" t="t" r="r" b="b"/>
            <a:pathLst>
              <a:path w="1445260" h="1424939">
                <a:moveTo>
                  <a:pt x="0" y="237489"/>
                </a:moveTo>
                <a:lnTo>
                  <a:pt x="3108" y="198967"/>
                </a:lnTo>
                <a:lnTo>
                  <a:pt x="18662" y="145046"/>
                </a:lnTo>
                <a:lnTo>
                  <a:pt x="45820" y="97229"/>
                </a:lnTo>
                <a:lnTo>
                  <a:pt x="82932" y="57166"/>
                </a:lnTo>
                <a:lnTo>
                  <a:pt x="128348" y="26507"/>
                </a:lnTo>
                <a:lnTo>
                  <a:pt x="180417" y="6901"/>
                </a:lnTo>
                <a:lnTo>
                  <a:pt x="237490" y="0"/>
                </a:lnTo>
                <a:lnTo>
                  <a:pt x="1207770" y="0"/>
                </a:lnTo>
                <a:lnTo>
                  <a:pt x="1246292" y="3108"/>
                </a:lnTo>
                <a:lnTo>
                  <a:pt x="1300213" y="18662"/>
                </a:lnTo>
                <a:lnTo>
                  <a:pt x="1348030" y="45820"/>
                </a:lnTo>
                <a:lnTo>
                  <a:pt x="1388093" y="82932"/>
                </a:lnTo>
                <a:lnTo>
                  <a:pt x="1418752" y="128348"/>
                </a:lnTo>
                <a:lnTo>
                  <a:pt x="1438358" y="180417"/>
                </a:lnTo>
                <a:lnTo>
                  <a:pt x="1445260" y="237489"/>
                </a:lnTo>
                <a:lnTo>
                  <a:pt x="1445260" y="1187449"/>
                </a:lnTo>
                <a:lnTo>
                  <a:pt x="1442151" y="1225972"/>
                </a:lnTo>
                <a:lnTo>
                  <a:pt x="1426597" y="1279893"/>
                </a:lnTo>
                <a:lnTo>
                  <a:pt x="1399439" y="1327710"/>
                </a:lnTo>
                <a:lnTo>
                  <a:pt x="1362327" y="1367773"/>
                </a:lnTo>
                <a:lnTo>
                  <a:pt x="1316911" y="1398432"/>
                </a:lnTo>
                <a:lnTo>
                  <a:pt x="1264842" y="1418038"/>
                </a:lnTo>
                <a:lnTo>
                  <a:pt x="1207770" y="1424939"/>
                </a:lnTo>
                <a:lnTo>
                  <a:pt x="237490" y="1424939"/>
                </a:lnTo>
                <a:lnTo>
                  <a:pt x="198967" y="1421831"/>
                </a:lnTo>
                <a:lnTo>
                  <a:pt x="145046" y="1406277"/>
                </a:lnTo>
                <a:lnTo>
                  <a:pt x="97229" y="1379119"/>
                </a:lnTo>
                <a:lnTo>
                  <a:pt x="57166" y="1342007"/>
                </a:lnTo>
                <a:lnTo>
                  <a:pt x="26507" y="1296591"/>
                </a:lnTo>
                <a:lnTo>
                  <a:pt x="6901" y="1244522"/>
                </a:lnTo>
                <a:lnTo>
                  <a:pt x="0" y="1187449"/>
                </a:lnTo>
                <a:lnTo>
                  <a:pt x="0" y="237489"/>
                </a:lnTo>
                <a:close/>
              </a:path>
            </a:pathLst>
          </a:custGeom>
          <a:ln w="12700">
            <a:solidFill>
              <a:srgbClr val="001F43"/>
            </a:solidFill>
          </a:ln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24" name="object 24"/>
          <p:cNvSpPr txBox="1"/>
          <p:nvPr/>
        </p:nvSpPr>
        <p:spPr>
          <a:xfrm>
            <a:off x="3763009" y="2708677"/>
            <a:ext cx="1445259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</a:pP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n-US" sz="1600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1600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1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US" sz="16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</a:t>
            </a:r>
            <a:r>
              <a:rPr lang="en-US" sz="160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endParaRPr lang="en-US" sz="1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9AFD2-98E5-FDA1-FE47-3EEAA382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4354F94-2C15-4200-F038-AE73A077752F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94A1580-D867-0973-8D41-F71DE0418E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marL="198120">
              <a:lnSpc>
                <a:spcPct val="100000"/>
              </a:lnSpc>
            </a:pPr>
            <a:r>
              <a:rPr lang="en-US" spc="-5" noProof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pc="5" noProof="0" dirty="0">
                <a:latin typeface="Arial" panose="020B0604020202020204" pitchFamily="34" charset="0"/>
                <a:cs typeface="Arial" panose="020B0604020202020204" pitchFamily="34" charset="0"/>
              </a:rPr>
              <a:t>emo</a:t>
            </a:r>
            <a:r>
              <a:rPr lang="en-US" spc="-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pc="-45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85" noProof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pc="-4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pc="-15" noProof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pc="-5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pc="5" noProof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pc="-10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pc="5" noProof="0" dirty="0">
                <a:latin typeface="Arial" panose="020B0604020202020204" pitchFamily="34" charset="0"/>
                <a:cs typeface="Arial" panose="020B0604020202020204" pitchFamily="34" charset="0"/>
              </a:rPr>
              <a:t>ct</a:t>
            </a: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C4249B9F-89BA-42B5-70A6-33F3C31087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183143"/>
              </p:ext>
            </p:extLst>
          </p:nvPr>
        </p:nvGraphicFramePr>
        <p:xfrm>
          <a:off x="539751" y="1412780"/>
          <a:ext cx="8135938" cy="489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98820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AAE63-AE20-405A-B787-4FFD1556D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62" y="620688"/>
            <a:ext cx="3604497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6000" noProof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</a:t>
            </a:r>
            <a:endParaRPr lang="en-US" sz="6000" kern="1200" noProof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6C82B-3A0E-4793-B63A-3D2702AC8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9621" y="2060848"/>
            <a:ext cx="3604268" cy="22010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need to </a:t>
            </a:r>
            <a:r>
              <a:rPr lang="en-US" sz="3200" b="1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</a:t>
            </a: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impact? </a:t>
            </a:r>
            <a:r>
              <a:rPr lang="en-US" sz="3200" kern="1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2350A50F-CD14-2238-6BB3-6D7AF0C4F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52" y="2333040"/>
            <a:ext cx="3106320" cy="310632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314798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BF8F3-FD5D-50B3-A09E-833FC9FA1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F78EDA5-87B3-2832-411E-656DEFE4B98F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B55542C-F403-94EC-5F9A-70ADCDEB3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299" y="212461"/>
            <a:ext cx="9029700" cy="612063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Why do we need to demonstrate impact? Includes…. 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19279ED-8734-495C-4AEA-7559E3ABAF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123837"/>
              </p:ext>
            </p:extLst>
          </p:nvPr>
        </p:nvGraphicFramePr>
        <p:xfrm>
          <a:off x="539751" y="1412780"/>
          <a:ext cx="8135938" cy="489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62511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A1D67-C94A-0AF9-D22B-18F20B694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BA30C75-5BAA-F49B-366C-0C9E8857BC42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2180CF-F622-4ECD-00BC-EB4BD7A23F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298" y="212461"/>
            <a:ext cx="8953501" cy="612063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Why do we need to demonstrate impact? Includes…. </a:t>
            </a:r>
          </a:p>
        </p:txBody>
      </p:sp>
      <p:pic>
        <p:nvPicPr>
          <p:cNvPr id="2050" name="Picture 2" descr="The 'Four As' of research impact assessment: advocacy, analysis,... |  Download Scientific Diagram">
            <a:extLst>
              <a:ext uri="{FF2B5EF4-FFF2-40B4-BE49-F238E27FC236}">
                <a16:creationId xmlns:a16="http://schemas.microsoft.com/office/drawing/2014/main" id="{2D9E1A11-946B-E763-2C7D-B92FBD442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0200" y="1528902"/>
            <a:ext cx="6019800" cy="48663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16688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4F3911-C89D-03F7-4A51-1082E825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1999615"/>
            <a:ext cx="6858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looking for?</a:t>
            </a:r>
          </a:p>
        </p:txBody>
      </p:sp>
    </p:spTree>
    <p:extLst>
      <p:ext uri="{BB962C8B-B14F-4D97-AF65-F5344CB8AC3E}">
        <p14:creationId xmlns:p14="http://schemas.microsoft.com/office/powerpoint/2010/main" val="27422947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193D961B-5516-B9B4-0BFB-A9F57695B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361" y="88579"/>
            <a:ext cx="9241589" cy="27050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1606E09-96C7-1148-E85D-BDC916404621}"/>
              </a:ext>
            </a:extLst>
          </p:cNvPr>
          <p:cNvSpPr/>
          <p:nvPr/>
        </p:nvSpPr>
        <p:spPr>
          <a:xfrm>
            <a:off x="16530" y="2793669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Impact across the landscape</a:t>
            </a:r>
          </a:p>
          <a:p>
            <a:pPr algn="ctr"/>
            <a:r>
              <a:rPr lang="en-US" sz="2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b="1" i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impact</a:t>
            </a:r>
            <a:r>
              <a:rPr lang="en-US" sz="2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2800" b="1" cap="none" spc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lipart Free Target Image">
            <a:extLst>
              <a:ext uri="{FF2B5EF4-FFF2-40B4-BE49-F238E27FC236}">
                <a16:creationId xmlns:a16="http://schemas.microsoft.com/office/drawing/2014/main" id="{3F5DDAC0-0B25-BE7E-6BF9-AB99D0206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9"/>
          <a:stretch/>
        </p:blipFill>
        <p:spPr bwMode="auto">
          <a:xfrm>
            <a:off x="4903239" y="4510789"/>
            <a:ext cx="2144067" cy="208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lipart Free Target Image">
            <a:extLst>
              <a:ext uri="{FF2B5EF4-FFF2-40B4-BE49-F238E27FC236}">
                <a16:creationId xmlns:a16="http://schemas.microsoft.com/office/drawing/2014/main" id="{60D11260-19D7-BE3B-51A9-AED2BA5539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9"/>
          <a:stretch/>
        </p:blipFill>
        <p:spPr bwMode="auto">
          <a:xfrm>
            <a:off x="6964437" y="4510789"/>
            <a:ext cx="2144067" cy="208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39D8C95-D020-FE87-8AB6-12FA6790C7C2}"/>
              </a:ext>
            </a:extLst>
          </p:cNvPr>
          <p:cNvSpPr/>
          <p:nvPr/>
        </p:nvSpPr>
        <p:spPr>
          <a:xfrm>
            <a:off x="207873" y="5076667"/>
            <a:ext cx="439248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2800" b="1" cap="none" spc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Focused areas</a:t>
            </a:r>
          </a:p>
          <a:p>
            <a:pPr algn="r"/>
            <a:r>
              <a:rPr lang="en-US" sz="2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b="1" i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Targeted measurement</a:t>
            </a:r>
            <a:r>
              <a:rPr lang="en-US" sz="28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2800" b="1" cap="none" spc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9471A1-B47F-B023-9D1E-4FBBE7599582}"/>
              </a:ext>
            </a:extLst>
          </p:cNvPr>
          <p:cNvSpPr txBox="1"/>
          <p:nvPr/>
        </p:nvSpPr>
        <p:spPr>
          <a:xfrm>
            <a:off x="207873" y="6030774"/>
            <a:ext cx="469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What impact has our research had on specific SDGs / health / the environment / regional economy etc.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E6777D-FB63-F0C9-5351-1F54EDC5D6E1}"/>
              </a:ext>
            </a:extLst>
          </p:cNvPr>
          <p:cNvSpPr txBox="1"/>
          <p:nvPr/>
        </p:nvSpPr>
        <p:spPr>
          <a:xfrm>
            <a:off x="2051720" y="3617688"/>
            <a:ext cx="541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What are all the impacts our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achieves? </a:t>
            </a:r>
          </a:p>
        </p:txBody>
      </p:sp>
    </p:spTree>
    <p:extLst>
      <p:ext uri="{BB962C8B-B14F-4D97-AF65-F5344CB8AC3E}">
        <p14:creationId xmlns:p14="http://schemas.microsoft.com/office/powerpoint/2010/main" val="216856569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4F3911-C89D-03F7-4A51-1082E825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1999615"/>
            <a:ext cx="6858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you find and prove it? </a:t>
            </a:r>
          </a:p>
        </p:txBody>
      </p:sp>
    </p:spTree>
    <p:extLst>
      <p:ext uri="{BB962C8B-B14F-4D97-AF65-F5344CB8AC3E}">
        <p14:creationId xmlns:p14="http://schemas.microsoft.com/office/powerpoint/2010/main" val="7399439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AAE63-AE20-405A-B787-4FFD1556D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62" y="620688"/>
            <a:ext cx="3604497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6000" noProof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</a:t>
            </a:r>
            <a:endParaRPr lang="en-US" sz="6000" kern="1200" noProof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6C82B-3A0E-4793-B63A-3D2702AC8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9621" y="2060848"/>
            <a:ext cx="3604268" cy="22010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3200" noProof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kinds of evidence could you gather? </a:t>
            </a:r>
            <a:endParaRPr lang="en-US" sz="3200" kern="120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2350A50F-CD14-2238-6BB3-6D7AF0C4F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52" y="2333040"/>
            <a:ext cx="3106320" cy="310632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94025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5AF04-8BDC-4217-044A-72E3666FA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7C61775-6505-24A1-E899-1A2E178D3B22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98CF1FB-F6CB-7007-F6D6-E2CB0CD83E9C}"/>
              </a:ext>
            </a:extLst>
          </p:cNvPr>
          <p:cNvSpPr txBox="1"/>
          <p:nvPr/>
        </p:nvSpPr>
        <p:spPr>
          <a:xfrm>
            <a:off x="709611" y="1607171"/>
            <a:ext cx="7724775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Evidence is used to ensure impact claims are accurate, corroborated and verifiable. </a:t>
            </a:r>
          </a:p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Evidence can be qualitative or quantitative</a:t>
            </a:r>
          </a:p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Evidence usually consists of several pieces which collectively corroborate the claim(s) </a:t>
            </a:r>
          </a:p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lang="en-US" sz="2000" spc="-5" noProof="0" dirty="0">
                <a:solidFill>
                  <a:srgbClr val="002D5E"/>
                </a:solidFill>
                <a:latin typeface="Arial"/>
                <a:cs typeface="Arial"/>
              </a:rPr>
              <a:t>Often needs ‘eyes’ in the sector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4D2BDCA-655C-413A-BC32-CB7F8964CA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Evidence of impact</a:t>
            </a:r>
          </a:p>
        </p:txBody>
      </p:sp>
    </p:spTree>
    <p:extLst>
      <p:ext uri="{BB962C8B-B14F-4D97-AF65-F5344CB8AC3E}">
        <p14:creationId xmlns:p14="http://schemas.microsoft.com/office/powerpoint/2010/main" val="256120718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7BE40-5177-2885-376E-CAD5C7F4D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D6CD73C-93E6-9B45-27DE-EFDA42A1A600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36359A5-C145-A8D2-B29E-E6D068C59A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 types of evidence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506FE3B-50DF-43BF-6A44-4B161B83CC16}"/>
              </a:ext>
            </a:extLst>
          </p:cNvPr>
          <p:cNvSpPr txBox="1">
            <a:spLocks/>
          </p:cNvSpPr>
          <p:nvPr/>
        </p:nvSpPr>
        <p:spPr>
          <a:xfrm>
            <a:off x="618490" y="1468576"/>
            <a:ext cx="8296910" cy="44319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000" b="1" i="0">
                <a:solidFill>
                  <a:srgbClr val="002D5E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Testimonials from third parties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 reports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‘Data’ (</a:t>
            </a:r>
            <a:r>
              <a:rPr lang="en-US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eg.</a:t>
            </a: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 sales figures, visitors, service access, change in audience…)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Policy citation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Practitioner guidance change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New standards</a:t>
            </a:r>
          </a:p>
          <a:p>
            <a:pPr marL="114300" indent="-342900" algn="l" rtl="0" fontAlgn="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Surveys (</a:t>
            </a:r>
            <a:r>
              <a:rPr lang="en-US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eg.</a:t>
            </a: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 after engagement events)</a:t>
            </a:r>
          </a:p>
          <a:p>
            <a:pPr marL="114300" indent="-342900" algn="l" rtl="0" fontAlgn="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‘Swift exit’ methods, such as dropping a token or voting card in a box</a:t>
            </a:r>
          </a:p>
          <a:p>
            <a:pPr marL="114300" indent="-342900" algn="l" rtl="0" fontAlgn="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b="0" kern="0" dirty="0">
                <a:latin typeface="Arial" panose="020B0604020202020204" pitchFamily="34" charset="0"/>
                <a:cs typeface="Arial" panose="020B0604020202020204" pitchFamily="34" charset="0"/>
              </a:rPr>
              <a:t>Other people’s / researchers’ evaluations</a:t>
            </a:r>
          </a:p>
          <a:p>
            <a:pPr>
              <a:spcAft>
                <a:spcPts val="1200"/>
              </a:spcAft>
            </a:pP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. something that corroborates the real-world change</a:t>
            </a:r>
          </a:p>
        </p:txBody>
      </p:sp>
    </p:spTree>
    <p:extLst>
      <p:ext uri="{BB962C8B-B14F-4D97-AF65-F5344CB8AC3E}">
        <p14:creationId xmlns:p14="http://schemas.microsoft.com/office/powerpoint/2010/main" val="121057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21139" cy="1329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2772" y="526081"/>
            <a:ext cx="4585335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000" spc="-220" noProof="0" dirty="0">
                <a:latin typeface="Arial"/>
                <a:cs typeface="Arial"/>
              </a:rPr>
              <a:t>T</a:t>
            </a:r>
            <a:r>
              <a:rPr lang="en-US" sz="3000" spc="-30" noProof="0" dirty="0">
                <a:latin typeface="Arial"/>
                <a:cs typeface="Arial"/>
              </a:rPr>
              <a:t>y</a:t>
            </a:r>
            <a:r>
              <a:rPr lang="en-US" sz="3000" noProof="0" dirty="0">
                <a:latin typeface="Arial"/>
                <a:cs typeface="Arial"/>
              </a:rPr>
              <a:t>p</a:t>
            </a:r>
            <a:r>
              <a:rPr lang="en-US" sz="3000" spc="-10" noProof="0" dirty="0">
                <a:latin typeface="Arial"/>
                <a:cs typeface="Arial"/>
              </a:rPr>
              <a:t>e</a:t>
            </a:r>
            <a:r>
              <a:rPr lang="en-US" sz="3000" noProof="0" dirty="0">
                <a:latin typeface="Arial"/>
                <a:cs typeface="Arial"/>
              </a:rPr>
              <a:t>s</a:t>
            </a:r>
            <a:r>
              <a:rPr lang="en-US" sz="3000" spc="15" noProof="0" dirty="0">
                <a:latin typeface="Arial"/>
                <a:cs typeface="Arial"/>
              </a:rPr>
              <a:t> </a:t>
            </a:r>
            <a:r>
              <a:rPr lang="en-US" sz="3000" noProof="0" dirty="0">
                <a:latin typeface="Arial"/>
                <a:cs typeface="Arial"/>
              </a:rPr>
              <a:t>of</a:t>
            </a:r>
            <a:r>
              <a:rPr lang="en-US" sz="3000" spc="5" noProof="0" dirty="0">
                <a:latin typeface="Arial"/>
                <a:cs typeface="Arial"/>
              </a:rPr>
              <a:t> </a:t>
            </a:r>
            <a:r>
              <a:rPr lang="en-US" sz="3000" noProof="0" dirty="0">
                <a:latin typeface="Arial"/>
                <a:cs typeface="Arial"/>
              </a:rPr>
              <a:t>i</a:t>
            </a:r>
            <a:r>
              <a:rPr lang="en-US" sz="3000" spc="-10" noProof="0" dirty="0">
                <a:latin typeface="Arial"/>
                <a:cs typeface="Arial"/>
              </a:rPr>
              <a:t>m</a:t>
            </a:r>
            <a:r>
              <a:rPr lang="en-US" sz="3000" noProof="0" dirty="0">
                <a:latin typeface="Arial"/>
                <a:cs typeface="Arial"/>
              </a:rPr>
              <a:t>p</a:t>
            </a:r>
            <a:r>
              <a:rPr lang="en-US" sz="3000" spc="-10" noProof="0" dirty="0">
                <a:latin typeface="Arial"/>
                <a:cs typeface="Arial"/>
              </a:rPr>
              <a:t>act</a:t>
            </a:r>
            <a:endParaRPr lang="en-US" sz="3000" noProof="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83629" y="1558289"/>
            <a:ext cx="2458720" cy="4064000"/>
          </a:xfrm>
          <a:custGeom>
            <a:avLst/>
            <a:gdLst/>
            <a:ahLst/>
            <a:cxnLst/>
            <a:rect l="l" t="t" r="r" b="b"/>
            <a:pathLst>
              <a:path w="2458720" h="4064000">
                <a:moveTo>
                  <a:pt x="0" y="0"/>
                </a:moveTo>
                <a:lnTo>
                  <a:pt x="0" y="4064000"/>
                </a:lnTo>
                <a:lnTo>
                  <a:pt x="2458720" y="3251200"/>
                </a:lnTo>
                <a:lnTo>
                  <a:pt x="2458720" y="812800"/>
                </a:lnTo>
                <a:lnTo>
                  <a:pt x="0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6" name="object 6"/>
          <p:cNvSpPr txBox="1"/>
          <p:nvPr/>
        </p:nvSpPr>
        <p:spPr>
          <a:xfrm>
            <a:off x="6503347" y="2842920"/>
            <a:ext cx="2031053" cy="1290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28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spc="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ual</a:t>
            </a:r>
            <a:endParaRPr lang="en-US" sz="2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2540" algn="ctr">
              <a:lnSpc>
                <a:spcPts val="1760"/>
              </a:lnSpc>
              <a:spcBef>
                <a:spcPts val="1310"/>
              </a:spcBef>
            </a:pP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spc="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s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b="1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</a:t>
            </a:r>
            <a:r>
              <a:rPr lang="en-US" sz="1600" b="1" spc="-2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600" b="1" spc="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endParaRPr lang="en-US" sz="1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54729" y="1558289"/>
            <a:ext cx="2456180" cy="4064000"/>
          </a:xfrm>
          <a:custGeom>
            <a:avLst/>
            <a:gdLst/>
            <a:ahLst/>
            <a:cxnLst/>
            <a:rect l="l" t="t" r="r" b="b"/>
            <a:pathLst>
              <a:path w="2456179" h="4064000">
                <a:moveTo>
                  <a:pt x="0" y="0"/>
                </a:moveTo>
                <a:lnTo>
                  <a:pt x="0" y="4064000"/>
                </a:lnTo>
                <a:lnTo>
                  <a:pt x="2456180" y="3251200"/>
                </a:lnTo>
                <a:lnTo>
                  <a:pt x="2456180" y="812800"/>
                </a:lnTo>
                <a:lnTo>
                  <a:pt x="0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8" name="object 8"/>
          <p:cNvSpPr txBox="1"/>
          <p:nvPr/>
        </p:nvSpPr>
        <p:spPr>
          <a:xfrm>
            <a:off x="3792241" y="2759195"/>
            <a:ext cx="2218668" cy="14234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0680" marR="349250" algn="ctr">
              <a:lnSpc>
                <a:spcPts val="3080"/>
              </a:lnSpc>
            </a:pPr>
            <a:r>
              <a:rPr lang="en-US" sz="28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8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endParaRPr lang="en-US" sz="2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lnSpc>
                <a:spcPts val="1760"/>
              </a:lnSpc>
              <a:spcBef>
                <a:spcPts val="1255"/>
              </a:spcBef>
            </a:pP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spc="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600" b="1" spc="-4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do s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b="1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1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74089" y="1558289"/>
            <a:ext cx="2456180" cy="4064000"/>
          </a:xfrm>
          <a:custGeom>
            <a:avLst/>
            <a:gdLst/>
            <a:ahLst/>
            <a:cxnLst/>
            <a:rect l="l" t="t" r="r" b="b"/>
            <a:pathLst>
              <a:path w="2456179" h="4064000">
                <a:moveTo>
                  <a:pt x="0" y="0"/>
                </a:moveTo>
                <a:lnTo>
                  <a:pt x="0" y="4064000"/>
                </a:lnTo>
                <a:lnTo>
                  <a:pt x="2456180" y="3251200"/>
                </a:lnTo>
                <a:lnTo>
                  <a:pt x="2456180" y="812800"/>
                </a:lnTo>
                <a:lnTo>
                  <a:pt x="0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10" name="object 10"/>
          <p:cNvSpPr txBox="1"/>
          <p:nvPr/>
        </p:nvSpPr>
        <p:spPr>
          <a:xfrm>
            <a:off x="1235927" y="3066122"/>
            <a:ext cx="2146082" cy="8181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spc="-4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en-US" sz="28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spc="-3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endParaRPr lang="en-US" sz="2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spc="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spc="-2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1" spc="-10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a</a:t>
            </a:r>
            <a:r>
              <a:rPr lang="en-US" sz="1600" b="1" spc="-1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spc="-5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noProof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1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20635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43B56-9EFE-35DE-A40C-4426B8314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6CA659D-7894-4F43-E351-FE9F87258D2C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D51A91D-CB80-FA41-B524-FA9F68E19D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 types of evidence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DB60F0-A643-82BE-2564-1A62BA0BF3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9"/>
          <a:stretch/>
        </p:blipFill>
        <p:spPr>
          <a:xfrm>
            <a:off x="95782" y="1600200"/>
            <a:ext cx="8819618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981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D685C-28D0-BAE5-72DC-1490F2C79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B674402-6B67-D479-6790-3269E87C4E88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E9304AD-56C4-B6E4-A716-15FC6F605A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Levels of proof</a:t>
            </a: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95BB0227-BAB6-E599-1E15-CB0A374AF7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944565"/>
              </p:ext>
            </p:extLst>
          </p:nvPr>
        </p:nvGraphicFramePr>
        <p:xfrm>
          <a:off x="539750" y="1412875"/>
          <a:ext cx="8135938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71703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7FF48-CF55-D54F-82E8-D2229893A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33E19CF-C82E-7880-25AC-7CF4DD119E9D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027599E-14E1-BBC5-607E-CC0E68159C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8024" y="159962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Hard proof: </a:t>
            </a:r>
            <a:r>
              <a:rPr lang="en-US" b="0" i="1" dirty="0">
                <a:latin typeface="Arial" panose="020B0604020202020204" pitchFamily="34" charset="0"/>
                <a:cs typeface="Arial" panose="020B0604020202020204" pitchFamily="34" charset="0"/>
              </a:rPr>
              <a:t>There is no doubt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3C005F-B319-6A36-6669-DA83FBC09518}"/>
              </a:ext>
            </a:extLst>
          </p:cNvPr>
          <p:cNvSpPr txBox="1">
            <a:spLocks/>
          </p:cNvSpPr>
          <p:nvPr/>
        </p:nvSpPr>
        <p:spPr>
          <a:xfrm>
            <a:off x="539750" y="1412776"/>
            <a:ext cx="8135938" cy="489594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 possible this should be the first point of call for any evidence claim.</a:t>
            </a:r>
          </a:p>
          <a:p>
            <a:pPr>
              <a:spcAft>
                <a:spcPts val="600"/>
              </a:spcAft>
            </a:pPr>
            <a:r>
              <a:rPr lang="en-US" sz="2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Categorical link between your innovation and the impact.</a:t>
            </a:r>
          </a:p>
          <a:p>
            <a:pPr>
              <a:spcAft>
                <a:spcPts val="600"/>
              </a:spcAft>
            </a:pPr>
            <a:r>
              <a:rPr lang="en-US" sz="22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Examples include:</a:t>
            </a:r>
          </a:p>
          <a:p>
            <a:pPr marL="584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b="1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Citation in a new or changed policy </a:t>
            </a:r>
            <a:r>
              <a:rPr lang="en-US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(showing your research somehow materially contributed to the thing that now exists)</a:t>
            </a:r>
          </a:p>
          <a:p>
            <a:pPr marL="584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b="1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Sales figures for the widget you designed </a:t>
            </a:r>
            <a:r>
              <a:rPr lang="en-US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(showing the company profited by selling the thing that didn’t exist before your research)</a:t>
            </a:r>
          </a:p>
          <a:p>
            <a:pPr marL="584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Practitioner </a:t>
            </a:r>
            <a:r>
              <a:rPr lang="en-US" b="1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feedback </a:t>
            </a:r>
            <a:r>
              <a:rPr lang="en-US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saying ‘</a:t>
            </a:r>
            <a:r>
              <a:rPr lang="en-US" b="1" i="1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because of this research we were able to change</a:t>
            </a:r>
            <a:r>
              <a:rPr lang="en-US" i="1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our service….</a:t>
            </a:r>
            <a:r>
              <a:rPr lang="en-US" kern="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22246129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E2363-8B0B-1010-59CD-13A3EC13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AF11E8F-35F3-E6D7-F7E1-499DEEB78B63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37C2C48-5357-4E2A-17E3-C1273C341E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59962"/>
            <a:ext cx="8915400" cy="67361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Softer proof: </a:t>
            </a:r>
            <a:r>
              <a:rPr lang="en-US" sz="3200" b="0" i="1" dirty="0">
                <a:latin typeface="Arial" panose="020B0604020202020204" pitchFamily="34" charset="0"/>
                <a:cs typeface="Arial" panose="020B0604020202020204" pitchFamily="34" charset="0"/>
              </a:rPr>
              <a:t>Provable when combined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9FCDFE1-4996-3AF6-BF62-50E4117FAA49}"/>
              </a:ext>
            </a:extLst>
          </p:cNvPr>
          <p:cNvSpPr txBox="1">
            <a:spLocks/>
          </p:cNvSpPr>
          <p:nvPr/>
        </p:nvSpPr>
        <p:spPr>
          <a:xfrm>
            <a:off x="304800" y="1412777"/>
            <a:ext cx="8370888" cy="92333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 there is no hard evidence / claim can’t be substantiated by single piece of evidence, add together: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US" kern="0" dirty="0">
              <a:solidFill>
                <a:sysClr val="windowText" lastClr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1D7BAF-9D15-F3F9-5C9B-FEAE8D36EB54}"/>
              </a:ext>
            </a:extLst>
          </p:cNvPr>
          <p:cNvSpPr/>
          <p:nvPr/>
        </p:nvSpPr>
        <p:spPr>
          <a:xfrm>
            <a:off x="539750" y="2708920"/>
            <a:ext cx="3456384" cy="119800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noProof="0" dirty="0">
                <a:latin typeface="Arial" panose="020B0604020202020204" pitchFamily="34" charset="0"/>
                <a:cs typeface="Arial" panose="020B0604020202020204" pitchFamily="34" charset="0"/>
              </a:rPr>
              <a:t>Proof of connection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C15E21-1CF7-8D7F-0A45-C28FC03850D6}"/>
              </a:ext>
            </a:extLst>
          </p:cNvPr>
          <p:cNvSpPr/>
          <p:nvPr/>
        </p:nvSpPr>
        <p:spPr>
          <a:xfrm>
            <a:off x="5364088" y="2708920"/>
            <a:ext cx="3456384" cy="119800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noProof="0" dirty="0">
                <a:latin typeface="Arial" panose="020B0604020202020204" pitchFamily="34" charset="0"/>
                <a:cs typeface="Arial" panose="020B0604020202020204" pitchFamily="34" charset="0"/>
              </a:rPr>
              <a:t>Proof of effect (impact)</a:t>
            </a:r>
          </a:p>
        </p:txBody>
      </p:sp>
      <p:sp>
        <p:nvSpPr>
          <p:cNvPr id="10" name="Plus Sign 9">
            <a:extLst>
              <a:ext uri="{FF2B5EF4-FFF2-40B4-BE49-F238E27FC236}">
                <a16:creationId xmlns:a16="http://schemas.microsoft.com/office/drawing/2014/main" id="{419D56A2-14ED-810C-1A4B-78ED824C9CE6}"/>
              </a:ext>
            </a:extLst>
          </p:cNvPr>
          <p:cNvSpPr/>
          <p:nvPr/>
        </p:nvSpPr>
        <p:spPr>
          <a:xfrm>
            <a:off x="4326435" y="2947881"/>
            <a:ext cx="720080" cy="7200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31E9FE-B9E9-C5CA-F157-7A2FC7C31016}"/>
              </a:ext>
            </a:extLst>
          </p:cNvPr>
          <p:cNvSpPr txBox="1"/>
          <p:nvPr/>
        </p:nvSpPr>
        <p:spPr>
          <a:xfrm>
            <a:off x="539750" y="3906922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shows there is a link between our research and the impact claimed?</a:t>
            </a:r>
          </a:p>
          <a:p>
            <a:pPr algn="ctr"/>
            <a:r>
              <a:rPr lang="en-US" sz="1600" i="1" noProof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Eg.</a:t>
            </a:r>
            <a:r>
              <a:rPr lang="en-US" sz="1600" i="1" noProof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workshops, performances, </a:t>
            </a:r>
            <a:r>
              <a:rPr lang="en-US" sz="1600" i="1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policy engagement (</a:t>
            </a:r>
            <a:r>
              <a:rPr lang="en-US" sz="1600" i="1" noProof="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etc</a:t>
            </a:r>
            <a:r>
              <a:rPr lang="en-US" sz="1600" i="1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600" i="1" noProof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D070BC-E62B-7113-4EF0-127B7D362FE7}"/>
              </a:ext>
            </a:extLst>
          </p:cNvPr>
          <p:cNvSpPr txBox="1"/>
          <p:nvPr/>
        </p:nvSpPr>
        <p:spPr>
          <a:xfrm>
            <a:off x="5364088" y="390692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impacts arise from these connections? </a:t>
            </a:r>
            <a:endParaRPr lang="en-US" sz="1600" noProof="0" dirty="0">
              <a:solidFill>
                <a:srgbClr val="0070C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16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Ie. the change(s)</a:t>
            </a:r>
          </a:p>
        </p:txBody>
      </p:sp>
    </p:spTree>
    <p:extLst>
      <p:ext uri="{BB962C8B-B14F-4D97-AF65-F5344CB8AC3E}">
        <p14:creationId xmlns:p14="http://schemas.microsoft.com/office/powerpoint/2010/main" val="29089191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94EA0-F3A9-B1EE-F587-90DA7ED84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F9E4919-B475-2D8D-410E-49FBCC95F9B1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F9D626A-8195-17D4-CFF9-81DB07E900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3" y="82809"/>
            <a:ext cx="7227951" cy="1166061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Proxy measures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It indicates but doesn’t prove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E29ACF-48CE-6667-762D-19A76DB297A7}"/>
              </a:ext>
            </a:extLst>
          </p:cNvPr>
          <p:cNvSpPr txBox="1">
            <a:spLocks/>
          </p:cNvSpPr>
          <p:nvPr/>
        </p:nvSpPr>
        <p:spPr>
          <a:xfrm>
            <a:off x="504030" y="1414490"/>
            <a:ext cx="8135938" cy="489594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Insight into what the impact could be, but stop short of legitimating the actual claim. Examples include: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figures, </a:t>
            </a:r>
            <a:r>
              <a:rPr lang="en-US" b="1" dirty="0" err="1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eg.</a:t>
            </a:r>
            <a:r>
              <a:rPr lang="en-US" b="1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audience numbers giving a sense of the size/location/nature of audience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Gatekeeper accounts: Those in a position to offer comment on the ‘beneficiaries’ behalf, such as carers, teachers, venue managers, employers….</a:t>
            </a:r>
          </a:p>
          <a:p>
            <a:pPr marL="584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i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“My students are looking into STEM as a career choice now….”</a:t>
            </a:r>
          </a:p>
          <a:p>
            <a:pPr marL="584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i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“Our visitors are telling us….”</a:t>
            </a:r>
          </a:p>
          <a:p>
            <a:pPr marL="584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i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“My staff are much more confident now…”</a:t>
            </a:r>
          </a:p>
        </p:txBody>
      </p:sp>
    </p:spTree>
    <p:extLst>
      <p:ext uri="{BB962C8B-B14F-4D97-AF65-F5344CB8AC3E}">
        <p14:creationId xmlns:p14="http://schemas.microsoft.com/office/powerpoint/2010/main" val="141679935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34923-E820-E8D5-3766-F400CF8C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8AA34EB-734A-8737-B3AC-2E009E62BBAA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0325704-6698-2927-CF8F-FD2FC88A1A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3" y="82809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Logic (elimination)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E1638E-81A8-7C15-605C-4C1E28AC0C79}"/>
              </a:ext>
            </a:extLst>
          </p:cNvPr>
          <p:cNvSpPr txBox="1">
            <a:spLocks/>
          </p:cNvSpPr>
          <p:nvPr/>
        </p:nvSpPr>
        <p:spPr>
          <a:xfrm>
            <a:off x="504030" y="1414490"/>
            <a:ext cx="8135938" cy="489594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you really can’t get evidence, then you may need to rely on elimination logic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 marL="241200" lvl="1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dirty="0">
                <a:solidFill>
                  <a:srgbClr val="0066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“The impact </a:t>
            </a:r>
            <a:r>
              <a:rPr lang="en-US" sz="3600" u="sng" dirty="0">
                <a:solidFill>
                  <a:srgbClr val="0066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could not have been possible </a:t>
            </a:r>
            <a:r>
              <a:rPr lang="en-US" sz="3600" dirty="0">
                <a:solidFill>
                  <a:srgbClr val="0066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without our research”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Relies on discounting other explanations for the impact, so can be risky</a:t>
            </a:r>
          </a:p>
        </p:txBody>
      </p:sp>
    </p:spTree>
    <p:extLst>
      <p:ext uri="{BB962C8B-B14F-4D97-AF65-F5344CB8AC3E}">
        <p14:creationId xmlns:p14="http://schemas.microsoft.com/office/powerpoint/2010/main" val="23951278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F0C2E-3A85-147C-1FC0-2B8AD40C0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46AD128-1239-CED0-46A1-9C042A5F9327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940DD60-703C-F170-A4EA-C4F71B5FBD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3" y="82809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Hunt for impact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D539BAE-3C11-5AD3-20D5-DC186929953E}"/>
              </a:ext>
            </a:extLst>
          </p:cNvPr>
          <p:cNvSpPr txBox="1">
            <a:spLocks/>
          </p:cNvSpPr>
          <p:nvPr/>
        </p:nvSpPr>
        <p:spPr>
          <a:xfrm>
            <a:off x="2504371" y="1412778"/>
            <a:ext cx="6460117" cy="489594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Ask researchers how the research has, or is likely to be used.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Ask external partners how the research has been used.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Follow citation paths; although citations aren’t impact, they can show you the onward path towards application. A useful tool is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Connected Papers | Find and explore academic papers</a:t>
            </a: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if the work is cited in policies.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if there are any patents, or related intellectual property records which your research has influenced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mentions on media/social media</a:t>
            </a:r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DDC3F6A6-708F-7065-BF8E-0F875B1C2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9512" y="1530413"/>
            <a:ext cx="2324859" cy="36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780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51482-C251-ADDC-6234-C59FFB468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293B09C-88D8-B353-DA7D-400FDEE01C7A}"/>
              </a:ext>
            </a:extLst>
          </p:cNvPr>
          <p:cNvSpPr/>
          <p:nvPr/>
        </p:nvSpPr>
        <p:spPr>
          <a:xfrm>
            <a:off x="0" y="0"/>
            <a:ext cx="9143999" cy="133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FE24386-ABB3-FE02-5D08-63A52C9A2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743" y="82809"/>
            <a:ext cx="7227951" cy="796729"/>
          </a:xfrm>
          <a:prstGeom prst="rect">
            <a:avLst/>
          </a:prstGeom>
        </p:spPr>
        <p:txBody>
          <a:bodyPr vert="horz" wrap="square" lIns="0" tIns="179424" rIns="0" bIns="0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conclude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518F121-25C6-BE18-7F4D-5398A881FEE4}"/>
              </a:ext>
            </a:extLst>
          </p:cNvPr>
          <p:cNvSpPr txBox="1">
            <a:spLocks/>
          </p:cNvSpPr>
          <p:nvPr/>
        </p:nvSpPr>
        <p:spPr>
          <a:xfrm>
            <a:off x="539750" y="1412776"/>
            <a:ext cx="8135938" cy="489594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Demonstrating impact is about articulating and corroborating real world changes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Quantitative or qualitative measures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evidence, or several pieces in combination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Helpful to have a frame of reference to focus your evidence gathering</a:t>
            </a:r>
          </a:p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Lots of resources and precedents within the sector </a:t>
            </a:r>
            <a:endParaRPr lang="en-US" sz="24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3845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 txBox="1"/>
          <p:nvPr/>
        </p:nvSpPr>
        <p:spPr>
          <a:xfrm>
            <a:off x="1092035" y="2447550"/>
            <a:ext cx="4522732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6000" b="1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Thank you!</a:t>
            </a:r>
          </a:p>
        </p:txBody>
      </p:sp>
      <p:sp>
        <p:nvSpPr>
          <p:cNvPr id="241" name="Google Shape;241;p6"/>
          <p:cNvSpPr txBox="1"/>
          <p:nvPr/>
        </p:nvSpPr>
        <p:spPr>
          <a:xfrm>
            <a:off x="239461" y="1097623"/>
            <a:ext cx="5389814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/>
            <a:r>
              <a:rPr lang="en-US" sz="1200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Centre de </a:t>
            </a:r>
            <a:r>
              <a:rPr lang="en-US" sz="1200" noProof="0" dirty="0" err="1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Recerca</a:t>
            </a:r>
            <a:r>
              <a:rPr lang="en-US" sz="1200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noProof="0" dirty="0" err="1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en</a:t>
            </a:r>
            <a:r>
              <a:rPr lang="en-US" sz="1200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 Economia </a:t>
            </a:r>
            <a:r>
              <a:rPr lang="en-US" sz="1200" noProof="0" dirty="0" err="1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en-US" sz="1200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noProof="0" dirty="0" err="1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Desenvolupament</a:t>
            </a:r>
            <a:r>
              <a:rPr lang="en-US" sz="1200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200" noProof="0" dirty="0" err="1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Agroalimentari</a:t>
            </a:r>
            <a:r>
              <a:rPr lang="en-US" sz="1200" noProof="0" dirty="0">
                <a:solidFill>
                  <a:srgbClr val="1E4E79"/>
                </a:solidFill>
                <a:latin typeface="Trebuchet MS"/>
                <a:ea typeface="Trebuchet MS"/>
                <a:cs typeface="Trebuchet MS"/>
                <a:sym typeface="Trebuchet MS"/>
              </a:rPr>
              <a:t> (CREDA)</a:t>
            </a:r>
          </a:p>
        </p:txBody>
      </p:sp>
      <p:sp>
        <p:nvSpPr>
          <p:cNvPr id="243" name="Google Shape;243;p6"/>
          <p:cNvSpPr/>
          <p:nvPr/>
        </p:nvSpPr>
        <p:spPr>
          <a:xfrm>
            <a:off x="805275" y="5413052"/>
            <a:ext cx="5096250" cy="24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en-US" sz="1125" noProof="0" dirty="0">
                <a:solidFill>
                  <a:srgbClr val="757070"/>
                </a:solidFill>
                <a:latin typeface="Trebuchet MS"/>
                <a:ea typeface="Trebuchet MS"/>
                <a:cs typeface="Trebuchet MS"/>
                <a:sym typeface="Trebuchet MS"/>
              </a:rPr>
              <a:t>Tel + 34 935 521 124 | E-mail: creda@creda.es</a:t>
            </a:r>
          </a:p>
        </p:txBody>
      </p:sp>
      <p:grpSp>
        <p:nvGrpSpPr>
          <p:cNvPr id="245" name="Google Shape;245;p6"/>
          <p:cNvGrpSpPr/>
          <p:nvPr/>
        </p:nvGrpSpPr>
        <p:grpSpPr>
          <a:xfrm>
            <a:off x="886946" y="4287325"/>
            <a:ext cx="4932909" cy="945005"/>
            <a:chOff x="8105435" y="6043017"/>
            <a:chExt cx="3753259" cy="720045"/>
          </a:xfrm>
        </p:grpSpPr>
        <p:pic>
          <p:nvPicPr>
            <p:cNvPr id="246" name="Google Shape;246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105435" y="6043017"/>
              <a:ext cx="1713528" cy="720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6"/>
            <p:cNvPicPr preferRelativeResize="0"/>
            <p:nvPr/>
          </p:nvPicPr>
          <p:blipFill>
            <a:blip r:embed="rId4">
              <a:alphaModFix amt="75000"/>
            </a:blip>
            <a:stretch>
              <a:fillRect/>
            </a:stretch>
          </p:blipFill>
          <p:spPr>
            <a:xfrm>
              <a:off x="11151495" y="6426696"/>
              <a:ext cx="707200" cy="28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6"/>
            <p:cNvPicPr preferRelativeResize="0"/>
            <p:nvPr/>
          </p:nvPicPr>
          <p:blipFill rotWithShape="1">
            <a:blip r:embed="rId5">
              <a:alphaModFix/>
            </a:blip>
            <a:srcRect t="16109" b="16116"/>
            <a:stretch/>
          </p:blipFill>
          <p:spPr>
            <a:xfrm>
              <a:off x="9742767" y="6426696"/>
              <a:ext cx="1411201" cy="288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3D07CCC-4B58-B707-701C-4E55C9368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661042"/>
            <a:ext cx="3429000" cy="58159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</TotalTime>
  <Words>3984</Words>
  <Application>Microsoft Office PowerPoint</Application>
  <PresentationFormat>On-screen Show (4:3)</PresentationFormat>
  <Paragraphs>996</Paragraphs>
  <Slides>98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07" baseType="lpstr">
      <vt:lpstr>Arial</vt:lpstr>
      <vt:lpstr>Calibri</vt:lpstr>
      <vt:lpstr>Calibri Light</vt:lpstr>
      <vt:lpstr>Goudy Modern MT</vt:lpstr>
      <vt:lpstr>Symbol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Index</vt:lpstr>
      <vt:lpstr>I-Introduction to impact</vt:lpstr>
      <vt:lpstr>Why Measure Impact?</vt:lpstr>
      <vt:lpstr>WHAT IS IMPACT?</vt:lpstr>
      <vt:lpstr>Impact =</vt:lpstr>
      <vt:lpstr>Impact is change</vt:lpstr>
      <vt:lpstr>Types of impact</vt:lpstr>
      <vt:lpstr>What is Impact?</vt:lpstr>
      <vt:lpstr>Outputs vs Outcomes vs Impact</vt:lpstr>
      <vt:lpstr>In Agri-Food Sector, for example…</vt:lpstr>
      <vt:lpstr>Why Impact Assessment Matters</vt:lpstr>
      <vt:lpstr>Agritech Is Transforming Food Systems?</vt:lpstr>
      <vt:lpstr>Example1: Precision Agriculture</vt:lpstr>
      <vt:lpstr>Example2: AI Decision Support</vt:lpstr>
      <vt:lpstr>Types of Impact</vt:lpstr>
      <vt:lpstr>Key Concepts</vt:lpstr>
      <vt:lpstr>Case Study: Smart Irrigation in Vineyards</vt:lpstr>
      <vt:lpstr>Measuring Success</vt:lpstr>
      <vt:lpstr>Practical Exercise 1</vt:lpstr>
      <vt:lpstr>Wrap-Up and Key Takeaways</vt:lpstr>
      <vt:lpstr>Wrap-Up and Key Takeaways</vt:lpstr>
      <vt:lpstr>II- Defining Impact Dimensions</vt:lpstr>
      <vt:lpstr>II- Defining Impact Dimensions</vt:lpstr>
      <vt:lpstr>The Four Dimensions of Impact</vt:lpstr>
      <vt:lpstr>Economic Impact</vt:lpstr>
      <vt:lpstr>Economic Indicators</vt:lpstr>
      <vt:lpstr>Economic Example</vt:lpstr>
      <vt:lpstr>Environmental Impact</vt:lpstr>
      <vt:lpstr>Environmental Indicators</vt:lpstr>
      <vt:lpstr>Example</vt:lpstr>
      <vt:lpstr>Social Impact</vt:lpstr>
      <vt:lpstr>Social Indicators</vt:lpstr>
      <vt:lpstr>Example</vt:lpstr>
      <vt:lpstr>Governance Impact</vt:lpstr>
      <vt:lpstr>Governance Indicators</vt:lpstr>
      <vt:lpstr>Example</vt:lpstr>
      <vt:lpstr>Relationships Between Dimensions</vt:lpstr>
      <vt:lpstr>Choosing Indicators</vt:lpstr>
      <vt:lpstr>Example Dashboard</vt:lpstr>
      <vt:lpstr>Case Study</vt:lpstr>
      <vt:lpstr>Practical Exercise 2</vt:lpstr>
      <vt:lpstr>Common Mistakes</vt:lpstr>
      <vt:lpstr>Key Takeaways</vt:lpstr>
      <vt:lpstr>III-Data Collection for Agritech Impact Assessment</vt:lpstr>
      <vt:lpstr>Why Data Collection Matters</vt:lpstr>
      <vt:lpstr>The Data Collection Process</vt:lpstr>
      <vt:lpstr>What Data Do We Need?</vt:lpstr>
      <vt:lpstr>Data Sources</vt:lpstr>
      <vt:lpstr>Field Measurements</vt:lpstr>
      <vt:lpstr>IoT Sensors</vt:lpstr>
      <vt:lpstr>Farmer Surveys</vt:lpstr>
      <vt:lpstr>Administrative and Government Data</vt:lpstr>
      <vt:lpstr>Data Quality</vt:lpstr>
      <vt:lpstr>Longitudinal Studies</vt:lpstr>
      <vt:lpstr>Common Data Quality Problems</vt:lpstr>
      <vt:lpstr>Case Study: Smart Irrigation</vt:lpstr>
      <vt:lpstr>Practical Exercise 3</vt:lpstr>
      <vt:lpstr>Common Mistakes</vt:lpstr>
      <vt:lpstr>Key Takeaways</vt:lpstr>
      <vt:lpstr>IV-Engaging and working with users of innovation </vt:lpstr>
      <vt:lpstr>PowerPoint Presentation</vt:lpstr>
      <vt:lpstr>PowerPoint Presentation</vt:lpstr>
      <vt:lpstr>PowerPoint Presentation</vt:lpstr>
      <vt:lpstr>Question</vt:lpstr>
      <vt:lpstr>Why engage?</vt:lpstr>
      <vt:lpstr>PowerPoint Presentation</vt:lpstr>
      <vt:lpstr>WHO includes…..</vt:lpstr>
      <vt:lpstr>PowerPoint Presentation</vt:lpstr>
      <vt:lpstr>What can be mobilized?</vt:lpstr>
      <vt:lpstr>PowerPoint Presentation</vt:lpstr>
      <vt:lpstr>Question</vt:lpstr>
      <vt:lpstr>Barriers include…..</vt:lpstr>
      <vt:lpstr>Question</vt:lpstr>
      <vt:lpstr>Facilitators include….</vt:lpstr>
      <vt:lpstr>Some mechanisms for ‘how’</vt:lpstr>
      <vt:lpstr>To conclude</vt:lpstr>
      <vt:lpstr>V-Demonstrating impact</vt:lpstr>
      <vt:lpstr>Demonstrating impact</vt:lpstr>
      <vt:lpstr>Question</vt:lpstr>
      <vt:lpstr>Why do we need to demonstrate impact? Includes…. </vt:lpstr>
      <vt:lpstr>Why do we need to demonstrate impact? Includes…. </vt:lpstr>
      <vt:lpstr>What are you looking for?</vt:lpstr>
      <vt:lpstr>PowerPoint Presentation</vt:lpstr>
      <vt:lpstr>How can you find and prove it? </vt:lpstr>
      <vt:lpstr>Question</vt:lpstr>
      <vt:lpstr>Evidence of impact</vt:lpstr>
      <vt:lpstr>Example types of evidence</vt:lpstr>
      <vt:lpstr>Example types of evidence</vt:lpstr>
      <vt:lpstr>Levels of proof</vt:lpstr>
      <vt:lpstr>Hard proof: There is no doubt</vt:lpstr>
      <vt:lpstr>Softer proof: Provable when combined</vt:lpstr>
      <vt:lpstr>Proxy measures  It indicates but doesn’t prove</vt:lpstr>
      <vt:lpstr>Logic (elimination)</vt:lpstr>
      <vt:lpstr>Hunt for impact</vt:lpstr>
      <vt:lpstr>To conclude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OperationAlising Change   AN IMPACT LITERACY APPROACH TO RESEARCH AND INNOVATION</dc:title>
  <dc:creator>Julie Bayley</dc:creator>
  <cp:lastModifiedBy>Bouali Guesmi</cp:lastModifiedBy>
  <cp:revision>31</cp:revision>
  <dcterms:created xsi:type="dcterms:W3CDTF">2025-09-29T14:19:47Z</dcterms:created>
  <dcterms:modified xsi:type="dcterms:W3CDTF">2026-07-20T13:18:31Z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2022-11-24T00:00:00Z</vt:filetime>
  </property>
  <property fmtid="{D5CDD505-2E9C-101B-9397-08002B2CF9AE}" pid="3" name="Creator">
    <vt:lpwstr>Acrobat PDFMaker 21 for PowerPoint</vt:lpwstr>
  </property>
  <property fmtid="{D5CDD505-2E9C-101B-9397-08002B2CF9AE}" pid="4" name="LastSaved">
    <vt:filetime>2025-09-29T00:00:00Z</vt:filetime>
  </property>
</Properties>
</file>