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0" r:id="rId2"/>
  </p:sldMasterIdLst>
  <p:notesMasterIdLst>
    <p:notesMasterId r:id="rId15"/>
  </p:notesMasterIdLst>
  <p:sldIdLst>
    <p:sldId id="273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</p:sldIdLst>
  <p:sldSz cx="12192000" cy="6858000"/>
  <p:notesSz cx="6858000" cy="9144000"/>
  <p:embeddedFontLst>
    <p:embeddedFont>
      <p:font typeface="Inter" panose="020B0604020202020204" charset="0"/>
      <p:regular r:id="rId16"/>
      <p:bold r:id="rId17"/>
      <p:italic r:id="rId18"/>
      <p:boldItalic r:id="rId19"/>
    </p:embeddedFont>
    <p:embeddedFont>
      <p:font typeface="Plus Jakarta Sans" panose="020B0604020202020204" charset="0"/>
      <p:regular r:id="rId20"/>
      <p:bold r:id="rId21"/>
      <p:italic r:id="rId22"/>
      <p:boldItalic r:id="rId23"/>
    </p:embeddedFont>
    <p:embeddedFont>
      <p:font typeface="Plus Jakarta Sans ExtraBold" panose="020B0604020202020204" charset="0"/>
      <p:bold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9" roundtripDataSignature="AMtx7mjJxRec4dqBlMIcHipj2/dEDbi8L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70CFFE4-08DA-434B-8431-F3C60DAD9187}">
  <a:tblStyle styleId="{E70CFFE4-08DA-434B-8431-F3C60DAD918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EFC62EF8-0F64-4DD0-8119-CB9D8670F71F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156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3" Type="http://schemas.openxmlformats.org/officeDocument/2006/relationships/slide" Target="slides/slide1.xml"/><Relationship Id="rId21" Type="http://schemas.openxmlformats.org/officeDocument/2006/relationships/font" Target="fonts/font6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9.fntdata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7.fntdata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fbad7fd89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g3fbad7fd89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fbad7fd89a_0_1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g3fbad7fd89a_0_1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86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7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7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18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9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9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19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9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1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1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1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2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2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2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3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4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4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fbad7fd89a_0_191"/>
          <p:cNvSpPr txBox="1">
            <a:spLocks noGrp="1"/>
          </p:cNvSpPr>
          <p:nvPr>
            <p:ph type="dt" idx="10"/>
          </p:nvPr>
        </p:nvSpPr>
        <p:spPr>
          <a:xfrm>
            <a:off x="457188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g3fbad7fd89a_0_191"/>
          <p:cNvSpPr txBox="1">
            <a:spLocks noGrp="1"/>
          </p:cNvSpPr>
          <p:nvPr>
            <p:ph type="ftr" idx="11"/>
          </p:nvPr>
        </p:nvSpPr>
        <p:spPr>
          <a:xfrm>
            <a:off x="3124117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g3fbad7fd89a_0_191"/>
          <p:cNvSpPr txBox="1">
            <a:spLocks noGrp="1"/>
          </p:cNvSpPr>
          <p:nvPr>
            <p:ph type="sldNum" idx="12"/>
          </p:nvPr>
        </p:nvSpPr>
        <p:spPr>
          <a:xfrm>
            <a:off x="6553025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fbad7fd89a_0_195"/>
          <p:cNvSpPr txBox="1">
            <a:spLocks noGrp="1"/>
          </p:cNvSpPr>
          <p:nvPr>
            <p:ph type="ctrTitle"/>
          </p:nvPr>
        </p:nvSpPr>
        <p:spPr>
          <a:xfrm>
            <a:off x="685782" y="2130425"/>
            <a:ext cx="7772100" cy="14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g3fbad7fd89a_0_195"/>
          <p:cNvSpPr txBox="1">
            <a:spLocks noGrp="1"/>
          </p:cNvSpPr>
          <p:nvPr>
            <p:ph type="subTitle" idx="1"/>
          </p:nvPr>
        </p:nvSpPr>
        <p:spPr>
          <a:xfrm>
            <a:off x="1371563" y="3886200"/>
            <a:ext cx="64005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93" name="Google Shape;93;g3fbad7fd89a_0_195"/>
          <p:cNvSpPr txBox="1">
            <a:spLocks noGrp="1"/>
          </p:cNvSpPr>
          <p:nvPr>
            <p:ph type="dt" idx="10"/>
          </p:nvPr>
        </p:nvSpPr>
        <p:spPr>
          <a:xfrm>
            <a:off x="457188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g3fbad7fd89a_0_195"/>
          <p:cNvSpPr txBox="1">
            <a:spLocks noGrp="1"/>
          </p:cNvSpPr>
          <p:nvPr>
            <p:ph type="ftr" idx="11"/>
          </p:nvPr>
        </p:nvSpPr>
        <p:spPr>
          <a:xfrm>
            <a:off x="3124117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g3fbad7fd89a_0_195"/>
          <p:cNvSpPr txBox="1">
            <a:spLocks noGrp="1"/>
          </p:cNvSpPr>
          <p:nvPr>
            <p:ph type="sldNum" idx="12"/>
          </p:nvPr>
        </p:nvSpPr>
        <p:spPr>
          <a:xfrm>
            <a:off x="6553025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fbad7fd89a_0_201"/>
          <p:cNvSpPr txBox="1">
            <a:spLocks noGrp="1"/>
          </p:cNvSpPr>
          <p:nvPr>
            <p:ph type="title"/>
          </p:nvPr>
        </p:nvSpPr>
        <p:spPr>
          <a:xfrm>
            <a:off x="457188" y="274638"/>
            <a:ext cx="82293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g3fbad7fd89a_0_201"/>
          <p:cNvSpPr txBox="1">
            <a:spLocks noGrp="1"/>
          </p:cNvSpPr>
          <p:nvPr>
            <p:ph type="body" idx="1"/>
          </p:nvPr>
        </p:nvSpPr>
        <p:spPr>
          <a:xfrm>
            <a:off x="457188" y="1600200"/>
            <a:ext cx="82293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9" name="Google Shape;99;g3fbad7fd89a_0_201"/>
          <p:cNvSpPr txBox="1">
            <a:spLocks noGrp="1"/>
          </p:cNvSpPr>
          <p:nvPr>
            <p:ph type="dt" idx="10"/>
          </p:nvPr>
        </p:nvSpPr>
        <p:spPr>
          <a:xfrm>
            <a:off x="457188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g3fbad7fd89a_0_201"/>
          <p:cNvSpPr txBox="1">
            <a:spLocks noGrp="1"/>
          </p:cNvSpPr>
          <p:nvPr>
            <p:ph type="ftr" idx="11"/>
          </p:nvPr>
        </p:nvSpPr>
        <p:spPr>
          <a:xfrm>
            <a:off x="3124117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g3fbad7fd89a_0_201"/>
          <p:cNvSpPr txBox="1">
            <a:spLocks noGrp="1"/>
          </p:cNvSpPr>
          <p:nvPr>
            <p:ph type="sldNum" idx="12"/>
          </p:nvPr>
        </p:nvSpPr>
        <p:spPr>
          <a:xfrm>
            <a:off x="6553025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fbad7fd89a_0_207"/>
          <p:cNvSpPr txBox="1">
            <a:spLocks noGrp="1"/>
          </p:cNvSpPr>
          <p:nvPr>
            <p:ph type="title"/>
          </p:nvPr>
        </p:nvSpPr>
        <p:spPr>
          <a:xfrm>
            <a:off x="722294" y="4406900"/>
            <a:ext cx="7772100" cy="13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g3fbad7fd89a_0_207"/>
          <p:cNvSpPr txBox="1">
            <a:spLocks noGrp="1"/>
          </p:cNvSpPr>
          <p:nvPr>
            <p:ph type="body" idx="1"/>
          </p:nvPr>
        </p:nvSpPr>
        <p:spPr>
          <a:xfrm>
            <a:off x="722294" y="2906713"/>
            <a:ext cx="77721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5" name="Google Shape;105;g3fbad7fd89a_0_207"/>
          <p:cNvSpPr txBox="1">
            <a:spLocks noGrp="1"/>
          </p:cNvSpPr>
          <p:nvPr>
            <p:ph type="dt" idx="10"/>
          </p:nvPr>
        </p:nvSpPr>
        <p:spPr>
          <a:xfrm>
            <a:off x="457188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g3fbad7fd89a_0_207"/>
          <p:cNvSpPr txBox="1">
            <a:spLocks noGrp="1"/>
          </p:cNvSpPr>
          <p:nvPr>
            <p:ph type="ftr" idx="11"/>
          </p:nvPr>
        </p:nvSpPr>
        <p:spPr>
          <a:xfrm>
            <a:off x="3124117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g3fbad7fd89a_0_207"/>
          <p:cNvSpPr txBox="1">
            <a:spLocks noGrp="1"/>
          </p:cNvSpPr>
          <p:nvPr>
            <p:ph type="sldNum" idx="12"/>
          </p:nvPr>
        </p:nvSpPr>
        <p:spPr>
          <a:xfrm>
            <a:off x="6553025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fbad7fd89a_0_213"/>
          <p:cNvSpPr txBox="1">
            <a:spLocks noGrp="1"/>
          </p:cNvSpPr>
          <p:nvPr>
            <p:ph type="title"/>
          </p:nvPr>
        </p:nvSpPr>
        <p:spPr>
          <a:xfrm>
            <a:off x="457188" y="274638"/>
            <a:ext cx="82293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g3fbad7fd89a_0_213"/>
          <p:cNvSpPr txBox="1">
            <a:spLocks noGrp="1"/>
          </p:cNvSpPr>
          <p:nvPr>
            <p:ph type="body" idx="1"/>
          </p:nvPr>
        </p:nvSpPr>
        <p:spPr>
          <a:xfrm>
            <a:off x="457188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111" name="Google Shape;111;g3fbad7fd89a_0_213"/>
          <p:cNvSpPr txBox="1">
            <a:spLocks noGrp="1"/>
          </p:cNvSpPr>
          <p:nvPr>
            <p:ph type="body" idx="2"/>
          </p:nvPr>
        </p:nvSpPr>
        <p:spPr>
          <a:xfrm>
            <a:off x="4648076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112" name="Google Shape;112;g3fbad7fd89a_0_213"/>
          <p:cNvSpPr txBox="1">
            <a:spLocks noGrp="1"/>
          </p:cNvSpPr>
          <p:nvPr>
            <p:ph type="dt" idx="10"/>
          </p:nvPr>
        </p:nvSpPr>
        <p:spPr>
          <a:xfrm>
            <a:off x="457188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g3fbad7fd89a_0_213"/>
          <p:cNvSpPr txBox="1">
            <a:spLocks noGrp="1"/>
          </p:cNvSpPr>
          <p:nvPr>
            <p:ph type="ftr" idx="11"/>
          </p:nvPr>
        </p:nvSpPr>
        <p:spPr>
          <a:xfrm>
            <a:off x="3124117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g3fbad7fd89a_0_213"/>
          <p:cNvSpPr txBox="1">
            <a:spLocks noGrp="1"/>
          </p:cNvSpPr>
          <p:nvPr>
            <p:ph type="sldNum" idx="12"/>
          </p:nvPr>
        </p:nvSpPr>
        <p:spPr>
          <a:xfrm>
            <a:off x="6553025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fbad7fd89a_0_220"/>
          <p:cNvSpPr txBox="1">
            <a:spLocks noGrp="1"/>
          </p:cNvSpPr>
          <p:nvPr>
            <p:ph type="title"/>
          </p:nvPr>
        </p:nvSpPr>
        <p:spPr>
          <a:xfrm>
            <a:off x="457188" y="274638"/>
            <a:ext cx="82293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g3fbad7fd89a_0_220"/>
          <p:cNvSpPr txBox="1">
            <a:spLocks noGrp="1"/>
          </p:cNvSpPr>
          <p:nvPr>
            <p:ph type="body" idx="1"/>
          </p:nvPr>
        </p:nvSpPr>
        <p:spPr>
          <a:xfrm>
            <a:off x="457188" y="1535113"/>
            <a:ext cx="4040100" cy="6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8" name="Google Shape;118;g3fbad7fd89a_0_220"/>
          <p:cNvSpPr txBox="1">
            <a:spLocks noGrp="1"/>
          </p:cNvSpPr>
          <p:nvPr>
            <p:ph type="body" idx="2"/>
          </p:nvPr>
        </p:nvSpPr>
        <p:spPr>
          <a:xfrm>
            <a:off x="457188" y="2174875"/>
            <a:ext cx="4040100" cy="3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19" name="Google Shape;119;g3fbad7fd89a_0_220"/>
          <p:cNvSpPr txBox="1">
            <a:spLocks noGrp="1"/>
          </p:cNvSpPr>
          <p:nvPr>
            <p:ph type="body" idx="3"/>
          </p:nvPr>
        </p:nvSpPr>
        <p:spPr>
          <a:xfrm>
            <a:off x="4644901" y="1535113"/>
            <a:ext cx="4041900" cy="6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0" name="Google Shape;120;g3fbad7fd89a_0_220"/>
          <p:cNvSpPr txBox="1">
            <a:spLocks noGrp="1"/>
          </p:cNvSpPr>
          <p:nvPr>
            <p:ph type="body" idx="4"/>
          </p:nvPr>
        </p:nvSpPr>
        <p:spPr>
          <a:xfrm>
            <a:off x="4644901" y="2174875"/>
            <a:ext cx="4041900" cy="3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21" name="Google Shape;121;g3fbad7fd89a_0_220"/>
          <p:cNvSpPr txBox="1">
            <a:spLocks noGrp="1"/>
          </p:cNvSpPr>
          <p:nvPr>
            <p:ph type="dt" idx="10"/>
          </p:nvPr>
        </p:nvSpPr>
        <p:spPr>
          <a:xfrm>
            <a:off x="457188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g3fbad7fd89a_0_220"/>
          <p:cNvSpPr txBox="1">
            <a:spLocks noGrp="1"/>
          </p:cNvSpPr>
          <p:nvPr>
            <p:ph type="ftr" idx="11"/>
          </p:nvPr>
        </p:nvSpPr>
        <p:spPr>
          <a:xfrm>
            <a:off x="3124117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g3fbad7fd89a_0_220"/>
          <p:cNvSpPr txBox="1">
            <a:spLocks noGrp="1"/>
          </p:cNvSpPr>
          <p:nvPr>
            <p:ph type="sldNum" idx="12"/>
          </p:nvPr>
        </p:nvSpPr>
        <p:spPr>
          <a:xfrm>
            <a:off x="6553025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fbad7fd89a_0_229"/>
          <p:cNvSpPr txBox="1">
            <a:spLocks noGrp="1"/>
          </p:cNvSpPr>
          <p:nvPr>
            <p:ph type="title"/>
          </p:nvPr>
        </p:nvSpPr>
        <p:spPr>
          <a:xfrm>
            <a:off x="457188" y="274638"/>
            <a:ext cx="82293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g3fbad7fd89a_0_229"/>
          <p:cNvSpPr txBox="1">
            <a:spLocks noGrp="1"/>
          </p:cNvSpPr>
          <p:nvPr>
            <p:ph type="dt" idx="10"/>
          </p:nvPr>
        </p:nvSpPr>
        <p:spPr>
          <a:xfrm>
            <a:off x="457188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g3fbad7fd89a_0_229"/>
          <p:cNvSpPr txBox="1">
            <a:spLocks noGrp="1"/>
          </p:cNvSpPr>
          <p:nvPr>
            <p:ph type="ftr" idx="11"/>
          </p:nvPr>
        </p:nvSpPr>
        <p:spPr>
          <a:xfrm>
            <a:off x="3124117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g3fbad7fd89a_0_229"/>
          <p:cNvSpPr txBox="1">
            <a:spLocks noGrp="1"/>
          </p:cNvSpPr>
          <p:nvPr>
            <p:ph type="sldNum" idx="12"/>
          </p:nvPr>
        </p:nvSpPr>
        <p:spPr>
          <a:xfrm>
            <a:off x="6553025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fbad7fd89a_0_234"/>
          <p:cNvSpPr txBox="1">
            <a:spLocks noGrp="1"/>
          </p:cNvSpPr>
          <p:nvPr>
            <p:ph type="title"/>
          </p:nvPr>
        </p:nvSpPr>
        <p:spPr>
          <a:xfrm>
            <a:off x="457188" y="273050"/>
            <a:ext cx="3008400" cy="11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g3fbad7fd89a_0_234"/>
          <p:cNvSpPr txBox="1">
            <a:spLocks noGrp="1"/>
          </p:cNvSpPr>
          <p:nvPr>
            <p:ph type="body" idx="1"/>
          </p:nvPr>
        </p:nvSpPr>
        <p:spPr>
          <a:xfrm>
            <a:off x="3574955" y="273050"/>
            <a:ext cx="5111700" cy="58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32" name="Google Shape;132;g3fbad7fd89a_0_234"/>
          <p:cNvSpPr txBox="1">
            <a:spLocks noGrp="1"/>
          </p:cNvSpPr>
          <p:nvPr>
            <p:ph type="body" idx="2"/>
          </p:nvPr>
        </p:nvSpPr>
        <p:spPr>
          <a:xfrm>
            <a:off x="457188" y="1435100"/>
            <a:ext cx="3008400" cy="469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33" name="Google Shape;133;g3fbad7fd89a_0_234"/>
          <p:cNvSpPr txBox="1">
            <a:spLocks noGrp="1"/>
          </p:cNvSpPr>
          <p:nvPr>
            <p:ph type="dt" idx="10"/>
          </p:nvPr>
        </p:nvSpPr>
        <p:spPr>
          <a:xfrm>
            <a:off x="457188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g3fbad7fd89a_0_234"/>
          <p:cNvSpPr txBox="1">
            <a:spLocks noGrp="1"/>
          </p:cNvSpPr>
          <p:nvPr>
            <p:ph type="ftr" idx="11"/>
          </p:nvPr>
        </p:nvSpPr>
        <p:spPr>
          <a:xfrm>
            <a:off x="3124117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g3fbad7fd89a_0_234"/>
          <p:cNvSpPr txBox="1">
            <a:spLocks noGrp="1"/>
          </p:cNvSpPr>
          <p:nvPr>
            <p:ph type="sldNum" idx="12"/>
          </p:nvPr>
        </p:nvSpPr>
        <p:spPr>
          <a:xfrm>
            <a:off x="6553025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fbad7fd89a_0_241"/>
          <p:cNvSpPr txBox="1">
            <a:spLocks noGrp="1"/>
          </p:cNvSpPr>
          <p:nvPr>
            <p:ph type="title"/>
          </p:nvPr>
        </p:nvSpPr>
        <p:spPr>
          <a:xfrm>
            <a:off x="1792240" y="4800600"/>
            <a:ext cx="5486400" cy="5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g3fbad7fd89a_0_241"/>
          <p:cNvSpPr>
            <a:spLocks noGrp="1"/>
          </p:cNvSpPr>
          <p:nvPr>
            <p:ph type="pic" idx="2"/>
          </p:nvPr>
        </p:nvSpPr>
        <p:spPr>
          <a:xfrm>
            <a:off x="1792240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139" name="Google Shape;139;g3fbad7fd89a_0_241"/>
          <p:cNvSpPr txBox="1">
            <a:spLocks noGrp="1"/>
          </p:cNvSpPr>
          <p:nvPr>
            <p:ph type="body" idx="1"/>
          </p:nvPr>
        </p:nvSpPr>
        <p:spPr>
          <a:xfrm>
            <a:off x="1792240" y="5367338"/>
            <a:ext cx="5486400" cy="8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40" name="Google Shape;140;g3fbad7fd89a_0_241"/>
          <p:cNvSpPr txBox="1">
            <a:spLocks noGrp="1"/>
          </p:cNvSpPr>
          <p:nvPr>
            <p:ph type="dt" idx="10"/>
          </p:nvPr>
        </p:nvSpPr>
        <p:spPr>
          <a:xfrm>
            <a:off x="457188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g3fbad7fd89a_0_241"/>
          <p:cNvSpPr txBox="1">
            <a:spLocks noGrp="1"/>
          </p:cNvSpPr>
          <p:nvPr>
            <p:ph type="ftr" idx="11"/>
          </p:nvPr>
        </p:nvSpPr>
        <p:spPr>
          <a:xfrm>
            <a:off x="3124117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g3fbad7fd89a_0_241"/>
          <p:cNvSpPr txBox="1">
            <a:spLocks noGrp="1"/>
          </p:cNvSpPr>
          <p:nvPr>
            <p:ph type="sldNum" idx="12"/>
          </p:nvPr>
        </p:nvSpPr>
        <p:spPr>
          <a:xfrm>
            <a:off x="6553025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fbad7fd89a_0_248"/>
          <p:cNvSpPr txBox="1">
            <a:spLocks noGrp="1"/>
          </p:cNvSpPr>
          <p:nvPr>
            <p:ph type="title"/>
          </p:nvPr>
        </p:nvSpPr>
        <p:spPr>
          <a:xfrm>
            <a:off x="457188" y="274638"/>
            <a:ext cx="82293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g3fbad7fd89a_0_248"/>
          <p:cNvSpPr txBox="1">
            <a:spLocks noGrp="1"/>
          </p:cNvSpPr>
          <p:nvPr>
            <p:ph type="body" idx="1"/>
          </p:nvPr>
        </p:nvSpPr>
        <p:spPr>
          <a:xfrm rot="5400000">
            <a:off x="2308868" y="-251400"/>
            <a:ext cx="4526100" cy="82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6" name="Google Shape;146;g3fbad7fd89a_0_248"/>
          <p:cNvSpPr txBox="1">
            <a:spLocks noGrp="1"/>
          </p:cNvSpPr>
          <p:nvPr>
            <p:ph type="dt" idx="10"/>
          </p:nvPr>
        </p:nvSpPr>
        <p:spPr>
          <a:xfrm>
            <a:off x="457188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g3fbad7fd89a_0_248"/>
          <p:cNvSpPr txBox="1">
            <a:spLocks noGrp="1"/>
          </p:cNvSpPr>
          <p:nvPr>
            <p:ph type="ftr" idx="11"/>
          </p:nvPr>
        </p:nvSpPr>
        <p:spPr>
          <a:xfrm>
            <a:off x="3124117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g3fbad7fd89a_0_248"/>
          <p:cNvSpPr txBox="1">
            <a:spLocks noGrp="1"/>
          </p:cNvSpPr>
          <p:nvPr>
            <p:ph type="sldNum" idx="12"/>
          </p:nvPr>
        </p:nvSpPr>
        <p:spPr>
          <a:xfrm>
            <a:off x="6553025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fbad7fd89a_0_254"/>
          <p:cNvSpPr txBox="1">
            <a:spLocks noGrp="1"/>
          </p:cNvSpPr>
          <p:nvPr>
            <p:ph type="title"/>
          </p:nvPr>
        </p:nvSpPr>
        <p:spPr>
          <a:xfrm rot="5400000">
            <a:off x="4732118" y="2171688"/>
            <a:ext cx="5851500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g3fbad7fd89a_0_254"/>
          <p:cNvSpPr txBox="1">
            <a:spLocks noGrp="1"/>
          </p:cNvSpPr>
          <p:nvPr>
            <p:ph type="body" idx="1"/>
          </p:nvPr>
        </p:nvSpPr>
        <p:spPr>
          <a:xfrm rot="5400000">
            <a:off x="541327" y="190638"/>
            <a:ext cx="5851500" cy="60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2" name="Google Shape;152;g3fbad7fd89a_0_254"/>
          <p:cNvSpPr txBox="1">
            <a:spLocks noGrp="1"/>
          </p:cNvSpPr>
          <p:nvPr>
            <p:ph type="dt" idx="10"/>
          </p:nvPr>
        </p:nvSpPr>
        <p:spPr>
          <a:xfrm>
            <a:off x="457188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g3fbad7fd89a_0_254"/>
          <p:cNvSpPr txBox="1">
            <a:spLocks noGrp="1"/>
          </p:cNvSpPr>
          <p:nvPr>
            <p:ph type="ftr" idx="11"/>
          </p:nvPr>
        </p:nvSpPr>
        <p:spPr>
          <a:xfrm>
            <a:off x="3124117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g3fbad7fd89a_0_254"/>
          <p:cNvSpPr txBox="1">
            <a:spLocks noGrp="1"/>
          </p:cNvSpPr>
          <p:nvPr>
            <p:ph type="sldNum" idx="12"/>
          </p:nvPr>
        </p:nvSpPr>
        <p:spPr>
          <a:xfrm>
            <a:off x="6553025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fbad7fd89a_0_185"/>
          <p:cNvSpPr txBox="1">
            <a:spLocks noGrp="1"/>
          </p:cNvSpPr>
          <p:nvPr>
            <p:ph type="title"/>
          </p:nvPr>
        </p:nvSpPr>
        <p:spPr>
          <a:xfrm>
            <a:off x="457188" y="274638"/>
            <a:ext cx="82293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2" name="Google Shape;82;g3fbad7fd89a_0_185"/>
          <p:cNvSpPr txBox="1">
            <a:spLocks noGrp="1"/>
          </p:cNvSpPr>
          <p:nvPr>
            <p:ph type="body" idx="1"/>
          </p:nvPr>
        </p:nvSpPr>
        <p:spPr>
          <a:xfrm>
            <a:off x="457188" y="1600200"/>
            <a:ext cx="82293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Google Shape;83;g3fbad7fd89a_0_185"/>
          <p:cNvSpPr txBox="1">
            <a:spLocks noGrp="1"/>
          </p:cNvSpPr>
          <p:nvPr>
            <p:ph type="dt" idx="10"/>
          </p:nvPr>
        </p:nvSpPr>
        <p:spPr>
          <a:xfrm>
            <a:off x="457188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" name="Google Shape;84;g3fbad7fd89a_0_185"/>
          <p:cNvSpPr txBox="1">
            <a:spLocks noGrp="1"/>
          </p:cNvSpPr>
          <p:nvPr>
            <p:ph type="ftr" idx="11"/>
          </p:nvPr>
        </p:nvSpPr>
        <p:spPr>
          <a:xfrm>
            <a:off x="3124117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" name="Google Shape;85;g3fbad7fd89a_0_185"/>
          <p:cNvSpPr txBox="1">
            <a:spLocks noGrp="1"/>
          </p:cNvSpPr>
          <p:nvPr>
            <p:ph type="sldNum" idx="12"/>
          </p:nvPr>
        </p:nvSpPr>
        <p:spPr>
          <a:xfrm>
            <a:off x="6553025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oleObject" Target="../embeddings/oleObject1.bin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to 7" hidden="1">
            <a:extLst>
              <a:ext uri="{FF2B5EF4-FFF2-40B4-BE49-F238E27FC236}">
                <a16:creationId xmlns:a16="http://schemas.microsoft.com/office/drawing/2014/main" id="{408DB555-9C1F-4197-AF4E-889D4EFCBD9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3" imgW="353" imgH="353" progId="TCLayout.ActiveDocument.1">
                  <p:embed/>
                </p:oleObj>
              </mc:Choice>
              <mc:Fallback>
                <p:oleObj name="Diapositiva de think-cell" r:id="rId3" imgW="353" imgH="353" progId="TCLayout.ActiveDocument.1">
                  <p:embed/>
                  <p:pic>
                    <p:nvPicPr>
                      <p:cNvPr id="8" name="Objeto 7" hidden="1">
                        <a:extLst>
                          <a:ext uri="{FF2B5EF4-FFF2-40B4-BE49-F238E27FC236}">
                            <a16:creationId xmlns:a16="http://schemas.microsoft.com/office/drawing/2014/main" id="{408DB555-9C1F-4197-AF4E-889D4EFCBD9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Gráfico 10">
            <a:extLst>
              <a:ext uri="{FF2B5EF4-FFF2-40B4-BE49-F238E27FC236}">
                <a16:creationId xmlns:a16="http://schemas.microsoft.com/office/drawing/2014/main" id="{BCCCF611-A250-47A1-8FE4-254BB8BC819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220" y="1499275"/>
            <a:ext cx="12514940" cy="45719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0A9CCC2D-14F6-4A84-B63A-60A72D5ACD2A}"/>
              </a:ext>
            </a:extLst>
          </p:cNvPr>
          <p:cNvSpPr txBox="1">
            <a:spLocks/>
          </p:cNvSpPr>
          <p:nvPr/>
        </p:nvSpPr>
        <p:spPr>
          <a:xfrm>
            <a:off x="960639" y="2850959"/>
            <a:ext cx="4047672" cy="11501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>
              <a:lnSpc>
                <a:spcPct val="115000"/>
              </a:lnSpc>
              <a:spcBef>
                <a:spcPts val="0"/>
              </a:spcBef>
            </a:pPr>
            <a:r>
              <a:rPr lang="en-US" sz="3600" dirty="0">
                <a:solidFill>
                  <a:schemeClr val="bg2"/>
                </a:solidFill>
                <a:latin typeface="Plus Jakarta Sans ExtraBold"/>
                <a:ea typeface="Plus Jakarta Sans ExtraBold"/>
                <a:cs typeface="Plus Jakarta Sans ExtraBold"/>
                <a:sym typeface="Plus Jakarta Sans ExtraBold"/>
              </a:rPr>
              <a:t>Product Design</a:t>
            </a:r>
            <a:br>
              <a:rPr lang="en-US" sz="1400" dirty="0">
                <a:solidFill>
                  <a:schemeClr val="bg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3600" dirty="0">
                <a:solidFill>
                  <a:schemeClr val="bg2"/>
                </a:solidFill>
                <a:latin typeface="Plus Jakarta Sans ExtraBold"/>
                <a:ea typeface="Plus Jakarta Sans ExtraBold"/>
                <a:cs typeface="Plus Jakarta Sans ExtraBold"/>
                <a:sym typeface="Plus Jakarta Sans ExtraBold"/>
              </a:rPr>
              <a:t>&amp; AI Workflows</a:t>
            </a:r>
            <a:endParaRPr lang="en-US" sz="3600" dirty="0">
              <a:solidFill>
                <a:schemeClr val="bg2"/>
              </a:solidFill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it-IT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rPr>
              <a:t>Lakshay Suri</a:t>
            </a:r>
            <a:endParaRPr lang="en-GB" sz="2400" dirty="0">
              <a:solidFill>
                <a:schemeClr val="tx1">
                  <a:lumMod val="50000"/>
                  <a:lumOff val="50000"/>
                </a:schemeClr>
              </a:solidFill>
              <a:latin typeface="Calibri Light"/>
              <a:cs typeface="Calibri Light"/>
            </a:endParaRP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CFA69862-AEC8-44C2-8F67-3EDD4CD638B9}"/>
              </a:ext>
            </a:extLst>
          </p:cNvPr>
          <p:cNvSpPr txBox="1">
            <a:spLocks/>
          </p:cNvSpPr>
          <p:nvPr/>
        </p:nvSpPr>
        <p:spPr>
          <a:xfrm>
            <a:off x="2590798" y="597564"/>
            <a:ext cx="6628732" cy="5968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2000" b="1" dirty="0">
                <a:solidFill>
                  <a:srgbClr val="6A2926"/>
                </a:solidFill>
                <a:latin typeface="Arial"/>
                <a:cs typeface="Arial"/>
              </a:rPr>
              <a:t>G-ACCELERATOR Impact Call 2026</a:t>
            </a:r>
            <a:endParaRPr lang="it-IT" sz="2000" dirty="0">
              <a:solidFill>
                <a:srgbClr val="6A2926"/>
              </a:solidFill>
            </a:endParaRPr>
          </a:p>
        </p:txBody>
      </p:sp>
      <p:pic>
        <p:nvPicPr>
          <p:cNvPr id="2" name="Picture 5" descr="Logo&#10;&#10;Description automatically generated">
            <a:extLst>
              <a:ext uri="{FF2B5EF4-FFF2-40B4-BE49-F238E27FC236}">
                <a16:creationId xmlns:a16="http://schemas.microsoft.com/office/drawing/2014/main" id="{90AF8572-AF4B-424D-B59A-BB0E69262D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2479" y="264015"/>
            <a:ext cx="2412332" cy="1356917"/>
          </a:xfrm>
          <a:prstGeom prst="rect">
            <a:avLst/>
          </a:prstGeom>
        </p:spPr>
      </p:pic>
      <p:pic>
        <p:nvPicPr>
          <p:cNvPr id="14" name="Immagine 14" descr="Immagine che contiene persona, oggetto, erba, occhiali&#10;&#10;Descrizione generata automaticamente">
            <a:extLst>
              <a:ext uri="{FF2B5EF4-FFF2-40B4-BE49-F238E27FC236}">
                <a16:creationId xmlns:a16="http://schemas.microsoft.com/office/drawing/2014/main" id="{C8338667-4E1B-4002-9EC2-E9124B649AB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9432" y="2347912"/>
            <a:ext cx="5263340" cy="3389761"/>
          </a:xfrm>
          <a:prstGeom prst="rect">
            <a:avLst/>
          </a:prstGeom>
        </p:spPr>
      </p:pic>
      <p:pic>
        <p:nvPicPr>
          <p:cNvPr id="13" name="Picture 12" descr="A picture containing funnel chart&#10;&#10;Description automatically generated">
            <a:extLst>
              <a:ext uri="{FF2B5EF4-FFF2-40B4-BE49-F238E27FC236}">
                <a16:creationId xmlns:a16="http://schemas.microsoft.com/office/drawing/2014/main" id="{C303268B-B7E1-B56D-53D0-27051EE56B1C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82" b="29412"/>
          <a:stretch/>
        </p:blipFill>
        <p:spPr bwMode="auto">
          <a:xfrm>
            <a:off x="666949" y="5126617"/>
            <a:ext cx="5265620" cy="102523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1B8ED36-D56D-3058-7709-990AD96CC9D1}"/>
              </a:ext>
            </a:extLst>
          </p:cNvPr>
          <p:cNvSpPr/>
          <p:nvPr/>
        </p:nvSpPr>
        <p:spPr>
          <a:xfrm>
            <a:off x="669228" y="5231146"/>
            <a:ext cx="5426772" cy="87194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52482CD-D58C-350C-5A2F-FE11D803DB82}"/>
              </a:ext>
            </a:extLst>
          </p:cNvPr>
          <p:cNvSpPr txBox="1"/>
          <p:nvPr/>
        </p:nvSpPr>
        <p:spPr>
          <a:xfrm>
            <a:off x="1083816" y="6150768"/>
            <a:ext cx="5372100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ca-ES" sz="1400" dirty="0">
                <a:ea typeface="+mn-lt"/>
                <a:cs typeface="+mn-lt"/>
              </a:rPr>
              <a:t>Subvencionat</a:t>
            </a:r>
            <a:r>
              <a:rPr lang="en-US" sz="1400" dirty="0">
                <a:ea typeface="+mn-lt"/>
                <a:cs typeface="+mn-lt"/>
              </a:rPr>
              <a:t> p</a:t>
            </a:r>
            <a:r>
              <a:rPr lang="ca-ES" sz="1400" dirty="0">
                <a:ea typeface="+mn-lt"/>
                <a:cs typeface="+mn-lt"/>
              </a:rPr>
              <a:t>el Departament d'Empresa i Treball (</a:t>
            </a:r>
            <a:r>
              <a:rPr lang="ca-ES" sz="1400" b="1" dirty="0">
                <a:ea typeface="+mn-lt"/>
                <a:cs typeface="+mn-lt"/>
              </a:rPr>
              <a:t>Programa Primer</a:t>
            </a:r>
            <a:r>
              <a:rPr lang="ca-ES" sz="1400" dirty="0">
                <a:ea typeface="+mn-lt"/>
                <a:cs typeface="+mn-lt"/>
              </a:rPr>
              <a:t>)    i amb el cofinançament del Fons Social Europeu Plus </a:t>
            </a:r>
            <a:endParaRPr lang="en-US" sz="14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704327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g3fbad7fd89a_0_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1674" cy="6857816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g3fbad7fd89a_0_0"/>
          <p:cNvSpPr txBox="1"/>
          <p:nvPr/>
        </p:nvSpPr>
        <p:spPr>
          <a:xfrm>
            <a:off x="3158673" y="2377529"/>
            <a:ext cx="5874300" cy="1486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b="0" i="0" u="none" strike="noStrike" cap="none">
                <a:solidFill>
                  <a:srgbClr val="FFFFFF"/>
                </a:solidFill>
                <a:latin typeface="Plus Jakarta Sans ExtraBold"/>
                <a:ea typeface="Plus Jakarta Sans ExtraBold"/>
                <a:cs typeface="Plus Jakarta Sans ExtraBold"/>
                <a:sym typeface="Plus Jakarta Sans ExtraBold"/>
              </a:rPr>
              <a:t>Product </a:t>
            </a:r>
            <a:r>
              <a:rPr lang="en-US" sz="4200" b="0" i="0" u="none" strike="noStrike" cap="none" dirty="0">
                <a:solidFill>
                  <a:srgbClr val="FFFFFF"/>
                </a:solidFill>
                <a:latin typeface="Plus Jakarta Sans ExtraBold"/>
                <a:ea typeface="Plus Jakarta Sans ExtraBold"/>
                <a:cs typeface="Plus Jakarta Sans ExtraBold"/>
                <a:sym typeface="Plus Jakarta Sans ExtraBold"/>
              </a:rPr>
              <a:t>Design</a:t>
            </a:r>
            <a:b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4200" b="0" i="0" u="none" strike="noStrike" cap="none" dirty="0">
                <a:solidFill>
                  <a:srgbClr val="818CF8"/>
                </a:solidFill>
                <a:latin typeface="Plus Jakarta Sans ExtraBold"/>
                <a:ea typeface="Plus Jakarta Sans ExtraBold"/>
                <a:cs typeface="Plus Jakarta Sans ExtraBold"/>
                <a:sym typeface="Plus Jakarta Sans ExtraBold"/>
              </a:rPr>
              <a:t>&amp; AI Workflows</a:t>
            </a:r>
            <a:endParaRPr dirty="0"/>
          </a:p>
        </p:txBody>
      </p:sp>
      <p:sp>
        <p:nvSpPr>
          <p:cNvPr id="161" name="Google Shape;161;g3fbad7fd89a_0_0"/>
          <p:cNvSpPr txBox="1"/>
          <p:nvPr/>
        </p:nvSpPr>
        <p:spPr>
          <a:xfrm>
            <a:off x="2285939" y="3747045"/>
            <a:ext cx="7619700" cy="6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From idea to functional prototype: Building web and mobile applications in the era of AI.</a:t>
            </a:r>
            <a:endParaRPr/>
          </a:p>
        </p:txBody>
      </p:sp>
      <p:sp>
        <p:nvSpPr>
          <p:cNvPr id="162" name="Google Shape;162;g3fbad7fd89a_0_0"/>
          <p:cNvSpPr txBox="1"/>
          <p:nvPr/>
        </p:nvSpPr>
        <p:spPr>
          <a:xfrm>
            <a:off x="4328984" y="4756700"/>
            <a:ext cx="37926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Lakshay Suri</a:t>
            </a:r>
            <a:r>
              <a:rPr lang="en-US" sz="1200" b="0" i="0" u="none" strike="noStrike" cap="non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 | Senior Product Manager @</a:t>
            </a:r>
            <a:r>
              <a:rPr lang="en-US" sz="1200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200" b="0" i="0" u="none" strike="noStrike" cap="non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Inditex</a:t>
            </a:r>
            <a:endParaRPr/>
          </a:p>
        </p:txBody>
      </p:sp>
      <p:sp>
        <p:nvSpPr>
          <p:cNvPr id="163" name="Google Shape;163;g3fbad7fd89a_0_0"/>
          <p:cNvSpPr txBox="1"/>
          <p:nvPr/>
        </p:nvSpPr>
        <p:spPr>
          <a:xfrm>
            <a:off x="8947661" y="70850"/>
            <a:ext cx="5592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latin typeface="Plus Jakarta Sans ExtraBold"/>
                <a:ea typeface="Plus Jakarta Sans ExtraBold"/>
                <a:cs typeface="Plus Jakarta Sans ExtraBold"/>
                <a:sym typeface="Plus Jakarta Sans ExtraBold"/>
              </a:rPr>
              <a:t>G-ACCELERATOR MASTERCLASS</a:t>
            </a:r>
            <a:endParaRPr>
              <a:solidFill>
                <a:srgbClr val="FFFFFF"/>
              </a:solidFill>
              <a:latin typeface="Plus Jakarta Sans ExtraBold"/>
              <a:ea typeface="Plus Jakarta Sans ExtraBold"/>
              <a:cs typeface="Plus Jakarta Sans ExtraBold"/>
              <a:sym typeface="Plus Jakarta Sans Extra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latin typeface="Plus Jakarta Sans ExtraBold"/>
                <a:ea typeface="Plus Jakarta Sans ExtraBold"/>
                <a:cs typeface="Plus Jakarta Sans ExtraBold"/>
                <a:sym typeface="Plus Jakarta Sans ExtraBold"/>
              </a:rPr>
              <a:t>                                                               SESSION 2</a:t>
            </a:r>
            <a:endParaRPr>
              <a:solidFill>
                <a:srgbClr val="FFFFFF"/>
              </a:solidFill>
              <a:latin typeface="Plus Jakarta Sans ExtraBold"/>
              <a:ea typeface="Plus Jakarta Sans ExtraBold"/>
              <a:cs typeface="Plus Jakarta Sans ExtraBold"/>
              <a:sym typeface="Plus Jakarta Sans ExtraBo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"/>
          <p:cNvSpPr txBox="1"/>
          <p:nvPr/>
        </p:nvSpPr>
        <p:spPr>
          <a:xfrm>
            <a:off x="731520" y="457200"/>
            <a:ext cx="1072591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u="none" strike="noStrike" cap="none">
                <a:solidFill>
                  <a:srgbClr val="2563EB"/>
                </a:solidFill>
                <a:latin typeface="Calibri"/>
                <a:ea typeface="Calibri"/>
                <a:cs typeface="Calibri"/>
                <a:sym typeface="Calibri"/>
              </a:rPr>
              <a:t>G-ACCELERATOR MASTERCLASS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Session Objectives &amp; Agenda</a:t>
            </a:r>
            <a:endParaRPr/>
          </a:p>
        </p:txBody>
      </p:sp>
      <p:sp>
        <p:nvSpPr>
          <p:cNvPr id="169" name="Google Shape;169;p2"/>
          <p:cNvSpPr/>
          <p:nvPr/>
        </p:nvSpPr>
        <p:spPr>
          <a:xfrm>
            <a:off x="731520" y="1645920"/>
            <a:ext cx="5120640" cy="2011680"/>
          </a:xfrm>
          <a:prstGeom prst="roundRect">
            <a:avLst>
              <a:gd name="adj" fmla="val 16667"/>
            </a:avLst>
          </a:prstGeom>
          <a:solidFill>
            <a:srgbClr val="F1F5F9"/>
          </a:solidFill>
          <a:ln w="9525" cap="flat" cmpd="sng">
            <a:solidFill>
              <a:srgbClr val="CBD5E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1. Mobile-First Mindset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400" b="0" i="0" u="none" strike="noStrike" cap="none" dirty="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400" b="0" i="0" u="none" strike="noStrike" cap="none" dirty="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Differences between desktop &amp; mobile constraints.</a:t>
            </a:r>
            <a:endParaRPr dirty="0"/>
          </a:p>
        </p:txBody>
      </p:sp>
      <p:sp>
        <p:nvSpPr>
          <p:cNvPr id="171" name="Google Shape;171;p2"/>
          <p:cNvSpPr/>
          <p:nvPr/>
        </p:nvSpPr>
        <p:spPr>
          <a:xfrm>
            <a:off x="6336792" y="1645920"/>
            <a:ext cx="5120640" cy="2011680"/>
          </a:xfrm>
          <a:prstGeom prst="roundRect">
            <a:avLst>
              <a:gd name="adj" fmla="val 16667"/>
            </a:avLst>
          </a:prstGeom>
          <a:solidFill>
            <a:srgbClr val="F1F5F9"/>
          </a:solidFill>
          <a:ln w="9525" cap="flat" cmpd="sng">
            <a:solidFill>
              <a:srgbClr val="CBD5E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en-US" sz="1800" b="1" i="0" u="none" strike="noStrike" cap="none" dirty="0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. UX Deconstructions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400" b="0" i="0" u="none" strike="noStrike" cap="none" dirty="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400" b="0" i="0" u="none" strike="noStrike" cap="none" dirty="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Teardowns of LinkedIn, Vinted, Mango, and Wise.</a:t>
            </a:r>
            <a:endParaRPr dirty="0"/>
          </a:p>
        </p:txBody>
      </p:sp>
      <p:sp>
        <p:nvSpPr>
          <p:cNvPr id="172" name="Google Shape;172;p2"/>
          <p:cNvSpPr/>
          <p:nvPr/>
        </p:nvSpPr>
        <p:spPr>
          <a:xfrm>
            <a:off x="3709283" y="3931920"/>
            <a:ext cx="5120640" cy="2011680"/>
          </a:xfrm>
          <a:prstGeom prst="roundRect">
            <a:avLst>
              <a:gd name="adj" fmla="val 16667"/>
            </a:avLst>
          </a:prstGeom>
          <a:solidFill>
            <a:srgbClr val="F1F5F9"/>
          </a:solidFill>
          <a:ln w="9525" cap="flat" cmpd="sng">
            <a:solidFill>
              <a:srgbClr val="CBD5E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en-US" sz="1800" b="1" i="0" u="none" strike="noStrike" cap="none" dirty="0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. Hands-On Workshop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400" b="0" i="0" u="none" strike="noStrike" cap="none" dirty="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400" b="0" i="0" u="none" strike="noStrike" cap="none" dirty="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Build an interactive prototype in 30 minutes.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"/>
          <p:cNvSpPr txBox="1"/>
          <p:nvPr/>
        </p:nvSpPr>
        <p:spPr>
          <a:xfrm>
            <a:off x="731520" y="457200"/>
            <a:ext cx="1072591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u="none" strike="noStrike" cap="none">
                <a:solidFill>
                  <a:srgbClr val="2563EB"/>
                </a:solidFill>
                <a:latin typeface="Calibri"/>
                <a:ea typeface="Calibri"/>
                <a:cs typeface="Calibri"/>
                <a:sym typeface="Calibri"/>
              </a:rPr>
              <a:t>G-ACCELERATOR MASTERCLASS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Mobile UX vs. Web UX: Essential Differences</a:t>
            </a:r>
            <a:endParaRPr/>
          </a:p>
        </p:txBody>
      </p:sp>
      <p:graphicFrame>
        <p:nvGraphicFramePr>
          <p:cNvPr id="178" name="Google Shape;178;p3"/>
          <p:cNvGraphicFramePr/>
          <p:nvPr/>
        </p:nvGraphicFramePr>
        <p:xfrm>
          <a:off x="2208275" y="2263625"/>
          <a:ext cx="7772400" cy="1578393"/>
        </p:xfrm>
        <a:graphic>
          <a:graphicData uri="http://schemas.openxmlformats.org/drawingml/2006/table">
            <a:tbl>
              <a:tblPr>
                <a:noFill/>
                <a:tableStyleId>{E70CFFE4-08DA-434B-8431-F3C60DAD9187}</a:tableStyleId>
              </a:tblPr>
              <a:tblGrid>
                <a:gridCol w="2266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05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00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/>
                        <a:t>Design Question</a:t>
                      </a:r>
                      <a:endParaRPr sz="11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/>
                        <a:t>Mobile UX</a:t>
                      </a:r>
                      <a:endParaRPr sz="11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/>
                        <a:t>Web UX</a:t>
                      </a:r>
                      <a:endParaRPr sz="1100" b="1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/>
                        <a:t>How should navigation work?</a:t>
                      </a:r>
                      <a:endParaRPr sz="11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Keep it simple and easy to reach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Can have more menus and navigation options</a:t>
                      </a: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/>
                        <a:t>What should the design prioritize?</a:t>
                      </a:r>
                      <a:endParaRPr sz="11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Speed, simplicity and easy access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Information, productivity and flexibility</a:t>
                      </a: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"/>
          <p:cNvSpPr txBox="1"/>
          <p:nvPr/>
        </p:nvSpPr>
        <p:spPr>
          <a:xfrm>
            <a:off x="731520" y="457200"/>
            <a:ext cx="107259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u="none" strike="noStrike" cap="none">
                <a:solidFill>
                  <a:srgbClr val="2563EB"/>
                </a:solidFill>
                <a:latin typeface="Calibri"/>
                <a:ea typeface="Calibri"/>
                <a:cs typeface="Calibri"/>
                <a:sym typeface="Calibri"/>
              </a:rPr>
              <a:t>G-ACCELERATOR MASTERCLASS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Mobile Best Practice #1 </a:t>
            </a:r>
            <a:endParaRPr/>
          </a:p>
        </p:txBody>
      </p:sp>
      <p:sp>
        <p:nvSpPr>
          <p:cNvPr id="184" name="Google Shape;184;p4"/>
          <p:cNvSpPr/>
          <p:nvPr/>
        </p:nvSpPr>
        <p:spPr>
          <a:xfrm>
            <a:off x="5120640" y="1645920"/>
            <a:ext cx="6336792" cy="210312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cap="flat" cmpd="sng">
            <a:solidFill>
              <a:srgbClr val="2563EB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 u="none" strike="noStrike" cap="none">
                <a:solidFill>
                  <a:srgbClr val="2563EB"/>
                </a:solidFill>
                <a:latin typeface="Calibri"/>
                <a:ea typeface="Calibri"/>
                <a:cs typeface="Calibri"/>
                <a:sym typeface="Calibri"/>
              </a:rPr>
              <a:t>KEY TAKEAWAY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Skeleton loading screens reduce perceived waiting time compared to generic spinners, keeping users engaged during data</a:t>
            </a:r>
            <a:r>
              <a:rPr lang="en-US" sz="1500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 loading</a:t>
            </a:r>
            <a:r>
              <a:rPr lang="en-US" sz="1500" b="0" i="0" u="none" strike="noStrike" cap="none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  <p:sp>
        <p:nvSpPr>
          <p:cNvPr id="185" name="Google Shape;185;p4"/>
          <p:cNvSpPr/>
          <p:nvPr/>
        </p:nvSpPr>
        <p:spPr>
          <a:xfrm>
            <a:off x="5120640" y="4114800"/>
            <a:ext cx="6336792" cy="2103120"/>
          </a:xfrm>
          <a:prstGeom prst="roundRect">
            <a:avLst>
              <a:gd name="adj" fmla="val 16667"/>
            </a:avLst>
          </a:prstGeom>
          <a:solidFill>
            <a:srgbClr val="0F172A"/>
          </a:solidFill>
          <a:ln w="9525" cap="flat" cmpd="sng">
            <a:solidFill>
              <a:srgbClr val="0F172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 u="none" strike="noStrike" cap="none">
                <a:solidFill>
                  <a:srgbClr val="94A3B8"/>
                </a:solidFill>
                <a:latin typeface="Calibri"/>
                <a:ea typeface="Calibri"/>
                <a:cs typeface="Calibri"/>
                <a:sym typeface="Calibri"/>
              </a:rPr>
              <a:t>DESIGN RULE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Limit bottom navigation bars to 3–5 core, high-priority actions located strictly within natural thumb reach.</a:t>
            </a:r>
            <a:endParaRPr/>
          </a:p>
        </p:txBody>
      </p:sp>
      <p:pic>
        <p:nvPicPr>
          <p:cNvPr id="186" name="Google Shape;186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32400" y="1485425"/>
            <a:ext cx="2032851" cy="47324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5"/>
          <p:cNvSpPr txBox="1"/>
          <p:nvPr/>
        </p:nvSpPr>
        <p:spPr>
          <a:xfrm>
            <a:off x="731520" y="457200"/>
            <a:ext cx="107259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u="none" strike="noStrike" cap="none">
                <a:solidFill>
                  <a:srgbClr val="2563EB"/>
                </a:solidFill>
                <a:latin typeface="Calibri"/>
                <a:ea typeface="Calibri"/>
                <a:cs typeface="Calibri"/>
                <a:sym typeface="Calibri"/>
              </a:rPr>
              <a:t>G-ACCELERATOR MASTERCLASS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Mobile Best Practice #2 </a:t>
            </a:r>
            <a:endParaRPr/>
          </a:p>
        </p:txBody>
      </p:sp>
      <p:sp>
        <p:nvSpPr>
          <p:cNvPr id="192" name="Google Shape;192;p5"/>
          <p:cNvSpPr/>
          <p:nvPr/>
        </p:nvSpPr>
        <p:spPr>
          <a:xfrm>
            <a:off x="5120515" y="3004870"/>
            <a:ext cx="6336900" cy="21030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cap="flat" cmpd="sng">
            <a:solidFill>
              <a:srgbClr val="2563EB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 u="none" strike="noStrike" cap="none">
                <a:solidFill>
                  <a:srgbClr val="2563EB"/>
                </a:solidFill>
                <a:latin typeface="Calibri"/>
                <a:ea typeface="Calibri"/>
                <a:cs typeface="Calibri"/>
                <a:sym typeface="Calibri"/>
              </a:rPr>
              <a:t>KEY TAKEAWAY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Functionality to measure the usage without actually spending money developing the functionality</a:t>
            </a:r>
            <a:endParaRPr/>
          </a:p>
        </p:txBody>
      </p:sp>
      <p:pic>
        <p:nvPicPr>
          <p:cNvPr id="193" name="Google Shape;193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9100" y="1322775"/>
            <a:ext cx="2537351" cy="510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60951" y="3004867"/>
            <a:ext cx="1482587" cy="3213051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5"/>
          <p:cNvSpPr/>
          <p:nvPr/>
        </p:nvSpPr>
        <p:spPr>
          <a:xfrm>
            <a:off x="299100" y="4595900"/>
            <a:ext cx="2323800" cy="3258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96" name="Google Shape;196;p5"/>
          <p:cNvCxnSpPr>
            <a:stCxn id="195" idx="3"/>
          </p:cNvCxnSpPr>
          <p:nvPr/>
        </p:nvCxnSpPr>
        <p:spPr>
          <a:xfrm>
            <a:off x="2622900" y="4758800"/>
            <a:ext cx="666900" cy="389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6"/>
          <p:cNvSpPr txBox="1"/>
          <p:nvPr/>
        </p:nvSpPr>
        <p:spPr>
          <a:xfrm>
            <a:off x="731520" y="457200"/>
            <a:ext cx="107259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u="none" strike="noStrike" cap="none">
                <a:solidFill>
                  <a:srgbClr val="2563EB"/>
                </a:solidFill>
                <a:latin typeface="Calibri"/>
                <a:ea typeface="Calibri"/>
                <a:cs typeface="Calibri"/>
                <a:sym typeface="Calibri"/>
              </a:rPr>
              <a:t>G-ACCELERATOR MASTERCLASS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Mobile Best Practice #3 </a:t>
            </a:r>
            <a:endParaRPr/>
          </a:p>
        </p:txBody>
      </p:sp>
      <p:sp>
        <p:nvSpPr>
          <p:cNvPr id="202" name="Google Shape;202;p6"/>
          <p:cNvSpPr/>
          <p:nvPr/>
        </p:nvSpPr>
        <p:spPr>
          <a:xfrm>
            <a:off x="5120640" y="2113520"/>
            <a:ext cx="6336900" cy="21030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cap="flat" cmpd="sng">
            <a:solidFill>
              <a:srgbClr val="2563EB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 u="none" strike="noStrike" cap="none">
                <a:solidFill>
                  <a:srgbClr val="2563EB"/>
                </a:solidFill>
                <a:latin typeface="Calibri"/>
                <a:ea typeface="Calibri"/>
                <a:cs typeface="Calibri"/>
                <a:sym typeface="Calibri"/>
              </a:rPr>
              <a:t>KEY TAKEAWAY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         </a:t>
            </a:r>
            <a:endParaRPr sz="1500">
              <a:solidFill>
                <a:srgbClr val="0F172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   Seamless tap accessibility for navigation</a:t>
            </a:r>
            <a:endParaRPr/>
          </a:p>
        </p:txBody>
      </p:sp>
      <p:pic>
        <p:nvPicPr>
          <p:cNvPr id="203" name="Google Shape;203;p6" title="Image (44)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0612" y="1230484"/>
            <a:ext cx="2438786" cy="52873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7"/>
          <p:cNvSpPr txBox="1"/>
          <p:nvPr/>
        </p:nvSpPr>
        <p:spPr>
          <a:xfrm>
            <a:off x="731520" y="457200"/>
            <a:ext cx="107259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u="none" strike="noStrike" cap="none">
                <a:solidFill>
                  <a:srgbClr val="2563EB"/>
                </a:solidFill>
                <a:latin typeface="Calibri"/>
                <a:ea typeface="Calibri"/>
                <a:cs typeface="Calibri"/>
                <a:sym typeface="Calibri"/>
              </a:rPr>
              <a:t>G-ACCELERATOR MASTERCLASS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Mobile Best Practice #4 </a:t>
            </a:r>
            <a:endParaRPr/>
          </a:p>
        </p:txBody>
      </p:sp>
      <p:sp>
        <p:nvSpPr>
          <p:cNvPr id="209" name="Google Shape;209;p7"/>
          <p:cNvSpPr/>
          <p:nvPr/>
        </p:nvSpPr>
        <p:spPr>
          <a:xfrm>
            <a:off x="5021465" y="2768907"/>
            <a:ext cx="6336900" cy="21030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cap="flat" cmpd="sng">
            <a:solidFill>
              <a:srgbClr val="2563EB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 u="none" strike="noStrike" cap="none">
                <a:solidFill>
                  <a:srgbClr val="2563EB"/>
                </a:solidFill>
                <a:latin typeface="Calibri"/>
                <a:ea typeface="Calibri"/>
                <a:cs typeface="Calibri"/>
                <a:sym typeface="Calibri"/>
              </a:rPr>
              <a:t>KEY TAKEAWAY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0F172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75">
              <a:solidFill>
                <a:srgbClr val="475569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 rtl="0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1275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size, contrast, and spacing  to guide user attention toward the primary Call to Action (CTA).</a:t>
            </a:r>
            <a:endParaRPr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0F172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0" name="Google Shape;210;p7" title="Image (45)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8813" y="1314140"/>
            <a:ext cx="2312075" cy="50126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8"/>
          <p:cNvSpPr txBox="1"/>
          <p:nvPr/>
        </p:nvSpPr>
        <p:spPr>
          <a:xfrm>
            <a:off x="731520" y="457200"/>
            <a:ext cx="1072591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u="none" strike="noStrike" cap="none" dirty="0">
                <a:solidFill>
                  <a:srgbClr val="2563EB"/>
                </a:solidFill>
                <a:latin typeface="Calibri"/>
                <a:ea typeface="Calibri"/>
                <a:cs typeface="Calibri"/>
                <a:sym typeface="Calibri"/>
              </a:rPr>
              <a:t>G-ACCELERATOR MASTERCLASS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Checklist: The 5 Mobile App Commandments</a:t>
            </a:r>
            <a:endParaRPr dirty="0"/>
          </a:p>
        </p:txBody>
      </p:sp>
      <p:sp>
        <p:nvSpPr>
          <p:cNvPr id="216" name="Google Shape;216;p8"/>
          <p:cNvSpPr/>
          <p:nvPr/>
        </p:nvSpPr>
        <p:spPr>
          <a:xfrm>
            <a:off x="731520" y="1554480"/>
            <a:ext cx="10725912" cy="822960"/>
          </a:xfrm>
          <a:prstGeom prst="roundRect">
            <a:avLst>
              <a:gd name="adj" fmla="val 16667"/>
            </a:avLst>
          </a:prstGeom>
          <a:solidFill>
            <a:srgbClr val="F1F5F9"/>
          </a:solidFill>
          <a:ln w="9525" cap="flat" cmpd="sng">
            <a:solidFill>
              <a:srgbClr val="CBD5E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1. Speed — </a:t>
            </a:r>
            <a:r>
              <a:rPr lang="en-US" sz="1500" b="0" i="0" u="none" strike="noStrike" cap="none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Optim</a:t>
            </a:r>
            <a:r>
              <a:rPr lang="en-US" sz="150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ize the application so that each screen responds in less than 3 seconds!</a:t>
            </a:r>
            <a:endParaRPr/>
          </a:p>
        </p:txBody>
      </p:sp>
      <p:sp>
        <p:nvSpPr>
          <p:cNvPr id="217" name="Google Shape;217;p8"/>
          <p:cNvSpPr/>
          <p:nvPr/>
        </p:nvSpPr>
        <p:spPr>
          <a:xfrm>
            <a:off x="731520" y="2514600"/>
            <a:ext cx="10725912" cy="822960"/>
          </a:xfrm>
          <a:prstGeom prst="roundRect">
            <a:avLst>
              <a:gd name="adj" fmla="val 16667"/>
            </a:avLst>
          </a:prstGeom>
          <a:solidFill>
            <a:srgbClr val="F1F5F9"/>
          </a:solidFill>
          <a:ln w="9525" cap="flat" cmpd="sng">
            <a:solidFill>
              <a:srgbClr val="CBD5E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2. Accessibility — </a:t>
            </a:r>
            <a:r>
              <a:rPr lang="en-US" sz="1500" b="0" i="0" u="none" strike="noStrike" cap="none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Ensure contrast ratios and dynamic text sizing support.</a:t>
            </a:r>
            <a:endParaRPr/>
          </a:p>
        </p:txBody>
      </p:sp>
      <p:sp>
        <p:nvSpPr>
          <p:cNvPr id="218" name="Google Shape;218;p8"/>
          <p:cNvSpPr/>
          <p:nvPr/>
        </p:nvSpPr>
        <p:spPr>
          <a:xfrm>
            <a:off x="731520" y="3474720"/>
            <a:ext cx="10725912" cy="822960"/>
          </a:xfrm>
          <a:prstGeom prst="roundRect">
            <a:avLst>
              <a:gd name="adj" fmla="val 16667"/>
            </a:avLst>
          </a:prstGeom>
          <a:solidFill>
            <a:srgbClr val="F1F5F9"/>
          </a:solidFill>
          <a:ln w="9525" cap="flat" cmpd="sng">
            <a:solidFill>
              <a:srgbClr val="CBD5E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3. Predictability — 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Adhere strictly to standard Design patterns.</a:t>
            </a:r>
            <a:endParaRPr dirty="0"/>
          </a:p>
        </p:txBody>
      </p:sp>
      <p:sp>
        <p:nvSpPr>
          <p:cNvPr id="219" name="Google Shape;219;p8"/>
          <p:cNvSpPr/>
          <p:nvPr/>
        </p:nvSpPr>
        <p:spPr>
          <a:xfrm>
            <a:off x="731520" y="4434840"/>
            <a:ext cx="10725912" cy="822960"/>
          </a:xfrm>
          <a:prstGeom prst="roundRect">
            <a:avLst>
              <a:gd name="adj" fmla="val 16667"/>
            </a:avLst>
          </a:prstGeom>
          <a:solidFill>
            <a:srgbClr val="F1F5F9"/>
          </a:solidFill>
          <a:ln w="9525" cap="flat" cmpd="sng">
            <a:solidFill>
              <a:srgbClr val="CBD5E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4. Feedback — 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Provide immediate visual feedback for every user interaction.</a:t>
            </a:r>
            <a:endParaRPr dirty="0"/>
          </a:p>
        </p:txBody>
      </p:sp>
      <p:sp>
        <p:nvSpPr>
          <p:cNvPr id="220" name="Google Shape;220;p8"/>
          <p:cNvSpPr/>
          <p:nvPr/>
        </p:nvSpPr>
        <p:spPr>
          <a:xfrm>
            <a:off x="731520" y="5394960"/>
            <a:ext cx="10725912" cy="822960"/>
          </a:xfrm>
          <a:prstGeom prst="roundRect">
            <a:avLst>
              <a:gd name="adj" fmla="val 16667"/>
            </a:avLst>
          </a:prstGeom>
          <a:solidFill>
            <a:srgbClr val="F1F5F9"/>
          </a:solidFill>
          <a:ln w="9525" cap="flat" cmpd="sng">
            <a:solidFill>
              <a:srgbClr val="CBD5E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5. Device Testing — </a:t>
            </a:r>
            <a:r>
              <a:rPr lang="en-US" sz="1500" b="0" i="0" u="none" strike="noStrike" cap="none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Always test flows on real physical devices, not just desktop previews.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9"/>
          <p:cNvSpPr txBox="1"/>
          <p:nvPr/>
        </p:nvSpPr>
        <p:spPr>
          <a:xfrm>
            <a:off x="731520" y="457200"/>
            <a:ext cx="1072591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u="none" strike="noStrike" cap="none">
                <a:solidFill>
                  <a:srgbClr val="2563EB"/>
                </a:solidFill>
                <a:latin typeface="Calibri"/>
                <a:ea typeface="Calibri"/>
                <a:cs typeface="Calibri"/>
                <a:sym typeface="Calibri"/>
              </a:rPr>
              <a:t>G-ACCELERATOR MASTERCLASS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Interactive Tooling for App Prototypes</a:t>
            </a:r>
            <a:endParaRPr/>
          </a:p>
        </p:txBody>
      </p:sp>
      <p:graphicFrame>
        <p:nvGraphicFramePr>
          <p:cNvPr id="226" name="Google Shape;226;p9"/>
          <p:cNvGraphicFramePr/>
          <p:nvPr/>
        </p:nvGraphicFramePr>
        <p:xfrm>
          <a:off x="731520" y="1645920"/>
          <a:ext cx="10725900" cy="4114800"/>
        </p:xfrm>
        <a:graphic>
          <a:graphicData uri="http://schemas.openxmlformats.org/drawingml/2006/table">
            <a:tbl>
              <a:tblPr firstRow="1" bandRow="1">
                <a:noFill/>
                <a:tableStyleId>{EFC62EF8-0F64-4DD0-8119-CB9D8670F71F}</a:tableStyleId>
              </a:tblPr>
              <a:tblGrid>
                <a:gridCol w="2011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26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59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42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287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>
                          <a:solidFill>
                            <a:srgbClr val="FFFFFF"/>
                          </a:solidFill>
                        </a:rPr>
                        <a:t>Tool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>
                          <a:solidFill>
                            <a:srgbClr val="FFFFFF"/>
                          </a:solidFill>
                        </a:rPr>
                        <a:t>Best Used For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>
                          <a:solidFill>
                            <a:srgbClr val="FFFFFF"/>
                          </a:solidFill>
                        </a:rPr>
                        <a:t>Learning Curve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>
                          <a:solidFill>
                            <a:srgbClr val="FFFFFF"/>
                          </a:solidFill>
                        </a:rPr>
                        <a:t>Key Advantage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0F17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87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1" u="none" strike="noStrike" cap="none">
                          <a:solidFill>
                            <a:srgbClr val="334155"/>
                          </a:solidFill>
                        </a:rPr>
                        <a:t>Figma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u="none" strike="noStrike" cap="none">
                          <a:solidFill>
                            <a:srgbClr val="334155"/>
                          </a:solidFill>
                        </a:rPr>
                        <a:t>High-Fidelity UI &amp; Components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u="none" strike="noStrike" cap="none">
                          <a:solidFill>
                            <a:srgbClr val="334155"/>
                          </a:solidFill>
                        </a:rPr>
                        <a:t>Moderate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u="none" strike="noStrike" cap="none">
                          <a:solidFill>
                            <a:srgbClr val="334155"/>
                          </a:solidFill>
                        </a:rPr>
                        <a:t>Industry standard, robust vector styling &amp; interactive components.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87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1" u="none" strike="noStrike" cap="none">
                          <a:solidFill>
                            <a:srgbClr val="334155"/>
                          </a:solidFill>
                        </a:rPr>
                        <a:t>Uizard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u="none" strike="noStrike" cap="none">
                          <a:solidFill>
                            <a:srgbClr val="334155"/>
                          </a:solidFill>
                        </a:rPr>
                        <a:t>AI-Assisted Wireframing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u="none" strike="noStrike" cap="none">
                          <a:solidFill>
                            <a:srgbClr val="334155"/>
                          </a:solidFill>
                        </a:rPr>
                        <a:t>Low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u="none" strike="noStrike" cap="none">
                          <a:solidFill>
                            <a:srgbClr val="334155"/>
                          </a:solidFill>
                        </a:rPr>
                        <a:t>Generates interactive screens rapidly from sketches or text prompts.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1F5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287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1" u="none" strike="noStrike" cap="none">
                          <a:solidFill>
                            <a:srgbClr val="334155"/>
                          </a:solidFill>
                        </a:rPr>
                        <a:t>Canva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u="none" strike="noStrike" cap="none">
                          <a:solidFill>
                            <a:srgbClr val="334155"/>
                          </a:solidFill>
                        </a:rPr>
                        <a:t>Pitch Deck &amp; Visual Mockups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u="none" strike="noStrike" cap="none">
                          <a:solidFill>
                            <a:srgbClr val="334155"/>
                          </a:solidFill>
                        </a:rPr>
                        <a:t>Low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u="none" strike="noStrike" cap="none">
                          <a:solidFill>
                            <a:srgbClr val="334155"/>
                          </a:solidFill>
                        </a:rPr>
                        <a:t>Extensive template library for rapid visual polish and presentation.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0"/>
          <p:cNvSpPr txBox="1"/>
          <p:nvPr/>
        </p:nvSpPr>
        <p:spPr>
          <a:xfrm>
            <a:off x="731520" y="457200"/>
            <a:ext cx="107259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u="none" strike="noStrike" cap="none">
                <a:solidFill>
                  <a:srgbClr val="2563EB"/>
                </a:solidFill>
                <a:latin typeface="Calibri"/>
                <a:ea typeface="Calibri"/>
                <a:cs typeface="Calibri"/>
                <a:sym typeface="Calibri"/>
              </a:rPr>
              <a:t>G-ACCELERATOR MASTERCLASS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Workshop: Build Your Mobile Prototype (30 Mins)</a:t>
            </a:r>
            <a:endParaRPr/>
          </a:p>
        </p:txBody>
      </p:sp>
      <p:sp>
        <p:nvSpPr>
          <p:cNvPr id="232" name="Google Shape;232;p10"/>
          <p:cNvSpPr/>
          <p:nvPr/>
        </p:nvSpPr>
        <p:spPr>
          <a:xfrm>
            <a:off x="2601895" y="1617570"/>
            <a:ext cx="2560200" cy="4389000"/>
          </a:xfrm>
          <a:prstGeom prst="roundRect">
            <a:avLst>
              <a:gd name="adj" fmla="val 16667"/>
            </a:avLst>
          </a:prstGeom>
          <a:solidFill>
            <a:srgbClr val="F1F5F9"/>
          </a:solidFill>
          <a:ln w="9525" cap="flat" cmpd="sng">
            <a:solidFill>
              <a:srgbClr val="CBD5E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rgbClr val="2563EB"/>
                </a:solidFill>
                <a:latin typeface="Calibri"/>
                <a:ea typeface="Calibri"/>
                <a:cs typeface="Calibri"/>
                <a:sym typeface="Calibri"/>
              </a:rPr>
              <a:t>Step 1: Setup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300" b="0" i="0" u="none" strike="noStrike" cap="none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300" b="0" i="0" u="none" strike="noStrike" cap="none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Select your tool (Figma, Uizard, or Canva) </a:t>
            </a:r>
            <a:endParaRPr/>
          </a:p>
        </p:txBody>
      </p:sp>
      <p:sp>
        <p:nvSpPr>
          <p:cNvPr id="233" name="Google Shape;233;p10"/>
          <p:cNvSpPr/>
          <p:nvPr/>
        </p:nvSpPr>
        <p:spPr>
          <a:xfrm>
            <a:off x="5299375" y="1617570"/>
            <a:ext cx="2560200" cy="4389000"/>
          </a:xfrm>
          <a:prstGeom prst="roundRect">
            <a:avLst>
              <a:gd name="adj" fmla="val 16667"/>
            </a:avLst>
          </a:prstGeom>
          <a:solidFill>
            <a:srgbClr val="F1F5F9"/>
          </a:solidFill>
          <a:ln w="9525" cap="flat" cmpd="sng">
            <a:solidFill>
              <a:srgbClr val="CBD5E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 dirty="0">
                <a:solidFill>
                  <a:srgbClr val="2563EB"/>
                </a:solidFill>
                <a:latin typeface="Calibri"/>
                <a:ea typeface="Calibri"/>
                <a:cs typeface="Calibri"/>
                <a:sym typeface="Calibri"/>
              </a:rPr>
              <a:t>Step 2: Core Screens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300" b="0" i="0" u="none" strike="noStrike" cap="none" dirty="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300" b="0" i="0" u="none" strike="noStrike" cap="none" dirty="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Draft 3 essential screens: Onboarding/Home, Main and Profile/Settings.</a:t>
            </a:r>
            <a:endParaRPr dirty="0"/>
          </a:p>
        </p:txBody>
      </p:sp>
      <p:sp>
        <p:nvSpPr>
          <p:cNvPr id="234" name="Google Shape;234;p10"/>
          <p:cNvSpPr/>
          <p:nvPr/>
        </p:nvSpPr>
        <p:spPr>
          <a:xfrm>
            <a:off x="7996855" y="1617570"/>
            <a:ext cx="2560200" cy="4389000"/>
          </a:xfrm>
          <a:prstGeom prst="roundRect">
            <a:avLst>
              <a:gd name="adj" fmla="val 16667"/>
            </a:avLst>
          </a:prstGeom>
          <a:solidFill>
            <a:srgbClr val="F1F5F9"/>
          </a:solidFill>
          <a:ln w="9525" cap="flat" cmpd="sng">
            <a:solidFill>
              <a:srgbClr val="CBD5E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 dirty="0">
                <a:solidFill>
                  <a:srgbClr val="2563EB"/>
                </a:solidFill>
                <a:latin typeface="Calibri"/>
                <a:ea typeface="Calibri"/>
                <a:cs typeface="Calibri"/>
                <a:sym typeface="Calibri"/>
              </a:rPr>
              <a:t>Step 3: Interactions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300" b="0" i="0" u="none" strike="noStrike" cap="none" dirty="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300" b="0" i="0" u="none" strike="noStrike" cap="none" dirty="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Map out basic touch triggers (e.g., Tap button -&gt; Navigate to Screen 2).</a:t>
            </a:r>
            <a:endParaRPr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Google Shape;239;g3fbad7fd89a_0_17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1674" cy="68578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g3fbad7fd89a_0_178" descr="image.png"/>
          <p:cNvPicPr preferRelativeResize="0"/>
          <p:nvPr/>
        </p:nvPicPr>
        <p:blipFill rotWithShape="1">
          <a:blip r:embed="rId4">
            <a:alphaModFix/>
          </a:blip>
          <a:srcRect l="56530" r="5093" b="11127"/>
          <a:stretch/>
        </p:blipFill>
        <p:spPr>
          <a:xfrm>
            <a:off x="4508330" y="3935200"/>
            <a:ext cx="2748827" cy="533325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g3fbad7fd89a_0_178"/>
          <p:cNvSpPr txBox="1"/>
          <p:nvPr/>
        </p:nvSpPr>
        <p:spPr>
          <a:xfrm>
            <a:off x="2265461" y="1871662"/>
            <a:ext cx="76608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0" u="none" strike="noStrike" cap="none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Questions?</a:t>
            </a:r>
            <a:endParaRPr/>
          </a:p>
        </p:txBody>
      </p:sp>
      <p:sp>
        <p:nvSpPr>
          <p:cNvPr id="242" name="Google Shape;242;g3fbad7fd89a_0_178"/>
          <p:cNvSpPr txBox="1"/>
          <p:nvPr/>
        </p:nvSpPr>
        <p:spPr>
          <a:xfrm>
            <a:off x="1008590" y="3052025"/>
            <a:ext cx="100035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Thank you for your attention! </a:t>
            </a:r>
            <a:endParaRPr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03295685-2385-4a6a-8368-cb4a937acc28}" enabled="1" method="Privileged" siteId="{c8e8bdb6-8e7c-41d5-bc41-37fff3c33b75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504</Words>
  <Application>Microsoft Office PowerPoint</Application>
  <PresentationFormat>Panorámica</PresentationFormat>
  <Paragraphs>84</Paragraphs>
  <Slides>12</Slides>
  <Notes>11</Notes>
  <HiddenSlides>0</HiddenSlides>
  <MMClips>0</MMClips>
  <ScaleCrop>false</ScaleCrop>
  <HeadingPairs>
    <vt:vector size="8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21" baseType="lpstr">
      <vt:lpstr>Plus Jakarta Sans ExtraBold</vt:lpstr>
      <vt:lpstr>Calibri</vt:lpstr>
      <vt:lpstr>Calibri Light</vt:lpstr>
      <vt:lpstr>Plus Jakarta Sans</vt:lpstr>
      <vt:lpstr>Inter</vt:lpstr>
      <vt:lpstr>Arial</vt:lpstr>
      <vt:lpstr>Office Theme</vt:lpstr>
      <vt:lpstr>Office Theme</vt:lpstr>
      <vt:lpstr>Diapositiva de think-cell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Lakshay Suri</cp:lastModifiedBy>
  <cp:revision>3</cp:revision>
  <dcterms:created xsi:type="dcterms:W3CDTF">2013-01-27T09:14:16Z</dcterms:created>
  <dcterms:modified xsi:type="dcterms:W3CDTF">2026-09-27T16:40:17Z</dcterms:modified>
</cp:coreProperties>
</file>