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embeddedFontLst>
    <p:embeddedFont>
      <p:font typeface="Inter" panose="020B0604020202020204" charset="0"/>
      <p:regular r:id="rId20"/>
      <p:bold r:id="rId21"/>
      <p:italic r:id="rId22"/>
      <p:boldItalic r:id="rId23"/>
    </p:embeddedFont>
    <p:embeddedFont>
      <p:font typeface="Inter SemiBold" panose="020B0604020202020204" charset="0"/>
      <p:regular r:id="rId24"/>
      <p:bold r:id="rId25"/>
      <p:italic r:id="rId26"/>
      <p:boldItalic r:id="rId27"/>
    </p:embeddedFont>
    <p:embeddedFont>
      <p:font typeface="Plus Jakarta Sans" panose="020B0604020202020204" charset="0"/>
      <p:regular r:id="rId28"/>
      <p:bold r:id="rId29"/>
      <p:italic r:id="rId30"/>
      <p:boldItalic r:id="rId31"/>
    </p:embeddedFont>
    <p:embeddedFont>
      <p:font typeface="Plus Jakarta Sans ExtraBold" panose="020B0604020202020204" charset="0"/>
      <p:bold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iZJkeQ4JFqN8Lqo/a9JdTmbJ+x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bace4f72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3fbace4f72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ace4f72d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fbace4f72d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bace4f72d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3fbace4f72d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ace4f72d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3fbace4f72d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42.png"/><Relationship Id="rId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408DB555-9C1F-4197-AF4E-889D4EFCBD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53" imgH="353" progId="TCLayout.ActiveDocument.1">
                  <p:embed/>
                </p:oleObj>
              </mc:Choice>
              <mc:Fallback>
                <p:oleObj name="Diapositiva de think-cell" r:id="rId3" imgW="353" imgH="353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408DB555-9C1F-4197-AF4E-889D4EFCBD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áfico 10">
            <a:extLst>
              <a:ext uri="{FF2B5EF4-FFF2-40B4-BE49-F238E27FC236}">
                <a16:creationId xmlns:a16="http://schemas.microsoft.com/office/drawing/2014/main" id="{BCCCF611-A250-47A1-8FE4-254BB8BC8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0" y="1499275"/>
            <a:ext cx="12514940" cy="4571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9CCC2D-14F6-4A84-B63A-60A72D5ACD2A}"/>
              </a:ext>
            </a:extLst>
          </p:cNvPr>
          <p:cNvSpPr txBox="1">
            <a:spLocks/>
          </p:cNvSpPr>
          <p:nvPr/>
        </p:nvSpPr>
        <p:spPr>
          <a:xfrm>
            <a:off x="960639" y="2850959"/>
            <a:ext cx="4047672" cy="115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15000"/>
              </a:lnSpc>
              <a:spcBef>
                <a:spcPts val="0"/>
              </a:spcBef>
            </a:pPr>
            <a:r>
              <a:rPr lang="en-US" sz="3600" dirty="0">
                <a:solidFill>
                  <a:schemeClr val="bg2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Product Design</a:t>
            </a:r>
            <a:br>
              <a:rPr lang="en-US" sz="14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dirty="0">
                <a:solidFill>
                  <a:schemeClr val="bg2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&amp; AI Workflows</a:t>
            </a:r>
            <a:endParaRPr lang="en-US" sz="3600" dirty="0">
              <a:solidFill>
                <a:schemeClr val="bg2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Lakshay Suri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A69862-AEC8-44C2-8F67-3EDD4CD638B9}"/>
              </a:ext>
            </a:extLst>
          </p:cNvPr>
          <p:cNvSpPr txBox="1">
            <a:spLocks/>
          </p:cNvSpPr>
          <p:nvPr/>
        </p:nvSpPr>
        <p:spPr>
          <a:xfrm>
            <a:off x="2590798" y="597564"/>
            <a:ext cx="6628732" cy="59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rgbClr val="6A2926"/>
                </a:solidFill>
                <a:latin typeface="Arial"/>
                <a:cs typeface="Arial"/>
              </a:rPr>
              <a:t>G-ACCELERATOR Impact Call 2026</a:t>
            </a:r>
            <a:endParaRPr lang="it-IT" sz="2000" dirty="0">
              <a:solidFill>
                <a:srgbClr val="6A2926"/>
              </a:solidFill>
            </a:endParaRPr>
          </a:p>
        </p:txBody>
      </p:sp>
      <p:pic>
        <p:nvPicPr>
          <p:cNvPr id="2" name="Picture 5" descr="Logo&#10;&#10;Description automatically generated">
            <a:extLst>
              <a:ext uri="{FF2B5EF4-FFF2-40B4-BE49-F238E27FC236}">
                <a16:creationId xmlns:a16="http://schemas.microsoft.com/office/drawing/2014/main" id="{90AF8572-AF4B-424D-B59A-BB0E69262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79" y="264015"/>
            <a:ext cx="2412332" cy="1356917"/>
          </a:xfrm>
          <a:prstGeom prst="rect">
            <a:avLst/>
          </a:prstGeom>
        </p:spPr>
      </p:pic>
      <p:pic>
        <p:nvPicPr>
          <p:cNvPr id="14" name="Immagine 14" descr="Immagine che contiene persona, oggetto, erba, occhiali&#10;&#10;Descrizione generata automaticamente">
            <a:extLst>
              <a:ext uri="{FF2B5EF4-FFF2-40B4-BE49-F238E27FC236}">
                <a16:creationId xmlns:a16="http://schemas.microsoft.com/office/drawing/2014/main" id="{C8338667-4E1B-4002-9EC2-E9124B649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432" y="2347912"/>
            <a:ext cx="5263340" cy="3389761"/>
          </a:xfrm>
          <a:prstGeom prst="rect">
            <a:avLst/>
          </a:prstGeom>
        </p:spPr>
      </p:pic>
      <p:pic>
        <p:nvPicPr>
          <p:cNvPr id="13" name="Picture 12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C303268B-B7E1-B56D-53D0-27051EE56B1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66949" y="5126617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B8ED36-D56D-3058-7709-990AD96CC9D1}"/>
              </a:ext>
            </a:extLst>
          </p:cNvPr>
          <p:cNvSpPr/>
          <p:nvPr/>
        </p:nvSpPr>
        <p:spPr>
          <a:xfrm>
            <a:off x="669228" y="5231146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2482CD-D58C-350C-5A2F-FE11D803DB82}"/>
              </a:ext>
            </a:extLst>
          </p:cNvPr>
          <p:cNvSpPr txBox="1"/>
          <p:nvPr/>
        </p:nvSpPr>
        <p:spPr>
          <a:xfrm>
            <a:off x="1083816" y="6150768"/>
            <a:ext cx="53721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1400" dirty="0">
                <a:ea typeface="+mn-lt"/>
                <a:cs typeface="+mn-lt"/>
              </a:rPr>
              <a:t>Subvencionat</a:t>
            </a:r>
            <a:r>
              <a:rPr lang="en-US" sz="1400" dirty="0">
                <a:ea typeface="+mn-lt"/>
                <a:cs typeface="+mn-lt"/>
              </a:rPr>
              <a:t> p</a:t>
            </a:r>
            <a:r>
              <a:rPr lang="ca-ES" sz="1400" dirty="0">
                <a:ea typeface="+mn-lt"/>
                <a:cs typeface="+mn-lt"/>
              </a:rPr>
              <a:t>el Departament d'Empresa i Treball (</a:t>
            </a:r>
            <a:r>
              <a:rPr lang="ca-ES" sz="1400" b="1" dirty="0">
                <a:ea typeface="+mn-lt"/>
                <a:cs typeface="+mn-lt"/>
              </a:rPr>
              <a:t>Programa Primer</a:t>
            </a:r>
            <a:r>
              <a:rPr lang="ca-ES" sz="1400" dirty="0">
                <a:ea typeface="+mn-lt"/>
                <a:cs typeface="+mn-lt"/>
              </a:rPr>
              <a:t>)    i amb el cofinançament del Fons Social Europeu Plus </a:t>
            </a:r>
            <a:endParaRPr lang="en-US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43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158757" y="2377529"/>
            <a:ext cx="5874600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 dirty="0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Product Design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200" b="0" i="0" u="none" strike="noStrike" cap="none" dirty="0">
                <a:solidFill>
                  <a:srgbClr val="818CF8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&amp; AI Workflows</a:t>
            </a:r>
            <a:endParaRPr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2286000" y="3747045"/>
            <a:ext cx="76200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From idea to functional prototype: Building web and mobile applications in the era of AI.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4329099" y="4756700"/>
            <a:ext cx="3792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Lakshay Suri</a:t>
            </a:r>
            <a:r>
              <a:rPr lang="en-US" sz="12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| Senior Product Manager @</a:t>
            </a:r>
            <a:r>
              <a:rPr lang="en-US" sz="120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Inditex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8947900" y="70850"/>
            <a:ext cx="559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G-ACCELERATOR MASTERCLASS</a:t>
            </a:r>
            <a:endParaRPr>
              <a:solidFill>
                <a:srgbClr val="FFFFFF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                                                               SESSION 1</a:t>
            </a:r>
            <a:endParaRPr>
              <a:solidFill>
                <a:srgbClr val="FFFFFF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749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9999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7725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847725" y="3559671"/>
            <a:ext cx="2630328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Product Fundamentals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47725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Understand what defines a modern web or mobile app and how to strategically build an MVP.</a:t>
            </a:r>
            <a:endParaRPr/>
          </a:p>
        </p:txBody>
      </p:sp>
      <p:pic>
        <p:nvPicPr>
          <p:cNvPr id="100" name="Google Shape;100;p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06974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4606974" y="3559671"/>
            <a:ext cx="19602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AI-Driven UX/UI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4606974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Apply AI tools for ideation, accelerated prototyping, and user-centered design.</a:t>
            </a:r>
            <a:endParaRPr/>
          </a:p>
        </p:txBody>
      </p:sp>
      <p:pic>
        <p:nvPicPr>
          <p:cNvPr id="103" name="Google Shape;103;p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66224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8366224" y="3559671"/>
            <a:ext cx="302037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Prompt-to-App &amp; Deploy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8366224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Convert requirements into functional code and publish your digital product in minutes.</a:t>
            </a:r>
            <a:endParaRPr/>
          </a:p>
        </p:txBody>
      </p:sp>
      <p:pic>
        <p:nvPicPr>
          <p:cNvPr id="106" name="Google Shape;106;p2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6787" y="3007221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26037" y="3007221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99574" y="3007221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Session Objectives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76437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914400" y="2363688"/>
            <a:ext cx="49911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Real Problem Solving: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914400" y="3312021"/>
            <a:ext cx="49911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User Interface (UI/UX):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914400" y="4260353"/>
            <a:ext cx="49911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Intelligent Infrastructure:</a:t>
            </a:r>
            <a:endParaRPr/>
          </a:p>
        </p:txBody>
      </p:sp>
      <p:pic>
        <p:nvPicPr>
          <p:cNvPr id="119" name="Google Shape;119;p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1985962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/>
          <p:nvPr/>
        </p:nvSpPr>
        <p:spPr>
          <a:xfrm>
            <a:off x="914400" y="2622649"/>
            <a:ext cx="49911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 software product is not just code; it is a solution that eliminates a key market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problem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914400" y="3570982"/>
            <a:ext cx="49911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The touchpoint where the user interacts. It must be intuitive, clear, and accessible.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914400" y="4519314"/>
            <a:ext cx="49911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Frontend + Backend + Database + APIs that deliver personalized value in real time.</a:t>
            </a:r>
            <a:endParaRPr/>
          </a:p>
        </p:txBody>
      </p:sp>
      <p:pic>
        <p:nvPicPr>
          <p:cNvPr id="123" name="Google Shape;123;p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38750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3583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284166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Anatomy of a Digital Product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97646"/>
            <a:ext cx="5334000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597646"/>
            <a:ext cx="5334000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7725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 txBox="1"/>
          <p:nvPr/>
        </p:nvSpPr>
        <p:spPr>
          <a:xfrm>
            <a:off x="847725" y="3559671"/>
            <a:ext cx="1670208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Traditional MVP</a:t>
            </a:r>
            <a:endParaRPr/>
          </a:p>
        </p:txBody>
      </p:sp>
      <p:sp>
        <p:nvSpPr>
          <p:cNvPr id="136" name="Google Shape;136;p4"/>
          <p:cNvSpPr txBox="1"/>
          <p:nvPr/>
        </p:nvSpPr>
        <p:spPr>
          <a:xfrm>
            <a:off x="847725" y="3921621"/>
            <a:ext cx="2886075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Weeks of manual wireframe design.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847725" y="4180582"/>
            <a:ext cx="3990975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Slow development of static HTML/CSS templates.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847725" y="4439542"/>
            <a:ext cx="337185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High cost of iteration and initial validation.</a:t>
            </a:r>
            <a:endParaRPr/>
          </a:p>
        </p:txBody>
      </p:sp>
      <p:pic>
        <p:nvPicPr>
          <p:cNvPr id="139" name="Google Shape;139;p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62725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 txBox="1"/>
          <p:nvPr/>
        </p:nvSpPr>
        <p:spPr>
          <a:xfrm>
            <a:off x="6562725" y="3559671"/>
            <a:ext cx="184023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AI-Powered MVP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6562725" y="3921621"/>
            <a:ext cx="33813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Instant generation of user flows.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6562725" y="4180582"/>
            <a:ext cx="42768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Rapid prototyping using natural language (Prompting)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6562725" y="4470917"/>
            <a:ext cx="35814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Validation in hours using AI tools.</a:t>
            </a:r>
            <a:endParaRPr/>
          </a:p>
        </p:txBody>
      </p:sp>
      <p:pic>
        <p:nvPicPr>
          <p:cNvPr id="144" name="Google Shape;144;p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2500" y="3007221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10362" y="3007221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MVP Evolution: Traditional vs AI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3fbace4f72d_1_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fbace4f72d_1_0"/>
          <p:cNvSpPr txBox="1"/>
          <p:nvPr/>
        </p:nvSpPr>
        <p:spPr>
          <a:xfrm>
            <a:off x="914400" y="4519314"/>
            <a:ext cx="4991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3fbace4f72d_1_0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Product MVP</a:t>
            </a:r>
            <a:endParaRPr/>
          </a:p>
        </p:txBody>
      </p:sp>
      <p:pic>
        <p:nvPicPr>
          <p:cNvPr id="154" name="Google Shape;154;g3fbace4f72d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9100" y="1638338"/>
            <a:ext cx="5751534" cy="429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3fbace4f72d_1_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fbace4f72d_1_17"/>
          <p:cNvSpPr txBox="1"/>
          <p:nvPr/>
        </p:nvSpPr>
        <p:spPr>
          <a:xfrm>
            <a:off x="914400" y="4519314"/>
            <a:ext cx="4991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fbace4f72d_1_17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Product MVP</a:t>
            </a:r>
            <a:endParaRPr/>
          </a:p>
        </p:txBody>
      </p:sp>
      <p:pic>
        <p:nvPicPr>
          <p:cNvPr id="162" name="Google Shape;162;g3fbace4f72d_1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8479" y="1752119"/>
            <a:ext cx="9375043" cy="3748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76437"/>
            <a:ext cx="53340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1985962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"/>
          <p:cNvSpPr txBox="1"/>
          <p:nvPr/>
        </p:nvSpPr>
        <p:spPr>
          <a:xfrm>
            <a:off x="914400" y="4020313"/>
            <a:ext cx="4991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Mobile-First &amp; Responsive:</a:t>
            </a:r>
            <a:endParaRPr/>
          </a:p>
        </p:txBody>
      </p:sp>
      <p:sp>
        <p:nvSpPr>
          <p:cNvPr id="171" name="Google Shape;171;p5"/>
          <p:cNvSpPr txBox="1"/>
          <p:nvPr/>
        </p:nvSpPr>
        <p:spPr>
          <a:xfrm>
            <a:off x="914400" y="1985946"/>
            <a:ext cx="4991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Clear Visual Hierarchy:</a:t>
            </a:r>
            <a:endParaRPr/>
          </a:p>
        </p:txBody>
      </p:sp>
      <p:sp>
        <p:nvSpPr>
          <p:cNvPr id="172" name="Google Shape;172;p5"/>
          <p:cNvSpPr txBox="1"/>
          <p:nvPr/>
        </p:nvSpPr>
        <p:spPr>
          <a:xfrm>
            <a:off x="914400" y="3014141"/>
            <a:ext cx="4991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Simplicity &amp; Speed:</a:t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914400" y="4274674"/>
            <a:ext cx="49911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Over 60% of global traffic occurs on mobile devices.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Always take into account mobile </a:t>
            </a:r>
            <a:endParaRPr/>
          </a:p>
        </p:txBody>
      </p:sp>
      <p:sp>
        <p:nvSpPr>
          <p:cNvPr id="174" name="Google Shape;174;p5"/>
          <p:cNvSpPr txBox="1"/>
          <p:nvPr/>
        </p:nvSpPr>
        <p:spPr>
          <a:xfrm>
            <a:off x="914400" y="2278032"/>
            <a:ext cx="49911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Use size, contrast, and whitespace to guide user attention toward the primary Call to Action (CTA).</a:t>
            </a:r>
            <a:endParaRPr/>
          </a:p>
        </p:txBody>
      </p:sp>
      <p:sp>
        <p:nvSpPr>
          <p:cNvPr id="175" name="Google Shape;175;p5"/>
          <p:cNvSpPr txBox="1"/>
          <p:nvPr/>
        </p:nvSpPr>
        <p:spPr>
          <a:xfrm>
            <a:off x="914400" y="3276352"/>
            <a:ext cx="49911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Eliminate distractions. Each screen should have a single main objective.</a:t>
            </a:r>
            <a:endParaRPr/>
          </a:p>
        </p:txBody>
      </p:sp>
      <p:pic>
        <p:nvPicPr>
          <p:cNvPr id="176" name="Google Shape;176;p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" y="4038538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1985958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5775" y="3012241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Golden Rules of UI/UX </a:t>
            </a:r>
            <a:r>
              <a:rPr lang="en-US" sz="27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Web based </a:t>
            </a: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Design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/>
          <p:nvPr/>
        </p:nvSpPr>
        <p:spPr>
          <a:xfrm>
            <a:off x="1047750" y="3767137"/>
            <a:ext cx="100965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2917626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"/>
          <p:cNvSpPr txBox="1"/>
          <p:nvPr/>
        </p:nvSpPr>
        <p:spPr>
          <a:xfrm>
            <a:off x="602456" y="3774876"/>
            <a:ext cx="2700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Ideation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666750" y="4136826"/>
            <a:ext cx="25719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Researc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 (interviews, surveys, chatgpt)</a:t>
            </a:r>
            <a:endParaRPr/>
          </a:p>
        </p:txBody>
      </p:sp>
      <p:pic>
        <p:nvPicPr>
          <p:cNvPr id="189" name="Google Shape;189;p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2917626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"/>
          <p:cNvSpPr txBox="1"/>
          <p:nvPr/>
        </p:nvSpPr>
        <p:spPr>
          <a:xfrm>
            <a:off x="3364706" y="3774876"/>
            <a:ext cx="2700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</a:t>
            </a:r>
            <a:r>
              <a:rPr lang="en-US" sz="1650" b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Prototyping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3622650" y="4136825"/>
            <a:ext cx="21846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Design &amp; Prototyping 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with Figma AI.</a:t>
            </a:r>
            <a:endParaRPr/>
          </a:p>
        </p:txBody>
      </p:sp>
      <p:pic>
        <p:nvPicPr>
          <p:cNvPr id="192" name="Google Shape;192;p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0" y="2917626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6"/>
          <p:cNvSpPr txBox="1"/>
          <p:nvPr/>
        </p:nvSpPr>
        <p:spPr>
          <a:xfrm>
            <a:off x="6126956" y="3774876"/>
            <a:ext cx="2700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</a:t>
            </a:r>
            <a:r>
              <a:rPr lang="en-US" sz="1650" b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Development</a:t>
            </a:r>
            <a:endParaRPr/>
          </a:p>
        </p:txBody>
      </p:sp>
      <p:sp>
        <p:nvSpPr>
          <p:cNvPr id="194" name="Google Shape;194;p6"/>
          <p:cNvSpPr txBox="1"/>
          <p:nvPr/>
        </p:nvSpPr>
        <p:spPr>
          <a:xfrm>
            <a:off x="6191250" y="4136826"/>
            <a:ext cx="25719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Coding and testing with OpenCode, Visual Studio etc.</a:t>
            </a:r>
            <a:endParaRPr/>
          </a:p>
        </p:txBody>
      </p:sp>
      <p:pic>
        <p:nvPicPr>
          <p:cNvPr id="195" name="Google Shape;195;p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6000" y="2917626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 txBox="1"/>
          <p:nvPr/>
        </p:nvSpPr>
        <p:spPr>
          <a:xfrm>
            <a:off x="8889206" y="3774876"/>
            <a:ext cx="270033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Publishing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8953500" y="4136826"/>
            <a:ext cx="25719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eployment on Vercel or Netlify.</a:t>
            </a:r>
            <a:endParaRPr/>
          </a:p>
        </p:txBody>
      </p:sp>
      <p:pic>
        <p:nvPicPr>
          <p:cNvPr id="198" name="Google Shape;198;p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6900" y="3136701"/>
            <a:ext cx="1714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6287" y="3136701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62825" y="3136701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25075" y="3136701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AI-Assisted Design Phases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183729"/>
            <a:ext cx="5334000" cy="1452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7"/>
          <p:cNvSpPr txBox="1"/>
          <p:nvPr/>
        </p:nvSpPr>
        <p:spPr>
          <a:xfrm>
            <a:off x="571500" y="2474457"/>
            <a:ext cx="53340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Instead of assumptions, leverage LLMs to simulate user interviews, analyze competitors, and structure value propositions quickly.</a:t>
            </a:r>
            <a:endParaRPr/>
          </a:p>
        </p:txBody>
      </p:sp>
      <p:sp>
        <p:nvSpPr>
          <p:cNvPr id="210" name="Google Shape;210;p7"/>
          <p:cNvSpPr txBox="1"/>
          <p:nvPr/>
        </p:nvSpPr>
        <p:spPr>
          <a:xfrm>
            <a:off x="6629400" y="3096815"/>
            <a:ext cx="49911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Synthetic Interviews: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Model user reactions before launching real surveys.</a:t>
            </a:r>
            <a:endParaRPr/>
          </a:p>
        </p:txBody>
      </p:sp>
      <p:sp>
        <p:nvSpPr>
          <p:cNvPr id="211" name="Google Shape;211;p7"/>
          <p:cNvSpPr txBox="1"/>
          <p:nvPr/>
        </p:nvSpPr>
        <p:spPr>
          <a:xfrm>
            <a:off x="6629400" y="3786187"/>
            <a:ext cx="49911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Accelerated Benchmarking: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Analyze competitor app reviews to identify UX flaws.</a:t>
            </a:r>
            <a:endParaRPr/>
          </a:p>
        </p:txBody>
      </p:sp>
      <p:pic>
        <p:nvPicPr>
          <p:cNvPr id="212" name="Google Shape;212;p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3120628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6500" y="3810000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Phase 1: Research with AI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749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9999" y="2597646"/>
            <a:ext cx="3530649" cy="23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7725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 txBox="1"/>
          <p:nvPr/>
        </p:nvSpPr>
        <p:spPr>
          <a:xfrm>
            <a:off x="847725" y="3559671"/>
            <a:ext cx="107013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Relume.io</a:t>
            </a:r>
            <a:endParaRPr/>
          </a:p>
        </p:txBody>
      </p:sp>
      <p:sp>
        <p:nvSpPr>
          <p:cNvPr id="225" name="Google Shape;225;p8"/>
          <p:cNvSpPr txBox="1"/>
          <p:nvPr/>
        </p:nvSpPr>
        <p:spPr>
          <a:xfrm>
            <a:off x="847725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Generates complete website architecture and visual components from a simple product description.</a:t>
            </a:r>
            <a:endParaRPr/>
          </a:p>
        </p:txBody>
      </p:sp>
      <p:pic>
        <p:nvPicPr>
          <p:cNvPr id="226" name="Google Shape;226;p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06974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8"/>
          <p:cNvSpPr txBox="1"/>
          <p:nvPr/>
        </p:nvSpPr>
        <p:spPr>
          <a:xfrm>
            <a:off x="4606974" y="3559671"/>
            <a:ext cx="92011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Figma AI</a:t>
            </a:r>
            <a:endParaRPr/>
          </a:p>
        </p:txBody>
      </p:sp>
      <p:sp>
        <p:nvSpPr>
          <p:cNvPr id="228" name="Google Shape;228;p8"/>
          <p:cNvSpPr txBox="1"/>
          <p:nvPr/>
        </p:nvSpPr>
        <p:spPr>
          <a:xfrm>
            <a:off x="4606974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Automates layout formatting, layer renaming, copy translation, and component variation generation.</a:t>
            </a:r>
            <a:endParaRPr/>
          </a:p>
        </p:txBody>
      </p:sp>
      <p:pic>
        <p:nvPicPr>
          <p:cNvPr id="229" name="Google Shape;229;p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66224" y="2873871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8"/>
          <p:cNvSpPr txBox="1"/>
          <p:nvPr/>
        </p:nvSpPr>
        <p:spPr>
          <a:xfrm>
            <a:off x="8366224" y="3559671"/>
            <a:ext cx="690086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Uizard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>
          <a:xfrm>
            <a:off x="8366224" y="3921621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Converts hand-drawn napkin sketches directly into interactive digital prototypes.</a:t>
            </a:r>
            <a:endParaRPr/>
          </a:p>
        </p:txBody>
      </p:sp>
      <p:pic>
        <p:nvPicPr>
          <p:cNvPr id="232" name="Google Shape;232;p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6787" y="3007221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8899" y="3007221"/>
            <a:ext cx="1714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99574" y="3007221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Phase 2: Intelligent Wireframing/Prototyping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3038475"/>
            <a:ext cx="5334000" cy="1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9"/>
          <p:cNvSpPr txBox="1"/>
          <p:nvPr/>
        </p:nvSpPr>
        <p:spPr>
          <a:xfrm>
            <a:off x="571500" y="2432149"/>
            <a:ext cx="5600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"Prompt-to-Code" Tools</a:t>
            </a:r>
            <a:endParaRPr/>
          </a:p>
        </p:txBody>
      </p:sp>
      <p:sp>
        <p:nvSpPr>
          <p:cNvPr id="243" name="Google Shape;243;p9"/>
          <p:cNvSpPr txBox="1"/>
          <p:nvPr/>
        </p:nvSpPr>
        <p:spPr>
          <a:xfrm>
            <a:off x="571500" y="2794099"/>
            <a:ext cx="53340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Modern tools allow you to write what you want in natural language and generate beautifully styled, interactive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apps</a:t>
            </a:r>
            <a:endParaRPr/>
          </a:p>
        </p:txBody>
      </p:sp>
      <p:sp>
        <p:nvSpPr>
          <p:cNvPr id="244" name="Google Shape;244;p9"/>
          <p:cNvSpPr txBox="1"/>
          <p:nvPr/>
        </p:nvSpPr>
        <p:spPr>
          <a:xfrm>
            <a:off x="6562725" y="3314700"/>
            <a:ext cx="20973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8BDF8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PROMPT EXAMPLE</a:t>
            </a:r>
            <a:endParaRPr/>
          </a:p>
        </p:txBody>
      </p:sp>
      <p:sp>
        <p:nvSpPr>
          <p:cNvPr id="245" name="Google Shape;245;p9"/>
          <p:cNvSpPr txBox="1"/>
          <p:nvPr/>
        </p:nvSpPr>
        <p:spPr>
          <a:xfrm>
            <a:off x="6562725" y="3571875"/>
            <a:ext cx="47815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1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"Create a clean dashboard for a personal finance mobile app in dark mode. Include a bar chart for monthly expenses, a recent transaction list, and a floating 'Add Expense' button."</a:t>
            </a:r>
            <a:endParaRPr/>
          </a:p>
        </p:txBody>
      </p:sp>
      <p:sp>
        <p:nvSpPr>
          <p:cNvPr id="246" name="Google Shape;246;p9"/>
          <p:cNvSpPr txBox="1"/>
          <p:nvPr/>
        </p:nvSpPr>
        <p:spPr>
          <a:xfrm>
            <a:off x="914400" y="3761482"/>
            <a:ext cx="4991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open code</a:t>
            </a:r>
            <a:endParaRPr/>
          </a:p>
        </p:txBody>
      </p:sp>
      <p:sp>
        <p:nvSpPr>
          <p:cNvPr id="247" name="Google Shape;247;p9"/>
          <p:cNvSpPr txBox="1"/>
          <p:nvPr/>
        </p:nvSpPr>
        <p:spPr>
          <a:xfrm>
            <a:off x="914400" y="4335791"/>
            <a:ext cx="4991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visual studio</a:t>
            </a:r>
            <a:endParaRPr/>
          </a:p>
        </p:txBody>
      </p:sp>
      <p:pic>
        <p:nvPicPr>
          <p:cNvPr id="248" name="Google Shape;248;p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785294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163" y="4333866"/>
            <a:ext cx="2381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Phase 3: From Prompt to Live App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fbace4f72d_1_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fbace4f72d_1_25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UI Tips</a:t>
            </a:r>
            <a:endParaRPr/>
          </a:p>
        </p:txBody>
      </p:sp>
      <p:pic>
        <p:nvPicPr>
          <p:cNvPr id="257" name="Google Shape;257;g3fbace4f72d_1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100" y="1528100"/>
            <a:ext cx="7303726" cy="415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fbace4f72d_1_25"/>
          <p:cNvSpPr txBox="1"/>
          <p:nvPr/>
        </p:nvSpPr>
        <p:spPr>
          <a:xfrm>
            <a:off x="7648025" y="567867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https://www.feathery.io/</a:t>
            </a:r>
            <a:endParaRPr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g3fbace4f72d_1_4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fbace4f72d_1_42"/>
          <p:cNvSpPr txBox="1"/>
          <p:nvPr/>
        </p:nvSpPr>
        <p:spPr>
          <a:xfrm>
            <a:off x="571500" y="476250"/>
            <a:ext cx="1160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UI Tips</a:t>
            </a:r>
            <a:endParaRPr/>
          </a:p>
        </p:txBody>
      </p:sp>
      <p:sp>
        <p:nvSpPr>
          <p:cNvPr id="265" name="Google Shape;265;g3fbace4f72d_1_42"/>
          <p:cNvSpPr txBox="1"/>
          <p:nvPr/>
        </p:nvSpPr>
        <p:spPr>
          <a:xfrm>
            <a:off x="7648025" y="567867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https://www.feathery.io/</a:t>
            </a:r>
            <a:endParaRPr sz="800">
              <a:solidFill>
                <a:schemeClr val="dk1"/>
              </a:solidFill>
            </a:endParaRPr>
          </a:p>
        </p:txBody>
      </p:sp>
      <p:pic>
        <p:nvPicPr>
          <p:cNvPr id="266" name="Google Shape;266;g3fbace4f72d_1_42" title="Screenshot 2026-09-19 4.47.5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4873" y="982700"/>
            <a:ext cx="9590648" cy="56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68165"/>
            <a:ext cx="3530649" cy="2636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749" y="2468165"/>
            <a:ext cx="3530649" cy="2636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9999" y="2468165"/>
            <a:ext cx="3530649" cy="2636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7725" y="274439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0"/>
          <p:cNvSpPr txBox="1"/>
          <p:nvPr/>
        </p:nvSpPr>
        <p:spPr>
          <a:xfrm>
            <a:off x="847725" y="3430190"/>
            <a:ext cx="1390173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Frontend (UI)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847725" y="3792140"/>
            <a:ext cx="2978199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What the user sees and interacts with.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Technologies: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HTML, CSS, React, Tailwind.</a:t>
            </a:r>
            <a:endParaRPr/>
          </a:p>
        </p:txBody>
      </p:sp>
      <p:pic>
        <p:nvPicPr>
          <p:cNvPr id="278" name="Google Shape;278;p1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06974" y="274439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 txBox="1"/>
          <p:nvPr/>
        </p:nvSpPr>
        <p:spPr>
          <a:xfrm>
            <a:off x="4606974" y="3430190"/>
            <a:ext cx="174021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Backend (Logic)</a:t>
            </a:r>
            <a:endParaRPr/>
          </a:p>
        </p:txBody>
      </p:sp>
      <p:sp>
        <p:nvSpPr>
          <p:cNvPr id="280" name="Google Shape;280;p10"/>
          <p:cNvSpPr txBox="1"/>
          <p:nvPr/>
        </p:nvSpPr>
        <p:spPr>
          <a:xfrm>
            <a:off x="4606974" y="3792140"/>
            <a:ext cx="2978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The engine that processes business rules.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Technologies: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Node.js, Python,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Java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pic>
        <p:nvPicPr>
          <p:cNvPr id="281" name="Google Shape;281;p1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66224" y="274439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0"/>
          <p:cNvSpPr txBox="1"/>
          <p:nvPr/>
        </p:nvSpPr>
        <p:spPr>
          <a:xfrm>
            <a:off x="8366224" y="3430190"/>
            <a:ext cx="1750218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Database &amp; APIs</a:t>
            </a:r>
            <a:endParaRPr/>
          </a:p>
        </p:txBody>
      </p:sp>
      <p:sp>
        <p:nvSpPr>
          <p:cNvPr id="283" name="Google Shape;283;p10"/>
          <p:cNvSpPr txBox="1"/>
          <p:nvPr/>
        </p:nvSpPr>
        <p:spPr>
          <a:xfrm>
            <a:off x="8366224" y="3792140"/>
            <a:ext cx="2978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Where data is stored and AI connects.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Technologies: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SQL,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MongoDB, Postgres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, Firebase, OpenAI API.</a:t>
            </a:r>
            <a:endParaRPr/>
          </a:p>
        </p:txBody>
      </p:sp>
      <p:pic>
        <p:nvPicPr>
          <p:cNvPr id="284" name="Google Shape;284;p10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6787" y="2877740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11749" y="2877740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13861" y="2877740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0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Basic Web/App Architecture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914400" y="2752129"/>
            <a:ext cx="107061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Step 1: Define the Initial Prompt (5 min)</a:t>
            </a:r>
            <a:endParaRPr/>
          </a:p>
        </p:txBody>
      </p:sp>
      <p:sp>
        <p:nvSpPr>
          <p:cNvPr id="294" name="Google Shape;294;p11"/>
          <p:cNvSpPr txBox="1"/>
          <p:nvPr/>
        </p:nvSpPr>
        <p:spPr>
          <a:xfrm>
            <a:off x="914400" y="3441501"/>
            <a:ext cx="10706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Step 2: </a:t>
            </a:r>
            <a:r>
              <a:rPr lang="en-US" sz="1275" b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Build </a:t>
            </a: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</a:t>
            </a:r>
            <a:r>
              <a:rPr lang="en-US" sz="1275" b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I/app(</a:t>
            </a: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10 min)</a:t>
            </a:r>
            <a:endParaRPr/>
          </a:p>
        </p:txBody>
      </p:sp>
      <p:sp>
        <p:nvSpPr>
          <p:cNvPr id="295" name="Google Shape;295;p11"/>
          <p:cNvSpPr txBox="1"/>
          <p:nvPr/>
        </p:nvSpPr>
        <p:spPr>
          <a:xfrm>
            <a:off x="914400" y="4130873"/>
            <a:ext cx="107061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Step 3: Deploy Publicly on Vercel / Netlify (5 min)</a:t>
            </a:r>
            <a:endParaRPr/>
          </a:p>
        </p:txBody>
      </p:sp>
      <p:sp>
        <p:nvSpPr>
          <p:cNvPr id="296" name="Google Shape;296;p11"/>
          <p:cNvSpPr txBox="1"/>
          <p:nvPr/>
        </p:nvSpPr>
        <p:spPr>
          <a:xfrm>
            <a:off x="914400" y="3011090"/>
            <a:ext cx="1070610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Describe in 3 sentences your app's value proposition and the main screen you want to build.</a:t>
            </a:r>
            <a:endParaRPr/>
          </a:p>
        </p:txBody>
      </p:sp>
      <p:sp>
        <p:nvSpPr>
          <p:cNvPr id="297" name="Google Shape;297;p11"/>
          <p:cNvSpPr txBox="1"/>
          <p:nvPr/>
        </p:nvSpPr>
        <p:spPr>
          <a:xfrm>
            <a:off x="914400" y="3700462"/>
            <a:ext cx="1070610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Enter your prompt, adjust design through chat iteration, and refine typography and colors.</a:t>
            </a:r>
            <a:endParaRPr/>
          </a:p>
        </p:txBody>
      </p:sp>
      <p:sp>
        <p:nvSpPr>
          <p:cNvPr id="298" name="Google Shape;298;p11"/>
          <p:cNvSpPr txBox="1"/>
          <p:nvPr/>
        </p:nvSpPr>
        <p:spPr>
          <a:xfrm>
            <a:off x="914400" y="4389834"/>
            <a:ext cx="10706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Connect with 1-click to get a public link and share your functional prototype.</a:t>
            </a:r>
            <a:endParaRPr/>
          </a:p>
        </p:txBody>
      </p:sp>
      <p:pic>
        <p:nvPicPr>
          <p:cNvPr id="299" name="Google Shape;299;p1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75942"/>
            <a:ext cx="952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465314"/>
            <a:ext cx="1238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154685"/>
            <a:ext cx="1238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1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Workshop: Build an App in 20 Mins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1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2" descr="image.png"/>
          <p:cNvPicPr preferRelativeResize="0"/>
          <p:nvPr/>
        </p:nvPicPr>
        <p:blipFill rotWithShape="1">
          <a:blip r:embed="rId4">
            <a:alphaModFix/>
          </a:blip>
          <a:srcRect l="56530" r="5093" b="11127"/>
          <a:stretch/>
        </p:blipFill>
        <p:spPr>
          <a:xfrm>
            <a:off x="4508450" y="3935200"/>
            <a:ext cx="2748900" cy="53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 txBox="1"/>
          <p:nvPr/>
        </p:nvSpPr>
        <p:spPr>
          <a:xfrm>
            <a:off x="2265521" y="1871662"/>
            <a:ext cx="766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Questions?</a:t>
            </a:r>
            <a:endParaRPr/>
          </a:p>
        </p:txBody>
      </p:sp>
      <p:sp>
        <p:nvSpPr>
          <p:cNvPr id="310" name="Google Shape;310;p12"/>
          <p:cNvSpPr txBox="1"/>
          <p:nvPr/>
        </p:nvSpPr>
        <p:spPr>
          <a:xfrm>
            <a:off x="1320350" y="2967025"/>
            <a:ext cx="100038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Thank you for your attention! Product design has evolved: it's no longer just about writing code, but knowing how to conceptualize, craft the right prompts, and iterate.</a:t>
            </a:r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3295685-2385-4a6a-8368-cb4a937acc28}" enabled="1" method="Privileged" siteId="{c8e8bdb6-8e7c-41d5-bc41-37fff3c33b7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</Words>
  <Application>Microsoft Office PowerPoint</Application>
  <PresentationFormat>Panorámica</PresentationFormat>
  <Paragraphs>88</Paragraphs>
  <Slides>17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Inter</vt:lpstr>
      <vt:lpstr>Plus Jakarta Sans ExtraBold</vt:lpstr>
      <vt:lpstr>Calibri</vt:lpstr>
      <vt:lpstr>Calibri Light</vt:lpstr>
      <vt:lpstr>Inter SemiBold</vt:lpstr>
      <vt:lpstr>Plus Jakarta Sans</vt:lpstr>
      <vt:lpstr>Arial</vt:lpstr>
      <vt:lpstr>Office Theme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Lakshay Suri</cp:lastModifiedBy>
  <cp:revision>2</cp:revision>
  <dcterms:created xsi:type="dcterms:W3CDTF">2013-01-27T09:14:16Z</dcterms:created>
  <dcterms:modified xsi:type="dcterms:W3CDTF">2026-09-27T16:39:59Z</dcterms:modified>
</cp:coreProperties>
</file>