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4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438400" latinLnBrk="0">
      <a:defRPr sz="3200">
        <a:latin typeface="+mj-lt"/>
        <a:ea typeface="+mj-ea"/>
        <a:cs typeface="+mj-cs"/>
        <a:sym typeface="Calibri"/>
      </a:defRPr>
    </a:lvl1pPr>
    <a:lvl2pPr indent="228600" defTabSz="2438400" latinLnBrk="0">
      <a:defRPr sz="3200">
        <a:latin typeface="+mj-lt"/>
        <a:ea typeface="+mj-ea"/>
        <a:cs typeface="+mj-cs"/>
        <a:sym typeface="Calibri"/>
      </a:defRPr>
    </a:lvl2pPr>
    <a:lvl3pPr indent="457200" defTabSz="2438400" latinLnBrk="0">
      <a:defRPr sz="3200">
        <a:latin typeface="+mj-lt"/>
        <a:ea typeface="+mj-ea"/>
        <a:cs typeface="+mj-cs"/>
        <a:sym typeface="Calibri"/>
      </a:defRPr>
    </a:lvl3pPr>
    <a:lvl4pPr indent="685800" defTabSz="2438400" latinLnBrk="0">
      <a:defRPr sz="3200">
        <a:latin typeface="+mj-lt"/>
        <a:ea typeface="+mj-ea"/>
        <a:cs typeface="+mj-cs"/>
        <a:sym typeface="Calibri"/>
      </a:defRPr>
    </a:lvl4pPr>
    <a:lvl5pPr indent="914400" defTabSz="2438400" latinLnBrk="0">
      <a:defRPr sz="3200">
        <a:latin typeface="+mj-lt"/>
        <a:ea typeface="+mj-ea"/>
        <a:cs typeface="+mj-cs"/>
        <a:sym typeface="Calibri"/>
      </a:defRPr>
    </a:lvl5pPr>
    <a:lvl6pPr indent="1143000" defTabSz="2438400" latinLnBrk="0">
      <a:defRPr sz="3200">
        <a:latin typeface="+mj-lt"/>
        <a:ea typeface="+mj-ea"/>
        <a:cs typeface="+mj-cs"/>
        <a:sym typeface="Calibri"/>
      </a:defRPr>
    </a:lvl6pPr>
    <a:lvl7pPr indent="1371600" defTabSz="2438400" latinLnBrk="0">
      <a:defRPr sz="3200">
        <a:latin typeface="+mj-lt"/>
        <a:ea typeface="+mj-ea"/>
        <a:cs typeface="+mj-cs"/>
        <a:sym typeface="Calibri"/>
      </a:defRPr>
    </a:lvl7pPr>
    <a:lvl8pPr indent="1600200" defTabSz="2438400" latinLnBrk="0">
      <a:defRPr sz="3200">
        <a:latin typeface="+mj-lt"/>
        <a:ea typeface="+mj-ea"/>
        <a:cs typeface="+mj-cs"/>
        <a:sym typeface="Calibri"/>
      </a:defRPr>
    </a:lvl8pPr>
    <a:lvl9pPr indent="1828800" defTabSz="2438400" latinLnBrk="0">
      <a:defRPr sz="3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381000" y="685800"/>
            <a:ext cx="6096000" cy="3429000"/>
          </a:xfrm>
          <a:prstGeom prst="rect">
            <a:avLst/>
          </a:prstGeom>
        </p:spPr>
        <p:txBody>
          <a:bodyPr/>
          <a:lstStyle/>
          <a:p>
            <a:endParaRPr/>
          </a:p>
        </p:txBody>
      </p:sp>
      <p:sp>
        <p:nvSpPr>
          <p:cNvPr id="72" name="Shape 72"/>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We used this example in Chapter 13 to introduce the following concepts:</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 production function</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 marginal product of labor</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 diminishing marginal product</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Here, we briefly review these concepts and then use them to derive Farmer Jack’s demand for labor.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xfrm>
            <a:off x="381000" y="685800"/>
            <a:ext cx="6096000" cy="3429000"/>
          </a:xfrm>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This scenario, in fact, will occur over the coming 10-15 years.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Digression: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Unfortunately, just as the remaining workers see their wages going up, they will likely see their payroll taxes going up to fund the increasing outlays of Social Security and Medicare.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xfrm>
            <a:off x="381000" y="685800"/>
            <a:ext cx="6096000" cy="3429000"/>
          </a:xfrm>
          <a:prstGeom prst="rect">
            <a:avLst/>
          </a:prstGeom>
        </p:spPr>
        <p:txBody>
          <a:bodyPr/>
          <a:lstStyle/>
          <a:p>
            <a:endParaRPr/>
          </a:p>
        </p:txBody>
      </p:sp>
      <p:sp>
        <p:nvSpPr>
          <p:cNvPr id="495" name="Shape 495"/>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rPr dirty="0"/>
              <a:t>“Every customer in the market wants to enjoy the good supplied by the best producer.”</a:t>
            </a:r>
            <a:r>
              <a:rPr lang="en-US" dirty="0"/>
              <a:t>   </a:t>
            </a:r>
            <a:endParaRP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rPr dirty="0"/>
              <a:t>Example:</a:t>
            </a:r>
            <a:r>
              <a:rPr lang="en-US" dirty="0"/>
              <a:t> </a:t>
            </a:r>
            <a:r>
              <a:rPr dirty="0"/>
              <a:t>Seeing two movies that are half as entertaining is not a good substitute for seeing one movie that’s very entertaining.</a:t>
            </a:r>
            <a:r>
              <a:rPr lang="en-US" dirty="0"/>
              <a:t> </a:t>
            </a:r>
            <a:r>
              <a:rPr dirty="0"/>
              <a:t>Having two CDs by artists that are half as good as </a:t>
            </a:r>
            <a:r>
              <a:rPr dirty="0" err="1"/>
              <a:t>U2</a:t>
            </a:r>
            <a:r>
              <a:rPr dirty="0"/>
              <a:t> is not a good substitute for having one CD by </a:t>
            </a:r>
            <a:r>
              <a:rPr dirty="0" err="1"/>
              <a:t>U2</a:t>
            </a:r>
            <a:r>
              <a:rPr dirty="0"/>
              <a:t>.</a:t>
            </a:r>
            <a:r>
              <a:rPr lang="en-US" dirty="0"/>
              <a: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xfrm>
            <a:off x="381000" y="685800"/>
            <a:ext cx="6096000" cy="3429000"/>
          </a:xfrm>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This table should provide good motivation for our students to stay in school and get their degree.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Source:  Bureau of Labor Statistics, www.bls.gov</a:t>
            </a:r>
          </a:p>
          <a:p>
            <a:pPr defTabSz="914400">
              <a:defRPr sz="1100">
                <a:latin typeface="Times New Roman"/>
                <a:ea typeface="Times New Roman"/>
                <a:cs typeface="Times New Roman"/>
                <a:sym typeface="Times New Roman"/>
              </a:defRPr>
            </a:pPr>
            <a:r>
              <a:t>Look for “usual weekly earnings of wage and salary workers.” </a:t>
            </a:r>
          </a:p>
          <a:p>
            <a:pPr defTabSz="914400">
              <a:defRPr sz="1100">
                <a:latin typeface="Times New Roman"/>
                <a:ea typeface="Times New Roman"/>
                <a:cs typeface="Times New Roman"/>
                <a:sym typeface="Times New Roman"/>
              </a:defRP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xfrm>
            <a:off x="381000" y="685800"/>
            <a:ext cx="6096000" cy="3429000"/>
          </a:xfrm>
          <a:prstGeom prst="rect">
            <a:avLst/>
          </a:prstGeom>
        </p:spPr>
        <p:txBody>
          <a:bodyPr/>
          <a:lstStyle/>
          <a:p>
            <a:endParaRPr/>
          </a:p>
        </p:txBody>
      </p:sp>
      <p:sp>
        <p:nvSpPr>
          <p:cNvPr id="529" name="Shape 529"/>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This table should provide even more motivation for students to complete their degree programs.</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Source:  See textbook, table 1 of this chapter.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noRot="1" noChangeAspect="1"/>
          </p:cNvSpPr>
          <p:nvPr>
            <p:ph type="sldImg"/>
          </p:nvPr>
        </p:nvSpPr>
        <p:spPr>
          <a:xfrm>
            <a:off x="381000" y="685800"/>
            <a:ext cx="6096000" cy="3429000"/>
          </a:xfrm>
          <a:prstGeom prst="rect">
            <a:avLst/>
          </a:prstGeom>
        </p:spPr>
        <p:txBody>
          <a:bodyPr/>
          <a:lstStyle/>
          <a:p>
            <a:endParaRPr/>
          </a:p>
        </p:txBody>
      </p:sp>
      <p:sp>
        <p:nvSpPr>
          <p:cNvPr id="543" name="Shape 543"/>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Efficiency wage theory may help explain why some workers are paid more than others.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One version of efficiency wage theory says that firms will pay workers above-equilibrium wages when firms cannot perfectly monitor workers’ effort.  Workers prefer shirking to working, and know they can probably get away with a little shirking now and then.  Firms fire workers caught shirking.  But the prospect of losing one’s job may not be sufficient incentive to prevent shirking – if the labor market is in equilibrium, then there are plenty of other jobs at the going wage.  If firms pay above-market wages, then employees have a stronger incentive not to shirk, for if they are caught and fired, they lose a particularly good job.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Now, compare two workers of equal education, ability, etc.  One works in an occupation where firms can easily monitor his or her effort.  The other works in an occupation where it is difficult for firms to monitor employee effort.   The latter employee may earn more than the former.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Another textbook (which shall remain nameless) provides a specific example:  It is very hard for parents to monitor the child care workers they hire.  When parents are at work, the worker can often get away with shirking (e.g., have his/her girlfriend/boyfriend over, lock the kids up in the basement, go to the mall and leave the kids alone, etc).  Hence, the parents may pay more than the going wage for child care workers to give the worker an incentive not to shirk.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noRot="1" noChangeAspect="1"/>
          </p:cNvSpPr>
          <p:nvPr>
            <p:ph type="sldImg"/>
          </p:nvPr>
        </p:nvSpPr>
        <p:spPr>
          <a:xfrm>
            <a:off x="381000" y="685800"/>
            <a:ext cx="6096000" cy="3429000"/>
          </a:xfrm>
          <a:prstGeom prst="rect">
            <a:avLst/>
          </a:prstGeom>
        </p:spPr>
        <p:txBody>
          <a:bodyPr/>
          <a:lstStyle/>
          <a:p>
            <a:endParaRPr/>
          </a:p>
        </p:txBody>
      </p:sp>
      <p:sp>
        <p:nvSpPr>
          <p:cNvPr id="551" name="Shape 551"/>
          <p:cNvSpPr>
            <a:spLocks noGrp="1"/>
          </p:cNvSpPr>
          <p:nvPr>
            <p:ph type="body" sz="quarter" idx="1"/>
          </p:nvPr>
        </p:nvSpPr>
        <p:spPr>
          <a:prstGeom prst="rect">
            <a:avLst/>
          </a:prstGeom>
        </p:spPr>
        <p:txBody>
          <a:bodyPr/>
          <a:lstStyle>
            <a:lvl1pPr defTabSz="914400">
              <a:defRPr sz="1100">
                <a:latin typeface="Times New Roman"/>
                <a:ea typeface="Times New Roman"/>
                <a:cs typeface="Times New Roman"/>
                <a:sym typeface="Times New Roman"/>
              </a:defRPr>
            </a:lvl1pPr>
          </a:lstStyle>
          <a:p>
            <a:r>
              <a:t>Source of data:  Table 2 of Chapter 19 in the textbook.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xfrm>
            <a:off x="381000" y="685800"/>
            <a:ext cx="6096000" cy="3429000"/>
          </a:xfrm>
          <a:prstGeom prst="rect">
            <a:avLst/>
          </a:prstGeom>
        </p:spPr>
        <p:txBody>
          <a:bodyPr/>
          <a:lstStyle/>
          <a:p>
            <a:endParaRPr/>
          </a:p>
        </p:txBody>
      </p:sp>
      <p:sp>
        <p:nvSpPr>
          <p:cNvPr id="556" name="Shape 556"/>
          <p:cNvSpPr>
            <a:spLocks noGrp="1"/>
          </p:cNvSpPr>
          <p:nvPr>
            <p:ph type="body" sz="quarter" idx="1"/>
          </p:nvPr>
        </p:nvSpPr>
        <p:spPr>
          <a:prstGeom prst="rect">
            <a:avLst/>
          </a:prstGeom>
        </p:spPr>
        <p:txBody>
          <a:bodyPr/>
          <a:lstStyle>
            <a:lvl1pPr defTabSz="914400">
              <a:defRPr sz="1100">
                <a:latin typeface="Times New Roman"/>
                <a:ea typeface="Times New Roman"/>
                <a:cs typeface="Times New Roman"/>
                <a:sym typeface="Times New Roman"/>
              </a:defRPr>
            </a:lvl1pPr>
          </a:lstStyle>
          <a:p>
            <a:r>
              <a:rPr dirty="0"/>
              <a:t>Source of data:</a:t>
            </a:r>
            <a:r>
              <a:rPr lang="en-US" dirty="0"/>
              <a:t> </a:t>
            </a:r>
            <a:r>
              <a:rPr dirty="0"/>
              <a:t>Table 2 of Chapter 19 in the textbook.</a:t>
            </a:r>
            <a:r>
              <a:rPr lang="en-US" dirty="0"/>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xfrm>
            <a:off x="381000" y="685800"/>
            <a:ext cx="6096000" cy="3429000"/>
          </a:xfrm>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Don’t worry that the text looks garbled – it’ll be fine in presentation mode.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Alan Greenspan provides an excellent example of the profit motive correcting a discrimination problem.  See #7 in the Problems and Applications at the end of this chapter in the textbook.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xfrm>
            <a:off x="381000" y="685800"/>
            <a:ext cx="6096000" cy="3429000"/>
          </a:xfrm>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Some students may not offset the points between the L values, as shown here and in the table on the preceding slide.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For our purposes, that’s okay.  What matters is they see that VMPL is a downward-sloping curve.  They will get the rest from the following slides.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xfrm>
            <a:off x="381000" y="685800"/>
            <a:ext cx="6096000" cy="3429000"/>
          </a:xfrm>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A student may wonder why we are measuring the wage in dollars per week rather than dollars per hour.  If a student asks this question, before giving the answer, see if another student can explain the answer.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The answer is:  our task here is to compare the cost and benefit of hiring an extra worker.  The benefit, P x MPL, is extra revenue per week from having one more workers (recall, the production function and hence MPL are measured in units per week).  So we must compare that to the cost per week of having one more worker.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The logic behind the answer L = 3 is the same marginal analysis that students have seen in many other contexts in previous chapters.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At any L smaller than L = 3, can increase profit by hiring another worker.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For example, suppose Jack has 2 workers.  At L = 2, VMPL &gt; W.  In other words, the increase in revenue from hiring one more worker exceeds the increase in cost (the wage).  So, hiring one more worker would increase profit.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At any L larger than L = 3, can increase profit by hiring one fewer worker.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For example, suppose Jack has 4 workers.  At L = 4, VMPL &lt; W.  In other words, the revenue from the 4</a:t>
            </a:r>
            <a:r>
              <a:rPr baseline="30000"/>
              <a:t>th</a:t>
            </a:r>
            <a:r>
              <a:t> worker is less than the cost of that worker, so can increase profit by hiring one fewer worker.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xfrm>
            <a:off x="381000" y="685800"/>
            <a:ext cx="6096000" cy="3429000"/>
          </a:xfrm>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The example in the third point implies that the firm sees factor inputs as complements, not substitutes.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While this is true in many cases, one can also think of examples in which the firm would see inputs as substitutes.  For example, industrial robots have displaced some workers in the auto industry.  Though, they have increased demand for other kinds of workers in that industry.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xfrm>
            <a:off x="381000" y="685800"/>
            <a:ext cx="6096000" cy="3429000"/>
          </a:xfrm>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This and the next two slides cover material from the FYI box entitled “Input Demand and Output Supply:  Two Sides of the Same Coin.”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This slide establishes the relationship between marginal cost and marginal product.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xfrm>
            <a:off x="381000" y="685800"/>
            <a:ext cx="6096000" cy="3429000"/>
          </a:xfrm>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lvl1pPr defTabSz="914400">
              <a:defRPr sz="1100">
                <a:latin typeface="Times New Roman"/>
                <a:ea typeface="Times New Roman"/>
                <a:cs typeface="Times New Roman"/>
                <a:sym typeface="Times New Roman"/>
              </a:defRPr>
            </a:lvl1pPr>
          </a:lstStyle>
          <a:p>
            <a:r>
              <a:t>This slide shows the connection between diminishing marginal product and increasing marginal cost.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xfrm>
            <a:off x="381000" y="685800"/>
            <a:ext cx="6096000" cy="3429000"/>
          </a:xfrm>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This slide shows that when a competitive firm hires labor to the point where W = VMPL, it is also producing output up to the point where P = MC.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Hence, input demand and output supply are two sides of the same coin.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xfrm>
            <a:off x="381000" y="685800"/>
            <a:ext cx="6096000" cy="3429000"/>
          </a:xfrm>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pPr defTabSz="914400">
              <a:defRPr sz="1100">
                <a:latin typeface="Times New Roman"/>
                <a:ea typeface="Times New Roman"/>
                <a:cs typeface="Times New Roman"/>
                <a:sym typeface="Times New Roman"/>
              </a:defRPr>
            </a:pPr>
            <a:r>
              <a:t>At this point, the book </a:t>
            </a:r>
            <a:r>
              <a:rPr i="1"/>
              <a:t>briefly</a:t>
            </a:r>
            <a:r>
              <a:t> discusses the income and substitution effects.  (The discussion is intuitive, and the actual terms “income and substitution effects” appear only parenthetically.)   </a:t>
            </a:r>
          </a:p>
          <a:p>
            <a:pPr defTabSz="914400">
              <a:defRPr sz="1100">
                <a:latin typeface="Times New Roman"/>
                <a:ea typeface="Times New Roman"/>
                <a:cs typeface="Times New Roman"/>
                <a:sym typeface="Times New Roman"/>
              </a:defRPr>
            </a:pPr>
            <a:endParaRPr/>
          </a:p>
          <a:p>
            <a:pPr defTabSz="914400">
              <a:defRPr sz="1100">
                <a:latin typeface="Times New Roman"/>
                <a:ea typeface="Times New Roman"/>
                <a:cs typeface="Times New Roman"/>
                <a:sym typeface="Times New Roman"/>
              </a:defRPr>
            </a:pPr>
            <a:r>
              <a:t>The book concedes the possibility that the labor supply curve might bend backward if the income effect exceeds the substitution effect, but states that we will ignore this possibility for now and assume the labor supply curve is positively sloped.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noRot="1" noChangeAspect="1"/>
          </p:cNvSpPr>
          <p:nvPr>
            <p:ph type="sldImg"/>
          </p:nvPr>
        </p:nvSpPr>
        <p:spPr>
          <a:xfrm>
            <a:off x="381000" y="685800"/>
            <a:ext cx="6096000" cy="3429000"/>
          </a:xfrm>
          <a:prstGeom prst="rect">
            <a:avLst/>
          </a:prstGeom>
        </p:spPr>
        <p:txBody>
          <a:bodyPr/>
          <a:lstStyle/>
          <a:p>
            <a:endParaRPr/>
          </a:p>
        </p:txBody>
      </p:sp>
      <p:sp>
        <p:nvSpPr>
          <p:cNvPr id="413" name="Shape 413"/>
          <p:cNvSpPr>
            <a:spLocks noGrp="1"/>
          </p:cNvSpPr>
          <p:nvPr>
            <p:ph type="body" sz="quarter" idx="1"/>
          </p:nvPr>
        </p:nvSpPr>
        <p:spPr>
          <a:prstGeom prst="rect">
            <a:avLst/>
          </a:prstGeom>
        </p:spPr>
        <p:txBody>
          <a:bodyPr/>
          <a:lstStyle>
            <a:lvl1pPr defTabSz="914400">
              <a:defRPr sz="1100">
                <a:latin typeface="Times New Roman"/>
                <a:ea typeface="Times New Roman"/>
                <a:cs typeface="Times New Roman"/>
                <a:sym typeface="Times New Roman"/>
              </a:defRPr>
            </a:lvl1pPr>
          </a:lstStyle>
          <a:p>
            <a:r>
              <a:t>Regarding the first point:   The textbook notes that a change in attitudes about female labor force participation over the past 50 years has dramatically shifted the labor supply curve rightward.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Пользовательский макет">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iapositiva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Прямоугольник 14"/>
          <p:cNvSpPr txBox="1"/>
          <p:nvPr/>
        </p:nvSpPr>
        <p:spPr>
          <a:xfrm>
            <a:off x="9465159" y="12346720"/>
            <a:ext cx="13582562" cy="62673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spAutoFit/>
          </a:bodyPr>
          <a:lstStyle>
            <a:lvl1pPr>
              <a:defRPr sz="2600" spc="1560">
                <a:solidFill>
                  <a:srgbClr val="921824"/>
                </a:solidFill>
                <a:latin typeface="Arial"/>
                <a:ea typeface="Arial"/>
                <a:cs typeface="Arial"/>
                <a:sym typeface="Arial"/>
              </a:defRPr>
            </a:lvl1pPr>
          </a:lstStyle>
          <a:p>
            <a:r>
              <a:t>BARCELONA | MADRID | MALTA | ONLINE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Прямоугольник 15"/>
          <p:cNvSpPr txBox="1"/>
          <p:nvPr/>
        </p:nvSpPr>
        <p:spPr>
          <a:xfrm>
            <a:off x="9465159" y="12346720"/>
            <a:ext cx="13582562" cy="62673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spAutoFit/>
          </a:bodyPr>
          <a:lstStyle>
            <a:lvl1pPr>
              <a:defRPr sz="2600" spc="1560">
                <a:solidFill>
                  <a:srgbClr val="921824"/>
                </a:solidFill>
                <a:latin typeface="Arial"/>
                <a:ea typeface="Arial"/>
                <a:cs typeface="Arial"/>
                <a:sym typeface="Arial"/>
              </a:defRPr>
            </a:lvl1pPr>
          </a:lstStyle>
          <a:p>
            <a:r>
              <a:t>BARCELONA | MADRID | MALTA | ONLINE</a:t>
            </a:r>
          </a:p>
        </p:txBody>
      </p:sp>
      <p:sp>
        <p:nvSpPr>
          <p:cNvPr id="27" name="Title Text"/>
          <p:cNvSpPr txBox="1">
            <a:spLocks noGrp="1"/>
          </p:cNvSpPr>
          <p:nvPr>
            <p:ph type="title"/>
          </p:nvPr>
        </p:nvSpPr>
        <p:spPr>
          <a:prstGeom prst="rect">
            <a:avLst/>
          </a:prstGeom>
        </p:spPr>
        <p:txBody>
          <a:bodyPr/>
          <a:lstStyle>
            <a:lvl1pPr>
              <a:defRPr sz="7400" b="1">
                <a:solidFill>
                  <a:srgbClr val="862628"/>
                </a:solidFill>
                <a:latin typeface="Georgia"/>
                <a:ea typeface="Georgia"/>
                <a:cs typeface="Georgia"/>
                <a:sym typeface="Georgia"/>
              </a:defRPr>
            </a:lvl1pPr>
          </a:lstStyle>
          <a:p>
            <a:r>
              <a:t>Title Text</a:t>
            </a:r>
          </a:p>
        </p:txBody>
      </p:sp>
      <p:sp>
        <p:nvSpPr>
          <p:cNvPr id="28" name="Body Level One…"/>
          <p:cNvSpPr txBox="1">
            <a:spLocks noGrp="1"/>
          </p:cNvSpPr>
          <p:nvPr>
            <p:ph type="body" idx="1"/>
          </p:nvPr>
        </p:nvSpPr>
        <p:spPr>
          <a:prstGeom prst="rect">
            <a:avLst/>
          </a:prstGeom>
        </p:spPr>
        <p:txBody>
          <a:bodyPr/>
          <a:lstStyle>
            <a:lvl1pPr marL="900112" indent="-900112">
              <a:defRPr sz="4100">
                <a:latin typeface="Arial"/>
                <a:ea typeface="Arial"/>
                <a:cs typeface="Arial"/>
                <a:sym typeface="Arial"/>
              </a:defRPr>
            </a:lvl1pPr>
            <a:lvl2pPr>
              <a:defRPr sz="4100">
                <a:latin typeface="Arial"/>
                <a:ea typeface="Arial"/>
                <a:cs typeface="Arial"/>
                <a:sym typeface="Arial"/>
              </a:defRPr>
            </a:lvl2pPr>
            <a:lvl3pPr>
              <a:defRPr sz="4100">
                <a:latin typeface="Arial"/>
                <a:ea typeface="Arial"/>
                <a:cs typeface="Arial"/>
                <a:sym typeface="Arial"/>
              </a:defRPr>
            </a:lvl3pPr>
            <a:lvl4pPr marL="2331719" indent="-960119">
              <a:defRPr sz="4100">
                <a:latin typeface="Arial"/>
                <a:ea typeface="Arial"/>
                <a:cs typeface="Arial"/>
                <a:sym typeface="Arial"/>
              </a:defRPr>
            </a:lvl4pPr>
            <a:lvl5pPr marL="2788919" indent="-960119">
              <a:defRPr sz="41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 name="Прямоугольник 9"/>
          <p:cNvSpPr txBox="1"/>
          <p:nvPr/>
        </p:nvSpPr>
        <p:spPr>
          <a:xfrm>
            <a:off x="9465159" y="12346720"/>
            <a:ext cx="13582562" cy="62673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spAutoFit/>
          </a:bodyPr>
          <a:lstStyle>
            <a:lvl1pPr>
              <a:defRPr sz="2600" spc="1560">
                <a:solidFill>
                  <a:srgbClr val="FFFFFF"/>
                </a:solidFill>
                <a:latin typeface="Arial"/>
                <a:ea typeface="Arial"/>
                <a:cs typeface="Arial"/>
                <a:sym typeface="Arial"/>
              </a:defRPr>
            </a:lvl1pPr>
          </a:lstStyle>
          <a:p>
            <a:r>
              <a:t>BARCELONA | MADRID | MALTA | ONLINE</a:t>
            </a:r>
          </a:p>
        </p:txBody>
      </p:sp>
      <p:pic>
        <p:nvPicPr>
          <p:cNvPr id="37" name="Рисунок 12" descr="Рисунок 12"/>
          <p:cNvPicPr>
            <a:picLocks noChangeAspect="1"/>
          </p:cNvPicPr>
          <p:nvPr/>
        </p:nvPicPr>
        <p:blipFill>
          <a:blip r:embed="rId3"/>
          <a:stretch>
            <a:fillRect/>
          </a:stretch>
        </p:blipFill>
        <p:spPr>
          <a:xfrm>
            <a:off x="1139687" y="11695658"/>
            <a:ext cx="2966567" cy="1302121"/>
          </a:xfrm>
          <a:prstGeom prst="rect">
            <a:avLst/>
          </a:prstGeom>
          <a:ln w="12700">
            <a:miter lim="400000"/>
          </a:ln>
        </p:spPr>
      </p:pic>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 name="Прямоугольник 8"/>
          <p:cNvSpPr txBox="1"/>
          <p:nvPr/>
        </p:nvSpPr>
        <p:spPr>
          <a:xfrm>
            <a:off x="9465159" y="12346720"/>
            <a:ext cx="13582562" cy="62673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spAutoFit/>
          </a:bodyPr>
          <a:lstStyle>
            <a:lvl1pPr>
              <a:defRPr sz="2600" spc="1560">
                <a:solidFill>
                  <a:srgbClr val="921824"/>
                </a:solidFill>
                <a:latin typeface="Arial"/>
                <a:ea typeface="Arial"/>
                <a:cs typeface="Arial"/>
                <a:sym typeface="Arial"/>
              </a:defRPr>
            </a:lvl1pPr>
          </a:lstStyle>
          <a:p>
            <a:r>
              <a:t>BARCELONA | MADRID | MALTA | ONLINE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19199" y="184149"/>
            <a:ext cx="21945601" cy="301625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lstStyle/>
          <a:p>
            <a:r>
              <a:t>Title Text</a:t>
            </a:r>
          </a:p>
        </p:txBody>
      </p:sp>
      <p:sp>
        <p:nvSpPr>
          <p:cNvPr id="3" name="Body Level One…"/>
          <p:cNvSpPr txBox="1">
            <a:spLocks noGrp="1"/>
          </p:cNvSpPr>
          <p:nvPr>
            <p:ph type="body" idx="1"/>
          </p:nvPr>
        </p:nvSpPr>
        <p:spPr>
          <a:xfrm>
            <a:off x="1219199" y="3200399"/>
            <a:ext cx="21945601" cy="105156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85599" y="12344399"/>
            <a:ext cx="5689601" cy="736601"/>
          </a:xfrm>
          <a:prstGeom prst="rect">
            <a:avLst/>
          </a:prstGeom>
          <a:ln w="25400">
            <a:miter lim="400000"/>
          </a:ln>
        </p:spPr>
        <p:txBody>
          <a:bodyPr wrap="none" lIns="121919" tIns="121919" rIns="121919" bIns="121919" anchor="ctr">
            <a:spAutoFit/>
          </a:bodyPr>
          <a:lstStyle>
            <a:lvl1pPr algn="r">
              <a:defRPr sz="3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12192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mj-lt"/>
          <a:ea typeface="+mj-ea"/>
          <a:cs typeface="+mj-cs"/>
          <a:sym typeface="Calibri"/>
        </a:defRPr>
      </a:lvl1pPr>
      <a:lvl2pPr marL="0" marR="0" indent="0" algn="ctr" defTabSz="12192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mj-lt"/>
          <a:ea typeface="+mj-ea"/>
          <a:cs typeface="+mj-cs"/>
          <a:sym typeface="Calibri"/>
        </a:defRPr>
      </a:lvl2pPr>
      <a:lvl3pPr marL="0" marR="0" indent="0" algn="ctr" defTabSz="12192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mj-lt"/>
          <a:ea typeface="+mj-ea"/>
          <a:cs typeface="+mj-cs"/>
          <a:sym typeface="Calibri"/>
        </a:defRPr>
      </a:lvl3pPr>
      <a:lvl4pPr marL="0" marR="0" indent="0" algn="ctr" defTabSz="12192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mj-lt"/>
          <a:ea typeface="+mj-ea"/>
          <a:cs typeface="+mj-cs"/>
          <a:sym typeface="Calibri"/>
        </a:defRPr>
      </a:lvl4pPr>
      <a:lvl5pPr marL="0" marR="0" indent="0" algn="ctr" defTabSz="12192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mj-lt"/>
          <a:ea typeface="+mj-ea"/>
          <a:cs typeface="+mj-cs"/>
          <a:sym typeface="Calibri"/>
        </a:defRPr>
      </a:lvl5pPr>
      <a:lvl6pPr marL="0" marR="0" indent="0" algn="ctr" defTabSz="12192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mj-lt"/>
          <a:ea typeface="+mj-ea"/>
          <a:cs typeface="+mj-cs"/>
          <a:sym typeface="Calibri"/>
        </a:defRPr>
      </a:lvl6pPr>
      <a:lvl7pPr marL="0" marR="0" indent="0" algn="ctr" defTabSz="12192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mj-lt"/>
          <a:ea typeface="+mj-ea"/>
          <a:cs typeface="+mj-cs"/>
          <a:sym typeface="Calibri"/>
        </a:defRPr>
      </a:lvl7pPr>
      <a:lvl8pPr marL="0" marR="0" indent="0" algn="ctr" defTabSz="12192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mj-lt"/>
          <a:ea typeface="+mj-ea"/>
          <a:cs typeface="+mj-cs"/>
          <a:sym typeface="Calibri"/>
        </a:defRPr>
      </a:lvl8pPr>
      <a:lvl9pPr marL="0" marR="0" indent="0" algn="ctr" defTabSz="1219200" rtl="0" latinLnBrk="0">
        <a:lnSpc>
          <a:spcPct val="100000"/>
        </a:lnSpc>
        <a:spcBef>
          <a:spcPts val="0"/>
        </a:spcBef>
        <a:spcAft>
          <a:spcPts val="0"/>
        </a:spcAft>
        <a:buClrTx/>
        <a:buSzTx/>
        <a:buFontTx/>
        <a:buNone/>
        <a:tabLst/>
        <a:defRPr sz="11600" b="0" i="0" u="none" strike="noStrike" cap="none" spc="0" baseline="0">
          <a:solidFill>
            <a:srgbClr val="000000"/>
          </a:solidFill>
          <a:uFillTx/>
          <a:latin typeface="+mj-lt"/>
          <a:ea typeface="+mj-ea"/>
          <a:cs typeface="+mj-cs"/>
          <a:sym typeface="Calibri"/>
        </a:defRPr>
      </a:lvl9pPr>
    </p:titleStyle>
    <p:bodyStyle>
      <a:lvl1pPr marL="900112" marR="0" indent="-900112" algn="l" defTabSz="1219200" rtl="0" latinLnBrk="0">
        <a:lnSpc>
          <a:spcPct val="100000"/>
        </a:lnSpc>
        <a:spcBef>
          <a:spcPts val="2000"/>
        </a:spcBef>
        <a:spcAft>
          <a:spcPts val="0"/>
        </a:spcAft>
        <a:buClrTx/>
        <a:buSzPct val="100000"/>
        <a:buFont typeface="Arial"/>
        <a:buChar char="•"/>
        <a:tabLst/>
        <a:defRPr sz="8400" b="0" i="0" u="none" strike="noStrike" cap="none" spc="0" baseline="0">
          <a:solidFill>
            <a:srgbClr val="000000"/>
          </a:solidFill>
          <a:uFillTx/>
          <a:latin typeface="+mj-lt"/>
          <a:ea typeface="+mj-ea"/>
          <a:cs typeface="+mj-cs"/>
          <a:sym typeface="Calibri"/>
        </a:defRPr>
      </a:lvl1pPr>
      <a:lvl2pPr marL="1314450" marR="0" indent="-857250" algn="l" defTabSz="1219200" rtl="0" latinLnBrk="0">
        <a:lnSpc>
          <a:spcPct val="100000"/>
        </a:lnSpc>
        <a:spcBef>
          <a:spcPts val="2000"/>
        </a:spcBef>
        <a:spcAft>
          <a:spcPts val="0"/>
        </a:spcAft>
        <a:buClrTx/>
        <a:buSzPct val="100000"/>
        <a:buFont typeface="Arial"/>
        <a:buChar char="–"/>
        <a:tabLst/>
        <a:defRPr sz="8400" b="0" i="0" u="none" strike="noStrike" cap="none" spc="0" baseline="0">
          <a:solidFill>
            <a:srgbClr val="000000"/>
          </a:solidFill>
          <a:uFillTx/>
          <a:latin typeface="+mj-lt"/>
          <a:ea typeface="+mj-ea"/>
          <a:cs typeface="+mj-cs"/>
          <a:sym typeface="Calibri"/>
        </a:defRPr>
      </a:lvl2pPr>
      <a:lvl3pPr marL="1714500" marR="0" indent="-800100" algn="l" defTabSz="1219200" rtl="0" latinLnBrk="0">
        <a:lnSpc>
          <a:spcPct val="100000"/>
        </a:lnSpc>
        <a:spcBef>
          <a:spcPts val="2000"/>
        </a:spcBef>
        <a:spcAft>
          <a:spcPts val="0"/>
        </a:spcAft>
        <a:buClrTx/>
        <a:buSzPct val="100000"/>
        <a:buFont typeface="Arial"/>
        <a:buChar char="•"/>
        <a:tabLst/>
        <a:defRPr sz="8400" b="0" i="0" u="none" strike="noStrike" cap="none" spc="0" baseline="0">
          <a:solidFill>
            <a:srgbClr val="000000"/>
          </a:solidFill>
          <a:uFillTx/>
          <a:latin typeface="+mj-lt"/>
          <a:ea typeface="+mj-ea"/>
          <a:cs typeface="+mj-cs"/>
          <a:sym typeface="Calibri"/>
        </a:defRPr>
      </a:lvl3pPr>
      <a:lvl4pPr marL="2331720" marR="0" indent="-960120" algn="l" defTabSz="1219200" rtl="0" latinLnBrk="0">
        <a:lnSpc>
          <a:spcPct val="100000"/>
        </a:lnSpc>
        <a:spcBef>
          <a:spcPts val="2000"/>
        </a:spcBef>
        <a:spcAft>
          <a:spcPts val="0"/>
        </a:spcAft>
        <a:buClrTx/>
        <a:buSzPct val="100000"/>
        <a:buFont typeface="Arial"/>
        <a:buChar char="–"/>
        <a:tabLst/>
        <a:defRPr sz="8400" b="0" i="0" u="none" strike="noStrike" cap="none" spc="0" baseline="0">
          <a:solidFill>
            <a:srgbClr val="000000"/>
          </a:solidFill>
          <a:uFillTx/>
          <a:latin typeface="+mj-lt"/>
          <a:ea typeface="+mj-ea"/>
          <a:cs typeface="+mj-cs"/>
          <a:sym typeface="Calibri"/>
        </a:defRPr>
      </a:lvl4pPr>
      <a:lvl5pPr marL="2788920" marR="0" indent="-960120" algn="l" defTabSz="1219200" rtl="0" latinLnBrk="0">
        <a:lnSpc>
          <a:spcPct val="100000"/>
        </a:lnSpc>
        <a:spcBef>
          <a:spcPts val="2000"/>
        </a:spcBef>
        <a:spcAft>
          <a:spcPts val="0"/>
        </a:spcAft>
        <a:buClrTx/>
        <a:buSzPct val="100000"/>
        <a:buFont typeface="Arial"/>
        <a:buChar char="»"/>
        <a:tabLst/>
        <a:defRPr sz="8400" b="0" i="0" u="none" strike="noStrike" cap="none" spc="0" baseline="0">
          <a:solidFill>
            <a:srgbClr val="000000"/>
          </a:solidFill>
          <a:uFillTx/>
          <a:latin typeface="+mj-lt"/>
          <a:ea typeface="+mj-ea"/>
          <a:cs typeface="+mj-cs"/>
          <a:sym typeface="Calibri"/>
        </a:defRPr>
      </a:lvl5pPr>
      <a:lvl6pPr marL="3246120" marR="0" indent="-960120" algn="l" defTabSz="1219200" rtl="0" latinLnBrk="0">
        <a:lnSpc>
          <a:spcPct val="100000"/>
        </a:lnSpc>
        <a:spcBef>
          <a:spcPts val="2000"/>
        </a:spcBef>
        <a:spcAft>
          <a:spcPts val="0"/>
        </a:spcAft>
        <a:buClrTx/>
        <a:buSzPct val="100000"/>
        <a:buFont typeface="Arial"/>
        <a:buChar char="•"/>
        <a:tabLst/>
        <a:defRPr sz="8400" b="0" i="0" u="none" strike="noStrike" cap="none" spc="0" baseline="0">
          <a:solidFill>
            <a:srgbClr val="000000"/>
          </a:solidFill>
          <a:uFillTx/>
          <a:latin typeface="+mj-lt"/>
          <a:ea typeface="+mj-ea"/>
          <a:cs typeface="+mj-cs"/>
          <a:sym typeface="Calibri"/>
        </a:defRPr>
      </a:lvl6pPr>
      <a:lvl7pPr marL="3703320" marR="0" indent="-960120" algn="l" defTabSz="1219200" rtl="0" latinLnBrk="0">
        <a:lnSpc>
          <a:spcPct val="100000"/>
        </a:lnSpc>
        <a:spcBef>
          <a:spcPts val="2000"/>
        </a:spcBef>
        <a:spcAft>
          <a:spcPts val="0"/>
        </a:spcAft>
        <a:buClrTx/>
        <a:buSzPct val="100000"/>
        <a:buFont typeface="Arial"/>
        <a:buChar char="•"/>
        <a:tabLst/>
        <a:defRPr sz="8400" b="0" i="0" u="none" strike="noStrike" cap="none" spc="0" baseline="0">
          <a:solidFill>
            <a:srgbClr val="000000"/>
          </a:solidFill>
          <a:uFillTx/>
          <a:latin typeface="+mj-lt"/>
          <a:ea typeface="+mj-ea"/>
          <a:cs typeface="+mj-cs"/>
          <a:sym typeface="Calibri"/>
        </a:defRPr>
      </a:lvl7pPr>
      <a:lvl8pPr marL="4160520" marR="0" indent="-960120" algn="l" defTabSz="1219200" rtl="0" latinLnBrk="0">
        <a:lnSpc>
          <a:spcPct val="100000"/>
        </a:lnSpc>
        <a:spcBef>
          <a:spcPts val="2000"/>
        </a:spcBef>
        <a:spcAft>
          <a:spcPts val="0"/>
        </a:spcAft>
        <a:buClrTx/>
        <a:buSzPct val="100000"/>
        <a:buFont typeface="Arial"/>
        <a:buChar char="•"/>
        <a:tabLst/>
        <a:defRPr sz="8400" b="0" i="0" u="none" strike="noStrike" cap="none" spc="0" baseline="0">
          <a:solidFill>
            <a:srgbClr val="000000"/>
          </a:solidFill>
          <a:uFillTx/>
          <a:latin typeface="+mj-lt"/>
          <a:ea typeface="+mj-ea"/>
          <a:cs typeface="+mj-cs"/>
          <a:sym typeface="Calibri"/>
        </a:defRPr>
      </a:lvl8pPr>
      <a:lvl9pPr marL="4617720" marR="0" indent="-960120" algn="l" defTabSz="1219200" rtl="0" latinLnBrk="0">
        <a:lnSpc>
          <a:spcPct val="100000"/>
        </a:lnSpc>
        <a:spcBef>
          <a:spcPts val="2000"/>
        </a:spcBef>
        <a:spcAft>
          <a:spcPts val="0"/>
        </a:spcAft>
        <a:buClrTx/>
        <a:buSzPct val="100000"/>
        <a:buFont typeface="Arial"/>
        <a:buChar char="•"/>
        <a:tabLst/>
        <a:defRPr sz="8400" b="0" i="0" u="none" strike="noStrike" cap="none" spc="0" baseline="0">
          <a:solidFill>
            <a:srgbClr val="000000"/>
          </a:solidFill>
          <a:uFillTx/>
          <a:latin typeface="+mj-lt"/>
          <a:ea typeface="+mj-ea"/>
          <a:cs typeface="+mj-cs"/>
          <a:sym typeface="Calibri"/>
        </a:defRPr>
      </a:lvl9pPr>
    </p:bodyStyle>
    <p:otherStyle>
      <a:lvl1pPr marL="0" marR="0" indent="0" algn="r" defTabSz="12192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1pPr>
      <a:lvl2pPr marL="0" marR="0" indent="457200" algn="r" defTabSz="12192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2pPr>
      <a:lvl3pPr marL="0" marR="0" indent="914400" algn="r" defTabSz="12192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3pPr>
      <a:lvl4pPr marL="0" marR="0" indent="1371600" algn="r" defTabSz="12192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4pPr>
      <a:lvl5pPr marL="0" marR="0" indent="1828800" algn="r" defTabSz="12192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5pPr>
      <a:lvl6pPr marL="0" marR="0" indent="2286000" algn="r" defTabSz="12192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6pPr>
      <a:lvl7pPr marL="0" marR="0" indent="2743200" algn="r" defTabSz="12192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7pPr>
      <a:lvl8pPr marL="0" marR="0" indent="3200400" algn="r" defTabSz="12192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8pPr>
      <a:lvl9pPr marL="0" marR="0" indent="3657600" algn="r" defTabSz="1219200"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erfect and Imperfect Labour Markets"/>
          <p:cNvSpPr txBox="1"/>
          <p:nvPr/>
        </p:nvSpPr>
        <p:spPr>
          <a:xfrm>
            <a:off x="3175706" y="3385512"/>
            <a:ext cx="8136888" cy="606319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t">
            <a:spAutoFit/>
          </a:bodyPr>
          <a:lstStyle>
            <a:lvl1pPr>
              <a:defRPr sz="5900" b="1">
                <a:solidFill>
                  <a:srgbClr val="770A09"/>
                </a:solidFill>
                <a:latin typeface="Georgia"/>
                <a:ea typeface="Georgia"/>
                <a:cs typeface="Georgia"/>
                <a:sym typeface="Georgia"/>
              </a:defRPr>
            </a:lvl1pPr>
          </a:lstStyle>
          <a:p>
            <a:r>
              <a:rPr lang="en-US" sz="5000" dirty="0">
                <a:solidFill>
                  <a:schemeClr val="tx1"/>
                </a:solidFill>
                <a:latin typeface="Arial"/>
              </a:rPr>
              <a:t>Class 7 </a:t>
            </a:r>
          </a:p>
          <a:p>
            <a:endParaRPr lang="en-US" dirty="0"/>
          </a:p>
          <a:p>
            <a:endParaRPr lang="en-US" dirty="0"/>
          </a:p>
          <a:p>
            <a:r>
              <a:rPr lang="en-US" sz="7000" dirty="0"/>
              <a:t>Perfect</a:t>
            </a:r>
            <a:r>
              <a:rPr sz="7000" dirty="0"/>
              <a:t> and Imperfect </a:t>
            </a:r>
            <a:r>
              <a:rPr lang="en-US" sz="7000" dirty="0"/>
              <a:t>Labor</a:t>
            </a:r>
            <a:r>
              <a:rPr sz="7000" dirty="0"/>
              <a:t> Markets</a:t>
            </a:r>
            <a:endParaRPr sz="700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he Value of the Marginal Product"/>
          <p:cNvSpPr txBox="1">
            <a:spLocks noGrp="1"/>
          </p:cNvSpPr>
          <p:nvPr>
            <p:ph type="title"/>
          </p:nvPr>
        </p:nvSpPr>
        <p:spPr>
          <a:xfrm>
            <a:off x="1219199" y="944361"/>
            <a:ext cx="21945601" cy="1663969"/>
          </a:xfrm>
          <a:prstGeom prst="rect">
            <a:avLst/>
          </a:prstGeom>
        </p:spPr>
        <p:txBody>
          <a:bodyPr lIns="121919" tIns="121919" rIns="121919" bIns="121919" anchor="t"/>
          <a:lstStyle/>
          <a:p>
            <a:pPr algn="l"/>
            <a:r>
              <a:rPr sz="6000" dirty="0"/>
              <a:t>The Value of the Marginal Product</a:t>
            </a:r>
            <a:endParaRPr lang="en-US" sz="6000" dirty="0"/>
          </a:p>
        </p:txBody>
      </p:sp>
      <p:sp>
        <p:nvSpPr>
          <p:cNvPr id="177" name="Problem:…"/>
          <p:cNvSpPr txBox="1">
            <a:spLocks noGrp="1"/>
          </p:cNvSpPr>
          <p:nvPr>
            <p:ph type="body" idx="1"/>
          </p:nvPr>
        </p:nvSpPr>
        <p:spPr>
          <a:xfrm>
            <a:off x="1210005" y="3057540"/>
            <a:ext cx="19136420" cy="7531996"/>
          </a:xfrm>
          <a:prstGeom prst="rect">
            <a:avLst/>
          </a:prstGeom>
        </p:spPr>
        <p:txBody>
          <a:bodyPr lIns="121919" tIns="121919" rIns="121919" bIns="121919" anchor="t"/>
          <a:lstStyle/>
          <a:p>
            <a:pPr marL="520700" indent="-520700">
              <a:spcBef>
                <a:spcPts val="2900"/>
              </a:spcBef>
              <a:buChar char="▪"/>
              <a:tabLst>
                <a:tab pos="2971800" algn="l"/>
              </a:tabLst>
              <a:defRPr b="1"/>
            </a:pPr>
            <a:r>
              <a:rPr sz="3600" dirty="0"/>
              <a:t>Problem:</a:t>
            </a:r>
            <a:r>
              <a:rPr lang="en-US" sz="3600" dirty="0"/>
              <a:t>  </a:t>
            </a:r>
          </a:p>
          <a:p>
            <a:pPr lvl="1">
              <a:spcBef>
                <a:spcPts val="1200"/>
              </a:spcBef>
              <a:buClr>
                <a:srgbClr val="0066CC"/>
              </a:buClr>
              <a:buFontTx/>
              <a:tabLst>
                <a:tab pos="2971800" algn="l"/>
              </a:tabLst>
            </a:pPr>
            <a:r>
              <a:rPr lang="en-US" sz="3600" dirty="0"/>
              <a:t>Cost</a:t>
            </a:r>
            <a:r>
              <a:rPr sz="3600" dirty="0"/>
              <a:t> of hiring another worker (wage) is measured in dollars</a:t>
            </a:r>
            <a:r>
              <a:rPr lang="en-US" sz="3600" dirty="0"/>
              <a:t>.</a:t>
            </a:r>
          </a:p>
          <a:p>
            <a:pPr lvl="1">
              <a:spcBef>
                <a:spcPts val="1200"/>
              </a:spcBef>
              <a:buClr>
                <a:srgbClr val="0066CC"/>
              </a:buClr>
              <a:buFontTx/>
              <a:tabLst>
                <a:tab pos="2971800" algn="l"/>
              </a:tabLst>
            </a:pPr>
            <a:r>
              <a:rPr lang="en-US" sz="3600" dirty="0"/>
              <a:t>Benefit</a:t>
            </a:r>
            <a:r>
              <a:rPr sz="3600" dirty="0"/>
              <a:t> of hiring another worker (</a:t>
            </a:r>
            <a:r>
              <a:rPr sz="3600" i="1" dirty="0"/>
              <a:t>MPL</a:t>
            </a:r>
            <a:r>
              <a:rPr sz="3600" dirty="0"/>
              <a:t>) is measured in units of output</a:t>
            </a:r>
            <a:r>
              <a:rPr lang="en-US" sz="3600" dirty="0"/>
              <a:t>.</a:t>
            </a:r>
          </a:p>
          <a:p>
            <a:pPr marL="520700" indent="-520700">
              <a:spcBef>
                <a:spcPts val="2900"/>
              </a:spcBef>
              <a:buChar char="▪"/>
              <a:tabLst>
                <a:tab pos="2971800" algn="l"/>
              </a:tabLst>
            </a:pPr>
            <a:r>
              <a:rPr sz="3600" dirty="0"/>
              <a:t>Solution:</a:t>
            </a:r>
            <a:r>
              <a:rPr lang="en-US" sz="3600" dirty="0"/>
              <a:t> </a:t>
            </a:r>
            <a:r>
              <a:rPr sz="3600" dirty="0"/>
              <a:t>convert </a:t>
            </a:r>
            <a:r>
              <a:rPr sz="3600" i="1" dirty="0"/>
              <a:t>MPL</a:t>
            </a:r>
            <a:r>
              <a:rPr sz="3600" dirty="0"/>
              <a:t> to dollars</a:t>
            </a:r>
          </a:p>
          <a:p>
            <a:pPr marL="520700" indent="-520700">
              <a:spcBef>
                <a:spcPts val="2900"/>
              </a:spcBef>
              <a:buChar char="▪"/>
              <a:tabLst>
                <a:tab pos="2971800" algn="l"/>
              </a:tabLst>
              <a:defRPr b="1">
                <a:solidFill>
                  <a:srgbClr val="CC0000"/>
                </a:solidFill>
              </a:defRPr>
            </a:pPr>
            <a:r>
              <a:rPr sz="3600" dirty="0"/>
              <a:t>Value of the marginal product</a:t>
            </a:r>
            <a:r>
              <a:rPr sz="3600" b="0" dirty="0">
                <a:solidFill>
                  <a:srgbClr val="000000"/>
                </a:solidFill>
              </a:rPr>
              <a:t>:</a:t>
            </a:r>
            <a:r>
              <a:rPr lang="en-US" sz="3600" dirty="0"/>
              <a:t> </a:t>
            </a:r>
            <a:r>
              <a:rPr sz="3600" b="0" dirty="0">
                <a:solidFill>
                  <a:srgbClr val="000000"/>
                </a:solidFill>
              </a:rPr>
              <a:t>the marginal product of an input times the price of the output</a:t>
            </a:r>
            <a:r>
              <a:rPr lang="en-US" sz="3600" dirty="0"/>
              <a:t>.</a:t>
            </a:r>
            <a:endParaRPr sz="3600" dirty="0"/>
          </a:p>
          <a:p>
            <a:pPr marL="0" indent="0">
              <a:spcBef>
                <a:spcPts val="2900"/>
              </a:spcBef>
              <a:tabLst>
                <a:tab pos="2971800" algn="l"/>
              </a:tabLst>
              <a:defRPr i="1"/>
            </a:pPr>
            <a:r>
              <a:rPr sz="3600" dirty="0"/>
              <a:t>	 </a:t>
            </a:r>
            <a:r>
              <a:rPr sz="3600" dirty="0" err="1"/>
              <a:t>VMPL</a:t>
            </a:r>
            <a:r>
              <a:rPr sz="3600" i="0" dirty="0"/>
              <a:t> 	= value of the marginal product of labor</a:t>
            </a:r>
            <a:br>
              <a:rPr sz="3600" i="0" dirty="0"/>
            </a:br>
            <a:r>
              <a:rPr sz="3600" i="0" dirty="0"/>
              <a:t>	= </a:t>
            </a:r>
            <a:r>
              <a:rPr sz="3600" dirty="0"/>
              <a:t>P</a:t>
            </a:r>
            <a:r>
              <a:rPr sz="3600" i="0" dirty="0"/>
              <a:t> x </a:t>
            </a:r>
            <a:r>
              <a:rPr sz="3600" dirty="0"/>
              <a:t>MPL</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p:cNvSpPr/>
          <p:nvPr/>
        </p:nvSpPr>
        <p:spPr>
          <a:xfrm>
            <a:off x="9805830" y="2805879"/>
            <a:ext cx="11195365" cy="9423339"/>
          </a:xfrm>
          <a:prstGeom prst="rect">
            <a:avLst/>
          </a:prstGeom>
          <a:ln w="12700">
            <a:miter lim="400000"/>
          </a:ln>
          <a:effectLst>
            <a:outerShdw blurRad="101600" dist="50800" dir="5400000" rotWithShape="0">
              <a:srgbClr val="000000">
                <a:alpha val="35000"/>
              </a:srgbClr>
            </a:outerShdw>
          </a:effectLst>
        </p:spPr>
        <p:txBody>
          <a:bodyPr lIns="121919" tIns="121919" rIns="121919" bIns="121919" anchor="ctr"/>
          <a:lstStyle/>
          <a:p>
            <a:pPr>
              <a:defRPr>
                <a:latin typeface="Arial"/>
                <a:ea typeface="Arial"/>
                <a:cs typeface="Arial"/>
                <a:sym typeface="Arial"/>
              </a:defRPr>
            </a:pPr>
            <a:endParaRPr/>
          </a:p>
        </p:txBody>
      </p:sp>
      <p:grpSp>
        <p:nvGrpSpPr>
          <p:cNvPr id="192" name="Group"/>
          <p:cNvGrpSpPr/>
          <p:nvPr/>
        </p:nvGrpSpPr>
        <p:grpSpPr>
          <a:xfrm>
            <a:off x="12055475" y="2606675"/>
            <a:ext cx="8366126" cy="8267701"/>
            <a:chOff x="0" y="0"/>
            <a:chExt cx="8366125" cy="8267701"/>
          </a:xfrm>
        </p:grpSpPr>
        <p:sp>
          <p:nvSpPr>
            <p:cNvPr id="180" name="Rectangle"/>
            <p:cNvSpPr/>
            <p:nvPr/>
          </p:nvSpPr>
          <p:spPr>
            <a:xfrm>
              <a:off x="0" y="0"/>
              <a:ext cx="8366125" cy="8264525"/>
            </a:xfrm>
            <a:prstGeom prst="rect">
              <a:avLst/>
            </a:prstGeom>
            <a:solidFill>
              <a:srgbClr val="FFFFFF"/>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181" name="Line"/>
            <p:cNvSpPr/>
            <p:nvPr/>
          </p:nvSpPr>
          <p:spPr>
            <a:xfrm>
              <a:off x="0" y="6877048"/>
              <a:ext cx="8366126" cy="3179"/>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82" name="Line"/>
            <p:cNvSpPr/>
            <p:nvPr/>
          </p:nvSpPr>
          <p:spPr>
            <a:xfrm>
              <a:off x="0" y="5518148"/>
              <a:ext cx="8366126" cy="3179"/>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83" name="Line"/>
            <p:cNvSpPr/>
            <p:nvPr/>
          </p:nvSpPr>
          <p:spPr>
            <a:xfrm>
              <a:off x="0" y="4133848"/>
              <a:ext cx="8366126" cy="3179"/>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84" name="Line"/>
            <p:cNvSpPr/>
            <p:nvPr/>
          </p:nvSpPr>
          <p:spPr>
            <a:xfrm>
              <a:off x="0" y="2746373"/>
              <a:ext cx="8366126" cy="3179"/>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85" name="Line"/>
            <p:cNvSpPr/>
            <p:nvPr/>
          </p:nvSpPr>
          <p:spPr>
            <a:xfrm>
              <a:off x="0" y="1387473"/>
              <a:ext cx="8366126" cy="3179"/>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86" name="Line"/>
            <p:cNvSpPr/>
            <p:nvPr/>
          </p:nvSpPr>
          <p:spPr>
            <a:xfrm>
              <a:off x="1673225" y="-1"/>
              <a:ext cx="3175" cy="8264527"/>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87" name="Line"/>
            <p:cNvSpPr/>
            <p:nvPr/>
          </p:nvSpPr>
          <p:spPr>
            <a:xfrm>
              <a:off x="3346450" y="-1"/>
              <a:ext cx="3175" cy="8264527"/>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88" name="Line"/>
            <p:cNvSpPr/>
            <p:nvPr/>
          </p:nvSpPr>
          <p:spPr>
            <a:xfrm>
              <a:off x="5019675" y="-1"/>
              <a:ext cx="3175" cy="8264527"/>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89" name="Line"/>
            <p:cNvSpPr/>
            <p:nvPr/>
          </p:nvSpPr>
          <p:spPr>
            <a:xfrm>
              <a:off x="6692900" y="-1"/>
              <a:ext cx="3175" cy="8264527"/>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90" name="Line"/>
            <p:cNvSpPr/>
            <p:nvPr/>
          </p:nvSpPr>
          <p:spPr>
            <a:xfrm>
              <a:off x="0" y="-1"/>
              <a:ext cx="3175" cy="8264527"/>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91" name="Line"/>
            <p:cNvSpPr/>
            <p:nvPr/>
          </p:nvSpPr>
          <p:spPr>
            <a:xfrm>
              <a:off x="0" y="8264523"/>
              <a:ext cx="8366126" cy="3179"/>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193" name="L  (number of workers)"/>
          <p:cNvSpPr txBox="1"/>
          <p:nvPr/>
        </p:nvSpPr>
        <p:spPr>
          <a:xfrm>
            <a:off x="12758532" y="11600140"/>
            <a:ext cx="7449821" cy="70044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p>
            <a:pPr>
              <a:spcBef>
                <a:spcPts val="2800"/>
              </a:spcBef>
              <a:defRPr sz="3200" b="1" i="1">
                <a:latin typeface="Arial"/>
                <a:ea typeface="Arial"/>
                <a:cs typeface="Arial"/>
                <a:sym typeface="Arial"/>
              </a:defRPr>
            </a:pPr>
            <a:r>
              <a:t>L</a:t>
            </a:r>
            <a:r>
              <a:rPr b="0" i="0"/>
              <a:t>  (number of workers)</a:t>
            </a:r>
          </a:p>
        </p:txBody>
      </p:sp>
      <p:grpSp>
        <p:nvGrpSpPr>
          <p:cNvPr id="200" name="Group"/>
          <p:cNvGrpSpPr/>
          <p:nvPr/>
        </p:nvGrpSpPr>
        <p:grpSpPr>
          <a:xfrm>
            <a:off x="12792075" y="3886200"/>
            <a:ext cx="6924675" cy="5702300"/>
            <a:chOff x="0" y="0"/>
            <a:chExt cx="6924675" cy="5702300"/>
          </a:xfrm>
        </p:grpSpPr>
        <p:sp>
          <p:nvSpPr>
            <p:cNvPr id="194" name="Line"/>
            <p:cNvSpPr/>
            <p:nvPr/>
          </p:nvSpPr>
          <p:spPr>
            <a:xfrm>
              <a:off x="101600" y="101599"/>
              <a:ext cx="6721475" cy="5508627"/>
            </a:xfrm>
            <a:prstGeom prst="line">
              <a:avLst/>
            </a:prstGeom>
            <a:noFill/>
            <a:ln w="76200" cap="flat">
              <a:solidFill>
                <a:srgbClr val="CC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95" name="Circle"/>
            <p:cNvSpPr/>
            <p:nvPr/>
          </p:nvSpPr>
          <p:spPr>
            <a:xfrm>
              <a:off x="6705600" y="5486400"/>
              <a:ext cx="219075" cy="2159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196" name="Circle"/>
            <p:cNvSpPr/>
            <p:nvPr/>
          </p:nvSpPr>
          <p:spPr>
            <a:xfrm>
              <a:off x="5029200" y="4133850"/>
              <a:ext cx="219075" cy="2159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197" name="Circle"/>
            <p:cNvSpPr/>
            <p:nvPr/>
          </p:nvSpPr>
          <p:spPr>
            <a:xfrm>
              <a:off x="3336925" y="2733675"/>
              <a:ext cx="219075" cy="2159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198" name="Circle"/>
            <p:cNvSpPr/>
            <p:nvPr/>
          </p:nvSpPr>
          <p:spPr>
            <a:xfrm>
              <a:off x="1666875" y="1365250"/>
              <a:ext cx="219075" cy="2159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199" name="Circle"/>
            <p:cNvSpPr/>
            <p:nvPr/>
          </p:nvSpPr>
          <p:spPr>
            <a:xfrm>
              <a:off x="0" y="0"/>
              <a:ext cx="219075" cy="2159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sp>
        <p:nvSpPr>
          <p:cNvPr id="201" name="The VMPL curve"/>
          <p:cNvSpPr txBox="1"/>
          <p:nvPr/>
        </p:nvSpPr>
        <p:spPr>
          <a:xfrm>
            <a:off x="13318489" y="1593850"/>
            <a:ext cx="5668646" cy="95966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p>
            <a:pPr>
              <a:spcBef>
                <a:spcPts val="3000"/>
              </a:spcBef>
              <a:defRPr sz="5000" b="1">
                <a:latin typeface="Arial"/>
                <a:ea typeface="Arial"/>
                <a:cs typeface="Arial"/>
                <a:sym typeface="Arial"/>
              </a:defRPr>
            </a:pPr>
            <a:r>
              <a:t>The </a:t>
            </a:r>
            <a:r>
              <a:rPr i="1"/>
              <a:t>VMPL</a:t>
            </a:r>
            <a:r>
              <a:t> curve</a:t>
            </a:r>
          </a:p>
        </p:txBody>
      </p:sp>
      <p:sp>
        <p:nvSpPr>
          <p:cNvPr id="202" name="Line"/>
          <p:cNvSpPr/>
          <p:nvPr/>
        </p:nvSpPr>
        <p:spPr>
          <a:xfrm>
            <a:off x="12055475" y="2606673"/>
            <a:ext cx="8366126" cy="3179"/>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03" name="Line"/>
          <p:cNvSpPr/>
          <p:nvPr/>
        </p:nvSpPr>
        <p:spPr>
          <a:xfrm>
            <a:off x="20421600" y="2606674"/>
            <a:ext cx="3175" cy="8264527"/>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04" name="Rectangle"/>
          <p:cNvSpPr/>
          <p:nvPr/>
        </p:nvSpPr>
        <p:spPr>
          <a:xfrm>
            <a:off x="12055475" y="2606675"/>
            <a:ext cx="8366125" cy="8264525"/>
          </a:xfrm>
          <a:prstGeom prst="rect">
            <a:avLst/>
          </a:prstGeom>
          <a:ln w="25400">
            <a:solidFill>
              <a:srgbClr val="808080"/>
            </a:solidFill>
          </a:ln>
          <a:effectLst>
            <a:outerShdw blurRad="101600" dist="50800" dir="5400000" rotWithShape="0">
              <a:srgbClr val="000000">
                <a:alpha val="35000"/>
              </a:srgbClr>
            </a:outerShdw>
          </a:effectLst>
        </p:spPr>
        <p:txBody>
          <a:bodyPr lIns="121919" tIns="121919" rIns="121919" bIns="121919" anchor="ctr"/>
          <a:lstStyle/>
          <a:p>
            <a:pPr>
              <a:defRPr>
                <a:latin typeface="Arial"/>
                <a:ea typeface="Arial"/>
                <a:cs typeface="Arial"/>
                <a:sym typeface="Arial"/>
              </a:defRPr>
            </a:pPr>
            <a:endParaRPr/>
          </a:p>
        </p:txBody>
      </p:sp>
      <p:sp>
        <p:nvSpPr>
          <p:cNvPr id="205" name="Line"/>
          <p:cNvSpPr/>
          <p:nvPr/>
        </p:nvSpPr>
        <p:spPr>
          <a:xfrm>
            <a:off x="11871324" y="10871199"/>
            <a:ext cx="184151" cy="3177"/>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06" name="Line"/>
          <p:cNvSpPr/>
          <p:nvPr/>
        </p:nvSpPr>
        <p:spPr>
          <a:xfrm>
            <a:off x="11871324" y="9483724"/>
            <a:ext cx="184151" cy="3177"/>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07" name="Line"/>
          <p:cNvSpPr/>
          <p:nvPr/>
        </p:nvSpPr>
        <p:spPr>
          <a:xfrm>
            <a:off x="11871324" y="8124824"/>
            <a:ext cx="184151" cy="3177"/>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08" name="Line"/>
          <p:cNvSpPr/>
          <p:nvPr/>
        </p:nvSpPr>
        <p:spPr>
          <a:xfrm>
            <a:off x="11871324" y="6740524"/>
            <a:ext cx="184151" cy="3177"/>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09" name="Line"/>
          <p:cNvSpPr/>
          <p:nvPr/>
        </p:nvSpPr>
        <p:spPr>
          <a:xfrm>
            <a:off x="11871324" y="5353049"/>
            <a:ext cx="184151" cy="3177"/>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10" name="Line"/>
          <p:cNvSpPr/>
          <p:nvPr/>
        </p:nvSpPr>
        <p:spPr>
          <a:xfrm>
            <a:off x="11871324" y="3994149"/>
            <a:ext cx="184151" cy="3177"/>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11" name="Line"/>
          <p:cNvSpPr/>
          <p:nvPr/>
        </p:nvSpPr>
        <p:spPr>
          <a:xfrm>
            <a:off x="11871324" y="2606674"/>
            <a:ext cx="184151" cy="3177"/>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12" name="Line"/>
          <p:cNvSpPr/>
          <p:nvPr/>
        </p:nvSpPr>
        <p:spPr>
          <a:xfrm flipV="1">
            <a:off x="12055474" y="10871200"/>
            <a:ext cx="3176" cy="180975"/>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13" name="Line"/>
          <p:cNvSpPr/>
          <p:nvPr/>
        </p:nvSpPr>
        <p:spPr>
          <a:xfrm flipV="1">
            <a:off x="13728699" y="10871200"/>
            <a:ext cx="3176" cy="180975"/>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14" name="Line"/>
          <p:cNvSpPr/>
          <p:nvPr/>
        </p:nvSpPr>
        <p:spPr>
          <a:xfrm flipV="1">
            <a:off x="15401924" y="10871200"/>
            <a:ext cx="3176" cy="180975"/>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15" name="Line"/>
          <p:cNvSpPr/>
          <p:nvPr/>
        </p:nvSpPr>
        <p:spPr>
          <a:xfrm flipV="1">
            <a:off x="17075149" y="10871200"/>
            <a:ext cx="3176" cy="180975"/>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16" name="Line"/>
          <p:cNvSpPr/>
          <p:nvPr/>
        </p:nvSpPr>
        <p:spPr>
          <a:xfrm flipV="1">
            <a:off x="18748374" y="10871200"/>
            <a:ext cx="3176" cy="180975"/>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217" name="Line"/>
          <p:cNvSpPr/>
          <p:nvPr/>
        </p:nvSpPr>
        <p:spPr>
          <a:xfrm flipV="1">
            <a:off x="20421599" y="10871200"/>
            <a:ext cx="3176" cy="180975"/>
          </a:xfrm>
          <a:prstGeom prst="line">
            <a:avLst/>
          </a:prstGeom>
          <a:ln w="3175">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grpSp>
        <p:nvGrpSpPr>
          <p:cNvPr id="225" name="Group"/>
          <p:cNvGrpSpPr/>
          <p:nvPr/>
        </p:nvGrpSpPr>
        <p:grpSpPr>
          <a:xfrm>
            <a:off x="9747250" y="2254250"/>
            <a:ext cx="2008027" cy="8928038"/>
            <a:chOff x="0" y="0"/>
            <a:chExt cx="2008026" cy="8928037"/>
          </a:xfrm>
        </p:grpSpPr>
        <p:sp>
          <p:nvSpPr>
            <p:cNvPr id="218" name="0"/>
            <p:cNvSpPr txBox="1"/>
            <p:nvPr/>
          </p:nvSpPr>
          <p:spPr>
            <a:xfrm>
              <a:off x="1609725" y="8261350"/>
              <a:ext cx="337605"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0</a:t>
              </a:r>
            </a:p>
          </p:txBody>
        </p:sp>
        <p:sp>
          <p:nvSpPr>
            <p:cNvPr id="219" name="1,000"/>
            <p:cNvSpPr txBox="1"/>
            <p:nvPr/>
          </p:nvSpPr>
          <p:spPr>
            <a:xfrm>
              <a:off x="533400" y="6877050"/>
              <a:ext cx="1474627"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1,000</a:t>
              </a:r>
            </a:p>
          </p:txBody>
        </p:sp>
        <p:sp>
          <p:nvSpPr>
            <p:cNvPr id="220" name="2,000"/>
            <p:cNvSpPr txBox="1"/>
            <p:nvPr/>
          </p:nvSpPr>
          <p:spPr>
            <a:xfrm>
              <a:off x="533400" y="5514975"/>
              <a:ext cx="1474627"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2,000</a:t>
              </a:r>
            </a:p>
          </p:txBody>
        </p:sp>
        <p:sp>
          <p:nvSpPr>
            <p:cNvPr id="221" name="3,000"/>
            <p:cNvSpPr txBox="1"/>
            <p:nvPr/>
          </p:nvSpPr>
          <p:spPr>
            <a:xfrm>
              <a:off x="533400" y="4130675"/>
              <a:ext cx="1474627"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3,000</a:t>
              </a:r>
            </a:p>
          </p:txBody>
        </p:sp>
        <p:sp>
          <p:nvSpPr>
            <p:cNvPr id="222" name="4,000"/>
            <p:cNvSpPr txBox="1"/>
            <p:nvPr/>
          </p:nvSpPr>
          <p:spPr>
            <a:xfrm>
              <a:off x="533400" y="2743200"/>
              <a:ext cx="1474627"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4,000</a:t>
              </a:r>
            </a:p>
          </p:txBody>
        </p:sp>
        <p:sp>
          <p:nvSpPr>
            <p:cNvPr id="223" name="5,000"/>
            <p:cNvSpPr txBox="1"/>
            <p:nvPr/>
          </p:nvSpPr>
          <p:spPr>
            <a:xfrm>
              <a:off x="533400" y="1384300"/>
              <a:ext cx="1474627"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5,000</a:t>
              </a:r>
            </a:p>
          </p:txBody>
        </p:sp>
        <p:sp>
          <p:nvSpPr>
            <p:cNvPr id="224" name="$6,000"/>
            <p:cNvSpPr txBox="1"/>
            <p:nvPr/>
          </p:nvSpPr>
          <p:spPr>
            <a:xfrm>
              <a:off x="0" y="0"/>
              <a:ext cx="1990725"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defRPr sz="4600">
                  <a:latin typeface="Arial"/>
                  <a:ea typeface="Arial"/>
                  <a:cs typeface="Arial"/>
                  <a:sym typeface="Arial"/>
                </a:defRPr>
              </a:lvl1pPr>
            </a:lstStyle>
            <a:p>
              <a:r>
                <a:t>$6,000</a:t>
              </a:r>
            </a:p>
          </p:txBody>
        </p:sp>
      </p:grpSp>
      <p:grpSp>
        <p:nvGrpSpPr>
          <p:cNvPr id="232" name="Group"/>
          <p:cNvGrpSpPr/>
          <p:nvPr/>
        </p:nvGrpSpPr>
        <p:grpSpPr>
          <a:xfrm>
            <a:off x="11896725" y="11131550"/>
            <a:ext cx="8706905" cy="666688"/>
            <a:chOff x="0" y="0"/>
            <a:chExt cx="8706904" cy="666687"/>
          </a:xfrm>
        </p:grpSpPr>
        <p:sp>
          <p:nvSpPr>
            <p:cNvPr id="226" name="0"/>
            <p:cNvSpPr txBox="1"/>
            <p:nvPr/>
          </p:nvSpPr>
          <p:spPr>
            <a:xfrm>
              <a:off x="0" y="0"/>
              <a:ext cx="337605"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0</a:t>
              </a:r>
            </a:p>
          </p:txBody>
        </p:sp>
        <p:sp>
          <p:nvSpPr>
            <p:cNvPr id="227" name="1"/>
            <p:cNvSpPr txBox="1"/>
            <p:nvPr/>
          </p:nvSpPr>
          <p:spPr>
            <a:xfrm>
              <a:off x="1673225" y="0"/>
              <a:ext cx="337605"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1</a:t>
              </a:r>
            </a:p>
          </p:txBody>
        </p:sp>
        <p:sp>
          <p:nvSpPr>
            <p:cNvPr id="228" name="2"/>
            <p:cNvSpPr txBox="1"/>
            <p:nvPr/>
          </p:nvSpPr>
          <p:spPr>
            <a:xfrm>
              <a:off x="3346450" y="0"/>
              <a:ext cx="337605"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2</a:t>
              </a:r>
            </a:p>
          </p:txBody>
        </p:sp>
        <p:sp>
          <p:nvSpPr>
            <p:cNvPr id="229" name="3"/>
            <p:cNvSpPr txBox="1"/>
            <p:nvPr/>
          </p:nvSpPr>
          <p:spPr>
            <a:xfrm>
              <a:off x="5022850" y="0"/>
              <a:ext cx="337605"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3</a:t>
              </a:r>
            </a:p>
          </p:txBody>
        </p:sp>
        <p:sp>
          <p:nvSpPr>
            <p:cNvPr id="230" name="4"/>
            <p:cNvSpPr txBox="1"/>
            <p:nvPr/>
          </p:nvSpPr>
          <p:spPr>
            <a:xfrm>
              <a:off x="6696075" y="0"/>
              <a:ext cx="337605"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4</a:t>
              </a:r>
            </a:p>
          </p:txBody>
        </p:sp>
        <p:sp>
          <p:nvSpPr>
            <p:cNvPr id="231" name="5"/>
            <p:cNvSpPr txBox="1"/>
            <p:nvPr/>
          </p:nvSpPr>
          <p:spPr>
            <a:xfrm>
              <a:off x="8369300" y="0"/>
              <a:ext cx="337605" cy="66668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defRPr sz="4600">
                  <a:latin typeface="Arial"/>
                  <a:ea typeface="Arial"/>
                  <a:cs typeface="Arial"/>
                  <a:sym typeface="Arial"/>
                </a:defRPr>
              </a:lvl1pPr>
            </a:lstStyle>
            <a:p>
              <a:r>
                <a:t>5</a:t>
              </a:r>
            </a:p>
          </p:txBody>
        </p:sp>
      </p:grpSp>
      <p:sp>
        <p:nvSpPr>
          <p:cNvPr id="233" name="Farmer Jack’s VMPL curve is downward sloping,  due to diminishing marginal product."/>
          <p:cNvSpPr txBox="1">
            <a:spLocks noGrp="1"/>
          </p:cNvSpPr>
          <p:nvPr>
            <p:ph type="body" sz="half" idx="1"/>
          </p:nvPr>
        </p:nvSpPr>
        <p:spPr>
          <a:xfrm>
            <a:off x="1198279" y="5593220"/>
            <a:ext cx="6924676" cy="2938531"/>
          </a:xfrm>
          <a:prstGeom prst="rect">
            <a:avLst/>
          </a:prstGeom>
        </p:spPr>
        <p:txBody>
          <a:bodyPr lIns="121919" tIns="121919" rIns="121919" bIns="121919" anchor="t"/>
          <a:lstStyle/>
          <a:p>
            <a:pPr marL="571500" indent="-571500">
              <a:spcBef>
                <a:spcPts val="2800"/>
              </a:spcBef>
            </a:pPr>
            <a:r>
              <a:rPr sz="3600" dirty="0"/>
              <a:t>Farmer Jack’s </a:t>
            </a:r>
            <a:r>
              <a:rPr sz="3600" i="1" err="1"/>
              <a:t>VMPL</a:t>
            </a:r>
            <a:r>
              <a:rPr sz="3600" dirty="0"/>
              <a:t> curve is downward sloping, </a:t>
            </a:r>
            <a:br>
              <a:rPr sz="3600" dirty="0"/>
            </a:br>
            <a:r>
              <a:rPr sz="3600" dirty="0"/>
              <a:t>due to diminishing marginal product.</a:t>
            </a:r>
            <a:r>
              <a:rPr lang="en-US" sz="3600" dirty="0"/>
              <a:t> </a:t>
            </a:r>
            <a:endParaRPr lang="en-US"/>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p:tmAbs val="0"/>
                                  </p:iterate>
                                  <p:childTnLst>
                                    <p:set>
                                      <p:cBhvr>
                                        <p:cTn id="6" fill="hold"/>
                                        <p:tgtEl>
                                          <p:spTgt spid="200"/>
                                        </p:tgtEl>
                                        <p:attrNameLst>
                                          <p:attrName>style.visibility</p:attrName>
                                        </p:attrNameLst>
                                      </p:cBhvr>
                                      <p:to>
                                        <p:strVal val="visible"/>
                                      </p:to>
                                    </p:set>
                                    <p:animEffect transition="in" filter="strips(downRight)">
                                      <p:cBhvr>
                                        <p:cTn id="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 name="Group"/>
          <p:cNvGrpSpPr/>
          <p:nvPr/>
        </p:nvGrpSpPr>
        <p:grpSpPr>
          <a:xfrm>
            <a:off x="3935542" y="1593850"/>
            <a:ext cx="12697648" cy="8273439"/>
            <a:chOff x="0" y="0"/>
            <a:chExt cx="12697647" cy="8273438"/>
          </a:xfrm>
        </p:grpSpPr>
        <p:sp>
          <p:nvSpPr>
            <p:cNvPr id="237" name="At any larger L, can increase profit by hiring one fewer worker."/>
            <p:cNvSpPr txBox="1"/>
            <p:nvPr/>
          </p:nvSpPr>
          <p:spPr>
            <a:xfrm>
              <a:off x="0" y="4567973"/>
              <a:ext cx="4204323" cy="253796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noAutofit/>
            </a:bodyPr>
            <a:lstStyle/>
            <a:p>
              <a:pPr>
                <a:lnSpc>
                  <a:spcPct val="104999"/>
                </a:lnSpc>
                <a:spcBef>
                  <a:spcPts val="1800"/>
                </a:spcBef>
                <a:defRPr sz="2600">
                  <a:latin typeface="Arial"/>
                  <a:ea typeface="Arial"/>
                  <a:cs typeface="Arial"/>
                  <a:sym typeface="Arial"/>
                </a:defRPr>
              </a:pPr>
              <a:r>
                <a:t>At any larger </a:t>
              </a:r>
              <a:r>
                <a:rPr b="1" i="1"/>
                <a:t>L</a:t>
              </a:r>
              <a:r>
                <a:t>, can increase profit by hiring one fewer worker.  </a:t>
              </a:r>
            </a:p>
          </p:txBody>
        </p:sp>
        <p:sp>
          <p:nvSpPr>
            <p:cNvPr id="238" name="Rectangle"/>
            <p:cNvSpPr/>
            <p:nvPr/>
          </p:nvSpPr>
          <p:spPr>
            <a:xfrm>
              <a:off x="4154456" y="305786"/>
              <a:ext cx="8543192" cy="7670526"/>
            </a:xfrm>
            <a:prstGeom prst="rect">
              <a:avLst/>
            </a:prstGeom>
            <a:no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nvGrpSpPr>
            <p:cNvPr id="251" name="Group"/>
            <p:cNvGrpSpPr/>
            <p:nvPr/>
          </p:nvGrpSpPr>
          <p:grpSpPr>
            <a:xfrm>
              <a:off x="6015046" y="750351"/>
              <a:ext cx="6198049" cy="6125132"/>
              <a:chOff x="0" y="0"/>
              <a:chExt cx="6198048" cy="6125130"/>
            </a:xfrm>
          </p:grpSpPr>
          <p:sp>
            <p:nvSpPr>
              <p:cNvPr id="239" name="Rectangle"/>
              <p:cNvSpPr/>
              <p:nvPr/>
            </p:nvSpPr>
            <p:spPr>
              <a:xfrm>
                <a:off x="0" y="0"/>
                <a:ext cx="6198049" cy="6122778"/>
              </a:xfrm>
              <a:prstGeom prst="rect">
                <a:avLst/>
              </a:prstGeom>
              <a:solidFill>
                <a:srgbClr val="FFFFFF"/>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240" name="Line"/>
              <p:cNvSpPr/>
              <p:nvPr/>
            </p:nvSpPr>
            <p:spPr>
              <a:xfrm>
                <a:off x="0" y="5094865"/>
                <a:ext cx="6198049" cy="2354"/>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41" name="Line"/>
              <p:cNvSpPr/>
              <p:nvPr/>
            </p:nvSpPr>
            <p:spPr>
              <a:xfrm>
                <a:off x="0" y="4088123"/>
                <a:ext cx="6198049" cy="2355"/>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42" name="Line"/>
              <p:cNvSpPr/>
              <p:nvPr/>
            </p:nvSpPr>
            <p:spPr>
              <a:xfrm>
                <a:off x="0" y="3062563"/>
                <a:ext cx="6198049" cy="2355"/>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43" name="Line"/>
              <p:cNvSpPr/>
              <p:nvPr/>
            </p:nvSpPr>
            <p:spPr>
              <a:xfrm>
                <a:off x="0" y="2034652"/>
                <a:ext cx="6198049" cy="2355"/>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44" name="Line"/>
              <p:cNvSpPr/>
              <p:nvPr/>
            </p:nvSpPr>
            <p:spPr>
              <a:xfrm>
                <a:off x="0" y="1027910"/>
                <a:ext cx="6198049" cy="2355"/>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45" name="Line"/>
              <p:cNvSpPr/>
              <p:nvPr/>
            </p:nvSpPr>
            <p:spPr>
              <a:xfrm>
                <a:off x="1239609" y="0"/>
                <a:ext cx="2353" cy="6122778"/>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46" name="Line"/>
              <p:cNvSpPr/>
              <p:nvPr/>
            </p:nvSpPr>
            <p:spPr>
              <a:xfrm>
                <a:off x="2479219" y="0"/>
                <a:ext cx="2352" cy="6122778"/>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47" name="Line"/>
              <p:cNvSpPr/>
              <p:nvPr/>
            </p:nvSpPr>
            <p:spPr>
              <a:xfrm>
                <a:off x="3718829" y="0"/>
                <a:ext cx="2352" cy="6122778"/>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48" name="Line"/>
              <p:cNvSpPr/>
              <p:nvPr/>
            </p:nvSpPr>
            <p:spPr>
              <a:xfrm>
                <a:off x="4958438" y="0"/>
                <a:ext cx="2352" cy="6122778"/>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49" name="Line"/>
              <p:cNvSpPr/>
              <p:nvPr/>
            </p:nvSpPr>
            <p:spPr>
              <a:xfrm>
                <a:off x="0" y="0"/>
                <a:ext cx="2352" cy="6122778"/>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50" name="Line"/>
              <p:cNvSpPr/>
              <p:nvPr/>
            </p:nvSpPr>
            <p:spPr>
              <a:xfrm>
                <a:off x="0" y="6122776"/>
                <a:ext cx="6198049" cy="2355"/>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252" name="L  (number of workers)"/>
            <p:cNvSpPr txBox="1"/>
            <p:nvPr/>
          </p:nvSpPr>
          <p:spPr>
            <a:xfrm>
              <a:off x="6525003" y="7625833"/>
              <a:ext cx="5519204" cy="647606"/>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noAutofit/>
            </a:bodyPr>
            <a:lstStyle/>
            <a:p>
              <a:pPr>
                <a:spcBef>
                  <a:spcPts val="2800"/>
                </a:spcBef>
                <a:defRPr sz="2600" b="1" i="1">
                  <a:latin typeface="Arial"/>
                  <a:ea typeface="Arial"/>
                  <a:cs typeface="Arial"/>
                  <a:sym typeface="Arial"/>
                </a:defRPr>
              </a:pPr>
              <a:r>
                <a:t>L</a:t>
              </a:r>
              <a:r>
                <a:rPr b="0" i="0"/>
                <a:t>  (number of workers)</a:t>
              </a:r>
            </a:p>
          </p:txBody>
        </p:sp>
        <p:grpSp>
          <p:nvGrpSpPr>
            <p:cNvPr id="259" name="Group"/>
            <p:cNvGrpSpPr/>
            <p:nvPr/>
          </p:nvGrpSpPr>
          <p:grpSpPr>
            <a:xfrm>
              <a:off x="6560757" y="1698288"/>
              <a:ext cx="5130150" cy="4224553"/>
              <a:chOff x="0" y="0"/>
              <a:chExt cx="5130148" cy="4224551"/>
            </a:xfrm>
          </p:grpSpPr>
          <p:sp>
            <p:nvSpPr>
              <p:cNvPr id="253" name="Line"/>
              <p:cNvSpPr/>
              <p:nvPr/>
            </p:nvSpPr>
            <p:spPr>
              <a:xfrm>
                <a:off x="75270" y="75269"/>
                <a:ext cx="4979609" cy="4081070"/>
              </a:xfrm>
              <a:prstGeom prst="line">
                <a:avLst/>
              </a:prstGeom>
              <a:noFill/>
              <a:ln w="76200" cap="flat">
                <a:solidFill>
                  <a:srgbClr val="CC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54" name="Circle"/>
              <p:cNvSpPr/>
              <p:nvPr/>
            </p:nvSpPr>
            <p:spPr>
              <a:xfrm>
                <a:off x="4967847" y="4064602"/>
                <a:ext cx="162302" cy="15995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255" name="Circle"/>
              <p:cNvSpPr/>
              <p:nvPr/>
            </p:nvSpPr>
            <p:spPr>
              <a:xfrm>
                <a:off x="3725885" y="3062564"/>
                <a:ext cx="162303" cy="159951"/>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256" name="Circle"/>
              <p:cNvSpPr/>
              <p:nvPr/>
            </p:nvSpPr>
            <p:spPr>
              <a:xfrm>
                <a:off x="2472162" y="2025244"/>
                <a:ext cx="162303" cy="159951"/>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257" name="Circle"/>
              <p:cNvSpPr/>
              <p:nvPr/>
            </p:nvSpPr>
            <p:spPr>
              <a:xfrm>
                <a:off x="1234905" y="1011446"/>
                <a:ext cx="162302" cy="15995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258" name="Circle"/>
              <p:cNvSpPr/>
              <p:nvPr/>
            </p:nvSpPr>
            <p:spPr>
              <a:xfrm>
                <a:off x="0" y="0"/>
                <a:ext cx="162302" cy="15995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sp>
          <p:nvSpPr>
            <p:cNvPr id="260" name="The VMPL curve"/>
            <p:cNvSpPr txBox="1"/>
            <p:nvPr/>
          </p:nvSpPr>
          <p:spPr>
            <a:xfrm>
              <a:off x="6950752" y="0"/>
              <a:ext cx="4199619" cy="66580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noAutofit/>
            </a:bodyPr>
            <a:lstStyle/>
            <a:p>
              <a:pPr>
                <a:spcBef>
                  <a:spcPts val="3000"/>
                </a:spcBef>
                <a:defRPr sz="3200" b="1">
                  <a:latin typeface="Arial"/>
                  <a:ea typeface="Arial"/>
                  <a:cs typeface="Arial"/>
                  <a:sym typeface="Arial"/>
                </a:defRPr>
              </a:pPr>
              <a:r>
                <a:t>The </a:t>
              </a:r>
              <a:r>
                <a:rPr i="1"/>
                <a:t>VMPL</a:t>
              </a:r>
              <a:r>
                <a:t> curve</a:t>
              </a:r>
            </a:p>
          </p:txBody>
        </p:sp>
        <p:sp>
          <p:nvSpPr>
            <p:cNvPr id="261" name="Line"/>
            <p:cNvSpPr/>
            <p:nvPr/>
          </p:nvSpPr>
          <p:spPr>
            <a:xfrm>
              <a:off x="6015047" y="750351"/>
              <a:ext cx="6198049" cy="2354"/>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62" name="Line"/>
            <p:cNvSpPr/>
            <p:nvPr/>
          </p:nvSpPr>
          <p:spPr>
            <a:xfrm>
              <a:off x="12213095" y="750351"/>
              <a:ext cx="2352" cy="6122779"/>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63" name="Rectangle"/>
            <p:cNvSpPr/>
            <p:nvPr/>
          </p:nvSpPr>
          <p:spPr>
            <a:xfrm>
              <a:off x="6015046" y="750351"/>
              <a:ext cx="6198049" cy="6122779"/>
            </a:xfrm>
            <a:prstGeom prst="rect">
              <a:avLst/>
            </a:prstGeom>
            <a:noFill/>
            <a:ln w="25400" cap="flat">
              <a:solidFill>
                <a:srgbClr val="808080"/>
              </a:solidFill>
              <a:prstDash val="solid"/>
              <a:round/>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264" name="Line"/>
            <p:cNvSpPr/>
            <p:nvPr/>
          </p:nvSpPr>
          <p:spPr>
            <a:xfrm>
              <a:off x="5878618" y="6873129"/>
              <a:ext cx="136429" cy="2353"/>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65" name="Line"/>
            <p:cNvSpPr/>
            <p:nvPr/>
          </p:nvSpPr>
          <p:spPr>
            <a:xfrm>
              <a:off x="5878618" y="5845217"/>
              <a:ext cx="136429" cy="2354"/>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66" name="Line"/>
            <p:cNvSpPr/>
            <p:nvPr/>
          </p:nvSpPr>
          <p:spPr>
            <a:xfrm>
              <a:off x="5878618" y="4838476"/>
              <a:ext cx="136429" cy="2353"/>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67" name="Line"/>
            <p:cNvSpPr/>
            <p:nvPr/>
          </p:nvSpPr>
          <p:spPr>
            <a:xfrm>
              <a:off x="5878618" y="3812916"/>
              <a:ext cx="136429" cy="2353"/>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68" name="Line"/>
            <p:cNvSpPr/>
            <p:nvPr/>
          </p:nvSpPr>
          <p:spPr>
            <a:xfrm>
              <a:off x="5878618" y="2785005"/>
              <a:ext cx="136429" cy="2353"/>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69" name="Line"/>
            <p:cNvSpPr/>
            <p:nvPr/>
          </p:nvSpPr>
          <p:spPr>
            <a:xfrm>
              <a:off x="5878618" y="1778263"/>
              <a:ext cx="136429" cy="2353"/>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70" name="Line"/>
            <p:cNvSpPr/>
            <p:nvPr/>
          </p:nvSpPr>
          <p:spPr>
            <a:xfrm>
              <a:off x="5878618" y="750351"/>
              <a:ext cx="136429" cy="2354"/>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71" name="Line"/>
            <p:cNvSpPr/>
            <p:nvPr/>
          </p:nvSpPr>
          <p:spPr>
            <a:xfrm flipV="1">
              <a:off x="6015046" y="6873129"/>
              <a:ext cx="2353" cy="134076"/>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72" name="Line"/>
            <p:cNvSpPr/>
            <p:nvPr/>
          </p:nvSpPr>
          <p:spPr>
            <a:xfrm flipV="1">
              <a:off x="7254655" y="6873129"/>
              <a:ext cx="2354" cy="134076"/>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73" name="Line"/>
            <p:cNvSpPr/>
            <p:nvPr/>
          </p:nvSpPr>
          <p:spPr>
            <a:xfrm flipV="1">
              <a:off x="8494265" y="6873129"/>
              <a:ext cx="2353" cy="134076"/>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74" name="Line"/>
            <p:cNvSpPr/>
            <p:nvPr/>
          </p:nvSpPr>
          <p:spPr>
            <a:xfrm flipV="1">
              <a:off x="9733875" y="6873129"/>
              <a:ext cx="2353" cy="134076"/>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75" name="Line"/>
            <p:cNvSpPr/>
            <p:nvPr/>
          </p:nvSpPr>
          <p:spPr>
            <a:xfrm flipV="1">
              <a:off x="10973484" y="6873129"/>
              <a:ext cx="2353" cy="134076"/>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76" name="Line"/>
            <p:cNvSpPr/>
            <p:nvPr/>
          </p:nvSpPr>
          <p:spPr>
            <a:xfrm flipV="1">
              <a:off x="12213094" y="6873129"/>
              <a:ext cx="2353" cy="134076"/>
            </a:xfrm>
            <a:prstGeom prst="line">
              <a:avLst/>
            </a:prstGeom>
            <a:noFill/>
            <a:ln w="3175"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nvGrpSpPr>
            <p:cNvPr id="284" name="Group"/>
            <p:cNvGrpSpPr/>
            <p:nvPr/>
          </p:nvGrpSpPr>
          <p:grpSpPr>
            <a:xfrm>
              <a:off x="4304996" y="489257"/>
              <a:ext cx="1497057" cy="6614342"/>
              <a:chOff x="0" y="0"/>
              <a:chExt cx="1497056" cy="6614341"/>
            </a:xfrm>
          </p:grpSpPr>
          <p:sp>
            <p:nvSpPr>
              <p:cNvPr id="277" name="0"/>
              <p:cNvSpPr txBox="1"/>
              <p:nvPr/>
            </p:nvSpPr>
            <p:spPr>
              <a:xfrm>
                <a:off x="1192565" y="6120425"/>
                <a:ext cx="259524"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600">
                    <a:latin typeface="Arial"/>
                    <a:ea typeface="Arial"/>
                    <a:cs typeface="Arial"/>
                    <a:sym typeface="Arial"/>
                  </a:defRPr>
                </a:lvl1pPr>
              </a:lstStyle>
              <a:p>
                <a:r>
                  <a:t>0</a:t>
                </a:r>
              </a:p>
            </p:txBody>
          </p:sp>
          <p:sp>
            <p:nvSpPr>
              <p:cNvPr id="278" name="1,000"/>
              <p:cNvSpPr txBox="1"/>
              <p:nvPr/>
            </p:nvSpPr>
            <p:spPr>
              <a:xfrm>
                <a:off x="395169" y="5094865"/>
                <a:ext cx="1101888"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600">
                    <a:latin typeface="Arial"/>
                    <a:ea typeface="Arial"/>
                    <a:cs typeface="Arial"/>
                    <a:sym typeface="Arial"/>
                  </a:defRPr>
                </a:lvl1pPr>
              </a:lstStyle>
              <a:p>
                <a:r>
                  <a:t>1,000</a:t>
                </a:r>
              </a:p>
            </p:txBody>
          </p:sp>
          <p:sp>
            <p:nvSpPr>
              <p:cNvPr id="279" name="2,000"/>
              <p:cNvSpPr txBox="1"/>
              <p:nvPr/>
            </p:nvSpPr>
            <p:spPr>
              <a:xfrm>
                <a:off x="395169" y="4085771"/>
                <a:ext cx="1101888" cy="49391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600">
                    <a:latin typeface="Arial"/>
                    <a:ea typeface="Arial"/>
                    <a:cs typeface="Arial"/>
                    <a:sym typeface="Arial"/>
                  </a:defRPr>
                </a:lvl1pPr>
              </a:lstStyle>
              <a:p>
                <a:r>
                  <a:t>2,000</a:t>
                </a:r>
              </a:p>
            </p:txBody>
          </p:sp>
          <p:sp>
            <p:nvSpPr>
              <p:cNvPr id="280" name="3,000"/>
              <p:cNvSpPr txBox="1"/>
              <p:nvPr/>
            </p:nvSpPr>
            <p:spPr>
              <a:xfrm>
                <a:off x="395169" y="3060212"/>
                <a:ext cx="1101888"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600">
                    <a:latin typeface="Arial"/>
                    <a:ea typeface="Arial"/>
                    <a:cs typeface="Arial"/>
                    <a:sym typeface="Arial"/>
                  </a:defRPr>
                </a:lvl1pPr>
              </a:lstStyle>
              <a:p>
                <a:r>
                  <a:t>3,000</a:t>
                </a:r>
              </a:p>
            </p:txBody>
          </p:sp>
          <p:sp>
            <p:nvSpPr>
              <p:cNvPr id="281" name="4,000"/>
              <p:cNvSpPr txBox="1"/>
              <p:nvPr/>
            </p:nvSpPr>
            <p:spPr>
              <a:xfrm>
                <a:off x="395169" y="2032301"/>
                <a:ext cx="1101888"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600">
                    <a:latin typeface="Arial"/>
                    <a:ea typeface="Arial"/>
                    <a:cs typeface="Arial"/>
                    <a:sym typeface="Arial"/>
                  </a:defRPr>
                </a:lvl1pPr>
              </a:lstStyle>
              <a:p>
                <a:r>
                  <a:t>4,000</a:t>
                </a:r>
              </a:p>
            </p:txBody>
          </p:sp>
          <p:sp>
            <p:nvSpPr>
              <p:cNvPr id="282" name="5,000"/>
              <p:cNvSpPr txBox="1"/>
              <p:nvPr/>
            </p:nvSpPr>
            <p:spPr>
              <a:xfrm>
                <a:off x="395169" y="1025559"/>
                <a:ext cx="1101888"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600">
                    <a:latin typeface="Arial"/>
                    <a:ea typeface="Arial"/>
                    <a:cs typeface="Arial"/>
                    <a:sym typeface="Arial"/>
                  </a:defRPr>
                </a:lvl1pPr>
              </a:lstStyle>
              <a:p>
                <a:r>
                  <a:t>5,000</a:t>
                </a:r>
              </a:p>
            </p:txBody>
          </p:sp>
          <p:sp>
            <p:nvSpPr>
              <p:cNvPr id="283" name="$6,000"/>
              <p:cNvSpPr txBox="1"/>
              <p:nvPr/>
            </p:nvSpPr>
            <p:spPr>
              <a:xfrm>
                <a:off x="0" y="0"/>
                <a:ext cx="1474830"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600">
                    <a:latin typeface="Arial"/>
                    <a:ea typeface="Arial"/>
                    <a:cs typeface="Arial"/>
                    <a:sym typeface="Arial"/>
                  </a:defRPr>
                </a:lvl1pPr>
              </a:lstStyle>
              <a:p>
                <a:r>
                  <a:t>$6,000</a:t>
                </a:r>
              </a:p>
            </p:txBody>
          </p:sp>
        </p:grpSp>
        <p:grpSp>
          <p:nvGrpSpPr>
            <p:cNvPr id="291" name="Group"/>
            <p:cNvGrpSpPr/>
            <p:nvPr/>
          </p:nvGrpSpPr>
          <p:grpSpPr>
            <a:xfrm>
              <a:off x="5897436" y="7066009"/>
              <a:ext cx="6459924" cy="493917"/>
              <a:chOff x="0" y="0"/>
              <a:chExt cx="6459923" cy="493916"/>
            </a:xfrm>
          </p:grpSpPr>
          <p:sp>
            <p:nvSpPr>
              <p:cNvPr id="285" name="0"/>
              <p:cNvSpPr txBox="1"/>
              <p:nvPr/>
            </p:nvSpPr>
            <p:spPr>
              <a:xfrm>
                <a:off x="0" y="0"/>
                <a:ext cx="259524"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800">
                    <a:latin typeface="Arial"/>
                    <a:ea typeface="Arial"/>
                    <a:cs typeface="Arial"/>
                    <a:sym typeface="Arial"/>
                  </a:defRPr>
                </a:lvl1pPr>
              </a:lstStyle>
              <a:p>
                <a:r>
                  <a:t>0</a:t>
                </a:r>
              </a:p>
            </p:txBody>
          </p:sp>
          <p:sp>
            <p:nvSpPr>
              <p:cNvPr id="286" name="1"/>
              <p:cNvSpPr txBox="1"/>
              <p:nvPr/>
            </p:nvSpPr>
            <p:spPr>
              <a:xfrm>
                <a:off x="1239609" y="0"/>
                <a:ext cx="259524"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800">
                    <a:latin typeface="Arial"/>
                    <a:ea typeface="Arial"/>
                    <a:cs typeface="Arial"/>
                    <a:sym typeface="Arial"/>
                  </a:defRPr>
                </a:lvl1pPr>
              </a:lstStyle>
              <a:p>
                <a:r>
                  <a:t>1</a:t>
                </a:r>
              </a:p>
            </p:txBody>
          </p:sp>
          <p:sp>
            <p:nvSpPr>
              <p:cNvPr id="287" name="2"/>
              <p:cNvSpPr txBox="1"/>
              <p:nvPr/>
            </p:nvSpPr>
            <p:spPr>
              <a:xfrm>
                <a:off x="2479219" y="0"/>
                <a:ext cx="259524"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800">
                    <a:latin typeface="Arial"/>
                    <a:ea typeface="Arial"/>
                    <a:cs typeface="Arial"/>
                    <a:sym typeface="Arial"/>
                  </a:defRPr>
                </a:lvl1pPr>
              </a:lstStyle>
              <a:p>
                <a:r>
                  <a:t>2</a:t>
                </a:r>
              </a:p>
            </p:txBody>
          </p:sp>
          <p:sp>
            <p:nvSpPr>
              <p:cNvPr id="288" name="3"/>
              <p:cNvSpPr txBox="1"/>
              <p:nvPr/>
            </p:nvSpPr>
            <p:spPr>
              <a:xfrm>
                <a:off x="3721181" y="0"/>
                <a:ext cx="259524"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800">
                    <a:latin typeface="Arial"/>
                    <a:ea typeface="Arial"/>
                    <a:cs typeface="Arial"/>
                    <a:sym typeface="Arial"/>
                  </a:defRPr>
                </a:lvl1pPr>
              </a:lstStyle>
              <a:p>
                <a:r>
                  <a:t>3</a:t>
                </a:r>
              </a:p>
            </p:txBody>
          </p:sp>
          <p:sp>
            <p:nvSpPr>
              <p:cNvPr id="289" name="4"/>
              <p:cNvSpPr txBox="1"/>
              <p:nvPr/>
            </p:nvSpPr>
            <p:spPr>
              <a:xfrm>
                <a:off x="4960790" y="0"/>
                <a:ext cx="259524"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800">
                    <a:latin typeface="Arial"/>
                    <a:ea typeface="Arial"/>
                    <a:cs typeface="Arial"/>
                    <a:sym typeface="Arial"/>
                  </a:defRPr>
                </a:lvl1pPr>
              </a:lstStyle>
              <a:p>
                <a:r>
                  <a:t>4</a:t>
                </a:r>
              </a:p>
            </p:txBody>
          </p:sp>
          <p:sp>
            <p:nvSpPr>
              <p:cNvPr id="290" name="5"/>
              <p:cNvSpPr txBox="1"/>
              <p:nvPr/>
            </p:nvSpPr>
            <p:spPr>
              <a:xfrm>
                <a:off x="6200400" y="0"/>
                <a:ext cx="259524" cy="493917"/>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sz="2800">
                    <a:latin typeface="Arial"/>
                    <a:ea typeface="Arial"/>
                    <a:cs typeface="Arial"/>
                    <a:sym typeface="Arial"/>
                  </a:defRPr>
                </a:lvl1pPr>
              </a:lstStyle>
              <a:p>
                <a:r>
                  <a:t>5</a:t>
                </a:r>
              </a:p>
            </p:txBody>
          </p:sp>
        </p:grpSp>
        <p:grpSp>
          <p:nvGrpSpPr>
            <p:cNvPr id="294" name="Group"/>
            <p:cNvGrpSpPr/>
            <p:nvPr/>
          </p:nvGrpSpPr>
          <p:grpSpPr>
            <a:xfrm>
              <a:off x="4440954" y="3986979"/>
              <a:ext cx="7772141" cy="629404"/>
              <a:chOff x="0" y="0"/>
              <a:chExt cx="7772140" cy="629402"/>
            </a:xfrm>
          </p:grpSpPr>
          <p:sp>
            <p:nvSpPr>
              <p:cNvPr id="292" name="Line"/>
              <p:cNvSpPr/>
              <p:nvPr/>
            </p:nvSpPr>
            <p:spPr>
              <a:xfrm>
                <a:off x="1562331" y="336364"/>
                <a:ext cx="6209810" cy="1"/>
              </a:xfrm>
              <a:prstGeom prst="line">
                <a:avLst/>
              </a:prstGeom>
              <a:noFill/>
              <a:ln w="50800" cap="flat">
                <a:solidFill>
                  <a:srgbClr val="3333FF"/>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93" name="$2,500"/>
              <p:cNvSpPr txBox="1"/>
              <p:nvPr/>
            </p:nvSpPr>
            <p:spPr>
              <a:xfrm>
                <a:off x="0" y="0"/>
                <a:ext cx="1461658" cy="62940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noAutofit/>
              </a:bodyPr>
              <a:lstStyle>
                <a:lvl1pPr>
                  <a:defRPr sz="2400" b="1">
                    <a:solidFill>
                      <a:srgbClr val="0000FF"/>
                    </a:solidFill>
                    <a:latin typeface="Arial"/>
                    <a:ea typeface="Arial"/>
                    <a:cs typeface="Arial"/>
                    <a:sym typeface="Arial"/>
                  </a:defRPr>
                </a:lvl1pPr>
              </a:lstStyle>
              <a:p>
                <a:r>
                  <a:t>$2,500</a:t>
                </a:r>
              </a:p>
            </p:txBody>
          </p:sp>
        </p:grpSp>
        <p:grpSp>
          <p:nvGrpSpPr>
            <p:cNvPr id="297" name="Group"/>
            <p:cNvGrpSpPr/>
            <p:nvPr/>
          </p:nvGrpSpPr>
          <p:grpSpPr>
            <a:xfrm>
              <a:off x="9531586" y="4323344"/>
              <a:ext cx="413988" cy="3255446"/>
              <a:chOff x="0" y="0"/>
              <a:chExt cx="413987" cy="3255445"/>
            </a:xfrm>
          </p:grpSpPr>
          <p:sp>
            <p:nvSpPr>
              <p:cNvPr id="295" name="Line"/>
              <p:cNvSpPr/>
              <p:nvPr/>
            </p:nvSpPr>
            <p:spPr>
              <a:xfrm flipH="1">
                <a:off x="206993" y="0"/>
                <a:ext cx="1" cy="2681509"/>
              </a:xfrm>
              <a:prstGeom prst="line">
                <a:avLst/>
              </a:prstGeom>
              <a:noFill/>
              <a:ln w="50800" cap="flat">
                <a:solidFill>
                  <a:srgbClr val="3333FF"/>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296" name="Rectangle"/>
              <p:cNvSpPr/>
              <p:nvPr/>
            </p:nvSpPr>
            <p:spPr>
              <a:xfrm>
                <a:off x="0" y="2747369"/>
                <a:ext cx="413988" cy="508077"/>
              </a:xfrm>
              <a:prstGeom prst="rect">
                <a:avLst/>
              </a:prstGeom>
              <a:noFill/>
              <a:ln w="25400" cap="flat">
                <a:solidFill>
                  <a:srgbClr val="0000FF"/>
                </a:solidFill>
                <a:prstDash val="solid"/>
                <a:round/>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sp>
          <p:nvSpPr>
            <p:cNvPr id="298" name="At any smaller L, can increase profit by hiring another worker."/>
            <p:cNvSpPr txBox="1"/>
            <p:nvPr/>
          </p:nvSpPr>
          <p:spPr>
            <a:xfrm>
              <a:off x="0" y="2543935"/>
              <a:ext cx="4204323" cy="253796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noAutofit/>
            </a:bodyPr>
            <a:lstStyle/>
            <a:p>
              <a:pPr>
                <a:lnSpc>
                  <a:spcPct val="104999"/>
                </a:lnSpc>
                <a:spcBef>
                  <a:spcPts val="1800"/>
                </a:spcBef>
                <a:defRPr sz="2400">
                  <a:latin typeface="Arial"/>
                  <a:ea typeface="Arial"/>
                  <a:cs typeface="Arial"/>
                  <a:sym typeface="Arial"/>
                </a:defRPr>
              </a:pPr>
              <a:r>
                <a:t>At any smaller </a:t>
              </a:r>
              <a:r>
                <a:rPr b="1" i="1"/>
                <a:t>L</a:t>
              </a:r>
              <a:r>
                <a:t>, can increase profit by hiring another worker.  </a:t>
              </a:r>
            </a:p>
          </p:txBody>
        </p:sp>
      </p:grpSp>
      <p:sp>
        <p:nvSpPr>
          <p:cNvPr id="300" name="Farmer Jack’s Labor Demand"/>
          <p:cNvSpPr txBox="1">
            <a:spLocks noGrp="1"/>
          </p:cNvSpPr>
          <p:nvPr>
            <p:ph type="title"/>
          </p:nvPr>
        </p:nvSpPr>
        <p:spPr>
          <a:xfrm>
            <a:off x="1219199" y="-645238"/>
            <a:ext cx="21945601" cy="3016251"/>
          </a:xfrm>
          <a:prstGeom prst="rect">
            <a:avLst/>
          </a:prstGeom>
        </p:spPr>
        <p:txBody>
          <a:bodyPr/>
          <a:lstStyle>
            <a:lvl1pPr>
              <a:defRPr sz="6200"/>
            </a:lvl1pPr>
          </a:lstStyle>
          <a:p>
            <a:r>
              <a:rPr sz="6000" dirty="0"/>
              <a:t>Farmer Jack’s Labor Demand</a:t>
            </a:r>
            <a:endParaRPr lang="en-US" sz="6000" dirty="0"/>
          </a:p>
        </p:txBody>
      </p:sp>
      <p:sp>
        <p:nvSpPr>
          <p:cNvPr id="301" name="Suppose wage  W = $2500/week.…"/>
          <p:cNvSpPr txBox="1">
            <a:spLocks noGrp="1"/>
          </p:cNvSpPr>
          <p:nvPr>
            <p:ph type="body" idx="1"/>
          </p:nvPr>
        </p:nvSpPr>
        <p:spPr>
          <a:xfrm>
            <a:off x="1384299" y="2031999"/>
            <a:ext cx="21945601" cy="10515601"/>
          </a:xfrm>
          <a:prstGeom prst="rect">
            <a:avLst/>
          </a:prstGeom>
        </p:spPr>
        <p:txBody>
          <a:bodyPr/>
          <a:lstStyle/>
          <a:p>
            <a:pPr marL="0" indent="0">
              <a:spcBef>
                <a:spcPts val="1800"/>
              </a:spcBef>
              <a:defRPr sz="2600"/>
            </a:pPr>
            <a:r>
              <a:t>Suppose wage </a:t>
            </a:r>
            <a:br/>
            <a:r>
              <a:rPr i="1"/>
              <a:t>W</a:t>
            </a:r>
            <a:r>
              <a:t> = $2500/week. </a:t>
            </a:r>
          </a:p>
          <a:p>
            <a:pPr marL="0" indent="0">
              <a:spcBef>
                <a:spcPts val="1800"/>
              </a:spcBef>
              <a:defRPr sz="2600"/>
            </a:pPr>
            <a:r>
              <a:t>How many workers should Jack hire?</a:t>
            </a:r>
          </a:p>
          <a:p>
            <a:pPr marL="0" indent="0">
              <a:spcBef>
                <a:spcPts val="1800"/>
              </a:spcBef>
              <a:defRPr sz="2600"/>
            </a:pPr>
            <a:r>
              <a:t>Answer:  </a:t>
            </a:r>
            <a:r>
              <a:rPr b="1" i="1"/>
              <a:t>L</a:t>
            </a:r>
            <a:r>
              <a:t> = 3</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0" name="Group"/>
          <p:cNvGrpSpPr/>
          <p:nvPr/>
        </p:nvGrpSpPr>
        <p:grpSpPr>
          <a:xfrm>
            <a:off x="12102465" y="2980649"/>
            <a:ext cx="7907020" cy="7810501"/>
            <a:chOff x="0" y="0"/>
            <a:chExt cx="7907019" cy="7810500"/>
          </a:xfrm>
        </p:grpSpPr>
        <p:grpSp>
          <p:nvGrpSpPr>
            <p:cNvPr id="307" name="Group"/>
            <p:cNvGrpSpPr/>
            <p:nvPr/>
          </p:nvGrpSpPr>
          <p:grpSpPr>
            <a:xfrm>
              <a:off x="394334" y="854075"/>
              <a:ext cx="6883401" cy="6956425"/>
              <a:chOff x="0" y="0"/>
              <a:chExt cx="6883400" cy="6956425"/>
            </a:xfrm>
          </p:grpSpPr>
          <p:sp>
            <p:nvSpPr>
              <p:cNvPr id="305" name="Line"/>
              <p:cNvSpPr/>
              <p:nvPr/>
            </p:nvSpPr>
            <p:spPr>
              <a:xfrm flipH="1">
                <a:off x="13011" y="0"/>
                <a:ext cx="1" cy="6949562"/>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306" name="Line"/>
              <p:cNvSpPr/>
              <p:nvPr/>
            </p:nvSpPr>
            <p:spPr>
              <a:xfrm>
                <a:off x="0" y="6956425"/>
                <a:ext cx="6883400" cy="0"/>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308" name="W"/>
            <p:cNvSpPr/>
            <p:nvPr/>
          </p:nvSpPr>
          <p:spPr>
            <a:xfrm>
              <a:off x="0" y="0"/>
              <a:ext cx="66484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b="1" i="1">
                  <a:latin typeface="Arial"/>
                  <a:ea typeface="Arial"/>
                  <a:cs typeface="Arial"/>
                  <a:sym typeface="Arial"/>
                </a:defRPr>
              </a:lvl1pPr>
            </a:lstStyle>
            <a:p>
              <a:r>
                <a:t>W</a:t>
              </a:r>
            </a:p>
          </p:txBody>
        </p:sp>
        <p:sp>
          <p:nvSpPr>
            <p:cNvPr id="309" name="L"/>
            <p:cNvSpPr/>
            <p:nvPr/>
          </p:nvSpPr>
          <p:spPr>
            <a:xfrm>
              <a:off x="7169150" y="7366000"/>
              <a:ext cx="73787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b="1" i="1">
                  <a:latin typeface="Arial"/>
                  <a:ea typeface="Arial"/>
                  <a:cs typeface="Arial"/>
                  <a:sym typeface="Arial"/>
                </a:defRPr>
              </a:lvl1pPr>
            </a:lstStyle>
            <a:p>
              <a:r>
                <a:t>L</a:t>
              </a:r>
            </a:p>
          </p:txBody>
        </p:sp>
      </p:grpSp>
      <p:grpSp>
        <p:nvGrpSpPr>
          <p:cNvPr id="313" name="Group"/>
          <p:cNvGrpSpPr/>
          <p:nvPr/>
        </p:nvGrpSpPr>
        <p:grpSpPr>
          <a:xfrm>
            <a:off x="13700125" y="4686298"/>
            <a:ext cx="6074411" cy="4676777"/>
            <a:chOff x="0" y="0"/>
            <a:chExt cx="6074409" cy="4676775"/>
          </a:xfrm>
        </p:grpSpPr>
        <p:sp>
          <p:nvSpPr>
            <p:cNvPr id="311" name="Line"/>
            <p:cNvSpPr/>
            <p:nvPr/>
          </p:nvSpPr>
          <p:spPr>
            <a:xfrm>
              <a:off x="0" y="-1"/>
              <a:ext cx="4216400" cy="4676777"/>
            </a:xfrm>
            <a:prstGeom prst="line">
              <a:avLst/>
            </a:prstGeom>
            <a:noFill/>
            <a:ln w="76200" cap="flat">
              <a:solidFill>
                <a:srgbClr val="003399"/>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312" name="VMPL"/>
            <p:cNvSpPr/>
            <p:nvPr/>
          </p:nvSpPr>
          <p:spPr>
            <a:xfrm>
              <a:off x="4212590" y="4537075"/>
              <a:ext cx="186182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i="1">
                  <a:latin typeface="Arial"/>
                  <a:ea typeface="Arial"/>
                  <a:cs typeface="Arial"/>
                  <a:sym typeface="Arial"/>
                </a:defRPr>
              </a:lvl1pPr>
            </a:lstStyle>
            <a:p>
              <a:r>
                <a:t>VMPL</a:t>
              </a:r>
            </a:p>
          </p:txBody>
        </p:sp>
      </p:grpSp>
      <p:grpSp>
        <p:nvGrpSpPr>
          <p:cNvPr id="320" name="Group"/>
          <p:cNvGrpSpPr/>
          <p:nvPr/>
        </p:nvGrpSpPr>
        <p:grpSpPr>
          <a:xfrm>
            <a:off x="11515725" y="6610350"/>
            <a:ext cx="4743450" cy="4257675"/>
            <a:chOff x="0" y="0"/>
            <a:chExt cx="4743450" cy="4257675"/>
          </a:xfrm>
        </p:grpSpPr>
        <p:grpSp>
          <p:nvGrpSpPr>
            <p:cNvPr id="316" name="Group"/>
            <p:cNvGrpSpPr/>
            <p:nvPr/>
          </p:nvGrpSpPr>
          <p:grpSpPr>
            <a:xfrm>
              <a:off x="1108075" y="368300"/>
              <a:ext cx="3146425" cy="3771900"/>
              <a:chOff x="0" y="0"/>
              <a:chExt cx="3146424" cy="3771900"/>
            </a:xfrm>
          </p:grpSpPr>
          <p:sp>
            <p:nvSpPr>
              <p:cNvPr id="314" name="Line"/>
              <p:cNvSpPr/>
              <p:nvPr/>
            </p:nvSpPr>
            <p:spPr>
              <a:xfrm>
                <a:off x="0" y="6753"/>
                <a:ext cx="3134998" cy="1"/>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315" name="Line"/>
              <p:cNvSpPr/>
              <p:nvPr/>
            </p:nvSpPr>
            <p:spPr>
              <a:xfrm flipH="1">
                <a:off x="3146424" y="0"/>
                <a:ext cx="1" cy="3771900"/>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317" name="W1"/>
            <p:cNvSpPr/>
            <p:nvPr/>
          </p:nvSpPr>
          <p:spPr>
            <a:xfrm>
              <a:off x="0" y="0"/>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W</a:t>
              </a:r>
              <a:r>
                <a:rPr i="0" baseline="-15500"/>
                <a:t>1</a:t>
              </a:r>
            </a:p>
          </p:txBody>
        </p:sp>
        <p:sp>
          <p:nvSpPr>
            <p:cNvPr id="318" name="Circle"/>
            <p:cNvSpPr/>
            <p:nvPr/>
          </p:nvSpPr>
          <p:spPr>
            <a:xfrm>
              <a:off x="4114800" y="263525"/>
              <a:ext cx="257175" cy="2540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319" name="L1"/>
            <p:cNvSpPr/>
            <p:nvPr/>
          </p:nvSpPr>
          <p:spPr>
            <a:xfrm>
              <a:off x="3765550" y="4257675"/>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L</a:t>
              </a:r>
              <a:r>
                <a:rPr i="0" baseline="-15500"/>
                <a:t>1</a:t>
              </a:r>
            </a:p>
          </p:txBody>
        </p:sp>
      </p:grpSp>
      <p:sp>
        <p:nvSpPr>
          <p:cNvPr id="321" name="VMPL and Labor Demand"/>
          <p:cNvSpPr txBox="1">
            <a:spLocks noGrp="1"/>
          </p:cNvSpPr>
          <p:nvPr>
            <p:ph type="title"/>
          </p:nvPr>
        </p:nvSpPr>
        <p:spPr>
          <a:xfrm>
            <a:off x="1669438" y="-384574"/>
            <a:ext cx="21945601" cy="3016251"/>
          </a:xfrm>
          <a:prstGeom prst="rect">
            <a:avLst/>
          </a:prstGeom>
        </p:spPr>
        <p:txBody>
          <a:bodyPr/>
          <a:lstStyle>
            <a:lvl1pPr>
              <a:defRPr sz="6400"/>
            </a:lvl1pPr>
          </a:lstStyle>
          <a:p>
            <a:r>
              <a:rPr sz="6000" dirty="0" err="1"/>
              <a:t>VMPL</a:t>
            </a:r>
            <a:r>
              <a:rPr sz="6000" dirty="0"/>
              <a:t> and Labor Demand</a:t>
            </a:r>
            <a:endParaRPr lang="en-US" sz="6000" dirty="0"/>
          </a:p>
        </p:txBody>
      </p:sp>
      <p:sp>
        <p:nvSpPr>
          <p:cNvPr id="322" name="For any competitive, profit-maximizing firm:…"/>
          <p:cNvSpPr txBox="1"/>
          <p:nvPr/>
        </p:nvSpPr>
        <p:spPr>
          <a:xfrm>
            <a:off x="371304" y="5456110"/>
            <a:ext cx="11234362" cy="35702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t">
            <a:spAutoFit/>
          </a:bodyPr>
          <a:lstStyle/>
          <a:p>
            <a:pPr>
              <a:defRPr sz="4300">
                <a:latin typeface="Arial"/>
                <a:ea typeface="Arial"/>
                <a:cs typeface="Arial"/>
                <a:sym typeface="Arial"/>
              </a:defRPr>
            </a:pPr>
            <a:r>
              <a:rPr sz="3600" dirty="0"/>
              <a:t>For any competitive, profit-maximizing firm:</a:t>
            </a:r>
            <a:endParaRPr lang="en-US" sz="3600" dirty="0"/>
          </a:p>
          <a:p>
            <a:pPr>
              <a:defRPr sz="4300">
                <a:latin typeface="Arial"/>
                <a:ea typeface="Arial"/>
                <a:cs typeface="Arial"/>
                <a:sym typeface="Arial"/>
              </a:defRPr>
            </a:pPr>
            <a:endParaRPr lang="en-US" sz="3600" dirty="0"/>
          </a:p>
          <a:p>
            <a:pPr>
              <a:defRPr sz="4300">
                <a:latin typeface="Arial"/>
                <a:ea typeface="Arial"/>
                <a:cs typeface="Arial"/>
                <a:sym typeface="Arial"/>
              </a:defRPr>
            </a:pPr>
            <a:r>
              <a:rPr sz="3600" dirty="0"/>
              <a:t>To maximize profits, hire workers up to the point where </a:t>
            </a:r>
            <a:r>
              <a:rPr sz="3600" i="1" dirty="0" err="1"/>
              <a:t>VMPL</a:t>
            </a:r>
            <a:r>
              <a:rPr sz="3600" dirty="0"/>
              <a:t> = </a:t>
            </a:r>
            <a:r>
              <a:rPr sz="3600" i="1" dirty="0"/>
              <a:t>W</a:t>
            </a:r>
            <a:r>
              <a:rPr sz="3600" dirty="0"/>
              <a:t>.</a:t>
            </a:r>
            <a:r>
              <a:rPr lang="en-US" sz="3600" dirty="0"/>
              <a:t>  </a:t>
            </a:r>
            <a:endParaRPr lang="en-US" sz="4300" dirty="0"/>
          </a:p>
          <a:p>
            <a:pPr>
              <a:defRPr sz="4300">
                <a:latin typeface="Arial"/>
                <a:ea typeface="Arial"/>
                <a:cs typeface="Arial"/>
                <a:sym typeface="Arial"/>
              </a:defRPr>
            </a:pPr>
            <a:endParaRPr lang="en-US" sz="3600" dirty="0"/>
          </a:p>
          <a:p>
            <a:pPr>
              <a:defRPr sz="4300">
                <a:latin typeface="Arial"/>
                <a:ea typeface="Arial"/>
                <a:cs typeface="Arial"/>
                <a:sym typeface="Arial"/>
              </a:defRPr>
            </a:pPr>
            <a:r>
              <a:rPr sz="3600" dirty="0"/>
              <a:t>The </a:t>
            </a:r>
            <a:r>
              <a:rPr sz="3600" i="1" dirty="0" err="1"/>
              <a:t>VMPL</a:t>
            </a:r>
            <a:r>
              <a:rPr sz="3600" dirty="0"/>
              <a:t> curve is the labor demand curve.</a:t>
            </a:r>
            <a:endParaRPr lang="en-US" sz="430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320"/>
                                        </p:tgtEl>
                                        <p:attrNameLst>
                                          <p:attrName>style.visibility</p:attrName>
                                        </p:attrNameLst>
                                      </p:cBhvr>
                                      <p:to>
                                        <p:strVal val="visible"/>
                                      </p:to>
                                    </p:set>
                                    <p:animEffect transition="in" filter="strips(downRight)">
                                      <p:cBhvr>
                                        <p:cTn id="7"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roup"/>
          <p:cNvGrpSpPr/>
          <p:nvPr/>
        </p:nvGrpSpPr>
        <p:grpSpPr>
          <a:xfrm>
            <a:off x="12216765" y="2936875"/>
            <a:ext cx="7907020" cy="7810500"/>
            <a:chOff x="0" y="0"/>
            <a:chExt cx="7907019" cy="7810500"/>
          </a:xfrm>
        </p:grpSpPr>
        <p:grpSp>
          <p:nvGrpSpPr>
            <p:cNvPr id="326" name="Group"/>
            <p:cNvGrpSpPr/>
            <p:nvPr/>
          </p:nvGrpSpPr>
          <p:grpSpPr>
            <a:xfrm>
              <a:off x="394334" y="854075"/>
              <a:ext cx="6883401" cy="6956425"/>
              <a:chOff x="0" y="0"/>
              <a:chExt cx="6883400" cy="6956425"/>
            </a:xfrm>
          </p:grpSpPr>
          <p:sp>
            <p:nvSpPr>
              <p:cNvPr id="324" name="Line"/>
              <p:cNvSpPr/>
              <p:nvPr/>
            </p:nvSpPr>
            <p:spPr>
              <a:xfrm flipH="1">
                <a:off x="13011" y="0"/>
                <a:ext cx="1" cy="6949562"/>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325" name="Line"/>
              <p:cNvSpPr/>
              <p:nvPr/>
            </p:nvSpPr>
            <p:spPr>
              <a:xfrm>
                <a:off x="0" y="6956425"/>
                <a:ext cx="6883400" cy="0"/>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327" name="W"/>
            <p:cNvSpPr/>
            <p:nvPr/>
          </p:nvSpPr>
          <p:spPr>
            <a:xfrm>
              <a:off x="0" y="0"/>
              <a:ext cx="66484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b="1" i="1">
                  <a:latin typeface="Arial"/>
                  <a:ea typeface="Arial"/>
                  <a:cs typeface="Arial"/>
                  <a:sym typeface="Arial"/>
                </a:defRPr>
              </a:lvl1pPr>
            </a:lstStyle>
            <a:p>
              <a:r>
                <a:t>W</a:t>
              </a:r>
            </a:p>
          </p:txBody>
        </p:sp>
        <p:sp>
          <p:nvSpPr>
            <p:cNvPr id="328" name="L"/>
            <p:cNvSpPr/>
            <p:nvPr/>
          </p:nvSpPr>
          <p:spPr>
            <a:xfrm>
              <a:off x="7169150" y="7366000"/>
              <a:ext cx="73787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b="1" i="1">
                  <a:latin typeface="Arial"/>
                  <a:ea typeface="Arial"/>
                  <a:cs typeface="Arial"/>
                  <a:sym typeface="Arial"/>
                </a:defRPr>
              </a:lvl1pPr>
            </a:lstStyle>
            <a:p>
              <a:r>
                <a:t>L</a:t>
              </a:r>
            </a:p>
          </p:txBody>
        </p:sp>
      </p:grpSp>
      <p:grpSp>
        <p:nvGrpSpPr>
          <p:cNvPr id="332" name="Group"/>
          <p:cNvGrpSpPr/>
          <p:nvPr/>
        </p:nvGrpSpPr>
        <p:grpSpPr>
          <a:xfrm>
            <a:off x="13700125" y="4686299"/>
            <a:ext cx="5134611" cy="5518485"/>
            <a:chOff x="0" y="0"/>
            <a:chExt cx="5134609" cy="5518483"/>
          </a:xfrm>
        </p:grpSpPr>
        <p:sp>
          <p:nvSpPr>
            <p:cNvPr id="330" name="Line"/>
            <p:cNvSpPr/>
            <p:nvPr/>
          </p:nvSpPr>
          <p:spPr>
            <a:xfrm>
              <a:off x="0" y="-1"/>
              <a:ext cx="4214880" cy="4676679"/>
            </a:xfrm>
            <a:prstGeom prst="line">
              <a:avLst/>
            </a:prstGeom>
            <a:noFill/>
            <a:ln w="76200" cap="flat">
              <a:solidFill>
                <a:srgbClr val="003399"/>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331" name="D1"/>
            <p:cNvSpPr txBox="1"/>
            <p:nvPr/>
          </p:nvSpPr>
          <p:spPr>
            <a:xfrm>
              <a:off x="4169494" y="4538174"/>
              <a:ext cx="965117"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D</a:t>
              </a:r>
              <a:r>
                <a:rPr i="0" baseline="-15500"/>
                <a:t>1</a:t>
              </a:r>
            </a:p>
          </p:txBody>
        </p:sp>
      </p:grpSp>
      <p:grpSp>
        <p:nvGrpSpPr>
          <p:cNvPr id="335" name="Group"/>
          <p:cNvGrpSpPr/>
          <p:nvPr/>
        </p:nvGrpSpPr>
        <p:grpSpPr>
          <a:xfrm>
            <a:off x="14608175" y="3521074"/>
            <a:ext cx="4836161" cy="4384311"/>
            <a:chOff x="0" y="0"/>
            <a:chExt cx="4836159" cy="4384310"/>
          </a:xfrm>
        </p:grpSpPr>
        <p:sp>
          <p:nvSpPr>
            <p:cNvPr id="333" name="Line"/>
            <p:cNvSpPr/>
            <p:nvPr/>
          </p:nvSpPr>
          <p:spPr>
            <a:xfrm>
              <a:off x="0" y="-1"/>
              <a:ext cx="3974176" cy="4384312"/>
            </a:xfrm>
            <a:prstGeom prst="line">
              <a:avLst/>
            </a:prstGeom>
            <a:noFill/>
            <a:ln w="76200" cap="flat">
              <a:solidFill>
                <a:srgbClr val="FF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334" name="D2"/>
            <p:cNvSpPr/>
            <p:nvPr/>
          </p:nvSpPr>
          <p:spPr>
            <a:xfrm>
              <a:off x="3936604" y="4254465"/>
              <a:ext cx="89955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D</a:t>
              </a:r>
              <a:r>
                <a:rPr i="0" baseline="-15500"/>
                <a:t>2</a:t>
              </a:r>
            </a:p>
          </p:txBody>
        </p:sp>
      </p:grpSp>
      <p:sp>
        <p:nvSpPr>
          <p:cNvPr id="336" name="Line"/>
          <p:cNvSpPr/>
          <p:nvPr/>
        </p:nvSpPr>
        <p:spPr>
          <a:xfrm flipV="1">
            <a:off x="16393794" y="5652769"/>
            <a:ext cx="1" cy="1863726"/>
          </a:xfrm>
          <a:prstGeom prst="line">
            <a:avLst/>
          </a:prstGeom>
          <a:ln w="76200">
            <a:solidFill>
              <a:srgbClr val="A50021"/>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337" name="Shifts in Labor Demand"/>
          <p:cNvSpPr txBox="1">
            <a:spLocks noGrp="1"/>
          </p:cNvSpPr>
          <p:nvPr>
            <p:ph type="title"/>
          </p:nvPr>
        </p:nvSpPr>
        <p:spPr>
          <a:prstGeom prst="rect">
            <a:avLst/>
          </a:prstGeom>
        </p:spPr>
        <p:txBody>
          <a:bodyPr/>
          <a:lstStyle>
            <a:lvl1pPr>
              <a:defRPr sz="6400"/>
            </a:lvl1pPr>
          </a:lstStyle>
          <a:p>
            <a:r>
              <a:rPr sz="6000" dirty="0"/>
              <a:t>Shifts in Labor Demand</a:t>
            </a:r>
            <a:endParaRPr lang="en-US" sz="6000" dirty="0"/>
          </a:p>
        </p:txBody>
      </p:sp>
      <p:sp>
        <p:nvSpPr>
          <p:cNvPr id="2" name="TextBox 1">
            <a:extLst>
              <a:ext uri="{FF2B5EF4-FFF2-40B4-BE49-F238E27FC236}">
                <a16:creationId xmlns:a16="http://schemas.microsoft.com/office/drawing/2014/main" id="{B133C1E4-35ED-F77B-7CDD-4FDA1859BA4F}"/>
              </a:ext>
            </a:extLst>
          </p:cNvPr>
          <p:cNvSpPr txBox="1"/>
          <p:nvPr/>
        </p:nvSpPr>
        <p:spPr>
          <a:xfrm>
            <a:off x="4597400" y="4261117"/>
            <a:ext cx="6435143" cy="467820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fromWordArt="0" anchor="t" anchorCtr="0" forceAA="0" compatLnSpc="1">
            <a:prstTxWarp prst="textNoShape">
              <a:avLst/>
            </a:prstTxWarp>
            <a:spAutoFit/>
          </a:bodyPr>
          <a:lstStyle/>
          <a:p>
            <a:pPr marL="228600" indent="-228600">
              <a:buFont typeface="Arial,Sans-Serif"/>
              <a:buChar char="•"/>
            </a:pPr>
            <a:r>
              <a:rPr lang="en-US" sz="3600" dirty="0">
                <a:latin typeface="Arial"/>
                <a:cs typeface="Arial"/>
              </a:rPr>
              <a:t>Labor demand curve ​</a:t>
            </a:r>
            <a:br>
              <a:rPr lang="en-US" sz="3600" dirty="0">
                <a:latin typeface="Arial"/>
                <a:cs typeface="Arial"/>
              </a:rPr>
            </a:br>
            <a:r>
              <a:rPr lang="en-US" sz="3600" dirty="0">
                <a:latin typeface="Arial"/>
                <a:cs typeface="Arial"/>
              </a:rPr>
              <a:t>= </a:t>
            </a:r>
            <a:r>
              <a:rPr lang="en-US" sz="3600" i="1" err="1">
                <a:latin typeface="Arial"/>
                <a:cs typeface="Arial"/>
              </a:rPr>
              <a:t>VMPL</a:t>
            </a:r>
            <a:r>
              <a:rPr lang="en-US" sz="3600" dirty="0">
                <a:latin typeface="Arial"/>
                <a:cs typeface="Arial"/>
              </a:rPr>
              <a:t> curve. ​</a:t>
            </a:r>
          </a:p>
          <a:p>
            <a:pPr marL="228600" indent="-228600">
              <a:buFont typeface="Arial,Sans-Serif"/>
              <a:buChar char="•"/>
            </a:pPr>
            <a:r>
              <a:rPr lang="en-US" sz="3600" err="1">
                <a:latin typeface="Arial"/>
                <a:cs typeface="Arial"/>
              </a:rPr>
              <a:t>VMPL</a:t>
            </a:r>
            <a:r>
              <a:rPr lang="en-US" sz="3600" dirty="0">
                <a:latin typeface="Arial"/>
                <a:cs typeface="Arial"/>
              </a:rPr>
              <a:t> = P x MPL​</a:t>
            </a:r>
          </a:p>
          <a:p>
            <a:pPr marL="228600" indent="-228600">
              <a:buFont typeface="Arial,Sans-Serif"/>
              <a:buChar char="•"/>
            </a:pPr>
            <a:r>
              <a:rPr lang="en-US" sz="3600" dirty="0">
                <a:latin typeface="Arial"/>
                <a:cs typeface="Arial"/>
              </a:rPr>
              <a:t>Anything that increases </a:t>
            </a:r>
            <a:r>
              <a:rPr lang="en-US" sz="3600" i="1" dirty="0">
                <a:latin typeface="Arial"/>
                <a:cs typeface="Arial"/>
              </a:rPr>
              <a:t>P</a:t>
            </a:r>
            <a:r>
              <a:rPr lang="en-US" sz="3600" dirty="0">
                <a:latin typeface="Arial"/>
                <a:cs typeface="Arial"/>
              </a:rPr>
              <a:t> or ​</a:t>
            </a:r>
            <a:br>
              <a:rPr lang="en-US" sz="3600" dirty="0">
                <a:latin typeface="Arial"/>
                <a:cs typeface="Arial"/>
              </a:rPr>
            </a:br>
            <a:r>
              <a:rPr lang="en-US" sz="3600" i="1" dirty="0">
                <a:latin typeface="Arial"/>
                <a:cs typeface="Arial"/>
              </a:rPr>
              <a:t>MPL</a:t>
            </a:r>
            <a:r>
              <a:rPr lang="en-US" sz="3600" dirty="0">
                <a:latin typeface="Arial"/>
                <a:cs typeface="Arial"/>
              </a:rPr>
              <a:t> at each </a:t>
            </a:r>
            <a:r>
              <a:rPr lang="en-US" sz="3600" i="1" dirty="0">
                <a:latin typeface="Arial"/>
                <a:cs typeface="Arial"/>
              </a:rPr>
              <a:t>L</a:t>
            </a:r>
            <a:r>
              <a:rPr lang="en-US" sz="3600" dirty="0">
                <a:latin typeface="Arial"/>
                <a:cs typeface="Arial"/>
              </a:rPr>
              <a:t> ​</a:t>
            </a:r>
            <a:br>
              <a:rPr lang="en-US" sz="3600" dirty="0">
                <a:latin typeface="Arial"/>
                <a:cs typeface="Arial"/>
              </a:rPr>
            </a:br>
            <a:r>
              <a:rPr lang="en-US" sz="3600" dirty="0">
                <a:latin typeface="Arial"/>
                <a:cs typeface="Arial"/>
              </a:rPr>
              <a:t>will increase ​</a:t>
            </a:r>
            <a:br>
              <a:rPr lang="en-US" sz="3600" dirty="0">
                <a:latin typeface="Arial"/>
                <a:cs typeface="Arial"/>
              </a:rPr>
            </a:br>
            <a:r>
              <a:rPr lang="en-US" sz="3600" i="1" err="1">
                <a:latin typeface="Arial"/>
                <a:cs typeface="Arial"/>
              </a:rPr>
              <a:t>VMPL</a:t>
            </a:r>
            <a:r>
              <a:rPr lang="en-US" sz="3600" dirty="0">
                <a:latin typeface="Arial"/>
                <a:cs typeface="Arial"/>
              </a:rPr>
              <a:t> and shift ​</a:t>
            </a:r>
            <a:br>
              <a:rPr lang="en-US" sz="3600" dirty="0">
                <a:latin typeface="Arial"/>
                <a:cs typeface="Arial"/>
              </a:rPr>
            </a:br>
            <a:r>
              <a:rPr lang="en-US" sz="3600" dirty="0">
                <a:latin typeface="Arial"/>
                <a:cs typeface="Arial"/>
              </a:rPr>
              <a:t>labor demand curve upward. ​</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p:tmAbs val="0"/>
                                  </p:iterate>
                                  <p:childTnLst>
                                    <p:set>
                                      <p:cBhvr>
                                        <p:cTn id="6" fill="hold"/>
                                        <p:tgtEl>
                                          <p:spTgt spid="336"/>
                                        </p:tgtEl>
                                        <p:attrNameLst>
                                          <p:attrName>style.visibility</p:attrName>
                                        </p:attrNameLst>
                                      </p:cBhvr>
                                      <p:to>
                                        <p:strVal val="visible"/>
                                      </p:to>
                                    </p:set>
                                    <p:animEffect transition="in" filter="wipe(down)">
                                      <p:cBhvr>
                                        <p:cTn id="7" dur="500"/>
                                        <p:tgtEl>
                                          <p:spTgt spid="336"/>
                                        </p:tgtEl>
                                      </p:cBhvr>
                                    </p:animEffect>
                                  </p:childTnLst>
                                </p:cTn>
                              </p:par>
                            </p:childTnLst>
                          </p:cTn>
                        </p:par>
                        <p:par>
                          <p:cTn id="8" fill="hold">
                            <p:stCondLst>
                              <p:cond delay="500"/>
                            </p:stCondLst>
                            <p:childTnLst>
                              <p:par>
                                <p:cTn id="9" presetID="18" presetClass="entr" presetSubtype="6" fill="hold" grpId="0" nodeType="afterEffect">
                                  <p:stCondLst>
                                    <p:cond delay="0"/>
                                  </p:stCondLst>
                                  <p:iterate>
                                    <p:tmAbs val="0"/>
                                  </p:iterate>
                                  <p:childTnLst>
                                    <p:set>
                                      <p:cBhvr>
                                        <p:cTn id="10" fill="hold"/>
                                        <p:tgtEl>
                                          <p:spTgt spid="335"/>
                                        </p:tgtEl>
                                        <p:attrNameLst>
                                          <p:attrName>style.visibility</p:attrName>
                                        </p:attrNameLst>
                                      </p:cBhvr>
                                      <p:to>
                                        <p:strVal val="visible"/>
                                      </p:to>
                                    </p:set>
                                    <p:animEffect transition="in" filter="strips(downRight)">
                                      <p:cBhvr>
                                        <p:cTn id="11"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advAuto="0"/>
      <p:bldP spid="336"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Line"/>
          <p:cNvSpPr/>
          <p:nvPr/>
        </p:nvSpPr>
        <p:spPr>
          <a:xfrm flipV="1">
            <a:off x="14255546" y="3623884"/>
            <a:ext cx="1" cy="4019504"/>
          </a:xfrm>
          <a:prstGeom prst="line">
            <a:avLst/>
          </a:prstGeom>
          <a:ln w="63500">
            <a:solidFill>
              <a:schemeClr val="accent1"/>
            </a:solidFill>
          </a:ln>
          <a:effectLst>
            <a:outerShdw blurRad="101600" dist="50800" dir="5400000" rotWithShape="0">
              <a:srgbClr val="000000">
                <a:alpha val="38000"/>
              </a:srgbClr>
            </a:outerShdw>
          </a:effectLst>
        </p:spPr>
        <p:txBody>
          <a:bodyPr lIns="121919" tIns="121919" rIns="121919" bIns="121919"/>
          <a:lstStyle/>
          <a:p>
            <a:endParaRPr/>
          </a:p>
        </p:txBody>
      </p:sp>
      <p:sp>
        <p:nvSpPr>
          <p:cNvPr id="341" name="Line"/>
          <p:cNvSpPr/>
          <p:nvPr/>
        </p:nvSpPr>
        <p:spPr>
          <a:xfrm>
            <a:off x="14259897" y="7633053"/>
            <a:ext cx="4633956" cy="1"/>
          </a:xfrm>
          <a:prstGeom prst="line">
            <a:avLst/>
          </a:prstGeom>
          <a:ln w="63500">
            <a:solidFill>
              <a:schemeClr val="accent1"/>
            </a:solidFill>
          </a:ln>
          <a:effectLst>
            <a:outerShdw blurRad="101600" dist="50800" dir="5400000" rotWithShape="0">
              <a:srgbClr val="000000">
                <a:alpha val="38000"/>
              </a:srgbClr>
            </a:outerShdw>
          </a:effectLst>
        </p:spPr>
        <p:txBody>
          <a:bodyPr lIns="121919" tIns="121919" rIns="121919" bIns="121919"/>
          <a:lstStyle/>
          <a:p>
            <a:endParaRPr/>
          </a:p>
        </p:txBody>
      </p:sp>
      <p:sp>
        <p:nvSpPr>
          <p:cNvPr id="342" name="Line"/>
          <p:cNvSpPr/>
          <p:nvPr/>
        </p:nvSpPr>
        <p:spPr>
          <a:xfrm flipH="1" flipV="1">
            <a:off x="14687413" y="4274385"/>
            <a:ext cx="2997918" cy="2997918"/>
          </a:xfrm>
          <a:prstGeom prst="line">
            <a:avLst/>
          </a:prstGeom>
          <a:ln w="63500">
            <a:solidFill>
              <a:schemeClr val="accent2"/>
            </a:solidFill>
          </a:ln>
          <a:effectLst>
            <a:outerShdw blurRad="101600" dist="50800" dir="5400000" rotWithShape="0">
              <a:srgbClr val="000000">
                <a:alpha val="38000"/>
              </a:srgbClr>
            </a:outerShdw>
          </a:effectLst>
        </p:spPr>
        <p:txBody>
          <a:bodyPr lIns="121919" tIns="121919" rIns="121919" bIns="121919"/>
          <a:lstStyle/>
          <a:p>
            <a:endParaRPr/>
          </a:p>
        </p:txBody>
      </p:sp>
      <p:sp>
        <p:nvSpPr>
          <p:cNvPr id="343" name="Line"/>
          <p:cNvSpPr/>
          <p:nvPr/>
        </p:nvSpPr>
        <p:spPr>
          <a:xfrm flipH="1" flipV="1">
            <a:off x="14333322" y="5052702"/>
            <a:ext cx="2524364" cy="2524363"/>
          </a:xfrm>
          <a:prstGeom prst="line">
            <a:avLst/>
          </a:prstGeom>
          <a:ln w="63500">
            <a:solidFill>
              <a:schemeClr val="accent3"/>
            </a:solidFill>
          </a:ln>
          <a:effectLst>
            <a:outerShdw blurRad="101600" dist="50800" dir="5400000" rotWithShape="0">
              <a:srgbClr val="000000">
                <a:alpha val="38000"/>
              </a:srgbClr>
            </a:outerShdw>
          </a:effectLst>
        </p:spPr>
        <p:txBody>
          <a:bodyPr lIns="121919" tIns="121919" rIns="121919" bIns="121919"/>
          <a:lstStyle/>
          <a:p>
            <a:endParaRPr/>
          </a:p>
        </p:txBody>
      </p:sp>
      <p:sp>
        <p:nvSpPr>
          <p:cNvPr id="344" name="Things that Shift the Labor Demand Curve"/>
          <p:cNvSpPr txBox="1">
            <a:spLocks noGrp="1"/>
          </p:cNvSpPr>
          <p:nvPr>
            <p:ph type="title"/>
          </p:nvPr>
        </p:nvSpPr>
        <p:spPr>
          <a:prstGeom prst="rect">
            <a:avLst/>
          </a:prstGeom>
        </p:spPr>
        <p:txBody>
          <a:bodyPr/>
          <a:lstStyle>
            <a:lvl1pPr>
              <a:defRPr sz="6200"/>
            </a:lvl1pPr>
          </a:lstStyle>
          <a:p>
            <a:r>
              <a:rPr sz="6000" dirty="0"/>
              <a:t>Things that Shift the Labor Demand Curve</a:t>
            </a:r>
            <a:endParaRPr lang="en-US" sz="6000" dirty="0"/>
          </a:p>
        </p:txBody>
      </p:sp>
      <p:sp>
        <p:nvSpPr>
          <p:cNvPr id="345" name="Changes in the output price, P…"/>
          <p:cNvSpPr txBox="1"/>
          <p:nvPr/>
        </p:nvSpPr>
        <p:spPr>
          <a:xfrm>
            <a:off x="2924524" y="3876328"/>
            <a:ext cx="11419150" cy="504753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nchor="t">
            <a:spAutoFit/>
          </a:bodyPr>
          <a:lstStyle/>
          <a:p>
            <a:pPr>
              <a:spcBef>
                <a:spcPts val="2400"/>
              </a:spcBef>
              <a:buSzPct val="100000"/>
              <a:buFont typeface="Arial"/>
              <a:buChar char="•"/>
              <a:defRPr sz="3000">
                <a:latin typeface="Avenir Next Regular"/>
                <a:ea typeface="Avenir Next Regular"/>
                <a:cs typeface="Avenir Next Regular"/>
                <a:sym typeface="Avenir Next Regular"/>
              </a:defRPr>
            </a:pPr>
            <a:r>
              <a:rPr sz="3600" dirty="0">
                <a:latin typeface="Arial"/>
              </a:rPr>
              <a:t>Changes in the output price, </a:t>
            </a:r>
            <a:r>
              <a:rPr sz="3600" i="1" dirty="0">
                <a:latin typeface="Arial"/>
                <a:ea typeface="Arial"/>
                <a:cs typeface="Arial"/>
                <a:sym typeface="Arial"/>
              </a:rPr>
              <a:t>P</a:t>
            </a:r>
            <a:endParaRPr lang="en-US" sz="3600" i="1">
              <a:latin typeface="Arial"/>
              <a:ea typeface="Arial"/>
              <a:cs typeface="Arial"/>
            </a:endParaRPr>
          </a:p>
          <a:p>
            <a:pPr>
              <a:spcBef>
                <a:spcPts val="2400"/>
              </a:spcBef>
              <a:buSzPct val="100000"/>
              <a:buFont typeface="Arial"/>
              <a:buChar char="•"/>
              <a:defRPr sz="3000">
                <a:latin typeface="Avenir Next Regular"/>
                <a:ea typeface="Avenir Next Regular"/>
                <a:cs typeface="Avenir Next Regular"/>
                <a:sym typeface="Avenir Next Regular"/>
              </a:defRPr>
            </a:pPr>
            <a:r>
              <a:rPr sz="3600" dirty="0">
                <a:latin typeface="Arial"/>
              </a:rPr>
              <a:t>Technological change (affects </a:t>
            </a:r>
            <a:r>
              <a:rPr sz="3600" i="1" dirty="0">
                <a:latin typeface="Arial"/>
                <a:ea typeface="Arial"/>
                <a:cs typeface="Arial"/>
                <a:sym typeface="Arial"/>
              </a:rPr>
              <a:t>MPL</a:t>
            </a:r>
            <a:r>
              <a:rPr sz="3600" dirty="0">
                <a:latin typeface="Arial"/>
              </a:rPr>
              <a:t>)</a:t>
            </a:r>
          </a:p>
          <a:p>
            <a:pPr>
              <a:spcBef>
                <a:spcPts val="2400"/>
              </a:spcBef>
              <a:buSzPct val="100000"/>
              <a:buFont typeface="Arial"/>
              <a:buChar char="•"/>
              <a:defRPr sz="3000">
                <a:latin typeface="Avenir Next Regular"/>
                <a:ea typeface="Avenir Next Regular"/>
                <a:cs typeface="Avenir Next Regular"/>
                <a:sym typeface="Avenir Next Regular"/>
              </a:defRPr>
            </a:pPr>
            <a:r>
              <a:rPr sz="3600" dirty="0">
                <a:latin typeface="Arial"/>
              </a:rPr>
              <a:t>The supply of other factors (affects </a:t>
            </a:r>
            <a:r>
              <a:rPr sz="3600" i="1" dirty="0">
                <a:latin typeface="Arial"/>
                <a:ea typeface="Arial"/>
                <a:cs typeface="Arial"/>
                <a:sym typeface="Arial"/>
              </a:rPr>
              <a:t>MPL</a:t>
            </a:r>
            <a:r>
              <a:rPr sz="3600" dirty="0">
                <a:latin typeface="Arial"/>
              </a:rPr>
              <a:t>)</a:t>
            </a:r>
          </a:p>
          <a:p>
            <a:pPr marL="774700" lvl="1" indent="-317500">
              <a:spcBef>
                <a:spcPts val="2400"/>
              </a:spcBef>
              <a:buSzPct val="100000"/>
              <a:buFont typeface="Arial"/>
              <a:buChar char="–"/>
              <a:defRPr sz="3000">
                <a:latin typeface="Avenir Next Regular"/>
                <a:ea typeface="Avenir Next Regular"/>
                <a:cs typeface="Avenir Next Regular"/>
                <a:sym typeface="Avenir Next Regular"/>
              </a:defRPr>
            </a:pPr>
            <a:r>
              <a:rPr sz="3600" dirty="0">
                <a:latin typeface="Arial"/>
              </a:rPr>
              <a:t>Example: </a:t>
            </a:r>
            <a:br>
              <a:rPr sz="3600" dirty="0">
                <a:latin typeface="Arial"/>
              </a:rPr>
            </a:br>
            <a:r>
              <a:rPr sz="3600" dirty="0">
                <a:latin typeface="Arial"/>
              </a:rPr>
              <a:t>If firm gets more equipment (capital), </a:t>
            </a:r>
            <a:br>
              <a:rPr sz="3600" dirty="0">
                <a:latin typeface="Arial"/>
              </a:rPr>
            </a:br>
            <a:r>
              <a:rPr sz="3600" dirty="0">
                <a:latin typeface="Arial"/>
              </a:rPr>
              <a:t>then workers will be more productive;</a:t>
            </a:r>
            <a:br>
              <a:rPr sz="3600" dirty="0">
                <a:latin typeface="Arial"/>
              </a:rPr>
            </a:br>
            <a:r>
              <a:rPr sz="3600" i="1" dirty="0">
                <a:latin typeface="Arial"/>
                <a:ea typeface="Arial"/>
                <a:cs typeface="Arial"/>
                <a:sym typeface="Arial"/>
              </a:rPr>
              <a:t>MPL</a:t>
            </a:r>
            <a:r>
              <a:rPr sz="3600" dirty="0">
                <a:latin typeface="Arial"/>
              </a:rPr>
              <a:t> and </a:t>
            </a:r>
            <a:r>
              <a:rPr sz="3600" i="1" err="1">
                <a:latin typeface="Arial"/>
                <a:ea typeface="Arial"/>
                <a:cs typeface="Arial"/>
                <a:sym typeface="Arial"/>
              </a:rPr>
              <a:t>VMPL</a:t>
            </a:r>
            <a:r>
              <a:rPr sz="3600" dirty="0">
                <a:latin typeface="Arial"/>
              </a:rPr>
              <a:t> rise, labor demand shifts upward.</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he Connection Between Input Demand &amp; Output Supply"/>
          <p:cNvSpPr txBox="1">
            <a:spLocks noGrp="1"/>
          </p:cNvSpPr>
          <p:nvPr>
            <p:ph type="title"/>
          </p:nvPr>
        </p:nvSpPr>
        <p:spPr>
          <a:xfrm>
            <a:off x="1663699" y="690361"/>
            <a:ext cx="21945601" cy="2737209"/>
          </a:xfrm>
          <a:prstGeom prst="rect">
            <a:avLst/>
          </a:prstGeom>
        </p:spPr>
        <p:txBody>
          <a:bodyPr lIns="121919" tIns="121919" rIns="121919" bIns="121919" anchor="t"/>
          <a:lstStyle>
            <a:lvl1pPr>
              <a:defRPr sz="6000"/>
            </a:lvl1pPr>
          </a:lstStyle>
          <a:p>
            <a:pPr algn="l"/>
            <a:r>
              <a:rPr dirty="0"/>
              <a:t>The Connection Between Input Demand </a:t>
            </a:r>
            <a:r>
              <a:rPr lang="en-US" dirty="0"/>
              <a:t>and</a:t>
            </a:r>
            <a:r>
              <a:rPr dirty="0"/>
              <a:t> </a:t>
            </a:r>
            <a:r>
              <a:rPr lang="en-US" dirty="0"/>
              <a:t/>
            </a:r>
            <a:br>
              <a:rPr lang="en-US" dirty="0"/>
            </a:br>
            <a:r>
              <a:rPr dirty="0"/>
              <a:t>Output Supply</a:t>
            </a:r>
            <a:endParaRPr lang="en-US"/>
          </a:p>
        </p:txBody>
      </p:sp>
      <p:sp>
        <p:nvSpPr>
          <p:cNvPr id="350" name="Recall:  marginal cost (MC)…"/>
          <p:cNvSpPr txBox="1">
            <a:spLocks noGrp="1"/>
          </p:cNvSpPr>
          <p:nvPr>
            <p:ph type="body" sz="half" idx="1"/>
          </p:nvPr>
        </p:nvSpPr>
        <p:spPr>
          <a:xfrm>
            <a:off x="2074332" y="3382432"/>
            <a:ext cx="12096357" cy="10515601"/>
          </a:xfrm>
          <a:prstGeom prst="rect">
            <a:avLst/>
          </a:prstGeom>
        </p:spPr>
        <p:txBody>
          <a:bodyPr lIns="121919" tIns="121919" rIns="121919" bIns="121919" anchor="t"/>
          <a:lstStyle/>
          <a:p>
            <a:pPr marL="520700" indent="-520700">
              <a:spcBef>
                <a:spcPts val="2900"/>
              </a:spcBef>
              <a:buChar char="▪"/>
            </a:pPr>
            <a:r>
              <a:rPr sz="3600" dirty="0"/>
              <a:t>Recall:</a:t>
            </a:r>
            <a:r>
              <a:rPr lang="en-US" sz="3600" dirty="0"/>
              <a:t> </a:t>
            </a:r>
            <a:r>
              <a:rPr sz="3600" dirty="0"/>
              <a:t> </a:t>
            </a:r>
            <a:r>
              <a:rPr sz="3600" b="1" dirty="0">
                <a:solidFill>
                  <a:srgbClr val="800080"/>
                </a:solidFill>
              </a:rPr>
              <a:t>marginal cost (</a:t>
            </a:r>
            <a:r>
              <a:rPr sz="3600" b="1" i="1" dirty="0">
                <a:solidFill>
                  <a:srgbClr val="800080"/>
                </a:solidFill>
              </a:rPr>
              <a:t>MC</a:t>
            </a:r>
            <a:r>
              <a:rPr sz="3600" b="1" dirty="0">
                <a:solidFill>
                  <a:srgbClr val="800080"/>
                </a:solidFill>
              </a:rPr>
              <a:t>)</a:t>
            </a:r>
            <a:r>
              <a:rPr lang="en-US" sz="3600" dirty="0"/>
              <a:t> </a:t>
            </a:r>
          </a:p>
          <a:p>
            <a:pPr marL="457200" lvl="1" indent="0">
              <a:spcBef>
                <a:spcPts val="1200"/>
              </a:spcBef>
            </a:pPr>
            <a:r>
              <a:rPr sz="3600" dirty="0"/>
              <a:t>= cost of producing an additional unit of output</a:t>
            </a:r>
          </a:p>
          <a:p>
            <a:pPr marL="457200" lvl="1" indent="0">
              <a:spcBef>
                <a:spcPts val="1200"/>
              </a:spcBef>
            </a:pPr>
            <a:r>
              <a:rPr sz="3600" dirty="0"/>
              <a:t>= </a:t>
            </a:r>
            <a:r>
              <a:rPr sz="3600" b="1" dirty="0"/>
              <a:t>∆</a:t>
            </a:r>
            <a:r>
              <a:rPr sz="3600" b="1" i="1" dirty="0"/>
              <a:t>TC</a:t>
            </a:r>
            <a:r>
              <a:rPr sz="3600" dirty="0"/>
              <a:t>/</a:t>
            </a:r>
            <a:r>
              <a:rPr sz="3600" b="1" dirty="0"/>
              <a:t>∆</a:t>
            </a:r>
            <a:r>
              <a:rPr sz="3600" b="1" i="1" dirty="0"/>
              <a:t>Q</a:t>
            </a:r>
            <a:r>
              <a:rPr sz="3600" dirty="0"/>
              <a:t>,</a:t>
            </a:r>
            <a:r>
              <a:rPr lang="en-US" sz="3600" dirty="0"/>
              <a:t>  </a:t>
            </a:r>
            <a:r>
              <a:rPr sz="3600" dirty="0"/>
              <a:t> where </a:t>
            </a:r>
            <a:r>
              <a:rPr sz="3600" i="1" dirty="0"/>
              <a:t>TC</a:t>
            </a:r>
            <a:r>
              <a:rPr sz="3600" dirty="0"/>
              <a:t> = total cost</a:t>
            </a:r>
          </a:p>
          <a:p>
            <a:pPr marL="520700" indent="-520700">
              <a:spcBef>
                <a:spcPts val="2900"/>
              </a:spcBef>
              <a:buChar char="▪"/>
            </a:pPr>
            <a:r>
              <a:rPr sz="3600" dirty="0"/>
              <a:t>Suppose</a:t>
            </a:r>
            <a:r>
              <a:rPr lang="en-US" sz="3600" dirty="0"/>
              <a:t> </a:t>
            </a:r>
            <a:r>
              <a:rPr sz="3600" dirty="0"/>
              <a:t> </a:t>
            </a:r>
            <a:r>
              <a:rPr sz="3600" i="1" dirty="0"/>
              <a:t>W</a:t>
            </a:r>
            <a:r>
              <a:rPr sz="3600" dirty="0"/>
              <a:t> = $2500,</a:t>
            </a:r>
            <a:r>
              <a:rPr lang="en-US" sz="3600" dirty="0"/>
              <a:t> </a:t>
            </a:r>
            <a:r>
              <a:rPr sz="3600" dirty="0"/>
              <a:t> </a:t>
            </a:r>
            <a:r>
              <a:rPr sz="3600" i="1" dirty="0"/>
              <a:t>MPL</a:t>
            </a:r>
            <a:r>
              <a:rPr sz="3600" dirty="0"/>
              <a:t> = 500 bushels</a:t>
            </a:r>
          </a:p>
          <a:p>
            <a:pPr marL="520700" indent="-520700">
              <a:spcBef>
                <a:spcPts val="2900"/>
              </a:spcBef>
              <a:buChar char="▪"/>
            </a:pPr>
            <a:r>
              <a:rPr sz="3600" dirty="0"/>
              <a:t>If Farmer Jack hires another worker, </a:t>
            </a:r>
            <a:br>
              <a:rPr sz="3600" dirty="0"/>
            </a:br>
            <a:r>
              <a:rPr sz="3600" dirty="0"/>
              <a:t>	</a:t>
            </a:r>
            <a:r>
              <a:rPr sz="3600" b="1" dirty="0"/>
              <a:t>∆</a:t>
            </a:r>
            <a:r>
              <a:rPr sz="3600" b="1" i="1" dirty="0"/>
              <a:t>TC</a:t>
            </a:r>
            <a:r>
              <a:rPr sz="3600" dirty="0"/>
              <a:t> = $2500,</a:t>
            </a:r>
            <a:r>
              <a:rPr lang="en-US" sz="3600" dirty="0"/>
              <a:t>  </a:t>
            </a:r>
            <a:r>
              <a:rPr sz="3600" dirty="0"/>
              <a:t> </a:t>
            </a:r>
            <a:r>
              <a:rPr sz="3600" b="1" dirty="0"/>
              <a:t>∆</a:t>
            </a:r>
            <a:r>
              <a:rPr sz="3600" b="1" i="1" dirty="0"/>
              <a:t>Q</a:t>
            </a:r>
            <a:r>
              <a:rPr sz="3600" dirty="0"/>
              <a:t> = 500 bushels</a:t>
            </a:r>
          </a:p>
          <a:p>
            <a:pPr marL="0" indent="0">
              <a:spcBef>
                <a:spcPts val="2900"/>
              </a:spcBef>
              <a:defRPr i="1"/>
            </a:pPr>
            <a:r>
              <a:rPr sz="3600" dirty="0"/>
              <a:t>		MC</a:t>
            </a:r>
            <a:r>
              <a:rPr sz="3600" i="0" dirty="0"/>
              <a:t> = $2500/500 = $5 per bushel</a:t>
            </a:r>
            <a:endParaRPr sz="3600" dirty="0"/>
          </a:p>
          <a:p>
            <a:pPr marL="520700" indent="-520700">
              <a:spcBef>
                <a:spcPts val="2900"/>
              </a:spcBef>
              <a:buChar char="▪"/>
            </a:pPr>
            <a:r>
              <a:rPr sz="3600" dirty="0"/>
              <a:t>In general:</a:t>
            </a:r>
            <a:r>
              <a:rPr lang="en-US" sz="3600" dirty="0"/>
              <a:t>   </a:t>
            </a:r>
            <a:r>
              <a:rPr sz="3600" dirty="0"/>
              <a:t> </a:t>
            </a:r>
            <a:r>
              <a:rPr sz="3600" i="1" dirty="0"/>
              <a:t>MC</a:t>
            </a:r>
            <a:r>
              <a:rPr sz="3600" dirty="0"/>
              <a:t> = </a:t>
            </a:r>
            <a:r>
              <a:rPr sz="3600" i="1" dirty="0"/>
              <a:t>W</a:t>
            </a:r>
            <a:r>
              <a:rPr sz="3600" dirty="0"/>
              <a:t>/</a:t>
            </a:r>
            <a:r>
              <a:rPr sz="3600" i="1" dirty="0"/>
              <a:t>MPL</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he Connection Between Input Demand &amp; Output Supply"/>
          <p:cNvSpPr txBox="1">
            <a:spLocks noGrp="1"/>
          </p:cNvSpPr>
          <p:nvPr>
            <p:ph type="title"/>
          </p:nvPr>
        </p:nvSpPr>
        <p:spPr>
          <a:xfrm>
            <a:off x="1219199" y="1242483"/>
            <a:ext cx="21945601" cy="3016251"/>
          </a:xfrm>
          <a:prstGeom prst="rect">
            <a:avLst/>
          </a:prstGeom>
        </p:spPr>
        <p:txBody>
          <a:bodyPr/>
          <a:lstStyle>
            <a:lvl1pPr>
              <a:defRPr sz="6000"/>
            </a:lvl1pPr>
          </a:lstStyle>
          <a:p>
            <a:pPr algn="l"/>
            <a:r>
              <a:rPr dirty="0"/>
              <a:t>The Connection Between Input Demand </a:t>
            </a:r>
            <a:r>
              <a:rPr lang="en-US" dirty="0"/>
              <a:t>and</a:t>
            </a:r>
            <a:r>
              <a:rPr dirty="0"/>
              <a:t> </a:t>
            </a:r>
            <a:r>
              <a:rPr lang="en-US" dirty="0"/>
              <a:t/>
            </a:r>
            <a:br>
              <a:rPr lang="en-US" dirty="0"/>
            </a:br>
            <a:r>
              <a:rPr dirty="0"/>
              <a:t>Output Supply</a:t>
            </a:r>
            <a:endParaRPr lang="en-US"/>
          </a:p>
        </p:txBody>
      </p:sp>
      <p:sp>
        <p:nvSpPr>
          <p:cNvPr id="356" name="In general:    MC = W/MPL…"/>
          <p:cNvSpPr txBox="1">
            <a:spLocks noGrp="1"/>
          </p:cNvSpPr>
          <p:nvPr>
            <p:ph type="body" idx="1"/>
          </p:nvPr>
        </p:nvSpPr>
        <p:spPr>
          <a:xfrm>
            <a:off x="1219199" y="4808470"/>
            <a:ext cx="21945601" cy="6952446"/>
          </a:xfrm>
          <a:prstGeom prst="rect">
            <a:avLst/>
          </a:prstGeom>
        </p:spPr>
        <p:txBody>
          <a:bodyPr lIns="121919" tIns="121919" rIns="121919" bIns="121919" anchor="t"/>
          <a:lstStyle/>
          <a:p>
            <a:pPr marL="520700" indent="-520700">
              <a:spcBef>
                <a:spcPts val="2900"/>
              </a:spcBef>
              <a:buChar char="▪"/>
            </a:pPr>
            <a:r>
              <a:rPr sz="3600" dirty="0"/>
              <a:t>In general:</a:t>
            </a:r>
            <a:r>
              <a:rPr lang="en-US" sz="3600" dirty="0"/>
              <a:t> </a:t>
            </a:r>
            <a:r>
              <a:rPr sz="3600" i="1" dirty="0"/>
              <a:t>MC</a:t>
            </a:r>
            <a:r>
              <a:rPr sz="3600" dirty="0"/>
              <a:t> = </a:t>
            </a:r>
            <a:r>
              <a:rPr sz="3600" i="1" dirty="0"/>
              <a:t>W</a:t>
            </a:r>
            <a:r>
              <a:rPr sz="3600" dirty="0"/>
              <a:t>/</a:t>
            </a:r>
            <a:r>
              <a:rPr sz="3600" i="1" dirty="0"/>
              <a:t>MPL</a:t>
            </a:r>
            <a:endParaRPr lang="en-US" sz="3600" i="1" dirty="0"/>
          </a:p>
          <a:p>
            <a:pPr marL="520700" indent="-520700">
              <a:spcBef>
                <a:spcPts val="3800"/>
              </a:spcBef>
              <a:buChar char="▪"/>
            </a:pPr>
            <a:r>
              <a:rPr sz="3600" dirty="0"/>
              <a:t>Notice:</a:t>
            </a:r>
            <a:r>
              <a:rPr lang="en-US" sz="3600" dirty="0"/>
              <a:t>  </a:t>
            </a:r>
            <a:endParaRPr sz="3600"/>
          </a:p>
          <a:p>
            <a:pPr lvl="1">
              <a:spcBef>
                <a:spcPts val="1600"/>
              </a:spcBef>
              <a:buClr>
                <a:srgbClr val="0066CC"/>
              </a:buClr>
              <a:buFontTx/>
            </a:pPr>
            <a:r>
              <a:rPr sz="3600" dirty="0"/>
              <a:t>To produce additional output, hire more labor.</a:t>
            </a:r>
            <a:r>
              <a:rPr lang="en-US" sz="3600" dirty="0"/>
              <a:t>  </a:t>
            </a:r>
            <a:endParaRPr sz="3600"/>
          </a:p>
          <a:p>
            <a:pPr lvl="1">
              <a:spcBef>
                <a:spcPts val="1600"/>
              </a:spcBef>
              <a:buClr>
                <a:srgbClr val="0066CC"/>
              </a:buClr>
              <a:buFontTx/>
            </a:pPr>
            <a:r>
              <a:rPr sz="3600" dirty="0"/>
              <a:t>As </a:t>
            </a:r>
            <a:r>
              <a:rPr sz="3600" i="1" dirty="0"/>
              <a:t>L</a:t>
            </a:r>
            <a:r>
              <a:rPr sz="3600" dirty="0"/>
              <a:t> rises, </a:t>
            </a:r>
            <a:r>
              <a:rPr sz="3600" i="1" dirty="0"/>
              <a:t>MPL</a:t>
            </a:r>
            <a:r>
              <a:rPr sz="3600" dirty="0"/>
              <a:t> falls…</a:t>
            </a:r>
          </a:p>
          <a:p>
            <a:pPr lvl="1">
              <a:spcBef>
                <a:spcPts val="1600"/>
              </a:spcBef>
              <a:buClr>
                <a:srgbClr val="0066CC"/>
              </a:buClr>
              <a:buFontTx/>
            </a:pPr>
            <a:r>
              <a:rPr sz="3600" dirty="0"/>
              <a:t>causing </a:t>
            </a:r>
            <a:r>
              <a:rPr sz="3600" i="1" dirty="0"/>
              <a:t>W</a:t>
            </a:r>
            <a:r>
              <a:rPr sz="3600" dirty="0"/>
              <a:t>/</a:t>
            </a:r>
            <a:r>
              <a:rPr sz="3600" i="1" dirty="0"/>
              <a:t>MPL</a:t>
            </a:r>
            <a:r>
              <a:rPr sz="3600" dirty="0"/>
              <a:t> to rise…</a:t>
            </a:r>
          </a:p>
          <a:p>
            <a:pPr lvl="1">
              <a:spcBef>
                <a:spcPts val="1600"/>
              </a:spcBef>
              <a:buClr>
                <a:srgbClr val="0066CC"/>
              </a:buClr>
              <a:buFontTx/>
            </a:pPr>
            <a:r>
              <a:rPr sz="3600" dirty="0"/>
              <a:t>causing </a:t>
            </a:r>
            <a:r>
              <a:rPr sz="3600" i="1" dirty="0"/>
              <a:t>MC</a:t>
            </a:r>
            <a:r>
              <a:rPr sz="3600" dirty="0"/>
              <a:t> to rise.</a:t>
            </a:r>
          </a:p>
          <a:p>
            <a:pPr marL="520700" indent="-520700">
              <a:spcBef>
                <a:spcPts val="2500"/>
              </a:spcBef>
              <a:buChar char="▪"/>
            </a:pPr>
            <a:r>
              <a:rPr sz="3600" dirty="0"/>
              <a:t>Hence, </a:t>
            </a:r>
            <a:r>
              <a:rPr sz="3600" i="1" dirty="0">
                <a:solidFill>
                  <a:srgbClr val="FF0000"/>
                </a:solidFill>
              </a:rPr>
              <a:t>diminishing marginal product and increasing marginal cost are two sides </a:t>
            </a:r>
            <a:r>
              <a:rPr sz="3600" i="1" dirty="0"/>
              <a:t/>
            </a:r>
            <a:br>
              <a:rPr sz="3600" i="1" dirty="0"/>
            </a:br>
            <a:r>
              <a:rPr sz="3600" i="1" dirty="0">
                <a:solidFill>
                  <a:srgbClr val="FF0000"/>
                </a:solidFill>
              </a:rPr>
              <a:t>of the same coin</a:t>
            </a:r>
            <a:r>
              <a:rPr sz="3600"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he Connection Between Input Demand &amp; Output Supply"/>
          <p:cNvSpPr txBox="1">
            <a:spLocks noGrp="1"/>
          </p:cNvSpPr>
          <p:nvPr>
            <p:ph type="title"/>
          </p:nvPr>
        </p:nvSpPr>
        <p:spPr>
          <a:xfrm>
            <a:off x="1219199" y="1390649"/>
            <a:ext cx="21945601" cy="3016251"/>
          </a:xfrm>
          <a:prstGeom prst="rect">
            <a:avLst/>
          </a:prstGeom>
        </p:spPr>
        <p:txBody>
          <a:bodyPr lIns="121919" tIns="121919" rIns="121919" bIns="121919" anchor="t"/>
          <a:lstStyle>
            <a:lvl1pPr>
              <a:defRPr sz="6000"/>
            </a:lvl1pPr>
          </a:lstStyle>
          <a:p>
            <a:pPr algn="l"/>
            <a:r>
              <a:rPr dirty="0"/>
              <a:t>The Connection Between Input Demand </a:t>
            </a:r>
            <a:r>
              <a:rPr lang="en-US" dirty="0"/>
              <a:t>and</a:t>
            </a:r>
            <a:r>
              <a:rPr dirty="0"/>
              <a:t> </a:t>
            </a:r>
            <a:r>
              <a:rPr lang="en-US" dirty="0"/>
              <a:t/>
            </a:r>
            <a:br>
              <a:rPr lang="en-US" dirty="0"/>
            </a:br>
            <a:r>
              <a:rPr dirty="0"/>
              <a:t>Output Supply</a:t>
            </a:r>
            <a:endParaRPr lang="en-US" dirty="0"/>
          </a:p>
        </p:txBody>
      </p:sp>
      <p:sp>
        <p:nvSpPr>
          <p:cNvPr id="361" name="The competitive firm’s rule for demanding labor:  P x MPL = W…"/>
          <p:cNvSpPr txBox="1">
            <a:spLocks noGrp="1"/>
          </p:cNvSpPr>
          <p:nvPr>
            <p:ph type="body" idx="1"/>
          </p:nvPr>
        </p:nvSpPr>
        <p:spPr>
          <a:xfrm>
            <a:off x="1219199" y="4385137"/>
            <a:ext cx="21945601" cy="6759263"/>
          </a:xfrm>
          <a:prstGeom prst="rect">
            <a:avLst/>
          </a:prstGeom>
        </p:spPr>
        <p:txBody>
          <a:bodyPr lIns="121919" tIns="121919" rIns="121919" bIns="121919" anchor="t"/>
          <a:lstStyle/>
          <a:p>
            <a:pPr marL="520700" indent="-520700">
              <a:spcBef>
                <a:spcPts val="2200"/>
              </a:spcBef>
              <a:buChar char="▪"/>
            </a:pPr>
            <a:r>
              <a:rPr sz="3600" dirty="0"/>
              <a:t>The competitive firm’s rule for demanding labor:</a:t>
            </a:r>
            <a:br>
              <a:rPr sz="3600" dirty="0"/>
            </a:br>
            <a:r>
              <a:rPr sz="3600" dirty="0"/>
              <a:t>	</a:t>
            </a:r>
            <a:r>
              <a:rPr sz="3600" i="1" dirty="0"/>
              <a:t>P</a:t>
            </a:r>
            <a:r>
              <a:rPr sz="3600" dirty="0"/>
              <a:t> x </a:t>
            </a:r>
            <a:r>
              <a:rPr sz="3600" i="1" dirty="0"/>
              <a:t>MPL</a:t>
            </a:r>
            <a:r>
              <a:rPr sz="3600" dirty="0"/>
              <a:t> = </a:t>
            </a:r>
            <a:r>
              <a:rPr sz="3600" i="1" dirty="0"/>
              <a:t>W</a:t>
            </a:r>
            <a:endParaRPr lang="en-US" sz="3600" i="1" dirty="0"/>
          </a:p>
          <a:p>
            <a:pPr marL="520700" indent="-520700">
              <a:spcBef>
                <a:spcPts val="2200"/>
              </a:spcBef>
              <a:buChar char="▪"/>
            </a:pPr>
            <a:r>
              <a:rPr sz="3600" dirty="0"/>
              <a:t>Divide both sides by </a:t>
            </a:r>
            <a:r>
              <a:rPr sz="3600" i="1" dirty="0"/>
              <a:t>MPL</a:t>
            </a:r>
            <a:r>
              <a:rPr sz="3600" dirty="0"/>
              <a:t>:</a:t>
            </a:r>
            <a:br>
              <a:rPr sz="3600" dirty="0"/>
            </a:br>
            <a:r>
              <a:rPr sz="3600" dirty="0"/>
              <a:t>	</a:t>
            </a:r>
            <a:r>
              <a:rPr sz="3600" i="1" dirty="0"/>
              <a:t>P</a:t>
            </a:r>
            <a:r>
              <a:rPr sz="3600" dirty="0"/>
              <a:t> = </a:t>
            </a:r>
            <a:r>
              <a:rPr sz="3600" i="1" dirty="0"/>
              <a:t>W</a:t>
            </a:r>
            <a:r>
              <a:rPr sz="3600" dirty="0"/>
              <a:t>/</a:t>
            </a:r>
            <a:r>
              <a:rPr sz="3600" i="1" dirty="0"/>
              <a:t>MPL</a:t>
            </a:r>
          </a:p>
          <a:p>
            <a:pPr marL="520700" indent="-520700">
              <a:spcBef>
                <a:spcPts val="2200"/>
              </a:spcBef>
              <a:buChar char="▪"/>
            </a:pPr>
            <a:r>
              <a:rPr sz="3600" dirty="0"/>
              <a:t>Substitute </a:t>
            </a:r>
            <a:r>
              <a:rPr sz="3600" i="1" dirty="0"/>
              <a:t>MC</a:t>
            </a:r>
            <a:r>
              <a:rPr sz="3600" dirty="0"/>
              <a:t> = </a:t>
            </a:r>
            <a:r>
              <a:rPr sz="3600" i="1" dirty="0"/>
              <a:t>W</a:t>
            </a:r>
            <a:r>
              <a:rPr sz="3600" dirty="0"/>
              <a:t>/</a:t>
            </a:r>
            <a:r>
              <a:rPr sz="3600" i="1" dirty="0"/>
              <a:t>MPL</a:t>
            </a:r>
            <a:r>
              <a:rPr sz="3600" dirty="0"/>
              <a:t> from previous slide: </a:t>
            </a:r>
            <a:br>
              <a:rPr sz="3600" dirty="0"/>
            </a:br>
            <a:r>
              <a:rPr sz="3600" dirty="0"/>
              <a:t>	</a:t>
            </a:r>
            <a:r>
              <a:rPr sz="3600" i="1" dirty="0"/>
              <a:t>P</a:t>
            </a:r>
            <a:r>
              <a:rPr sz="3600" dirty="0"/>
              <a:t> = </a:t>
            </a:r>
            <a:r>
              <a:rPr sz="3600" i="1" dirty="0"/>
              <a:t>MC</a:t>
            </a:r>
          </a:p>
          <a:p>
            <a:pPr marL="520700" indent="-520700">
              <a:spcBef>
                <a:spcPts val="2200"/>
              </a:spcBef>
              <a:buChar char="▪"/>
            </a:pPr>
            <a:r>
              <a:rPr sz="3600" dirty="0"/>
              <a:t>This is the competitive firm’s rule for supplying output.</a:t>
            </a:r>
            <a:r>
              <a:rPr lang="en-US" sz="3600" dirty="0"/>
              <a:t> </a:t>
            </a:r>
            <a:endParaRPr sz="3600"/>
          </a:p>
          <a:p>
            <a:pPr marL="520700" indent="-520700">
              <a:spcBef>
                <a:spcPts val="2200"/>
              </a:spcBef>
              <a:buChar char="▪"/>
            </a:pPr>
            <a:r>
              <a:rPr sz="3600" dirty="0"/>
              <a:t>Hence, </a:t>
            </a:r>
            <a:r>
              <a:rPr sz="3600" i="1" dirty="0">
                <a:solidFill>
                  <a:srgbClr val="FF0000"/>
                </a:solidFill>
              </a:rPr>
              <a:t>input demand and output supply are two sides of the same coin.</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Labor Supply"/>
          <p:cNvSpPr txBox="1">
            <a:spLocks noGrp="1"/>
          </p:cNvSpPr>
          <p:nvPr>
            <p:ph type="title"/>
          </p:nvPr>
        </p:nvSpPr>
        <p:spPr>
          <a:xfrm>
            <a:off x="1706032" y="1729315"/>
            <a:ext cx="21945601" cy="1663969"/>
          </a:xfrm>
          <a:prstGeom prst="rect">
            <a:avLst/>
          </a:prstGeom>
        </p:spPr>
        <p:txBody>
          <a:bodyPr lIns="121919" tIns="121919" rIns="121919" bIns="121919" anchor="t"/>
          <a:lstStyle/>
          <a:p>
            <a:pPr algn="l"/>
            <a:r>
              <a:rPr sz="6000" dirty="0"/>
              <a:t>Labor Supply</a:t>
            </a:r>
            <a:endParaRPr lang="en-US" sz="6000" dirty="0"/>
          </a:p>
        </p:txBody>
      </p:sp>
      <p:sp>
        <p:nvSpPr>
          <p:cNvPr id="366" name="People face trade-offs,  including a trade-off  between work and leisure: The more time you spend working,  the less time you have for leisure.…"/>
          <p:cNvSpPr txBox="1">
            <a:spLocks noGrp="1"/>
          </p:cNvSpPr>
          <p:nvPr>
            <p:ph type="body" idx="1"/>
          </p:nvPr>
        </p:nvSpPr>
        <p:spPr>
          <a:xfrm>
            <a:off x="1706032" y="3922449"/>
            <a:ext cx="17824362" cy="3410757"/>
          </a:xfrm>
          <a:prstGeom prst="rect">
            <a:avLst/>
          </a:prstGeom>
        </p:spPr>
        <p:txBody>
          <a:bodyPr lIns="121919" tIns="121919" rIns="121919" bIns="121919" anchor="t"/>
          <a:lstStyle/>
          <a:p>
            <a:pPr marL="899795" indent="-899795">
              <a:buChar char="▪"/>
              <a:defRPr i="1"/>
            </a:pPr>
            <a:r>
              <a:rPr sz="3600" dirty="0"/>
              <a:t>People face trade-offs</a:t>
            </a:r>
            <a:r>
              <a:rPr sz="3600" i="0" dirty="0"/>
              <a:t>, including a trade-off between work and </a:t>
            </a:r>
            <a:r>
              <a:rPr lang="en-US" sz="3600" dirty="0"/>
              <a:t>leisure. The</a:t>
            </a:r>
            <a:r>
              <a:rPr sz="3600" i="0" dirty="0"/>
              <a:t> more time you spend working, the less time you have for leisure.</a:t>
            </a:r>
            <a:r>
              <a:rPr lang="en-US" sz="3600" dirty="0"/>
              <a:t>  </a:t>
            </a:r>
            <a:endParaRPr lang="en-US" sz="3600" i="0" dirty="0"/>
          </a:p>
          <a:p>
            <a:pPr marL="899795" indent="-899795">
              <a:buChar char="▪"/>
              <a:defRPr i="1"/>
            </a:pPr>
            <a:r>
              <a:rPr sz="3600" dirty="0"/>
              <a:t>The cost of something is what you give up to get it.</a:t>
            </a:r>
            <a:r>
              <a:rPr lang="en-US" sz="3600" dirty="0"/>
              <a:t>  </a:t>
            </a:r>
            <a:r>
              <a:rPr sz="3600" i="0" dirty="0"/>
              <a:t>The opportunity cost of leisure is the wage.</a:t>
            </a:r>
            <a:r>
              <a:rPr lang="en-US" sz="3600" dirty="0"/>
              <a:t>  </a:t>
            </a:r>
            <a:endParaRPr sz="3600" i="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Learning Objectives"/>
          <p:cNvSpPr txBox="1">
            <a:spLocks noGrp="1"/>
          </p:cNvSpPr>
          <p:nvPr>
            <p:ph type="title"/>
          </p:nvPr>
        </p:nvSpPr>
        <p:spPr>
          <a:xfrm>
            <a:off x="1621871" y="1542000"/>
            <a:ext cx="21945601" cy="1314451"/>
          </a:xfrm>
          <a:prstGeom prst="rect">
            <a:avLst/>
          </a:prstGeom>
        </p:spPr>
        <p:txBody>
          <a:bodyPr lIns="121919" tIns="121919" rIns="121919" bIns="121919" anchor="t"/>
          <a:lstStyle/>
          <a:p>
            <a:pPr lvl="1" algn="l">
              <a:defRPr sz="7400" b="1">
                <a:solidFill>
                  <a:srgbClr val="862628"/>
                </a:solidFill>
                <a:latin typeface="Georgia"/>
                <a:ea typeface="Georgia"/>
                <a:cs typeface="Georgia"/>
                <a:sym typeface="Georgia"/>
              </a:defRPr>
            </a:pPr>
            <a:r>
              <a:rPr sz="6000" dirty="0"/>
              <a:t>Learning Objectives</a:t>
            </a:r>
            <a:endParaRPr lang="en-US" sz="6000" dirty="0"/>
          </a:p>
        </p:txBody>
      </p:sp>
      <p:sp>
        <p:nvSpPr>
          <p:cNvPr id="58" name="At the end of the lesson you should be able to:…"/>
          <p:cNvSpPr txBox="1"/>
          <p:nvPr/>
        </p:nvSpPr>
        <p:spPr>
          <a:xfrm>
            <a:off x="1610226" y="4658337"/>
            <a:ext cx="16916934" cy="424731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anchor="t">
            <a:spAutoFit/>
          </a:bodyPr>
          <a:lstStyle/>
          <a:p>
            <a:pPr marL="571500" indent="-571500">
              <a:spcBef>
                <a:spcPts val="2400"/>
              </a:spcBef>
              <a:buFont typeface="Arial"/>
              <a:buChar char="•"/>
              <a:defRPr sz="3800" b="1">
                <a:latin typeface="Arial"/>
                <a:ea typeface="Arial"/>
                <a:cs typeface="Arial"/>
                <a:sym typeface="Arial"/>
              </a:defRPr>
            </a:pPr>
            <a:r>
              <a:rPr sz="3600" dirty="0"/>
              <a:t>At the end of the </a:t>
            </a:r>
            <a:r>
              <a:rPr lang="en-US" sz="3600" dirty="0"/>
              <a:t>lesson,</a:t>
            </a:r>
            <a:r>
              <a:rPr sz="3600" dirty="0"/>
              <a:t> you should be able to:</a:t>
            </a:r>
            <a:endParaRPr lang="en-US" sz="3600" dirty="0"/>
          </a:p>
          <a:p>
            <a:pPr marL="571500" indent="-571500">
              <a:spcBef>
                <a:spcPts val="2400"/>
              </a:spcBef>
              <a:buFont typeface="Arial"/>
              <a:buChar char="•"/>
              <a:defRPr sz="3800">
                <a:latin typeface="Arial"/>
                <a:ea typeface="Arial"/>
                <a:cs typeface="Arial"/>
                <a:sym typeface="Arial"/>
              </a:defRPr>
            </a:pPr>
            <a:r>
              <a:rPr sz="3600" dirty="0"/>
              <a:t>Understand what </a:t>
            </a:r>
            <a:r>
              <a:rPr lang="en-US" sz="3600" dirty="0"/>
              <a:t>Labor Markets </a:t>
            </a:r>
            <a:r>
              <a:rPr sz="3600" dirty="0"/>
              <a:t>are</a:t>
            </a:r>
            <a:r>
              <a:rPr lang="en-US" sz="3600" dirty="0"/>
              <a:t>.</a:t>
            </a:r>
            <a:endParaRPr sz="3600" dirty="0"/>
          </a:p>
          <a:p>
            <a:pPr marL="571500" indent="-571500">
              <a:spcBef>
                <a:spcPts val="2400"/>
              </a:spcBef>
              <a:buFont typeface="Arial"/>
              <a:buChar char="•"/>
              <a:defRPr sz="3800">
                <a:latin typeface="Arial"/>
                <a:ea typeface="Arial"/>
                <a:cs typeface="Arial"/>
                <a:sym typeface="Arial"/>
              </a:defRPr>
            </a:pPr>
            <a:r>
              <a:rPr sz="3600" dirty="0"/>
              <a:t>Explain how the wage rate is determined</a:t>
            </a:r>
            <a:r>
              <a:rPr lang="en-US" sz="3600" dirty="0"/>
              <a:t>.</a:t>
            </a:r>
            <a:endParaRPr sz="3600" dirty="0"/>
          </a:p>
          <a:p>
            <a:pPr marL="571500" indent="-571500">
              <a:spcBef>
                <a:spcPts val="2400"/>
              </a:spcBef>
              <a:buFont typeface="Arial"/>
              <a:buChar char="•"/>
              <a:defRPr sz="3800">
                <a:latin typeface="Arial"/>
                <a:ea typeface="Arial"/>
                <a:cs typeface="Arial"/>
                <a:sym typeface="Arial"/>
              </a:defRPr>
            </a:pPr>
            <a:r>
              <a:rPr lang="en-US" sz="3600" dirty="0"/>
              <a:t>Analyze</a:t>
            </a:r>
            <a:r>
              <a:rPr sz="3600" dirty="0"/>
              <a:t> the causes of productivity of </a:t>
            </a:r>
            <a:r>
              <a:rPr lang="en-US" sz="3600" dirty="0"/>
              <a:t>labor.</a:t>
            </a:r>
            <a:endParaRPr sz="3600" dirty="0"/>
          </a:p>
          <a:p>
            <a:pPr marL="571500" indent="-571500">
              <a:spcBef>
                <a:spcPts val="2400"/>
              </a:spcBef>
              <a:buFont typeface="Arial"/>
              <a:buChar char="•"/>
              <a:defRPr sz="3800">
                <a:latin typeface="Arial"/>
                <a:ea typeface="Arial"/>
                <a:cs typeface="Arial"/>
                <a:sym typeface="Arial"/>
              </a:defRPr>
            </a:pPr>
            <a:r>
              <a:rPr sz="3600" dirty="0"/>
              <a:t>Explain wage differentials and discrimination</a:t>
            </a:r>
            <a:r>
              <a:rPr lang="en-US" sz="3600" dirty="0"/>
              <a:t>.</a:t>
            </a:r>
            <a:endParaRPr sz="36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3" name="Group"/>
          <p:cNvGrpSpPr/>
          <p:nvPr/>
        </p:nvGrpSpPr>
        <p:grpSpPr>
          <a:xfrm>
            <a:off x="12216765" y="2936875"/>
            <a:ext cx="7907020" cy="7810500"/>
            <a:chOff x="0" y="0"/>
            <a:chExt cx="7907019" cy="7810500"/>
          </a:xfrm>
        </p:grpSpPr>
        <p:grpSp>
          <p:nvGrpSpPr>
            <p:cNvPr id="370" name="Group"/>
            <p:cNvGrpSpPr/>
            <p:nvPr/>
          </p:nvGrpSpPr>
          <p:grpSpPr>
            <a:xfrm>
              <a:off x="394334" y="854075"/>
              <a:ext cx="6883401" cy="6956425"/>
              <a:chOff x="0" y="0"/>
              <a:chExt cx="6883400" cy="6956425"/>
            </a:xfrm>
          </p:grpSpPr>
          <p:sp>
            <p:nvSpPr>
              <p:cNvPr id="368" name="Line"/>
              <p:cNvSpPr/>
              <p:nvPr/>
            </p:nvSpPr>
            <p:spPr>
              <a:xfrm flipH="1">
                <a:off x="13011" y="0"/>
                <a:ext cx="1" cy="6949562"/>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369" name="Line"/>
              <p:cNvSpPr/>
              <p:nvPr/>
            </p:nvSpPr>
            <p:spPr>
              <a:xfrm>
                <a:off x="0" y="6956425"/>
                <a:ext cx="6883400" cy="0"/>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371" name="W"/>
            <p:cNvSpPr/>
            <p:nvPr/>
          </p:nvSpPr>
          <p:spPr>
            <a:xfrm>
              <a:off x="0" y="0"/>
              <a:ext cx="66484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b="1" i="1">
                  <a:latin typeface="Arial"/>
                  <a:ea typeface="Arial"/>
                  <a:cs typeface="Arial"/>
                  <a:sym typeface="Arial"/>
                </a:defRPr>
              </a:lvl1pPr>
            </a:lstStyle>
            <a:p>
              <a:r>
                <a:t>W</a:t>
              </a:r>
            </a:p>
          </p:txBody>
        </p:sp>
        <p:sp>
          <p:nvSpPr>
            <p:cNvPr id="372" name="L"/>
            <p:cNvSpPr/>
            <p:nvPr/>
          </p:nvSpPr>
          <p:spPr>
            <a:xfrm>
              <a:off x="7169150" y="7366000"/>
              <a:ext cx="73787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b="1" i="1">
                  <a:latin typeface="Arial"/>
                  <a:ea typeface="Arial"/>
                  <a:cs typeface="Arial"/>
                  <a:sym typeface="Arial"/>
                </a:defRPr>
              </a:lvl1pPr>
            </a:lstStyle>
            <a:p>
              <a:r>
                <a:t>L</a:t>
              </a:r>
            </a:p>
          </p:txBody>
        </p:sp>
      </p:grpSp>
      <p:grpSp>
        <p:nvGrpSpPr>
          <p:cNvPr id="376" name="Group"/>
          <p:cNvGrpSpPr/>
          <p:nvPr/>
        </p:nvGrpSpPr>
        <p:grpSpPr>
          <a:xfrm>
            <a:off x="14163675" y="3829049"/>
            <a:ext cx="3775710" cy="5803901"/>
            <a:chOff x="0" y="0"/>
            <a:chExt cx="3775710" cy="5803900"/>
          </a:xfrm>
        </p:grpSpPr>
        <p:sp>
          <p:nvSpPr>
            <p:cNvPr id="374" name="Line"/>
            <p:cNvSpPr/>
            <p:nvPr/>
          </p:nvSpPr>
          <p:spPr>
            <a:xfrm flipV="1">
              <a:off x="-1" y="806449"/>
              <a:ext cx="3013076" cy="4997452"/>
            </a:xfrm>
            <a:prstGeom prst="line">
              <a:avLst/>
            </a:prstGeom>
            <a:noFill/>
            <a:ln w="76200" cap="flat">
              <a:solidFill>
                <a:srgbClr val="003399"/>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375" name="S1"/>
            <p:cNvSpPr txBox="1"/>
            <p:nvPr/>
          </p:nvSpPr>
          <p:spPr>
            <a:xfrm>
              <a:off x="2799714" y="0"/>
              <a:ext cx="975996"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S</a:t>
              </a:r>
              <a:r>
                <a:rPr i="0" baseline="-15500"/>
                <a:t>1</a:t>
              </a:r>
            </a:p>
          </p:txBody>
        </p:sp>
      </p:grpSp>
      <p:grpSp>
        <p:nvGrpSpPr>
          <p:cNvPr id="383" name="Group"/>
          <p:cNvGrpSpPr/>
          <p:nvPr/>
        </p:nvGrpSpPr>
        <p:grpSpPr>
          <a:xfrm>
            <a:off x="11515725" y="6610350"/>
            <a:ext cx="4743450" cy="4257675"/>
            <a:chOff x="0" y="0"/>
            <a:chExt cx="4743450" cy="4257675"/>
          </a:xfrm>
        </p:grpSpPr>
        <p:grpSp>
          <p:nvGrpSpPr>
            <p:cNvPr id="379" name="Group"/>
            <p:cNvGrpSpPr/>
            <p:nvPr/>
          </p:nvGrpSpPr>
          <p:grpSpPr>
            <a:xfrm>
              <a:off x="1108075" y="368300"/>
              <a:ext cx="3146425" cy="3771900"/>
              <a:chOff x="0" y="0"/>
              <a:chExt cx="3146424" cy="3771900"/>
            </a:xfrm>
          </p:grpSpPr>
          <p:sp>
            <p:nvSpPr>
              <p:cNvPr id="377" name="Line"/>
              <p:cNvSpPr/>
              <p:nvPr/>
            </p:nvSpPr>
            <p:spPr>
              <a:xfrm>
                <a:off x="0" y="6753"/>
                <a:ext cx="3134998" cy="1"/>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378" name="Line"/>
              <p:cNvSpPr/>
              <p:nvPr/>
            </p:nvSpPr>
            <p:spPr>
              <a:xfrm flipH="1">
                <a:off x="3146424" y="0"/>
                <a:ext cx="1" cy="3771900"/>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380" name="W1"/>
            <p:cNvSpPr/>
            <p:nvPr/>
          </p:nvSpPr>
          <p:spPr>
            <a:xfrm>
              <a:off x="0" y="0"/>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W</a:t>
              </a:r>
              <a:r>
                <a:rPr i="0" baseline="-15500"/>
                <a:t>1</a:t>
              </a:r>
            </a:p>
          </p:txBody>
        </p:sp>
        <p:sp>
          <p:nvSpPr>
            <p:cNvPr id="381" name="Circle"/>
            <p:cNvSpPr/>
            <p:nvPr/>
          </p:nvSpPr>
          <p:spPr>
            <a:xfrm>
              <a:off x="4114800" y="263525"/>
              <a:ext cx="257175" cy="2540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382" name="L1"/>
            <p:cNvSpPr/>
            <p:nvPr/>
          </p:nvSpPr>
          <p:spPr>
            <a:xfrm>
              <a:off x="3765550" y="4257675"/>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L</a:t>
              </a:r>
              <a:r>
                <a:rPr i="0" baseline="-15500"/>
                <a:t>1</a:t>
              </a:r>
            </a:p>
          </p:txBody>
        </p:sp>
      </p:grpSp>
      <p:sp>
        <p:nvSpPr>
          <p:cNvPr id="384" name="Line"/>
          <p:cNvSpPr/>
          <p:nvPr/>
        </p:nvSpPr>
        <p:spPr>
          <a:xfrm>
            <a:off x="15776575" y="10746740"/>
            <a:ext cx="796925" cy="1"/>
          </a:xfrm>
          <a:prstGeom prst="line">
            <a:avLst/>
          </a:prstGeom>
          <a:ln w="76200">
            <a:solidFill>
              <a:srgbClr val="A50021"/>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385" name="Line"/>
          <p:cNvSpPr/>
          <p:nvPr/>
        </p:nvSpPr>
        <p:spPr>
          <a:xfrm flipV="1">
            <a:off x="12618719" y="5649595"/>
            <a:ext cx="1" cy="1330326"/>
          </a:xfrm>
          <a:prstGeom prst="line">
            <a:avLst/>
          </a:prstGeom>
          <a:ln w="76200">
            <a:solidFill>
              <a:srgbClr val="A50021"/>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grpSp>
        <p:nvGrpSpPr>
          <p:cNvPr id="392" name="Group"/>
          <p:cNvGrpSpPr/>
          <p:nvPr/>
        </p:nvGrpSpPr>
        <p:grpSpPr>
          <a:xfrm>
            <a:off x="11569700" y="5245100"/>
            <a:ext cx="5556250" cy="5613400"/>
            <a:chOff x="0" y="0"/>
            <a:chExt cx="5556250" cy="5613400"/>
          </a:xfrm>
        </p:grpSpPr>
        <p:grpSp>
          <p:nvGrpSpPr>
            <p:cNvPr id="388" name="Group"/>
            <p:cNvGrpSpPr/>
            <p:nvPr/>
          </p:nvGrpSpPr>
          <p:grpSpPr>
            <a:xfrm>
              <a:off x="1054099" y="377824"/>
              <a:ext cx="3971926" cy="5114927"/>
              <a:chOff x="0" y="0"/>
              <a:chExt cx="3971925" cy="5114925"/>
            </a:xfrm>
          </p:grpSpPr>
          <p:sp>
            <p:nvSpPr>
              <p:cNvPr id="386" name="Line"/>
              <p:cNvSpPr/>
              <p:nvPr/>
            </p:nvSpPr>
            <p:spPr>
              <a:xfrm>
                <a:off x="-1" y="9158"/>
                <a:ext cx="3957501" cy="1"/>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387" name="Line"/>
              <p:cNvSpPr/>
              <p:nvPr/>
            </p:nvSpPr>
            <p:spPr>
              <a:xfrm flipH="1">
                <a:off x="3971925" y="-1"/>
                <a:ext cx="1" cy="5114927"/>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389" name="W2"/>
            <p:cNvSpPr/>
            <p:nvPr/>
          </p:nvSpPr>
          <p:spPr>
            <a:xfrm>
              <a:off x="0" y="0"/>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W</a:t>
              </a:r>
              <a:r>
                <a:rPr i="0" baseline="-15500"/>
                <a:t>2</a:t>
              </a:r>
            </a:p>
          </p:txBody>
        </p:sp>
        <p:sp>
          <p:nvSpPr>
            <p:cNvPr id="390" name="Circle"/>
            <p:cNvSpPr/>
            <p:nvPr/>
          </p:nvSpPr>
          <p:spPr>
            <a:xfrm>
              <a:off x="4876800" y="254000"/>
              <a:ext cx="257175" cy="2540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391" name="L2"/>
            <p:cNvSpPr/>
            <p:nvPr/>
          </p:nvSpPr>
          <p:spPr>
            <a:xfrm>
              <a:off x="4578350" y="5613400"/>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L</a:t>
              </a:r>
              <a:r>
                <a:rPr i="0" baseline="-15500"/>
                <a:t>2</a:t>
              </a:r>
            </a:p>
          </p:txBody>
        </p:sp>
      </p:grpSp>
      <p:sp>
        <p:nvSpPr>
          <p:cNvPr id="393" name="The Labor Supply Curve"/>
          <p:cNvSpPr txBox="1">
            <a:spLocks noGrp="1"/>
          </p:cNvSpPr>
          <p:nvPr>
            <p:ph type="title"/>
          </p:nvPr>
        </p:nvSpPr>
        <p:spPr>
          <a:prstGeom prst="rect">
            <a:avLst/>
          </a:prstGeom>
        </p:spPr>
        <p:txBody>
          <a:bodyPr/>
          <a:lstStyle>
            <a:lvl1pPr>
              <a:defRPr sz="6400"/>
            </a:lvl1pPr>
          </a:lstStyle>
          <a:p>
            <a:r>
              <a:rPr sz="6000"/>
              <a:t>The Labor Supply Curve</a:t>
            </a:r>
            <a:endParaRPr lang="en-US" sz="6000"/>
          </a:p>
        </p:txBody>
      </p:sp>
      <p:sp>
        <p:nvSpPr>
          <p:cNvPr id="394" name="An increase in W  is an increase in the opp. cost of leisure.…"/>
          <p:cNvSpPr txBox="1"/>
          <p:nvPr/>
        </p:nvSpPr>
        <p:spPr>
          <a:xfrm>
            <a:off x="1214759" y="4582013"/>
            <a:ext cx="10359542" cy="276998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anchor="t">
            <a:spAutoFit/>
          </a:bodyPr>
          <a:lstStyle/>
          <a:p>
            <a:pPr marL="571500" indent="-571500">
              <a:spcBef>
                <a:spcPts val="2400"/>
              </a:spcBef>
              <a:buSzPct val="100000"/>
              <a:buFont typeface="Arial"/>
              <a:buChar char="•"/>
              <a:defRPr sz="3000">
                <a:latin typeface="Avenir Next Regular"/>
                <a:ea typeface="Avenir Next Regular"/>
                <a:cs typeface="Avenir Next Regular"/>
                <a:sym typeface="Avenir Next Regular"/>
              </a:defRPr>
            </a:pPr>
            <a:r>
              <a:rPr sz="3600" dirty="0">
                <a:latin typeface="Arial"/>
              </a:rPr>
              <a:t>An increase in </a:t>
            </a:r>
            <a:r>
              <a:rPr sz="3600" i="1" dirty="0">
                <a:latin typeface="Arial"/>
                <a:ea typeface="Arial"/>
                <a:cs typeface="Arial"/>
                <a:sym typeface="Arial"/>
              </a:rPr>
              <a:t>W</a:t>
            </a:r>
            <a:r>
              <a:rPr sz="3600" dirty="0">
                <a:latin typeface="Arial"/>
              </a:rPr>
              <a:t> </a:t>
            </a:r>
            <a:br>
              <a:rPr sz="3600" dirty="0">
                <a:latin typeface="Arial"/>
              </a:rPr>
            </a:br>
            <a:r>
              <a:rPr sz="3600" dirty="0">
                <a:latin typeface="Arial"/>
              </a:rPr>
              <a:t>is an increase in the opp. cost of leisure.</a:t>
            </a:r>
            <a:endParaRPr lang="en-US" sz="3600">
              <a:latin typeface="Arial"/>
            </a:endParaRPr>
          </a:p>
          <a:p>
            <a:pPr marL="571500" indent="-571500">
              <a:spcBef>
                <a:spcPts val="2400"/>
              </a:spcBef>
              <a:buSzPct val="100000"/>
              <a:buFont typeface="Arial"/>
              <a:buChar char="•"/>
              <a:defRPr sz="3000">
                <a:latin typeface="Avenir Next Regular"/>
                <a:ea typeface="Avenir Next Regular"/>
                <a:cs typeface="Avenir Next Regular"/>
                <a:sym typeface="Avenir Next Regular"/>
              </a:defRPr>
            </a:pPr>
            <a:r>
              <a:rPr sz="3600" dirty="0">
                <a:latin typeface="Arial"/>
              </a:rPr>
              <a:t>People respond by taking less leisure and by </a:t>
            </a:r>
            <a:r>
              <a:rPr lang="en-US" sz="3600" dirty="0">
                <a:latin typeface="Arial"/>
              </a:rPr>
              <a:t/>
            </a:r>
            <a:br>
              <a:rPr lang="en-US" sz="3600" dirty="0">
                <a:latin typeface="Arial"/>
              </a:rPr>
            </a:br>
            <a:r>
              <a:rPr sz="3600" dirty="0">
                <a:latin typeface="Arial"/>
              </a:rPr>
              <a:t>working more.</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0"/>
                                  </p:iterate>
                                  <p:childTnLst>
                                    <p:set>
                                      <p:cBhvr>
                                        <p:cTn id="6" fill="hold"/>
                                        <p:tgtEl>
                                          <p:spTgt spid="385"/>
                                        </p:tgtEl>
                                        <p:attrNameLst>
                                          <p:attrName>style.visibility</p:attrName>
                                        </p:attrNameLst>
                                      </p:cBhvr>
                                      <p:to>
                                        <p:strVal val="visible"/>
                                      </p:to>
                                    </p:set>
                                    <p:animEffect transition="in" filter="wipe(down)">
                                      <p:cBhvr>
                                        <p:cTn id="7" dur="500"/>
                                        <p:tgtEl>
                                          <p:spTgt spid="385"/>
                                        </p:tgtEl>
                                      </p:cBhvr>
                                    </p:animEffect>
                                  </p:childTnLst>
                                </p:cTn>
                              </p:par>
                            </p:childTnLst>
                          </p:cTn>
                        </p:par>
                        <p:par>
                          <p:cTn id="8" fill="hold">
                            <p:stCondLst>
                              <p:cond delay="500"/>
                            </p:stCondLst>
                            <p:childTnLst>
                              <p:par>
                                <p:cTn id="9" presetID="18" presetClass="entr" presetSubtype="6" fill="hold" grpId="0" nodeType="afterEffect">
                                  <p:stCondLst>
                                    <p:cond delay="0"/>
                                  </p:stCondLst>
                                  <p:iterate>
                                    <p:tmAbs val="0"/>
                                  </p:iterate>
                                  <p:childTnLst>
                                    <p:set>
                                      <p:cBhvr>
                                        <p:cTn id="10" fill="hold"/>
                                        <p:tgtEl>
                                          <p:spTgt spid="392"/>
                                        </p:tgtEl>
                                        <p:attrNameLst>
                                          <p:attrName>style.visibility</p:attrName>
                                        </p:attrNameLst>
                                      </p:cBhvr>
                                      <p:to>
                                        <p:strVal val="visible"/>
                                      </p:to>
                                    </p:set>
                                    <p:animEffect transition="in" filter="strips(downRight)">
                                      <p:cBhvr>
                                        <p:cTn id="11" dur="500"/>
                                        <p:tgtEl>
                                          <p:spTgt spid="392"/>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p:tmAbs val="0"/>
                                  </p:iterate>
                                  <p:childTnLst>
                                    <p:set>
                                      <p:cBhvr>
                                        <p:cTn id="14" fill="hold"/>
                                        <p:tgtEl>
                                          <p:spTgt spid="384"/>
                                        </p:tgtEl>
                                        <p:attrNameLst>
                                          <p:attrName>style.visibility</p:attrName>
                                        </p:attrNameLst>
                                      </p:cBhvr>
                                      <p:to>
                                        <p:strVal val="visible"/>
                                      </p:to>
                                    </p:set>
                                    <p:animEffect transition="in" filter="wipe(left)">
                                      <p:cBhvr>
                                        <p:cTn id="15"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advAuto="0"/>
      <p:bldP spid="385" grpId="0" animBg="1" advAuto="0"/>
      <p:bldP spid="39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Line"/>
          <p:cNvSpPr/>
          <p:nvPr/>
        </p:nvSpPr>
        <p:spPr>
          <a:xfrm>
            <a:off x="5605948" y="7716813"/>
            <a:ext cx="5446882" cy="1"/>
          </a:xfrm>
          <a:prstGeom prst="line">
            <a:avLst/>
          </a:prstGeom>
          <a:ln w="63500">
            <a:solidFill>
              <a:schemeClr val="accent1"/>
            </a:solidFill>
          </a:ln>
          <a:effectLst>
            <a:outerShdw blurRad="101600" dist="50800" dir="5400000" rotWithShape="0">
              <a:srgbClr val="000000">
                <a:alpha val="38000"/>
              </a:srgbClr>
            </a:outerShdw>
          </a:effectLst>
        </p:spPr>
        <p:txBody>
          <a:bodyPr lIns="121919" tIns="121919" rIns="121919" bIns="121919"/>
          <a:lstStyle/>
          <a:p>
            <a:endParaRPr/>
          </a:p>
        </p:txBody>
      </p:sp>
      <p:sp>
        <p:nvSpPr>
          <p:cNvPr id="399" name="Line"/>
          <p:cNvSpPr/>
          <p:nvPr/>
        </p:nvSpPr>
        <p:spPr>
          <a:xfrm flipV="1">
            <a:off x="5605948" y="3711995"/>
            <a:ext cx="1" cy="4019505"/>
          </a:xfrm>
          <a:prstGeom prst="line">
            <a:avLst/>
          </a:prstGeom>
          <a:ln w="63500">
            <a:solidFill>
              <a:schemeClr val="accent1"/>
            </a:solidFill>
          </a:ln>
          <a:effectLst>
            <a:outerShdw blurRad="101600" dist="50800" dir="5400000" rotWithShape="0">
              <a:srgbClr val="000000">
                <a:alpha val="38000"/>
              </a:srgbClr>
            </a:outerShdw>
          </a:effectLst>
        </p:spPr>
        <p:txBody>
          <a:bodyPr lIns="121919" tIns="121919" rIns="121919" bIns="121919"/>
          <a:lstStyle/>
          <a:p>
            <a:endParaRPr/>
          </a:p>
        </p:txBody>
      </p:sp>
      <p:sp>
        <p:nvSpPr>
          <p:cNvPr id="411" name="Connection Line"/>
          <p:cNvSpPr/>
          <p:nvPr/>
        </p:nvSpPr>
        <p:spPr>
          <a:xfrm>
            <a:off x="7090150" y="3845515"/>
            <a:ext cx="2394885" cy="3438587"/>
          </a:xfrm>
          <a:custGeom>
            <a:avLst/>
            <a:gdLst/>
            <a:ahLst/>
            <a:cxnLst>
              <a:cxn ang="0">
                <a:pos x="wd2" y="hd2"/>
              </a:cxn>
              <a:cxn ang="5400000">
                <a:pos x="wd2" y="hd2"/>
              </a:cxn>
              <a:cxn ang="10800000">
                <a:pos x="wd2" y="hd2"/>
              </a:cxn>
              <a:cxn ang="16200000">
                <a:pos x="wd2" y="hd2"/>
              </a:cxn>
            </a:cxnLst>
            <a:rect l="0" t="0" r="r" b="b"/>
            <a:pathLst>
              <a:path w="16560" h="21600" extrusionOk="0">
                <a:moveTo>
                  <a:pt x="0" y="21600"/>
                </a:moveTo>
                <a:cubicBezTo>
                  <a:pt x="18825" y="8279"/>
                  <a:pt x="21600" y="1079"/>
                  <a:pt x="8325" y="0"/>
                </a:cubicBezTo>
              </a:path>
            </a:pathLst>
          </a:custGeom>
          <a:ln w="63500">
            <a:solidFill>
              <a:schemeClr val="accent1"/>
            </a:solidFill>
          </a:ln>
          <a:effectLst>
            <a:outerShdw blurRad="101600" dist="50800" dir="5400000" rotWithShape="0">
              <a:srgbClr val="000000">
                <a:alpha val="38000"/>
              </a:srgbClr>
            </a:outerShdw>
          </a:effectLst>
        </p:spPr>
        <p:txBody>
          <a:bodyPr/>
          <a:lstStyle/>
          <a:p>
            <a:endParaRPr/>
          </a:p>
        </p:txBody>
      </p:sp>
      <p:sp>
        <p:nvSpPr>
          <p:cNvPr id="401" name="Wage"/>
          <p:cNvSpPr txBox="1"/>
          <p:nvPr/>
        </p:nvSpPr>
        <p:spPr>
          <a:xfrm>
            <a:off x="4766395" y="2857924"/>
            <a:ext cx="1654930" cy="858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spAutoFit/>
          </a:bodyPr>
          <a:lstStyle/>
          <a:p>
            <a:r>
              <a:t>Wage</a:t>
            </a:r>
          </a:p>
        </p:txBody>
      </p:sp>
      <p:sp>
        <p:nvSpPr>
          <p:cNvPr id="402" name="Output in hours"/>
          <p:cNvSpPr txBox="1"/>
          <p:nvPr/>
        </p:nvSpPr>
        <p:spPr>
          <a:xfrm>
            <a:off x="10108128" y="7884241"/>
            <a:ext cx="4167744" cy="858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spAutoFit/>
          </a:bodyPr>
          <a:lstStyle/>
          <a:p>
            <a:r>
              <a:t>Output in hours</a:t>
            </a:r>
          </a:p>
        </p:txBody>
      </p:sp>
      <p:sp>
        <p:nvSpPr>
          <p:cNvPr id="403" name="£1000"/>
          <p:cNvSpPr txBox="1"/>
          <p:nvPr/>
        </p:nvSpPr>
        <p:spPr>
          <a:xfrm>
            <a:off x="3729346" y="3813892"/>
            <a:ext cx="1801377" cy="858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spAutoFit/>
          </a:bodyPr>
          <a:lstStyle/>
          <a:p>
            <a:r>
              <a:t>£1000</a:t>
            </a:r>
          </a:p>
        </p:txBody>
      </p:sp>
      <p:sp>
        <p:nvSpPr>
          <p:cNvPr id="404" name="£100"/>
          <p:cNvSpPr txBox="1"/>
          <p:nvPr/>
        </p:nvSpPr>
        <p:spPr>
          <a:xfrm>
            <a:off x="4099729" y="5046736"/>
            <a:ext cx="1492410" cy="8586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spAutoFit/>
          </a:bodyPr>
          <a:lstStyle/>
          <a:p>
            <a:r>
              <a:t>£100</a:t>
            </a:r>
          </a:p>
        </p:txBody>
      </p:sp>
      <p:sp>
        <p:nvSpPr>
          <p:cNvPr id="405" name="£10"/>
          <p:cNvSpPr txBox="1"/>
          <p:nvPr/>
        </p:nvSpPr>
        <p:spPr>
          <a:xfrm>
            <a:off x="4038313" y="6279581"/>
            <a:ext cx="1183443" cy="8586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spAutoFit/>
          </a:bodyPr>
          <a:lstStyle/>
          <a:p>
            <a:r>
              <a:t>£10</a:t>
            </a:r>
          </a:p>
        </p:txBody>
      </p:sp>
      <p:sp>
        <p:nvSpPr>
          <p:cNvPr id="406" name="10"/>
          <p:cNvSpPr txBox="1"/>
          <p:nvPr/>
        </p:nvSpPr>
        <p:spPr>
          <a:xfrm>
            <a:off x="7477486" y="7630622"/>
            <a:ext cx="874476" cy="858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spAutoFit/>
          </a:bodyPr>
          <a:lstStyle/>
          <a:p>
            <a:r>
              <a:t>10</a:t>
            </a:r>
          </a:p>
        </p:txBody>
      </p:sp>
      <p:sp>
        <p:nvSpPr>
          <p:cNvPr id="407" name="14"/>
          <p:cNvSpPr txBox="1"/>
          <p:nvPr/>
        </p:nvSpPr>
        <p:spPr>
          <a:xfrm>
            <a:off x="8792807" y="7792312"/>
            <a:ext cx="874475" cy="8586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spAutoFit/>
          </a:bodyPr>
          <a:lstStyle/>
          <a:p>
            <a:r>
              <a:t>14</a:t>
            </a:r>
          </a:p>
        </p:txBody>
      </p:sp>
      <p:sp>
        <p:nvSpPr>
          <p:cNvPr id="408" name="Backward bending supply curve"/>
          <p:cNvSpPr txBox="1"/>
          <p:nvPr/>
        </p:nvSpPr>
        <p:spPr>
          <a:xfrm>
            <a:off x="6426052" y="8810696"/>
            <a:ext cx="7453320" cy="80021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nchor="t">
            <a:spAutoFit/>
          </a:bodyPr>
          <a:lstStyle>
            <a:lvl1pPr>
              <a:defRPr sz="2700">
                <a:latin typeface="Arial"/>
                <a:ea typeface="Arial"/>
                <a:cs typeface="Arial"/>
                <a:sym typeface="Arial"/>
              </a:defRPr>
            </a:lvl1pPr>
          </a:lstStyle>
          <a:p>
            <a:r>
              <a:rPr sz="3600" b="1" i="1" dirty="0"/>
              <a:t>Backward bending supply curve</a:t>
            </a:r>
            <a:r>
              <a:rPr lang="en-US" sz="3600" b="1" i="1" dirty="0"/>
              <a:t> </a:t>
            </a:r>
          </a:p>
        </p:txBody>
      </p:sp>
      <p:sp>
        <p:nvSpPr>
          <p:cNvPr id="409" name="Things that Shift the Labor Supply Curve"/>
          <p:cNvSpPr txBox="1">
            <a:spLocks noGrp="1"/>
          </p:cNvSpPr>
          <p:nvPr>
            <p:ph type="title"/>
          </p:nvPr>
        </p:nvSpPr>
        <p:spPr>
          <a:prstGeom prst="rect">
            <a:avLst/>
          </a:prstGeom>
        </p:spPr>
        <p:txBody>
          <a:bodyPr/>
          <a:lstStyle>
            <a:lvl1pPr>
              <a:defRPr sz="6000"/>
            </a:lvl1pPr>
          </a:lstStyle>
          <a:p>
            <a:r>
              <a:t>Things that Shift the Labor Supply Curve</a:t>
            </a:r>
          </a:p>
        </p:txBody>
      </p:sp>
      <p:sp>
        <p:nvSpPr>
          <p:cNvPr id="410" name="changes in tastes or attitudes regarding the  labor-leisure trade-off…"/>
          <p:cNvSpPr txBox="1">
            <a:spLocks noGrp="1"/>
          </p:cNvSpPr>
          <p:nvPr>
            <p:ph type="body" idx="1"/>
          </p:nvPr>
        </p:nvSpPr>
        <p:spPr>
          <a:xfrm>
            <a:off x="4102992" y="9590732"/>
            <a:ext cx="17631180" cy="2680955"/>
          </a:xfrm>
          <a:prstGeom prst="rect">
            <a:avLst/>
          </a:prstGeom>
        </p:spPr>
        <p:txBody>
          <a:bodyPr lIns="121919" tIns="121919" rIns="121919" bIns="121919" anchor="t"/>
          <a:lstStyle/>
          <a:p>
            <a:pPr marL="899795" indent="-899795">
              <a:buChar char="▪"/>
              <a:defRPr sz="2600"/>
            </a:pPr>
            <a:r>
              <a:rPr lang="en-US" sz="3600" dirty="0"/>
              <a:t>Changes</a:t>
            </a:r>
            <a:r>
              <a:rPr sz="3600" dirty="0"/>
              <a:t> in tastes or attitudes regarding the labor-leisure trade-off</a:t>
            </a:r>
            <a:endParaRPr lang="en-US" sz="3600" dirty="0"/>
          </a:p>
          <a:p>
            <a:pPr marL="899795" indent="-899795">
              <a:buChar char="▪"/>
              <a:defRPr sz="2600"/>
            </a:pPr>
            <a:r>
              <a:rPr lang="en-US" sz="3600" dirty="0"/>
              <a:t>Opportunities</a:t>
            </a:r>
            <a:r>
              <a:rPr sz="3600" dirty="0"/>
              <a:t> for workers in other labor markets</a:t>
            </a:r>
          </a:p>
          <a:p>
            <a:pPr marL="899795" indent="-899795">
              <a:buChar char="▪"/>
              <a:defRPr sz="2600"/>
            </a:pPr>
            <a:r>
              <a:rPr lang="en-US" sz="3600" dirty="0"/>
              <a:t>Immigration</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0" name="Group"/>
          <p:cNvGrpSpPr/>
          <p:nvPr/>
        </p:nvGrpSpPr>
        <p:grpSpPr>
          <a:xfrm>
            <a:off x="12216765" y="2936875"/>
            <a:ext cx="7907020" cy="7810500"/>
            <a:chOff x="0" y="0"/>
            <a:chExt cx="7907019" cy="7810500"/>
          </a:xfrm>
        </p:grpSpPr>
        <p:grpSp>
          <p:nvGrpSpPr>
            <p:cNvPr id="417" name="Group"/>
            <p:cNvGrpSpPr/>
            <p:nvPr/>
          </p:nvGrpSpPr>
          <p:grpSpPr>
            <a:xfrm>
              <a:off x="394334" y="854075"/>
              <a:ext cx="6883401" cy="6956425"/>
              <a:chOff x="0" y="0"/>
              <a:chExt cx="6883400" cy="6956425"/>
            </a:xfrm>
          </p:grpSpPr>
          <p:sp>
            <p:nvSpPr>
              <p:cNvPr id="415" name="Line"/>
              <p:cNvSpPr/>
              <p:nvPr/>
            </p:nvSpPr>
            <p:spPr>
              <a:xfrm flipH="1">
                <a:off x="13011" y="0"/>
                <a:ext cx="1" cy="6949562"/>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416" name="Line"/>
              <p:cNvSpPr/>
              <p:nvPr/>
            </p:nvSpPr>
            <p:spPr>
              <a:xfrm>
                <a:off x="0" y="6956425"/>
                <a:ext cx="6883400" cy="0"/>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418" name="W"/>
            <p:cNvSpPr/>
            <p:nvPr/>
          </p:nvSpPr>
          <p:spPr>
            <a:xfrm>
              <a:off x="0" y="0"/>
              <a:ext cx="66484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b="1" i="1">
                  <a:latin typeface="Arial"/>
                  <a:ea typeface="Arial"/>
                  <a:cs typeface="Arial"/>
                  <a:sym typeface="Arial"/>
                </a:defRPr>
              </a:lvl1pPr>
            </a:lstStyle>
            <a:p>
              <a:r>
                <a:t>W</a:t>
              </a:r>
            </a:p>
          </p:txBody>
        </p:sp>
        <p:sp>
          <p:nvSpPr>
            <p:cNvPr id="419" name="L"/>
            <p:cNvSpPr/>
            <p:nvPr/>
          </p:nvSpPr>
          <p:spPr>
            <a:xfrm>
              <a:off x="7169150" y="7366000"/>
              <a:ext cx="73787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b="1" i="1">
                  <a:latin typeface="Arial"/>
                  <a:ea typeface="Arial"/>
                  <a:cs typeface="Arial"/>
                  <a:sym typeface="Arial"/>
                </a:defRPr>
              </a:lvl1pPr>
            </a:lstStyle>
            <a:p>
              <a:r>
                <a:t>L</a:t>
              </a:r>
            </a:p>
          </p:txBody>
        </p:sp>
      </p:grpSp>
      <p:grpSp>
        <p:nvGrpSpPr>
          <p:cNvPr id="423" name="Group"/>
          <p:cNvGrpSpPr/>
          <p:nvPr/>
        </p:nvGrpSpPr>
        <p:grpSpPr>
          <a:xfrm>
            <a:off x="13700125" y="4686299"/>
            <a:ext cx="5134611" cy="4676679"/>
            <a:chOff x="0" y="0"/>
            <a:chExt cx="5134609" cy="4676677"/>
          </a:xfrm>
        </p:grpSpPr>
        <p:sp>
          <p:nvSpPr>
            <p:cNvPr id="421" name="Line"/>
            <p:cNvSpPr/>
            <p:nvPr/>
          </p:nvSpPr>
          <p:spPr>
            <a:xfrm>
              <a:off x="0" y="-1"/>
              <a:ext cx="4214880" cy="4676679"/>
            </a:xfrm>
            <a:prstGeom prst="line">
              <a:avLst/>
            </a:prstGeom>
            <a:noFill/>
            <a:ln w="76200" cap="flat">
              <a:solidFill>
                <a:srgbClr val="003399"/>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422" name="D"/>
            <p:cNvSpPr/>
            <p:nvPr/>
          </p:nvSpPr>
          <p:spPr>
            <a:xfrm>
              <a:off x="4169494" y="4538174"/>
              <a:ext cx="96511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i="1">
                  <a:latin typeface="Arial"/>
                  <a:ea typeface="Arial"/>
                  <a:cs typeface="Arial"/>
                  <a:sym typeface="Arial"/>
                </a:defRPr>
              </a:lvl1pPr>
            </a:lstStyle>
            <a:p>
              <a:r>
                <a:t>D</a:t>
              </a:r>
            </a:p>
          </p:txBody>
        </p:sp>
      </p:grpSp>
      <p:grpSp>
        <p:nvGrpSpPr>
          <p:cNvPr id="426" name="Group"/>
          <p:cNvGrpSpPr/>
          <p:nvPr/>
        </p:nvGrpSpPr>
        <p:grpSpPr>
          <a:xfrm>
            <a:off x="14163675" y="3829050"/>
            <a:ext cx="3458210" cy="5803901"/>
            <a:chOff x="0" y="0"/>
            <a:chExt cx="3458210" cy="5803899"/>
          </a:xfrm>
        </p:grpSpPr>
        <p:sp>
          <p:nvSpPr>
            <p:cNvPr id="424" name="Line"/>
            <p:cNvSpPr/>
            <p:nvPr/>
          </p:nvSpPr>
          <p:spPr>
            <a:xfrm flipV="1">
              <a:off x="-1" y="806449"/>
              <a:ext cx="3013076" cy="4997452"/>
            </a:xfrm>
            <a:prstGeom prst="line">
              <a:avLst/>
            </a:prstGeom>
            <a:noFill/>
            <a:ln w="76200" cap="flat">
              <a:solidFill>
                <a:srgbClr val="003399"/>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425" name="S"/>
            <p:cNvSpPr txBox="1"/>
            <p:nvPr/>
          </p:nvSpPr>
          <p:spPr>
            <a:xfrm>
              <a:off x="2866389" y="0"/>
              <a:ext cx="591821" cy="92239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i="1">
                  <a:latin typeface="Arial"/>
                  <a:ea typeface="Arial"/>
                  <a:cs typeface="Arial"/>
                  <a:sym typeface="Arial"/>
                </a:defRPr>
              </a:lvl1pPr>
            </a:lstStyle>
            <a:p>
              <a:r>
                <a:t>S</a:t>
              </a:r>
            </a:p>
          </p:txBody>
        </p:sp>
      </p:grpSp>
      <p:grpSp>
        <p:nvGrpSpPr>
          <p:cNvPr id="433" name="Group"/>
          <p:cNvGrpSpPr/>
          <p:nvPr/>
        </p:nvGrpSpPr>
        <p:grpSpPr>
          <a:xfrm>
            <a:off x="11515725" y="6610350"/>
            <a:ext cx="4743450" cy="4257675"/>
            <a:chOff x="0" y="0"/>
            <a:chExt cx="4743450" cy="4257675"/>
          </a:xfrm>
        </p:grpSpPr>
        <p:grpSp>
          <p:nvGrpSpPr>
            <p:cNvPr id="429" name="Group"/>
            <p:cNvGrpSpPr/>
            <p:nvPr/>
          </p:nvGrpSpPr>
          <p:grpSpPr>
            <a:xfrm>
              <a:off x="1108075" y="368300"/>
              <a:ext cx="3146425" cy="3771900"/>
              <a:chOff x="0" y="0"/>
              <a:chExt cx="3146424" cy="3771900"/>
            </a:xfrm>
          </p:grpSpPr>
          <p:sp>
            <p:nvSpPr>
              <p:cNvPr id="427" name="Line"/>
              <p:cNvSpPr/>
              <p:nvPr/>
            </p:nvSpPr>
            <p:spPr>
              <a:xfrm>
                <a:off x="0" y="6753"/>
                <a:ext cx="3134998" cy="1"/>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428" name="Line"/>
              <p:cNvSpPr/>
              <p:nvPr/>
            </p:nvSpPr>
            <p:spPr>
              <a:xfrm flipH="1">
                <a:off x="3146424" y="0"/>
                <a:ext cx="1" cy="3771900"/>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430" name="W1"/>
            <p:cNvSpPr/>
            <p:nvPr/>
          </p:nvSpPr>
          <p:spPr>
            <a:xfrm>
              <a:off x="0" y="0"/>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W</a:t>
              </a:r>
              <a:r>
                <a:rPr i="0" baseline="-15500"/>
                <a:t>1</a:t>
              </a:r>
            </a:p>
          </p:txBody>
        </p:sp>
        <p:sp>
          <p:nvSpPr>
            <p:cNvPr id="431" name="Circle"/>
            <p:cNvSpPr/>
            <p:nvPr/>
          </p:nvSpPr>
          <p:spPr>
            <a:xfrm>
              <a:off x="4114800" y="263525"/>
              <a:ext cx="257175" cy="2540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432" name="L1"/>
            <p:cNvSpPr/>
            <p:nvPr/>
          </p:nvSpPr>
          <p:spPr>
            <a:xfrm>
              <a:off x="3765550" y="4257675"/>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L</a:t>
              </a:r>
              <a:r>
                <a:rPr i="0" baseline="-15500"/>
                <a:t>1</a:t>
              </a:r>
            </a:p>
          </p:txBody>
        </p:sp>
      </p:grpSp>
      <p:sp>
        <p:nvSpPr>
          <p:cNvPr id="434" name="Equilibrium in the Labor Market"/>
          <p:cNvSpPr txBox="1">
            <a:spLocks noGrp="1"/>
          </p:cNvSpPr>
          <p:nvPr>
            <p:ph type="title"/>
          </p:nvPr>
        </p:nvSpPr>
        <p:spPr>
          <a:prstGeom prst="rect">
            <a:avLst/>
          </a:prstGeom>
        </p:spPr>
        <p:txBody>
          <a:bodyPr/>
          <a:lstStyle>
            <a:lvl1pPr>
              <a:defRPr sz="6400"/>
            </a:lvl1pPr>
          </a:lstStyle>
          <a:p>
            <a:r>
              <a:rPr sz="6000"/>
              <a:t>Equilibrium in the Labor Market</a:t>
            </a:r>
            <a:endParaRPr lang="en-US" sz="6000"/>
          </a:p>
        </p:txBody>
      </p:sp>
      <p:sp>
        <p:nvSpPr>
          <p:cNvPr id="435" name="The wage adjusts to balance supply and demand for labor.…"/>
          <p:cNvSpPr txBox="1"/>
          <p:nvPr/>
        </p:nvSpPr>
        <p:spPr>
          <a:xfrm>
            <a:off x="1055349" y="4405884"/>
            <a:ext cx="11126685" cy="221598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anchor="t">
            <a:spAutoFit/>
          </a:bodyPr>
          <a:lstStyle/>
          <a:p>
            <a:pPr marL="571500" indent="-571500">
              <a:spcBef>
                <a:spcPts val="2400"/>
              </a:spcBef>
              <a:buSzPct val="100000"/>
              <a:buFont typeface="Arial"/>
              <a:buChar char="•"/>
              <a:defRPr sz="3000">
                <a:latin typeface="Avenir Next Regular"/>
                <a:ea typeface="Avenir Next Regular"/>
                <a:cs typeface="Avenir Next Regular"/>
                <a:sym typeface="Avenir Next Regular"/>
              </a:defRPr>
            </a:pPr>
            <a:r>
              <a:rPr sz="3600" dirty="0">
                <a:latin typeface="Arial"/>
              </a:rPr>
              <a:t>The wage adjusts to balance supply and demand </a:t>
            </a:r>
            <a:r>
              <a:rPr lang="en-US" sz="3600" dirty="0">
                <a:latin typeface="Arial"/>
              </a:rPr>
              <a:t/>
            </a:r>
            <a:br>
              <a:rPr lang="en-US" sz="3600" dirty="0">
                <a:latin typeface="Arial"/>
              </a:rPr>
            </a:br>
            <a:r>
              <a:rPr sz="3600" dirty="0">
                <a:latin typeface="Arial"/>
              </a:rPr>
              <a:t>for labor.</a:t>
            </a:r>
            <a:endParaRPr lang="en-US" sz="3600" dirty="0">
              <a:latin typeface="Arial"/>
            </a:endParaRPr>
          </a:p>
          <a:p>
            <a:pPr marL="571500" indent="-571500">
              <a:spcBef>
                <a:spcPts val="2400"/>
              </a:spcBef>
              <a:buSzPct val="100000"/>
              <a:buFont typeface="Arial"/>
              <a:buChar char="•"/>
              <a:defRPr sz="3000">
                <a:latin typeface="Avenir Next Regular"/>
                <a:ea typeface="Avenir Next Regular"/>
                <a:cs typeface="Avenir Next Regular"/>
                <a:sym typeface="Avenir Next Regular"/>
              </a:defRPr>
            </a:pPr>
            <a:r>
              <a:rPr sz="3600" dirty="0">
                <a:latin typeface="Arial"/>
              </a:rPr>
              <a:t>The wage always equals </a:t>
            </a:r>
            <a:r>
              <a:rPr sz="3600" i="1" dirty="0" err="1">
                <a:latin typeface="Arial"/>
                <a:ea typeface="Arial"/>
                <a:cs typeface="Arial"/>
                <a:sym typeface="Arial"/>
              </a:rPr>
              <a:t>VMPL</a:t>
            </a:r>
            <a:r>
              <a:rPr sz="3600" dirty="0">
                <a:latin typeface="Arial"/>
              </a:rPr>
              <a:t>.</a:t>
            </a:r>
            <a:r>
              <a:rPr lang="en-US" sz="3600" dirty="0">
                <a:latin typeface="Arial"/>
              </a:rPr>
              <a:t>  </a:t>
            </a:r>
            <a:endParaRPr sz="3600" dirty="0">
              <a:latin typeface="Arial"/>
            </a:endParaRP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2" name="Group"/>
          <p:cNvGrpSpPr/>
          <p:nvPr/>
        </p:nvGrpSpPr>
        <p:grpSpPr>
          <a:xfrm>
            <a:off x="12216765" y="2936875"/>
            <a:ext cx="7907020" cy="7810500"/>
            <a:chOff x="0" y="0"/>
            <a:chExt cx="7907019" cy="7810500"/>
          </a:xfrm>
        </p:grpSpPr>
        <p:grpSp>
          <p:nvGrpSpPr>
            <p:cNvPr id="439" name="Group"/>
            <p:cNvGrpSpPr/>
            <p:nvPr/>
          </p:nvGrpSpPr>
          <p:grpSpPr>
            <a:xfrm>
              <a:off x="394334" y="854075"/>
              <a:ext cx="6883401" cy="6956425"/>
              <a:chOff x="0" y="0"/>
              <a:chExt cx="6883400" cy="6956425"/>
            </a:xfrm>
          </p:grpSpPr>
          <p:sp>
            <p:nvSpPr>
              <p:cNvPr id="437" name="Line"/>
              <p:cNvSpPr/>
              <p:nvPr/>
            </p:nvSpPr>
            <p:spPr>
              <a:xfrm flipH="1">
                <a:off x="13011" y="0"/>
                <a:ext cx="1" cy="6949562"/>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438" name="Line"/>
              <p:cNvSpPr/>
              <p:nvPr/>
            </p:nvSpPr>
            <p:spPr>
              <a:xfrm>
                <a:off x="0" y="6956425"/>
                <a:ext cx="6883400" cy="0"/>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440" name="W"/>
            <p:cNvSpPr/>
            <p:nvPr/>
          </p:nvSpPr>
          <p:spPr>
            <a:xfrm>
              <a:off x="0" y="0"/>
              <a:ext cx="66484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b="1" i="1">
                  <a:latin typeface="Arial"/>
                  <a:ea typeface="Arial"/>
                  <a:cs typeface="Arial"/>
                  <a:sym typeface="Arial"/>
                </a:defRPr>
              </a:lvl1pPr>
            </a:lstStyle>
            <a:p>
              <a:r>
                <a:t>W</a:t>
              </a:r>
            </a:p>
          </p:txBody>
        </p:sp>
        <p:sp>
          <p:nvSpPr>
            <p:cNvPr id="441" name="L"/>
            <p:cNvSpPr/>
            <p:nvPr/>
          </p:nvSpPr>
          <p:spPr>
            <a:xfrm>
              <a:off x="7169150" y="7366000"/>
              <a:ext cx="73787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spcBef>
                  <a:spcPts val="2800"/>
                </a:spcBef>
                <a:defRPr b="1" i="1">
                  <a:latin typeface="Arial"/>
                  <a:ea typeface="Arial"/>
                  <a:cs typeface="Arial"/>
                  <a:sym typeface="Arial"/>
                </a:defRPr>
              </a:lvl1pPr>
            </a:lstStyle>
            <a:p>
              <a:r>
                <a:t>L</a:t>
              </a:r>
            </a:p>
          </p:txBody>
        </p:sp>
      </p:grpSp>
      <p:grpSp>
        <p:nvGrpSpPr>
          <p:cNvPr id="445" name="Group"/>
          <p:cNvGrpSpPr/>
          <p:nvPr/>
        </p:nvGrpSpPr>
        <p:grpSpPr>
          <a:xfrm>
            <a:off x="14043025" y="5004029"/>
            <a:ext cx="5134611" cy="5518485"/>
            <a:chOff x="0" y="0"/>
            <a:chExt cx="5134609" cy="5518483"/>
          </a:xfrm>
        </p:grpSpPr>
        <p:sp>
          <p:nvSpPr>
            <p:cNvPr id="443" name="Line"/>
            <p:cNvSpPr/>
            <p:nvPr/>
          </p:nvSpPr>
          <p:spPr>
            <a:xfrm>
              <a:off x="0" y="-1"/>
              <a:ext cx="4214880" cy="4676679"/>
            </a:xfrm>
            <a:prstGeom prst="line">
              <a:avLst/>
            </a:prstGeom>
            <a:noFill/>
            <a:ln w="76200" cap="flat">
              <a:solidFill>
                <a:srgbClr val="003399"/>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444" name="D1"/>
            <p:cNvSpPr txBox="1"/>
            <p:nvPr/>
          </p:nvSpPr>
          <p:spPr>
            <a:xfrm>
              <a:off x="4169494" y="4538174"/>
              <a:ext cx="965117"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D</a:t>
              </a:r>
              <a:r>
                <a:rPr i="0" baseline="-15500"/>
                <a:t>1</a:t>
              </a:r>
            </a:p>
          </p:txBody>
        </p:sp>
      </p:grpSp>
      <p:grpSp>
        <p:nvGrpSpPr>
          <p:cNvPr id="448" name="Group"/>
          <p:cNvGrpSpPr/>
          <p:nvPr/>
        </p:nvGrpSpPr>
        <p:grpSpPr>
          <a:xfrm>
            <a:off x="14163675" y="3829049"/>
            <a:ext cx="3775710" cy="5803901"/>
            <a:chOff x="0" y="0"/>
            <a:chExt cx="3775710" cy="5803900"/>
          </a:xfrm>
        </p:grpSpPr>
        <p:sp>
          <p:nvSpPr>
            <p:cNvPr id="446" name="Line"/>
            <p:cNvSpPr/>
            <p:nvPr/>
          </p:nvSpPr>
          <p:spPr>
            <a:xfrm flipV="1">
              <a:off x="-1" y="806449"/>
              <a:ext cx="3013076" cy="4997452"/>
            </a:xfrm>
            <a:prstGeom prst="line">
              <a:avLst/>
            </a:prstGeom>
            <a:noFill/>
            <a:ln w="76200" cap="flat">
              <a:solidFill>
                <a:srgbClr val="003399"/>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447" name="S1"/>
            <p:cNvSpPr txBox="1"/>
            <p:nvPr/>
          </p:nvSpPr>
          <p:spPr>
            <a:xfrm>
              <a:off x="2799714" y="0"/>
              <a:ext cx="975996"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S</a:t>
              </a:r>
              <a:r>
                <a:rPr i="0" baseline="-15500"/>
                <a:t>1</a:t>
              </a:r>
            </a:p>
          </p:txBody>
        </p:sp>
      </p:grpSp>
      <p:grpSp>
        <p:nvGrpSpPr>
          <p:cNvPr id="455" name="Group"/>
          <p:cNvGrpSpPr/>
          <p:nvPr/>
        </p:nvGrpSpPr>
        <p:grpSpPr>
          <a:xfrm>
            <a:off x="11515725" y="6610350"/>
            <a:ext cx="4743450" cy="4257675"/>
            <a:chOff x="0" y="0"/>
            <a:chExt cx="4743450" cy="4257675"/>
          </a:xfrm>
        </p:grpSpPr>
        <p:grpSp>
          <p:nvGrpSpPr>
            <p:cNvPr id="451" name="Group"/>
            <p:cNvGrpSpPr/>
            <p:nvPr/>
          </p:nvGrpSpPr>
          <p:grpSpPr>
            <a:xfrm>
              <a:off x="1108075" y="368300"/>
              <a:ext cx="3146425" cy="3771900"/>
              <a:chOff x="0" y="0"/>
              <a:chExt cx="3146424" cy="3771900"/>
            </a:xfrm>
          </p:grpSpPr>
          <p:sp>
            <p:nvSpPr>
              <p:cNvPr id="449" name="Line"/>
              <p:cNvSpPr/>
              <p:nvPr/>
            </p:nvSpPr>
            <p:spPr>
              <a:xfrm>
                <a:off x="0" y="6753"/>
                <a:ext cx="3134998" cy="1"/>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450" name="Line"/>
              <p:cNvSpPr/>
              <p:nvPr/>
            </p:nvSpPr>
            <p:spPr>
              <a:xfrm flipH="1">
                <a:off x="3146424" y="0"/>
                <a:ext cx="1" cy="3771900"/>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452" name="W1"/>
            <p:cNvSpPr/>
            <p:nvPr/>
          </p:nvSpPr>
          <p:spPr>
            <a:xfrm>
              <a:off x="0" y="0"/>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W</a:t>
              </a:r>
              <a:r>
                <a:rPr i="0" baseline="-15500"/>
                <a:t>1</a:t>
              </a:r>
            </a:p>
          </p:txBody>
        </p:sp>
        <p:sp>
          <p:nvSpPr>
            <p:cNvPr id="453" name="Circle"/>
            <p:cNvSpPr/>
            <p:nvPr/>
          </p:nvSpPr>
          <p:spPr>
            <a:xfrm>
              <a:off x="4114800" y="263525"/>
              <a:ext cx="257175" cy="2540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454" name="L1"/>
            <p:cNvSpPr/>
            <p:nvPr/>
          </p:nvSpPr>
          <p:spPr>
            <a:xfrm>
              <a:off x="3765550" y="4257675"/>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L</a:t>
              </a:r>
              <a:r>
                <a:rPr i="0" baseline="-15500"/>
                <a:t>1</a:t>
              </a:r>
            </a:p>
          </p:txBody>
        </p:sp>
      </p:grpSp>
      <p:grpSp>
        <p:nvGrpSpPr>
          <p:cNvPr id="458" name="Group"/>
          <p:cNvGrpSpPr/>
          <p:nvPr/>
        </p:nvGrpSpPr>
        <p:grpSpPr>
          <a:xfrm>
            <a:off x="15240000" y="4861321"/>
            <a:ext cx="3775710" cy="5803901"/>
            <a:chOff x="0" y="0"/>
            <a:chExt cx="3775710" cy="5803900"/>
          </a:xfrm>
        </p:grpSpPr>
        <p:sp>
          <p:nvSpPr>
            <p:cNvPr id="456" name="Line"/>
            <p:cNvSpPr/>
            <p:nvPr/>
          </p:nvSpPr>
          <p:spPr>
            <a:xfrm flipV="1">
              <a:off x="-1" y="806449"/>
              <a:ext cx="3013076" cy="4997452"/>
            </a:xfrm>
            <a:prstGeom prst="line">
              <a:avLst/>
            </a:prstGeom>
            <a:noFill/>
            <a:ln w="76200" cap="flat">
              <a:solidFill>
                <a:srgbClr val="FF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457" name="S2"/>
            <p:cNvSpPr txBox="1"/>
            <p:nvPr/>
          </p:nvSpPr>
          <p:spPr>
            <a:xfrm>
              <a:off x="2799714" y="0"/>
              <a:ext cx="975996"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S</a:t>
              </a:r>
              <a:r>
                <a:rPr i="0" baseline="-15500"/>
                <a:t>2</a:t>
              </a:r>
            </a:p>
          </p:txBody>
        </p:sp>
      </p:grpSp>
      <p:grpSp>
        <p:nvGrpSpPr>
          <p:cNvPr id="465" name="Group"/>
          <p:cNvGrpSpPr/>
          <p:nvPr/>
        </p:nvGrpSpPr>
        <p:grpSpPr>
          <a:xfrm>
            <a:off x="12392025" y="7609686"/>
            <a:ext cx="4978874" cy="8025537"/>
            <a:chOff x="0" y="0"/>
            <a:chExt cx="4978873" cy="8025535"/>
          </a:xfrm>
        </p:grpSpPr>
        <p:grpSp>
          <p:nvGrpSpPr>
            <p:cNvPr id="461" name="Group"/>
            <p:cNvGrpSpPr/>
            <p:nvPr/>
          </p:nvGrpSpPr>
          <p:grpSpPr>
            <a:xfrm>
              <a:off x="1424929" y="461006"/>
              <a:ext cx="2895962" cy="6399613"/>
              <a:chOff x="0" y="0"/>
              <a:chExt cx="2895960" cy="6399612"/>
            </a:xfrm>
          </p:grpSpPr>
          <p:sp>
            <p:nvSpPr>
              <p:cNvPr id="459" name="Line"/>
              <p:cNvSpPr/>
              <p:nvPr/>
            </p:nvSpPr>
            <p:spPr>
              <a:xfrm>
                <a:off x="-1" y="11458"/>
                <a:ext cx="2885444" cy="1"/>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460" name="Line"/>
              <p:cNvSpPr/>
              <p:nvPr/>
            </p:nvSpPr>
            <p:spPr>
              <a:xfrm flipH="1">
                <a:off x="2895960" y="0"/>
                <a:ext cx="1" cy="6399613"/>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462" name="W2"/>
            <p:cNvSpPr txBox="1"/>
            <p:nvPr/>
          </p:nvSpPr>
          <p:spPr>
            <a:xfrm>
              <a:off x="0" y="0"/>
              <a:ext cx="1290819" cy="97213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spcBef>
                  <a:spcPts val="2800"/>
                </a:spcBef>
                <a:defRPr b="1" i="1">
                  <a:latin typeface="Arial"/>
                  <a:ea typeface="Arial"/>
                  <a:cs typeface="Arial"/>
                  <a:sym typeface="Arial"/>
                </a:defRPr>
              </a:pPr>
              <a:r>
                <a:t>W</a:t>
              </a:r>
              <a:r>
                <a:rPr i="0" baseline="-15500"/>
                <a:t>2</a:t>
              </a:r>
            </a:p>
          </p:txBody>
        </p:sp>
        <p:sp>
          <p:nvSpPr>
            <p:cNvPr id="463" name="Oval"/>
            <p:cNvSpPr/>
            <p:nvPr/>
          </p:nvSpPr>
          <p:spPr>
            <a:xfrm>
              <a:off x="4136488" y="322704"/>
              <a:ext cx="339469" cy="335279"/>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464" name="L2"/>
            <p:cNvSpPr txBox="1"/>
            <p:nvPr/>
          </p:nvSpPr>
          <p:spPr>
            <a:xfrm>
              <a:off x="3688054" y="7053403"/>
              <a:ext cx="1290820" cy="97213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spcBef>
                  <a:spcPts val="2800"/>
                </a:spcBef>
                <a:defRPr b="1" i="1">
                  <a:latin typeface="Arial"/>
                  <a:ea typeface="Arial"/>
                  <a:cs typeface="Arial"/>
                  <a:sym typeface="Arial"/>
                </a:defRPr>
              </a:pPr>
              <a:r>
                <a:t>L</a:t>
              </a:r>
              <a:r>
                <a:rPr i="0" baseline="-15500"/>
                <a:t>2</a:t>
              </a:r>
            </a:p>
          </p:txBody>
        </p:sp>
      </p:grpSp>
      <p:sp>
        <p:nvSpPr>
          <p:cNvPr id="466" name="Line"/>
          <p:cNvSpPr/>
          <p:nvPr/>
        </p:nvSpPr>
        <p:spPr>
          <a:xfrm>
            <a:off x="16767175" y="4952999"/>
            <a:ext cx="1250455" cy="913937"/>
          </a:xfrm>
          <a:prstGeom prst="line">
            <a:avLst/>
          </a:prstGeom>
          <a:ln w="76200">
            <a:solidFill>
              <a:srgbClr val="A50021"/>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467" name="Line"/>
          <p:cNvSpPr/>
          <p:nvPr/>
        </p:nvSpPr>
        <p:spPr>
          <a:xfrm flipH="1">
            <a:off x="14827250" y="10741025"/>
            <a:ext cx="933450" cy="0"/>
          </a:xfrm>
          <a:prstGeom prst="line">
            <a:avLst/>
          </a:prstGeom>
          <a:ln w="76200">
            <a:solidFill>
              <a:srgbClr val="A50021"/>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468" name="Line"/>
          <p:cNvSpPr/>
          <p:nvPr/>
        </p:nvSpPr>
        <p:spPr>
          <a:xfrm flipV="1">
            <a:off x="12634594" y="5922645"/>
            <a:ext cx="1" cy="1047751"/>
          </a:xfrm>
          <a:prstGeom prst="line">
            <a:avLst/>
          </a:prstGeom>
          <a:ln w="76200">
            <a:solidFill>
              <a:srgbClr val="A50021"/>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469" name="The market for  autoworkers"/>
          <p:cNvSpPr txBox="1"/>
          <p:nvPr/>
        </p:nvSpPr>
        <p:spPr>
          <a:xfrm>
            <a:off x="13973175" y="1558925"/>
            <a:ext cx="4549775" cy="1620898"/>
          </a:xfrm>
          <a:prstGeom prst="rect">
            <a:avLst/>
          </a:prstGeom>
          <a:solidFill>
            <a:srgbClr val="FFFFFF"/>
          </a:solidFill>
          <a:ln w="25400">
            <a:miter lim="400000"/>
          </a:ln>
          <a:effectLst>
            <a:outerShdw blurRad="127000" dist="139700" dir="2700000" rotWithShape="0">
              <a:srgbClr val="80808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p>
            <a:pPr>
              <a:spcBef>
                <a:spcPts val="2800"/>
              </a:spcBef>
              <a:defRPr>
                <a:latin typeface="Arial"/>
                <a:ea typeface="Arial"/>
                <a:cs typeface="Arial"/>
                <a:sym typeface="Arial"/>
              </a:defRPr>
            </a:pPr>
            <a:r>
              <a:t>The market for </a:t>
            </a:r>
            <a:br/>
            <a:r>
              <a:t>autoworkers</a:t>
            </a:r>
          </a:p>
        </p:txBody>
      </p:sp>
      <p:sp>
        <p:nvSpPr>
          <p:cNvPr id="470" name="The retirement of Baby Boomer auto workers shifts supply leftward.…"/>
          <p:cNvSpPr txBox="1"/>
          <p:nvPr/>
        </p:nvSpPr>
        <p:spPr>
          <a:xfrm>
            <a:off x="1020477" y="4554051"/>
            <a:ext cx="11364648" cy="221598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nchor="t">
            <a:spAutoFit/>
          </a:bodyPr>
          <a:lstStyle/>
          <a:p>
            <a:pPr marL="571500" indent="-571500">
              <a:spcBef>
                <a:spcPts val="2400"/>
              </a:spcBef>
              <a:buSzPct val="100000"/>
              <a:buFont typeface="Arial"/>
              <a:buChar char="•"/>
              <a:defRPr sz="3000">
                <a:latin typeface="Avenir Next Regular"/>
                <a:ea typeface="Avenir Next Regular"/>
                <a:cs typeface="Avenir Next Regular"/>
                <a:sym typeface="Avenir Next Regular"/>
              </a:defRPr>
            </a:pPr>
            <a:r>
              <a:rPr sz="3600" dirty="0">
                <a:latin typeface="Arial"/>
              </a:rPr>
              <a:t>The retirement of Baby Boomer auto workers shifts </a:t>
            </a:r>
            <a:r>
              <a:rPr lang="en-US" sz="3600" dirty="0">
                <a:latin typeface="Arial"/>
              </a:rPr>
              <a:t/>
            </a:r>
            <a:br>
              <a:rPr lang="en-US" sz="3600" dirty="0">
                <a:latin typeface="Arial"/>
              </a:rPr>
            </a:br>
            <a:r>
              <a:rPr sz="3600" dirty="0">
                <a:latin typeface="Arial"/>
              </a:rPr>
              <a:t>supply leftward.</a:t>
            </a:r>
            <a:endParaRPr lang="en-US" sz="3600" dirty="0">
              <a:latin typeface="Arial"/>
            </a:endParaRPr>
          </a:p>
          <a:p>
            <a:pPr marL="571500" indent="-571500">
              <a:spcBef>
                <a:spcPts val="2400"/>
              </a:spcBef>
              <a:buSzPct val="100000"/>
              <a:buFont typeface="Arial"/>
              <a:buChar char="•"/>
              <a:defRPr sz="3000">
                <a:latin typeface="Avenir Next Regular"/>
                <a:ea typeface="Avenir Next Regular"/>
                <a:cs typeface="Avenir Next Regular"/>
                <a:sym typeface="Avenir Next Regular"/>
              </a:defRPr>
            </a:pPr>
            <a:r>
              <a:rPr sz="3600" dirty="0">
                <a:latin typeface="Arial"/>
              </a:rPr>
              <a:t>W</a:t>
            </a:r>
            <a:r>
              <a:rPr sz="3600" dirty="0">
                <a:latin typeface="Arial"/>
                <a:ea typeface="Arial"/>
                <a:cs typeface="Arial"/>
                <a:sym typeface="Arial"/>
              </a:rPr>
              <a:t> rises, </a:t>
            </a:r>
            <a:r>
              <a:rPr sz="3600" dirty="0">
                <a:latin typeface="Arial"/>
              </a:rPr>
              <a:t>L</a:t>
            </a:r>
            <a:r>
              <a:rPr sz="3600" dirty="0">
                <a:latin typeface="Arial"/>
                <a:ea typeface="Arial"/>
                <a:cs typeface="Arial"/>
                <a:sym typeface="Arial"/>
              </a:rPr>
              <a:t> falls.</a:t>
            </a:r>
            <a:r>
              <a:rPr lang="en-US" sz="3600" dirty="0">
                <a:latin typeface="Arial"/>
                <a:ea typeface="Arial"/>
                <a:cs typeface="Arial"/>
                <a:sym typeface="Arial"/>
              </a:rPr>
              <a:t> </a:t>
            </a:r>
            <a:endParaRPr sz="3600" dirty="0">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466"/>
                                        </p:tgtEl>
                                        <p:attrNameLst>
                                          <p:attrName>style.visibility</p:attrName>
                                        </p:attrNameLst>
                                      </p:cBhvr>
                                      <p:to>
                                        <p:strVal val="visible"/>
                                      </p:to>
                                    </p:set>
                                    <p:animEffect transition="in" filter="wipe(right)">
                                      <p:cBhvr>
                                        <p:cTn id="7" dur="500"/>
                                        <p:tgtEl>
                                          <p:spTgt spid="466"/>
                                        </p:tgtEl>
                                      </p:cBhvr>
                                    </p:animEffect>
                                  </p:childTnLst>
                                </p:cTn>
                              </p:par>
                            </p:childTnLst>
                          </p:cTn>
                        </p:par>
                        <p:par>
                          <p:cTn id="8" fill="hold">
                            <p:stCondLst>
                              <p:cond delay="500"/>
                            </p:stCondLst>
                            <p:childTnLst>
                              <p:par>
                                <p:cTn id="9" presetID="18" presetClass="entr" presetSubtype="12" fill="hold" grpId="0" nodeType="afterEffect">
                                  <p:stCondLst>
                                    <p:cond delay="0"/>
                                  </p:stCondLst>
                                  <p:iterate>
                                    <p:tmAbs val="0"/>
                                  </p:iterate>
                                  <p:childTnLst>
                                    <p:set>
                                      <p:cBhvr>
                                        <p:cTn id="10" fill="hold"/>
                                        <p:tgtEl>
                                          <p:spTgt spid="458"/>
                                        </p:tgtEl>
                                        <p:attrNameLst>
                                          <p:attrName>style.visibility</p:attrName>
                                        </p:attrNameLst>
                                      </p:cBhvr>
                                      <p:to>
                                        <p:strVal val="visible"/>
                                      </p:to>
                                    </p:set>
                                    <p:animEffect transition="in" filter="strips(downLeft)">
                                      <p:cBhvr>
                                        <p:cTn id="11" dur="500"/>
                                        <p:tgtEl>
                                          <p:spTgt spid="45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iterate>
                                    <p:tmAbs val="0"/>
                                  </p:iterate>
                                  <p:childTnLst>
                                    <p:set>
                                      <p:cBhvr>
                                        <p:cTn id="15" fill="hold"/>
                                        <p:tgtEl>
                                          <p:spTgt spid="468"/>
                                        </p:tgtEl>
                                        <p:attrNameLst>
                                          <p:attrName>style.visibility</p:attrName>
                                        </p:attrNameLst>
                                      </p:cBhvr>
                                      <p:to>
                                        <p:strVal val="visible"/>
                                      </p:to>
                                    </p:set>
                                    <p:animEffect transition="in" filter="wipe(down)">
                                      <p:cBhvr>
                                        <p:cTn id="16" dur="500"/>
                                        <p:tgtEl>
                                          <p:spTgt spid="468"/>
                                        </p:tgtEl>
                                      </p:cBhvr>
                                    </p:animEffect>
                                  </p:childTnLst>
                                </p:cTn>
                              </p:par>
                            </p:childTnLst>
                          </p:cTn>
                        </p:par>
                        <p:par>
                          <p:cTn id="17" fill="hold">
                            <p:stCondLst>
                              <p:cond delay="500"/>
                            </p:stCondLst>
                            <p:childTnLst>
                              <p:par>
                                <p:cTn id="18" presetID="18" presetClass="entr" presetSubtype="6" fill="hold" grpId="0" nodeType="afterEffect">
                                  <p:stCondLst>
                                    <p:cond delay="0"/>
                                  </p:stCondLst>
                                  <p:iterate>
                                    <p:tmAbs val="0"/>
                                  </p:iterate>
                                  <p:childTnLst>
                                    <p:set>
                                      <p:cBhvr>
                                        <p:cTn id="19" fill="hold"/>
                                        <p:tgtEl>
                                          <p:spTgt spid="465"/>
                                        </p:tgtEl>
                                        <p:attrNameLst>
                                          <p:attrName>style.visibility</p:attrName>
                                        </p:attrNameLst>
                                      </p:cBhvr>
                                      <p:to>
                                        <p:strVal val="visible"/>
                                      </p:to>
                                    </p:set>
                                    <p:animEffect transition="in" filter="strips(downRight)">
                                      <p:cBhvr>
                                        <p:cTn id="20" dur="500"/>
                                        <p:tgtEl>
                                          <p:spTgt spid="465"/>
                                        </p:tgtEl>
                                      </p:cBhvr>
                                    </p:animEffect>
                                  </p:childTnLst>
                                </p:cTn>
                              </p:par>
                            </p:childTnLst>
                          </p:cTn>
                        </p:par>
                        <p:par>
                          <p:cTn id="21" fill="hold">
                            <p:stCondLst>
                              <p:cond delay="1000"/>
                            </p:stCondLst>
                            <p:childTnLst>
                              <p:par>
                                <p:cTn id="22" presetID="22" presetClass="entr" presetSubtype="2" fill="hold" grpId="0" nodeType="afterEffect">
                                  <p:stCondLst>
                                    <p:cond delay="0"/>
                                  </p:stCondLst>
                                  <p:iterate>
                                    <p:tmAbs val="0"/>
                                  </p:iterate>
                                  <p:childTnLst>
                                    <p:set>
                                      <p:cBhvr>
                                        <p:cTn id="23" fill="hold"/>
                                        <p:tgtEl>
                                          <p:spTgt spid="467"/>
                                        </p:tgtEl>
                                        <p:attrNameLst>
                                          <p:attrName>style.visibility</p:attrName>
                                        </p:attrNameLst>
                                      </p:cBhvr>
                                      <p:to>
                                        <p:strVal val="visible"/>
                                      </p:to>
                                    </p:set>
                                    <p:animEffect transition="in" filter="wipe(right)">
                                      <p:cBhvr>
                                        <p:cTn id="24"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advAuto="0"/>
      <p:bldP spid="465" grpId="0" animBg="1" advAuto="0"/>
      <p:bldP spid="466" grpId="0" animBg="1" advAuto="0"/>
      <p:bldP spid="467" grpId="0" animBg="1" advAuto="0"/>
      <p:bldP spid="468"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Wage Differentials"/>
          <p:cNvSpPr txBox="1">
            <a:spLocks noGrp="1"/>
          </p:cNvSpPr>
          <p:nvPr>
            <p:ph type="title"/>
          </p:nvPr>
        </p:nvSpPr>
        <p:spPr>
          <a:xfrm>
            <a:off x="1219199" y="1007861"/>
            <a:ext cx="21945601" cy="1578110"/>
          </a:xfrm>
          <a:prstGeom prst="rect">
            <a:avLst/>
          </a:prstGeom>
        </p:spPr>
        <p:txBody>
          <a:bodyPr lIns="121919" tIns="121919" rIns="121919" bIns="121919" anchor="t"/>
          <a:lstStyle/>
          <a:p>
            <a:pPr algn="l"/>
            <a:r>
              <a:rPr sz="6000" dirty="0"/>
              <a:t>Wage Differentials</a:t>
            </a:r>
            <a:endParaRPr lang="en-US" sz="6000" dirty="0"/>
          </a:p>
        </p:txBody>
      </p:sp>
      <p:sp>
        <p:nvSpPr>
          <p:cNvPr id="475" name="In competitive markets, the wages workers earn equal the value of their marginal products.…"/>
          <p:cNvSpPr txBox="1">
            <a:spLocks noGrp="1"/>
          </p:cNvSpPr>
          <p:nvPr>
            <p:ph type="body" idx="1"/>
          </p:nvPr>
        </p:nvSpPr>
        <p:spPr>
          <a:xfrm>
            <a:off x="1452032" y="3816616"/>
            <a:ext cx="17244813" cy="3432223"/>
          </a:xfrm>
          <a:prstGeom prst="rect">
            <a:avLst/>
          </a:prstGeom>
        </p:spPr>
        <p:txBody>
          <a:bodyPr lIns="121919" tIns="121919" rIns="121919" bIns="121919" anchor="t"/>
          <a:lstStyle/>
          <a:p>
            <a:pPr marL="899795" indent="-899795">
              <a:buChar char="▪"/>
            </a:pPr>
            <a:r>
              <a:rPr sz="3600" dirty="0"/>
              <a:t>In competitive markets, the wages workers earn equal the value of their marginal products.</a:t>
            </a:r>
            <a:r>
              <a:rPr lang="en-US" sz="3600" dirty="0"/>
              <a:t>  </a:t>
            </a:r>
          </a:p>
          <a:p>
            <a:pPr marL="899795" indent="-899795">
              <a:buChar char="▪"/>
            </a:pPr>
            <a:r>
              <a:rPr sz="3600" dirty="0"/>
              <a:t>There are many factors that affect productivity and wages…</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ompensating Differentials"/>
          <p:cNvSpPr txBox="1">
            <a:spLocks noGrp="1"/>
          </p:cNvSpPr>
          <p:nvPr>
            <p:ph type="title"/>
          </p:nvPr>
        </p:nvSpPr>
        <p:spPr>
          <a:xfrm>
            <a:off x="1198032" y="1559982"/>
            <a:ext cx="21945601" cy="1835687"/>
          </a:xfrm>
          <a:prstGeom prst="rect">
            <a:avLst/>
          </a:prstGeom>
        </p:spPr>
        <p:txBody>
          <a:bodyPr lIns="121919" tIns="121919" rIns="121919" bIns="121919" anchor="t"/>
          <a:lstStyle/>
          <a:p>
            <a:pPr algn="l"/>
            <a:r>
              <a:rPr sz="6000" dirty="0"/>
              <a:t>Compensating Differentials</a:t>
            </a:r>
            <a:endParaRPr lang="en-US" sz="6000" dirty="0"/>
          </a:p>
        </p:txBody>
      </p:sp>
      <p:sp>
        <p:nvSpPr>
          <p:cNvPr id="478" name="Compensating differential:  a difference in wages that arises to offset the nonmonetary characteristics of different jobs…"/>
          <p:cNvSpPr txBox="1">
            <a:spLocks noGrp="1"/>
          </p:cNvSpPr>
          <p:nvPr>
            <p:ph type="body" idx="1"/>
          </p:nvPr>
        </p:nvSpPr>
        <p:spPr>
          <a:xfrm>
            <a:off x="1197735" y="4028283"/>
            <a:ext cx="19949375" cy="5557237"/>
          </a:xfrm>
          <a:prstGeom prst="rect">
            <a:avLst/>
          </a:prstGeom>
        </p:spPr>
        <p:txBody>
          <a:bodyPr lIns="121919" tIns="121919" rIns="121919" bIns="121919" anchor="t"/>
          <a:lstStyle/>
          <a:p>
            <a:pPr marL="520700" indent="-520700">
              <a:spcBef>
                <a:spcPts val="2900"/>
              </a:spcBef>
              <a:buChar char="▪"/>
              <a:defRPr b="1">
                <a:solidFill>
                  <a:srgbClr val="CC0000"/>
                </a:solidFill>
              </a:defRPr>
            </a:pPr>
            <a:r>
              <a:rPr sz="3600" dirty="0"/>
              <a:t>Compensating differential</a:t>
            </a:r>
            <a:r>
              <a:rPr sz="3600" b="0" dirty="0">
                <a:solidFill>
                  <a:srgbClr val="000000"/>
                </a:solidFill>
              </a:rPr>
              <a:t>:</a:t>
            </a:r>
            <a:r>
              <a:rPr lang="en-US" sz="3600" dirty="0"/>
              <a:t> </a:t>
            </a:r>
            <a:r>
              <a:rPr sz="3600" b="0" dirty="0">
                <a:solidFill>
                  <a:srgbClr val="000000"/>
                </a:solidFill>
              </a:rPr>
              <a:t>a difference in wages that arises to offset the </a:t>
            </a:r>
            <a:r>
              <a:rPr lang="en-US" sz="3600" dirty="0"/>
              <a:t>non-monetary</a:t>
            </a:r>
            <a:r>
              <a:rPr sz="3600" b="0" dirty="0">
                <a:solidFill>
                  <a:srgbClr val="000000"/>
                </a:solidFill>
              </a:rPr>
              <a:t> characteristics of different jobs</a:t>
            </a:r>
            <a:r>
              <a:rPr lang="en-US" sz="3600" dirty="0"/>
              <a:t>.</a:t>
            </a:r>
          </a:p>
          <a:p>
            <a:pPr marL="520700" indent="-520700">
              <a:spcBef>
                <a:spcPts val="2900"/>
              </a:spcBef>
              <a:buChar char="▪"/>
            </a:pPr>
            <a:r>
              <a:rPr sz="3600" dirty="0"/>
              <a:t>These characteristics include unpleasantness, difficulty, safety.</a:t>
            </a:r>
            <a:r>
              <a:rPr lang="en-US" sz="3600" dirty="0"/>
              <a:t> </a:t>
            </a:r>
            <a:r>
              <a:rPr sz="3600" dirty="0"/>
              <a:t>Examples:</a:t>
            </a:r>
          </a:p>
          <a:p>
            <a:pPr lvl="1">
              <a:spcBef>
                <a:spcPts val="1200"/>
              </a:spcBef>
              <a:buClr>
                <a:srgbClr val="0066CC"/>
              </a:buClr>
              <a:buFontTx/>
            </a:pPr>
            <a:r>
              <a:rPr sz="3600" dirty="0"/>
              <a:t>Coal miners and fire fighters are paid more than other workers with similar education </a:t>
            </a:r>
            <a:br>
              <a:rPr sz="3600" dirty="0"/>
            </a:br>
            <a:r>
              <a:rPr sz="3600" dirty="0"/>
              <a:t>to compensate them for the extra risks.</a:t>
            </a:r>
          </a:p>
          <a:p>
            <a:pPr lvl="1">
              <a:spcBef>
                <a:spcPts val="1200"/>
              </a:spcBef>
              <a:buClr>
                <a:srgbClr val="0066CC"/>
              </a:buClr>
              <a:buFontTx/>
            </a:pPr>
            <a:r>
              <a:rPr sz="3600" dirty="0"/>
              <a:t>Night shift workers paid more than day shift to compensate for the lifestyle disruption of working at night.</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Ability, Effort, and Chance"/>
          <p:cNvSpPr txBox="1">
            <a:spLocks noGrp="1"/>
          </p:cNvSpPr>
          <p:nvPr>
            <p:ph type="title"/>
          </p:nvPr>
        </p:nvSpPr>
        <p:spPr>
          <a:xfrm>
            <a:off x="1452032" y="1811599"/>
            <a:ext cx="21945601" cy="1578110"/>
          </a:xfrm>
          <a:prstGeom prst="rect">
            <a:avLst/>
          </a:prstGeom>
        </p:spPr>
        <p:txBody>
          <a:bodyPr lIns="121919" tIns="121919" rIns="121919" bIns="121919" anchor="t"/>
          <a:lstStyle/>
          <a:p>
            <a:pPr algn="l"/>
            <a:r>
              <a:rPr sz="6000"/>
              <a:t>Ability, Effort and Chance</a:t>
            </a:r>
            <a:endParaRPr lang="en-US" sz="6000"/>
          </a:p>
        </p:txBody>
      </p:sp>
      <p:sp>
        <p:nvSpPr>
          <p:cNvPr id="481" name="Greater ability or effort often command higher pay, as these increase workers’ marginal products, make them more valuable to the firm.…"/>
          <p:cNvSpPr txBox="1">
            <a:spLocks noGrp="1"/>
          </p:cNvSpPr>
          <p:nvPr>
            <p:ph type="body" idx="1"/>
          </p:nvPr>
        </p:nvSpPr>
        <p:spPr>
          <a:xfrm>
            <a:off x="1452032" y="4176449"/>
            <a:ext cx="19241038" cy="4054702"/>
          </a:xfrm>
          <a:prstGeom prst="rect">
            <a:avLst/>
          </a:prstGeom>
        </p:spPr>
        <p:txBody>
          <a:bodyPr lIns="121919" tIns="121919" rIns="121919" bIns="121919" anchor="t"/>
          <a:lstStyle/>
          <a:p>
            <a:pPr marL="899795" indent="-899795">
              <a:buChar char="▪"/>
            </a:pPr>
            <a:r>
              <a:rPr sz="3600" dirty="0"/>
              <a:t>Greater ability or effort often command higher pay, as these increase workers’ marginal products, make them more valuable to the firm.</a:t>
            </a:r>
            <a:endParaRPr lang="en-US" sz="3600" dirty="0"/>
          </a:p>
          <a:p>
            <a:pPr marL="899795" indent="-899795">
              <a:buChar char="▪"/>
            </a:pPr>
            <a:r>
              <a:rPr sz="3600" dirty="0"/>
              <a:t>Wages also affected by chance</a:t>
            </a:r>
          </a:p>
          <a:p>
            <a:pPr lvl="1">
              <a:spcBef>
                <a:spcPts val="1200"/>
              </a:spcBef>
              <a:buClr>
                <a:srgbClr val="0066CC"/>
              </a:buClr>
              <a:buFontTx/>
              <a:defRPr i="1"/>
            </a:pPr>
            <a:r>
              <a:rPr sz="3600" dirty="0"/>
              <a:t>e.g</a:t>
            </a:r>
            <a:r>
              <a:rPr sz="3600" i="0" dirty="0"/>
              <a:t>., new discoveries that </a:t>
            </a:r>
            <a:r>
              <a:rPr lang="en-US" sz="3600" dirty="0"/>
              <a:t>no-one</a:t>
            </a:r>
            <a:r>
              <a:rPr sz="3600" i="0" dirty="0"/>
              <a:t> could have predicted make some occupations obsolete, increase demand in others</a:t>
            </a:r>
            <a:r>
              <a:rPr lang="en-US" sz="3600" dirty="0"/>
              <a:t>.</a:t>
            </a:r>
            <a:endParaRPr sz="3600" i="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Ability, Effort, and Chance"/>
          <p:cNvSpPr txBox="1">
            <a:spLocks noGrp="1"/>
          </p:cNvSpPr>
          <p:nvPr>
            <p:ph type="title"/>
          </p:nvPr>
        </p:nvSpPr>
        <p:spPr>
          <a:xfrm>
            <a:off x="1452032" y="2299028"/>
            <a:ext cx="21945601" cy="1427856"/>
          </a:xfrm>
          <a:prstGeom prst="rect">
            <a:avLst/>
          </a:prstGeom>
        </p:spPr>
        <p:txBody>
          <a:bodyPr lIns="121919" tIns="121919" rIns="121919" bIns="121919" anchor="t"/>
          <a:lstStyle/>
          <a:p>
            <a:pPr algn="l"/>
            <a:r>
              <a:rPr sz="6000"/>
              <a:t>Ability, Effort and Chance</a:t>
            </a:r>
            <a:endParaRPr lang="en-US" sz="6000"/>
          </a:p>
        </p:txBody>
      </p:sp>
      <p:sp>
        <p:nvSpPr>
          <p:cNvPr id="484" name="Ability, effort, and chance are difficult to measure, so it is hard to quantify their effects on wages.…"/>
          <p:cNvSpPr txBox="1">
            <a:spLocks noGrp="1"/>
          </p:cNvSpPr>
          <p:nvPr>
            <p:ph type="body" idx="1"/>
          </p:nvPr>
        </p:nvSpPr>
        <p:spPr>
          <a:xfrm>
            <a:off x="1452032" y="4237566"/>
            <a:ext cx="19412756" cy="3432223"/>
          </a:xfrm>
          <a:prstGeom prst="rect">
            <a:avLst/>
          </a:prstGeom>
        </p:spPr>
        <p:txBody>
          <a:bodyPr lIns="121919" tIns="121919" rIns="121919" bIns="121919" anchor="t"/>
          <a:lstStyle/>
          <a:p>
            <a:pPr marL="520700" indent="-520700">
              <a:spcBef>
                <a:spcPts val="2900"/>
              </a:spcBef>
              <a:buChar char="▪"/>
            </a:pPr>
            <a:r>
              <a:rPr sz="3600" dirty="0"/>
              <a:t>Ability, effort, and chance are difficult to measure, so it is hard to quantify their effects on wages.</a:t>
            </a:r>
            <a:r>
              <a:rPr lang="en-US" sz="3600" dirty="0"/>
              <a:t>  </a:t>
            </a:r>
            <a:endParaRPr lang="en-US" sz="3600"/>
          </a:p>
          <a:p>
            <a:pPr marL="520700" indent="-520700">
              <a:spcBef>
                <a:spcPts val="3800"/>
              </a:spcBef>
              <a:buChar char="▪"/>
            </a:pPr>
            <a:r>
              <a:rPr sz="3600" dirty="0"/>
              <a:t>They are probably important, though, since easily measurable characteristics (education, age, etc.) account for less than half of the variation in wages in our economy.</a:t>
            </a:r>
            <a:r>
              <a:rPr lang="en-US" sz="3600" dirty="0"/>
              <a:t> </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ase Study:  The Benefits of Beauty"/>
          <p:cNvSpPr txBox="1">
            <a:spLocks noGrp="1"/>
          </p:cNvSpPr>
          <p:nvPr>
            <p:ph type="title"/>
          </p:nvPr>
        </p:nvSpPr>
        <p:spPr>
          <a:xfrm>
            <a:off x="1854199" y="1388861"/>
            <a:ext cx="21945601" cy="2436701"/>
          </a:xfrm>
          <a:prstGeom prst="rect">
            <a:avLst/>
          </a:prstGeom>
        </p:spPr>
        <p:txBody>
          <a:bodyPr lIns="121919" tIns="121919" rIns="121919" bIns="121919" anchor="t"/>
          <a:lstStyle/>
          <a:p>
            <a:pPr algn="l"/>
            <a:r>
              <a:rPr sz="6000" dirty="0"/>
              <a:t>Case Study:</a:t>
            </a:r>
            <a:r>
              <a:rPr lang="en-US" sz="6000" dirty="0"/>
              <a:t> </a:t>
            </a:r>
            <a:r>
              <a:rPr sz="6000" dirty="0"/>
              <a:t>The Benefits of Beauty</a:t>
            </a:r>
            <a:endParaRPr lang="en-US" sz="6000" dirty="0"/>
          </a:p>
        </p:txBody>
      </p:sp>
      <p:sp>
        <p:nvSpPr>
          <p:cNvPr id="487" name="Research by Hamermesh and Biddle:…"/>
          <p:cNvSpPr txBox="1">
            <a:spLocks noGrp="1"/>
          </p:cNvSpPr>
          <p:nvPr>
            <p:ph type="body" idx="1"/>
          </p:nvPr>
        </p:nvSpPr>
        <p:spPr>
          <a:xfrm>
            <a:off x="1854199" y="4109970"/>
            <a:ext cx="18146334" cy="4355207"/>
          </a:xfrm>
          <a:prstGeom prst="rect">
            <a:avLst/>
          </a:prstGeom>
        </p:spPr>
        <p:txBody>
          <a:bodyPr lIns="121919" tIns="121919" rIns="121919" bIns="121919" anchor="t"/>
          <a:lstStyle/>
          <a:p>
            <a:pPr marL="571500" indent="-571500"/>
            <a:r>
              <a:rPr sz="3600" dirty="0"/>
              <a:t>Research by Hamermesh and Biddle:</a:t>
            </a:r>
            <a:endParaRPr lang="en-US" sz="3600" dirty="0"/>
          </a:p>
          <a:p>
            <a:pPr marL="971550" lvl="1">
              <a:spcBef>
                <a:spcPts val="2900"/>
              </a:spcBef>
              <a:buClr>
                <a:srgbClr val="0066CC"/>
              </a:buClr>
              <a:buFontTx/>
            </a:pPr>
            <a:r>
              <a:rPr sz="3600" dirty="0"/>
              <a:t>People deemed more attractive than average earn 5% more than people of average looks.</a:t>
            </a:r>
            <a:r>
              <a:rPr lang="en-US" sz="3600" dirty="0"/>
              <a:t> </a:t>
            </a:r>
            <a:endParaRPr sz="3600"/>
          </a:p>
          <a:p>
            <a:pPr marL="971550" lvl="1">
              <a:spcBef>
                <a:spcPts val="2900"/>
              </a:spcBef>
              <a:buClr>
                <a:srgbClr val="0066CC"/>
              </a:buClr>
              <a:buFontTx/>
            </a:pPr>
            <a:r>
              <a:rPr sz="3600" dirty="0"/>
              <a:t>Average-looking people earn 5-10% more than below-average looking people.</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Case Study:  The Benefits of Beauty"/>
          <p:cNvSpPr txBox="1">
            <a:spLocks noGrp="1"/>
          </p:cNvSpPr>
          <p:nvPr>
            <p:ph type="title"/>
          </p:nvPr>
        </p:nvSpPr>
        <p:spPr>
          <a:xfrm>
            <a:off x="1219199" y="1305982"/>
            <a:ext cx="21945601" cy="2522561"/>
          </a:xfrm>
          <a:prstGeom prst="rect">
            <a:avLst/>
          </a:prstGeom>
        </p:spPr>
        <p:txBody>
          <a:bodyPr lIns="121919" tIns="121919" rIns="121919" bIns="121919" anchor="t"/>
          <a:lstStyle/>
          <a:p>
            <a:pPr algn="l"/>
            <a:r>
              <a:rPr sz="6000" dirty="0"/>
              <a:t>Case Study: The Benefits of Beauty</a:t>
            </a:r>
            <a:endParaRPr lang="en-US" sz="6000" dirty="0"/>
          </a:p>
        </p:txBody>
      </p:sp>
      <p:sp>
        <p:nvSpPr>
          <p:cNvPr id="490" name="Hypotheses:…"/>
          <p:cNvSpPr txBox="1">
            <a:spLocks noGrp="1"/>
          </p:cNvSpPr>
          <p:nvPr>
            <p:ph type="body" idx="1"/>
          </p:nvPr>
        </p:nvSpPr>
        <p:spPr>
          <a:xfrm>
            <a:off x="1219199" y="3792470"/>
            <a:ext cx="18930308" cy="6544616"/>
          </a:xfrm>
          <a:prstGeom prst="rect">
            <a:avLst/>
          </a:prstGeom>
        </p:spPr>
        <p:txBody>
          <a:bodyPr lIns="121919" tIns="121919" rIns="121919" bIns="121919" anchor="t"/>
          <a:lstStyle/>
          <a:p>
            <a:pPr marL="571500" indent="-571500">
              <a:spcBef>
                <a:spcPts val="900"/>
              </a:spcBef>
            </a:pPr>
            <a:r>
              <a:rPr sz="3600" dirty="0"/>
              <a:t>Hypotheses:</a:t>
            </a:r>
            <a:endParaRPr lang="en-US" sz="3600" dirty="0"/>
          </a:p>
          <a:p>
            <a:pPr marL="520700" indent="-520700">
              <a:spcBef>
                <a:spcPts val="2900"/>
              </a:spcBef>
            </a:pPr>
            <a:r>
              <a:rPr sz="3600" dirty="0"/>
              <a:t>Good looks matter for productivity</a:t>
            </a:r>
          </a:p>
          <a:p>
            <a:pPr lvl="1">
              <a:spcBef>
                <a:spcPts val="900"/>
              </a:spcBef>
              <a:buClr>
                <a:srgbClr val="0066CC"/>
              </a:buClr>
              <a:buFontTx/>
            </a:pPr>
            <a:r>
              <a:rPr sz="3600" dirty="0"/>
              <a:t>In jobs where appearance is important, attractive workers are more valuable to the firm, command higher pay.</a:t>
            </a:r>
          </a:p>
          <a:p>
            <a:pPr marL="520700" indent="-520700">
              <a:spcBef>
                <a:spcPts val="2900"/>
              </a:spcBef>
            </a:pPr>
            <a:r>
              <a:rPr sz="3600" dirty="0"/>
              <a:t>Good looks indirectly related to ability</a:t>
            </a:r>
          </a:p>
          <a:p>
            <a:pPr lvl="1">
              <a:spcBef>
                <a:spcPts val="900"/>
              </a:spcBef>
              <a:buClr>
                <a:srgbClr val="0066CC"/>
              </a:buClr>
              <a:buFontTx/>
            </a:pPr>
            <a:r>
              <a:rPr sz="3600" dirty="0"/>
              <a:t>People who make an effort to project attractive appearance may be smarter or more competent in other ways.</a:t>
            </a:r>
          </a:p>
          <a:p>
            <a:pPr marL="520700" indent="-520700">
              <a:spcBef>
                <a:spcPts val="2900"/>
              </a:spcBef>
            </a:pPr>
            <a:r>
              <a:rPr sz="3600" dirty="0"/>
              <a:t>Discrimination</a:t>
            </a:r>
            <a:r>
              <a:rPr lang="en-US" sz="3600" dirty="0"/>
              <a:t> </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actors of Production and Factor Markets"/>
          <p:cNvSpPr txBox="1">
            <a:spLocks noGrp="1"/>
          </p:cNvSpPr>
          <p:nvPr>
            <p:ph type="title"/>
          </p:nvPr>
        </p:nvSpPr>
        <p:spPr>
          <a:xfrm>
            <a:off x="1600199" y="1369482"/>
            <a:ext cx="21945601" cy="1470786"/>
          </a:xfrm>
          <a:prstGeom prst="rect">
            <a:avLst/>
          </a:prstGeom>
        </p:spPr>
        <p:txBody>
          <a:bodyPr lIns="121919" tIns="121919" rIns="121919" bIns="121919" anchor="t"/>
          <a:lstStyle>
            <a:lvl1pPr>
              <a:defRPr sz="6200"/>
            </a:lvl1pPr>
          </a:lstStyle>
          <a:p>
            <a:pPr algn="l"/>
            <a:r>
              <a:rPr sz="6000" dirty="0"/>
              <a:t>Factors of Production and Factor Markets</a:t>
            </a:r>
            <a:endParaRPr lang="en-US" sz="6000" dirty="0"/>
          </a:p>
        </p:txBody>
      </p:sp>
      <p:sp>
        <p:nvSpPr>
          <p:cNvPr id="61" name="Factors of production:  the inputs used to produce goods and services.…"/>
          <p:cNvSpPr txBox="1"/>
          <p:nvPr/>
        </p:nvSpPr>
        <p:spPr>
          <a:xfrm>
            <a:off x="1598364" y="3751809"/>
            <a:ext cx="17774459" cy="480699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anchor="t">
            <a:spAutoFit/>
          </a:bodyPr>
          <a:lstStyle/>
          <a:p>
            <a:pPr>
              <a:defRPr sz="4400">
                <a:latin typeface="Arial"/>
                <a:ea typeface="Arial"/>
                <a:cs typeface="Arial"/>
                <a:sym typeface="Arial"/>
              </a:defRPr>
            </a:pPr>
            <a:r>
              <a:rPr sz="3600" dirty="0"/>
              <a:t>Factors of production:</a:t>
            </a:r>
            <a:r>
              <a:rPr lang="en-US" sz="3600" dirty="0"/>
              <a:t> </a:t>
            </a:r>
            <a:r>
              <a:rPr sz="3600" dirty="0"/>
              <a:t>the inputs used to produce goods and services.</a:t>
            </a:r>
            <a:endParaRPr lang="en-US" sz="3600" dirty="0"/>
          </a:p>
          <a:p>
            <a:pPr>
              <a:defRPr sz="4400" b="1">
                <a:latin typeface="Arial"/>
                <a:ea typeface="Arial"/>
                <a:cs typeface="Arial"/>
                <a:sym typeface="Arial"/>
              </a:defRPr>
            </a:pPr>
            <a:endParaRPr lang="en-US" sz="3600" dirty="0"/>
          </a:p>
          <a:p>
            <a:pPr marL="571500" lvl="1" indent="-571500">
              <a:buFont typeface="Arial"/>
              <a:buChar char="•"/>
              <a:defRPr sz="4400" b="1">
                <a:latin typeface="Arial"/>
                <a:ea typeface="Arial"/>
                <a:cs typeface="Arial"/>
                <a:sym typeface="Arial"/>
              </a:defRPr>
            </a:pPr>
            <a:r>
              <a:rPr lang="en-US" sz="3600" dirty="0"/>
              <a:t>Labor</a:t>
            </a:r>
            <a:endParaRPr sz="3600" dirty="0"/>
          </a:p>
          <a:p>
            <a:pPr marL="571500" lvl="1" indent="-571500">
              <a:buFont typeface="Arial"/>
              <a:buChar char="•"/>
              <a:defRPr sz="4400" b="1">
                <a:latin typeface="Arial"/>
                <a:ea typeface="Arial"/>
                <a:cs typeface="Arial"/>
                <a:sym typeface="Arial"/>
              </a:defRPr>
            </a:pPr>
            <a:r>
              <a:rPr sz="3600" dirty="0"/>
              <a:t>Land</a:t>
            </a:r>
          </a:p>
          <a:p>
            <a:pPr marL="571500" lvl="1" indent="-571500">
              <a:buFont typeface="Arial"/>
              <a:buChar char="•"/>
              <a:defRPr sz="4400">
                <a:latin typeface="Arial"/>
                <a:ea typeface="Arial"/>
                <a:cs typeface="Arial"/>
                <a:sym typeface="Arial"/>
              </a:defRPr>
            </a:pPr>
            <a:r>
              <a:rPr sz="3600" b="1" dirty="0"/>
              <a:t>Capital</a:t>
            </a:r>
            <a:r>
              <a:rPr sz="3600" dirty="0"/>
              <a:t>:</a:t>
            </a:r>
            <a:r>
              <a:rPr lang="en-US" sz="3600" dirty="0"/>
              <a:t> </a:t>
            </a:r>
            <a:r>
              <a:rPr sz="3600" dirty="0"/>
              <a:t>the equipment and structures used to produce goods and services.</a:t>
            </a:r>
          </a:p>
          <a:p>
            <a:pPr marL="571500" lvl="1" indent="-571500">
              <a:buFont typeface="Arial"/>
              <a:buChar char="•"/>
              <a:defRPr sz="4400">
                <a:latin typeface="Arial"/>
                <a:ea typeface="Arial"/>
                <a:cs typeface="Arial"/>
                <a:sym typeface="Arial"/>
              </a:defRPr>
            </a:pPr>
            <a:endParaRPr sz="3600" dirty="0"/>
          </a:p>
          <a:p>
            <a:pPr>
              <a:defRPr sz="4400">
                <a:latin typeface="Arial"/>
                <a:ea typeface="Arial"/>
                <a:cs typeface="Arial"/>
                <a:sym typeface="Arial"/>
              </a:defRPr>
            </a:pPr>
            <a:r>
              <a:rPr sz="3600" dirty="0"/>
              <a:t>Prices and quantities of these inputs are determined by supply </a:t>
            </a:r>
            <a:r>
              <a:rPr lang="en-US" sz="3600" dirty="0"/>
              <a:t>and</a:t>
            </a:r>
            <a:r>
              <a:rPr sz="3600" dirty="0"/>
              <a:t> demand in factor markets.</a:t>
            </a:r>
            <a:r>
              <a:rPr lang="en-US" sz="3600" dirty="0"/>
              <a:t>  </a:t>
            </a:r>
            <a:endParaRPr sz="3600"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The Superstar Phenomenon"/>
          <p:cNvSpPr txBox="1">
            <a:spLocks noGrp="1"/>
          </p:cNvSpPr>
          <p:nvPr>
            <p:ph type="title"/>
          </p:nvPr>
        </p:nvSpPr>
        <p:spPr>
          <a:xfrm>
            <a:off x="1452032" y="2129098"/>
            <a:ext cx="21945601" cy="1556645"/>
          </a:xfrm>
          <a:prstGeom prst="rect">
            <a:avLst/>
          </a:prstGeom>
        </p:spPr>
        <p:txBody>
          <a:bodyPr lIns="121919" tIns="121919" rIns="121919" bIns="121919" anchor="t"/>
          <a:lstStyle/>
          <a:p>
            <a:pPr algn="l"/>
            <a:r>
              <a:rPr sz="6000" dirty="0"/>
              <a:t>The Superstar Phenomenon</a:t>
            </a:r>
            <a:endParaRPr lang="en-US" sz="6000" dirty="0"/>
          </a:p>
        </p:txBody>
      </p:sp>
      <p:sp>
        <p:nvSpPr>
          <p:cNvPr id="493" name="Superstars like Tom Cruise, U2 earn many times more than average in their fields.…"/>
          <p:cNvSpPr txBox="1">
            <a:spLocks noGrp="1"/>
          </p:cNvSpPr>
          <p:nvPr>
            <p:ph type="body" idx="1"/>
          </p:nvPr>
        </p:nvSpPr>
        <p:spPr>
          <a:xfrm>
            <a:off x="1452032" y="4049449"/>
            <a:ext cx="19865477" cy="5492843"/>
          </a:xfrm>
          <a:prstGeom prst="rect">
            <a:avLst/>
          </a:prstGeom>
        </p:spPr>
        <p:txBody>
          <a:bodyPr lIns="121919" tIns="121919" rIns="121919" bIns="121919" anchor="t"/>
          <a:lstStyle/>
          <a:p>
            <a:pPr marL="571500" indent="-571500"/>
            <a:r>
              <a:rPr sz="3600" dirty="0"/>
              <a:t>Superstars like Tom Cruise, </a:t>
            </a:r>
            <a:r>
              <a:rPr sz="3600" err="1"/>
              <a:t>U2</a:t>
            </a:r>
            <a:r>
              <a:rPr sz="3600" dirty="0"/>
              <a:t> earn many times more than average in their fields.</a:t>
            </a:r>
            <a:endParaRPr lang="en-US" sz="3600" dirty="0"/>
          </a:p>
          <a:p>
            <a:pPr marL="571500" indent="-571500"/>
            <a:r>
              <a:rPr sz="3600" dirty="0"/>
              <a:t>The best plumbers or carpenters do not.</a:t>
            </a:r>
            <a:r>
              <a:rPr lang="en-US" sz="3600" dirty="0"/>
              <a:t>  </a:t>
            </a:r>
            <a:endParaRPr sz="3600" dirty="0"/>
          </a:p>
          <a:p>
            <a:pPr marL="571500" indent="-571500"/>
            <a:r>
              <a:rPr sz="3600" dirty="0"/>
              <a:t>Superstars arise in markets that have two characteristics:</a:t>
            </a:r>
          </a:p>
          <a:p>
            <a:pPr lvl="1">
              <a:spcBef>
                <a:spcPts val="1200"/>
              </a:spcBef>
              <a:buClr>
                <a:srgbClr val="0066CC"/>
              </a:buClr>
              <a:buChar char="•"/>
            </a:pPr>
            <a:r>
              <a:rPr sz="3600" dirty="0"/>
              <a:t>Every customer in the market wants to enjoy the good supplied by the best producer.</a:t>
            </a:r>
          </a:p>
          <a:p>
            <a:pPr lvl="1">
              <a:spcBef>
                <a:spcPts val="1200"/>
              </a:spcBef>
              <a:buClr>
                <a:srgbClr val="0066CC"/>
              </a:buClr>
              <a:buChar char="•"/>
            </a:pPr>
            <a:r>
              <a:rPr sz="3600" dirty="0"/>
              <a:t>The good is produced with a technology that allows the best producer to supply every customer at a low cost.</a:t>
            </a:r>
            <a:r>
              <a:rPr lang="en-US" sz="3600" dirty="0"/>
              <a:t>  </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Human Capital"/>
          <p:cNvSpPr txBox="1">
            <a:spLocks noGrp="1"/>
          </p:cNvSpPr>
          <p:nvPr>
            <p:ph type="title"/>
          </p:nvPr>
        </p:nvSpPr>
        <p:spPr>
          <a:xfrm>
            <a:off x="1219199" y="1833361"/>
            <a:ext cx="21945601" cy="1578110"/>
          </a:xfrm>
          <a:prstGeom prst="rect">
            <a:avLst/>
          </a:prstGeom>
        </p:spPr>
        <p:txBody>
          <a:bodyPr lIns="121919" tIns="121919" rIns="121919" bIns="121919" anchor="t"/>
          <a:lstStyle/>
          <a:p>
            <a:pPr algn="l"/>
            <a:r>
              <a:rPr sz="6000" dirty="0"/>
              <a:t>Human Capital</a:t>
            </a:r>
            <a:endParaRPr lang="en-US" sz="6000" dirty="0"/>
          </a:p>
        </p:txBody>
      </p:sp>
      <p:sp>
        <p:nvSpPr>
          <p:cNvPr id="498" name="Human capital:  the accumulation of investments in people, such as education and on-the-job training…"/>
          <p:cNvSpPr txBox="1">
            <a:spLocks noGrp="1"/>
          </p:cNvSpPr>
          <p:nvPr>
            <p:ph type="body" idx="1"/>
          </p:nvPr>
        </p:nvSpPr>
        <p:spPr>
          <a:xfrm>
            <a:off x="1219199" y="3795449"/>
            <a:ext cx="17888756" cy="3002927"/>
          </a:xfrm>
          <a:prstGeom prst="rect">
            <a:avLst/>
          </a:prstGeom>
        </p:spPr>
        <p:txBody>
          <a:bodyPr lIns="121919" tIns="121919" rIns="121919" bIns="121919" anchor="t"/>
          <a:lstStyle/>
          <a:p>
            <a:pPr marL="571500" indent="-571500">
              <a:defRPr b="1">
                <a:solidFill>
                  <a:srgbClr val="CC0000"/>
                </a:solidFill>
              </a:defRPr>
            </a:pPr>
            <a:r>
              <a:rPr sz="3600" dirty="0"/>
              <a:t>Human capital</a:t>
            </a:r>
            <a:r>
              <a:rPr sz="3600" b="0" dirty="0">
                <a:solidFill>
                  <a:srgbClr val="000000"/>
                </a:solidFill>
              </a:rPr>
              <a:t>: the accumulation of investments in people, such as education and on-the-job training</a:t>
            </a:r>
            <a:r>
              <a:rPr lang="en-US" sz="3600" dirty="0"/>
              <a:t>.</a:t>
            </a:r>
            <a:endParaRPr lang="en-US" sz="3600" b="1" dirty="0">
              <a:solidFill>
                <a:srgbClr val="CC0000"/>
              </a:solidFill>
            </a:endParaRPr>
          </a:p>
          <a:p>
            <a:pPr marL="571500" indent="-571500"/>
            <a:r>
              <a:rPr sz="3600" dirty="0"/>
              <a:t>Human capital affects productivity, and thus labor demand and wages.</a:t>
            </a:r>
            <a:r>
              <a:rPr lang="en-US" sz="3600" dirty="0"/>
              <a:t>  </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 name="Table"/>
          <p:cNvGraphicFramePr/>
          <p:nvPr>
            <p:extLst>
              <p:ext uri="{D42A27DB-BD31-4B8C-83A1-F6EECF244321}">
                <p14:modId xmlns:p14="http://schemas.microsoft.com/office/powerpoint/2010/main" val="1729678884"/>
              </p:ext>
            </p:extLst>
          </p:nvPr>
        </p:nvGraphicFramePr>
        <p:xfrm>
          <a:off x="6677025" y="2724150"/>
          <a:ext cx="10852149" cy="8870948"/>
        </p:xfrm>
        <a:graphic>
          <a:graphicData uri="http://schemas.openxmlformats.org/drawingml/2006/table">
            <a:tbl>
              <a:tblPr>
                <a:tableStyleId>{4C3C2611-4C71-4FC5-86AE-919BDF0F9419}</a:tableStyleId>
              </a:tblPr>
              <a:tblGrid>
                <a:gridCol w="6180841">
                  <a:extLst>
                    <a:ext uri="{9D8B030D-6E8A-4147-A177-3AD203B41FA5}">
                      <a16:colId xmlns:a16="http://schemas.microsoft.com/office/drawing/2014/main" val="20000"/>
                    </a:ext>
                  </a:extLst>
                </a:gridCol>
                <a:gridCol w="4671308">
                  <a:extLst>
                    <a:ext uri="{9D8B030D-6E8A-4147-A177-3AD203B41FA5}">
                      <a16:colId xmlns:a16="http://schemas.microsoft.com/office/drawing/2014/main" val="20001"/>
                    </a:ext>
                  </a:extLst>
                </a:gridCol>
              </a:tblGrid>
              <a:tr h="2099673">
                <a:tc>
                  <a:txBody>
                    <a:bodyPr/>
                    <a:lstStyle/>
                    <a:p>
                      <a:pPr algn="ctr" defTabSz="1828800">
                        <a:defRPr sz="1800"/>
                      </a:pPr>
                      <a:r>
                        <a:rPr sz="3600" dirty="0">
                          <a:latin typeface="Arial"/>
                          <a:ea typeface="Arial"/>
                          <a:cs typeface="Arial"/>
                          <a:sym typeface="Arial"/>
                        </a:rPr>
                        <a:t>Educational attainment</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tc>
                  <a:txBody>
                    <a:bodyPr/>
                    <a:lstStyle/>
                    <a:p>
                      <a:pPr algn="ctr" defTabSz="1828800">
                        <a:defRPr sz="1800"/>
                      </a:pPr>
                      <a:r>
                        <a:rPr sz="3600" dirty="0">
                          <a:latin typeface="Arial"/>
                          <a:ea typeface="Arial"/>
                          <a:cs typeface="Arial"/>
                          <a:sym typeface="Arial"/>
                        </a:rPr>
                        <a:t>Median weekly earnings</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extLst>
                  <a:ext uri="{0D108BD9-81ED-4DB2-BD59-A6C34878D82A}">
                    <a16:rowId xmlns:a16="http://schemas.microsoft.com/office/drawing/2014/main" val="10000"/>
                  </a:ext>
                </a:extLst>
              </a:tr>
              <a:tr h="1233303">
                <a:tc>
                  <a:txBody>
                    <a:bodyPr/>
                    <a:lstStyle/>
                    <a:p>
                      <a:pPr algn="l" defTabSz="1828800">
                        <a:defRPr sz="1800"/>
                      </a:pPr>
                      <a:r>
                        <a:rPr sz="3600" dirty="0">
                          <a:latin typeface="Arial"/>
                          <a:ea typeface="Arial"/>
                          <a:cs typeface="Arial"/>
                          <a:sym typeface="Arial"/>
                        </a:rPr>
                        <a:t>Less than H.S.</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tc>
                  <a:txBody>
                    <a:bodyPr/>
                    <a:lstStyle/>
                    <a:p>
                      <a:r>
                        <a:rPr sz="3600" dirty="0">
                          <a:latin typeface="Arial"/>
                          <a:ea typeface="Arial"/>
                          <a:cs typeface="Arial"/>
                          <a:sym typeface="Arial"/>
                        </a:rPr>
                        <a:t>$</a:t>
                      </a:r>
                      <a:r>
                        <a:rPr lang="en-US" sz="3600" dirty="0">
                          <a:latin typeface="Arial"/>
                          <a:ea typeface="Arial"/>
                          <a:cs typeface="Arial"/>
                        </a:rPr>
                        <a:t> </a:t>
                      </a:r>
                      <a:r>
                        <a:rPr sz="3600" dirty="0">
                          <a:latin typeface="Arial"/>
                          <a:ea typeface="Arial"/>
                          <a:cs typeface="Arial"/>
                          <a:sym typeface="Arial"/>
                        </a:rPr>
                        <a:t> 1409</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extLst>
                  <a:ext uri="{0D108BD9-81ED-4DB2-BD59-A6C34878D82A}">
                    <a16:rowId xmlns:a16="http://schemas.microsoft.com/office/drawing/2014/main" val="10001"/>
                  </a:ext>
                </a:extLst>
              </a:tr>
              <a:tr h="1233303">
                <a:tc>
                  <a:txBody>
                    <a:bodyPr/>
                    <a:lstStyle/>
                    <a:p>
                      <a:pPr algn="l" defTabSz="1828800">
                        <a:defRPr sz="1800"/>
                      </a:pPr>
                      <a:r>
                        <a:rPr sz="3600" dirty="0">
                          <a:latin typeface="Arial"/>
                          <a:ea typeface="Arial"/>
                          <a:cs typeface="Arial"/>
                          <a:sym typeface="Arial"/>
                        </a:rPr>
                        <a:t>H.S. diploma</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tc>
                  <a:txBody>
                    <a:bodyPr/>
                    <a:lstStyle/>
                    <a:p>
                      <a:pPr defTabSz="1828800">
                        <a:defRPr sz="1800"/>
                      </a:pPr>
                      <a:r>
                        <a:rPr sz="3600" dirty="0">
                          <a:latin typeface="Arial"/>
                          <a:ea typeface="Arial"/>
                          <a:cs typeface="Arial"/>
                          <a:sym typeface="Arial"/>
                        </a:rPr>
                        <a:t>1800</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extLst>
                  <a:ext uri="{0D108BD9-81ED-4DB2-BD59-A6C34878D82A}">
                    <a16:rowId xmlns:a16="http://schemas.microsoft.com/office/drawing/2014/main" val="10002"/>
                  </a:ext>
                </a:extLst>
              </a:tr>
              <a:tr h="1838063">
                <a:tc>
                  <a:txBody>
                    <a:bodyPr/>
                    <a:lstStyle/>
                    <a:p>
                      <a:pPr algn="l" defTabSz="1828800">
                        <a:defRPr sz="1800"/>
                      </a:pPr>
                      <a:r>
                        <a:rPr sz="3600" dirty="0">
                          <a:latin typeface="Arial"/>
                          <a:ea typeface="Arial"/>
                          <a:cs typeface="Arial"/>
                          <a:sym typeface="Arial"/>
                        </a:rPr>
                        <a:t>Some college or Associate degree</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tc>
                  <a:txBody>
                    <a:bodyPr/>
                    <a:lstStyle/>
                    <a:p>
                      <a:pPr defTabSz="1828800">
                        <a:defRPr sz="1800"/>
                      </a:pPr>
                      <a:r>
                        <a:rPr sz="3600" dirty="0">
                          <a:latin typeface="Arial"/>
                          <a:ea typeface="Arial"/>
                          <a:cs typeface="Arial"/>
                          <a:sym typeface="Arial"/>
                        </a:rPr>
                        <a:t>2200</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extLst>
                  <a:ext uri="{0D108BD9-81ED-4DB2-BD59-A6C34878D82A}">
                    <a16:rowId xmlns:a16="http://schemas.microsoft.com/office/drawing/2014/main" val="10003"/>
                  </a:ext>
                </a:extLst>
              </a:tr>
              <a:tr h="1233303">
                <a:tc>
                  <a:txBody>
                    <a:bodyPr/>
                    <a:lstStyle/>
                    <a:p>
                      <a:pPr algn="l" defTabSz="1828800">
                        <a:defRPr sz="1800"/>
                      </a:pPr>
                      <a:r>
                        <a:rPr sz="3600" dirty="0">
                          <a:latin typeface="Arial"/>
                          <a:ea typeface="Arial"/>
                          <a:cs typeface="Arial"/>
                          <a:sym typeface="Arial"/>
                        </a:rPr>
                        <a:t>Bachelor’s degree</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tc>
                  <a:txBody>
                    <a:bodyPr/>
                    <a:lstStyle/>
                    <a:p>
                      <a:pPr defTabSz="1828800">
                        <a:defRPr sz="1800"/>
                      </a:pPr>
                      <a:r>
                        <a:rPr sz="3600" dirty="0">
                          <a:latin typeface="Arial"/>
                          <a:ea typeface="Arial"/>
                          <a:cs typeface="Arial"/>
                          <a:sym typeface="Arial"/>
                        </a:rPr>
                        <a:t>2500</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extLst>
                  <a:ext uri="{0D108BD9-81ED-4DB2-BD59-A6C34878D82A}">
                    <a16:rowId xmlns:a16="http://schemas.microsoft.com/office/drawing/2014/main" val="10004"/>
                  </a:ext>
                </a:extLst>
              </a:tr>
              <a:tr h="1233303">
                <a:tc>
                  <a:txBody>
                    <a:bodyPr/>
                    <a:lstStyle/>
                    <a:p>
                      <a:pPr algn="l" defTabSz="1828800">
                        <a:defRPr sz="1800"/>
                      </a:pPr>
                      <a:r>
                        <a:rPr sz="3600" dirty="0">
                          <a:latin typeface="Arial"/>
                          <a:ea typeface="Arial"/>
                          <a:cs typeface="Arial"/>
                          <a:sym typeface="Arial"/>
                        </a:rPr>
                        <a:t>Advanced degree</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tc>
                  <a:txBody>
                    <a:bodyPr/>
                    <a:lstStyle/>
                    <a:p>
                      <a:pPr defTabSz="1828800">
                        <a:defRPr sz="1800"/>
                      </a:pPr>
                      <a:r>
                        <a:rPr sz="3600" dirty="0">
                          <a:latin typeface="Arial"/>
                          <a:ea typeface="Arial"/>
                          <a:cs typeface="Arial"/>
                          <a:sym typeface="Arial"/>
                        </a:rPr>
                        <a:t>3220</a:t>
                      </a:r>
                    </a:p>
                  </a:txBody>
                  <a:tcPr marL="45720" marR="45720" anchor="ctr" horzOverflow="overflow">
                    <a:lnL w="25400">
                      <a:solidFill>
                        <a:srgbClr val="000000"/>
                      </a:solidFill>
                    </a:lnL>
                    <a:lnR w="25400">
                      <a:solidFill>
                        <a:srgbClr val="000000"/>
                      </a:solidFill>
                    </a:lnR>
                    <a:lnT w="25400">
                      <a:solidFill>
                        <a:srgbClr val="000000"/>
                      </a:solidFill>
                    </a:lnT>
                    <a:lnB w="2540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
        <p:nvSpPr>
          <p:cNvPr id="501" name="Weekly Earnings of Full-Time Employed Persons Age 25+ by Education, 2017"/>
          <p:cNvSpPr txBox="1">
            <a:spLocks noGrp="1"/>
          </p:cNvSpPr>
          <p:nvPr>
            <p:ph type="title"/>
          </p:nvPr>
        </p:nvSpPr>
        <p:spPr>
          <a:prstGeom prst="rect">
            <a:avLst/>
          </a:prstGeom>
        </p:spPr>
        <p:txBody>
          <a:bodyPr/>
          <a:lstStyle>
            <a:lvl1pPr>
              <a:lnSpc>
                <a:spcPct val="104999"/>
              </a:lnSpc>
              <a:defRPr sz="5600">
                <a:latin typeface="Arial"/>
                <a:ea typeface="Arial"/>
                <a:cs typeface="Arial"/>
                <a:sym typeface="Arial"/>
              </a:defRPr>
            </a:lvl1pPr>
          </a:lstStyle>
          <a:p>
            <a:pPr algn="l"/>
            <a:r>
              <a:rPr sz="6000" dirty="0">
                <a:latin typeface="Georgia"/>
              </a:rPr>
              <a:t>Weekly Earnings of Full-Time Employed Persons Age 25+ by Education, 2017</a:t>
            </a:r>
            <a:endParaRPr lang="en-US" sz="6000">
              <a:latin typeface="Georgia"/>
            </a:endParaRP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Rectangle"/>
          <p:cNvSpPr/>
          <p:nvPr/>
        </p:nvSpPr>
        <p:spPr>
          <a:xfrm>
            <a:off x="10156824" y="6457917"/>
            <a:ext cx="10245726" cy="5892802"/>
          </a:xfrm>
          <a:prstGeom prst="rect">
            <a:avLst/>
          </a:prstGeom>
          <a:solidFill>
            <a:srgbClr val="CCCCFF"/>
          </a:solidFill>
          <a:ln w="12700">
            <a:miter lim="400000"/>
          </a:ln>
          <a:effectLst>
            <a:outerShdw blurRad="101600" dist="50800" dir="5400000" rotWithShape="0">
              <a:srgbClr val="000000">
                <a:alpha val="35000"/>
              </a:srgbClr>
            </a:outerShdw>
          </a:effectLst>
        </p:spPr>
        <p:txBody>
          <a:bodyPr lIns="121919" tIns="121919" rIns="121919" bIns="121919" anchor="ctr"/>
          <a:lstStyle/>
          <a:p>
            <a:pPr>
              <a:defRPr>
                <a:latin typeface="Arial"/>
                <a:ea typeface="Arial"/>
                <a:cs typeface="Arial"/>
                <a:sym typeface="Arial"/>
              </a:defRPr>
            </a:pPr>
            <a:endParaRPr/>
          </a:p>
        </p:txBody>
      </p:sp>
      <p:sp>
        <p:nvSpPr>
          <p:cNvPr id="506" name="Women"/>
          <p:cNvSpPr txBox="1"/>
          <p:nvPr/>
        </p:nvSpPr>
        <p:spPr>
          <a:xfrm>
            <a:off x="10248265" y="9136383"/>
            <a:ext cx="3230246" cy="9223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lnSpc>
                <a:spcPct val="104999"/>
              </a:lnSpc>
              <a:spcBef>
                <a:spcPts val="2500"/>
              </a:spcBef>
              <a:defRPr>
                <a:latin typeface="Arial"/>
                <a:ea typeface="Arial"/>
                <a:cs typeface="Arial"/>
                <a:sym typeface="Arial"/>
              </a:defRPr>
            </a:lvl1pPr>
          </a:lstStyle>
          <a:p>
            <a:r>
              <a:t>Women</a:t>
            </a:r>
          </a:p>
        </p:txBody>
      </p:sp>
      <p:sp>
        <p:nvSpPr>
          <p:cNvPr id="507" name="Men"/>
          <p:cNvSpPr txBox="1"/>
          <p:nvPr/>
        </p:nvSpPr>
        <p:spPr>
          <a:xfrm>
            <a:off x="10300334" y="7696461"/>
            <a:ext cx="3230246" cy="9223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lnSpc>
                <a:spcPct val="104999"/>
              </a:lnSpc>
              <a:spcBef>
                <a:spcPts val="2500"/>
              </a:spcBef>
              <a:defRPr>
                <a:latin typeface="Arial"/>
                <a:ea typeface="Arial"/>
                <a:cs typeface="Arial"/>
                <a:sym typeface="Arial"/>
              </a:defRPr>
            </a:lvl1pPr>
          </a:lstStyle>
          <a:p>
            <a:r>
              <a:t>Men</a:t>
            </a:r>
          </a:p>
        </p:txBody>
      </p:sp>
      <p:grpSp>
        <p:nvGrpSpPr>
          <p:cNvPr id="511" name="Group"/>
          <p:cNvGrpSpPr/>
          <p:nvPr/>
        </p:nvGrpSpPr>
        <p:grpSpPr>
          <a:xfrm>
            <a:off x="17080864" y="6767833"/>
            <a:ext cx="3230246" cy="2127251"/>
            <a:chOff x="0" y="0"/>
            <a:chExt cx="3230245" cy="2127249"/>
          </a:xfrm>
        </p:grpSpPr>
        <p:sp>
          <p:nvSpPr>
            <p:cNvPr id="508" name="82%"/>
            <p:cNvSpPr/>
            <p:nvPr/>
          </p:nvSpPr>
          <p:spPr>
            <a:xfrm>
              <a:off x="0" y="2127249"/>
              <a:ext cx="323024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defRPr>
                  <a:latin typeface="Arial"/>
                  <a:ea typeface="Arial"/>
                  <a:cs typeface="Arial"/>
                  <a:sym typeface="Arial"/>
                </a:defRPr>
              </a:lvl1pPr>
            </a:lstStyle>
            <a:p>
              <a:r>
                <a:t>82%</a:t>
              </a:r>
            </a:p>
          </p:txBody>
        </p:sp>
        <p:sp>
          <p:nvSpPr>
            <p:cNvPr id="509" name="111%"/>
            <p:cNvSpPr/>
            <p:nvPr/>
          </p:nvSpPr>
          <p:spPr>
            <a:xfrm>
              <a:off x="0" y="1065212"/>
              <a:ext cx="323024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defRPr>
                  <a:latin typeface="Arial"/>
                  <a:ea typeface="Arial"/>
                  <a:cs typeface="Arial"/>
                  <a:sym typeface="Arial"/>
                </a:defRPr>
              </a:lvl1pPr>
            </a:lstStyle>
            <a:p>
              <a:r>
                <a:t>111%</a:t>
              </a:r>
            </a:p>
          </p:txBody>
        </p:sp>
        <p:sp>
          <p:nvSpPr>
            <p:cNvPr id="510" name="2017"/>
            <p:cNvSpPr/>
            <p:nvPr/>
          </p:nvSpPr>
          <p:spPr>
            <a:xfrm>
              <a:off x="0" y="0"/>
              <a:ext cx="323024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defRPr>
                  <a:latin typeface="Arial"/>
                  <a:ea typeface="Arial"/>
                  <a:cs typeface="Arial"/>
                  <a:sym typeface="Arial"/>
                </a:defRPr>
              </a:lvl1pPr>
            </a:lstStyle>
            <a:p>
              <a:r>
                <a:t>2017</a:t>
              </a:r>
            </a:p>
          </p:txBody>
        </p:sp>
      </p:grpSp>
      <p:grpSp>
        <p:nvGrpSpPr>
          <p:cNvPr id="515" name="Group"/>
          <p:cNvGrpSpPr/>
          <p:nvPr/>
        </p:nvGrpSpPr>
        <p:grpSpPr>
          <a:xfrm>
            <a:off x="13661389" y="6767833"/>
            <a:ext cx="3236596" cy="2127251"/>
            <a:chOff x="0" y="0"/>
            <a:chExt cx="3236595" cy="2127249"/>
          </a:xfrm>
        </p:grpSpPr>
        <p:sp>
          <p:nvSpPr>
            <p:cNvPr id="512" name="35%"/>
            <p:cNvSpPr/>
            <p:nvPr/>
          </p:nvSpPr>
          <p:spPr>
            <a:xfrm>
              <a:off x="0" y="2127249"/>
              <a:ext cx="323659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defRPr>
                  <a:latin typeface="Arial"/>
                  <a:ea typeface="Arial"/>
                  <a:cs typeface="Arial"/>
                  <a:sym typeface="Arial"/>
                </a:defRPr>
              </a:lvl1pPr>
            </a:lstStyle>
            <a:p>
              <a:r>
                <a:t>35%</a:t>
              </a:r>
            </a:p>
          </p:txBody>
        </p:sp>
        <p:sp>
          <p:nvSpPr>
            <p:cNvPr id="513" name="44%"/>
            <p:cNvSpPr/>
            <p:nvPr/>
          </p:nvSpPr>
          <p:spPr>
            <a:xfrm>
              <a:off x="0" y="1065212"/>
              <a:ext cx="323659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defRPr>
                  <a:latin typeface="Arial"/>
                  <a:ea typeface="Arial"/>
                  <a:cs typeface="Arial"/>
                  <a:sym typeface="Arial"/>
                </a:defRPr>
              </a:lvl1pPr>
            </a:lstStyle>
            <a:p>
              <a:r>
                <a:t>44%</a:t>
              </a:r>
            </a:p>
          </p:txBody>
        </p:sp>
        <p:sp>
          <p:nvSpPr>
            <p:cNvPr id="514" name="1980"/>
            <p:cNvSpPr/>
            <p:nvPr/>
          </p:nvSpPr>
          <p:spPr>
            <a:xfrm>
              <a:off x="0" y="0"/>
              <a:ext cx="323659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lvl1pPr>
                <a:defRPr>
                  <a:latin typeface="Arial"/>
                  <a:ea typeface="Arial"/>
                  <a:cs typeface="Arial"/>
                  <a:sym typeface="Arial"/>
                </a:defRPr>
              </a:lvl1pPr>
            </a:lstStyle>
            <a:p>
              <a:r>
                <a:t>1980</a:t>
              </a:r>
            </a:p>
          </p:txBody>
        </p:sp>
      </p:grpSp>
      <p:sp>
        <p:nvSpPr>
          <p:cNvPr id="516" name="Percentage difference in annual earnings for college graduates  vs. high school diploma"/>
          <p:cNvSpPr txBox="1"/>
          <p:nvPr/>
        </p:nvSpPr>
        <p:spPr>
          <a:xfrm>
            <a:off x="1840865" y="4498435"/>
            <a:ext cx="10062845" cy="136928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t">
            <a:spAutoFit/>
          </a:bodyPr>
          <a:lstStyle/>
          <a:p>
            <a:pPr>
              <a:lnSpc>
                <a:spcPct val="104999"/>
              </a:lnSpc>
              <a:spcBef>
                <a:spcPts val="2500"/>
              </a:spcBef>
              <a:defRPr>
                <a:latin typeface="Arial"/>
                <a:ea typeface="Arial"/>
                <a:cs typeface="Arial"/>
                <a:sym typeface="Arial"/>
              </a:defRPr>
            </a:pPr>
            <a:r>
              <a:rPr sz="3600" dirty="0"/>
              <a:t>Percentage difference in annual earnings for college graduates vs. high school diploma</a:t>
            </a:r>
            <a:r>
              <a:rPr lang="en-US" sz="3600" dirty="0"/>
              <a:t>.</a:t>
            </a:r>
          </a:p>
        </p:txBody>
      </p:sp>
      <p:sp>
        <p:nvSpPr>
          <p:cNvPr id="517" name="Line"/>
          <p:cNvSpPr/>
          <p:nvPr/>
        </p:nvSpPr>
        <p:spPr>
          <a:xfrm>
            <a:off x="10156825" y="3770633"/>
            <a:ext cx="10245725" cy="1"/>
          </a:xfrm>
          <a:prstGeom prst="line">
            <a:avLst/>
          </a:prstGeom>
          <a:ln w="25400" cap="sq">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518" name="Line"/>
          <p:cNvSpPr/>
          <p:nvPr/>
        </p:nvSpPr>
        <p:spPr>
          <a:xfrm>
            <a:off x="10156825" y="6475733"/>
            <a:ext cx="10245725" cy="1"/>
          </a:xfrm>
          <a:prstGeom prst="line">
            <a:avLst/>
          </a:prstGeom>
          <a:ln w="25400">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519" name="Line"/>
          <p:cNvSpPr/>
          <p:nvPr/>
        </p:nvSpPr>
        <p:spPr>
          <a:xfrm>
            <a:off x="10156825" y="7542533"/>
            <a:ext cx="10245725" cy="1"/>
          </a:xfrm>
          <a:prstGeom prst="line">
            <a:avLst/>
          </a:prstGeom>
          <a:ln w="25400">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520" name="Line"/>
          <p:cNvSpPr/>
          <p:nvPr/>
        </p:nvSpPr>
        <p:spPr>
          <a:xfrm>
            <a:off x="10156825" y="8606158"/>
            <a:ext cx="10245725" cy="1"/>
          </a:xfrm>
          <a:prstGeom prst="line">
            <a:avLst/>
          </a:prstGeom>
          <a:ln w="25400">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521" name="Line"/>
          <p:cNvSpPr/>
          <p:nvPr/>
        </p:nvSpPr>
        <p:spPr>
          <a:xfrm>
            <a:off x="10156825" y="12322175"/>
            <a:ext cx="10245725" cy="0"/>
          </a:xfrm>
          <a:prstGeom prst="line">
            <a:avLst/>
          </a:prstGeom>
          <a:ln w="25400" cap="sq">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522" name="Line"/>
          <p:cNvSpPr/>
          <p:nvPr/>
        </p:nvSpPr>
        <p:spPr>
          <a:xfrm flipH="1">
            <a:off x="10156824" y="6426200"/>
            <a:ext cx="1" cy="5895975"/>
          </a:xfrm>
          <a:prstGeom prst="line">
            <a:avLst/>
          </a:prstGeom>
          <a:ln w="25400" cap="sq">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523" name="Line"/>
          <p:cNvSpPr/>
          <p:nvPr/>
        </p:nvSpPr>
        <p:spPr>
          <a:xfrm>
            <a:off x="20402550" y="6426200"/>
            <a:ext cx="0" cy="5895975"/>
          </a:xfrm>
          <a:prstGeom prst="line">
            <a:avLst/>
          </a:prstGeom>
          <a:ln w="25400" cap="sq">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524" name="Line"/>
          <p:cNvSpPr/>
          <p:nvPr/>
        </p:nvSpPr>
        <p:spPr>
          <a:xfrm>
            <a:off x="13569950" y="6475733"/>
            <a:ext cx="0" cy="3190876"/>
          </a:xfrm>
          <a:prstGeom prst="line">
            <a:avLst/>
          </a:prstGeom>
          <a:ln w="25400">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525" name="Line"/>
          <p:cNvSpPr/>
          <p:nvPr/>
        </p:nvSpPr>
        <p:spPr>
          <a:xfrm>
            <a:off x="16989425" y="6475733"/>
            <a:ext cx="0" cy="3190876"/>
          </a:xfrm>
          <a:prstGeom prst="line">
            <a:avLst/>
          </a:prstGeom>
          <a:ln w="25400">
            <a:solidFill>
              <a:srgbClr val="000000"/>
            </a:solidFill>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526" name="The earnings gap between college-educated and  non-college-educated workers has widened in recent decades."/>
          <p:cNvSpPr txBox="1"/>
          <p:nvPr/>
        </p:nvSpPr>
        <p:spPr>
          <a:xfrm>
            <a:off x="239395" y="8781974"/>
            <a:ext cx="9761221" cy="1631214"/>
          </a:xfrm>
          <a:prstGeom prst="rect">
            <a:avLst/>
          </a:prstGeom>
          <a:gradFill>
            <a:gsLst>
              <a:gs pos="0">
                <a:schemeClr val="accent6"/>
              </a:gs>
              <a:gs pos="100000">
                <a:schemeClr val="accent6">
                  <a:hueOff val="-635061"/>
                  <a:lumOff val="44832"/>
                </a:schemeClr>
              </a:gs>
            </a:gsLst>
            <a:lin ang="16200000"/>
          </a:gradFill>
          <a:ln w="25400">
            <a:solidFill>
              <a:srgbClr val="E7471C"/>
            </a:solidFill>
          </a:ln>
          <a:effectLst>
            <a:outerShdw blurRad="101600" dist="508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ctr">
            <a:spAutoFit/>
          </a:bodyPr>
          <a:lstStyle/>
          <a:p>
            <a:pPr>
              <a:defRPr sz="3200">
                <a:solidFill>
                  <a:srgbClr val="FFFFFF"/>
                </a:solidFill>
              </a:defRPr>
            </a:pPr>
            <a:r>
              <a:rPr sz="3000" dirty="0">
                <a:latin typeface="Arial"/>
              </a:rPr>
              <a:t>The earnings gap between college-educated and </a:t>
            </a:r>
            <a:br>
              <a:rPr sz="3000" dirty="0">
                <a:latin typeface="Arial"/>
              </a:rPr>
            </a:br>
            <a:r>
              <a:rPr sz="3000" dirty="0">
                <a:latin typeface="Arial"/>
              </a:rPr>
              <a:t>non-college-educated workers has widened in recent decades.</a:t>
            </a:r>
            <a:endParaRPr lang="en-US" sz="3000">
              <a:latin typeface="Arial"/>
            </a:endParaRPr>
          </a:p>
        </p:txBody>
      </p:sp>
      <p:sp>
        <p:nvSpPr>
          <p:cNvPr id="527" name="The Increasing Value of Skills"/>
          <p:cNvSpPr txBox="1">
            <a:spLocks noGrp="1"/>
          </p:cNvSpPr>
          <p:nvPr>
            <p:ph type="title"/>
          </p:nvPr>
        </p:nvSpPr>
        <p:spPr>
          <a:xfrm>
            <a:off x="1849966" y="989334"/>
            <a:ext cx="21945601" cy="3016251"/>
          </a:xfrm>
          <a:prstGeom prst="rect">
            <a:avLst/>
          </a:prstGeom>
        </p:spPr>
        <p:txBody>
          <a:bodyPr/>
          <a:lstStyle>
            <a:lvl1pPr>
              <a:defRPr sz="6400"/>
            </a:lvl1pPr>
          </a:lstStyle>
          <a:p>
            <a:pPr algn="l"/>
            <a:r>
              <a:rPr sz="6000" dirty="0"/>
              <a:t>The Increasing Value of Skills</a:t>
            </a:r>
            <a:endParaRPr lang="en-US" sz="60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526"/>
                                        </p:tgtEl>
                                        <p:attrNameLst>
                                          <p:attrName>style.visibility</p:attrName>
                                        </p:attrNameLst>
                                      </p:cBhvr>
                                      <p:to>
                                        <p:strVal val="visible"/>
                                      </p:to>
                                    </p:set>
                                    <p:animEffect transition="in" filter="wipe(left)">
                                      <p:cBhvr>
                                        <p:cTn id="7" dur="500"/>
                                        <p:tgtEl>
                                          <p:spTgt spid="5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iterate>
                                    <p:tmAbs val="0"/>
                                  </p:iterate>
                                  <p:childTnLst>
                                    <p:set>
                                      <p:cBhvr>
                                        <p:cTn id="11" fill="hold"/>
                                        <p:tgtEl>
                                          <p:spTgt spid="515"/>
                                        </p:tgtEl>
                                        <p:attrNameLst>
                                          <p:attrName>style.visibility</p:attrName>
                                        </p:attrNameLst>
                                      </p:cBhvr>
                                      <p:to>
                                        <p:strVal val="visible"/>
                                      </p:to>
                                    </p:set>
                                    <p:animEffect transition="in" filter="strips(downLeft)">
                                      <p:cBhvr>
                                        <p:cTn id="12" dur="500"/>
                                        <p:tgtEl>
                                          <p:spTgt spid="5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iterate>
                                    <p:tmAbs val="0"/>
                                  </p:iterate>
                                  <p:childTnLst>
                                    <p:set>
                                      <p:cBhvr>
                                        <p:cTn id="16" fill="hold"/>
                                        <p:tgtEl>
                                          <p:spTgt spid="511"/>
                                        </p:tgtEl>
                                        <p:attrNameLst>
                                          <p:attrName>style.visibility</p:attrName>
                                        </p:attrNameLst>
                                      </p:cBhvr>
                                      <p:to>
                                        <p:strVal val="visible"/>
                                      </p:to>
                                    </p:set>
                                    <p:animEffect transition="in" filter="strips(downLeft)">
                                      <p:cBhvr>
                                        <p:cTn id="17" dur="5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animBg="1" advAuto="0"/>
      <p:bldP spid="515" grpId="0" animBg="1" advAuto="0"/>
      <p:bldP spid="526"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The Increasing Value of Skills"/>
          <p:cNvSpPr txBox="1">
            <a:spLocks noGrp="1"/>
          </p:cNvSpPr>
          <p:nvPr>
            <p:ph type="title"/>
          </p:nvPr>
        </p:nvSpPr>
        <p:spPr>
          <a:xfrm>
            <a:off x="1515532" y="416982"/>
            <a:ext cx="21945601" cy="3016251"/>
          </a:xfrm>
          <a:prstGeom prst="rect">
            <a:avLst/>
          </a:prstGeom>
        </p:spPr>
        <p:txBody>
          <a:bodyPr/>
          <a:lstStyle>
            <a:lvl1pPr>
              <a:defRPr sz="6400"/>
            </a:lvl1pPr>
          </a:lstStyle>
          <a:p>
            <a:pPr algn="l"/>
            <a:r>
              <a:rPr sz="6000" dirty="0"/>
              <a:t>The Increasing Value of Skills</a:t>
            </a:r>
            <a:endParaRPr lang="en-US" sz="6000" dirty="0"/>
          </a:p>
        </p:txBody>
      </p:sp>
      <p:sp>
        <p:nvSpPr>
          <p:cNvPr id="532" name="Two hypotheses:…"/>
          <p:cNvSpPr txBox="1">
            <a:spLocks noGrp="1"/>
          </p:cNvSpPr>
          <p:nvPr>
            <p:ph type="body" idx="1"/>
          </p:nvPr>
        </p:nvSpPr>
        <p:spPr>
          <a:xfrm>
            <a:off x="1765299" y="3373966"/>
            <a:ext cx="19129804" cy="7617855"/>
          </a:xfrm>
          <a:prstGeom prst="rect">
            <a:avLst/>
          </a:prstGeom>
        </p:spPr>
        <p:txBody>
          <a:bodyPr lIns="121919" tIns="121919" rIns="121919" bIns="121919" anchor="t"/>
          <a:lstStyle/>
          <a:p>
            <a:pPr marL="571500" indent="-571500">
              <a:spcBef>
                <a:spcPts val="2900"/>
              </a:spcBef>
              <a:defRPr sz="3200"/>
            </a:pPr>
            <a:r>
              <a:rPr sz="3600" dirty="0"/>
              <a:t>Two hypotheses:</a:t>
            </a:r>
            <a:endParaRPr lang="en-US" sz="3600" dirty="0"/>
          </a:p>
          <a:p>
            <a:pPr marL="114300" lvl="1" indent="0">
              <a:spcBef>
                <a:spcPts val="2500"/>
              </a:spcBef>
              <a:defRPr sz="3200" b="1">
                <a:solidFill>
                  <a:srgbClr val="996633"/>
                </a:solidFill>
              </a:defRPr>
            </a:pPr>
            <a:r>
              <a:rPr sz="3600" dirty="0"/>
              <a:t>1.</a:t>
            </a:r>
            <a:r>
              <a:rPr sz="3600" b="0" dirty="0">
                <a:solidFill>
                  <a:srgbClr val="000000"/>
                </a:solidFill>
              </a:rPr>
              <a:t>	</a:t>
            </a:r>
            <a:r>
              <a:rPr sz="3600" b="0" i="1" dirty="0">
                <a:solidFill>
                  <a:srgbClr val="000000"/>
                </a:solidFill>
              </a:rPr>
              <a:t>International trade</a:t>
            </a:r>
            <a:r>
              <a:rPr sz="3600" b="0" i="1" dirty="0"/>
              <a:t/>
            </a:r>
            <a:br>
              <a:rPr sz="3600" b="0" i="1" dirty="0"/>
            </a:br>
            <a:r>
              <a:rPr sz="3600" b="0" dirty="0">
                <a:solidFill>
                  <a:srgbClr val="000000"/>
                </a:solidFill>
              </a:rPr>
              <a:t>Rising exports of goods made with skilled labor, rising imports of goods made with unskilled labor.</a:t>
            </a:r>
            <a:r>
              <a:rPr lang="en-US" sz="3600" dirty="0"/>
              <a:t> </a:t>
            </a:r>
            <a:endParaRPr sz="3600" b="0" dirty="0">
              <a:solidFill>
                <a:srgbClr val="000000"/>
              </a:solidFill>
            </a:endParaRPr>
          </a:p>
          <a:p>
            <a:pPr marL="114300" lvl="1" indent="0">
              <a:spcBef>
                <a:spcPts val="2500"/>
              </a:spcBef>
              <a:defRPr sz="3200" b="1">
                <a:solidFill>
                  <a:srgbClr val="996633"/>
                </a:solidFill>
              </a:defRPr>
            </a:pPr>
            <a:r>
              <a:rPr sz="3600" dirty="0"/>
              <a:t>2.</a:t>
            </a:r>
            <a:r>
              <a:rPr sz="3600" b="0" dirty="0">
                <a:solidFill>
                  <a:srgbClr val="000000"/>
                </a:solidFill>
              </a:rPr>
              <a:t>	</a:t>
            </a:r>
            <a:r>
              <a:rPr sz="3600" b="0" i="1" dirty="0">
                <a:solidFill>
                  <a:srgbClr val="000000"/>
                </a:solidFill>
              </a:rPr>
              <a:t>Skill-biased technological change</a:t>
            </a:r>
            <a:r>
              <a:rPr sz="3600" b="0" i="1" dirty="0"/>
              <a:t/>
            </a:r>
            <a:br>
              <a:rPr sz="3600" b="0" i="1" dirty="0"/>
            </a:br>
            <a:r>
              <a:rPr sz="3600" b="0" dirty="0">
                <a:solidFill>
                  <a:srgbClr val="000000"/>
                </a:solidFill>
              </a:rPr>
              <a:t>New technologies have increased demand for skilled workers, reduced demand for unskilled workers.</a:t>
            </a:r>
            <a:r>
              <a:rPr lang="en-US" sz="3600" dirty="0"/>
              <a:t>  </a:t>
            </a:r>
            <a:endParaRPr sz="3600" b="0" dirty="0">
              <a:solidFill>
                <a:srgbClr val="000000"/>
              </a:solidFill>
            </a:endParaRPr>
          </a:p>
          <a:p>
            <a:pPr marL="571500" indent="-571500">
              <a:spcBef>
                <a:spcPts val="2900"/>
              </a:spcBef>
              <a:defRPr sz="3200"/>
            </a:pPr>
            <a:r>
              <a:rPr sz="3600" dirty="0"/>
              <a:t>Difficult to determine which hypothesis </a:t>
            </a:r>
            <a:r>
              <a:rPr sz="3600"/>
              <a:t>better explains the widening earnings gap; </a:t>
            </a:r>
            <a:r>
              <a:rPr sz="3600" dirty="0"/>
              <a:t/>
            </a:r>
            <a:br>
              <a:rPr sz="3600" dirty="0"/>
            </a:br>
            <a:r>
              <a:rPr sz="3600" dirty="0"/>
              <a:t>probably both are important.</a:t>
            </a:r>
            <a:r>
              <a:rPr lang="en-US" sz="3600" dirty="0"/>
              <a:t>  </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he Signaling Theory of Education"/>
          <p:cNvSpPr txBox="1">
            <a:spLocks noGrp="1"/>
          </p:cNvSpPr>
          <p:nvPr>
            <p:ph type="title"/>
          </p:nvPr>
        </p:nvSpPr>
        <p:spPr>
          <a:xfrm>
            <a:off x="1219199" y="2002099"/>
            <a:ext cx="21945601" cy="1406391"/>
          </a:xfrm>
          <a:prstGeom prst="rect">
            <a:avLst/>
          </a:prstGeom>
        </p:spPr>
        <p:txBody>
          <a:bodyPr lIns="121919" tIns="121919" rIns="121919" bIns="121919" anchor="t"/>
          <a:lstStyle/>
          <a:p>
            <a:pPr algn="l"/>
            <a:r>
              <a:rPr sz="6000" dirty="0"/>
              <a:t>The Signaling Theory of Education</a:t>
            </a:r>
            <a:endParaRPr lang="en-US" sz="6000" dirty="0"/>
          </a:p>
        </p:txBody>
      </p:sp>
      <p:sp>
        <p:nvSpPr>
          <p:cNvPr id="535" name="An alternative view of education:…"/>
          <p:cNvSpPr txBox="1">
            <a:spLocks noGrp="1"/>
          </p:cNvSpPr>
          <p:nvPr>
            <p:ph type="body" idx="1"/>
          </p:nvPr>
        </p:nvSpPr>
        <p:spPr>
          <a:xfrm>
            <a:off x="1219199" y="4088803"/>
            <a:ext cx="19552425" cy="5428447"/>
          </a:xfrm>
          <a:prstGeom prst="rect">
            <a:avLst/>
          </a:prstGeom>
        </p:spPr>
        <p:txBody>
          <a:bodyPr lIns="121919" tIns="121919" rIns="121919" bIns="121919" anchor="t"/>
          <a:lstStyle/>
          <a:p>
            <a:pPr marL="0" indent="0">
              <a:buNone/>
            </a:pPr>
            <a:r>
              <a:rPr sz="3600" b="1" dirty="0"/>
              <a:t>An alternative view of education:</a:t>
            </a:r>
            <a:endParaRPr lang="en-US" sz="3600" b="1" dirty="0"/>
          </a:p>
          <a:p>
            <a:pPr marL="571500" indent="-571500"/>
            <a:r>
              <a:rPr sz="3600" dirty="0"/>
              <a:t>Firms use education level to sort between high-ability and low-ability workers.</a:t>
            </a:r>
            <a:r>
              <a:rPr lang="en-US" sz="3600" dirty="0"/>
              <a:t>  </a:t>
            </a:r>
            <a:endParaRPr sz="3600" dirty="0"/>
          </a:p>
          <a:p>
            <a:pPr marL="571500" indent="-571500"/>
            <a:r>
              <a:rPr sz="3600" dirty="0"/>
              <a:t>The difficulty of earning a college degree demonstrates to prospective employers that college graduates are highly capable.</a:t>
            </a:r>
            <a:r>
              <a:rPr lang="en-US" sz="3600" dirty="0"/>
              <a:t>  </a:t>
            </a:r>
            <a:endParaRPr sz="3600" dirty="0"/>
          </a:p>
          <a:p>
            <a:pPr marL="571500" indent="-571500"/>
            <a:r>
              <a:rPr sz="3600" dirty="0"/>
              <a:t>Yet, the education itself has no impact on productivity or skills.</a:t>
            </a:r>
            <a:r>
              <a:rPr lang="en-US" sz="3600" dirty="0"/>
              <a:t>  </a:t>
            </a:r>
            <a:endParaRPr sz="3600" dirty="0"/>
          </a:p>
          <a:p>
            <a:pPr marL="571500" indent="-571500"/>
            <a:r>
              <a:rPr sz="3600" dirty="0"/>
              <a:t>Policy implication:</a:t>
            </a:r>
            <a:r>
              <a:rPr lang="en-US" sz="3600" dirty="0"/>
              <a:t> </a:t>
            </a:r>
            <a:r>
              <a:rPr sz="3600" dirty="0"/>
              <a:t>Increasing general educational attainment would not affect wages.</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Reasons for Above-Equilibrium Wages"/>
          <p:cNvSpPr txBox="1">
            <a:spLocks noGrp="1"/>
          </p:cNvSpPr>
          <p:nvPr>
            <p:ph type="title"/>
          </p:nvPr>
        </p:nvSpPr>
        <p:spPr>
          <a:xfrm>
            <a:off x="1219199" y="1304194"/>
            <a:ext cx="21945601" cy="1277603"/>
          </a:xfrm>
          <a:prstGeom prst="rect">
            <a:avLst/>
          </a:prstGeom>
        </p:spPr>
        <p:txBody>
          <a:bodyPr lIns="121919" tIns="121919" rIns="121919" bIns="121919" anchor="t"/>
          <a:lstStyle>
            <a:lvl1pPr>
              <a:defRPr sz="6400"/>
            </a:lvl1pPr>
          </a:lstStyle>
          <a:p>
            <a:pPr algn="l"/>
            <a:r>
              <a:rPr sz="6000" dirty="0"/>
              <a:t>Reasons for Above-Equilibrium Wages</a:t>
            </a:r>
            <a:endParaRPr lang="en-US" sz="6000" dirty="0"/>
          </a:p>
        </p:txBody>
      </p:sp>
      <p:sp>
        <p:nvSpPr>
          <p:cNvPr id="538" name="1. Minimum wage laws…"/>
          <p:cNvSpPr txBox="1">
            <a:spLocks noGrp="1"/>
          </p:cNvSpPr>
          <p:nvPr>
            <p:ph type="body" idx="1"/>
          </p:nvPr>
        </p:nvSpPr>
        <p:spPr>
          <a:xfrm>
            <a:off x="1219199" y="3773687"/>
            <a:ext cx="18885382" cy="6050926"/>
          </a:xfrm>
          <a:prstGeom prst="rect">
            <a:avLst/>
          </a:prstGeom>
        </p:spPr>
        <p:txBody>
          <a:bodyPr lIns="121919" tIns="121919" rIns="121919" bIns="121919" anchor="t"/>
          <a:lstStyle/>
          <a:p>
            <a:pPr marL="0" indent="0">
              <a:defRPr b="1">
                <a:solidFill>
                  <a:srgbClr val="009999"/>
                </a:solidFill>
              </a:defRPr>
            </a:pPr>
            <a:r>
              <a:rPr sz="3600" dirty="0"/>
              <a:t>1.</a:t>
            </a:r>
            <a:r>
              <a:rPr sz="3600" b="0" dirty="0">
                <a:solidFill>
                  <a:srgbClr val="000000"/>
                </a:solidFill>
              </a:rPr>
              <a:t> </a:t>
            </a:r>
            <a:r>
              <a:rPr sz="3600" b="0" i="1" dirty="0">
                <a:solidFill>
                  <a:srgbClr val="000000"/>
                </a:solidFill>
              </a:rPr>
              <a:t>Minimum wage laws</a:t>
            </a:r>
            <a:endParaRPr lang="en-US" sz="3600" b="0" i="1" dirty="0">
              <a:solidFill>
                <a:srgbClr val="000000"/>
              </a:solidFill>
            </a:endParaRPr>
          </a:p>
          <a:p>
            <a:pPr marL="518795" lvl="1" indent="0">
              <a:spcBef>
                <a:spcPts val="1200"/>
              </a:spcBef>
            </a:pPr>
            <a:r>
              <a:rPr sz="3600" dirty="0"/>
              <a:t>The minimum wage may exceed the </a:t>
            </a:r>
            <a:r>
              <a:rPr lang="en-US" sz="3600" dirty="0"/>
              <a:t>equilibrium</a:t>
            </a:r>
            <a:r>
              <a:rPr sz="3600" dirty="0"/>
              <a:t> wage of the least-skilled and experienced workers</a:t>
            </a:r>
            <a:r>
              <a:rPr lang="en-US" sz="3600" dirty="0"/>
              <a:t>.</a:t>
            </a:r>
            <a:endParaRPr sz="3600" dirty="0"/>
          </a:p>
          <a:p>
            <a:pPr marL="0" indent="0">
              <a:spcBef>
                <a:spcPts val="4000"/>
              </a:spcBef>
              <a:defRPr b="1">
                <a:solidFill>
                  <a:srgbClr val="009999"/>
                </a:solidFill>
              </a:defRPr>
            </a:pPr>
            <a:r>
              <a:rPr sz="3600" dirty="0"/>
              <a:t>2.</a:t>
            </a:r>
            <a:r>
              <a:rPr sz="3600" dirty="0">
                <a:solidFill>
                  <a:srgbClr val="996633"/>
                </a:solidFill>
              </a:rPr>
              <a:t> </a:t>
            </a:r>
            <a:r>
              <a:rPr sz="3600" b="0" i="1" dirty="0">
                <a:solidFill>
                  <a:srgbClr val="000000"/>
                </a:solidFill>
              </a:rPr>
              <a:t>Unions</a:t>
            </a:r>
          </a:p>
          <a:p>
            <a:pPr marL="518795" lvl="1" indent="0">
              <a:spcBef>
                <a:spcPts val="1200"/>
              </a:spcBef>
              <a:defRPr b="1">
                <a:solidFill>
                  <a:srgbClr val="CC0000"/>
                </a:solidFill>
              </a:defRPr>
            </a:pPr>
            <a:r>
              <a:rPr sz="3600" dirty="0"/>
              <a:t>Union</a:t>
            </a:r>
            <a:r>
              <a:rPr sz="3600" b="0" dirty="0">
                <a:solidFill>
                  <a:srgbClr val="000000"/>
                </a:solidFill>
              </a:rPr>
              <a:t>:</a:t>
            </a:r>
            <a:r>
              <a:rPr lang="en-US" sz="3600" dirty="0"/>
              <a:t> A</a:t>
            </a:r>
            <a:r>
              <a:rPr sz="3600" b="0" dirty="0">
                <a:solidFill>
                  <a:srgbClr val="000000"/>
                </a:solidFill>
              </a:rPr>
              <a:t> worker association that bargains with employers over wages and working conditions</a:t>
            </a:r>
            <a:r>
              <a:rPr lang="en-US" sz="3600" dirty="0"/>
              <a:t>.</a:t>
            </a:r>
            <a:endParaRPr sz="3600" dirty="0"/>
          </a:p>
          <a:p>
            <a:pPr marL="518795" lvl="1" indent="0">
              <a:spcBef>
                <a:spcPts val="1200"/>
              </a:spcBef>
            </a:pPr>
            <a:r>
              <a:rPr sz="3600" dirty="0"/>
              <a:t>Unions use their market power to obtain higher wages; most union workers earn 10-20% more than similar nonunion workers.</a:t>
            </a:r>
            <a:r>
              <a:rPr lang="en-US" sz="3600" dirty="0"/>
              <a:t>  </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Reasons for Above-Equilibrium Wages"/>
          <p:cNvSpPr txBox="1">
            <a:spLocks noGrp="1"/>
          </p:cNvSpPr>
          <p:nvPr>
            <p:ph type="title"/>
          </p:nvPr>
        </p:nvSpPr>
        <p:spPr>
          <a:xfrm>
            <a:off x="1748366" y="1685194"/>
            <a:ext cx="21945601" cy="2307913"/>
          </a:xfrm>
          <a:prstGeom prst="rect">
            <a:avLst/>
          </a:prstGeom>
        </p:spPr>
        <p:txBody>
          <a:bodyPr lIns="121919" tIns="121919" rIns="121919" bIns="121919" anchor="t"/>
          <a:lstStyle>
            <a:lvl1pPr>
              <a:defRPr sz="6400"/>
            </a:lvl1pPr>
          </a:lstStyle>
          <a:p>
            <a:pPr algn="l"/>
            <a:r>
              <a:rPr sz="6000" dirty="0"/>
              <a:t>Reasons for Above-Equilibrium Wages</a:t>
            </a:r>
            <a:endParaRPr lang="en-US" sz="6000" dirty="0"/>
          </a:p>
        </p:txBody>
      </p:sp>
      <p:sp>
        <p:nvSpPr>
          <p:cNvPr id="541" name="3. Efficiency wages…"/>
          <p:cNvSpPr txBox="1">
            <a:spLocks noGrp="1"/>
          </p:cNvSpPr>
          <p:nvPr>
            <p:ph type="body" idx="1"/>
          </p:nvPr>
        </p:nvSpPr>
        <p:spPr>
          <a:xfrm>
            <a:off x="1748366" y="4280495"/>
            <a:ext cx="17865125" cy="3668334"/>
          </a:xfrm>
          <a:prstGeom prst="rect">
            <a:avLst/>
          </a:prstGeom>
        </p:spPr>
        <p:txBody>
          <a:bodyPr lIns="121919" tIns="121919" rIns="121919" bIns="121919" anchor="t"/>
          <a:lstStyle/>
          <a:p>
            <a:pPr marL="0" indent="0">
              <a:spcBef>
                <a:spcPts val="4000"/>
              </a:spcBef>
              <a:defRPr b="1">
                <a:solidFill>
                  <a:srgbClr val="009999"/>
                </a:solidFill>
              </a:defRPr>
            </a:pPr>
            <a:r>
              <a:rPr sz="3600" dirty="0"/>
              <a:t>3.</a:t>
            </a:r>
            <a:r>
              <a:rPr sz="3600" dirty="0">
                <a:solidFill>
                  <a:srgbClr val="996633"/>
                </a:solidFill>
              </a:rPr>
              <a:t> </a:t>
            </a:r>
            <a:r>
              <a:rPr sz="3600" b="0" i="1" dirty="0">
                <a:solidFill>
                  <a:srgbClr val="000000"/>
                </a:solidFill>
              </a:rPr>
              <a:t>Efficiency wages</a:t>
            </a:r>
            <a:endParaRPr lang="en-US" sz="3600" b="0" i="1" dirty="0">
              <a:solidFill>
                <a:srgbClr val="000000"/>
              </a:solidFill>
            </a:endParaRPr>
          </a:p>
          <a:p>
            <a:pPr marL="518795" lvl="1" indent="0">
              <a:spcBef>
                <a:spcPts val="1200"/>
              </a:spcBef>
              <a:defRPr b="1">
                <a:solidFill>
                  <a:srgbClr val="CC0000"/>
                </a:solidFill>
              </a:defRPr>
            </a:pPr>
            <a:r>
              <a:rPr sz="3600" dirty="0"/>
              <a:t>Efficiency wages</a:t>
            </a:r>
            <a:r>
              <a:rPr sz="3600" b="0" dirty="0">
                <a:solidFill>
                  <a:srgbClr val="000000"/>
                </a:solidFill>
              </a:rPr>
              <a:t>:</a:t>
            </a:r>
            <a:r>
              <a:rPr lang="en-US" sz="3600" dirty="0"/>
              <a:t> </a:t>
            </a:r>
            <a:r>
              <a:rPr sz="3600" b="0" dirty="0">
                <a:solidFill>
                  <a:srgbClr val="000000"/>
                </a:solidFill>
              </a:rPr>
              <a:t> above-equilibrium wages paid by firms to increase worker productivity</a:t>
            </a:r>
            <a:r>
              <a:rPr lang="en-US" sz="3600" dirty="0"/>
              <a:t>.</a:t>
            </a:r>
            <a:endParaRPr sz="3600" dirty="0"/>
          </a:p>
          <a:p>
            <a:pPr marL="518795" lvl="1" indent="0">
              <a:spcBef>
                <a:spcPts val="1200"/>
              </a:spcBef>
            </a:pPr>
            <a:r>
              <a:rPr sz="3600" dirty="0"/>
              <a:t>Firms may pay higher wages to reduce turnover, increase worker effort, or attract higher-quality job applicants.</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The Economics of Discrimination"/>
          <p:cNvSpPr txBox="1">
            <a:spLocks noGrp="1"/>
          </p:cNvSpPr>
          <p:nvPr>
            <p:ph type="title"/>
          </p:nvPr>
        </p:nvSpPr>
        <p:spPr>
          <a:xfrm>
            <a:off x="1854199" y="2300815"/>
            <a:ext cx="21945601" cy="1706899"/>
          </a:xfrm>
          <a:prstGeom prst="rect">
            <a:avLst/>
          </a:prstGeom>
        </p:spPr>
        <p:txBody>
          <a:bodyPr lIns="121919" tIns="121919" rIns="121919" bIns="121919" anchor="t"/>
          <a:lstStyle/>
          <a:p>
            <a:pPr algn="l"/>
            <a:r>
              <a:rPr sz="6000" dirty="0"/>
              <a:t>The Economics of Discrimination</a:t>
            </a:r>
            <a:endParaRPr lang="en-US" sz="6000" dirty="0"/>
          </a:p>
        </p:txBody>
      </p:sp>
      <p:sp>
        <p:nvSpPr>
          <p:cNvPr id="546" name="Discrimination:  the offering of different opportunities to similar individuals who differ only by race, ethnicity, gender, or other personal characteristics"/>
          <p:cNvSpPr txBox="1">
            <a:spLocks noGrp="1"/>
          </p:cNvSpPr>
          <p:nvPr>
            <p:ph type="body" idx="1"/>
          </p:nvPr>
        </p:nvSpPr>
        <p:spPr>
          <a:xfrm>
            <a:off x="1854199" y="4641520"/>
            <a:ext cx="17506525" cy="2144335"/>
          </a:xfrm>
          <a:prstGeom prst="rect">
            <a:avLst/>
          </a:prstGeom>
        </p:spPr>
        <p:txBody>
          <a:bodyPr lIns="121919" tIns="121919" rIns="121919" bIns="121919" anchor="t"/>
          <a:lstStyle/>
          <a:p>
            <a:pPr marL="899795" indent="-899795">
              <a:buChar char="▪"/>
              <a:defRPr b="1">
                <a:solidFill>
                  <a:srgbClr val="CC0000"/>
                </a:solidFill>
              </a:defRPr>
            </a:pPr>
            <a:r>
              <a:rPr sz="3600" dirty="0"/>
              <a:t>Discrimination</a:t>
            </a:r>
            <a:r>
              <a:rPr sz="3600" b="0" dirty="0">
                <a:solidFill>
                  <a:srgbClr val="000000"/>
                </a:solidFill>
              </a:rPr>
              <a:t>:</a:t>
            </a:r>
            <a:r>
              <a:rPr lang="en-US" sz="3600" dirty="0"/>
              <a:t> </a:t>
            </a:r>
            <a:r>
              <a:rPr sz="3600" b="0" dirty="0">
                <a:solidFill>
                  <a:srgbClr val="000000"/>
                </a:solidFill>
              </a:rPr>
              <a:t>the offering of different opportunities to similar individuals who differ only by race, ethnicity, gender, or other personal </a:t>
            </a:r>
            <a:r>
              <a:rPr sz="3600" b="0">
                <a:solidFill>
                  <a:srgbClr val="000000"/>
                </a:solidFill>
              </a:rPr>
              <a:t>characteristics</a:t>
            </a:r>
            <a:r>
              <a:rPr lang="en-US" sz="3600"/>
              <a:t>.</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xmlns:m="http://schemas.openxmlformats.org/officeDocument/2006/math" xmlns:a14="http://schemas.microsoft.com/office/drawing/2010/main">
      <p:transition spd="fast">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Measuring Labour-Market Discrimination"/>
          <p:cNvSpPr txBox="1">
            <a:spLocks noGrp="1"/>
          </p:cNvSpPr>
          <p:nvPr>
            <p:ph type="title"/>
          </p:nvPr>
        </p:nvSpPr>
        <p:spPr>
          <a:xfrm>
            <a:off x="1579032" y="1134861"/>
            <a:ext cx="21945601" cy="1148814"/>
          </a:xfrm>
          <a:prstGeom prst="rect">
            <a:avLst/>
          </a:prstGeom>
        </p:spPr>
        <p:txBody>
          <a:bodyPr lIns="121919" tIns="121919" rIns="121919" bIns="121919" anchor="t"/>
          <a:lstStyle>
            <a:lvl1pPr>
              <a:defRPr sz="6400"/>
            </a:lvl1pPr>
          </a:lstStyle>
          <a:p>
            <a:pPr algn="l"/>
            <a:r>
              <a:rPr sz="6000" dirty="0"/>
              <a:t>Measuring </a:t>
            </a:r>
            <a:r>
              <a:rPr lang="en-US" sz="6000" dirty="0"/>
              <a:t>Labor-Market</a:t>
            </a:r>
            <a:r>
              <a:rPr sz="6000" dirty="0"/>
              <a:t> Discrimination</a:t>
            </a:r>
            <a:endParaRPr lang="en-US" sz="6000" dirty="0"/>
          </a:p>
        </p:txBody>
      </p:sp>
      <p:sp>
        <p:nvSpPr>
          <p:cNvPr id="549" name="Median earnings of full-time U.S. workers, 2003:…"/>
          <p:cNvSpPr txBox="1">
            <a:spLocks noGrp="1"/>
          </p:cNvSpPr>
          <p:nvPr>
            <p:ph type="body" idx="1"/>
          </p:nvPr>
        </p:nvSpPr>
        <p:spPr>
          <a:xfrm>
            <a:off x="1579032" y="3920066"/>
            <a:ext cx="18400947" cy="6566080"/>
          </a:xfrm>
          <a:prstGeom prst="rect">
            <a:avLst/>
          </a:prstGeom>
        </p:spPr>
        <p:txBody>
          <a:bodyPr lIns="121919" tIns="121919" rIns="121919" bIns="121919" anchor="t"/>
          <a:lstStyle/>
          <a:p>
            <a:pPr marL="520700" indent="-520700">
              <a:spcBef>
                <a:spcPts val="2900"/>
              </a:spcBef>
              <a:buChar char="▪"/>
            </a:pPr>
            <a:r>
              <a:rPr sz="3600" dirty="0"/>
              <a:t>Median earnings of full-time U.S. workers, 2003:</a:t>
            </a:r>
            <a:endParaRPr lang="en-US" sz="3600" dirty="0"/>
          </a:p>
          <a:p>
            <a:pPr lvl="1">
              <a:spcBef>
                <a:spcPts val="1200"/>
              </a:spcBef>
              <a:buClr>
                <a:srgbClr val="0066CC"/>
              </a:buClr>
              <a:buFontTx/>
            </a:pPr>
            <a:r>
              <a:rPr sz="3600" dirty="0"/>
              <a:t>White males earn 24% more than white females.</a:t>
            </a:r>
          </a:p>
          <a:p>
            <a:pPr lvl="1">
              <a:spcBef>
                <a:spcPts val="1200"/>
              </a:spcBef>
              <a:buClr>
                <a:srgbClr val="0066CC"/>
              </a:buClr>
              <a:buFontTx/>
            </a:pPr>
            <a:r>
              <a:rPr sz="3600" dirty="0"/>
              <a:t>White males earn 22% more than black males.</a:t>
            </a:r>
          </a:p>
          <a:p>
            <a:pPr marL="520700" indent="-520700">
              <a:spcBef>
                <a:spcPts val="2900"/>
              </a:spcBef>
              <a:buChar char="▪"/>
            </a:pPr>
            <a:r>
              <a:rPr sz="3600" dirty="0"/>
              <a:t>Taken at face value, these differences look like evidence that employers discriminate.</a:t>
            </a:r>
            <a:r>
              <a:rPr lang="en-US" sz="3600" dirty="0"/>
              <a:t>  </a:t>
            </a:r>
            <a:endParaRPr lang="en-US" sz="3600"/>
          </a:p>
          <a:p>
            <a:pPr marL="520700" indent="-520700">
              <a:spcBef>
                <a:spcPts val="2900"/>
              </a:spcBef>
              <a:buChar char="▪"/>
            </a:pPr>
            <a:r>
              <a:rPr sz="3600" dirty="0"/>
              <a:t>But there are many possible explanations for wage differences besides discrimination; the data above do not control for differences in other factors that affect wages.</a:t>
            </a:r>
            <a:r>
              <a:rPr lang="en-US" sz="3600" dirty="0"/>
              <a:t> </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Derived Demand"/>
          <p:cNvSpPr txBox="1">
            <a:spLocks noGrp="1"/>
          </p:cNvSpPr>
          <p:nvPr>
            <p:ph type="title"/>
          </p:nvPr>
        </p:nvSpPr>
        <p:spPr>
          <a:xfrm>
            <a:off x="1981199" y="1960361"/>
            <a:ext cx="21945601" cy="1771293"/>
          </a:xfrm>
          <a:prstGeom prst="rect">
            <a:avLst/>
          </a:prstGeom>
        </p:spPr>
        <p:txBody>
          <a:bodyPr lIns="121919" tIns="121919" rIns="121919" bIns="121919" anchor="t"/>
          <a:lstStyle>
            <a:lvl1pPr>
              <a:defRPr sz="6400"/>
            </a:lvl1pPr>
          </a:lstStyle>
          <a:p>
            <a:pPr algn="l"/>
            <a:r>
              <a:rPr sz="6000" dirty="0"/>
              <a:t>Derived Demand</a:t>
            </a:r>
            <a:endParaRPr lang="en-US" sz="6000" dirty="0"/>
          </a:p>
        </p:txBody>
      </p:sp>
      <p:sp>
        <p:nvSpPr>
          <p:cNvPr id="64" name="Markets for the factors of production are like markets for goods &amp; services, except:…"/>
          <p:cNvSpPr txBox="1">
            <a:spLocks noGrp="1"/>
          </p:cNvSpPr>
          <p:nvPr>
            <p:ph type="body" idx="1"/>
          </p:nvPr>
        </p:nvSpPr>
        <p:spPr>
          <a:xfrm>
            <a:off x="1981199" y="4049449"/>
            <a:ext cx="17931686" cy="3389294"/>
          </a:xfrm>
          <a:prstGeom prst="rect">
            <a:avLst/>
          </a:prstGeom>
        </p:spPr>
        <p:txBody>
          <a:bodyPr lIns="121919" tIns="121919" rIns="121919" bIns="121919" anchor="t"/>
          <a:lstStyle/>
          <a:p>
            <a:pPr marL="0" indent="0">
              <a:buNone/>
            </a:pPr>
            <a:r>
              <a:rPr sz="3600" b="1"/>
              <a:t>Markets for the factors of production are like markets for goods</a:t>
            </a:r>
            <a:r>
              <a:rPr lang="en-US" sz="3600" b="1"/>
              <a:t> and</a:t>
            </a:r>
            <a:r>
              <a:rPr sz="3600" b="1"/>
              <a:t> services, except:</a:t>
            </a:r>
            <a:endParaRPr lang="en-US" sz="3600" b="1">
              <a:solidFill>
                <a:srgbClr val="800080"/>
              </a:solidFill>
            </a:endParaRPr>
          </a:p>
          <a:p>
            <a:pPr marL="899795" indent="-899795">
              <a:buChar char="▪"/>
            </a:pPr>
            <a:r>
              <a:rPr sz="3600" dirty="0"/>
              <a:t>Demand for a factor of production is a </a:t>
            </a:r>
            <a:r>
              <a:rPr sz="3600" b="1" dirty="0">
                <a:solidFill>
                  <a:srgbClr val="800080"/>
                </a:solidFill>
              </a:rPr>
              <a:t>derived demand</a:t>
            </a:r>
            <a:r>
              <a:rPr sz="3600" dirty="0"/>
              <a:t> – derived from a firm’s decision to supply a good in another market.</a:t>
            </a:r>
            <a:r>
              <a:rPr lang="en-US" sz="3600" dirty="0"/>
              <a:t> </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Measuring Labour-Market Discrimination"/>
          <p:cNvSpPr txBox="1">
            <a:spLocks noGrp="1"/>
          </p:cNvSpPr>
          <p:nvPr>
            <p:ph type="title"/>
          </p:nvPr>
        </p:nvSpPr>
        <p:spPr>
          <a:xfrm>
            <a:off x="1452032" y="1284815"/>
            <a:ext cx="21945601" cy="1513716"/>
          </a:xfrm>
          <a:prstGeom prst="rect">
            <a:avLst/>
          </a:prstGeom>
        </p:spPr>
        <p:txBody>
          <a:bodyPr lIns="121919" tIns="121919" rIns="121919" bIns="121919" anchor="t"/>
          <a:lstStyle>
            <a:lvl1pPr>
              <a:defRPr sz="6400"/>
            </a:lvl1pPr>
          </a:lstStyle>
          <a:p>
            <a:pPr algn="l"/>
            <a:r>
              <a:rPr sz="6000" dirty="0"/>
              <a:t>Measuring </a:t>
            </a:r>
            <a:r>
              <a:rPr lang="en-US" sz="6000" dirty="0"/>
              <a:t>Labor-Market</a:t>
            </a:r>
            <a:r>
              <a:rPr sz="6000" dirty="0"/>
              <a:t> Discrimination</a:t>
            </a:r>
            <a:endParaRPr lang="en-US" sz="6000" dirty="0"/>
          </a:p>
        </p:txBody>
      </p:sp>
      <p:sp>
        <p:nvSpPr>
          <p:cNvPr id="554" name="Differences in human capital among groups:…"/>
          <p:cNvSpPr txBox="1">
            <a:spLocks noGrp="1"/>
          </p:cNvSpPr>
          <p:nvPr>
            <p:ph type="body" idx="1"/>
          </p:nvPr>
        </p:nvSpPr>
        <p:spPr>
          <a:xfrm>
            <a:off x="1452032" y="4089399"/>
            <a:ext cx="19068200" cy="6179714"/>
          </a:xfrm>
          <a:prstGeom prst="rect">
            <a:avLst/>
          </a:prstGeom>
        </p:spPr>
        <p:txBody>
          <a:bodyPr lIns="121919" tIns="121919" rIns="121919" bIns="121919" anchor="t"/>
          <a:lstStyle/>
          <a:p>
            <a:pPr marL="0" indent="0">
              <a:spcBef>
                <a:spcPts val="2900"/>
              </a:spcBef>
            </a:pPr>
            <a:r>
              <a:rPr sz="3600" dirty="0"/>
              <a:t>Differences in human capital among groups:</a:t>
            </a:r>
            <a:endParaRPr lang="en-US" sz="3600" dirty="0"/>
          </a:p>
          <a:p>
            <a:pPr marL="971550" lvl="1">
              <a:spcBef>
                <a:spcPts val="1200"/>
              </a:spcBef>
              <a:buClr>
                <a:srgbClr val="0066CC"/>
              </a:buClr>
              <a:buFontTx/>
            </a:pPr>
            <a:r>
              <a:rPr lang="en-US" sz="3600" dirty="0"/>
              <a:t>White</a:t>
            </a:r>
            <a:r>
              <a:rPr sz="3600" dirty="0"/>
              <a:t> males 75% more likely to have college degree than black males</a:t>
            </a:r>
            <a:r>
              <a:rPr lang="en-US" sz="3600" dirty="0"/>
              <a:t>.</a:t>
            </a:r>
            <a:endParaRPr sz="3600" dirty="0"/>
          </a:p>
          <a:p>
            <a:pPr marL="971550" lvl="1">
              <a:spcBef>
                <a:spcPts val="1200"/>
              </a:spcBef>
              <a:buClr>
                <a:srgbClr val="0066CC"/>
              </a:buClr>
              <a:buFontTx/>
            </a:pPr>
            <a:r>
              <a:rPr lang="en-US" sz="3600" dirty="0"/>
              <a:t>White</a:t>
            </a:r>
            <a:r>
              <a:rPr sz="3600" dirty="0"/>
              <a:t> males 11% more likely to have graduate degree than white females</a:t>
            </a:r>
            <a:r>
              <a:rPr lang="en-US" sz="3600" dirty="0"/>
              <a:t>.</a:t>
            </a:r>
            <a:endParaRPr sz="3600" dirty="0"/>
          </a:p>
          <a:p>
            <a:pPr marL="971550" lvl="1">
              <a:spcBef>
                <a:spcPts val="1200"/>
              </a:spcBef>
              <a:buClr>
                <a:srgbClr val="0066CC"/>
              </a:buClr>
              <a:buFontTx/>
            </a:pPr>
            <a:r>
              <a:rPr lang="en-US" sz="3600" dirty="0"/>
              <a:t>Women</a:t>
            </a:r>
            <a:r>
              <a:rPr sz="3600"/>
              <a:t> have less on-the-job experience than men</a:t>
            </a:r>
            <a:r>
              <a:rPr lang="en-US" sz="3600"/>
              <a:t>.</a:t>
            </a:r>
            <a:endParaRPr sz="3600"/>
          </a:p>
          <a:p>
            <a:pPr marL="971550" lvl="1">
              <a:spcBef>
                <a:spcPts val="1200"/>
              </a:spcBef>
              <a:buClr>
                <a:srgbClr val="0066CC"/>
              </a:buClr>
              <a:buFontTx/>
            </a:pPr>
            <a:r>
              <a:rPr lang="en-US" sz="3600" dirty="0"/>
              <a:t>Public</a:t>
            </a:r>
            <a:r>
              <a:rPr sz="3600" dirty="0"/>
              <a:t> schools in many predominantly black areas are of lower quality (</a:t>
            </a:r>
            <a:r>
              <a:rPr sz="3600" i="1" dirty="0"/>
              <a:t>e.g.</a:t>
            </a:r>
            <a:r>
              <a:rPr sz="3600" dirty="0"/>
              <a:t>, funding, class sizes</a:t>
            </a:r>
            <a:r>
              <a:rPr lang="en-US" sz="3600" dirty="0"/>
              <a:t>).</a:t>
            </a:r>
            <a:endParaRPr sz="3600" dirty="0"/>
          </a:p>
          <a:p>
            <a:pPr marL="571500" indent="-571500">
              <a:spcBef>
                <a:spcPts val="2900"/>
              </a:spcBef>
            </a:pPr>
            <a:r>
              <a:rPr sz="3600" dirty="0"/>
              <a:t>There may well be discrimination in access to education, but this problem occurs long before workers enter the labor force.</a:t>
            </a:r>
            <a:r>
              <a:rPr lang="en-US" sz="3600" dirty="0"/>
              <a:t> </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Discrimination by Employers"/>
          <p:cNvSpPr txBox="1">
            <a:spLocks noGrp="1"/>
          </p:cNvSpPr>
          <p:nvPr>
            <p:ph type="title"/>
          </p:nvPr>
        </p:nvSpPr>
        <p:spPr>
          <a:xfrm>
            <a:off x="1727199" y="2216149"/>
            <a:ext cx="21945601" cy="1599575"/>
          </a:xfrm>
          <a:prstGeom prst="rect">
            <a:avLst/>
          </a:prstGeom>
        </p:spPr>
        <p:txBody>
          <a:bodyPr lIns="121919" tIns="121919" rIns="121919" bIns="121919" anchor="t"/>
          <a:lstStyle/>
          <a:p>
            <a:pPr algn="l"/>
            <a:r>
              <a:rPr sz="6000" dirty="0"/>
              <a:t>Discrimination by Employers</a:t>
            </a:r>
            <a:endParaRPr lang="en-US" sz="6000" dirty="0"/>
          </a:p>
        </p:txBody>
      </p:sp>
      <p:sp>
        <p:nvSpPr>
          <p:cNvPr id="559" name="Competitive markets provide a natural remedy for employer discrimination:…"/>
          <p:cNvSpPr txBox="1">
            <a:spLocks noGrp="1"/>
          </p:cNvSpPr>
          <p:nvPr>
            <p:ph type="body" idx="1"/>
          </p:nvPr>
        </p:nvSpPr>
        <p:spPr>
          <a:xfrm>
            <a:off x="1727199" y="4258732"/>
            <a:ext cx="17631179" cy="1865292"/>
          </a:xfrm>
          <a:prstGeom prst="rect">
            <a:avLst/>
          </a:prstGeom>
        </p:spPr>
        <p:txBody>
          <a:bodyPr lIns="121919" tIns="121919" rIns="121919" bIns="121919" anchor="t"/>
          <a:lstStyle/>
          <a:p>
            <a:pPr marL="899795" indent="-899795">
              <a:buChar char="▪"/>
            </a:pPr>
            <a:r>
              <a:rPr sz="3600" dirty="0"/>
              <a:t>Competitive markets provide a natural remedy for employer discrimination:</a:t>
            </a:r>
            <a:r>
              <a:rPr lang="en-US" sz="3600" dirty="0"/>
              <a:t> </a:t>
            </a:r>
          </a:p>
          <a:p>
            <a:pPr marL="0" indent="0"/>
            <a:r>
              <a:rPr sz="3600" dirty="0"/>
              <a:t>		The profit motive.</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 name="Group"/>
          <p:cNvGrpSpPr/>
          <p:nvPr/>
        </p:nvGrpSpPr>
        <p:grpSpPr>
          <a:xfrm>
            <a:off x="14763750" y="7686674"/>
            <a:ext cx="4261485" cy="3850511"/>
            <a:chOff x="0" y="0"/>
            <a:chExt cx="4261484" cy="3850509"/>
          </a:xfrm>
        </p:grpSpPr>
        <p:sp>
          <p:nvSpPr>
            <p:cNvPr id="561" name="Line"/>
            <p:cNvSpPr/>
            <p:nvPr/>
          </p:nvSpPr>
          <p:spPr>
            <a:xfrm>
              <a:off x="0" y="-1"/>
              <a:ext cx="3146425" cy="3089277"/>
            </a:xfrm>
            <a:prstGeom prst="line">
              <a:avLst/>
            </a:prstGeom>
            <a:noFill/>
            <a:ln w="76200" cap="flat">
              <a:solidFill>
                <a:srgbClr val="00CC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562" name="DM"/>
            <p:cNvSpPr txBox="1"/>
            <p:nvPr/>
          </p:nvSpPr>
          <p:spPr>
            <a:xfrm>
              <a:off x="3094989" y="2870200"/>
              <a:ext cx="1166496"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D</a:t>
              </a:r>
              <a:r>
                <a:rPr i="0" baseline="-15500"/>
                <a:t>M</a:t>
              </a:r>
            </a:p>
          </p:txBody>
        </p:sp>
      </p:grpSp>
      <p:grpSp>
        <p:nvGrpSpPr>
          <p:cNvPr id="566" name="Group"/>
          <p:cNvGrpSpPr/>
          <p:nvPr/>
        </p:nvGrpSpPr>
        <p:grpSpPr>
          <a:xfrm>
            <a:off x="6134100" y="7680324"/>
            <a:ext cx="4001136" cy="3089277"/>
            <a:chOff x="0" y="0"/>
            <a:chExt cx="4001134" cy="3089275"/>
          </a:xfrm>
        </p:grpSpPr>
        <p:sp>
          <p:nvSpPr>
            <p:cNvPr id="564" name="Line"/>
            <p:cNvSpPr/>
            <p:nvPr/>
          </p:nvSpPr>
          <p:spPr>
            <a:xfrm>
              <a:off x="0" y="-1"/>
              <a:ext cx="3146425" cy="3089277"/>
            </a:xfrm>
            <a:prstGeom prst="line">
              <a:avLst/>
            </a:prstGeom>
            <a:noFill/>
            <a:ln w="76200" cap="flat">
              <a:solidFill>
                <a:srgbClr val="00CC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565" name="DF"/>
            <p:cNvSpPr/>
            <p:nvPr/>
          </p:nvSpPr>
          <p:spPr>
            <a:xfrm>
              <a:off x="3094989" y="2870200"/>
              <a:ext cx="90614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D</a:t>
              </a:r>
              <a:r>
                <a:rPr i="0" baseline="-15500"/>
                <a:t>F</a:t>
              </a:r>
            </a:p>
          </p:txBody>
        </p:sp>
      </p:grpSp>
      <p:sp>
        <p:nvSpPr>
          <p:cNvPr id="567" name="Suppose some firms discriminate against female workers.  They will hire fewer females, more males.…"/>
          <p:cNvSpPr txBox="1"/>
          <p:nvPr/>
        </p:nvSpPr>
        <p:spPr>
          <a:xfrm>
            <a:off x="3733165" y="2203301"/>
            <a:ext cx="17276445" cy="13744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t">
            <a:spAutoFit/>
          </a:bodyPr>
          <a:lstStyle/>
          <a:p>
            <a:pPr>
              <a:lnSpc>
                <a:spcPct val="104999"/>
              </a:lnSpc>
              <a:spcBef>
                <a:spcPts val="1500"/>
              </a:spcBef>
              <a:defRPr sz="2400">
                <a:latin typeface="Arial"/>
                <a:ea typeface="Arial"/>
                <a:cs typeface="Arial"/>
                <a:sym typeface="Arial"/>
              </a:defRPr>
            </a:pPr>
            <a:r>
              <a:rPr sz="3000" dirty="0"/>
              <a:t>Suppose some firms discriminate against female workers.</a:t>
            </a:r>
            <a:r>
              <a:rPr lang="en-US" sz="3000" dirty="0"/>
              <a:t> </a:t>
            </a:r>
            <a:r>
              <a:rPr sz="3000" dirty="0"/>
              <a:t>They will hire fewer females, more males.</a:t>
            </a:r>
            <a:r>
              <a:rPr lang="en-US" sz="3000" dirty="0"/>
              <a:t> </a:t>
            </a:r>
          </a:p>
          <a:p>
            <a:pPr>
              <a:lnSpc>
                <a:spcPct val="104999"/>
              </a:lnSpc>
              <a:spcBef>
                <a:spcPts val="1500"/>
              </a:spcBef>
              <a:defRPr sz="3000">
                <a:latin typeface="Arial"/>
                <a:ea typeface="Arial"/>
                <a:cs typeface="Arial"/>
                <a:sym typeface="Arial"/>
              </a:defRPr>
            </a:pPr>
            <a:r>
              <a:rPr dirty="0"/>
              <a:t>Result:</a:t>
            </a:r>
            <a:r>
              <a:rPr lang="en-US" dirty="0"/>
              <a:t> A</a:t>
            </a:r>
            <a:r>
              <a:rPr dirty="0"/>
              <a:t> wage differential.</a:t>
            </a:r>
          </a:p>
        </p:txBody>
      </p:sp>
      <p:sp>
        <p:nvSpPr>
          <p:cNvPr id="568" name="The discriminating firms will begin to lose money and be driven out of the market."/>
          <p:cNvSpPr txBox="1"/>
          <p:nvPr/>
        </p:nvSpPr>
        <p:spPr>
          <a:xfrm>
            <a:off x="1912832" y="1522942"/>
            <a:ext cx="17276445" cy="69730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t">
            <a:spAutoFit/>
          </a:bodyPr>
          <a:lstStyle>
            <a:lvl1pPr>
              <a:lnSpc>
                <a:spcPct val="104999"/>
              </a:lnSpc>
              <a:spcBef>
                <a:spcPts val="1500"/>
              </a:spcBef>
              <a:defRPr sz="2400">
                <a:latin typeface="Arial"/>
                <a:ea typeface="Arial"/>
                <a:cs typeface="Arial"/>
                <a:sym typeface="Arial"/>
              </a:defRPr>
            </a:lvl1pPr>
          </a:lstStyle>
          <a:p>
            <a:r>
              <a:rPr sz="3000" dirty="0"/>
              <a:t>The discriminating firms will begin to lose money and be driven out of the market.</a:t>
            </a:r>
            <a:r>
              <a:rPr lang="en-US" sz="3000" dirty="0"/>
              <a:t>  </a:t>
            </a:r>
          </a:p>
        </p:txBody>
      </p:sp>
      <p:sp>
        <p:nvSpPr>
          <p:cNvPr id="569" name="The non-discriminating firms can hire females for a lower wage, giving them a cost advantage and economic profits, which attract entry of other non-discriminating firms."/>
          <p:cNvSpPr txBox="1"/>
          <p:nvPr/>
        </p:nvSpPr>
        <p:spPr>
          <a:xfrm>
            <a:off x="2595110" y="4032588"/>
            <a:ext cx="17276446" cy="1182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nchor="t">
            <a:spAutoFit/>
          </a:bodyPr>
          <a:lstStyle>
            <a:lvl1pPr>
              <a:lnSpc>
                <a:spcPct val="104999"/>
              </a:lnSpc>
              <a:spcBef>
                <a:spcPts val="1500"/>
              </a:spcBef>
              <a:defRPr sz="2800">
                <a:latin typeface="Arial"/>
                <a:ea typeface="Arial"/>
                <a:cs typeface="Arial"/>
                <a:sym typeface="Arial"/>
              </a:defRPr>
            </a:lvl1pPr>
          </a:lstStyle>
          <a:p>
            <a:r>
              <a:rPr sz="3000" dirty="0"/>
              <a:t>The non-discriminating firms can hire females for a lower wage, giving them a cost advantage and economic profits, which attract entry of other non-discriminating firms.</a:t>
            </a:r>
            <a:endParaRPr lang="en-US" sz="3000" dirty="0"/>
          </a:p>
        </p:txBody>
      </p:sp>
      <p:sp>
        <p:nvSpPr>
          <p:cNvPr id="570" name="Result:  demand for female workers increases,  demand for male workers falls until wages are equalized."/>
          <p:cNvSpPr txBox="1"/>
          <p:nvPr/>
        </p:nvSpPr>
        <p:spPr>
          <a:xfrm>
            <a:off x="8945244" y="2887970"/>
            <a:ext cx="10858475" cy="11820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anchor="t">
            <a:spAutoFit/>
          </a:bodyPr>
          <a:lstStyle/>
          <a:p>
            <a:pPr>
              <a:lnSpc>
                <a:spcPct val="104999"/>
              </a:lnSpc>
              <a:spcBef>
                <a:spcPts val="1500"/>
              </a:spcBef>
              <a:defRPr sz="3200">
                <a:latin typeface="Arial"/>
                <a:ea typeface="Arial"/>
                <a:cs typeface="Arial"/>
                <a:sym typeface="Arial"/>
              </a:defRPr>
            </a:pPr>
            <a:r>
              <a:rPr sz="3000" dirty="0"/>
              <a:t>Result:</a:t>
            </a:r>
            <a:r>
              <a:rPr lang="en-US" sz="3000" dirty="0"/>
              <a:t> Demand</a:t>
            </a:r>
            <a:r>
              <a:rPr sz="3000" dirty="0"/>
              <a:t> for female workers increases, </a:t>
            </a:r>
            <a:br>
              <a:rPr sz="3000" dirty="0"/>
            </a:br>
            <a:r>
              <a:rPr sz="3000" dirty="0"/>
              <a:t>demand for male workers falls until wages are equalized.</a:t>
            </a:r>
            <a:r>
              <a:rPr lang="en-US" sz="3000" dirty="0"/>
              <a:t> </a:t>
            </a:r>
          </a:p>
        </p:txBody>
      </p:sp>
      <p:sp>
        <p:nvSpPr>
          <p:cNvPr id="571" name="Line"/>
          <p:cNvSpPr/>
          <p:nvPr/>
        </p:nvSpPr>
        <p:spPr>
          <a:xfrm>
            <a:off x="7721600" y="9270365"/>
            <a:ext cx="6283325" cy="1"/>
          </a:xfrm>
          <a:prstGeom prst="line">
            <a:avLst/>
          </a:prstGeom>
          <a:ln w="12700">
            <a:solidFill>
              <a:srgbClr val="808080"/>
            </a:solidFill>
            <a:prstDash val="lgDash"/>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grpSp>
        <p:nvGrpSpPr>
          <p:cNvPr id="577" name="Group"/>
          <p:cNvGrpSpPr/>
          <p:nvPr/>
        </p:nvGrpSpPr>
        <p:grpSpPr>
          <a:xfrm>
            <a:off x="13423264" y="5184774"/>
            <a:ext cx="6656071" cy="7565261"/>
            <a:chOff x="0" y="0"/>
            <a:chExt cx="6656069" cy="7565259"/>
          </a:xfrm>
        </p:grpSpPr>
        <p:grpSp>
          <p:nvGrpSpPr>
            <p:cNvPr id="574" name="Group"/>
            <p:cNvGrpSpPr/>
            <p:nvPr/>
          </p:nvGrpSpPr>
          <p:grpSpPr>
            <a:xfrm>
              <a:off x="572134" y="876300"/>
              <a:ext cx="5165726" cy="6153151"/>
              <a:chOff x="0" y="0"/>
              <a:chExt cx="5165725" cy="6153149"/>
            </a:xfrm>
          </p:grpSpPr>
          <p:sp>
            <p:nvSpPr>
              <p:cNvPr id="572" name="Line"/>
              <p:cNvSpPr/>
              <p:nvPr/>
            </p:nvSpPr>
            <p:spPr>
              <a:xfrm flipH="1">
                <a:off x="9764" y="0"/>
                <a:ext cx="1" cy="6147079"/>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573" name="Line"/>
              <p:cNvSpPr/>
              <p:nvPr/>
            </p:nvSpPr>
            <p:spPr>
              <a:xfrm>
                <a:off x="0" y="6153150"/>
                <a:ext cx="5165725" cy="0"/>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575" name="WM"/>
            <p:cNvSpPr txBox="1"/>
            <p:nvPr/>
          </p:nvSpPr>
          <p:spPr>
            <a:xfrm>
              <a:off x="0" y="0"/>
              <a:ext cx="1223645"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b="1" i="1">
                  <a:latin typeface="Arial"/>
                  <a:ea typeface="Arial"/>
                  <a:cs typeface="Arial"/>
                  <a:sym typeface="Arial"/>
                </a:defRPr>
              </a:pPr>
              <a:r>
                <a:t>W</a:t>
              </a:r>
              <a:r>
                <a:rPr b="0" i="0" baseline="-15500"/>
                <a:t>M</a:t>
              </a:r>
            </a:p>
          </p:txBody>
        </p:sp>
        <p:sp>
          <p:nvSpPr>
            <p:cNvPr id="576" name="LM"/>
            <p:cNvSpPr txBox="1"/>
            <p:nvPr/>
          </p:nvSpPr>
          <p:spPr>
            <a:xfrm>
              <a:off x="5651500" y="6584950"/>
              <a:ext cx="1004570"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b="1" i="1">
                  <a:latin typeface="Arial"/>
                  <a:ea typeface="Arial"/>
                  <a:cs typeface="Arial"/>
                  <a:sym typeface="Arial"/>
                </a:defRPr>
              </a:pPr>
              <a:r>
                <a:t>L</a:t>
              </a:r>
              <a:r>
                <a:rPr b="0" i="0" baseline="-15500"/>
                <a:t>M</a:t>
              </a:r>
            </a:p>
          </p:txBody>
        </p:sp>
      </p:grpSp>
      <p:grpSp>
        <p:nvGrpSpPr>
          <p:cNvPr id="580" name="Group"/>
          <p:cNvGrpSpPr/>
          <p:nvPr/>
        </p:nvGrpSpPr>
        <p:grpSpPr>
          <a:xfrm>
            <a:off x="14770100" y="7693024"/>
            <a:ext cx="4261485" cy="3850511"/>
            <a:chOff x="0" y="0"/>
            <a:chExt cx="4261484" cy="3850509"/>
          </a:xfrm>
        </p:grpSpPr>
        <p:sp>
          <p:nvSpPr>
            <p:cNvPr id="578" name="Line"/>
            <p:cNvSpPr/>
            <p:nvPr/>
          </p:nvSpPr>
          <p:spPr>
            <a:xfrm>
              <a:off x="0" y="-1"/>
              <a:ext cx="3146425" cy="3089277"/>
            </a:xfrm>
            <a:prstGeom prst="line">
              <a:avLst/>
            </a:prstGeom>
            <a:noFill/>
            <a:ln w="76200" cap="flat">
              <a:solidFill>
                <a:srgbClr val="003399"/>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579" name="DM"/>
            <p:cNvSpPr txBox="1"/>
            <p:nvPr/>
          </p:nvSpPr>
          <p:spPr>
            <a:xfrm>
              <a:off x="3094989" y="2870200"/>
              <a:ext cx="1166496"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D</a:t>
              </a:r>
              <a:r>
                <a:rPr i="0" baseline="-15500"/>
                <a:t>M</a:t>
              </a:r>
            </a:p>
          </p:txBody>
        </p:sp>
      </p:grpSp>
      <p:grpSp>
        <p:nvGrpSpPr>
          <p:cNvPr id="583" name="Group"/>
          <p:cNvGrpSpPr/>
          <p:nvPr/>
        </p:nvGrpSpPr>
        <p:grpSpPr>
          <a:xfrm>
            <a:off x="15956914" y="6010274"/>
            <a:ext cx="995046" cy="6184901"/>
            <a:chOff x="0" y="0"/>
            <a:chExt cx="995044" cy="6184900"/>
          </a:xfrm>
        </p:grpSpPr>
        <p:sp>
          <p:nvSpPr>
            <p:cNvPr id="581" name="SM"/>
            <p:cNvSpPr txBox="1"/>
            <p:nvPr/>
          </p:nvSpPr>
          <p:spPr>
            <a:xfrm>
              <a:off x="0" y="0"/>
              <a:ext cx="995045"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S</a:t>
              </a:r>
              <a:r>
                <a:rPr i="0" baseline="-15500"/>
                <a:t>M</a:t>
              </a:r>
            </a:p>
          </p:txBody>
        </p:sp>
        <p:sp>
          <p:nvSpPr>
            <p:cNvPr id="582" name="Line"/>
            <p:cNvSpPr/>
            <p:nvPr/>
          </p:nvSpPr>
          <p:spPr>
            <a:xfrm flipV="1">
              <a:off x="407035" y="942975"/>
              <a:ext cx="1" cy="5241925"/>
            </a:xfrm>
            <a:prstGeom prst="line">
              <a:avLst/>
            </a:prstGeom>
            <a:noFill/>
            <a:ln w="76200" cap="flat">
              <a:solidFill>
                <a:srgbClr val="333399"/>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grpSp>
        <p:nvGrpSpPr>
          <p:cNvPr id="587" name="Group"/>
          <p:cNvGrpSpPr/>
          <p:nvPr/>
        </p:nvGrpSpPr>
        <p:grpSpPr>
          <a:xfrm>
            <a:off x="12925425" y="8902700"/>
            <a:ext cx="3562350" cy="488950"/>
            <a:chOff x="0" y="0"/>
            <a:chExt cx="3562350" cy="488950"/>
          </a:xfrm>
        </p:grpSpPr>
        <p:sp>
          <p:nvSpPr>
            <p:cNvPr id="584" name="WM"/>
            <p:cNvSpPr/>
            <p:nvPr/>
          </p:nvSpPr>
          <p:spPr>
            <a:xfrm>
              <a:off x="0" y="0"/>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W</a:t>
              </a:r>
              <a:r>
                <a:rPr b="0" i="0" baseline="-15500"/>
                <a:t>M</a:t>
              </a:r>
            </a:p>
          </p:txBody>
        </p:sp>
        <p:sp>
          <p:nvSpPr>
            <p:cNvPr id="585" name="Line"/>
            <p:cNvSpPr/>
            <p:nvPr/>
          </p:nvSpPr>
          <p:spPr>
            <a:xfrm flipH="1" flipV="1">
              <a:off x="1079500" y="368299"/>
              <a:ext cx="2359026" cy="2"/>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586" name="Circle"/>
            <p:cNvSpPr/>
            <p:nvPr/>
          </p:nvSpPr>
          <p:spPr>
            <a:xfrm>
              <a:off x="3305175" y="234950"/>
              <a:ext cx="257175" cy="2540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sp>
        <p:nvSpPr>
          <p:cNvPr id="588" name="male workers"/>
          <p:cNvSpPr txBox="1"/>
          <p:nvPr/>
        </p:nvSpPr>
        <p:spPr>
          <a:xfrm>
            <a:off x="15213964" y="4999544"/>
            <a:ext cx="4347846" cy="72501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spcBef>
                <a:spcPts val="2800"/>
              </a:spcBef>
              <a:defRPr sz="3400" u="sng">
                <a:latin typeface="Arial"/>
                <a:ea typeface="Arial"/>
                <a:cs typeface="Arial"/>
                <a:sym typeface="Arial"/>
              </a:defRPr>
            </a:lvl1pPr>
          </a:lstStyle>
          <a:p>
            <a:r>
              <a:t>male workers</a:t>
            </a:r>
          </a:p>
        </p:txBody>
      </p:sp>
      <p:grpSp>
        <p:nvGrpSpPr>
          <p:cNvPr id="594" name="Group"/>
          <p:cNvGrpSpPr/>
          <p:nvPr/>
        </p:nvGrpSpPr>
        <p:grpSpPr>
          <a:xfrm>
            <a:off x="4793615" y="5178424"/>
            <a:ext cx="6656070" cy="7565261"/>
            <a:chOff x="0" y="0"/>
            <a:chExt cx="6656069" cy="7565259"/>
          </a:xfrm>
        </p:grpSpPr>
        <p:grpSp>
          <p:nvGrpSpPr>
            <p:cNvPr id="591" name="Group"/>
            <p:cNvGrpSpPr/>
            <p:nvPr/>
          </p:nvGrpSpPr>
          <p:grpSpPr>
            <a:xfrm>
              <a:off x="572134" y="876300"/>
              <a:ext cx="5165726" cy="6153151"/>
              <a:chOff x="0" y="0"/>
              <a:chExt cx="5165725" cy="6153149"/>
            </a:xfrm>
          </p:grpSpPr>
          <p:sp>
            <p:nvSpPr>
              <p:cNvPr id="589" name="Line"/>
              <p:cNvSpPr/>
              <p:nvPr/>
            </p:nvSpPr>
            <p:spPr>
              <a:xfrm flipH="1">
                <a:off x="9764" y="0"/>
                <a:ext cx="1" cy="6147079"/>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590" name="Line"/>
              <p:cNvSpPr/>
              <p:nvPr/>
            </p:nvSpPr>
            <p:spPr>
              <a:xfrm>
                <a:off x="0" y="6153150"/>
                <a:ext cx="5165725" cy="0"/>
              </a:xfrm>
              <a:prstGeom prst="line">
                <a:avLst/>
              </a:prstGeom>
              <a:noFill/>
              <a:ln w="254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592" name="WF"/>
            <p:cNvSpPr txBox="1"/>
            <p:nvPr/>
          </p:nvSpPr>
          <p:spPr>
            <a:xfrm>
              <a:off x="0" y="0"/>
              <a:ext cx="1223645"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b="1" i="1">
                  <a:latin typeface="Arial"/>
                  <a:ea typeface="Arial"/>
                  <a:cs typeface="Arial"/>
                  <a:sym typeface="Arial"/>
                </a:defRPr>
              </a:pPr>
              <a:r>
                <a:t>W</a:t>
              </a:r>
              <a:r>
                <a:rPr b="0" i="0" baseline="-15500"/>
                <a:t>F</a:t>
              </a:r>
            </a:p>
          </p:txBody>
        </p:sp>
        <p:sp>
          <p:nvSpPr>
            <p:cNvPr id="593" name="LF"/>
            <p:cNvSpPr txBox="1"/>
            <p:nvPr/>
          </p:nvSpPr>
          <p:spPr>
            <a:xfrm>
              <a:off x="5651500" y="6584950"/>
              <a:ext cx="1004570"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b="1" i="1">
                  <a:latin typeface="Arial"/>
                  <a:ea typeface="Arial"/>
                  <a:cs typeface="Arial"/>
                  <a:sym typeface="Arial"/>
                </a:defRPr>
              </a:pPr>
              <a:r>
                <a:t>L</a:t>
              </a:r>
              <a:r>
                <a:rPr b="0" i="0" baseline="-15500"/>
                <a:t>F</a:t>
              </a:r>
            </a:p>
          </p:txBody>
        </p:sp>
      </p:grpSp>
      <p:grpSp>
        <p:nvGrpSpPr>
          <p:cNvPr id="597" name="Group"/>
          <p:cNvGrpSpPr/>
          <p:nvPr/>
        </p:nvGrpSpPr>
        <p:grpSpPr>
          <a:xfrm>
            <a:off x="6140450" y="7686674"/>
            <a:ext cx="4001136" cy="3089277"/>
            <a:chOff x="0" y="0"/>
            <a:chExt cx="4001134" cy="3089275"/>
          </a:xfrm>
        </p:grpSpPr>
        <p:sp>
          <p:nvSpPr>
            <p:cNvPr id="595" name="Line"/>
            <p:cNvSpPr/>
            <p:nvPr/>
          </p:nvSpPr>
          <p:spPr>
            <a:xfrm>
              <a:off x="0" y="-1"/>
              <a:ext cx="3146425" cy="3089277"/>
            </a:xfrm>
            <a:prstGeom prst="line">
              <a:avLst/>
            </a:prstGeom>
            <a:noFill/>
            <a:ln w="76200" cap="flat">
              <a:solidFill>
                <a:srgbClr val="003399"/>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596" name="DF"/>
            <p:cNvSpPr/>
            <p:nvPr/>
          </p:nvSpPr>
          <p:spPr>
            <a:xfrm>
              <a:off x="3094989" y="2870200"/>
              <a:ext cx="90614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D</a:t>
              </a:r>
              <a:r>
                <a:rPr i="0" baseline="-15500"/>
                <a:t>F</a:t>
              </a:r>
            </a:p>
          </p:txBody>
        </p:sp>
      </p:grpSp>
      <p:grpSp>
        <p:nvGrpSpPr>
          <p:cNvPr id="600" name="Group"/>
          <p:cNvGrpSpPr/>
          <p:nvPr/>
        </p:nvGrpSpPr>
        <p:grpSpPr>
          <a:xfrm>
            <a:off x="7327265" y="6003924"/>
            <a:ext cx="995046" cy="6184901"/>
            <a:chOff x="0" y="0"/>
            <a:chExt cx="995044" cy="6184900"/>
          </a:xfrm>
        </p:grpSpPr>
        <p:sp>
          <p:nvSpPr>
            <p:cNvPr id="598" name="SF"/>
            <p:cNvSpPr txBox="1"/>
            <p:nvPr/>
          </p:nvSpPr>
          <p:spPr>
            <a:xfrm>
              <a:off x="0" y="0"/>
              <a:ext cx="995045"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S</a:t>
              </a:r>
              <a:r>
                <a:rPr i="0" baseline="-15500"/>
                <a:t>F</a:t>
              </a:r>
            </a:p>
          </p:txBody>
        </p:sp>
        <p:sp>
          <p:nvSpPr>
            <p:cNvPr id="599" name="Line"/>
            <p:cNvSpPr/>
            <p:nvPr/>
          </p:nvSpPr>
          <p:spPr>
            <a:xfrm flipV="1">
              <a:off x="407035" y="942975"/>
              <a:ext cx="1" cy="5241925"/>
            </a:xfrm>
            <a:prstGeom prst="line">
              <a:avLst/>
            </a:prstGeom>
            <a:noFill/>
            <a:ln w="76200" cap="flat">
              <a:solidFill>
                <a:srgbClr val="333399"/>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grpSp>
        <p:nvGrpSpPr>
          <p:cNvPr id="604" name="Group"/>
          <p:cNvGrpSpPr/>
          <p:nvPr/>
        </p:nvGrpSpPr>
        <p:grpSpPr>
          <a:xfrm>
            <a:off x="4295775" y="8896350"/>
            <a:ext cx="3562350" cy="488950"/>
            <a:chOff x="0" y="0"/>
            <a:chExt cx="3562350" cy="488950"/>
          </a:xfrm>
        </p:grpSpPr>
        <p:sp>
          <p:nvSpPr>
            <p:cNvPr id="601" name="WF"/>
            <p:cNvSpPr/>
            <p:nvPr/>
          </p:nvSpPr>
          <p:spPr>
            <a:xfrm>
              <a:off x="0" y="0"/>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latin typeface="Arial"/>
                  <a:ea typeface="Arial"/>
                  <a:cs typeface="Arial"/>
                  <a:sym typeface="Arial"/>
                </a:defRPr>
              </a:pPr>
              <a:r>
                <a:t>W</a:t>
              </a:r>
              <a:r>
                <a:rPr b="0" i="0" baseline="-15500"/>
                <a:t>F</a:t>
              </a:r>
            </a:p>
          </p:txBody>
        </p:sp>
        <p:sp>
          <p:nvSpPr>
            <p:cNvPr id="602" name="Line"/>
            <p:cNvSpPr/>
            <p:nvPr/>
          </p:nvSpPr>
          <p:spPr>
            <a:xfrm flipH="1" flipV="1">
              <a:off x="1079500" y="368299"/>
              <a:ext cx="2359026" cy="2"/>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603" name="Circle"/>
            <p:cNvSpPr/>
            <p:nvPr/>
          </p:nvSpPr>
          <p:spPr>
            <a:xfrm>
              <a:off x="3305175" y="234950"/>
              <a:ext cx="257175" cy="2540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sp>
        <p:nvSpPr>
          <p:cNvPr id="605" name="female workers"/>
          <p:cNvSpPr txBox="1"/>
          <p:nvPr/>
        </p:nvSpPr>
        <p:spPr>
          <a:xfrm>
            <a:off x="6290678" y="5191297"/>
            <a:ext cx="4347846" cy="72501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919" tIns="121919" rIns="121919" bIns="121919">
            <a:spAutoFit/>
          </a:bodyPr>
          <a:lstStyle>
            <a:lvl1pPr>
              <a:spcBef>
                <a:spcPts val="2800"/>
              </a:spcBef>
              <a:defRPr sz="3400" u="sng">
                <a:latin typeface="Arial"/>
                <a:ea typeface="Arial"/>
                <a:cs typeface="Arial"/>
                <a:sym typeface="Arial"/>
              </a:defRPr>
            </a:lvl1pPr>
          </a:lstStyle>
          <a:p>
            <a:r>
              <a:t>female workers</a:t>
            </a:r>
          </a:p>
        </p:txBody>
      </p:sp>
      <p:grpSp>
        <p:nvGrpSpPr>
          <p:cNvPr id="608" name="Group"/>
          <p:cNvGrpSpPr/>
          <p:nvPr/>
        </p:nvGrpSpPr>
        <p:grpSpPr>
          <a:xfrm>
            <a:off x="5534025" y="8235949"/>
            <a:ext cx="4001136" cy="3089277"/>
            <a:chOff x="0" y="0"/>
            <a:chExt cx="4001134" cy="3089275"/>
          </a:xfrm>
        </p:grpSpPr>
        <p:sp>
          <p:nvSpPr>
            <p:cNvPr id="606" name="Line"/>
            <p:cNvSpPr/>
            <p:nvPr/>
          </p:nvSpPr>
          <p:spPr>
            <a:xfrm>
              <a:off x="0" y="-1"/>
              <a:ext cx="3146425" cy="3089277"/>
            </a:xfrm>
            <a:prstGeom prst="line">
              <a:avLst/>
            </a:prstGeom>
            <a:noFill/>
            <a:ln w="76200" cap="flat">
              <a:solidFill>
                <a:srgbClr val="CC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607" name="DF"/>
            <p:cNvSpPr/>
            <p:nvPr/>
          </p:nvSpPr>
          <p:spPr>
            <a:xfrm>
              <a:off x="3094989" y="2870200"/>
              <a:ext cx="90614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D</a:t>
              </a:r>
              <a:r>
                <a:rPr i="0" baseline="-15500"/>
                <a:t>F</a:t>
              </a:r>
            </a:p>
          </p:txBody>
        </p:sp>
      </p:grpSp>
      <p:grpSp>
        <p:nvGrpSpPr>
          <p:cNvPr id="611" name="Group"/>
          <p:cNvGrpSpPr/>
          <p:nvPr/>
        </p:nvGrpSpPr>
        <p:grpSpPr>
          <a:xfrm>
            <a:off x="15452725" y="7286624"/>
            <a:ext cx="4261485" cy="3850511"/>
            <a:chOff x="0" y="0"/>
            <a:chExt cx="4261484" cy="3850509"/>
          </a:xfrm>
        </p:grpSpPr>
        <p:sp>
          <p:nvSpPr>
            <p:cNvPr id="609" name="Line"/>
            <p:cNvSpPr/>
            <p:nvPr/>
          </p:nvSpPr>
          <p:spPr>
            <a:xfrm>
              <a:off x="0" y="-1"/>
              <a:ext cx="3146425" cy="3089277"/>
            </a:xfrm>
            <a:prstGeom prst="line">
              <a:avLst/>
            </a:prstGeom>
            <a:noFill/>
            <a:ln w="76200" cap="flat">
              <a:solidFill>
                <a:srgbClr val="CC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610" name="DM"/>
            <p:cNvSpPr txBox="1"/>
            <p:nvPr/>
          </p:nvSpPr>
          <p:spPr>
            <a:xfrm>
              <a:off x="3094989" y="2870200"/>
              <a:ext cx="1166496" cy="98031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919" tIns="121919" rIns="121919" bIns="121919" numCol="1" anchor="t">
              <a:spAutoFit/>
            </a:bodyPr>
            <a:lstStyle/>
            <a:p>
              <a:pPr>
                <a:spcBef>
                  <a:spcPts val="2800"/>
                </a:spcBef>
                <a:defRPr i="1">
                  <a:latin typeface="Arial"/>
                  <a:ea typeface="Arial"/>
                  <a:cs typeface="Arial"/>
                  <a:sym typeface="Arial"/>
                </a:defRPr>
              </a:pPr>
              <a:r>
                <a:t>D</a:t>
              </a:r>
              <a:r>
                <a:rPr i="0" baseline="-15500"/>
                <a:t>M</a:t>
              </a:r>
            </a:p>
          </p:txBody>
        </p:sp>
      </p:grpSp>
      <p:grpSp>
        <p:nvGrpSpPr>
          <p:cNvPr id="615" name="Group"/>
          <p:cNvGrpSpPr/>
          <p:nvPr/>
        </p:nvGrpSpPr>
        <p:grpSpPr>
          <a:xfrm>
            <a:off x="4289425" y="10001250"/>
            <a:ext cx="3562350" cy="488950"/>
            <a:chOff x="0" y="0"/>
            <a:chExt cx="3562350" cy="488950"/>
          </a:xfrm>
        </p:grpSpPr>
        <p:sp>
          <p:nvSpPr>
            <p:cNvPr id="612" name="WF"/>
            <p:cNvSpPr/>
            <p:nvPr/>
          </p:nvSpPr>
          <p:spPr>
            <a:xfrm>
              <a:off x="0" y="0"/>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solidFill>
                    <a:srgbClr val="CC0000"/>
                  </a:solidFill>
                  <a:latin typeface="Arial"/>
                  <a:ea typeface="Arial"/>
                  <a:cs typeface="Arial"/>
                  <a:sym typeface="Arial"/>
                </a:defRPr>
              </a:pPr>
              <a:r>
                <a:t>W</a:t>
              </a:r>
              <a:r>
                <a:rPr b="0" i="0" baseline="-15500"/>
                <a:t>F</a:t>
              </a:r>
            </a:p>
          </p:txBody>
        </p:sp>
        <p:sp>
          <p:nvSpPr>
            <p:cNvPr id="613" name="Line"/>
            <p:cNvSpPr/>
            <p:nvPr/>
          </p:nvSpPr>
          <p:spPr>
            <a:xfrm flipH="1" flipV="1">
              <a:off x="1079500" y="368299"/>
              <a:ext cx="2359026" cy="2"/>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614" name="Circle"/>
            <p:cNvSpPr/>
            <p:nvPr/>
          </p:nvSpPr>
          <p:spPr>
            <a:xfrm>
              <a:off x="3305175" y="234950"/>
              <a:ext cx="257175" cy="2540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grpSp>
        <p:nvGrpSpPr>
          <p:cNvPr id="619" name="Group"/>
          <p:cNvGrpSpPr/>
          <p:nvPr/>
        </p:nvGrpSpPr>
        <p:grpSpPr>
          <a:xfrm>
            <a:off x="12919075" y="7807325"/>
            <a:ext cx="3562350" cy="488950"/>
            <a:chOff x="0" y="0"/>
            <a:chExt cx="3562350" cy="488950"/>
          </a:xfrm>
        </p:grpSpPr>
        <p:sp>
          <p:nvSpPr>
            <p:cNvPr id="616" name="WM"/>
            <p:cNvSpPr/>
            <p:nvPr/>
          </p:nvSpPr>
          <p:spPr>
            <a:xfrm>
              <a:off x="0" y="0"/>
              <a:ext cx="9779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a:spcBef>
                  <a:spcPts val="2800"/>
                </a:spcBef>
                <a:defRPr b="1" i="1">
                  <a:solidFill>
                    <a:srgbClr val="CC0000"/>
                  </a:solidFill>
                  <a:latin typeface="Arial"/>
                  <a:ea typeface="Arial"/>
                  <a:cs typeface="Arial"/>
                  <a:sym typeface="Arial"/>
                </a:defRPr>
              </a:pPr>
              <a:r>
                <a:t>W</a:t>
              </a:r>
              <a:r>
                <a:rPr b="0" i="0" baseline="-15500"/>
                <a:t>M</a:t>
              </a:r>
            </a:p>
          </p:txBody>
        </p:sp>
        <p:sp>
          <p:nvSpPr>
            <p:cNvPr id="617" name="Line"/>
            <p:cNvSpPr/>
            <p:nvPr/>
          </p:nvSpPr>
          <p:spPr>
            <a:xfrm flipH="1" flipV="1">
              <a:off x="1079500" y="368299"/>
              <a:ext cx="2359026" cy="2"/>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618" name="Circle"/>
            <p:cNvSpPr/>
            <p:nvPr/>
          </p:nvSpPr>
          <p:spPr>
            <a:xfrm>
              <a:off x="3305175" y="234950"/>
              <a:ext cx="257175" cy="254000"/>
            </a:xfrm>
            <a:prstGeom prst="ellipse">
              <a:avLst/>
            </a:prstGeom>
            <a:solidFill>
              <a:srgbClr val="00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sp>
        <p:nvSpPr>
          <p:cNvPr id="620" name="Line"/>
          <p:cNvSpPr/>
          <p:nvPr/>
        </p:nvSpPr>
        <p:spPr>
          <a:xfrm>
            <a:off x="17011650" y="9753600"/>
            <a:ext cx="809625" cy="0"/>
          </a:xfrm>
          <a:prstGeom prst="line">
            <a:avLst/>
          </a:prstGeom>
          <a:ln w="76200">
            <a:solidFill>
              <a:srgbClr val="000000"/>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621" name="Line"/>
          <p:cNvSpPr/>
          <p:nvPr/>
        </p:nvSpPr>
        <p:spPr>
          <a:xfrm flipV="1">
            <a:off x="14216380" y="8205469"/>
            <a:ext cx="1" cy="1057276"/>
          </a:xfrm>
          <a:prstGeom prst="line">
            <a:avLst/>
          </a:prstGeom>
          <a:ln w="76200">
            <a:solidFill>
              <a:srgbClr val="000000"/>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622" name="Line"/>
          <p:cNvSpPr/>
          <p:nvPr/>
        </p:nvSpPr>
        <p:spPr>
          <a:xfrm>
            <a:off x="5589270" y="9300844"/>
            <a:ext cx="1" cy="1057276"/>
          </a:xfrm>
          <a:prstGeom prst="line">
            <a:avLst/>
          </a:prstGeom>
          <a:ln w="76200">
            <a:solidFill>
              <a:srgbClr val="000000"/>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623" name="Line"/>
          <p:cNvSpPr/>
          <p:nvPr/>
        </p:nvSpPr>
        <p:spPr>
          <a:xfrm flipH="1">
            <a:off x="6029325" y="8536940"/>
            <a:ext cx="809625" cy="1"/>
          </a:xfrm>
          <a:prstGeom prst="line">
            <a:avLst/>
          </a:prstGeom>
          <a:ln w="76200">
            <a:solidFill>
              <a:srgbClr val="000000"/>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624" name="Line"/>
          <p:cNvSpPr/>
          <p:nvPr/>
        </p:nvSpPr>
        <p:spPr>
          <a:xfrm flipH="1">
            <a:off x="16983075" y="9772015"/>
            <a:ext cx="809625" cy="1"/>
          </a:xfrm>
          <a:prstGeom prst="line">
            <a:avLst/>
          </a:prstGeom>
          <a:ln w="76200">
            <a:solidFill>
              <a:srgbClr val="000000"/>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625" name="Line"/>
          <p:cNvSpPr/>
          <p:nvPr/>
        </p:nvSpPr>
        <p:spPr>
          <a:xfrm>
            <a:off x="6000750" y="8550275"/>
            <a:ext cx="809625" cy="0"/>
          </a:xfrm>
          <a:prstGeom prst="line">
            <a:avLst/>
          </a:prstGeom>
          <a:ln w="76200">
            <a:solidFill>
              <a:srgbClr val="000000"/>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626" name="Line"/>
          <p:cNvSpPr/>
          <p:nvPr/>
        </p:nvSpPr>
        <p:spPr>
          <a:xfrm>
            <a:off x="14218919" y="8192769"/>
            <a:ext cx="1" cy="1057276"/>
          </a:xfrm>
          <a:prstGeom prst="line">
            <a:avLst/>
          </a:prstGeom>
          <a:ln w="76200">
            <a:solidFill>
              <a:srgbClr val="000000"/>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627" name="Line"/>
          <p:cNvSpPr/>
          <p:nvPr/>
        </p:nvSpPr>
        <p:spPr>
          <a:xfrm flipV="1">
            <a:off x="5586729" y="9288144"/>
            <a:ext cx="1" cy="1057276"/>
          </a:xfrm>
          <a:prstGeom prst="line">
            <a:avLst/>
          </a:prstGeom>
          <a:ln w="76200">
            <a:solidFill>
              <a:srgbClr val="000000"/>
            </a:solidFill>
            <a:tailEnd type="triangle"/>
          </a:ln>
          <a:effectLst>
            <a:outerShdw blurRad="101600" dist="50800" dir="5400000" rotWithShape="0">
              <a:srgbClr val="000000">
                <a:alpha val="38000"/>
              </a:srgbClr>
            </a:outerShdw>
          </a:effectLst>
        </p:spPr>
        <p:txBody>
          <a:bodyPr lIns="121919" tIns="121919" rIns="121919" bIns="121919"/>
          <a:lstStyle/>
          <a:p>
            <a:pPr>
              <a:defRPr>
                <a:latin typeface="Arial"/>
                <a:ea typeface="Arial"/>
                <a:cs typeface="Arial"/>
                <a:sym typeface="Arial"/>
              </a:defRPr>
            </a:pPr>
            <a:endParaRPr/>
          </a:p>
        </p:txBody>
      </p:sp>
      <p:sp>
        <p:nvSpPr>
          <p:cNvPr id="628" name="Discrimination by Employers"/>
          <p:cNvSpPr txBox="1">
            <a:spLocks noGrp="1"/>
          </p:cNvSpPr>
          <p:nvPr>
            <p:ph type="title"/>
          </p:nvPr>
        </p:nvSpPr>
        <p:spPr>
          <a:xfrm>
            <a:off x="864673" y="115946"/>
            <a:ext cx="21945601" cy="1406392"/>
          </a:xfrm>
          <a:prstGeom prst="rect">
            <a:avLst/>
          </a:prstGeom>
        </p:spPr>
        <p:txBody>
          <a:bodyPr lIns="121919" tIns="121919" rIns="121919" bIns="121919" anchor="t"/>
          <a:lstStyle>
            <a:lvl1pPr>
              <a:defRPr sz="6000"/>
            </a:lvl1pPr>
          </a:lstStyle>
          <a:p>
            <a:r>
              <a:rPr dirty="0"/>
              <a:t>Discrimination by Employers</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567">
                                            <p:bg/>
                                          </p:spTgt>
                                        </p:tgtEl>
                                        <p:attrNameLst>
                                          <p:attrName>style.visibility</p:attrName>
                                        </p:attrNameLst>
                                      </p:cBhvr>
                                      <p:to>
                                        <p:strVal val="visible"/>
                                      </p:to>
                                    </p:set>
                                    <p:animEffect transition="in" filter="wipe(left)">
                                      <p:cBhvr>
                                        <p:cTn id="7" dur="500"/>
                                        <p:tgtEl>
                                          <p:spTgt spid="567">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iterate>
                                    <p:tmAbs val="0"/>
                                  </p:iterate>
                                  <p:childTnLst>
                                    <p:set>
                                      <p:cBhvr>
                                        <p:cTn id="10" fill="hold"/>
                                        <p:tgtEl>
                                          <p:spTgt spid="567">
                                            <p:txEl>
                                              <p:pRg st="0" end="0"/>
                                            </p:txEl>
                                          </p:spTgt>
                                        </p:tgtEl>
                                        <p:attrNameLst>
                                          <p:attrName>style.visibility</p:attrName>
                                        </p:attrNameLst>
                                      </p:cBhvr>
                                      <p:to>
                                        <p:strVal val="visible"/>
                                      </p:to>
                                    </p:set>
                                    <p:animEffect transition="in" filter="wipe(left)">
                                      <p:cBhvr>
                                        <p:cTn id="11" dur="500"/>
                                        <p:tgtEl>
                                          <p:spTgt spid="56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iterate>
                                    <p:tmAbs val="0"/>
                                  </p:iterate>
                                  <p:childTnLst>
                                    <p:set>
                                      <p:cBhvr>
                                        <p:cTn id="15" fill="hold"/>
                                        <p:tgtEl>
                                          <p:spTgt spid="623"/>
                                        </p:tgtEl>
                                        <p:attrNameLst>
                                          <p:attrName>style.visibility</p:attrName>
                                        </p:attrNameLst>
                                      </p:cBhvr>
                                      <p:to>
                                        <p:strVal val="visible"/>
                                      </p:to>
                                    </p:set>
                                    <p:animEffect transition="in" filter="wipe(right)">
                                      <p:cBhvr>
                                        <p:cTn id="16" dur="500"/>
                                        <p:tgtEl>
                                          <p:spTgt spid="623"/>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p:tmAbs val="0"/>
                                  </p:iterate>
                                  <p:childTnLst>
                                    <p:set>
                                      <p:cBhvr>
                                        <p:cTn id="19" fill="hold"/>
                                        <p:tgtEl>
                                          <p:spTgt spid="620"/>
                                        </p:tgtEl>
                                        <p:attrNameLst>
                                          <p:attrName>style.visibility</p:attrName>
                                        </p:attrNameLst>
                                      </p:cBhvr>
                                      <p:to>
                                        <p:strVal val="visible"/>
                                      </p:to>
                                    </p:set>
                                    <p:animEffect transition="in" filter="wipe(left)">
                                      <p:cBhvr>
                                        <p:cTn id="20" dur="500"/>
                                        <p:tgtEl>
                                          <p:spTgt spid="620"/>
                                        </p:tgtEl>
                                      </p:cBhvr>
                                    </p:animEffect>
                                  </p:childTnLst>
                                </p:cTn>
                              </p:par>
                            </p:childTnLst>
                          </p:cTn>
                        </p:par>
                        <p:par>
                          <p:cTn id="21" fill="hold">
                            <p:stCondLst>
                              <p:cond delay="1000"/>
                            </p:stCondLst>
                            <p:childTnLst>
                              <p:par>
                                <p:cTn id="22" presetID="18" presetClass="entr" presetSubtype="6" fill="hold" grpId="0" nodeType="afterEffect">
                                  <p:stCondLst>
                                    <p:cond delay="0"/>
                                  </p:stCondLst>
                                  <p:iterate>
                                    <p:tmAbs val="0"/>
                                  </p:iterate>
                                  <p:childTnLst>
                                    <p:set>
                                      <p:cBhvr>
                                        <p:cTn id="23" fill="hold"/>
                                        <p:tgtEl>
                                          <p:spTgt spid="608"/>
                                        </p:tgtEl>
                                        <p:attrNameLst>
                                          <p:attrName>style.visibility</p:attrName>
                                        </p:attrNameLst>
                                      </p:cBhvr>
                                      <p:to>
                                        <p:strVal val="visible"/>
                                      </p:to>
                                    </p:set>
                                    <p:animEffect transition="in" filter="strips(downRight)">
                                      <p:cBhvr>
                                        <p:cTn id="24" dur="500"/>
                                        <p:tgtEl>
                                          <p:spTgt spid="608"/>
                                        </p:tgtEl>
                                      </p:cBhvr>
                                    </p:animEffect>
                                  </p:childTnLst>
                                </p:cTn>
                              </p:par>
                            </p:childTnLst>
                          </p:cTn>
                        </p:par>
                        <p:par>
                          <p:cTn id="25" fill="hold">
                            <p:stCondLst>
                              <p:cond delay="1500"/>
                            </p:stCondLst>
                            <p:childTnLst>
                              <p:par>
                                <p:cTn id="26" presetID="18" presetClass="entr" presetSubtype="6" fill="hold" grpId="0" nodeType="afterEffect">
                                  <p:stCondLst>
                                    <p:cond delay="0"/>
                                  </p:stCondLst>
                                  <p:iterate>
                                    <p:tmAbs val="0"/>
                                  </p:iterate>
                                  <p:childTnLst>
                                    <p:set>
                                      <p:cBhvr>
                                        <p:cTn id="27" fill="hold"/>
                                        <p:tgtEl>
                                          <p:spTgt spid="611"/>
                                        </p:tgtEl>
                                        <p:attrNameLst>
                                          <p:attrName>style.visibility</p:attrName>
                                        </p:attrNameLst>
                                      </p:cBhvr>
                                      <p:to>
                                        <p:strVal val="visible"/>
                                      </p:to>
                                    </p:set>
                                    <p:animEffect transition="in" filter="strips(downRight)">
                                      <p:cBhvr>
                                        <p:cTn id="28" dur="500"/>
                                        <p:tgtEl>
                                          <p:spTgt spid="611"/>
                                        </p:tgtEl>
                                      </p:cBhvr>
                                    </p:animEffect>
                                  </p:childTnLst>
                                </p:cTn>
                              </p:par>
                            </p:childTnLst>
                          </p:cTn>
                        </p:par>
                        <p:par>
                          <p:cTn id="29" fill="hold">
                            <p:stCondLst>
                              <p:cond delay="2000"/>
                            </p:stCondLst>
                            <p:childTnLst>
                              <p:par>
                                <p:cTn id="30" presetID="22" presetClass="entr" presetSubtype="8" fill="hold" grpId="0" nodeType="afterEffect">
                                  <p:stCondLst>
                                    <p:cond delay="0"/>
                                  </p:stCondLst>
                                  <p:iterate>
                                    <p:tmAbs val="0"/>
                                  </p:iterate>
                                  <p:childTnLst>
                                    <p:set>
                                      <p:cBhvr>
                                        <p:cTn id="31" fill="hold"/>
                                        <p:tgtEl>
                                          <p:spTgt spid="567">
                                            <p:txEl>
                                              <p:pRg st="1" end="1"/>
                                            </p:txEl>
                                          </p:spTgt>
                                        </p:tgtEl>
                                        <p:attrNameLst>
                                          <p:attrName>style.visibility</p:attrName>
                                        </p:attrNameLst>
                                      </p:cBhvr>
                                      <p:to>
                                        <p:strVal val="visible"/>
                                      </p:to>
                                    </p:set>
                                    <p:animEffect transition="in" filter="wipe(left)">
                                      <p:cBhvr>
                                        <p:cTn id="32" dur="500"/>
                                        <p:tgtEl>
                                          <p:spTgt spid="56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p:tmAbs val="0"/>
                                  </p:iterate>
                                  <p:childTnLst>
                                    <p:set>
                                      <p:cBhvr>
                                        <p:cTn id="36" fill="hold"/>
                                        <p:tgtEl>
                                          <p:spTgt spid="621"/>
                                        </p:tgtEl>
                                        <p:attrNameLst>
                                          <p:attrName>style.visibility</p:attrName>
                                        </p:attrNameLst>
                                      </p:cBhvr>
                                      <p:to>
                                        <p:strVal val="visible"/>
                                      </p:to>
                                    </p:set>
                                    <p:animEffect transition="in" filter="wipe(down)">
                                      <p:cBhvr>
                                        <p:cTn id="37" dur="500"/>
                                        <p:tgtEl>
                                          <p:spTgt spid="621"/>
                                        </p:tgtEl>
                                      </p:cBhvr>
                                    </p:animEffect>
                                  </p:childTnLst>
                                </p:cTn>
                              </p:par>
                            </p:childTnLst>
                          </p:cTn>
                        </p:par>
                        <p:par>
                          <p:cTn id="38" fill="hold">
                            <p:stCondLst>
                              <p:cond delay="500"/>
                            </p:stCondLst>
                            <p:childTnLst>
                              <p:par>
                                <p:cTn id="39" presetID="22" presetClass="entr" presetSubtype="1" fill="hold" grpId="0" nodeType="afterEffect">
                                  <p:stCondLst>
                                    <p:cond delay="0"/>
                                  </p:stCondLst>
                                  <p:iterate>
                                    <p:tmAbs val="0"/>
                                  </p:iterate>
                                  <p:childTnLst>
                                    <p:set>
                                      <p:cBhvr>
                                        <p:cTn id="40" fill="hold"/>
                                        <p:tgtEl>
                                          <p:spTgt spid="622"/>
                                        </p:tgtEl>
                                        <p:attrNameLst>
                                          <p:attrName>style.visibility</p:attrName>
                                        </p:attrNameLst>
                                      </p:cBhvr>
                                      <p:to>
                                        <p:strVal val="visible"/>
                                      </p:to>
                                    </p:set>
                                    <p:animEffect transition="in" filter="wipe(up)">
                                      <p:cBhvr>
                                        <p:cTn id="41" dur="500"/>
                                        <p:tgtEl>
                                          <p:spTgt spid="622"/>
                                        </p:tgtEl>
                                      </p:cBhvr>
                                    </p:animEffect>
                                  </p:childTnLst>
                                </p:cTn>
                              </p:par>
                            </p:childTnLst>
                          </p:cTn>
                        </p:par>
                        <p:par>
                          <p:cTn id="42" fill="hold">
                            <p:stCondLst>
                              <p:cond delay="1000"/>
                            </p:stCondLst>
                            <p:childTnLst>
                              <p:par>
                                <p:cTn id="43" presetID="22" presetClass="entr" presetSubtype="2" fill="hold" grpId="0" nodeType="afterEffect">
                                  <p:stCondLst>
                                    <p:cond delay="0"/>
                                  </p:stCondLst>
                                  <p:iterate>
                                    <p:tmAbs val="0"/>
                                  </p:iterate>
                                  <p:childTnLst>
                                    <p:set>
                                      <p:cBhvr>
                                        <p:cTn id="44" fill="hold"/>
                                        <p:tgtEl>
                                          <p:spTgt spid="619"/>
                                        </p:tgtEl>
                                        <p:attrNameLst>
                                          <p:attrName>style.visibility</p:attrName>
                                        </p:attrNameLst>
                                      </p:cBhvr>
                                      <p:to>
                                        <p:strVal val="visible"/>
                                      </p:to>
                                    </p:set>
                                    <p:animEffect transition="in" filter="wipe(right)">
                                      <p:cBhvr>
                                        <p:cTn id="45" dur="500"/>
                                        <p:tgtEl>
                                          <p:spTgt spid="619"/>
                                        </p:tgtEl>
                                      </p:cBhvr>
                                    </p:animEffect>
                                  </p:childTnLst>
                                </p:cTn>
                              </p:par>
                            </p:childTnLst>
                          </p:cTn>
                        </p:par>
                        <p:par>
                          <p:cTn id="46" fill="hold">
                            <p:stCondLst>
                              <p:cond delay="1500"/>
                            </p:stCondLst>
                            <p:childTnLst>
                              <p:par>
                                <p:cTn id="47" presetID="22" presetClass="entr" presetSubtype="2" fill="hold" grpId="0" nodeType="afterEffect">
                                  <p:stCondLst>
                                    <p:cond delay="0"/>
                                  </p:stCondLst>
                                  <p:iterate>
                                    <p:tmAbs val="0"/>
                                  </p:iterate>
                                  <p:childTnLst>
                                    <p:set>
                                      <p:cBhvr>
                                        <p:cTn id="48" fill="hold"/>
                                        <p:tgtEl>
                                          <p:spTgt spid="615"/>
                                        </p:tgtEl>
                                        <p:attrNameLst>
                                          <p:attrName>style.visibility</p:attrName>
                                        </p:attrNameLst>
                                      </p:cBhvr>
                                      <p:to>
                                        <p:strVal val="visible"/>
                                      </p:to>
                                    </p:set>
                                    <p:animEffect transition="in" filter="wipe(right)">
                                      <p:cBhvr>
                                        <p:cTn id="49" dur="500"/>
                                        <p:tgtEl>
                                          <p:spTgt spid="6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fill="hold" grpId="1" nodeType="clickEffect">
                                  <p:stCondLst>
                                    <p:cond delay="0"/>
                                  </p:stCondLst>
                                  <p:iterate>
                                    <p:tmAbs val="0"/>
                                  </p:iterate>
                                  <p:childTnLst>
                                    <p:animEffect transition="out" filter="fade">
                                      <p:cBhvr>
                                        <p:cTn id="53" dur="500" fill="hold"/>
                                        <p:tgtEl>
                                          <p:spTgt spid="567">
                                            <p:txEl>
                                              <p:pRg st="0" end="0"/>
                                            </p:txEl>
                                          </p:spTgt>
                                        </p:tgtEl>
                                      </p:cBhvr>
                                    </p:animEffect>
                                    <p:set>
                                      <p:cBhvr>
                                        <p:cTn id="54" fill="hold">
                                          <p:stCondLst>
                                            <p:cond delay="499"/>
                                          </p:stCondLst>
                                        </p:cTn>
                                        <p:tgtEl>
                                          <p:spTgt spid="567">
                                            <p:txEl>
                                              <p:pRg st="0" end="0"/>
                                            </p:txEl>
                                          </p:spTgt>
                                        </p:tgtEl>
                                        <p:attrNameLst>
                                          <p:attrName>style.visibility</p:attrName>
                                        </p:attrNameLst>
                                      </p:cBhvr>
                                      <p:to>
                                        <p:strVal val="hidden"/>
                                      </p:to>
                                    </p:set>
                                  </p:childTnLst>
                                </p:cTn>
                              </p:par>
                            </p:childTnLst>
                          </p:cTn>
                        </p:par>
                        <p:par>
                          <p:cTn id="55" fill="hold">
                            <p:stCondLst>
                              <p:cond delay="500"/>
                            </p:stCondLst>
                            <p:childTnLst>
                              <p:par>
                                <p:cTn id="56" presetID="10" presetClass="exit" presetSubtype="0" fill="hold" grpId="1" nodeType="afterEffect">
                                  <p:stCondLst>
                                    <p:cond delay="0"/>
                                  </p:stCondLst>
                                  <p:iterate>
                                    <p:tmAbs val="0"/>
                                  </p:iterate>
                                  <p:childTnLst>
                                    <p:animEffect transition="out" filter="fade">
                                      <p:cBhvr>
                                        <p:cTn id="57" dur="500" fill="hold"/>
                                        <p:tgtEl>
                                          <p:spTgt spid="567">
                                            <p:txEl>
                                              <p:pRg st="1" end="1"/>
                                            </p:txEl>
                                          </p:spTgt>
                                        </p:tgtEl>
                                      </p:cBhvr>
                                    </p:animEffect>
                                    <p:set>
                                      <p:cBhvr>
                                        <p:cTn id="58" fill="hold">
                                          <p:stCondLst>
                                            <p:cond delay="499"/>
                                          </p:stCondLst>
                                        </p:cTn>
                                        <p:tgtEl>
                                          <p:spTgt spid="567">
                                            <p:txEl>
                                              <p:pRg st="1" end="1"/>
                                            </p:txEl>
                                          </p:spTgt>
                                        </p:tgtEl>
                                        <p:attrNameLst>
                                          <p:attrName>style.visibility</p:attrName>
                                        </p:attrNameLst>
                                      </p:cBhvr>
                                      <p:to>
                                        <p:strVal val="hidden"/>
                                      </p:to>
                                    </p:set>
                                  </p:childTnLst>
                                </p:cTn>
                              </p:par>
                              <p:par>
                                <p:cTn id="59" presetID="10" presetClass="exit" presetSubtype="0" fill="hold" grpId="1" nodeType="withEffect">
                                  <p:stCondLst>
                                    <p:cond delay="0"/>
                                  </p:stCondLst>
                                  <p:iterate>
                                    <p:tmAbs val="0"/>
                                  </p:iterate>
                                  <p:childTnLst>
                                    <p:animEffect transition="out" filter="fade">
                                      <p:cBhvr>
                                        <p:cTn id="60" dur="500" fill="hold"/>
                                        <p:tgtEl>
                                          <p:spTgt spid="567">
                                            <p:bg/>
                                          </p:spTgt>
                                        </p:tgtEl>
                                      </p:cBhvr>
                                    </p:animEffect>
                                    <p:set>
                                      <p:cBhvr>
                                        <p:cTn id="61" fill="hold">
                                          <p:stCondLst>
                                            <p:cond delay="499"/>
                                          </p:stCondLst>
                                        </p:cTn>
                                        <p:tgtEl>
                                          <p:spTgt spid="567">
                                            <p:bg/>
                                          </p:spTgt>
                                        </p:tgtEl>
                                        <p:attrNameLst>
                                          <p:attrName>style.visibility</p:attrName>
                                        </p:attrNameLst>
                                      </p:cBhvr>
                                      <p:to>
                                        <p:strVal val="hidden"/>
                                      </p:to>
                                    </p:set>
                                  </p:childTnLst>
                                </p:cTn>
                              </p:par>
                            </p:childTnLst>
                          </p:cTn>
                        </p:par>
                        <p:par>
                          <p:cTn id="62" fill="hold">
                            <p:stCondLst>
                              <p:cond delay="1000"/>
                            </p:stCondLst>
                            <p:childTnLst>
                              <p:par>
                                <p:cTn id="63" presetID="10" presetClass="exit" fill="hold" grpId="0" nodeType="afterEffect">
                                  <p:stCondLst>
                                    <p:cond delay="0"/>
                                  </p:stCondLst>
                                  <p:iterate>
                                    <p:tmAbs val="0"/>
                                  </p:iterate>
                                  <p:childTnLst>
                                    <p:animEffect transition="out" filter="fade">
                                      <p:cBhvr>
                                        <p:cTn id="64" dur="500" fill="hold"/>
                                        <p:tgtEl>
                                          <p:spTgt spid="587"/>
                                        </p:tgtEl>
                                      </p:cBhvr>
                                    </p:animEffect>
                                    <p:set>
                                      <p:cBhvr>
                                        <p:cTn id="65" fill="hold">
                                          <p:stCondLst>
                                            <p:cond delay="499"/>
                                          </p:stCondLst>
                                        </p:cTn>
                                        <p:tgtEl>
                                          <p:spTgt spid="587"/>
                                        </p:tgtEl>
                                        <p:attrNameLst>
                                          <p:attrName>style.visibility</p:attrName>
                                        </p:attrNameLst>
                                      </p:cBhvr>
                                      <p:to>
                                        <p:strVal val="hidden"/>
                                      </p:to>
                                    </p:set>
                                  </p:childTnLst>
                                </p:cTn>
                              </p:par>
                            </p:childTnLst>
                          </p:cTn>
                        </p:par>
                        <p:par>
                          <p:cTn id="66" fill="hold">
                            <p:stCondLst>
                              <p:cond delay="1500"/>
                            </p:stCondLst>
                            <p:childTnLst>
                              <p:par>
                                <p:cTn id="67" presetID="10" presetClass="exit" fill="hold" grpId="0" nodeType="afterEffect">
                                  <p:stCondLst>
                                    <p:cond delay="0"/>
                                  </p:stCondLst>
                                  <p:iterate>
                                    <p:tmAbs val="0"/>
                                  </p:iterate>
                                  <p:childTnLst>
                                    <p:animEffect transition="out" filter="fade">
                                      <p:cBhvr>
                                        <p:cTn id="68" dur="500" fill="hold"/>
                                        <p:tgtEl>
                                          <p:spTgt spid="604"/>
                                        </p:tgtEl>
                                      </p:cBhvr>
                                    </p:animEffect>
                                    <p:set>
                                      <p:cBhvr>
                                        <p:cTn id="69" fill="hold">
                                          <p:stCondLst>
                                            <p:cond delay="499"/>
                                          </p:stCondLst>
                                        </p:cTn>
                                        <p:tgtEl>
                                          <p:spTgt spid="604"/>
                                        </p:tgtEl>
                                        <p:attrNameLst>
                                          <p:attrName>style.visibility</p:attrName>
                                        </p:attrNameLst>
                                      </p:cBhvr>
                                      <p:to>
                                        <p:strVal val="hidden"/>
                                      </p:to>
                                    </p:set>
                                  </p:childTnLst>
                                </p:cTn>
                              </p:par>
                            </p:childTnLst>
                          </p:cTn>
                        </p:par>
                        <p:par>
                          <p:cTn id="70" fill="hold">
                            <p:stCondLst>
                              <p:cond delay="2000"/>
                            </p:stCondLst>
                            <p:childTnLst>
                              <p:par>
                                <p:cTn id="71" presetID="10" presetClass="exit" fill="hold" grpId="0" nodeType="afterEffect">
                                  <p:stCondLst>
                                    <p:cond delay="0"/>
                                  </p:stCondLst>
                                  <p:iterate>
                                    <p:tmAbs val="0"/>
                                  </p:iterate>
                                  <p:childTnLst>
                                    <p:animEffect transition="out" filter="fade">
                                      <p:cBhvr>
                                        <p:cTn id="72" dur="500" fill="hold"/>
                                        <p:tgtEl>
                                          <p:spTgt spid="571"/>
                                        </p:tgtEl>
                                      </p:cBhvr>
                                    </p:animEffect>
                                    <p:set>
                                      <p:cBhvr>
                                        <p:cTn id="73" fill="hold">
                                          <p:stCondLst>
                                            <p:cond delay="499"/>
                                          </p:stCondLst>
                                        </p:cTn>
                                        <p:tgtEl>
                                          <p:spTgt spid="571"/>
                                        </p:tgtEl>
                                        <p:attrNameLst>
                                          <p:attrName>style.visibility</p:attrName>
                                        </p:attrNameLst>
                                      </p:cBhvr>
                                      <p:to>
                                        <p:strVal val="hidden"/>
                                      </p:to>
                                    </p:set>
                                  </p:childTnLst>
                                </p:cTn>
                              </p:par>
                            </p:childTnLst>
                          </p:cTn>
                        </p:par>
                        <p:par>
                          <p:cTn id="74" fill="hold">
                            <p:stCondLst>
                              <p:cond delay="2500"/>
                            </p:stCondLst>
                            <p:childTnLst>
                              <p:par>
                                <p:cTn id="75" presetID="10" presetClass="exit" fill="hold" grpId="0" nodeType="afterEffect">
                                  <p:stCondLst>
                                    <p:cond delay="0"/>
                                  </p:stCondLst>
                                  <p:iterate>
                                    <p:tmAbs val="0"/>
                                  </p:iterate>
                                  <p:childTnLst>
                                    <p:animEffect transition="out" filter="fade">
                                      <p:cBhvr>
                                        <p:cTn id="76" dur="500" fill="hold"/>
                                        <p:tgtEl>
                                          <p:spTgt spid="580"/>
                                        </p:tgtEl>
                                      </p:cBhvr>
                                    </p:animEffect>
                                    <p:set>
                                      <p:cBhvr>
                                        <p:cTn id="77" fill="hold">
                                          <p:stCondLst>
                                            <p:cond delay="499"/>
                                          </p:stCondLst>
                                        </p:cTn>
                                        <p:tgtEl>
                                          <p:spTgt spid="580"/>
                                        </p:tgtEl>
                                        <p:attrNameLst>
                                          <p:attrName>style.visibility</p:attrName>
                                        </p:attrNameLst>
                                      </p:cBhvr>
                                      <p:to>
                                        <p:strVal val="hidden"/>
                                      </p:to>
                                    </p:set>
                                  </p:childTnLst>
                                </p:cTn>
                              </p:par>
                            </p:childTnLst>
                          </p:cTn>
                        </p:par>
                        <p:par>
                          <p:cTn id="78" fill="hold">
                            <p:stCondLst>
                              <p:cond delay="3000"/>
                            </p:stCondLst>
                            <p:childTnLst>
                              <p:par>
                                <p:cTn id="79" presetID="10" presetClass="exit" fill="hold" grpId="0" nodeType="afterEffect">
                                  <p:stCondLst>
                                    <p:cond delay="0"/>
                                  </p:stCondLst>
                                  <p:iterate>
                                    <p:tmAbs val="0"/>
                                  </p:iterate>
                                  <p:childTnLst>
                                    <p:animEffect transition="out" filter="fade">
                                      <p:cBhvr>
                                        <p:cTn id="80" dur="500" fill="hold"/>
                                        <p:tgtEl>
                                          <p:spTgt spid="597"/>
                                        </p:tgtEl>
                                      </p:cBhvr>
                                    </p:animEffect>
                                    <p:set>
                                      <p:cBhvr>
                                        <p:cTn id="81" fill="hold">
                                          <p:stCondLst>
                                            <p:cond delay="499"/>
                                          </p:stCondLst>
                                        </p:cTn>
                                        <p:tgtEl>
                                          <p:spTgt spid="597"/>
                                        </p:tgtEl>
                                        <p:attrNameLst>
                                          <p:attrName>style.visibility</p:attrName>
                                        </p:attrNameLst>
                                      </p:cBhvr>
                                      <p:to>
                                        <p:strVal val="hidden"/>
                                      </p:to>
                                    </p:set>
                                  </p:childTnLst>
                                </p:cTn>
                              </p:par>
                            </p:childTnLst>
                          </p:cTn>
                        </p:par>
                        <p:par>
                          <p:cTn id="82" fill="hold">
                            <p:stCondLst>
                              <p:cond delay="3500"/>
                            </p:stCondLst>
                            <p:childTnLst>
                              <p:par>
                                <p:cTn id="83" presetID="10" presetClass="exit" fill="hold" grpId="1" nodeType="afterEffect">
                                  <p:stCondLst>
                                    <p:cond delay="0"/>
                                  </p:stCondLst>
                                  <p:iterate>
                                    <p:tmAbs val="0"/>
                                  </p:iterate>
                                  <p:childTnLst>
                                    <p:animEffect transition="out" filter="fade">
                                      <p:cBhvr>
                                        <p:cTn id="84" dur="500" fill="hold"/>
                                        <p:tgtEl>
                                          <p:spTgt spid="620"/>
                                        </p:tgtEl>
                                      </p:cBhvr>
                                    </p:animEffect>
                                    <p:set>
                                      <p:cBhvr>
                                        <p:cTn id="85" fill="hold">
                                          <p:stCondLst>
                                            <p:cond delay="499"/>
                                          </p:stCondLst>
                                        </p:cTn>
                                        <p:tgtEl>
                                          <p:spTgt spid="620"/>
                                        </p:tgtEl>
                                        <p:attrNameLst>
                                          <p:attrName>style.visibility</p:attrName>
                                        </p:attrNameLst>
                                      </p:cBhvr>
                                      <p:to>
                                        <p:strVal val="hidden"/>
                                      </p:to>
                                    </p:set>
                                  </p:childTnLst>
                                </p:cTn>
                              </p:par>
                            </p:childTnLst>
                          </p:cTn>
                        </p:par>
                        <p:par>
                          <p:cTn id="86" fill="hold">
                            <p:stCondLst>
                              <p:cond delay="4000"/>
                            </p:stCondLst>
                            <p:childTnLst>
                              <p:par>
                                <p:cTn id="87" presetID="10" presetClass="exit" fill="hold" grpId="1" nodeType="afterEffect">
                                  <p:stCondLst>
                                    <p:cond delay="0"/>
                                  </p:stCondLst>
                                  <p:iterate>
                                    <p:tmAbs val="0"/>
                                  </p:iterate>
                                  <p:childTnLst>
                                    <p:animEffect transition="out" filter="fade">
                                      <p:cBhvr>
                                        <p:cTn id="88" dur="500" fill="hold"/>
                                        <p:tgtEl>
                                          <p:spTgt spid="623"/>
                                        </p:tgtEl>
                                      </p:cBhvr>
                                    </p:animEffect>
                                    <p:set>
                                      <p:cBhvr>
                                        <p:cTn id="89" fill="hold">
                                          <p:stCondLst>
                                            <p:cond delay="499"/>
                                          </p:stCondLst>
                                        </p:cTn>
                                        <p:tgtEl>
                                          <p:spTgt spid="623"/>
                                        </p:tgtEl>
                                        <p:attrNameLst>
                                          <p:attrName>style.visibility</p:attrName>
                                        </p:attrNameLst>
                                      </p:cBhvr>
                                      <p:to>
                                        <p:strVal val="hidden"/>
                                      </p:to>
                                    </p:set>
                                  </p:childTnLst>
                                </p:cTn>
                              </p:par>
                            </p:childTnLst>
                          </p:cTn>
                        </p:par>
                        <p:par>
                          <p:cTn id="90" fill="hold">
                            <p:stCondLst>
                              <p:cond delay="4500"/>
                            </p:stCondLst>
                            <p:childTnLst>
                              <p:par>
                                <p:cTn id="91" presetID="10" presetClass="exit" fill="hold" grpId="1" nodeType="afterEffect">
                                  <p:stCondLst>
                                    <p:cond delay="0"/>
                                  </p:stCondLst>
                                  <p:iterate>
                                    <p:tmAbs val="0"/>
                                  </p:iterate>
                                  <p:childTnLst>
                                    <p:animEffect transition="out" filter="fade">
                                      <p:cBhvr>
                                        <p:cTn id="92" dur="500" fill="hold"/>
                                        <p:tgtEl>
                                          <p:spTgt spid="621"/>
                                        </p:tgtEl>
                                      </p:cBhvr>
                                    </p:animEffect>
                                    <p:set>
                                      <p:cBhvr>
                                        <p:cTn id="93" fill="hold">
                                          <p:stCondLst>
                                            <p:cond delay="499"/>
                                          </p:stCondLst>
                                        </p:cTn>
                                        <p:tgtEl>
                                          <p:spTgt spid="621"/>
                                        </p:tgtEl>
                                        <p:attrNameLst>
                                          <p:attrName>style.visibility</p:attrName>
                                        </p:attrNameLst>
                                      </p:cBhvr>
                                      <p:to>
                                        <p:strVal val="hidden"/>
                                      </p:to>
                                    </p:set>
                                  </p:childTnLst>
                                </p:cTn>
                              </p:par>
                            </p:childTnLst>
                          </p:cTn>
                        </p:par>
                        <p:par>
                          <p:cTn id="94" fill="hold">
                            <p:stCondLst>
                              <p:cond delay="5000"/>
                            </p:stCondLst>
                            <p:childTnLst>
                              <p:par>
                                <p:cTn id="95" presetID="10" presetClass="exit" fill="hold" grpId="1" nodeType="afterEffect">
                                  <p:stCondLst>
                                    <p:cond delay="0"/>
                                  </p:stCondLst>
                                  <p:iterate>
                                    <p:tmAbs val="0"/>
                                  </p:iterate>
                                  <p:childTnLst>
                                    <p:animEffect transition="out" filter="fade">
                                      <p:cBhvr>
                                        <p:cTn id="96" dur="500" fill="hold"/>
                                        <p:tgtEl>
                                          <p:spTgt spid="622"/>
                                        </p:tgtEl>
                                      </p:cBhvr>
                                    </p:animEffect>
                                    <p:set>
                                      <p:cBhvr>
                                        <p:cTn id="97" fill="hold">
                                          <p:stCondLst>
                                            <p:cond delay="499"/>
                                          </p:stCondLst>
                                        </p:cTn>
                                        <p:tgtEl>
                                          <p:spTgt spid="622"/>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p:tmAbs val="0"/>
                                  </p:iterate>
                                  <p:childTnLst>
                                    <p:set>
                                      <p:cBhvr>
                                        <p:cTn id="101" fill="hold"/>
                                        <p:tgtEl>
                                          <p:spTgt spid="569">
                                            <p:bg/>
                                          </p:spTgt>
                                        </p:tgtEl>
                                        <p:attrNameLst>
                                          <p:attrName>style.visibility</p:attrName>
                                        </p:attrNameLst>
                                      </p:cBhvr>
                                      <p:to>
                                        <p:strVal val="visible"/>
                                      </p:to>
                                    </p:set>
                                    <p:animEffect transition="in" filter="wipe(left)">
                                      <p:cBhvr>
                                        <p:cTn id="102" dur="500"/>
                                        <p:tgtEl>
                                          <p:spTgt spid="569">
                                            <p:bg/>
                                          </p:spTgt>
                                        </p:tgtEl>
                                      </p:cBhvr>
                                    </p:animEffect>
                                  </p:childTnLst>
                                </p:cTn>
                              </p:par>
                              <p:par>
                                <p:cTn id="103" presetID="22" presetClass="entr" presetSubtype="8" fill="hold" grpId="0" nodeType="withEffect">
                                  <p:stCondLst>
                                    <p:cond delay="0"/>
                                  </p:stCondLst>
                                  <p:iterate>
                                    <p:tmAbs val="0"/>
                                  </p:iterate>
                                  <p:childTnLst>
                                    <p:set>
                                      <p:cBhvr>
                                        <p:cTn id="104" fill="hold"/>
                                        <p:tgtEl>
                                          <p:spTgt spid="569">
                                            <p:txEl>
                                              <p:pRg st="0" end="0"/>
                                            </p:txEl>
                                          </p:spTgt>
                                        </p:tgtEl>
                                        <p:attrNameLst>
                                          <p:attrName>style.visibility</p:attrName>
                                        </p:attrNameLst>
                                      </p:cBhvr>
                                      <p:to>
                                        <p:strVal val="visible"/>
                                      </p:to>
                                    </p:set>
                                    <p:animEffect transition="in" filter="wipe(left)">
                                      <p:cBhvr>
                                        <p:cTn id="105" dur="500"/>
                                        <p:tgtEl>
                                          <p:spTgt spid="569">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fill="hold" grpId="1" nodeType="clickEffect">
                                  <p:stCondLst>
                                    <p:cond delay="0"/>
                                  </p:stCondLst>
                                  <p:iterate>
                                    <p:tmAbs val="0"/>
                                  </p:iterate>
                                  <p:childTnLst>
                                    <p:animEffect transition="out" filter="fade">
                                      <p:cBhvr>
                                        <p:cTn id="109" dur="500" fill="hold"/>
                                        <p:tgtEl>
                                          <p:spTgt spid="569">
                                            <p:txEl>
                                              <p:pRg st="0" end="0"/>
                                            </p:txEl>
                                          </p:spTgt>
                                        </p:tgtEl>
                                      </p:cBhvr>
                                    </p:animEffect>
                                    <p:set>
                                      <p:cBhvr>
                                        <p:cTn id="110" fill="hold">
                                          <p:stCondLst>
                                            <p:cond delay="499"/>
                                          </p:stCondLst>
                                        </p:cTn>
                                        <p:tgtEl>
                                          <p:spTgt spid="569">
                                            <p:txEl>
                                              <p:pRg st="0" end="0"/>
                                            </p:txEl>
                                          </p:spTgt>
                                        </p:tgtEl>
                                        <p:attrNameLst>
                                          <p:attrName>style.visibility</p:attrName>
                                        </p:attrNameLst>
                                      </p:cBhvr>
                                      <p:to>
                                        <p:strVal val="hidden"/>
                                      </p:to>
                                    </p:set>
                                  </p:childTnLst>
                                </p:cTn>
                              </p:par>
                              <p:par>
                                <p:cTn id="111" presetID="10" presetClass="exit" presetSubtype="0" fill="hold" grpId="1" nodeType="withEffect">
                                  <p:stCondLst>
                                    <p:cond delay="0"/>
                                  </p:stCondLst>
                                  <p:iterate>
                                    <p:tmAbs val="0"/>
                                  </p:iterate>
                                  <p:childTnLst>
                                    <p:animEffect transition="out" filter="fade">
                                      <p:cBhvr>
                                        <p:cTn id="112" dur="500" fill="hold"/>
                                        <p:tgtEl>
                                          <p:spTgt spid="569">
                                            <p:bg/>
                                          </p:spTgt>
                                        </p:tgtEl>
                                      </p:cBhvr>
                                    </p:animEffect>
                                    <p:set>
                                      <p:cBhvr>
                                        <p:cTn id="113" fill="hold">
                                          <p:stCondLst>
                                            <p:cond delay="499"/>
                                          </p:stCondLst>
                                        </p:cTn>
                                        <p:tgtEl>
                                          <p:spTgt spid="569">
                                            <p:bg/>
                                          </p:spTgt>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iterate>
                                    <p:tmAbs val="0"/>
                                  </p:iterate>
                                  <p:childTnLst>
                                    <p:set>
                                      <p:cBhvr>
                                        <p:cTn id="117" fill="hold"/>
                                        <p:tgtEl>
                                          <p:spTgt spid="568">
                                            <p:bg/>
                                          </p:spTgt>
                                        </p:tgtEl>
                                        <p:attrNameLst>
                                          <p:attrName>style.visibility</p:attrName>
                                        </p:attrNameLst>
                                      </p:cBhvr>
                                      <p:to>
                                        <p:strVal val="visible"/>
                                      </p:to>
                                    </p:set>
                                    <p:animEffect transition="in" filter="wipe(left)">
                                      <p:cBhvr>
                                        <p:cTn id="118" dur="500"/>
                                        <p:tgtEl>
                                          <p:spTgt spid="568">
                                            <p:bg/>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iterate>
                                    <p:tmAbs val="0"/>
                                  </p:iterate>
                                  <p:childTnLst>
                                    <p:set>
                                      <p:cBhvr>
                                        <p:cTn id="121" fill="hold"/>
                                        <p:tgtEl>
                                          <p:spTgt spid="568">
                                            <p:txEl>
                                              <p:pRg st="0" end="0"/>
                                            </p:txEl>
                                          </p:spTgt>
                                        </p:tgtEl>
                                        <p:attrNameLst>
                                          <p:attrName>style.visibility</p:attrName>
                                        </p:attrNameLst>
                                      </p:cBhvr>
                                      <p:to>
                                        <p:strVal val="visible"/>
                                      </p:to>
                                    </p:set>
                                    <p:animEffect transition="in" filter="wipe(left)">
                                      <p:cBhvr>
                                        <p:cTn id="122" dur="500"/>
                                        <p:tgtEl>
                                          <p:spTgt spid="568">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fill="hold" grpId="1" nodeType="clickEffect">
                                  <p:stCondLst>
                                    <p:cond delay="0"/>
                                  </p:stCondLst>
                                  <p:iterate>
                                    <p:tmAbs val="0"/>
                                  </p:iterate>
                                  <p:childTnLst>
                                    <p:animEffect transition="out" filter="fade">
                                      <p:cBhvr>
                                        <p:cTn id="126" dur="500" fill="hold"/>
                                        <p:tgtEl>
                                          <p:spTgt spid="568">
                                            <p:txEl>
                                              <p:pRg st="0" end="0"/>
                                            </p:txEl>
                                          </p:spTgt>
                                        </p:tgtEl>
                                      </p:cBhvr>
                                    </p:animEffect>
                                    <p:set>
                                      <p:cBhvr>
                                        <p:cTn id="127" fill="hold">
                                          <p:stCondLst>
                                            <p:cond delay="499"/>
                                          </p:stCondLst>
                                        </p:cTn>
                                        <p:tgtEl>
                                          <p:spTgt spid="568">
                                            <p:txEl>
                                              <p:pRg st="0" end="0"/>
                                            </p:txEl>
                                          </p:spTgt>
                                        </p:tgtEl>
                                        <p:attrNameLst>
                                          <p:attrName>style.visibility</p:attrName>
                                        </p:attrNameLst>
                                      </p:cBhvr>
                                      <p:to>
                                        <p:strVal val="hidden"/>
                                      </p:to>
                                    </p:set>
                                  </p:childTnLst>
                                </p:cTn>
                              </p:par>
                              <p:par>
                                <p:cTn id="128" presetID="10" presetClass="exit" presetSubtype="0" fill="hold" grpId="1" nodeType="withEffect">
                                  <p:stCondLst>
                                    <p:cond delay="0"/>
                                  </p:stCondLst>
                                  <p:iterate>
                                    <p:tmAbs val="0"/>
                                  </p:iterate>
                                  <p:childTnLst>
                                    <p:animEffect transition="out" filter="fade">
                                      <p:cBhvr>
                                        <p:cTn id="129" dur="500" fill="hold"/>
                                        <p:tgtEl>
                                          <p:spTgt spid="568">
                                            <p:bg/>
                                          </p:spTgt>
                                        </p:tgtEl>
                                      </p:cBhvr>
                                    </p:animEffect>
                                    <p:set>
                                      <p:cBhvr>
                                        <p:cTn id="130" fill="hold">
                                          <p:stCondLst>
                                            <p:cond delay="499"/>
                                          </p:stCondLst>
                                        </p:cTn>
                                        <p:tgtEl>
                                          <p:spTgt spid="568">
                                            <p:bg/>
                                          </p:spTgt>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iterate>
                                    <p:tmAbs val="0"/>
                                  </p:iterate>
                                  <p:childTnLst>
                                    <p:set>
                                      <p:cBhvr>
                                        <p:cTn id="134" fill="hold"/>
                                        <p:tgtEl>
                                          <p:spTgt spid="570">
                                            <p:bg/>
                                          </p:spTgt>
                                        </p:tgtEl>
                                        <p:attrNameLst>
                                          <p:attrName>style.visibility</p:attrName>
                                        </p:attrNameLst>
                                      </p:cBhvr>
                                      <p:to>
                                        <p:strVal val="visible"/>
                                      </p:to>
                                    </p:set>
                                    <p:animEffect transition="in" filter="wipe(left)">
                                      <p:cBhvr>
                                        <p:cTn id="135" dur="500"/>
                                        <p:tgtEl>
                                          <p:spTgt spid="570">
                                            <p:bg/>
                                          </p:spTgt>
                                        </p:tgtEl>
                                      </p:cBhvr>
                                    </p:animEffect>
                                  </p:childTnLst>
                                </p:cTn>
                              </p:par>
                            </p:childTnLst>
                          </p:cTn>
                        </p:par>
                        <p:par>
                          <p:cTn id="136" fill="hold">
                            <p:stCondLst>
                              <p:cond delay="500"/>
                            </p:stCondLst>
                            <p:childTnLst>
                              <p:par>
                                <p:cTn id="137" presetID="22" presetClass="entr" presetSubtype="8" fill="hold" grpId="0" nodeType="afterEffect">
                                  <p:stCondLst>
                                    <p:cond delay="0"/>
                                  </p:stCondLst>
                                  <p:iterate>
                                    <p:tmAbs val="0"/>
                                  </p:iterate>
                                  <p:childTnLst>
                                    <p:set>
                                      <p:cBhvr>
                                        <p:cTn id="138" fill="hold"/>
                                        <p:tgtEl>
                                          <p:spTgt spid="570">
                                            <p:txEl>
                                              <p:pRg st="0" end="0"/>
                                            </p:txEl>
                                          </p:spTgt>
                                        </p:tgtEl>
                                        <p:attrNameLst>
                                          <p:attrName>style.visibility</p:attrName>
                                        </p:attrNameLst>
                                      </p:cBhvr>
                                      <p:to>
                                        <p:strVal val="visible"/>
                                      </p:to>
                                    </p:set>
                                    <p:animEffect transition="in" filter="wipe(left)">
                                      <p:cBhvr>
                                        <p:cTn id="139" dur="500"/>
                                        <p:tgtEl>
                                          <p:spTgt spid="570">
                                            <p:txEl>
                                              <p:pRg st="0" end="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iterate>
                                    <p:tmAbs val="0"/>
                                  </p:iterate>
                                  <p:childTnLst>
                                    <p:set>
                                      <p:cBhvr>
                                        <p:cTn id="143" fill="hold"/>
                                        <p:tgtEl>
                                          <p:spTgt spid="625"/>
                                        </p:tgtEl>
                                        <p:attrNameLst>
                                          <p:attrName>style.visibility</p:attrName>
                                        </p:attrNameLst>
                                      </p:cBhvr>
                                      <p:to>
                                        <p:strVal val="visible"/>
                                      </p:to>
                                    </p:set>
                                    <p:animEffect transition="in" filter="wipe(left)">
                                      <p:cBhvr>
                                        <p:cTn id="144" dur="500"/>
                                        <p:tgtEl>
                                          <p:spTgt spid="625"/>
                                        </p:tgtEl>
                                      </p:cBhvr>
                                    </p:animEffect>
                                  </p:childTnLst>
                                </p:cTn>
                              </p:par>
                            </p:childTnLst>
                          </p:cTn>
                        </p:par>
                        <p:par>
                          <p:cTn id="145" fill="hold">
                            <p:stCondLst>
                              <p:cond delay="500"/>
                            </p:stCondLst>
                            <p:childTnLst>
                              <p:par>
                                <p:cTn id="146" presetID="22" presetClass="entr" presetSubtype="2" fill="hold" grpId="0" nodeType="afterEffect">
                                  <p:stCondLst>
                                    <p:cond delay="0"/>
                                  </p:stCondLst>
                                  <p:iterate>
                                    <p:tmAbs val="0"/>
                                  </p:iterate>
                                  <p:childTnLst>
                                    <p:set>
                                      <p:cBhvr>
                                        <p:cTn id="147" fill="hold"/>
                                        <p:tgtEl>
                                          <p:spTgt spid="624"/>
                                        </p:tgtEl>
                                        <p:attrNameLst>
                                          <p:attrName>style.visibility</p:attrName>
                                        </p:attrNameLst>
                                      </p:cBhvr>
                                      <p:to>
                                        <p:strVal val="visible"/>
                                      </p:to>
                                    </p:set>
                                    <p:animEffect transition="in" filter="wipe(right)">
                                      <p:cBhvr>
                                        <p:cTn id="148" dur="500"/>
                                        <p:tgtEl>
                                          <p:spTgt spid="624"/>
                                        </p:tgtEl>
                                      </p:cBhvr>
                                    </p:animEffect>
                                  </p:childTnLst>
                                </p:cTn>
                              </p:par>
                            </p:childTnLst>
                          </p:cTn>
                        </p:par>
                        <p:par>
                          <p:cTn id="149" fill="hold">
                            <p:stCondLst>
                              <p:cond delay="1000"/>
                            </p:stCondLst>
                            <p:childTnLst>
                              <p:par>
                                <p:cTn id="150" presetID="18" presetClass="entr" presetSubtype="6" fill="hold" grpId="0" nodeType="afterEffect">
                                  <p:stCondLst>
                                    <p:cond delay="0"/>
                                  </p:stCondLst>
                                  <p:iterate>
                                    <p:tmAbs val="0"/>
                                  </p:iterate>
                                  <p:childTnLst>
                                    <p:set>
                                      <p:cBhvr>
                                        <p:cTn id="151" fill="hold"/>
                                        <p:tgtEl>
                                          <p:spTgt spid="563"/>
                                        </p:tgtEl>
                                        <p:attrNameLst>
                                          <p:attrName>style.visibility</p:attrName>
                                        </p:attrNameLst>
                                      </p:cBhvr>
                                      <p:to>
                                        <p:strVal val="visible"/>
                                      </p:to>
                                    </p:set>
                                    <p:animEffect transition="in" filter="strips(downRight)">
                                      <p:cBhvr>
                                        <p:cTn id="152" dur="500"/>
                                        <p:tgtEl>
                                          <p:spTgt spid="563"/>
                                        </p:tgtEl>
                                      </p:cBhvr>
                                    </p:animEffect>
                                  </p:childTnLst>
                                </p:cTn>
                              </p:par>
                            </p:childTnLst>
                          </p:cTn>
                        </p:par>
                        <p:par>
                          <p:cTn id="153" fill="hold">
                            <p:stCondLst>
                              <p:cond delay="1500"/>
                            </p:stCondLst>
                            <p:childTnLst>
                              <p:par>
                                <p:cTn id="154" presetID="18" presetClass="entr" presetSubtype="6" fill="hold" grpId="0" nodeType="afterEffect">
                                  <p:stCondLst>
                                    <p:cond delay="0"/>
                                  </p:stCondLst>
                                  <p:iterate>
                                    <p:tmAbs val="0"/>
                                  </p:iterate>
                                  <p:childTnLst>
                                    <p:set>
                                      <p:cBhvr>
                                        <p:cTn id="155" fill="hold"/>
                                        <p:tgtEl>
                                          <p:spTgt spid="566"/>
                                        </p:tgtEl>
                                        <p:attrNameLst>
                                          <p:attrName>style.visibility</p:attrName>
                                        </p:attrNameLst>
                                      </p:cBhvr>
                                      <p:to>
                                        <p:strVal val="visible"/>
                                      </p:to>
                                    </p:set>
                                    <p:animEffect transition="in" filter="strips(downRight)">
                                      <p:cBhvr>
                                        <p:cTn id="156" dur="500"/>
                                        <p:tgtEl>
                                          <p:spTgt spid="566"/>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grpId="0" nodeType="clickEffect">
                                  <p:stCondLst>
                                    <p:cond delay="0"/>
                                  </p:stCondLst>
                                  <p:iterate>
                                    <p:tmAbs val="0"/>
                                  </p:iterate>
                                  <p:childTnLst>
                                    <p:set>
                                      <p:cBhvr>
                                        <p:cTn id="160" fill="hold"/>
                                        <p:tgtEl>
                                          <p:spTgt spid="626"/>
                                        </p:tgtEl>
                                        <p:attrNameLst>
                                          <p:attrName>style.visibility</p:attrName>
                                        </p:attrNameLst>
                                      </p:cBhvr>
                                      <p:to>
                                        <p:strVal val="visible"/>
                                      </p:to>
                                    </p:set>
                                    <p:animEffect transition="in" filter="wipe(up)">
                                      <p:cBhvr>
                                        <p:cTn id="161" dur="500"/>
                                        <p:tgtEl>
                                          <p:spTgt spid="626"/>
                                        </p:tgtEl>
                                      </p:cBhvr>
                                    </p:animEffect>
                                  </p:childTnLst>
                                </p:cTn>
                              </p:par>
                            </p:childTnLst>
                          </p:cTn>
                        </p:par>
                        <p:par>
                          <p:cTn id="162" fill="hold">
                            <p:stCondLst>
                              <p:cond delay="500"/>
                            </p:stCondLst>
                            <p:childTnLst>
                              <p:par>
                                <p:cTn id="163" presetID="22" presetClass="entr" presetSubtype="4" fill="hold" grpId="0" nodeType="afterEffect">
                                  <p:stCondLst>
                                    <p:cond delay="0"/>
                                  </p:stCondLst>
                                  <p:iterate>
                                    <p:tmAbs val="0"/>
                                  </p:iterate>
                                  <p:childTnLst>
                                    <p:set>
                                      <p:cBhvr>
                                        <p:cTn id="164" fill="hold"/>
                                        <p:tgtEl>
                                          <p:spTgt spid="627"/>
                                        </p:tgtEl>
                                        <p:attrNameLst>
                                          <p:attrName>style.visibility</p:attrName>
                                        </p:attrNameLst>
                                      </p:cBhvr>
                                      <p:to>
                                        <p:strVal val="visible"/>
                                      </p:to>
                                    </p:set>
                                    <p:animEffect transition="in" filter="wipe(down)">
                                      <p:cBhvr>
                                        <p:cTn id="165" dur="500"/>
                                        <p:tgtEl>
                                          <p:spTgt spid="627"/>
                                        </p:tgtEl>
                                      </p:cBhvr>
                                    </p:animEffect>
                                  </p:childTnLst>
                                </p:cTn>
                              </p:par>
                            </p:childTnLst>
                          </p:cTn>
                        </p:par>
                        <p:par>
                          <p:cTn id="166" fill="hold">
                            <p:stCondLst>
                              <p:cond delay="1000"/>
                            </p:stCondLst>
                            <p:childTnLst>
                              <p:par>
                                <p:cTn id="167" presetID="22" presetClass="entr" presetSubtype="2" fill="hold" grpId="1" nodeType="afterEffect">
                                  <p:stCondLst>
                                    <p:cond delay="0"/>
                                  </p:stCondLst>
                                  <p:iterate>
                                    <p:tmAbs val="0"/>
                                  </p:iterate>
                                  <p:childTnLst>
                                    <p:set>
                                      <p:cBhvr>
                                        <p:cTn id="168" fill="hold"/>
                                        <p:tgtEl>
                                          <p:spTgt spid="587"/>
                                        </p:tgtEl>
                                        <p:attrNameLst>
                                          <p:attrName>style.visibility</p:attrName>
                                        </p:attrNameLst>
                                      </p:cBhvr>
                                      <p:to>
                                        <p:strVal val="visible"/>
                                      </p:to>
                                    </p:set>
                                    <p:animEffect transition="in" filter="wipe(right)">
                                      <p:cBhvr>
                                        <p:cTn id="169" dur="500"/>
                                        <p:tgtEl>
                                          <p:spTgt spid="587"/>
                                        </p:tgtEl>
                                      </p:cBhvr>
                                    </p:animEffect>
                                  </p:childTnLst>
                                </p:cTn>
                              </p:par>
                            </p:childTnLst>
                          </p:cTn>
                        </p:par>
                        <p:par>
                          <p:cTn id="170" fill="hold">
                            <p:stCondLst>
                              <p:cond delay="1500"/>
                            </p:stCondLst>
                            <p:childTnLst>
                              <p:par>
                                <p:cTn id="171" presetID="22" presetClass="entr" presetSubtype="2" fill="hold" grpId="1" nodeType="afterEffect">
                                  <p:stCondLst>
                                    <p:cond delay="0"/>
                                  </p:stCondLst>
                                  <p:iterate>
                                    <p:tmAbs val="0"/>
                                  </p:iterate>
                                  <p:childTnLst>
                                    <p:set>
                                      <p:cBhvr>
                                        <p:cTn id="172" fill="hold"/>
                                        <p:tgtEl>
                                          <p:spTgt spid="604"/>
                                        </p:tgtEl>
                                        <p:attrNameLst>
                                          <p:attrName>style.visibility</p:attrName>
                                        </p:attrNameLst>
                                      </p:cBhvr>
                                      <p:to>
                                        <p:strVal val="visible"/>
                                      </p:to>
                                    </p:set>
                                    <p:animEffect transition="in" filter="wipe(right)">
                                      <p:cBhvr>
                                        <p:cTn id="173" dur="500"/>
                                        <p:tgtEl>
                                          <p:spTgt spid="604"/>
                                        </p:tgtEl>
                                      </p:cBhvr>
                                    </p:animEffect>
                                  </p:childTnLst>
                                </p:cTn>
                              </p:par>
                            </p:childTnLst>
                          </p:cTn>
                        </p:par>
                        <p:par>
                          <p:cTn id="174" fill="hold">
                            <p:stCondLst>
                              <p:cond delay="2000"/>
                            </p:stCondLst>
                            <p:childTnLst>
                              <p:par>
                                <p:cTn id="175" presetID="10" presetClass="entr" fill="hold" grpId="1" nodeType="afterEffect">
                                  <p:stCondLst>
                                    <p:cond delay="0"/>
                                  </p:stCondLst>
                                  <p:iterate>
                                    <p:tmAbs val="0"/>
                                  </p:iterate>
                                  <p:childTnLst>
                                    <p:set>
                                      <p:cBhvr>
                                        <p:cTn id="176" fill="hold"/>
                                        <p:tgtEl>
                                          <p:spTgt spid="571"/>
                                        </p:tgtEl>
                                        <p:attrNameLst>
                                          <p:attrName>style.visibility</p:attrName>
                                        </p:attrNameLst>
                                      </p:cBhvr>
                                      <p:to>
                                        <p:strVal val="visible"/>
                                      </p:to>
                                    </p:set>
                                    <p:animEffect transition="in" filter="fade">
                                      <p:cBhvr>
                                        <p:cTn id="177" dur="50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advAuto="0"/>
      <p:bldP spid="566" grpId="0" animBg="1" advAuto="0"/>
      <p:bldP spid="567" grpId="0" build="p" bldLvl="5" animBg="1" advAuto="0"/>
      <p:bldP spid="567" grpId="1" build="p" bldLvl="5" animBg="1" advAuto="0"/>
      <p:bldP spid="568" grpId="0" build="p" bldLvl="5" animBg="1" advAuto="0"/>
      <p:bldP spid="568" grpId="1" build="p" bldLvl="5" animBg="1" advAuto="0"/>
      <p:bldP spid="569" grpId="0" build="p" bldLvl="5" animBg="1" advAuto="0"/>
      <p:bldP spid="569" grpId="1" build="p" bldLvl="5" animBg="1" advAuto="0"/>
      <p:bldP spid="570" grpId="0" build="p" bldLvl="5" animBg="1" advAuto="0"/>
      <p:bldP spid="571" grpId="0" animBg="1" advAuto="0"/>
      <p:bldP spid="571" grpId="1" animBg="1" advAuto="0"/>
      <p:bldP spid="580" grpId="0" animBg="1" advAuto="0"/>
      <p:bldP spid="587" grpId="0" animBg="1" advAuto="0"/>
      <p:bldP spid="587" grpId="1" animBg="1" advAuto="0"/>
      <p:bldP spid="597" grpId="0" animBg="1" advAuto="0"/>
      <p:bldP spid="604" grpId="0" animBg="1" advAuto="0"/>
      <p:bldP spid="604" grpId="1" animBg="1" advAuto="0"/>
      <p:bldP spid="608" grpId="0" animBg="1" advAuto="0"/>
      <p:bldP spid="611" grpId="0" animBg="1" advAuto="0"/>
      <p:bldP spid="615" grpId="0" animBg="1" advAuto="0"/>
      <p:bldP spid="619" grpId="0" animBg="1" advAuto="0"/>
      <p:bldP spid="620" grpId="0" animBg="1" advAuto="0"/>
      <p:bldP spid="620" grpId="1" animBg="1" advAuto="0"/>
      <p:bldP spid="621" grpId="0" animBg="1" advAuto="0"/>
      <p:bldP spid="621" grpId="1" animBg="1" advAuto="0"/>
      <p:bldP spid="622" grpId="0" animBg="1" advAuto="0"/>
      <p:bldP spid="622" grpId="1" animBg="1" advAuto="0"/>
      <p:bldP spid="623" grpId="0" animBg="1" advAuto="0"/>
      <p:bldP spid="623" grpId="1" animBg="1" advAuto="0"/>
      <p:bldP spid="624" grpId="0" animBg="1" advAuto="0"/>
      <p:bldP spid="625" grpId="0" animBg="1" advAuto="0"/>
      <p:bldP spid="626" grpId="0" animBg="1" advAuto="0"/>
      <p:bldP spid="627"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CONCLUSION"/>
          <p:cNvSpPr txBox="1">
            <a:spLocks noGrp="1"/>
          </p:cNvSpPr>
          <p:nvPr>
            <p:ph type="title"/>
          </p:nvPr>
        </p:nvSpPr>
        <p:spPr>
          <a:xfrm>
            <a:off x="1219199" y="2321982"/>
            <a:ext cx="21945601" cy="1384927"/>
          </a:xfrm>
          <a:prstGeom prst="rect">
            <a:avLst/>
          </a:prstGeom>
        </p:spPr>
        <p:txBody>
          <a:bodyPr lIns="121919" tIns="121919" rIns="121919" bIns="121919" anchor="t"/>
          <a:lstStyle/>
          <a:p>
            <a:pPr algn="l"/>
            <a:r>
              <a:rPr lang="en-US" sz="6000" dirty="0"/>
              <a:t>Conclusion</a:t>
            </a:r>
            <a:endParaRPr lang="en-US"/>
          </a:p>
        </p:txBody>
      </p:sp>
      <p:sp>
        <p:nvSpPr>
          <p:cNvPr id="633" name="In competitive markets, workers are paid a wage that equals the value of their marginal products.…"/>
          <p:cNvSpPr txBox="1">
            <a:spLocks noGrp="1"/>
          </p:cNvSpPr>
          <p:nvPr>
            <p:ph type="body" idx="1"/>
          </p:nvPr>
        </p:nvSpPr>
        <p:spPr>
          <a:xfrm>
            <a:off x="1219199" y="4260520"/>
            <a:ext cx="19727915" cy="6072391"/>
          </a:xfrm>
          <a:prstGeom prst="rect">
            <a:avLst/>
          </a:prstGeom>
        </p:spPr>
        <p:txBody>
          <a:bodyPr lIns="121919" tIns="121919" rIns="121919" bIns="121919" anchor="t"/>
          <a:lstStyle/>
          <a:p>
            <a:pPr marL="571500" indent="-571500">
              <a:spcBef>
                <a:spcPts val="2900"/>
              </a:spcBef>
            </a:pPr>
            <a:r>
              <a:rPr sz="3600" dirty="0"/>
              <a:t>In competitive markets, workers are paid a wage that equals the value of their marginal products.</a:t>
            </a:r>
            <a:r>
              <a:rPr lang="en-US" sz="3600" dirty="0"/>
              <a:t> </a:t>
            </a:r>
            <a:endParaRPr lang="en-US" sz="3600"/>
          </a:p>
          <a:p>
            <a:pPr marL="571500" indent="-571500">
              <a:spcBef>
                <a:spcPts val="2900"/>
              </a:spcBef>
            </a:pPr>
            <a:r>
              <a:rPr sz="3600" dirty="0"/>
              <a:t>Many factors affect the value of marginal products and equilibrium wages.</a:t>
            </a:r>
            <a:r>
              <a:rPr lang="en-US" sz="3600" dirty="0"/>
              <a:t>  </a:t>
            </a:r>
            <a:endParaRPr sz="3600"/>
          </a:p>
          <a:p>
            <a:pPr marL="571500" indent="-571500">
              <a:spcBef>
                <a:spcPts val="2900"/>
              </a:spcBef>
            </a:pPr>
            <a:r>
              <a:rPr sz="3600" dirty="0"/>
              <a:t>The profit motive can correct discrimination by employers, but not discrimination by customers or discriminatory policies of governments.</a:t>
            </a:r>
            <a:r>
              <a:rPr lang="en-US" sz="3600" dirty="0"/>
              <a:t>  </a:t>
            </a:r>
            <a:endParaRPr sz="3600"/>
          </a:p>
          <a:p>
            <a:pPr marL="571500" indent="-571500">
              <a:spcBef>
                <a:spcPts val="2900"/>
              </a:spcBef>
            </a:pPr>
            <a:r>
              <a:rPr sz="3600" dirty="0"/>
              <a:t>Even without discrimination, the distribution of income may not be equitable or desirable – </a:t>
            </a:r>
            <a:br>
              <a:rPr sz="3600" dirty="0"/>
            </a:br>
            <a:r>
              <a:rPr sz="3600" dirty="0"/>
              <a:t>a topic we explore in the following chapter.</a:t>
            </a:r>
            <a:r>
              <a:rPr lang="en-US" sz="3600" dirty="0"/>
              <a:t> </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wo Assumptions"/>
          <p:cNvSpPr txBox="1">
            <a:spLocks noGrp="1"/>
          </p:cNvSpPr>
          <p:nvPr>
            <p:ph type="title"/>
          </p:nvPr>
        </p:nvSpPr>
        <p:spPr>
          <a:xfrm>
            <a:off x="1346199" y="1367694"/>
            <a:ext cx="21945601" cy="2028871"/>
          </a:xfrm>
          <a:prstGeom prst="rect">
            <a:avLst/>
          </a:prstGeom>
        </p:spPr>
        <p:txBody>
          <a:bodyPr lIns="121919" tIns="121919" rIns="121919" bIns="121919" anchor="t"/>
          <a:lstStyle>
            <a:lvl1pPr>
              <a:defRPr sz="6400"/>
            </a:lvl1pPr>
          </a:lstStyle>
          <a:p>
            <a:pPr algn="l"/>
            <a:r>
              <a:rPr sz="6000" dirty="0"/>
              <a:t>Two Assumptions</a:t>
            </a:r>
            <a:endParaRPr lang="en-US" sz="6000" dirty="0"/>
          </a:p>
        </p:txBody>
      </p:sp>
      <p:sp>
        <p:nvSpPr>
          <p:cNvPr id="67" name="1. We assume all markets are competitive.…"/>
          <p:cNvSpPr txBox="1">
            <a:spLocks noGrp="1"/>
          </p:cNvSpPr>
          <p:nvPr>
            <p:ph type="body" idx="1"/>
          </p:nvPr>
        </p:nvSpPr>
        <p:spPr>
          <a:xfrm>
            <a:off x="1346199" y="3750732"/>
            <a:ext cx="21945601" cy="7789573"/>
          </a:xfrm>
          <a:prstGeom prst="rect">
            <a:avLst/>
          </a:prstGeom>
        </p:spPr>
        <p:txBody>
          <a:bodyPr lIns="121919" tIns="121919" rIns="121919" bIns="121919" anchor="t"/>
          <a:lstStyle/>
          <a:p>
            <a:pPr marL="0" indent="0">
              <a:buNone/>
            </a:pPr>
            <a:r>
              <a:rPr lang="en-US" sz="3600" dirty="0"/>
              <a:t>We</a:t>
            </a:r>
            <a:r>
              <a:rPr sz="3600" dirty="0"/>
              <a:t> assume all markets are competitive.</a:t>
            </a:r>
            <a:endParaRPr lang="en-US" sz="3600" dirty="0"/>
          </a:p>
          <a:p>
            <a:pPr marL="0" indent="0"/>
            <a:r>
              <a:rPr lang="en-US" sz="3600" dirty="0"/>
              <a:t> </a:t>
            </a:r>
            <a:r>
              <a:rPr sz="3600" dirty="0"/>
              <a:t>The typical firm is a price taker</a:t>
            </a:r>
            <a:r>
              <a:rPr lang="en-US" sz="3600" dirty="0"/>
              <a:t>:</a:t>
            </a:r>
            <a:endParaRPr sz="3600" dirty="0"/>
          </a:p>
          <a:p>
            <a:pPr marL="1435100" lvl="1">
              <a:spcBef>
                <a:spcPts val="1200"/>
              </a:spcBef>
              <a:buClr>
                <a:srgbClr val="0066CC"/>
              </a:buClr>
              <a:buFontTx/>
            </a:pPr>
            <a:r>
              <a:rPr lang="en-US" sz="3600" dirty="0"/>
              <a:t>In</a:t>
            </a:r>
            <a:r>
              <a:rPr sz="3600" dirty="0"/>
              <a:t> the market for the product it produces</a:t>
            </a:r>
            <a:r>
              <a:rPr lang="en-US" sz="3600" dirty="0"/>
              <a:t>.</a:t>
            </a:r>
            <a:endParaRPr sz="3600" dirty="0"/>
          </a:p>
          <a:p>
            <a:pPr marL="1435100" lvl="1">
              <a:spcBef>
                <a:spcPts val="1200"/>
              </a:spcBef>
              <a:buClr>
                <a:srgbClr val="0066CC"/>
              </a:buClr>
              <a:buFontTx/>
            </a:pPr>
            <a:r>
              <a:rPr lang="en-US" sz="3600" dirty="0"/>
              <a:t>In</a:t>
            </a:r>
            <a:r>
              <a:rPr sz="3600" dirty="0"/>
              <a:t> the labor market</a:t>
            </a:r>
            <a:r>
              <a:rPr lang="en-US" sz="3600" dirty="0"/>
              <a:t>.</a:t>
            </a:r>
            <a:endParaRPr sz="3600" dirty="0"/>
          </a:p>
          <a:p>
            <a:pPr marL="0" indent="0">
              <a:spcBef>
                <a:spcPts val="4000"/>
              </a:spcBef>
              <a:buNone/>
            </a:pPr>
            <a:r>
              <a:rPr lang="en-US" sz="3600" dirty="0"/>
              <a:t>We</a:t>
            </a:r>
            <a:r>
              <a:rPr sz="3600" dirty="0"/>
              <a:t> assume that firms care only about maximizing profits.</a:t>
            </a:r>
            <a:r>
              <a:rPr lang="en-US" sz="3600" dirty="0"/>
              <a:t>  </a:t>
            </a:r>
          </a:p>
          <a:p>
            <a:pPr marL="0" indent="0">
              <a:spcBef>
                <a:spcPts val="4000"/>
              </a:spcBef>
            </a:pPr>
            <a:r>
              <a:rPr sz="3600" dirty="0"/>
              <a:t>Each firm’s supply of output and demand for inputs are derived from this goal.</a:t>
            </a:r>
            <a:r>
              <a:rPr lang="en-US" sz="3600" dirty="0"/>
              <a:t> </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ur Example:  Farmer Jack"/>
          <p:cNvSpPr txBox="1">
            <a:spLocks noGrp="1"/>
          </p:cNvSpPr>
          <p:nvPr>
            <p:ph type="title"/>
          </p:nvPr>
        </p:nvSpPr>
        <p:spPr>
          <a:xfrm>
            <a:off x="1219199" y="1113694"/>
            <a:ext cx="21945601" cy="1663969"/>
          </a:xfrm>
          <a:prstGeom prst="rect">
            <a:avLst/>
          </a:prstGeom>
        </p:spPr>
        <p:txBody>
          <a:bodyPr lIns="121919" tIns="121919" rIns="121919" bIns="121919" anchor="t"/>
          <a:lstStyle>
            <a:lvl1pPr>
              <a:defRPr sz="6400"/>
            </a:lvl1pPr>
          </a:lstStyle>
          <a:p>
            <a:pPr algn="l"/>
            <a:r>
              <a:rPr sz="6000" dirty="0"/>
              <a:t>Our Example:</a:t>
            </a:r>
            <a:r>
              <a:rPr lang="en-US" sz="6000" dirty="0"/>
              <a:t> </a:t>
            </a:r>
            <a:r>
              <a:rPr sz="6000" dirty="0"/>
              <a:t>Farmer Jack</a:t>
            </a:r>
            <a:endParaRPr lang="en-US" sz="6000" dirty="0"/>
          </a:p>
        </p:txBody>
      </p:sp>
      <p:sp>
        <p:nvSpPr>
          <p:cNvPr id="70" name="Farmer Jack sells wheat in a perfectly competitive market.…"/>
          <p:cNvSpPr txBox="1">
            <a:spLocks noGrp="1"/>
          </p:cNvSpPr>
          <p:nvPr>
            <p:ph type="body" idx="1"/>
          </p:nvPr>
        </p:nvSpPr>
        <p:spPr>
          <a:xfrm>
            <a:off x="1219199" y="3372116"/>
            <a:ext cx="21473376" cy="5686025"/>
          </a:xfrm>
          <a:prstGeom prst="rect">
            <a:avLst/>
          </a:prstGeom>
        </p:spPr>
        <p:txBody>
          <a:bodyPr lIns="121919" tIns="121919" rIns="121919" bIns="121919" anchor="t"/>
          <a:lstStyle/>
          <a:p>
            <a:pPr marL="899795" indent="-899795"/>
            <a:r>
              <a:rPr sz="3600" dirty="0"/>
              <a:t>Farmer Jack sells wheat in a perfectly competitive market.</a:t>
            </a:r>
            <a:r>
              <a:rPr lang="en-US" sz="3600" dirty="0"/>
              <a:t>  </a:t>
            </a:r>
            <a:endParaRPr lang="en-US"/>
          </a:p>
          <a:p>
            <a:pPr marL="899795" indent="-899795"/>
            <a:r>
              <a:rPr sz="3600" dirty="0"/>
              <a:t>He hires workers in a perfectly competitive labor market.</a:t>
            </a:r>
            <a:r>
              <a:rPr lang="en-US" sz="3600" dirty="0"/>
              <a:t>  </a:t>
            </a:r>
            <a:endParaRPr sz="3600" dirty="0"/>
          </a:p>
          <a:p>
            <a:pPr marL="899795" indent="-899795"/>
            <a:r>
              <a:rPr sz="3600" dirty="0"/>
              <a:t>When deciding how many workers to hire, Farmer Jack maximizes profits by </a:t>
            </a:r>
            <a:br>
              <a:rPr sz="3600" dirty="0"/>
            </a:br>
            <a:r>
              <a:rPr sz="3600" i="1"/>
              <a:t>thinking at the margin</a:t>
            </a:r>
            <a:r>
              <a:rPr sz="3600"/>
              <a:t>:</a:t>
            </a:r>
            <a:r>
              <a:rPr lang="en-US" sz="3600" dirty="0"/>
              <a:t> </a:t>
            </a:r>
            <a:endParaRPr lang="en-US" sz="3600" b="1" dirty="0"/>
          </a:p>
          <a:p>
            <a:pPr marL="0" indent="0">
              <a:buNone/>
            </a:pPr>
            <a:r>
              <a:rPr sz="3600" b="1" dirty="0"/>
              <a:t>If the benefit from hiring another worker exceeds the cost, Jack will hire that worker.</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ur Example:  Farmer Jack"/>
          <p:cNvSpPr txBox="1">
            <a:spLocks noGrp="1"/>
          </p:cNvSpPr>
          <p:nvPr>
            <p:ph type="title"/>
          </p:nvPr>
        </p:nvSpPr>
        <p:spPr>
          <a:xfrm>
            <a:off x="1430865" y="1432982"/>
            <a:ext cx="21945601" cy="1470786"/>
          </a:xfrm>
          <a:prstGeom prst="rect">
            <a:avLst/>
          </a:prstGeom>
        </p:spPr>
        <p:txBody>
          <a:bodyPr lIns="121919" tIns="121919" rIns="121919" bIns="121919" anchor="t"/>
          <a:lstStyle>
            <a:lvl1pPr>
              <a:defRPr sz="6400"/>
            </a:lvl1pPr>
          </a:lstStyle>
          <a:p>
            <a:pPr algn="l"/>
            <a:r>
              <a:rPr sz="6000" dirty="0"/>
              <a:t>Our Example:</a:t>
            </a:r>
            <a:r>
              <a:rPr lang="en-US" sz="6000" dirty="0"/>
              <a:t> </a:t>
            </a:r>
            <a:r>
              <a:rPr sz="6000" dirty="0"/>
              <a:t>Farmer Jack</a:t>
            </a:r>
            <a:endParaRPr lang="en-US" sz="6000" dirty="0"/>
          </a:p>
        </p:txBody>
      </p:sp>
      <p:sp>
        <p:nvSpPr>
          <p:cNvPr id="75" name="Cost of hiring another worker:  the wage – the price of labor…"/>
          <p:cNvSpPr txBox="1">
            <a:spLocks noGrp="1"/>
          </p:cNvSpPr>
          <p:nvPr>
            <p:ph type="body" idx="1"/>
          </p:nvPr>
        </p:nvSpPr>
        <p:spPr>
          <a:xfrm>
            <a:off x="1430568" y="3816616"/>
            <a:ext cx="19369826" cy="5986533"/>
          </a:xfrm>
          <a:prstGeom prst="rect">
            <a:avLst/>
          </a:prstGeom>
        </p:spPr>
        <p:txBody>
          <a:bodyPr lIns="121919" tIns="121919" rIns="121919" bIns="121919" anchor="t"/>
          <a:lstStyle/>
          <a:p>
            <a:pPr marL="899795" indent="-899795">
              <a:buChar char="▪"/>
              <a:defRPr b="1"/>
            </a:pPr>
            <a:r>
              <a:rPr sz="3600" dirty="0"/>
              <a:t>Cost of hiring another worker:</a:t>
            </a:r>
            <a:r>
              <a:rPr lang="en-US" sz="3600" dirty="0"/>
              <a:t> </a:t>
            </a:r>
            <a:r>
              <a:rPr sz="3600" dirty="0"/>
              <a:t>the wage – the price of labor</a:t>
            </a:r>
            <a:r>
              <a:rPr lang="en-US" sz="3600" dirty="0"/>
              <a:t> </a:t>
            </a:r>
          </a:p>
          <a:p>
            <a:pPr marL="899795" indent="-899795">
              <a:buChar char="▪"/>
            </a:pPr>
            <a:r>
              <a:rPr sz="3600" dirty="0"/>
              <a:t>Benefit of hiring another worker:</a:t>
            </a:r>
            <a:br>
              <a:rPr sz="3600" dirty="0"/>
            </a:br>
            <a:r>
              <a:rPr sz="3600" dirty="0"/>
              <a:t>	Jack can produce more wheat to sell, increasing his revenue.</a:t>
            </a:r>
          </a:p>
          <a:p>
            <a:pPr marL="0" indent="0">
              <a:buNone/>
            </a:pPr>
            <a:endParaRPr sz="3600" dirty="0"/>
          </a:p>
          <a:p>
            <a:pPr marL="899795" indent="-899795">
              <a:buChar char="▪"/>
            </a:pPr>
            <a:r>
              <a:rPr sz="3600"/>
              <a:t>The size of this benefit depends on Jack’s </a:t>
            </a:r>
            <a:r>
              <a:rPr sz="3600" b="1">
                <a:solidFill>
                  <a:srgbClr val="CC0000"/>
                </a:solidFill>
              </a:rPr>
              <a:t>production function</a:t>
            </a:r>
            <a:r>
              <a:rPr sz="3600"/>
              <a:t>:</a:t>
            </a:r>
            <a:r>
              <a:rPr lang="en-US" sz="3600" dirty="0"/>
              <a:t> </a:t>
            </a:r>
            <a:r>
              <a:rPr sz="3600"/>
              <a:t> the relationship between the quantity of inputs used to make a good and the quantity of output of that good.</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 name="Group"/>
          <p:cNvGrpSpPr/>
          <p:nvPr/>
        </p:nvGrpSpPr>
        <p:grpSpPr>
          <a:xfrm>
            <a:off x="4037157" y="572019"/>
            <a:ext cx="18256753" cy="12240208"/>
            <a:chOff x="0" y="0"/>
            <a:chExt cx="18256752" cy="12240207"/>
          </a:xfrm>
        </p:grpSpPr>
        <p:grpSp>
          <p:nvGrpSpPr>
            <p:cNvPr id="109" name="Group"/>
            <p:cNvGrpSpPr/>
            <p:nvPr/>
          </p:nvGrpSpPr>
          <p:grpSpPr>
            <a:xfrm>
              <a:off x="7775332" y="0"/>
              <a:ext cx="10481421" cy="12240208"/>
              <a:chOff x="0" y="0"/>
              <a:chExt cx="10481419" cy="12240207"/>
            </a:xfrm>
          </p:grpSpPr>
          <p:sp>
            <p:nvSpPr>
              <p:cNvPr id="77" name="Rectangle"/>
              <p:cNvSpPr/>
              <p:nvPr/>
            </p:nvSpPr>
            <p:spPr>
              <a:xfrm>
                <a:off x="0" y="0"/>
                <a:ext cx="10481420" cy="12240208"/>
              </a:xfrm>
              <a:prstGeom prst="rect">
                <a:avLst/>
              </a:prstGeom>
              <a:no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78" name="Rectangle"/>
              <p:cNvSpPr/>
              <p:nvPr/>
            </p:nvSpPr>
            <p:spPr>
              <a:xfrm>
                <a:off x="2933575" y="774137"/>
                <a:ext cx="6773707" cy="9065564"/>
              </a:xfrm>
              <a:prstGeom prst="rect">
                <a:avLst/>
              </a:prstGeom>
              <a:solidFill>
                <a:srgbClr val="FFFFFF"/>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sp>
            <p:nvSpPr>
              <p:cNvPr id="79" name="Line"/>
              <p:cNvSpPr/>
              <p:nvPr/>
            </p:nvSpPr>
            <p:spPr>
              <a:xfrm>
                <a:off x="2933575" y="774138"/>
                <a:ext cx="3396" cy="9065562"/>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80" name="Line"/>
              <p:cNvSpPr/>
              <p:nvPr/>
            </p:nvSpPr>
            <p:spPr>
              <a:xfrm>
                <a:off x="2773994" y="9839700"/>
                <a:ext cx="159582" cy="3396"/>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81" name="Line"/>
              <p:cNvSpPr/>
              <p:nvPr/>
            </p:nvSpPr>
            <p:spPr>
              <a:xfrm>
                <a:off x="2773994" y="8454400"/>
                <a:ext cx="159582" cy="3396"/>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82" name="Line"/>
              <p:cNvSpPr/>
              <p:nvPr/>
            </p:nvSpPr>
            <p:spPr>
              <a:xfrm>
                <a:off x="2773994" y="7092868"/>
                <a:ext cx="159582" cy="3396"/>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83" name="Line"/>
              <p:cNvSpPr/>
              <p:nvPr/>
            </p:nvSpPr>
            <p:spPr>
              <a:xfrm>
                <a:off x="2773994" y="5707568"/>
                <a:ext cx="159582" cy="3397"/>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84" name="Line"/>
              <p:cNvSpPr/>
              <p:nvPr/>
            </p:nvSpPr>
            <p:spPr>
              <a:xfrm>
                <a:off x="2773994" y="4346037"/>
                <a:ext cx="159582" cy="3397"/>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85" name="Line"/>
              <p:cNvSpPr/>
              <p:nvPr/>
            </p:nvSpPr>
            <p:spPr>
              <a:xfrm>
                <a:off x="2773994" y="2960737"/>
                <a:ext cx="159582" cy="3397"/>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86" name="Line"/>
              <p:cNvSpPr/>
              <p:nvPr/>
            </p:nvSpPr>
            <p:spPr>
              <a:xfrm>
                <a:off x="2773994" y="1599205"/>
                <a:ext cx="159582" cy="3397"/>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87" name="Line"/>
              <p:cNvSpPr/>
              <p:nvPr/>
            </p:nvSpPr>
            <p:spPr>
              <a:xfrm>
                <a:off x="2933575" y="9839700"/>
                <a:ext cx="6773707" cy="3396"/>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88" name="Line"/>
              <p:cNvSpPr/>
              <p:nvPr/>
            </p:nvSpPr>
            <p:spPr>
              <a:xfrm flipV="1">
                <a:off x="2933575" y="9839700"/>
                <a:ext cx="3396" cy="159582"/>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89" name="Line"/>
              <p:cNvSpPr/>
              <p:nvPr/>
            </p:nvSpPr>
            <p:spPr>
              <a:xfrm flipV="1">
                <a:off x="4159293" y="9839700"/>
                <a:ext cx="3396" cy="159582"/>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90" name="Line"/>
              <p:cNvSpPr/>
              <p:nvPr/>
            </p:nvSpPr>
            <p:spPr>
              <a:xfrm flipV="1">
                <a:off x="5388407" y="9839700"/>
                <a:ext cx="3396" cy="159582"/>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91" name="Line"/>
              <p:cNvSpPr/>
              <p:nvPr/>
            </p:nvSpPr>
            <p:spPr>
              <a:xfrm flipV="1">
                <a:off x="6641288" y="9839700"/>
                <a:ext cx="3396" cy="159582"/>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92" name="Line"/>
              <p:cNvSpPr/>
              <p:nvPr/>
            </p:nvSpPr>
            <p:spPr>
              <a:xfrm flipV="1">
                <a:off x="7867006" y="9839700"/>
                <a:ext cx="3397" cy="159582"/>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93" name="Line"/>
              <p:cNvSpPr/>
              <p:nvPr/>
            </p:nvSpPr>
            <p:spPr>
              <a:xfrm flipV="1">
                <a:off x="9092725" y="9839700"/>
                <a:ext cx="3396" cy="159582"/>
              </a:xfrm>
              <a:prstGeom prst="line">
                <a:avLst/>
              </a:prstGeom>
              <a:noFill/>
              <a:ln w="508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94" name="0"/>
              <p:cNvSpPr txBox="1"/>
              <p:nvPr/>
            </p:nvSpPr>
            <p:spPr>
              <a:xfrm>
                <a:off x="2268088" y="9574863"/>
                <a:ext cx="299083" cy="55442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0</a:t>
                </a:r>
              </a:p>
            </p:txBody>
          </p:sp>
          <p:sp>
            <p:nvSpPr>
              <p:cNvPr id="95" name="500"/>
              <p:cNvSpPr txBox="1"/>
              <p:nvPr/>
            </p:nvSpPr>
            <p:spPr>
              <a:xfrm>
                <a:off x="1735019" y="8186169"/>
                <a:ext cx="1227716" cy="61042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500</a:t>
                </a:r>
              </a:p>
            </p:txBody>
          </p:sp>
          <p:sp>
            <p:nvSpPr>
              <p:cNvPr id="96" name="1,000"/>
              <p:cNvSpPr txBox="1"/>
              <p:nvPr/>
            </p:nvSpPr>
            <p:spPr>
              <a:xfrm>
                <a:off x="1334369" y="6828032"/>
                <a:ext cx="1589656" cy="62116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1,000</a:t>
                </a:r>
              </a:p>
            </p:txBody>
          </p:sp>
          <p:sp>
            <p:nvSpPr>
              <p:cNvPr id="97" name="1,500"/>
              <p:cNvSpPr txBox="1"/>
              <p:nvPr/>
            </p:nvSpPr>
            <p:spPr>
              <a:xfrm>
                <a:off x="1334369" y="5439337"/>
                <a:ext cx="1628255" cy="778709"/>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1,500</a:t>
                </a:r>
              </a:p>
            </p:txBody>
          </p:sp>
          <p:sp>
            <p:nvSpPr>
              <p:cNvPr id="98" name="2,000"/>
              <p:cNvSpPr txBox="1"/>
              <p:nvPr/>
            </p:nvSpPr>
            <p:spPr>
              <a:xfrm>
                <a:off x="1334369" y="4081200"/>
                <a:ext cx="1720728" cy="710026"/>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2,000</a:t>
                </a:r>
              </a:p>
            </p:txBody>
          </p:sp>
          <p:sp>
            <p:nvSpPr>
              <p:cNvPr id="99" name="2,500"/>
              <p:cNvSpPr txBox="1"/>
              <p:nvPr/>
            </p:nvSpPr>
            <p:spPr>
              <a:xfrm>
                <a:off x="1334369" y="2692506"/>
                <a:ext cx="1587897" cy="61681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2,500</a:t>
                </a:r>
              </a:p>
            </p:txBody>
          </p:sp>
          <p:sp>
            <p:nvSpPr>
              <p:cNvPr id="100" name="3,000"/>
              <p:cNvSpPr txBox="1"/>
              <p:nvPr/>
            </p:nvSpPr>
            <p:spPr>
              <a:xfrm>
                <a:off x="1334369" y="1334369"/>
                <a:ext cx="1584842" cy="6737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3,000</a:t>
                </a:r>
              </a:p>
            </p:txBody>
          </p:sp>
          <p:sp>
            <p:nvSpPr>
              <p:cNvPr id="101" name="0"/>
              <p:cNvSpPr txBox="1"/>
              <p:nvPr/>
            </p:nvSpPr>
            <p:spPr>
              <a:xfrm>
                <a:off x="2801156" y="10294676"/>
                <a:ext cx="299083" cy="55442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0</a:t>
                </a:r>
              </a:p>
            </p:txBody>
          </p:sp>
          <p:sp>
            <p:nvSpPr>
              <p:cNvPr id="102" name="1"/>
              <p:cNvSpPr txBox="1"/>
              <p:nvPr/>
            </p:nvSpPr>
            <p:spPr>
              <a:xfrm>
                <a:off x="4026875" y="10294676"/>
                <a:ext cx="299083" cy="55442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1</a:t>
                </a:r>
              </a:p>
            </p:txBody>
          </p:sp>
          <p:sp>
            <p:nvSpPr>
              <p:cNvPr id="103" name="2"/>
              <p:cNvSpPr txBox="1"/>
              <p:nvPr/>
            </p:nvSpPr>
            <p:spPr>
              <a:xfrm>
                <a:off x="5252593" y="10294676"/>
                <a:ext cx="299083" cy="55442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2</a:t>
                </a:r>
              </a:p>
            </p:txBody>
          </p:sp>
          <p:sp>
            <p:nvSpPr>
              <p:cNvPr id="104" name="3"/>
              <p:cNvSpPr txBox="1"/>
              <p:nvPr/>
            </p:nvSpPr>
            <p:spPr>
              <a:xfrm>
                <a:off x="6508870" y="10294676"/>
                <a:ext cx="299083" cy="55442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3</a:t>
                </a:r>
              </a:p>
            </p:txBody>
          </p:sp>
          <p:sp>
            <p:nvSpPr>
              <p:cNvPr id="105" name="4"/>
              <p:cNvSpPr txBox="1"/>
              <p:nvPr/>
            </p:nvSpPr>
            <p:spPr>
              <a:xfrm>
                <a:off x="7734589" y="10294676"/>
                <a:ext cx="299082" cy="55442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4</a:t>
                </a:r>
              </a:p>
            </p:txBody>
          </p:sp>
          <p:sp>
            <p:nvSpPr>
              <p:cNvPr id="106" name="5"/>
              <p:cNvSpPr txBox="1"/>
              <p:nvPr/>
            </p:nvSpPr>
            <p:spPr>
              <a:xfrm>
                <a:off x="8960307" y="10294676"/>
                <a:ext cx="299083" cy="55442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5</a:t>
                </a:r>
              </a:p>
            </p:txBody>
          </p:sp>
          <p:sp>
            <p:nvSpPr>
              <p:cNvPr id="107" name="No. of workers"/>
              <p:cNvSpPr txBox="1"/>
              <p:nvPr/>
            </p:nvSpPr>
            <p:spPr>
              <a:xfrm>
                <a:off x="4532781" y="11119743"/>
                <a:ext cx="4864525" cy="687055"/>
              </a:xfrm>
              <a:prstGeom prst="rect">
                <a:avLst/>
              </a:prstGeom>
              <a:gradFill flip="none" rotWithShape="1">
                <a:gsLst>
                  <a:gs pos="0">
                    <a:schemeClr val="accent6"/>
                  </a:gs>
                  <a:gs pos="100000">
                    <a:schemeClr val="accent6">
                      <a:hueOff val="-635061"/>
                      <a:lumOff val="44832"/>
                    </a:schemeClr>
                  </a:gs>
                </a:gsLst>
                <a:lin ang="16200000" scaled="0"/>
              </a:gradFill>
              <a:ln w="25400" cap="flat">
                <a:solidFill>
                  <a:srgbClr val="E7471C"/>
                </a:solidFill>
                <a:prstDash val="solid"/>
                <a:round/>
              </a:ln>
              <a:effectLst>
                <a:outerShdw blurRad="101600" dist="508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a:solidFill>
                      <a:srgbClr val="FFFFFF"/>
                    </a:solidFill>
                  </a:defRPr>
                </a:lvl1pPr>
              </a:lstStyle>
              <a:p>
                <a:r>
                  <a:t>No. of workers</a:t>
                </a:r>
              </a:p>
            </p:txBody>
          </p:sp>
          <p:sp>
            <p:nvSpPr>
              <p:cNvPr id="108" name="Quantity of output"/>
              <p:cNvSpPr txBox="1"/>
              <p:nvPr/>
            </p:nvSpPr>
            <p:spPr>
              <a:xfrm rot="16200000">
                <a:off x="-2812160" y="6030929"/>
                <a:ext cx="7020762" cy="914304"/>
              </a:xfrm>
              <a:prstGeom prst="rect">
                <a:avLst/>
              </a:prstGeom>
              <a:gradFill flip="none" rotWithShape="1">
                <a:gsLst>
                  <a:gs pos="0">
                    <a:schemeClr val="accent6"/>
                  </a:gs>
                  <a:gs pos="100000">
                    <a:schemeClr val="accent6">
                      <a:hueOff val="-635061"/>
                      <a:lumOff val="44832"/>
                    </a:schemeClr>
                  </a:gs>
                </a:gsLst>
                <a:lin ang="16200000" scaled="0"/>
              </a:gradFill>
              <a:ln w="25400" cap="flat">
                <a:solidFill>
                  <a:srgbClr val="E7471C"/>
                </a:solidFill>
                <a:prstDash val="solid"/>
                <a:round/>
              </a:ln>
              <a:effectLst>
                <a:outerShdw blurRad="101600" dist="508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a:solidFill>
                      <a:srgbClr val="FFFFFF"/>
                    </a:solidFill>
                  </a:defRPr>
                </a:lvl1pPr>
              </a:lstStyle>
              <a:p>
                <a:r>
                  <a:t>             Quantity of output</a:t>
                </a:r>
              </a:p>
            </p:txBody>
          </p:sp>
        </p:grpSp>
        <p:grpSp>
          <p:nvGrpSpPr>
            <p:cNvPr id="112" name="Group"/>
            <p:cNvGrpSpPr/>
            <p:nvPr/>
          </p:nvGrpSpPr>
          <p:grpSpPr>
            <a:xfrm>
              <a:off x="195571" y="10621105"/>
              <a:ext cx="4340606" cy="739231"/>
              <a:chOff x="0" y="0"/>
              <a:chExt cx="4340604" cy="739229"/>
            </a:xfrm>
          </p:grpSpPr>
          <p:sp>
            <p:nvSpPr>
              <p:cNvPr id="110" name="3000"/>
              <p:cNvSpPr txBox="1"/>
              <p:nvPr/>
            </p:nvSpPr>
            <p:spPr>
              <a:xfrm>
                <a:off x="2344143" y="-1"/>
                <a:ext cx="1996462" cy="73923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3000</a:t>
                </a:r>
              </a:p>
            </p:txBody>
          </p:sp>
          <p:sp>
            <p:nvSpPr>
              <p:cNvPr id="111" name="5"/>
              <p:cNvSpPr txBox="1"/>
              <p:nvPr/>
            </p:nvSpPr>
            <p:spPr>
              <a:xfrm>
                <a:off x="0" y="-1"/>
                <a:ext cx="2344144" cy="73923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5</a:t>
                </a:r>
              </a:p>
            </p:txBody>
          </p:sp>
        </p:grpSp>
        <p:grpSp>
          <p:nvGrpSpPr>
            <p:cNvPr id="115" name="Group"/>
            <p:cNvGrpSpPr/>
            <p:nvPr/>
          </p:nvGrpSpPr>
          <p:grpSpPr>
            <a:xfrm>
              <a:off x="195571" y="9378411"/>
              <a:ext cx="4340606" cy="739230"/>
              <a:chOff x="0" y="0"/>
              <a:chExt cx="4340604" cy="739229"/>
            </a:xfrm>
          </p:grpSpPr>
          <p:sp>
            <p:nvSpPr>
              <p:cNvPr id="113" name="2800"/>
              <p:cNvSpPr txBox="1"/>
              <p:nvPr/>
            </p:nvSpPr>
            <p:spPr>
              <a:xfrm>
                <a:off x="2344143" y="-1"/>
                <a:ext cx="1996462" cy="73923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2800</a:t>
                </a:r>
              </a:p>
            </p:txBody>
          </p:sp>
          <p:sp>
            <p:nvSpPr>
              <p:cNvPr id="114" name="4"/>
              <p:cNvSpPr txBox="1"/>
              <p:nvPr/>
            </p:nvSpPr>
            <p:spPr>
              <a:xfrm>
                <a:off x="0" y="-1"/>
                <a:ext cx="2344144" cy="73923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4</a:t>
                </a:r>
              </a:p>
            </p:txBody>
          </p:sp>
        </p:grpSp>
        <p:grpSp>
          <p:nvGrpSpPr>
            <p:cNvPr id="118" name="Group"/>
            <p:cNvGrpSpPr/>
            <p:nvPr/>
          </p:nvGrpSpPr>
          <p:grpSpPr>
            <a:xfrm>
              <a:off x="195571" y="8072901"/>
              <a:ext cx="4340606" cy="739231"/>
              <a:chOff x="0" y="0"/>
              <a:chExt cx="4340604" cy="739229"/>
            </a:xfrm>
          </p:grpSpPr>
          <p:sp>
            <p:nvSpPr>
              <p:cNvPr id="116" name="2400"/>
              <p:cNvSpPr txBox="1"/>
              <p:nvPr/>
            </p:nvSpPr>
            <p:spPr>
              <a:xfrm>
                <a:off x="2344143" y="0"/>
                <a:ext cx="1996462" cy="73923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2400</a:t>
                </a:r>
              </a:p>
            </p:txBody>
          </p:sp>
          <p:sp>
            <p:nvSpPr>
              <p:cNvPr id="117" name="3"/>
              <p:cNvSpPr txBox="1"/>
              <p:nvPr/>
            </p:nvSpPr>
            <p:spPr>
              <a:xfrm>
                <a:off x="0" y="0"/>
                <a:ext cx="2344144" cy="73923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3</a:t>
                </a:r>
              </a:p>
            </p:txBody>
          </p:sp>
        </p:grpSp>
        <p:grpSp>
          <p:nvGrpSpPr>
            <p:cNvPr id="121" name="Group"/>
            <p:cNvGrpSpPr/>
            <p:nvPr/>
          </p:nvGrpSpPr>
          <p:grpSpPr>
            <a:xfrm>
              <a:off x="195571" y="6689300"/>
              <a:ext cx="4340606" cy="739230"/>
              <a:chOff x="0" y="0"/>
              <a:chExt cx="4340604" cy="739229"/>
            </a:xfrm>
          </p:grpSpPr>
          <p:sp>
            <p:nvSpPr>
              <p:cNvPr id="119" name="1800"/>
              <p:cNvSpPr txBox="1"/>
              <p:nvPr/>
            </p:nvSpPr>
            <p:spPr>
              <a:xfrm>
                <a:off x="2344143" y="0"/>
                <a:ext cx="1996462" cy="73923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1800</a:t>
                </a:r>
              </a:p>
            </p:txBody>
          </p:sp>
          <p:sp>
            <p:nvSpPr>
              <p:cNvPr id="120" name="2"/>
              <p:cNvSpPr txBox="1"/>
              <p:nvPr/>
            </p:nvSpPr>
            <p:spPr>
              <a:xfrm>
                <a:off x="0" y="0"/>
                <a:ext cx="2344144" cy="73923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2</a:t>
                </a:r>
              </a:p>
            </p:txBody>
          </p:sp>
        </p:grpSp>
        <p:grpSp>
          <p:nvGrpSpPr>
            <p:cNvPr id="124" name="Group"/>
            <p:cNvGrpSpPr/>
            <p:nvPr/>
          </p:nvGrpSpPr>
          <p:grpSpPr>
            <a:xfrm>
              <a:off x="195571" y="5305699"/>
              <a:ext cx="4340606" cy="739230"/>
              <a:chOff x="0" y="0"/>
              <a:chExt cx="4340604" cy="739229"/>
            </a:xfrm>
          </p:grpSpPr>
          <p:sp>
            <p:nvSpPr>
              <p:cNvPr id="122" name="1000"/>
              <p:cNvSpPr txBox="1"/>
              <p:nvPr/>
            </p:nvSpPr>
            <p:spPr>
              <a:xfrm>
                <a:off x="2344143" y="0"/>
                <a:ext cx="1996462" cy="73923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1000</a:t>
                </a:r>
              </a:p>
            </p:txBody>
          </p:sp>
          <p:sp>
            <p:nvSpPr>
              <p:cNvPr id="123" name="1"/>
              <p:cNvSpPr txBox="1"/>
              <p:nvPr/>
            </p:nvSpPr>
            <p:spPr>
              <a:xfrm>
                <a:off x="0" y="0"/>
                <a:ext cx="2344144" cy="73923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1</a:t>
                </a:r>
              </a:p>
            </p:txBody>
          </p:sp>
        </p:grpSp>
        <p:grpSp>
          <p:nvGrpSpPr>
            <p:cNvPr id="127" name="Group"/>
            <p:cNvGrpSpPr/>
            <p:nvPr/>
          </p:nvGrpSpPr>
          <p:grpSpPr>
            <a:xfrm>
              <a:off x="195571" y="3894934"/>
              <a:ext cx="4340606" cy="739230"/>
              <a:chOff x="0" y="0"/>
              <a:chExt cx="4340604" cy="739229"/>
            </a:xfrm>
          </p:grpSpPr>
          <p:sp>
            <p:nvSpPr>
              <p:cNvPr id="125" name="0"/>
              <p:cNvSpPr txBox="1"/>
              <p:nvPr/>
            </p:nvSpPr>
            <p:spPr>
              <a:xfrm>
                <a:off x="2344143" y="0"/>
                <a:ext cx="1996462" cy="73923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0</a:t>
                </a:r>
              </a:p>
            </p:txBody>
          </p:sp>
          <p:sp>
            <p:nvSpPr>
              <p:cNvPr id="126" name="0"/>
              <p:cNvSpPr txBox="1"/>
              <p:nvPr/>
            </p:nvSpPr>
            <p:spPr>
              <a:xfrm>
                <a:off x="0" y="0"/>
                <a:ext cx="2344144" cy="73923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defRPr>
                    <a:latin typeface="Arial"/>
                    <a:ea typeface="Arial"/>
                    <a:cs typeface="Arial"/>
                    <a:sym typeface="Arial"/>
                  </a:defRPr>
                </a:lvl1pPr>
              </a:lstStyle>
              <a:p>
                <a:r>
                  <a:t>0</a:t>
                </a:r>
              </a:p>
            </p:txBody>
          </p:sp>
        </p:grpSp>
        <p:grpSp>
          <p:nvGrpSpPr>
            <p:cNvPr id="131" name="Group"/>
            <p:cNvGrpSpPr/>
            <p:nvPr/>
          </p:nvGrpSpPr>
          <p:grpSpPr>
            <a:xfrm>
              <a:off x="0" y="583829"/>
              <a:ext cx="5381617" cy="2981280"/>
              <a:chOff x="0" y="0"/>
              <a:chExt cx="5381616" cy="2981279"/>
            </a:xfrm>
          </p:grpSpPr>
          <p:sp>
            <p:nvSpPr>
              <p:cNvPr id="128" name="Q (bushels  of wheat per week)"/>
              <p:cNvSpPr txBox="1"/>
              <p:nvPr/>
            </p:nvSpPr>
            <p:spPr>
              <a:xfrm>
                <a:off x="2539715" y="-1"/>
                <a:ext cx="2841902" cy="275407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lnSpc>
                    <a:spcPct val="95000"/>
                  </a:lnSpc>
                  <a:defRPr b="1" i="1">
                    <a:latin typeface="Arial"/>
                    <a:ea typeface="Arial"/>
                    <a:cs typeface="Arial"/>
                    <a:sym typeface="Arial"/>
                  </a:defRPr>
                </a:pPr>
                <a:r>
                  <a:t>Q</a:t>
                </a:r>
                <a:r>
                  <a:rPr b="0" i="0"/>
                  <a:t> </a:t>
                </a:r>
                <a:r>
                  <a:rPr sz="4400" b="0" i="0"/>
                  <a:t>(bushels </a:t>
                </a:r>
                <a:br>
                  <a:rPr sz="4400" b="0" i="0"/>
                </a:br>
                <a:r>
                  <a:rPr sz="4400" b="0" i="0"/>
                  <a:t>of wheat per week)</a:t>
                </a:r>
              </a:p>
            </p:txBody>
          </p:sp>
          <p:sp>
            <p:nvSpPr>
              <p:cNvPr id="129" name="L (no. of workers)"/>
              <p:cNvSpPr txBox="1"/>
              <p:nvPr/>
            </p:nvSpPr>
            <p:spPr>
              <a:xfrm>
                <a:off x="0" y="300300"/>
                <a:ext cx="2539716" cy="215347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defRPr b="1" i="1">
                    <a:latin typeface="Arial"/>
                    <a:ea typeface="Arial"/>
                    <a:cs typeface="Arial"/>
                    <a:sym typeface="Arial"/>
                  </a:defRPr>
                </a:pPr>
                <a:r>
                  <a:t>L</a:t>
                </a:r>
                <a:br/>
                <a:r>
                  <a:rPr sz="4400" b="0" i="0"/>
                  <a:t>(no. of workers)</a:t>
                </a:r>
              </a:p>
            </p:txBody>
          </p:sp>
          <p:sp>
            <p:nvSpPr>
              <p:cNvPr id="130" name="Line"/>
              <p:cNvSpPr/>
              <p:nvPr/>
            </p:nvSpPr>
            <p:spPr>
              <a:xfrm>
                <a:off x="20371" y="2981279"/>
                <a:ext cx="5232223" cy="1"/>
              </a:xfrm>
              <a:prstGeom prst="line">
                <a:avLst/>
              </a:prstGeom>
              <a:noFill/>
              <a:ln w="127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132" name="Oval"/>
            <p:cNvSpPr/>
            <p:nvPr/>
          </p:nvSpPr>
          <p:spPr>
            <a:xfrm>
              <a:off x="10566303" y="9666537"/>
              <a:ext cx="298791" cy="295396"/>
            </a:xfrm>
            <a:prstGeom prst="ellipse">
              <a:avLst/>
            </a:prstGeom>
            <a:solidFill>
              <a:srgbClr val="CC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nvGrpSpPr>
            <p:cNvPr id="137" name="Group"/>
            <p:cNvGrpSpPr/>
            <p:nvPr/>
          </p:nvGrpSpPr>
          <p:grpSpPr>
            <a:xfrm>
              <a:off x="10702117" y="1466787"/>
              <a:ext cx="6308546" cy="8349147"/>
              <a:chOff x="0" y="0"/>
              <a:chExt cx="6308544" cy="8349145"/>
            </a:xfrm>
          </p:grpSpPr>
          <p:grpSp>
            <p:nvGrpSpPr>
              <p:cNvPr id="135" name="Group"/>
              <p:cNvGrpSpPr/>
              <p:nvPr/>
            </p:nvGrpSpPr>
            <p:grpSpPr>
              <a:xfrm>
                <a:off x="0" y="145999"/>
                <a:ext cx="6165942" cy="8203147"/>
                <a:chOff x="0" y="0"/>
                <a:chExt cx="6165941" cy="8203145"/>
              </a:xfrm>
            </p:grpSpPr>
            <p:sp>
              <p:nvSpPr>
                <p:cNvPr id="133" name="Line"/>
                <p:cNvSpPr/>
                <p:nvPr/>
              </p:nvSpPr>
              <p:spPr>
                <a:xfrm>
                  <a:off x="0" y="0"/>
                  <a:ext cx="6165941" cy="1"/>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34" name="Line"/>
                <p:cNvSpPr/>
                <p:nvPr/>
              </p:nvSpPr>
              <p:spPr>
                <a:xfrm flipH="1">
                  <a:off x="6165941" y="12698"/>
                  <a:ext cx="1" cy="8190448"/>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136" name="Oval"/>
              <p:cNvSpPr/>
              <p:nvPr/>
            </p:nvSpPr>
            <p:spPr>
              <a:xfrm>
                <a:off x="6009754" y="0"/>
                <a:ext cx="298791" cy="295395"/>
              </a:xfrm>
              <a:prstGeom prst="ellipse">
                <a:avLst/>
              </a:prstGeom>
              <a:solidFill>
                <a:srgbClr val="CC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grpSp>
          <p:nvGrpSpPr>
            <p:cNvPr id="142" name="Group"/>
            <p:cNvGrpSpPr/>
            <p:nvPr/>
          </p:nvGrpSpPr>
          <p:grpSpPr>
            <a:xfrm>
              <a:off x="10708907" y="1942135"/>
              <a:ext cx="5079432" cy="7894170"/>
              <a:chOff x="0" y="0"/>
              <a:chExt cx="5079431" cy="7894169"/>
            </a:xfrm>
          </p:grpSpPr>
          <p:grpSp>
            <p:nvGrpSpPr>
              <p:cNvPr id="140" name="Group"/>
              <p:cNvGrpSpPr/>
              <p:nvPr/>
            </p:nvGrpSpPr>
            <p:grpSpPr>
              <a:xfrm>
                <a:off x="-1" y="139209"/>
                <a:ext cx="4936829" cy="7754961"/>
                <a:chOff x="0" y="0"/>
                <a:chExt cx="4936827" cy="7754960"/>
              </a:xfrm>
            </p:grpSpPr>
            <p:sp>
              <p:nvSpPr>
                <p:cNvPr id="138" name="Line"/>
                <p:cNvSpPr/>
                <p:nvPr/>
              </p:nvSpPr>
              <p:spPr>
                <a:xfrm>
                  <a:off x="-1" y="-1"/>
                  <a:ext cx="4936829" cy="1"/>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39" name="Line"/>
                <p:cNvSpPr/>
                <p:nvPr/>
              </p:nvSpPr>
              <p:spPr>
                <a:xfrm flipH="1">
                  <a:off x="4936826" y="12005"/>
                  <a:ext cx="1" cy="7742956"/>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141" name="Oval"/>
              <p:cNvSpPr/>
              <p:nvPr/>
            </p:nvSpPr>
            <p:spPr>
              <a:xfrm>
                <a:off x="4780641" y="0"/>
                <a:ext cx="298791" cy="295395"/>
              </a:xfrm>
              <a:prstGeom prst="ellipse">
                <a:avLst/>
              </a:prstGeom>
              <a:solidFill>
                <a:srgbClr val="CC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grpSp>
          <p:nvGrpSpPr>
            <p:cNvPr id="147" name="Group"/>
            <p:cNvGrpSpPr/>
            <p:nvPr/>
          </p:nvGrpSpPr>
          <p:grpSpPr>
            <a:xfrm>
              <a:off x="10698722" y="3052412"/>
              <a:ext cx="3853714" cy="6777102"/>
              <a:chOff x="0" y="0"/>
              <a:chExt cx="3853712" cy="6777102"/>
            </a:xfrm>
          </p:grpSpPr>
          <p:grpSp>
            <p:nvGrpSpPr>
              <p:cNvPr id="145" name="Group"/>
              <p:cNvGrpSpPr/>
              <p:nvPr/>
            </p:nvGrpSpPr>
            <p:grpSpPr>
              <a:xfrm>
                <a:off x="0" y="135813"/>
                <a:ext cx="3707714" cy="6641290"/>
                <a:chOff x="0" y="0"/>
                <a:chExt cx="3707713" cy="6641288"/>
              </a:xfrm>
            </p:grpSpPr>
            <p:sp>
              <p:nvSpPr>
                <p:cNvPr id="143" name="Line"/>
                <p:cNvSpPr/>
                <p:nvPr/>
              </p:nvSpPr>
              <p:spPr>
                <a:xfrm>
                  <a:off x="0" y="0"/>
                  <a:ext cx="3707714" cy="1"/>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44" name="Line"/>
                <p:cNvSpPr/>
                <p:nvPr/>
              </p:nvSpPr>
              <p:spPr>
                <a:xfrm flipH="1">
                  <a:off x="3707713" y="10280"/>
                  <a:ext cx="1" cy="6631009"/>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146" name="Oval"/>
              <p:cNvSpPr/>
              <p:nvPr/>
            </p:nvSpPr>
            <p:spPr>
              <a:xfrm>
                <a:off x="3554922" y="0"/>
                <a:ext cx="298791" cy="295395"/>
              </a:xfrm>
              <a:prstGeom prst="ellipse">
                <a:avLst/>
              </a:prstGeom>
              <a:solidFill>
                <a:srgbClr val="CC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grpSp>
          <p:nvGrpSpPr>
            <p:cNvPr id="152" name="Group"/>
            <p:cNvGrpSpPr/>
            <p:nvPr/>
          </p:nvGrpSpPr>
          <p:grpSpPr>
            <a:xfrm>
              <a:off x="10708907" y="4692362"/>
              <a:ext cx="2594042" cy="5143943"/>
              <a:chOff x="0" y="0"/>
              <a:chExt cx="2594041" cy="5143942"/>
            </a:xfrm>
          </p:grpSpPr>
          <p:grpSp>
            <p:nvGrpSpPr>
              <p:cNvPr id="150" name="Group"/>
              <p:cNvGrpSpPr/>
              <p:nvPr/>
            </p:nvGrpSpPr>
            <p:grpSpPr>
              <a:xfrm>
                <a:off x="-1" y="152790"/>
                <a:ext cx="2448043" cy="4991153"/>
                <a:chOff x="0" y="0"/>
                <a:chExt cx="2448041" cy="4991151"/>
              </a:xfrm>
            </p:grpSpPr>
            <p:sp>
              <p:nvSpPr>
                <p:cNvPr id="148" name="Line"/>
                <p:cNvSpPr/>
                <p:nvPr/>
              </p:nvSpPr>
              <p:spPr>
                <a:xfrm>
                  <a:off x="0" y="0"/>
                  <a:ext cx="2448042" cy="1"/>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49" name="Line"/>
                <p:cNvSpPr/>
                <p:nvPr/>
              </p:nvSpPr>
              <p:spPr>
                <a:xfrm flipH="1">
                  <a:off x="2448041" y="7725"/>
                  <a:ext cx="1" cy="4983428"/>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151" name="Oval"/>
              <p:cNvSpPr/>
              <p:nvPr/>
            </p:nvSpPr>
            <p:spPr>
              <a:xfrm>
                <a:off x="2295250" y="0"/>
                <a:ext cx="298792" cy="295395"/>
              </a:xfrm>
              <a:prstGeom prst="ellipse">
                <a:avLst/>
              </a:prstGeom>
              <a:solidFill>
                <a:srgbClr val="CC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grpSp>
          <p:nvGrpSpPr>
            <p:cNvPr id="157" name="Group"/>
            <p:cNvGrpSpPr/>
            <p:nvPr/>
          </p:nvGrpSpPr>
          <p:grpSpPr>
            <a:xfrm>
              <a:off x="10695326" y="6957055"/>
              <a:ext cx="1395486" cy="2865669"/>
              <a:chOff x="0" y="0"/>
              <a:chExt cx="1395485" cy="2865668"/>
            </a:xfrm>
          </p:grpSpPr>
          <p:grpSp>
            <p:nvGrpSpPr>
              <p:cNvPr id="155" name="Group"/>
              <p:cNvGrpSpPr/>
              <p:nvPr/>
            </p:nvGrpSpPr>
            <p:grpSpPr>
              <a:xfrm>
                <a:off x="0" y="125627"/>
                <a:ext cx="1239300" cy="2740042"/>
                <a:chOff x="0" y="0"/>
                <a:chExt cx="1239299" cy="2740040"/>
              </a:xfrm>
            </p:grpSpPr>
            <p:sp>
              <p:nvSpPr>
                <p:cNvPr id="153" name="Line"/>
                <p:cNvSpPr/>
                <p:nvPr/>
              </p:nvSpPr>
              <p:spPr>
                <a:xfrm>
                  <a:off x="0" y="0"/>
                  <a:ext cx="1239300" cy="1"/>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54" name="Line"/>
                <p:cNvSpPr/>
                <p:nvPr/>
              </p:nvSpPr>
              <p:spPr>
                <a:xfrm flipH="1">
                  <a:off x="1239299" y="4241"/>
                  <a:ext cx="1" cy="2735800"/>
                </a:xfrm>
                <a:prstGeom prst="line">
                  <a:avLst/>
                </a:prstGeom>
                <a:noFill/>
                <a:ln w="12700" cap="flat">
                  <a:solidFill>
                    <a:srgbClr val="000000"/>
                  </a:solidFill>
                  <a:prstDash val="lgDash"/>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156" name="Oval"/>
              <p:cNvSpPr/>
              <p:nvPr/>
            </p:nvSpPr>
            <p:spPr>
              <a:xfrm>
                <a:off x="1096695" y="0"/>
                <a:ext cx="298791" cy="295395"/>
              </a:xfrm>
              <a:prstGeom prst="ellipse">
                <a:avLst/>
              </a:prstGeom>
              <a:solidFill>
                <a:srgbClr val="CC0000"/>
              </a:solidFill>
              <a:ln w="12700" cap="flat">
                <a:noFill/>
                <a:miter lim="400000"/>
              </a:ln>
              <a:effectLst>
                <a:outerShdw blurRad="101600" dist="50800" dir="5400000" rotWithShape="0">
                  <a:srgbClr val="000000">
                    <a:alpha val="35000"/>
                  </a:srgbClr>
                </a:outerShdw>
              </a:effectLst>
            </p:spPr>
            <p:txBody>
              <a:bodyPr wrap="square" lIns="121919" tIns="121919" rIns="121919" bIns="121919" numCol="1" anchor="ctr">
                <a:noAutofit/>
              </a:bodyPr>
              <a:lstStyle/>
              <a:p>
                <a:pPr>
                  <a:defRPr>
                    <a:latin typeface="Arial"/>
                    <a:ea typeface="Arial"/>
                    <a:cs typeface="Arial"/>
                    <a:sym typeface="Arial"/>
                  </a:defRPr>
                </a:pPr>
                <a:endParaRPr/>
              </a:p>
            </p:txBody>
          </p:sp>
        </p:grpSp>
        <p:grpSp>
          <p:nvGrpSpPr>
            <p:cNvPr id="163" name="Group"/>
            <p:cNvGrpSpPr/>
            <p:nvPr/>
          </p:nvGrpSpPr>
          <p:grpSpPr>
            <a:xfrm>
              <a:off x="10698722" y="1609391"/>
              <a:ext cx="6179523" cy="8230310"/>
              <a:chOff x="0" y="0"/>
              <a:chExt cx="6179521" cy="8230308"/>
            </a:xfrm>
          </p:grpSpPr>
          <p:sp>
            <p:nvSpPr>
              <p:cNvPr id="158" name="Line"/>
              <p:cNvSpPr/>
              <p:nvPr/>
            </p:nvSpPr>
            <p:spPr>
              <a:xfrm flipV="1">
                <a:off x="0" y="5500453"/>
                <a:ext cx="1229115" cy="2729856"/>
              </a:xfrm>
              <a:prstGeom prst="line">
                <a:avLst/>
              </a:prstGeom>
              <a:noFill/>
              <a:ln w="76200" cap="flat">
                <a:solidFill>
                  <a:srgbClr val="CC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59" name="Line"/>
              <p:cNvSpPr/>
              <p:nvPr/>
            </p:nvSpPr>
            <p:spPr>
              <a:xfrm flipV="1">
                <a:off x="1259671" y="3252737"/>
                <a:ext cx="1171394" cy="2237531"/>
              </a:xfrm>
              <a:prstGeom prst="line">
                <a:avLst/>
              </a:prstGeom>
              <a:noFill/>
              <a:ln w="76200" cap="flat">
                <a:solidFill>
                  <a:srgbClr val="CC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60" name="Line"/>
              <p:cNvSpPr/>
              <p:nvPr/>
            </p:nvSpPr>
            <p:spPr>
              <a:xfrm flipV="1">
                <a:off x="2461622" y="1609391"/>
                <a:ext cx="1256278" cy="1626370"/>
              </a:xfrm>
              <a:prstGeom prst="line">
                <a:avLst/>
              </a:prstGeom>
              <a:noFill/>
              <a:ln w="76200" cap="flat">
                <a:solidFill>
                  <a:srgbClr val="CC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61" name="Line"/>
              <p:cNvSpPr/>
              <p:nvPr/>
            </p:nvSpPr>
            <p:spPr>
              <a:xfrm flipV="1">
                <a:off x="3707713" y="461766"/>
                <a:ext cx="1256277" cy="1144231"/>
              </a:xfrm>
              <a:prstGeom prst="line">
                <a:avLst/>
              </a:prstGeom>
              <a:noFill/>
              <a:ln w="76200" cap="flat">
                <a:solidFill>
                  <a:srgbClr val="CC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sp>
            <p:nvSpPr>
              <p:cNvPr id="162" name="Line"/>
              <p:cNvSpPr/>
              <p:nvPr/>
            </p:nvSpPr>
            <p:spPr>
              <a:xfrm flipV="1">
                <a:off x="4984361" y="-1"/>
                <a:ext cx="1195162" cy="471954"/>
              </a:xfrm>
              <a:prstGeom prst="line">
                <a:avLst/>
              </a:prstGeom>
              <a:noFill/>
              <a:ln w="76200" cap="flat">
                <a:solidFill>
                  <a:srgbClr val="CC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grpSp>
      <p:sp>
        <p:nvSpPr>
          <p:cNvPr id="165" name="Farmer Jack’s Production Function"/>
          <p:cNvSpPr txBox="1"/>
          <p:nvPr/>
        </p:nvSpPr>
        <p:spPr>
          <a:xfrm>
            <a:off x="1239491" y="218851"/>
            <a:ext cx="14748587" cy="120032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anchor="t">
            <a:spAutoFit/>
          </a:bodyPr>
          <a:lstStyle>
            <a:lvl1pPr algn="ctr">
              <a:defRPr sz="6200" b="1">
                <a:solidFill>
                  <a:srgbClr val="862628"/>
                </a:solidFill>
                <a:latin typeface="Georgia"/>
                <a:ea typeface="Georgia"/>
                <a:cs typeface="Georgia"/>
                <a:sym typeface="Georgia"/>
              </a:defRPr>
            </a:lvl1pPr>
          </a:lstStyle>
          <a:p>
            <a:r>
              <a:rPr sz="6000" dirty="0"/>
              <a:t>Farmer Jack’s Production Function</a:t>
            </a:r>
            <a:endParaRPr lang="en-US" sz="60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Group"/>
          <p:cNvGrpSpPr/>
          <p:nvPr/>
        </p:nvGrpSpPr>
        <p:grpSpPr>
          <a:xfrm>
            <a:off x="6820386" y="4022344"/>
            <a:ext cx="3811262" cy="2212976"/>
            <a:chOff x="0" y="0"/>
            <a:chExt cx="3811260" cy="2212975"/>
          </a:xfrm>
        </p:grpSpPr>
        <p:grpSp>
          <p:nvGrpSpPr>
            <p:cNvPr id="170" name="Group"/>
            <p:cNvGrpSpPr/>
            <p:nvPr/>
          </p:nvGrpSpPr>
          <p:grpSpPr>
            <a:xfrm>
              <a:off x="2409824" y="0"/>
              <a:ext cx="1401437" cy="2212975"/>
              <a:chOff x="0" y="0"/>
              <a:chExt cx="1401435" cy="2212975"/>
            </a:xfrm>
          </p:grpSpPr>
          <p:sp>
            <p:nvSpPr>
              <p:cNvPr id="167" name="∆Q"/>
              <p:cNvSpPr/>
              <p:nvPr/>
            </p:nvSpPr>
            <p:spPr>
              <a:xfrm>
                <a:off x="0" y="0"/>
                <a:ext cx="1270000" cy="1270000"/>
              </a:xfrm>
              <a:prstGeom prst="line">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numCol="1" anchor="t">
                <a:spAutoFit/>
              </a:bodyPr>
              <a:lstStyle/>
              <a:p>
                <a:pPr>
                  <a:defRPr sz="5600" b="1">
                    <a:latin typeface="Arial"/>
                    <a:ea typeface="Arial"/>
                    <a:cs typeface="Arial"/>
                    <a:sym typeface="Arial"/>
                  </a:defRPr>
                </a:pPr>
                <a:r>
                  <a:t>∆</a:t>
                </a:r>
                <a:r>
                  <a:rPr i="1"/>
                  <a:t>Q</a:t>
                </a:r>
              </a:p>
            </p:txBody>
          </p:sp>
          <p:sp>
            <p:nvSpPr>
              <p:cNvPr id="168" name="∆L"/>
              <p:cNvSpPr/>
              <p:nvPr/>
            </p:nvSpPr>
            <p:spPr>
              <a:xfrm>
                <a:off x="131435" y="942975"/>
                <a:ext cx="1270001" cy="1270000"/>
              </a:xfrm>
              <a:prstGeom prst="line">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numCol="1" anchor="t">
                <a:spAutoFit/>
              </a:bodyPr>
              <a:lstStyle/>
              <a:p>
                <a:pPr>
                  <a:defRPr sz="5600" b="1">
                    <a:latin typeface="Arial"/>
                    <a:ea typeface="Arial"/>
                    <a:cs typeface="Arial"/>
                    <a:sym typeface="Arial"/>
                  </a:defRPr>
                </a:pPr>
                <a:r>
                  <a:t>∆</a:t>
                </a:r>
                <a:r>
                  <a:rPr i="1"/>
                  <a:t>L</a:t>
                </a:r>
              </a:p>
            </p:txBody>
          </p:sp>
          <p:sp>
            <p:nvSpPr>
              <p:cNvPr id="169" name="Line"/>
              <p:cNvSpPr/>
              <p:nvPr/>
            </p:nvSpPr>
            <p:spPr>
              <a:xfrm>
                <a:off x="120879" y="1000125"/>
                <a:ext cx="1213256" cy="0"/>
              </a:xfrm>
              <a:prstGeom prst="line">
                <a:avLst/>
              </a:prstGeom>
              <a:noFill/>
              <a:ln w="12700" cap="flat">
                <a:solidFill>
                  <a:srgbClr val="000000"/>
                </a:solidFill>
                <a:prstDash val="solid"/>
                <a:round/>
              </a:ln>
              <a:effectLst>
                <a:outerShdw blurRad="101600" dist="50800" dir="5400000" rotWithShape="0">
                  <a:srgbClr val="000000">
                    <a:alpha val="38000"/>
                  </a:srgbClr>
                </a:outerShdw>
              </a:effectLst>
            </p:spPr>
            <p:txBody>
              <a:bodyPr wrap="square" lIns="121919" tIns="121919" rIns="121919" bIns="121919" numCol="1" anchor="t">
                <a:noAutofit/>
              </a:bodyPr>
              <a:lstStyle/>
              <a:p>
                <a:pPr>
                  <a:defRPr>
                    <a:latin typeface="Arial"/>
                    <a:ea typeface="Arial"/>
                    <a:cs typeface="Arial"/>
                    <a:sym typeface="Arial"/>
                  </a:defRPr>
                </a:pPr>
                <a:endParaRPr/>
              </a:p>
            </p:txBody>
          </p:sp>
        </p:grpSp>
        <p:sp>
          <p:nvSpPr>
            <p:cNvPr id="171" name="MPL ="/>
            <p:cNvSpPr/>
            <p:nvPr/>
          </p:nvSpPr>
          <p:spPr>
            <a:xfrm>
              <a:off x="0" y="473075"/>
              <a:ext cx="1270000" cy="1270000"/>
            </a:xfrm>
            <a:prstGeom prst="line">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1919" tIns="121919" rIns="121919" bIns="121919" numCol="1" anchor="t">
              <a:spAutoFit/>
            </a:bodyPr>
            <a:lstStyle/>
            <a:p>
              <a:pPr>
                <a:defRPr sz="5600" i="1">
                  <a:latin typeface="Arial"/>
                  <a:ea typeface="Arial"/>
                  <a:cs typeface="Arial"/>
                  <a:sym typeface="Arial"/>
                </a:defRPr>
              </a:pPr>
              <a:r>
                <a:t>MPL</a:t>
              </a:r>
              <a:r>
                <a:rPr i="0"/>
                <a:t> =</a:t>
              </a:r>
            </a:p>
          </p:txBody>
        </p:sp>
      </p:grpSp>
      <p:sp>
        <p:nvSpPr>
          <p:cNvPr id="173" name="Marginal Product of Labour (MPL)"/>
          <p:cNvSpPr txBox="1">
            <a:spLocks noGrp="1"/>
          </p:cNvSpPr>
          <p:nvPr>
            <p:ph type="title"/>
          </p:nvPr>
        </p:nvSpPr>
        <p:spPr>
          <a:prstGeom prst="rect">
            <a:avLst/>
          </a:prstGeom>
        </p:spPr>
        <p:txBody>
          <a:bodyPr/>
          <a:lstStyle>
            <a:lvl1pPr>
              <a:defRPr sz="6400"/>
            </a:lvl1pPr>
          </a:lstStyle>
          <a:p>
            <a:pPr algn="l"/>
            <a:r>
              <a:rPr sz="6000" dirty="0"/>
              <a:t>Marginal Product of </a:t>
            </a:r>
            <a:r>
              <a:rPr lang="en-US" sz="6000" dirty="0"/>
              <a:t>Labor</a:t>
            </a:r>
            <a:r>
              <a:rPr sz="6000" dirty="0"/>
              <a:t> (MPL)</a:t>
            </a:r>
            <a:endParaRPr lang="en-US" sz="6000" dirty="0"/>
          </a:p>
        </p:txBody>
      </p:sp>
      <p:sp>
        <p:nvSpPr>
          <p:cNvPr id="174" name="Marginal product of labour:  the increase in the amount of output from an additional unit of labour…"/>
          <p:cNvSpPr txBox="1">
            <a:spLocks noGrp="1"/>
          </p:cNvSpPr>
          <p:nvPr>
            <p:ph type="body" idx="1"/>
          </p:nvPr>
        </p:nvSpPr>
        <p:spPr>
          <a:xfrm>
            <a:off x="2015386" y="3157141"/>
            <a:ext cx="16343292" cy="6780729"/>
          </a:xfrm>
          <a:prstGeom prst="rect">
            <a:avLst/>
          </a:prstGeom>
        </p:spPr>
        <p:txBody>
          <a:bodyPr lIns="121919" tIns="121919" rIns="121919" bIns="121919" anchor="t"/>
          <a:lstStyle/>
          <a:p>
            <a:pPr marL="685800" indent="-685800">
              <a:spcBef>
                <a:spcPts val="2900"/>
              </a:spcBef>
              <a:buChar char="▪"/>
              <a:defRPr sz="3000" b="1">
                <a:solidFill>
                  <a:srgbClr val="CC0000"/>
                </a:solidFill>
              </a:defRPr>
            </a:pPr>
            <a:r>
              <a:rPr sz="3600" dirty="0"/>
              <a:t>Marginal product of </a:t>
            </a:r>
            <a:r>
              <a:rPr lang="en-US" sz="3600" dirty="0"/>
              <a:t>labor</a:t>
            </a:r>
            <a:r>
              <a:rPr sz="3600" dirty="0">
                <a:solidFill>
                  <a:srgbClr val="000000"/>
                </a:solidFill>
              </a:rPr>
              <a:t>:</a:t>
            </a:r>
            <a:r>
              <a:rPr lang="en-US" sz="3600" dirty="0"/>
              <a:t> </a:t>
            </a:r>
            <a:r>
              <a:rPr sz="3600" b="0" dirty="0">
                <a:solidFill>
                  <a:srgbClr val="000000"/>
                </a:solidFill>
              </a:rPr>
              <a:t>the increase in the amount of output from an additional unit of </a:t>
            </a:r>
            <a:r>
              <a:rPr lang="en-US" sz="3600" dirty="0"/>
              <a:t>labor.</a:t>
            </a:r>
            <a:r>
              <a:rPr sz="3600" dirty="0"/>
              <a:t>	</a:t>
            </a:r>
            <a:endParaRPr lang="en-US" sz="3600" dirty="0"/>
          </a:p>
          <a:p>
            <a:pPr marL="0" indent="0">
              <a:spcBef>
                <a:spcPts val="2900"/>
              </a:spcBef>
            </a:pPr>
            <a:endParaRPr sz="3600" dirty="0"/>
          </a:p>
          <a:p>
            <a:pPr marL="0" indent="0">
              <a:spcBef>
                <a:spcPts val="2900"/>
              </a:spcBef>
            </a:pPr>
            <a:endParaRPr sz="3600" dirty="0"/>
          </a:p>
          <a:p>
            <a:pPr marL="0" indent="0">
              <a:spcBef>
                <a:spcPts val="2900"/>
              </a:spcBef>
            </a:pPr>
            <a:r>
              <a:rPr lang="en-US" sz="3600" dirty="0"/>
              <a:t>Where:</a:t>
            </a:r>
            <a:r>
              <a:rPr sz="3600" dirty="0"/>
              <a:t/>
            </a:r>
            <a:br>
              <a:rPr sz="3600" dirty="0"/>
            </a:br>
            <a:r>
              <a:rPr sz="3600" dirty="0"/>
              <a:t>	</a:t>
            </a:r>
            <a:r>
              <a:rPr sz="3600" b="1" dirty="0"/>
              <a:t>∆</a:t>
            </a:r>
            <a:r>
              <a:rPr sz="3600" b="1" i="1" dirty="0"/>
              <a:t>Q</a:t>
            </a:r>
            <a:r>
              <a:rPr sz="3600" dirty="0"/>
              <a:t> = change in output </a:t>
            </a:r>
            <a:br>
              <a:rPr sz="3600" dirty="0"/>
            </a:br>
            <a:r>
              <a:rPr sz="3600" dirty="0"/>
              <a:t>	</a:t>
            </a:r>
            <a:r>
              <a:rPr sz="3600" b="1" dirty="0"/>
              <a:t>∆</a:t>
            </a:r>
            <a:r>
              <a:rPr sz="3600" b="1" i="1" dirty="0"/>
              <a:t>L</a:t>
            </a:r>
            <a:r>
              <a:rPr sz="3600" dirty="0"/>
              <a:t> = change in </a:t>
            </a:r>
            <a:r>
              <a:rPr lang="en-US" sz="3600" dirty="0"/>
              <a:t>labor</a:t>
            </a:r>
            <a:endParaRPr sz="3600"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1219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7ed6cb55b45f3d6d33e50a9631e5b447">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3c85790fec5898c96ce9ebcfc2b06ee9"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Props1.xml><?xml version="1.0" encoding="utf-8"?>
<ds:datastoreItem xmlns:ds="http://schemas.openxmlformats.org/officeDocument/2006/customXml" ds:itemID="{9AE72CB3-7B94-4755-AB10-1FB03F5568EC}">
  <ds:schemaRefs>
    <ds:schemaRef ds:uri="http://schemas.microsoft.com/sharepoint/v3/contenttype/forms"/>
  </ds:schemaRefs>
</ds:datastoreItem>
</file>

<file path=customXml/itemProps2.xml><?xml version="1.0" encoding="utf-8"?>
<ds:datastoreItem xmlns:ds="http://schemas.openxmlformats.org/officeDocument/2006/customXml" ds:itemID="{79B6E682-2954-4CF3-A4D3-1E571072B66E}">
  <ds:schemaRefs>
    <ds:schemaRef ds:uri="http://schemas.microsoft.com/office/2006/metadata/contentType"/>
    <ds:schemaRef ds:uri="http://schemas.microsoft.com/office/2006/metadata/properties/metaAttributes"/>
    <ds:schemaRef ds:uri="http://www.w3.org/2000/xmlns/"/>
    <ds:schemaRef ds:uri="http://www.w3.org/2001/XMLSchema"/>
    <ds:schemaRef ds:uri="fac5c5d6-3f40-4888-827f-2feba602e379"/>
    <ds:schemaRef ds:uri="0323e3e7-18dc-45e6-99d2-53fab8d99a6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9AADA4-8DFE-4D98-846B-154A7BB8FDBC}">
  <ds:schemaRefs>
    <ds:schemaRef ds:uri="http://schemas.openxmlformats.org/package/2006/metadata/core-properties"/>
    <ds:schemaRef ds:uri="http://purl.org/dc/terms/"/>
    <ds:schemaRef ds:uri="http://www.w3.org/XML/1998/namespace"/>
    <ds:schemaRef ds:uri="http://purl.org/dc/dcmitype/"/>
    <ds:schemaRef ds:uri="http://purl.org/dc/elements/1.1/"/>
    <ds:schemaRef ds:uri="http://schemas.microsoft.com/office/infopath/2007/PartnerControls"/>
    <ds:schemaRef ds:uri="0323e3e7-18dc-45e6-99d2-53fab8d99a6d"/>
    <ds:schemaRef ds:uri="http://schemas.microsoft.com/office/2006/documentManagement/types"/>
    <ds:schemaRef ds:uri="fac5c5d6-3f40-4888-827f-2feba602e37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2297</Words>
  <Application>Microsoft Office PowerPoint</Application>
  <PresentationFormat>Custom</PresentationFormat>
  <Paragraphs>406</Paragraphs>
  <Slides>43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Arial,Sans-Serif</vt:lpstr>
      <vt:lpstr>Avenir Next Regular</vt:lpstr>
      <vt:lpstr>Calibri</vt:lpstr>
      <vt:lpstr>Georgia</vt:lpstr>
      <vt:lpstr>Times New Roman</vt:lpstr>
      <vt:lpstr>Tema de Office</vt:lpstr>
      <vt:lpstr>PowerPoint Presentation</vt:lpstr>
      <vt:lpstr>Learning Objectives</vt:lpstr>
      <vt:lpstr>Factors of Production and Factor Markets</vt:lpstr>
      <vt:lpstr>Derived Demand</vt:lpstr>
      <vt:lpstr>Two Assumptions</vt:lpstr>
      <vt:lpstr>Our Example: Farmer Jack</vt:lpstr>
      <vt:lpstr>Our Example: Farmer Jack</vt:lpstr>
      <vt:lpstr>PowerPoint Presentation</vt:lpstr>
      <vt:lpstr>Marginal Product of Labor (MPL)</vt:lpstr>
      <vt:lpstr>The Value of the Marginal Product</vt:lpstr>
      <vt:lpstr>PowerPoint Presentation</vt:lpstr>
      <vt:lpstr>Farmer Jack’s Labor Demand</vt:lpstr>
      <vt:lpstr>VMPL and Labor Demand</vt:lpstr>
      <vt:lpstr>Shifts in Labor Demand</vt:lpstr>
      <vt:lpstr>Things that Shift the Labor Demand Curve</vt:lpstr>
      <vt:lpstr>The Connection Between Input Demand and  Output Supply</vt:lpstr>
      <vt:lpstr>The Connection Between Input Demand and  Output Supply</vt:lpstr>
      <vt:lpstr>The Connection Between Input Demand and  Output Supply</vt:lpstr>
      <vt:lpstr>Labor Supply</vt:lpstr>
      <vt:lpstr>The Labor Supply Curve</vt:lpstr>
      <vt:lpstr>Things that Shift the Labor Supply Curve</vt:lpstr>
      <vt:lpstr>Equilibrium in the Labor Market</vt:lpstr>
      <vt:lpstr>PowerPoint Presentation</vt:lpstr>
      <vt:lpstr>Wage Differentials</vt:lpstr>
      <vt:lpstr>Compensating Differentials</vt:lpstr>
      <vt:lpstr>Ability, Effort and Chance</vt:lpstr>
      <vt:lpstr>Ability, Effort and Chance</vt:lpstr>
      <vt:lpstr>Case Study: The Benefits of Beauty</vt:lpstr>
      <vt:lpstr>Case Study: The Benefits of Beauty</vt:lpstr>
      <vt:lpstr>The Superstar Phenomenon</vt:lpstr>
      <vt:lpstr>Human Capital</vt:lpstr>
      <vt:lpstr>Weekly Earnings of Full-Time Employed Persons Age 25+ by Education, 2017</vt:lpstr>
      <vt:lpstr>The Increasing Value of Skills</vt:lpstr>
      <vt:lpstr>The Increasing Value of Skills</vt:lpstr>
      <vt:lpstr>The Signaling Theory of Education</vt:lpstr>
      <vt:lpstr>Reasons for Above-Equilibrium Wages</vt:lpstr>
      <vt:lpstr>Reasons for Above-Equilibrium Wages</vt:lpstr>
      <vt:lpstr>The Economics of Discrimination</vt:lpstr>
      <vt:lpstr>Measuring Labor-Market Discrimination</vt:lpstr>
      <vt:lpstr>Measuring Labor-Market Discrimination</vt:lpstr>
      <vt:lpstr>Discrimination by Employers</vt:lpstr>
      <vt:lpstr>Discrimination by Employers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Maher Fattouh</cp:lastModifiedBy>
  <cp:revision>244</cp:revision>
  <dcterms:modified xsi:type="dcterms:W3CDTF">2024-07-30T14:32:06Z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MediaServiceImageTags">
    <vt:lpwstr/>
  </property>
</Properties>
</file>