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3"/>
  </p:notesMasterIdLst>
  <p:handoutMasterIdLst>
    <p:handoutMasterId r:id="rId24"/>
  </p:handoutMasterIdLst>
  <p:sldIdLst>
    <p:sldId id="256" r:id="rId5"/>
    <p:sldId id="257" r:id="rId6"/>
    <p:sldId id="258" r:id="rId7"/>
    <p:sldId id="264" r:id="rId8"/>
    <p:sldId id="270" r:id="rId9"/>
    <p:sldId id="267" r:id="rId10"/>
    <p:sldId id="259" r:id="rId11"/>
    <p:sldId id="271" r:id="rId12"/>
    <p:sldId id="268" r:id="rId13"/>
    <p:sldId id="272" r:id="rId14"/>
    <p:sldId id="260" r:id="rId15"/>
    <p:sldId id="273" r:id="rId16"/>
    <p:sldId id="269" r:id="rId17"/>
    <p:sldId id="274" r:id="rId18"/>
    <p:sldId id="275" r:id="rId19"/>
    <p:sldId id="276" r:id="rId20"/>
    <p:sldId id="277" r:id="rId21"/>
    <p:sldId id="263" r:id="rId22"/>
  </p:sldIdLst>
  <p:sldSz cx="9906000" cy="6858000" type="A4"/>
  <p:notesSz cx="6858000" cy="9144000"/>
  <p:defaultTextStyle>
    <a:defPPr>
      <a:defRPr lang="es-ES"/>
    </a:defPPr>
    <a:lvl1pPr marL="0" algn="l" defTabSz="536433" rtl="0" eaLnBrk="1" latinLnBrk="0" hangingPunct="1">
      <a:defRPr sz="2112" kern="1200">
        <a:solidFill>
          <a:schemeClr val="tx1"/>
        </a:solidFill>
        <a:latin typeface="+mn-lt"/>
        <a:ea typeface="+mn-ea"/>
        <a:cs typeface="+mn-cs"/>
      </a:defRPr>
    </a:lvl1pPr>
    <a:lvl2pPr marL="536433" algn="l" defTabSz="536433" rtl="0" eaLnBrk="1" latinLnBrk="0" hangingPunct="1">
      <a:defRPr sz="2112" kern="1200">
        <a:solidFill>
          <a:schemeClr val="tx1"/>
        </a:solidFill>
        <a:latin typeface="+mn-lt"/>
        <a:ea typeface="+mn-ea"/>
        <a:cs typeface="+mn-cs"/>
      </a:defRPr>
    </a:lvl2pPr>
    <a:lvl3pPr marL="1072866" algn="l" defTabSz="536433" rtl="0" eaLnBrk="1" latinLnBrk="0" hangingPunct="1">
      <a:defRPr sz="2112" kern="1200">
        <a:solidFill>
          <a:schemeClr val="tx1"/>
        </a:solidFill>
        <a:latin typeface="+mn-lt"/>
        <a:ea typeface="+mn-ea"/>
        <a:cs typeface="+mn-cs"/>
      </a:defRPr>
    </a:lvl3pPr>
    <a:lvl4pPr marL="1609298" algn="l" defTabSz="536433" rtl="0" eaLnBrk="1" latinLnBrk="0" hangingPunct="1">
      <a:defRPr sz="2112" kern="1200">
        <a:solidFill>
          <a:schemeClr val="tx1"/>
        </a:solidFill>
        <a:latin typeface="+mn-lt"/>
        <a:ea typeface="+mn-ea"/>
        <a:cs typeface="+mn-cs"/>
      </a:defRPr>
    </a:lvl4pPr>
    <a:lvl5pPr marL="2145731" algn="l" defTabSz="536433" rtl="0" eaLnBrk="1" latinLnBrk="0" hangingPunct="1">
      <a:defRPr sz="2112" kern="1200">
        <a:solidFill>
          <a:schemeClr val="tx1"/>
        </a:solidFill>
        <a:latin typeface="+mn-lt"/>
        <a:ea typeface="+mn-ea"/>
        <a:cs typeface="+mn-cs"/>
      </a:defRPr>
    </a:lvl5pPr>
    <a:lvl6pPr marL="2682164" algn="l" defTabSz="536433" rtl="0" eaLnBrk="1" latinLnBrk="0" hangingPunct="1">
      <a:defRPr sz="2112" kern="1200">
        <a:solidFill>
          <a:schemeClr val="tx1"/>
        </a:solidFill>
        <a:latin typeface="+mn-lt"/>
        <a:ea typeface="+mn-ea"/>
        <a:cs typeface="+mn-cs"/>
      </a:defRPr>
    </a:lvl6pPr>
    <a:lvl7pPr marL="3218597" algn="l" defTabSz="536433" rtl="0" eaLnBrk="1" latinLnBrk="0" hangingPunct="1">
      <a:defRPr sz="2112" kern="1200">
        <a:solidFill>
          <a:schemeClr val="tx1"/>
        </a:solidFill>
        <a:latin typeface="+mn-lt"/>
        <a:ea typeface="+mn-ea"/>
        <a:cs typeface="+mn-cs"/>
      </a:defRPr>
    </a:lvl7pPr>
    <a:lvl8pPr marL="3755029" algn="l" defTabSz="536433" rtl="0" eaLnBrk="1" latinLnBrk="0" hangingPunct="1">
      <a:defRPr sz="2112" kern="1200">
        <a:solidFill>
          <a:schemeClr val="tx1"/>
        </a:solidFill>
        <a:latin typeface="+mn-lt"/>
        <a:ea typeface="+mn-ea"/>
        <a:cs typeface="+mn-cs"/>
      </a:defRPr>
    </a:lvl8pPr>
    <a:lvl9pPr marL="4291462" algn="l" defTabSz="536433" rtl="0" eaLnBrk="1" latinLnBrk="0" hangingPunct="1">
      <a:defRPr sz="211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29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74"/>
    <p:restoredTop sz="66466" autoAdjust="0"/>
  </p:normalViewPr>
  <p:slideViewPr>
    <p:cSldViewPr snapToGrid="0" snapToObjects="1">
      <p:cViewPr varScale="1">
        <p:scale>
          <a:sx n="59" d="100"/>
          <a:sy n="59" d="100"/>
        </p:scale>
        <p:origin x="2304" y="78"/>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EA46484-DBEA-461F-A3EF-6F72B80B3B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Marcador de fecha 2">
            <a:extLst>
              <a:ext uri="{FF2B5EF4-FFF2-40B4-BE49-F238E27FC236}">
                <a16:creationId xmlns:a16="http://schemas.microsoft.com/office/drawing/2014/main" id="{A7D223C7-63E2-42C7-9DD8-0ECC9DE039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695347-BAA7-49D2-9F61-C4EF07AF2A45}" type="datetimeFigureOut">
              <a:rPr lang="en-GB" smtClean="0"/>
              <a:t>04/02/2024</a:t>
            </a:fld>
            <a:endParaRPr lang="en-GB" dirty="0"/>
          </a:p>
        </p:txBody>
      </p:sp>
      <p:sp>
        <p:nvSpPr>
          <p:cNvPr id="4" name="Marcador de pie de página 3">
            <a:extLst>
              <a:ext uri="{FF2B5EF4-FFF2-40B4-BE49-F238E27FC236}">
                <a16:creationId xmlns:a16="http://schemas.microsoft.com/office/drawing/2014/main" id="{534A616E-02DE-4BB3-8368-F0D687C6F8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Marcador de número de diapositiva 4">
            <a:extLst>
              <a:ext uri="{FF2B5EF4-FFF2-40B4-BE49-F238E27FC236}">
                <a16:creationId xmlns:a16="http://schemas.microsoft.com/office/drawing/2014/main" id="{3560D31F-432B-4E4E-A971-0E6C24284A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281D87-FA4C-490E-B4A6-ECE949FDD0C5}" type="slidenum">
              <a:rPr lang="en-GB" smtClean="0"/>
              <a:t>‹Nº›</a:t>
            </a:fld>
            <a:endParaRPr lang="en-GB" dirty="0"/>
          </a:p>
        </p:txBody>
      </p:sp>
    </p:spTree>
    <p:extLst>
      <p:ext uri="{BB962C8B-B14F-4D97-AF65-F5344CB8AC3E}">
        <p14:creationId xmlns:p14="http://schemas.microsoft.com/office/powerpoint/2010/main" val="3901540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9CE24-C098-4D6F-8853-4FBA6FCE2500}" type="datetimeFigureOut">
              <a:rPr lang="en-GB" smtClean="0"/>
              <a:t>04/02/2024</a:t>
            </a:fld>
            <a:endParaRPr lang="en-GB" dirty="0"/>
          </a:p>
        </p:txBody>
      </p:sp>
      <p:sp>
        <p:nvSpPr>
          <p:cNvPr id="4" name="Marcador de imagen de diapositiva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22CA7F-29D6-4EB5-A290-EFF6FFCE4A63}" type="slidenum">
              <a:rPr lang="en-GB" smtClean="0"/>
              <a:t>‹Nº›</a:t>
            </a:fld>
            <a:endParaRPr lang="en-GB" dirty="0"/>
          </a:p>
        </p:txBody>
      </p:sp>
    </p:spTree>
    <p:extLst>
      <p:ext uri="{BB962C8B-B14F-4D97-AF65-F5344CB8AC3E}">
        <p14:creationId xmlns:p14="http://schemas.microsoft.com/office/powerpoint/2010/main" val="3189019682"/>
      </p:ext>
    </p:extLst>
  </p:cSld>
  <p:clrMap bg1="lt1" tx1="dk1" bg2="lt2" tx2="dk2" accent1="accent1" accent2="accent2" accent3="accent3" accent4="accent4" accent5="accent5" accent6="accent6" hlink="hlink" folHlink="folHlink"/>
  <p:notesStyle>
    <a:lvl1pPr marL="0" algn="l" defTabSz="1072866" rtl="0" eaLnBrk="1" latinLnBrk="0" hangingPunct="1">
      <a:defRPr sz="1408" kern="1200">
        <a:solidFill>
          <a:schemeClr val="tx1"/>
        </a:solidFill>
        <a:latin typeface="+mn-lt"/>
        <a:ea typeface="+mn-ea"/>
        <a:cs typeface="+mn-cs"/>
      </a:defRPr>
    </a:lvl1pPr>
    <a:lvl2pPr marL="536433" algn="l" defTabSz="1072866" rtl="0" eaLnBrk="1" latinLnBrk="0" hangingPunct="1">
      <a:defRPr sz="1408" kern="1200">
        <a:solidFill>
          <a:schemeClr val="tx1"/>
        </a:solidFill>
        <a:latin typeface="+mn-lt"/>
        <a:ea typeface="+mn-ea"/>
        <a:cs typeface="+mn-cs"/>
      </a:defRPr>
    </a:lvl2pPr>
    <a:lvl3pPr marL="1072866" algn="l" defTabSz="1072866" rtl="0" eaLnBrk="1" latinLnBrk="0" hangingPunct="1">
      <a:defRPr sz="1408" kern="1200">
        <a:solidFill>
          <a:schemeClr val="tx1"/>
        </a:solidFill>
        <a:latin typeface="+mn-lt"/>
        <a:ea typeface="+mn-ea"/>
        <a:cs typeface="+mn-cs"/>
      </a:defRPr>
    </a:lvl3pPr>
    <a:lvl4pPr marL="1609298" algn="l" defTabSz="1072866" rtl="0" eaLnBrk="1" latinLnBrk="0" hangingPunct="1">
      <a:defRPr sz="1408" kern="1200">
        <a:solidFill>
          <a:schemeClr val="tx1"/>
        </a:solidFill>
        <a:latin typeface="+mn-lt"/>
        <a:ea typeface="+mn-ea"/>
        <a:cs typeface="+mn-cs"/>
      </a:defRPr>
    </a:lvl4pPr>
    <a:lvl5pPr marL="2145731" algn="l" defTabSz="1072866" rtl="0" eaLnBrk="1" latinLnBrk="0" hangingPunct="1">
      <a:defRPr sz="1408" kern="1200">
        <a:solidFill>
          <a:schemeClr val="tx1"/>
        </a:solidFill>
        <a:latin typeface="+mn-lt"/>
        <a:ea typeface="+mn-ea"/>
        <a:cs typeface="+mn-cs"/>
      </a:defRPr>
    </a:lvl5pPr>
    <a:lvl6pPr marL="2682164" algn="l" defTabSz="1072866" rtl="0" eaLnBrk="1" latinLnBrk="0" hangingPunct="1">
      <a:defRPr sz="1408" kern="1200">
        <a:solidFill>
          <a:schemeClr val="tx1"/>
        </a:solidFill>
        <a:latin typeface="+mn-lt"/>
        <a:ea typeface="+mn-ea"/>
        <a:cs typeface="+mn-cs"/>
      </a:defRPr>
    </a:lvl6pPr>
    <a:lvl7pPr marL="3218597" algn="l" defTabSz="1072866" rtl="0" eaLnBrk="1" latinLnBrk="0" hangingPunct="1">
      <a:defRPr sz="1408" kern="1200">
        <a:solidFill>
          <a:schemeClr val="tx1"/>
        </a:solidFill>
        <a:latin typeface="+mn-lt"/>
        <a:ea typeface="+mn-ea"/>
        <a:cs typeface="+mn-cs"/>
      </a:defRPr>
    </a:lvl7pPr>
    <a:lvl8pPr marL="3755029" algn="l" defTabSz="1072866" rtl="0" eaLnBrk="1" latinLnBrk="0" hangingPunct="1">
      <a:defRPr sz="1408" kern="1200">
        <a:solidFill>
          <a:schemeClr val="tx1"/>
        </a:solidFill>
        <a:latin typeface="+mn-lt"/>
        <a:ea typeface="+mn-ea"/>
        <a:cs typeface="+mn-cs"/>
      </a:defRPr>
    </a:lvl8pPr>
    <a:lvl9pPr marL="4291462" algn="l" defTabSz="1072866" rtl="0" eaLnBrk="1" latinLnBrk="0" hangingPunct="1">
      <a:defRPr sz="140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wordstream.com/blog/ws/2014/03/17/what-is-a-good-conversion-rate"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blog.hubspot.com/blog/tabid/6307/bid/15424/The-Key-to-More-Leads-Create-More-Targeted-Conversion-Opportunities-Data.aspx" TargetMode="External"/><Relationship Id="rId4" Type="http://schemas.openxmlformats.org/officeDocument/2006/relationships/hyperlink" Target="https://www.wordstream.com/effective-landing-page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Performance Marketing is a result driven digital marketing strategy in which brands only pay marketing service providers if the business goals have been met or when specific business actions have been taken, such as clicks, sales, leads. It might also be called performance-based advertising or pay-for-performance advertising</a:t>
            </a:r>
          </a:p>
          <a:p>
            <a:r>
              <a:rPr lang="en-US" dirty="0"/>
              <a:t>Typically, a company will contact an agency or a publisher to outsource the service and leave the experts to design and place ads on previously studied and analyzed channels, including social media, search engines, videos, etc. Once published, the supplier gets paid based on how well their ads perform, by measuring different pre-established KPIs, which can include (but are not limited to) website visits, clicks, impression, shares, sales, etc. </a:t>
            </a:r>
          </a:p>
          <a:p>
            <a:r>
              <a:rPr lang="en-US" dirty="0"/>
              <a:t>This win-win marketing opportunity for a retailer (or “merchant”) and affiliate (or “publisher”) allows both parties to target campaigns in a strategic, high ROI way, all based on performance. By paying the affiliate when a specific action is completed, a merchant can feel confident that their money is being well spent, since they are already converting their target audience before they pay for the transaction.</a:t>
            </a:r>
          </a:p>
          <a:p>
            <a:endParaRPr lang="ru-RU" dirty="0"/>
          </a:p>
        </p:txBody>
      </p:sp>
      <p:sp>
        <p:nvSpPr>
          <p:cNvPr id="4" name="Номер слайда 3"/>
          <p:cNvSpPr>
            <a:spLocks noGrp="1"/>
          </p:cNvSpPr>
          <p:nvPr>
            <p:ph type="sldNum" sz="quarter" idx="5"/>
          </p:nvPr>
        </p:nvSpPr>
        <p:spPr/>
        <p:txBody>
          <a:bodyPr/>
          <a:lstStyle/>
          <a:p>
            <a:fld id="{5422CA7F-29D6-4EB5-A290-EFF6FFCE4A63}" type="slidenum">
              <a:rPr lang="en-GB" smtClean="0"/>
              <a:t>1</a:t>
            </a:fld>
            <a:endParaRPr lang="en-GB" dirty="0"/>
          </a:p>
        </p:txBody>
      </p:sp>
    </p:spTree>
    <p:extLst>
      <p:ext uri="{BB962C8B-B14F-4D97-AF65-F5344CB8AC3E}">
        <p14:creationId xmlns:p14="http://schemas.microsoft.com/office/powerpoint/2010/main" val="3386757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Once you’ve answered the fundamental pre-landing page questions, it’s time to write your awesome, persuasive landing pages. Landing pages should have a snappy headline, scannable body copy, a clear call to action, and a strategic thank-you page. Here’s how to write them:</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1. Start with an appealing offer Your product or service, of course, is your highest value offer. But you’re looking to capture leads, you need to make sure you have a lead magnet: something your audience feels is worth giving up their contact information for. This could be a high-quality guide, informative webinar, or even a discount on their first order.</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2. Create a strong headline A strong landing headline takes different forms, depending on the landing page, the offer, and the CTA that preceded it. In some cases, it’s the same as the ad headline so as to make the experience as seamless as possible and ensure message match. This is especially important for Quality Score in Google Ads. In other cases, it’s something more creative or evocative to capture attention and express your brand voice. These emotional words and phrases can help you out with that. Regardless, your headline needs to answer the one question your users have: What’s in it for me?  When in doubt, a benefit-focused headline is a good first step.  You can always A/B test and iterate.</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3. Write concise and engaging copy</a:t>
            </a:r>
          </a:p>
          <a:p>
            <a:r>
              <a:rPr lang="en-US" sz="1200" dirty="0">
                <a:latin typeface="Arial" panose="020B0604020202020204" pitchFamily="34" charset="0"/>
                <a:cs typeface="Arial" panose="020B0604020202020204" pitchFamily="34" charset="0"/>
              </a:rPr>
              <a:t>Copy that sells is clear, concise, credible, and compelling. Clear copy means it uses plain, conversational language that your customers use. It should be easy to read and organized with a proper information hierarchy. You have about eight seconds to convince users to stay on your page, so it’s absolutely vital that visitors can capture the essence of your offer with a quick glance. Concise means it gets to the point quickly. It provides the essential information to inform and interest your audience and nothing more. You can always add more information at the bottom in the form of accordion-style FAQs.</a:t>
            </a:r>
          </a:p>
          <a:p>
            <a:r>
              <a:rPr lang="en-US" sz="1200" dirty="0">
                <a:latin typeface="Arial" panose="020B0604020202020204" pitchFamily="34" charset="0"/>
                <a:cs typeface="Arial" panose="020B0604020202020204" pitchFamily="34" charset="0"/>
              </a:rPr>
              <a:t>Credible copy uses facts rather than opinions and contains trust signals, which we’ll get to in a bit.</a:t>
            </a:r>
          </a:p>
          <a:p>
            <a:r>
              <a:rPr lang="en-US" sz="1200" dirty="0">
                <a:latin typeface="Arial" panose="020B0604020202020204" pitchFamily="34" charset="0"/>
                <a:cs typeface="Arial" panose="020B0604020202020204" pitchFamily="34" charset="0"/>
              </a:rPr>
              <a:t>Compelling copy means it has the right mix of features and benefits but also uses powerful words.</a:t>
            </a:r>
          </a:p>
          <a:p>
            <a:r>
              <a:rPr lang="en-US" sz="1200" dirty="0">
                <a:latin typeface="Arial" panose="020B0604020202020204" pitchFamily="34" charset="0"/>
                <a:cs typeface="Arial" panose="020B0604020202020204" pitchFamily="34" charset="0"/>
              </a:rPr>
              <a:t>4. Add a form</a:t>
            </a:r>
          </a:p>
          <a:p>
            <a:r>
              <a:rPr lang="en-US" sz="1200" dirty="0">
                <a:latin typeface="Arial" panose="020B0604020202020204" pitchFamily="34" charset="0"/>
                <a:cs typeface="Arial" panose="020B0604020202020204" pitchFamily="34" charset="0"/>
              </a:rPr>
              <a:t>If you’re creating a lead-generation landing page, you’ll need to add a lead capture form. Your form should capture enough information so that you can follow up in a customized manner, but not so much information that it takes extra time or thought to fill out. A good rule of thumb is to have seven fields or less. Name and email are a safe bet. Ask for a phone number only if it’s necessary. Then you may need to get additional details to qualify or score your leads.</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5. Follow up with a thank you page</a:t>
            </a:r>
          </a:p>
          <a:p>
            <a:r>
              <a:rPr lang="en-US" sz="1200" dirty="0">
                <a:latin typeface="Arial" panose="020B0604020202020204" pitchFamily="34" charset="0"/>
                <a:cs typeface="Arial" panose="020B0604020202020204" pitchFamily="34" charset="0"/>
              </a:rPr>
              <a:t>The thank you page is essential. For one, it confirms for the visitor that they have completed all necessary steps. It also contains the instructions for obtaining the offer, such as checking your inbox or even clicking on a button right on that page to download the piece of media. And finally, you can use your thank you pages to introduce visitors to other resources or even a lower-funnel offer.</a:t>
            </a:r>
          </a:p>
        </p:txBody>
      </p:sp>
      <p:sp>
        <p:nvSpPr>
          <p:cNvPr id="4" name="Slide Number Placeholder 3"/>
          <p:cNvSpPr>
            <a:spLocks noGrp="1"/>
          </p:cNvSpPr>
          <p:nvPr>
            <p:ph type="sldNum" sz="quarter" idx="5"/>
          </p:nvPr>
        </p:nvSpPr>
        <p:spPr/>
        <p:txBody>
          <a:bodyPr/>
          <a:lstStyle/>
          <a:p>
            <a:fld id="{5422CA7F-29D6-4EB5-A290-EFF6FFCE4A63}" type="slidenum">
              <a:rPr lang="en-GB" smtClean="0"/>
              <a:t>10</a:t>
            </a:fld>
            <a:endParaRPr lang="en-GB" dirty="0"/>
          </a:p>
        </p:txBody>
      </p:sp>
    </p:spTree>
    <p:extLst>
      <p:ext uri="{BB962C8B-B14F-4D97-AF65-F5344CB8AC3E}">
        <p14:creationId xmlns:p14="http://schemas.microsoft.com/office/powerpoint/2010/main" val="2103679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Landing page optimization (or LPO - Landing Page Optimization) is an online marketing technique also known as conversion rate optimization or conversion optimization. The goal of landing page optimization is to increase the overall conversion of visitors into customers.</a:t>
            </a:r>
          </a:p>
          <a:p>
            <a:r>
              <a:rPr lang="en-US" dirty="0"/>
              <a:t>LPO is about improving the elements of the landing page to increase its conversion. It accomplishes the following objectives:</a:t>
            </a:r>
          </a:p>
          <a:p>
            <a:r>
              <a:rPr lang="en-US" dirty="0"/>
              <a:t>•	Conduct research and look at what can be refined.</a:t>
            </a:r>
          </a:p>
          <a:p>
            <a:r>
              <a:rPr lang="en-US" dirty="0"/>
              <a:t>•	Generate hypotheses and create different variations of landing pages.</a:t>
            </a:r>
          </a:p>
          <a:p>
            <a:r>
              <a:rPr lang="en-US" dirty="0"/>
              <a:t>•	Run different experiments and see which page version works best.</a:t>
            </a:r>
          </a:p>
          <a:p>
            <a:r>
              <a:rPr lang="en-US" dirty="0"/>
              <a:t>Once you have this data, you can continue to refine your current landing page for different marketing campaigns. You don't have to rebuild your landing page from scratch every time you have a new marketing campaign.</a:t>
            </a:r>
          </a:p>
        </p:txBody>
      </p:sp>
      <p:sp>
        <p:nvSpPr>
          <p:cNvPr id="4" name="Slide Number Placeholder 3"/>
          <p:cNvSpPr>
            <a:spLocks noGrp="1"/>
          </p:cNvSpPr>
          <p:nvPr>
            <p:ph type="sldNum" sz="quarter" idx="5"/>
          </p:nvPr>
        </p:nvSpPr>
        <p:spPr/>
        <p:txBody>
          <a:bodyPr/>
          <a:lstStyle/>
          <a:p>
            <a:fld id="{5422CA7F-29D6-4EB5-A290-EFF6FFCE4A63}" type="slidenum">
              <a:rPr lang="en-GB" smtClean="0"/>
              <a:t>11</a:t>
            </a:fld>
            <a:endParaRPr lang="en-GB" dirty="0"/>
          </a:p>
        </p:txBody>
      </p:sp>
    </p:spTree>
    <p:extLst>
      <p:ext uri="{BB962C8B-B14F-4D97-AF65-F5344CB8AC3E}">
        <p14:creationId xmlns:p14="http://schemas.microsoft.com/office/powerpoint/2010/main" val="2700080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One goal, one CTA</a:t>
            </a:r>
          </a:p>
          <a:p>
            <a:r>
              <a:rPr lang="en-US" dirty="0"/>
              <a:t>Generally speaking, each landing page should have one goal and one CTA. Additional links on the page—like navigation links, footer links, or social share buttons—all serve as secondary CTAs that reduce the chances of the user taking the action you want them to take. Remove these or keep them to a minimum.</a:t>
            </a:r>
          </a:p>
          <a:p>
            <a:endParaRPr lang="en-US" dirty="0"/>
          </a:p>
          <a:p>
            <a:r>
              <a:rPr lang="en-US" dirty="0"/>
              <a:t>If your landing page is long, you can have multiple CTAs placed throughout that all point to the same form or destination, as with the example below. Also notice how the main navigation is removed from the page, giving the user just one option.</a:t>
            </a:r>
          </a:p>
          <a:p>
            <a:endParaRPr lang="en-US" dirty="0"/>
          </a:p>
          <a:p>
            <a:r>
              <a:rPr lang="en-US" dirty="0"/>
              <a:t>how to write a landing page - example of a landing page with one conversion goal</a:t>
            </a:r>
          </a:p>
          <a:p>
            <a:endParaRPr lang="en-US" dirty="0"/>
          </a:p>
          <a:p>
            <a:r>
              <a:rPr lang="en-US" dirty="0"/>
              <a:t> </a:t>
            </a:r>
          </a:p>
          <a:p>
            <a:endParaRPr lang="en-US" dirty="0"/>
          </a:p>
          <a:p>
            <a:endParaRPr lang="en-US" dirty="0"/>
          </a:p>
          <a:p>
            <a:r>
              <a:rPr lang="en-US" dirty="0"/>
              <a:t>📣 Free guide &gt;&gt; The 36 Best Call to Action Phrases (Ever) </a:t>
            </a:r>
          </a:p>
          <a:p>
            <a:r>
              <a:rPr lang="en-US" dirty="0"/>
              <a:t>2. Keep it clean and organized</a:t>
            </a:r>
          </a:p>
          <a:p>
            <a:r>
              <a:rPr lang="en-US" dirty="0"/>
              <a:t>As mentioned above, the information on your landing page should be prioritized so that the most important elements are visible above the fold (or before the user has to scroll), like the CTA, key benefit(s), and value proposition. The rest of the information should be presented in an organized, </a:t>
            </a:r>
            <a:r>
              <a:rPr lang="en-US" dirty="0" err="1"/>
              <a:t>skimmable</a:t>
            </a:r>
            <a:r>
              <a:rPr lang="en-US" dirty="0"/>
              <a:t> manner, with plenty of visual elements to balance it out (F and Z patterns are your friend). If you’re optimizing for SEO, consider using tab, drop-down, or accordion-style functionality to include additional copy without cluttering up the page.</a:t>
            </a:r>
          </a:p>
          <a:p>
            <a:endParaRPr lang="en-US" dirty="0"/>
          </a:p>
          <a:p>
            <a:r>
              <a:rPr lang="en-US" dirty="0"/>
              <a:t>3. Use trust signals</a:t>
            </a:r>
          </a:p>
          <a:p>
            <a:r>
              <a:rPr lang="en-US" dirty="0"/>
              <a:t>These are crucial for landing page conversion, and there are lots of different types.</a:t>
            </a:r>
          </a:p>
          <a:p>
            <a:endParaRPr lang="en-US" dirty="0"/>
          </a:p>
          <a:p>
            <a:r>
              <a:rPr lang="en-US" dirty="0"/>
              <a:t>Customer quotes: Pull quotes from testimonials and case studies, or include customer reviews.</a:t>
            </a:r>
          </a:p>
          <a:p>
            <a:r>
              <a:rPr lang="en-US" dirty="0"/>
              <a:t>Influencer endorsements: If confidentiality is not an issue, include logos of well-known brands who use your product or service, or quotes from influencers.</a:t>
            </a:r>
          </a:p>
          <a:p>
            <a:r>
              <a:rPr lang="en-US" dirty="0"/>
              <a:t>Data: There are lots of options here, like “over X five-star Google reviews,” “trusted by X customers,” or “over x leads generated/money saved.”</a:t>
            </a:r>
          </a:p>
          <a:p>
            <a:r>
              <a:rPr lang="en-US" dirty="0"/>
              <a:t>Awards and recognition: Do you have any partnership or certification badges? Any form of recognition or award from a third party helps build trust, including just being featured in a publication or being a finalist, even if you didn’t win.</a:t>
            </a:r>
          </a:p>
          <a:p>
            <a:r>
              <a:rPr lang="en-US" dirty="0"/>
              <a:t>example of landing page with trust signals by </a:t>
            </a:r>
            <a:r>
              <a:rPr lang="en-US" dirty="0" err="1"/>
              <a:t>loomly</a:t>
            </a:r>
            <a:endParaRPr lang="en-US" dirty="0"/>
          </a:p>
          <a:p>
            <a:endParaRPr lang="en-US" dirty="0"/>
          </a:p>
          <a:p>
            <a:r>
              <a:rPr lang="en-US" dirty="0"/>
              <a:t>4. QA your landing pages</a:t>
            </a:r>
          </a:p>
          <a:p>
            <a:r>
              <a:rPr lang="en-US" dirty="0"/>
              <a:t>Before you make your landing page live, go through the process as if you’re a user. Read the page in full, fill out the form, and make sure the correct thank you page loads and the offer is delivered. If you have tracking set up, make sure the information makes its way into your CRM or database. Repeat this process on mobile devices.</a:t>
            </a:r>
          </a:p>
          <a:p>
            <a:endParaRPr lang="en-US" dirty="0"/>
          </a:p>
          <a:p>
            <a:r>
              <a:rPr lang="en-US" dirty="0"/>
              <a:t>5. Optimize for mobile</a:t>
            </a:r>
          </a:p>
          <a:p>
            <a:r>
              <a:rPr lang="en-US" dirty="0"/>
              <a:t>Speaking of which, make sure your landing pages look and function just as well on desktop as they do on mobile. You may need to make adjustments on the back end of the page so that things appear differently on mobile.</a:t>
            </a:r>
          </a:p>
          <a:p>
            <a:endParaRPr lang="en-US" dirty="0"/>
          </a:p>
          <a:p>
            <a:r>
              <a:rPr lang="en-US" dirty="0"/>
              <a:t>6. Run A/B tests</a:t>
            </a:r>
          </a:p>
          <a:p>
            <a:r>
              <a:rPr lang="en-US" dirty="0"/>
              <a:t>There are several components to a landing page that influence your users’ behaviors. The headline, the image used, the button colors, even the button copy all have an impact. Test your landing pages regularly to find out what works and what doesn’t.</a:t>
            </a:r>
          </a:p>
        </p:txBody>
      </p:sp>
      <p:sp>
        <p:nvSpPr>
          <p:cNvPr id="4" name="Slide Number Placeholder 3"/>
          <p:cNvSpPr>
            <a:spLocks noGrp="1"/>
          </p:cNvSpPr>
          <p:nvPr>
            <p:ph type="sldNum" sz="quarter" idx="5"/>
          </p:nvPr>
        </p:nvSpPr>
        <p:spPr/>
        <p:txBody>
          <a:bodyPr/>
          <a:lstStyle/>
          <a:p>
            <a:fld id="{5422CA7F-29D6-4EB5-A290-EFF6FFCE4A63}" type="slidenum">
              <a:rPr lang="en-GB" smtClean="0"/>
              <a:t>12</a:t>
            </a:fld>
            <a:endParaRPr lang="en-GB" dirty="0"/>
          </a:p>
        </p:txBody>
      </p:sp>
    </p:spTree>
    <p:extLst>
      <p:ext uri="{BB962C8B-B14F-4D97-AF65-F5344CB8AC3E}">
        <p14:creationId xmlns:p14="http://schemas.microsoft.com/office/powerpoint/2010/main" val="3282065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You’re going to need to fill that funnel full of visitors for your landing page to work. Fortunately, you’ve got a lot of options. Let’s explore some of the more common sources of traffic to landing pages.</a:t>
            </a:r>
          </a:p>
          <a:p>
            <a:endParaRPr lang="en-US" dirty="0"/>
          </a:p>
          <a:p>
            <a:r>
              <a:rPr lang="en-US" dirty="0"/>
              <a:t>Paid Search Traffic</a:t>
            </a:r>
          </a:p>
          <a:p>
            <a:r>
              <a:rPr lang="en-US" dirty="0"/>
              <a:t>Most search engines include paid advertising. When someone looks something up (say, “cheese of the month club”) these ads appear clearly marked—but not too clearly marked—in the search results. Here’s a typical example from Google:</a:t>
            </a:r>
          </a:p>
          <a:p>
            <a:endParaRPr lang="en-US" dirty="0"/>
          </a:p>
          <a:p>
            <a:r>
              <a:rPr lang="en-US" dirty="0"/>
              <a:t>Screenshot of a typical Google Ad</a:t>
            </a:r>
          </a:p>
          <a:p>
            <a:r>
              <a:rPr lang="en-US" dirty="0"/>
              <a:t>Unlike the other results on the page, pay-per-click ads are prepared and paid for by marketers. Someone who clicks will be primed by your charming copy (and, sometimes, your visuals). And you’ve likely targeted them based on their search term, demographic data, or interests revealed by their browsing history.</a:t>
            </a:r>
          </a:p>
          <a:p>
            <a:endParaRPr lang="en-US" dirty="0"/>
          </a:p>
          <a:p>
            <a:r>
              <a:rPr lang="en-US" dirty="0"/>
              <a:t>Crucially, when you create an ad, you get to choose where the link takes your visitor. Yes, you could choose to send them to your homepage. But, as we’ll explore below, it’s much better to create a standalone landing page that matches your ad copy and offers a clear call to action.</a:t>
            </a:r>
          </a:p>
          <a:p>
            <a:endParaRPr lang="en-US" dirty="0"/>
          </a:p>
          <a:p>
            <a:r>
              <a:rPr lang="en-US" dirty="0"/>
              <a:t>Paid Social Traffic</a:t>
            </a:r>
          </a:p>
          <a:p>
            <a:r>
              <a:rPr lang="en-US" dirty="0"/>
              <a:t>Running ads on social media sites like Facebook, Instagram, Twitter, or LinkedIn is a kickass way to target people and communities who’ll be particularly interested in your brand, regardless of whether they’re in the market yet.</a:t>
            </a:r>
          </a:p>
          <a:p>
            <a:endParaRPr lang="en-US" dirty="0"/>
          </a:p>
          <a:p>
            <a:r>
              <a:rPr lang="en-US" dirty="0"/>
              <a:t>Instead of people searching for “cheese of the month club,” you might advertise to people who’ve added “cheese appreciation” to their list of interests in their Facebook profile. The beauty of it is that you can connect with customers before they start to look for your product—or before they want it!</a:t>
            </a:r>
          </a:p>
          <a:p>
            <a:endParaRPr lang="en-US" dirty="0"/>
          </a:p>
          <a:p>
            <a:r>
              <a:rPr lang="en-US" dirty="0"/>
              <a:t>Aside from offering advanced targeting features, each social channel has its own characteristics. Instagram, for example, works well for products and lifestyle brands with a strong visual appeal. On the other hand, B2B advertisers prefer to use LinkedIn to reach professionals working in specific industries.</a:t>
            </a:r>
          </a:p>
          <a:p>
            <a:endParaRPr lang="en-US" dirty="0"/>
          </a:p>
          <a:p>
            <a:r>
              <a:rPr lang="en-US" dirty="0"/>
              <a:t>Email Campaigns</a:t>
            </a:r>
          </a:p>
          <a:p>
            <a:r>
              <a:rPr lang="en-US" dirty="0"/>
              <a:t>Email is often touted as the most effective marketing channel out there because of its enormous reach (and low costs) compared to other platforms. A 2018 study by the </a:t>
            </a:r>
            <a:r>
              <a:rPr lang="en-US" dirty="0" err="1"/>
              <a:t>Radicati</a:t>
            </a:r>
            <a:r>
              <a:rPr lang="en-US" dirty="0"/>
              <a:t> Group projects that there’ll be 4.2 billion email users by 2022. That’s more than half the planet!</a:t>
            </a:r>
          </a:p>
          <a:p>
            <a:endParaRPr lang="en-US" dirty="0"/>
          </a:p>
          <a:p>
            <a:r>
              <a:rPr lang="en-US" dirty="0"/>
              <a:t>A powerful combo of emails and landing pages can be used both to nurture existing relationships with customers and to acquire new ones. After building a list of contacts, your carefully crafted email lets you entice readers with your offer, while the landing page fills in the details and directs visitors toward a call to action.</a:t>
            </a:r>
          </a:p>
          <a:p>
            <a:endParaRPr lang="en-US" dirty="0"/>
          </a:p>
          <a:p>
            <a:r>
              <a:rPr lang="en-US" dirty="0"/>
              <a:t>Organic Search Traffic</a:t>
            </a:r>
          </a:p>
          <a:p>
            <a:r>
              <a:rPr lang="en-US" dirty="0"/>
              <a:t>The term “organic traffic” refers to any visitors who come from an unpaid source—like the bottom half of Google or Bing search results (SERPs). By creating compelling, legitimately useful content on your website or landing pages, you can ensure that your business appears more frequently in related searches. The higher your content ranks, the better.</a:t>
            </a:r>
          </a:p>
          <a:p>
            <a:endParaRPr lang="en-US" dirty="0"/>
          </a:p>
          <a:p>
            <a:r>
              <a:rPr lang="en-US" dirty="0"/>
              <a:t>Calling it “unpaid” is a little bit misleading, however. It doesn’t mean there isn’t time and money invested in ranking. (If only!) There’s an entire field of professionals dedicated to squeezing as much organic traffic from Google as possible through a balance of careful strategy, technical know-how, and brilliant content creation. That’s search engine optimization (SEO) in a nutshell. (Read more about SEO for landing pages here.)</a:t>
            </a:r>
          </a:p>
        </p:txBody>
      </p:sp>
      <p:sp>
        <p:nvSpPr>
          <p:cNvPr id="4" name="Slide Number Placeholder 3"/>
          <p:cNvSpPr>
            <a:spLocks noGrp="1"/>
          </p:cNvSpPr>
          <p:nvPr>
            <p:ph type="sldNum" sz="quarter" idx="5"/>
          </p:nvPr>
        </p:nvSpPr>
        <p:spPr/>
        <p:txBody>
          <a:bodyPr/>
          <a:lstStyle/>
          <a:p>
            <a:fld id="{5422CA7F-29D6-4EB5-A290-EFF6FFCE4A63}" type="slidenum">
              <a:rPr lang="en-GB" smtClean="0"/>
              <a:t>13</a:t>
            </a:fld>
            <a:endParaRPr lang="en-GB" dirty="0"/>
          </a:p>
        </p:txBody>
      </p:sp>
    </p:spTree>
    <p:extLst>
      <p:ext uri="{BB962C8B-B14F-4D97-AF65-F5344CB8AC3E}">
        <p14:creationId xmlns:p14="http://schemas.microsoft.com/office/powerpoint/2010/main" val="2108032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5422CA7F-29D6-4EB5-A290-EFF6FFCE4A63}" type="slidenum">
              <a:rPr lang="en-GB" smtClean="0"/>
              <a:t>14</a:t>
            </a:fld>
            <a:endParaRPr lang="en-GB" dirty="0"/>
          </a:p>
        </p:txBody>
      </p:sp>
    </p:spTree>
    <p:extLst>
      <p:ext uri="{BB962C8B-B14F-4D97-AF65-F5344CB8AC3E}">
        <p14:creationId xmlns:p14="http://schemas.microsoft.com/office/powerpoint/2010/main" val="4054587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Targeted messaging: The headline may not be the most compelling, but it reads “Social Media Software,” a direct connection to the query that triggered the ad to appear. Note that </a:t>
            </a:r>
            <a:r>
              <a:rPr lang="en-US" dirty="0" err="1"/>
              <a:t>Loomly</a:t>
            </a:r>
            <a:r>
              <a:rPr lang="en-US" dirty="0"/>
              <a:t> refers to itself as a brand management platform, so this is a great example of tailoring its messaging.</a:t>
            </a:r>
          </a:p>
          <a:p>
            <a:r>
              <a:rPr lang="en-US" dirty="0"/>
              <a:t>Clean design: Like </a:t>
            </a:r>
            <a:r>
              <a:rPr lang="en-US" dirty="0" err="1"/>
              <a:t>CallRail</a:t>
            </a:r>
            <a:r>
              <a:rPr lang="en-US" dirty="0"/>
              <a:t>, this landing page has just one action, to start a free trial, with multiple buttons that all lead to the free trial signup form.</a:t>
            </a:r>
          </a:p>
          <a:p>
            <a:r>
              <a:rPr lang="en-US" dirty="0"/>
              <a:t>Video: An embedded explainer video on the page is used to outline the features and benefits. Studies have shown that adding video to landing pages can increase conversions by 86%.</a:t>
            </a:r>
          </a:p>
          <a:p>
            <a:r>
              <a:rPr lang="en-US" dirty="0"/>
              <a:t>Trust badges: Testimonial quotes from customers, plus badges for awards from G2, Capterra, and Source Forge</a:t>
            </a:r>
          </a:p>
        </p:txBody>
      </p:sp>
      <p:sp>
        <p:nvSpPr>
          <p:cNvPr id="4" name="Slide Number Placeholder 3"/>
          <p:cNvSpPr>
            <a:spLocks noGrp="1"/>
          </p:cNvSpPr>
          <p:nvPr>
            <p:ph type="sldNum" sz="quarter" idx="5"/>
          </p:nvPr>
        </p:nvSpPr>
        <p:spPr/>
        <p:txBody>
          <a:bodyPr/>
          <a:lstStyle/>
          <a:p>
            <a:fld id="{5422CA7F-29D6-4EB5-A290-EFF6FFCE4A63}" type="slidenum">
              <a:rPr lang="en-GB" smtClean="0"/>
              <a:t>15</a:t>
            </a:fld>
            <a:endParaRPr lang="en-GB" dirty="0"/>
          </a:p>
        </p:txBody>
      </p:sp>
    </p:spTree>
    <p:extLst>
      <p:ext uri="{BB962C8B-B14F-4D97-AF65-F5344CB8AC3E}">
        <p14:creationId xmlns:p14="http://schemas.microsoft.com/office/powerpoint/2010/main" val="2242030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Prominent form: The form on this landing page is right at the top, and it only has one field, the user’s mobile number. There are more steps to the form, but this is a great way to reduce friction and barriers to entry.</a:t>
            </a:r>
          </a:p>
          <a:p>
            <a:r>
              <a:rPr lang="en-US" dirty="0"/>
              <a:t>(Really) big headline: There is no image above the fold, but the headline serves as the focal point: “It pays (a lot) to drive right now.” Benefit focused, conversational, and compelling copy.</a:t>
            </a:r>
          </a:p>
          <a:p>
            <a:r>
              <a:rPr lang="en-US" dirty="0"/>
              <a:t>Information hierarchy: “Don’t have a car?” is above the fold, likely strategically placed to prevent drop-off from visitors who exit thinking they can’t drive without a car. Later on, you learn how it works, the insurance protection, and then FAQs. This is all necessary information, but it is presented in a way that is not cluttering up the page.</a:t>
            </a:r>
          </a:p>
          <a:p>
            <a:r>
              <a:rPr lang="en-US" dirty="0"/>
              <a:t>Scroll-triggered floating bar: There is a lot of content on this page, but rather than having multiple buttons placed on the page, there is a floating bar that appears after a certain point of scrolling.</a:t>
            </a:r>
          </a:p>
        </p:txBody>
      </p:sp>
      <p:sp>
        <p:nvSpPr>
          <p:cNvPr id="4" name="Slide Number Placeholder 3"/>
          <p:cNvSpPr>
            <a:spLocks noGrp="1"/>
          </p:cNvSpPr>
          <p:nvPr>
            <p:ph type="sldNum" sz="quarter" idx="5"/>
          </p:nvPr>
        </p:nvSpPr>
        <p:spPr/>
        <p:txBody>
          <a:bodyPr/>
          <a:lstStyle/>
          <a:p>
            <a:fld id="{5422CA7F-29D6-4EB5-A290-EFF6FFCE4A63}" type="slidenum">
              <a:rPr lang="en-GB" smtClean="0"/>
              <a:t>16</a:t>
            </a:fld>
            <a:endParaRPr lang="en-GB" dirty="0"/>
          </a:p>
        </p:txBody>
      </p:sp>
    </p:spTree>
    <p:extLst>
      <p:ext uri="{BB962C8B-B14F-4D97-AF65-F5344CB8AC3E}">
        <p14:creationId xmlns:p14="http://schemas.microsoft.com/office/powerpoint/2010/main" val="844597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sz="1200" b="0" i="0" dirty="0">
                <a:solidFill>
                  <a:srgbClr val="404040"/>
                </a:solidFill>
                <a:effectLst/>
                <a:latin typeface="Arial" panose="020B0604020202020204" pitchFamily="34" charset="0"/>
                <a:cs typeface="Arial" panose="020B0604020202020204" pitchFamily="34" charset="0"/>
              </a:rPr>
              <a:t>Our final landing page example is from Mr. Rooter, a multi-location plumbing company. Here’s what makes it great:</a:t>
            </a:r>
          </a:p>
          <a:p>
            <a:pPr algn="l" fontAlgn="base">
              <a:buFont typeface="Arial" panose="020B0604020202020204" pitchFamily="34" charset="0"/>
              <a:buChar char="•"/>
            </a:pPr>
            <a:r>
              <a:rPr lang="en-US" sz="1200" b="1" i="0" dirty="0">
                <a:solidFill>
                  <a:srgbClr val="404040"/>
                </a:solidFill>
                <a:effectLst/>
                <a:latin typeface="Arial" panose="020B0604020202020204" pitchFamily="34" charset="0"/>
                <a:cs typeface="Arial" panose="020B0604020202020204" pitchFamily="34" charset="0"/>
              </a:rPr>
              <a:t>Large, vibrant image: </a:t>
            </a:r>
            <a:r>
              <a:rPr lang="en-US" sz="1200" b="0" i="0" dirty="0">
                <a:solidFill>
                  <a:srgbClr val="404040"/>
                </a:solidFill>
                <a:effectLst/>
                <a:latin typeface="Arial" panose="020B0604020202020204" pitchFamily="34" charset="0"/>
                <a:cs typeface="Arial" panose="020B0604020202020204" pitchFamily="34" charset="0"/>
              </a:rPr>
              <a:t>The full-width image of a smiling man (perhaps Mr. Rooter himself) heading into a job on a sunny day gives this brand a friendly, inviting feel.</a:t>
            </a:r>
          </a:p>
          <a:p>
            <a:pPr algn="l" fontAlgn="base">
              <a:buFont typeface="Arial" panose="020B0604020202020204" pitchFamily="34" charset="0"/>
              <a:buChar char="•"/>
            </a:pPr>
            <a:r>
              <a:rPr lang="en-US" sz="1200" b="1" i="0" dirty="0">
                <a:solidFill>
                  <a:srgbClr val="404040"/>
                </a:solidFill>
                <a:effectLst/>
                <a:latin typeface="Arial" panose="020B0604020202020204" pitchFamily="34" charset="0"/>
                <a:cs typeface="Arial" panose="020B0604020202020204" pitchFamily="34" charset="0"/>
              </a:rPr>
              <a:t>Information hierarchy: </a:t>
            </a:r>
            <a:r>
              <a:rPr lang="en-US" sz="1200" b="0" i="0" dirty="0">
                <a:solidFill>
                  <a:srgbClr val="404040"/>
                </a:solidFill>
                <a:effectLst/>
                <a:latin typeface="Arial" panose="020B0604020202020204" pitchFamily="34" charset="0"/>
                <a:cs typeface="Arial" panose="020B0604020202020204" pitchFamily="34" charset="0"/>
              </a:rPr>
              <a:t>I landed on this page after clicking an ad for “plumber near Brockton, MA.” The location in the upper right-hand corner of the page reassures me immediately that I’m in the right place, and the contact number is extra large.</a:t>
            </a:r>
          </a:p>
          <a:p>
            <a:pPr algn="l" fontAlgn="base">
              <a:buFont typeface="Arial" panose="020B0604020202020204" pitchFamily="34" charset="0"/>
              <a:buChar char="•"/>
            </a:pPr>
            <a:r>
              <a:rPr lang="en-US" sz="1200" b="1" i="0" dirty="0">
                <a:solidFill>
                  <a:srgbClr val="404040"/>
                </a:solidFill>
                <a:effectLst/>
                <a:latin typeface="Arial" panose="020B0604020202020204" pitchFamily="34" charset="0"/>
                <a:cs typeface="Arial" panose="020B0604020202020204" pitchFamily="34" charset="0"/>
              </a:rPr>
              <a:t>Simple form: </a:t>
            </a:r>
            <a:r>
              <a:rPr lang="en-US" sz="1200" b="0" i="0" dirty="0">
                <a:solidFill>
                  <a:srgbClr val="404040"/>
                </a:solidFill>
                <a:effectLst/>
                <a:latin typeface="Arial" panose="020B0604020202020204" pitchFamily="34" charset="0"/>
                <a:cs typeface="Arial" panose="020B0604020202020204" pitchFamily="34" charset="0"/>
              </a:rPr>
              <a:t>This form is five fields and visible above the fold, making it super easy to book an appointment.</a:t>
            </a:r>
          </a:p>
          <a:p>
            <a:br>
              <a:rPr lang="en-US" dirty="0"/>
            </a:br>
            <a:endParaRPr lang="en-US" dirty="0"/>
          </a:p>
        </p:txBody>
      </p:sp>
      <p:sp>
        <p:nvSpPr>
          <p:cNvPr id="4" name="Slide Number Placeholder 3"/>
          <p:cNvSpPr>
            <a:spLocks noGrp="1"/>
          </p:cNvSpPr>
          <p:nvPr>
            <p:ph type="sldNum" sz="quarter" idx="5"/>
          </p:nvPr>
        </p:nvSpPr>
        <p:spPr/>
        <p:txBody>
          <a:bodyPr/>
          <a:lstStyle/>
          <a:p>
            <a:fld id="{5422CA7F-29D6-4EB5-A290-EFF6FFCE4A63}" type="slidenum">
              <a:rPr lang="en-GB" smtClean="0"/>
              <a:t>17</a:t>
            </a:fld>
            <a:endParaRPr lang="en-GB" dirty="0"/>
          </a:p>
        </p:txBody>
      </p:sp>
    </p:spTree>
    <p:extLst>
      <p:ext uri="{BB962C8B-B14F-4D97-AF65-F5344CB8AC3E}">
        <p14:creationId xmlns:p14="http://schemas.microsoft.com/office/powerpoint/2010/main" val="1786291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5422CA7F-29D6-4EB5-A290-EFF6FFCE4A63}" type="slidenum">
              <a:rPr lang="en-GB" smtClean="0"/>
              <a:t>18</a:t>
            </a:fld>
            <a:endParaRPr lang="en-GB" dirty="0"/>
          </a:p>
        </p:txBody>
      </p:sp>
    </p:spTree>
    <p:extLst>
      <p:ext uri="{BB962C8B-B14F-4D97-AF65-F5344CB8AC3E}">
        <p14:creationId xmlns:p14="http://schemas.microsoft.com/office/powerpoint/2010/main" val="4128306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Provide online visibility</a:t>
            </a:r>
            <a:r>
              <a:rPr lang="en-US" dirty="0"/>
              <a:t> - There is a huge pool of customers available on the Internet that you could miss out on if you rely only on local clientele or word-of-mouth referrals. The web allows you to transcend local boundaries and expand your business nationally or even internationally. This visibility has another great benefit, which is to gain market breadth.</a:t>
            </a:r>
          </a:p>
          <a:p>
            <a:r>
              <a:rPr lang="en-US" b="1" dirty="0"/>
              <a:t>It's a great complement to social media </a:t>
            </a:r>
            <a:r>
              <a:rPr lang="en-US" dirty="0"/>
              <a:t>- Creating social media profiles and having your own website are two good decisions that complement each other. Social media is great for showcasing your product or service and communicating with your customers, while the web can offer them the option to make purchases or gain more awareness of your brand. Moreover, it is estimated that by 2022 the global e-commerce turnover will exceed 5,000 billion euros and will pass 7,000 billion euros by 2025. There is no doubt that this is a market of opportunity that is better reached sooner rather than later.</a:t>
            </a:r>
          </a:p>
          <a:p>
            <a:r>
              <a:rPr lang="en-US" b="1" dirty="0"/>
              <a:t>It's 100% yours and it's always online - </a:t>
            </a:r>
            <a:r>
              <a:rPr lang="en-US" dirty="0"/>
              <a:t>While in social media your account is not 100% yours (you are subject to the rules and decisions of a company) and the network can go down for hours (we have already experienced this), in the case of a website, it is in your name and you are the total owner of everything on it. You dictate the rules.</a:t>
            </a:r>
          </a:p>
          <a:p>
            <a:r>
              <a:rPr lang="en-US" b="1" dirty="0"/>
              <a:t>More advertising options for less $$. </a:t>
            </a:r>
            <a:r>
              <a:rPr lang="en-US" dirty="0"/>
              <a:t>Online advertising is still much cheaper than traditional advertising. You can use it to drive more traffic to your website and make your brand more popular. It is very effective and has a huge reach (remember that the Internet has billions of daily users). Even if you don't want to pay for ads, your website already works as a 24/7 advertisement. </a:t>
            </a:r>
          </a:p>
          <a:p>
            <a:r>
              <a:rPr lang="en-US" b="1" dirty="0"/>
              <a:t>You can use SEO strategies - </a:t>
            </a:r>
            <a:r>
              <a:rPr lang="en-US" dirty="0"/>
              <a:t>In line with the above, having a website will give you incredible results if you manage to appear in good positions in Google search results. Fortunately, this is possible if you apply Search Engine Optimization (SEO) techniques, which help you to position and -in the best case- appear on the first page of Google. Identify the keywords for which you want to appear and learn how to do SEO on your website.</a:t>
            </a:r>
          </a:p>
        </p:txBody>
      </p:sp>
      <p:sp>
        <p:nvSpPr>
          <p:cNvPr id="4" name="Slide Number Placeholder 3"/>
          <p:cNvSpPr>
            <a:spLocks noGrp="1"/>
          </p:cNvSpPr>
          <p:nvPr>
            <p:ph type="sldNum" sz="quarter" idx="5"/>
          </p:nvPr>
        </p:nvSpPr>
        <p:spPr/>
        <p:txBody>
          <a:bodyPr/>
          <a:lstStyle/>
          <a:p>
            <a:fld id="{5422CA7F-29D6-4EB5-A290-EFF6FFCE4A63}" type="slidenum">
              <a:rPr lang="en-GB" smtClean="0"/>
              <a:t>2</a:t>
            </a:fld>
            <a:endParaRPr lang="en-GB" dirty="0"/>
          </a:p>
        </p:txBody>
      </p:sp>
    </p:spTree>
    <p:extLst>
      <p:ext uri="{BB962C8B-B14F-4D97-AF65-F5344CB8AC3E}">
        <p14:creationId xmlns:p14="http://schemas.microsoft.com/office/powerpoint/2010/main" val="3019283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You can sell online</a:t>
            </a:r>
          </a:p>
          <a:p>
            <a:r>
              <a:rPr lang="en-US" dirty="0"/>
              <a:t>Websites are not what they were a few decades ago. Today you can integrate more and more functionalities and you have many customization options. Therefore, far from being just a space to showcase your brand, with your website you can achieve much more. Of course, one of the best options is to create your own e-commerce or online store but, in addition to that, you can implement a lot of digital marketing techniques such as:</a:t>
            </a:r>
          </a:p>
          <a:p>
            <a:pPr marL="285750" indent="-285750">
              <a:buFont typeface="Arial" panose="020B0604020202020204" pitchFamily="34" charset="0"/>
              <a:buChar char="•"/>
            </a:pPr>
            <a:r>
              <a:rPr lang="en-US" dirty="0"/>
              <a:t>Create a blog</a:t>
            </a:r>
          </a:p>
          <a:p>
            <a:pPr marL="285750" indent="-285750">
              <a:buFont typeface="Arial" panose="020B0604020202020204" pitchFamily="34" charset="0"/>
              <a:buChar char="•"/>
            </a:pPr>
            <a:r>
              <a:rPr lang="en-US" dirty="0"/>
              <a:t>Inviting users to subscribe to a newsletter</a:t>
            </a:r>
          </a:p>
          <a:p>
            <a:pPr marL="285750" indent="-285750">
              <a:buFont typeface="Arial" panose="020B0604020202020204" pitchFamily="34" charset="0"/>
              <a:buChar char="•"/>
            </a:pPr>
            <a:r>
              <a:rPr lang="en-US" dirty="0"/>
              <a:t>Offer discounts and promotions</a:t>
            </a:r>
          </a:p>
          <a:p>
            <a:pPr marL="285750" indent="-285750">
              <a:buFont typeface="Arial" panose="020B0604020202020204" pitchFamily="34" charset="0"/>
              <a:buChar char="•"/>
            </a:pPr>
            <a:r>
              <a:rPr lang="en-US" dirty="0"/>
              <a:t>Generate leads and create potential customer databases</a:t>
            </a:r>
          </a:p>
          <a:p>
            <a:pPr marL="285750" indent="-285750">
              <a:buFont typeface="Arial" panose="020B0604020202020204" pitchFamily="34" charset="0"/>
              <a:buChar char="•"/>
            </a:pPr>
            <a:r>
              <a:rPr lang="en-US" dirty="0"/>
              <a:t>Analyze user behavior metrics</a:t>
            </a:r>
          </a:p>
          <a:p>
            <a:pPr marL="285750" indent="-285750">
              <a:buFont typeface="Arial" panose="020B0604020202020204" pitchFamily="34" charset="0"/>
              <a:buChar char="•"/>
            </a:pPr>
            <a:r>
              <a:rPr lang="en-US" dirty="0"/>
              <a:t>Offer 24/7 customer support</a:t>
            </a:r>
          </a:p>
          <a:p>
            <a:endParaRPr lang="en-US" dirty="0"/>
          </a:p>
          <a:p>
            <a:r>
              <a:rPr lang="en-US" b="1" dirty="0"/>
              <a:t>You can get leads</a:t>
            </a:r>
          </a:p>
          <a:p>
            <a:r>
              <a:rPr lang="en-US" dirty="0"/>
              <a:t>A lead is a user who has left their data in exchange for some benefit on your website. This allows you to convert an unknown visitor into an identified person that you can classify in a database and contact in the future. How to get leads? Through what is known as lead magnet. Some lead magnet options are:</a:t>
            </a:r>
          </a:p>
          <a:p>
            <a:pPr marL="285750" indent="-285750">
              <a:buFont typeface="Arial" panose="020B0604020202020204" pitchFamily="34" charset="0"/>
              <a:buChar char="•"/>
            </a:pPr>
            <a:r>
              <a:rPr lang="en-US" dirty="0"/>
              <a:t>Newsletter subscription</a:t>
            </a:r>
          </a:p>
          <a:p>
            <a:pPr marL="285750" indent="-285750">
              <a:buFont typeface="Arial" panose="020B0604020202020204" pitchFamily="34" charset="0"/>
              <a:buChar char="•"/>
            </a:pPr>
            <a:r>
              <a:rPr lang="en-US" dirty="0"/>
              <a:t>Event registration</a:t>
            </a:r>
          </a:p>
          <a:p>
            <a:pPr marL="285750" indent="-285750">
              <a:buFont typeface="Arial" panose="020B0604020202020204" pitchFamily="34" charset="0"/>
              <a:buChar char="•"/>
            </a:pPr>
            <a:r>
              <a:rPr lang="en-US" dirty="0"/>
              <a:t>Downloadable documents (templates, studies, </a:t>
            </a:r>
            <a:r>
              <a:rPr lang="en-US" dirty="0" err="1"/>
              <a:t>ebooks</a:t>
            </a:r>
            <a:r>
              <a:rPr lang="en-US" dirty="0"/>
              <a:t>, reports)</a:t>
            </a:r>
          </a:p>
          <a:p>
            <a:pPr marL="285750" indent="-285750">
              <a:buFont typeface="Arial" panose="020B0604020202020204" pitchFamily="34" charset="0"/>
              <a:buChar char="•"/>
            </a:pPr>
            <a:r>
              <a:rPr lang="en-US" dirty="0"/>
              <a:t>Obtain a trial version</a:t>
            </a:r>
          </a:p>
          <a:p>
            <a:pPr marL="285750" indent="-285750">
              <a:buFont typeface="Arial" panose="020B0604020202020204" pitchFamily="34" charset="0"/>
              <a:buChar char="•"/>
            </a:pPr>
            <a:r>
              <a:rPr lang="en-US" dirty="0"/>
              <a:t>Etc.</a:t>
            </a:r>
          </a:p>
          <a:p>
            <a:r>
              <a:rPr lang="en-US" dirty="0"/>
              <a:t>Once you get the leads, you can classify them in databases according to their situation: if they just know your brand, if they were ever customers, if they are in a trial period of your service, etc.</a:t>
            </a:r>
          </a:p>
          <a:p>
            <a:r>
              <a:rPr lang="en-US" dirty="0"/>
              <a:t>This allows you to contact them via email in a personalized way. It is enough to use a good email marketing platform to send segmented and sequential messages that motivate the purchase decision (promotions, discounts, launches, information of interest, etc.) and build customer loyalty.</a:t>
            </a:r>
          </a:p>
        </p:txBody>
      </p:sp>
      <p:sp>
        <p:nvSpPr>
          <p:cNvPr id="4" name="Slide Number Placeholder 3"/>
          <p:cNvSpPr>
            <a:spLocks noGrp="1"/>
          </p:cNvSpPr>
          <p:nvPr>
            <p:ph type="sldNum" sz="quarter" idx="5"/>
          </p:nvPr>
        </p:nvSpPr>
        <p:spPr/>
        <p:txBody>
          <a:bodyPr/>
          <a:lstStyle/>
          <a:p>
            <a:fld id="{5422CA7F-29D6-4EB5-A290-EFF6FFCE4A63}" type="slidenum">
              <a:rPr lang="en-GB" smtClean="0"/>
              <a:t>3</a:t>
            </a:fld>
            <a:endParaRPr lang="en-GB" dirty="0"/>
          </a:p>
        </p:txBody>
      </p:sp>
    </p:spTree>
    <p:extLst>
      <p:ext uri="{BB962C8B-B14F-4D97-AF65-F5344CB8AC3E}">
        <p14:creationId xmlns:p14="http://schemas.microsoft.com/office/powerpoint/2010/main" val="1990303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5422CA7F-29D6-4EB5-A290-EFF6FFCE4A63}" type="slidenum">
              <a:rPr lang="en-GB" smtClean="0"/>
              <a:t>4</a:t>
            </a:fld>
            <a:endParaRPr lang="en-GB" dirty="0"/>
          </a:p>
        </p:txBody>
      </p:sp>
    </p:spTree>
    <p:extLst>
      <p:ext uri="{BB962C8B-B14F-4D97-AF65-F5344CB8AC3E}">
        <p14:creationId xmlns:p14="http://schemas.microsoft.com/office/powerpoint/2010/main" val="891192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sz="1600" b="0" i="0" dirty="0">
                <a:solidFill>
                  <a:srgbClr val="444444"/>
                </a:solidFill>
                <a:effectLst/>
                <a:latin typeface="+mn-lt"/>
              </a:rPr>
              <a:t>In digital marketing, a </a:t>
            </a:r>
            <a:r>
              <a:rPr lang="en-US" sz="1600" b="0" i="0" dirty="0">
                <a:solidFill>
                  <a:srgbClr val="303030"/>
                </a:solidFill>
                <a:effectLst/>
                <a:latin typeface="+mn-lt"/>
              </a:rPr>
              <a:t>landing page</a:t>
            </a:r>
            <a:r>
              <a:rPr lang="en-US" sz="1600" b="0" i="0" dirty="0">
                <a:solidFill>
                  <a:srgbClr val="444444"/>
                </a:solidFill>
                <a:effectLst/>
                <a:latin typeface="+mn-lt"/>
              </a:rPr>
              <a:t> is a standalone web page, created specifically for a marketing or advertising campaign. It’s where a visitor “lands” after they click on a link in an email, or ads from Google, Bing, YouTube, Facebook, Instagram, Twitter, or similar places on the web.</a:t>
            </a:r>
          </a:p>
          <a:p>
            <a:pPr algn="l" fontAlgn="base"/>
            <a:r>
              <a:rPr lang="en-US" sz="1600" b="0" i="0" dirty="0">
                <a:solidFill>
                  <a:srgbClr val="444444"/>
                </a:solidFill>
                <a:effectLst/>
                <a:latin typeface="+mn-lt"/>
              </a:rPr>
              <a:t>Unlike web pages, which typically have many goals and encourage exploration, landing pages are </a:t>
            </a:r>
            <a:r>
              <a:rPr lang="en-US" sz="1600" b="0" i="0" dirty="0">
                <a:solidFill>
                  <a:srgbClr val="303030"/>
                </a:solidFill>
                <a:effectLst/>
                <a:latin typeface="+mn-lt"/>
              </a:rPr>
              <a:t>designed with a single focus or goal</a:t>
            </a:r>
            <a:r>
              <a:rPr lang="en-US" sz="1600" b="0" i="0" dirty="0">
                <a:solidFill>
                  <a:srgbClr val="444444"/>
                </a:solidFill>
                <a:effectLst/>
                <a:latin typeface="+mn-lt"/>
              </a:rPr>
              <a:t>, known as a call to action (or CTA, for short).</a:t>
            </a:r>
          </a:p>
          <a:p>
            <a:pPr algn="l" fontAlgn="base"/>
            <a:r>
              <a:rPr lang="en-US" sz="1600" b="0" i="0" dirty="0">
                <a:solidFill>
                  <a:srgbClr val="444444"/>
                </a:solidFill>
                <a:effectLst/>
                <a:latin typeface="+mn-lt"/>
              </a:rPr>
              <a:t>It’s this </a:t>
            </a:r>
            <a:r>
              <a:rPr lang="en-US" sz="1600" b="0" i="1" dirty="0">
                <a:solidFill>
                  <a:srgbClr val="303030"/>
                </a:solidFill>
                <a:effectLst/>
                <a:latin typeface="+mn-lt"/>
              </a:rPr>
              <a:t>focus</a:t>
            </a:r>
            <a:r>
              <a:rPr lang="en-US" sz="1600" b="0" i="0" dirty="0">
                <a:solidFill>
                  <a:srgbClr val="444444"/>
                </a:solidFill>
                <a:effectLst/>
                <a:latin typeface="+mn-lt"/>
              </a:rPr>
              <a:t> that makes landing pages the best option for increasing the conversion rates of your marketing campaigns and lowering your cost of acquiring a lead or sale.</a:t>
            </a:r>
          </a:p>
        </p:txBody>
      </p:sp>
      <p:sp>
        <p:nvSpPr>
          <p:cNvPr id="4" name="Slide Number Placeholder 3"/>
          <p:cNvSpPr>
            <a:spLocks noGrp="1"/>
          </p:cNvSpPr>
          <p:nvPr>
            <p:ph type="sldNum" sz="quarter" idx="5"/>
          </p:nvPr>
        </p:nvSpPr>
        <p:spPr/>
        <p:txBody>
          <a:bodyPr/>
          <a:lstStyle/>
          <a:p>
            <a:fld id="{5422CA7F-29D6-4EB5-A290-EFF6FFCE4A63}" type="slidenum">
              <a:rPr lang="en-GB" smtClean="0"/>
              <a:t>5</a:t>
            </a:fld>
            <a:endParaRPr lang="en-GB" dirty="0"/>
          </a:p>
        </p:txBody>
      </p:sp>
    </p:spTree>
    <p:extLst>
      <p:ext uri="{BB962C8B-B14F-4D97-AF65-F5344CB8AC3E}">
        <p14:creationId xmlns:p14="http://schemas.microsoft.com/office/powerpoint/2010/main" val="4142100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https://www.youtube.com/watch?v=nQ2f79bi_QE&amp;t=13s</a:t>
            </a:r>
          </a:p>
        </p:txBody>
      </p:sp>
      <p:sp>
        <p:nvSpPr>
          <p:cNvPr id="4" name="Slide Number Placeholder 3"/>
          <p:cNvSpPr>
            <a:spLocks noGrp="1"/>
          </p:cNvSpPr>
          <p:nvPr>
            <p:ph type="sldNum" sz="quarter" idx="5"/>
          </p:nvPr>
        </p:nvSpPr>
        <p:spPr/>
        <p:txBody>
          <a:bodyPr/>
          <a:lstStyle/>
          <a:p>
            <a:fld id="{5422CA7F-29D6-4EB5-A290-EFF6FFCE4A63}" type="slidenum">
              <a:rPr lang="en-GB" smtClean="0"/>
              <a:t>6</a:t>
            </a:fld>
            <a:endParaRPr lang="en-GB" dirty="0"/>
          </a:p>
        </p:txBody>
      </p:sp>
    </p:spTree>
    <p:extLst>
      <p:ext uri="{BB962C8B-B14F-4D97-AF65-F5344CB8AC3E}">
        <p14:creationId xmlns:p14="http://schemas.microsoft.com/office/powerpoint/2010/main" val="1757012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Landing Pages are an essential component of any marketing campaign. They serve as the primary resource for generating interest from potential customers and converting them into customers. A company is more likely to convert leads if it creates a Landing Page for a specific campaign, either a specific page within the company's Web site or a page created outside the main Web site. Often, new Internet business owners get a little confused between what a landing page and what a home page is. </a:t>
            </a:r>
          </a:p>
          <a:p>
            <a:endParaRPr lang="en-US" dirty="0"/>
          </a:p>
        </p:txBody>
      </p:sp>
      <p:sp>
        <p:nvSpPr>
          <p:cNvPr id="4" name="Slide Number Placeholder 3"/>
          <p:cNvSpPr>
            <a:spLocks noGrp="1"/>
          </p:cNvSpPr>
          <p:nvPr>
            <p:ph type="sldNum" sz="quarter" idx="5"/>
          </p:nvPr>
        </p:nvSpPr>
        <p:spPr/>
        <p:txBody>
          <a:bodyPr/>
          <a:lstStyle/>
          <a:p>
            <a:fld id="{5422CA7F-29D6-4EB5-A290-EFF6FFCE4A63}" type="slidenum">
              <a:rPr lang="en-GB" smtClean="0"/>
              <a:t>7</a:t>
            </a:fld>
            <a:endParaRPr lang="en-GB" dirty="0"/>
          </a:p>
        </p:txBody>
      </p:sp>
    </p:spTree>
    <p:extLst>
      <p:ext uri="{BB962C8B-B14F-4D97-AF65-F5344CB8AC3E}">
        <p14:creationId xmlns:p14="http://schemas.microsoft.com/office/powerpoint/2010/main" val="1190875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sz="1100" b="0" i="0" dirty="0">
                <a:solidFill>
                  <a:srgbClr val="404040"/>
                </a:solidFill>
                <a:effectLst/>
                <a:latin typeface="Arial" panose="020B0604020202020204" pitchFamily="34" charset="0"/>
                <a:cs typeface="Arial" panose="020B0604020202020204" pitchFamily="34" charset="0"/>
              </a:rPr>
              <a:t>Landing pages aren’t just important—they’re essential. They’re designed to </a:t>
            </a:r>
            <a:r>
              <a:rPr lang="en-US" sz="1100" b="0" i="0" u="none" strike="noStrike" dirty="0">
                <a:solidFill>
                  <a:srgbClr val="1665CF"/>
                </a:solidFill>
                <a:effectLst/>
                <a:latin typeface="Arial" panose="020B0604020202020204" pitchFamily="34" charset="0"/>
                <a:cs typeface="Arial" panose="020B0604020202020204" pitchFamily="34" charset="0"/>
                <a:hlinkClick r:id="rId3"/>
              </a:rPr>
              <a:t>improve conversion</a:t>
            </a:r>
            <a:r>
              <a:rPr lang="en-US" sz="1100" b="0" i="0" dirty="0">
                <a:solidFill>
                  <a:srgbClr val="404040"/>
                </a:solidFill>
                <a:effectLst/>
                <a:latin typeface="Arial" panose="020B0604020202020204" pitchFamily="34" charset="0"/>
                <a:cs typeface="Arial" panose="020B0604020202020204" pitchFamily="34" charset="0"/>
              </a:rPr>
              <a:t>, which is ultimately one of your most important metrics. How so? Well, if someone clicks on an ad for your product and lands on your homepage, they’ll have too much information and too many choices for actions.</a:t>
            </a:r>
          </a:p>
          <a:p>
            <a:pPr algn="l" fontAlgn="base"/>
            <a:r>
              <a:rPr lang="en-US" sz="1100" b="0" i="0" dirty="0">
                <a:solidFill>
                  <a:srgbClr val="404040"/>
                </a:solidFill>
                <a:effectLst/>
                <a:latin typeface="Arial" panose="020B0604020202020204" pitchFamily="34" charset="0"/>
                <a:cs typeface="Arial" panose="020B0604020202020204" pitchFamily="34" charset="0"/>
              </a:rPr>
              <a:t>But if they are brought to an </a:t>
            </a:r>
            <a:r>
              <a:rPr lang="en-US" sz="1100" b="0" i="0" u="none" strike="noStrike" dirty="0">
                <a:solidFill>
                  <a:srgbClr val="1665CF"/>
                </a:solidFill>
                <a:effectLst/>
                <a:latin typeface="Arial" panose="020B0604020202020204" pitchFamily="34" charset="0"/>
                <a:cs typeface="Arial" panose="020B0604020202020204" pitchFamily="34" charset="0"/>
                <a:hlinkClick r:id="rId4"/>
              </a:rPr>
              <a:t>effective landing page</a:t>
            </a:r>
            <a:r>
              <a:rPr lang="en-US" sz="1100" b="0" i="0" dirty="0">
                <a:solidFill>
                  <a:srgbClr val="404040"/>
                </a:solidFill>
                <a:effectLst/>
                <a:latin typeface="Arial" panose="020B0604020202020204" pitchFamily="34" charset="0"/>
                <a:cs typeface="Arial" panose="020B0604020202020204" pitchFamily="34" charset="0"/>
              </a:rPr>
              <a:t> describing the features and benefits of that product only, with a button or form to obtain that offer right there, think about how much more likely they are to convert. This means that landing pages lead to:</a:t>
            </a:r>
          </a:p>
          <a:p>
            <a:pPr algn="l" fontAlgn="base">
              <a:buFont typeface="Arial" panose="020B0604020202020204" pitchFamily="34" charset="0"/>
              <a:buChar char="•"/>
            </a:pPr>
            <a:r>
              <a:rPr lang="en-US" sz="1100" b="1" i="0" dirty="0">
                <a:solidFill>
                  <a:srgbClr val="404040"/>
                </a:solidFill>
                <a:effectLst/>
                <a:latin typeface="Arial" panose="020B0604020202020204" pitchFamily="34" charset="0"/>
                <a:cs typeface="Arial" panose="020B0604020202020204" pitchFamily="34" charset="0"/>
              </a:rPr>
              <a:t>More leads and sales: </a:t>
            </a:r>
            <a:r>
              <a:rPr lang="en-US" sz="1100" b="0" i="0" dirty="0">
                <a:solidFill>
                  <a:srgbClr val="404040"/>
                </a:solidFill>
                <a:effectLst/>
                <a:latin typeface="Arial" panose="020B0604020202020204" pitchFamily="34" charset="0"/>
                <a:cs typeface="Arial" panose="020B0604020202020204" pitchFamily="34" charset="0"/>
              </a:rPr>
              <a:t>Higher conversion rates mean more purchases, sign-ups, free trials, you name it. In fact, businesses with more than 30 landing pages </a:t>
            </a:r>
            <a:r>
              <a:rPr lang="en-US" sz="1100" b="0" i="0" u="none" strike="noStrike" dirty="0">
                <a:solidFill>
                  <a:srgbClr val="1665CF"/>
                </a:solidFill>
                <a:effectLst/>
                <a:latin typeface="Arial" panose="020B0604020202020204" pitchFamily="34" charset="0"/>
                <a:cs typeface="Arial" panose="020B0604020202020204" pitchFamily="34" charset="0"/>
                <a:hlinkClick r:id="rId5"/>
              </a:rPr>
              <a:t>generate 7x more leads</a:t>
            </a:r>
            <a:r>
              <a:rPr lang="en-US" sz="1100" b="0" i="0" dirty="0">
                <a:solidFill>
                  <a:srgbClr val="404040"/>
                </a:solidFill>
                <a:effectLst/>
                <a:latin typeface="Arial" panose="020B0604020202020204" pitchFamily="34" charset="0"/>
                <a:cs typeface="Arial" panose="020B0604020202020204" pitchFamily="34" charset="0"/>
              </a:rPr>
              <a:t> than those with fewer than five.</a:t>
            </a:r>
          </a:p>
          <a:p>
            <a:pPr algn="l" fontAlgn="base">
              <a:buFont typeface="Arial" panose="020B0604020202020204" pitchFamily="34" charset="0"/>
              <a:buChar char="•"/>
            </a:pPr>
            <a:r>
              <a:rPr lang="en-US" sz="1100" b="1" i="0" dirty="0">
                <a:solidFill>
                  <a:srgbClr val="404040"/>
                </a:solidFill>
                <a:effectLst/>
                <a:latin typeface="Arial" panose="020B0604020202020204" pitchFamily="34" charset="0"/>
                <a:cs typeface="Arial" panose="020B0604020202020204" pitchFamily="34" charset="0"/>
              </a:rPr>
              <a:t>Higher ROI: </a:t>
            </a:r>
            <a:r>
              <a:rPr lang="en-US" sz="1100" b="0" i="0" dirty="0">
                <a:solidFill>
                  <a:srgbClr val="404040"/>
                </a:solidFill>
                <a:effectLst/>
                <a:latin typeface="Arial" panose="020B0604020202020204" pitchFamily="34" charset="0"/>
                <a:cs typeface="Arial" panose="020B0604020202020204" pitchFamily="34" charset="0"/>
              </a:rPr>
              <a:t>Whether you’re spending on ads, your website, email service, or something else, you’re getting more results for the same price— just by changing the URL the visitor goes to.</a:t>
            </a:r>
          </a:p>
          <a:p>
            <a:pPr algn="l" fontAlgn="base">
              <a:buFont typeface="Arial" panose="020B0604020202020204" pitchFamily="34" charset="0"/>
              <a:buChar char="•"/>
            </a:pPr>
            <a:r>
              <a:rPr lang="en-US" sz="1100" b="0" i="0" dirty="0">
                <a:solidFill>
                  <a:srgbClr val="404040"/>
                </a:solidFill>
                <a:effectLst/>
                <a:latin typeface="Arial" panose="020B0604020202020204" pitchFamily="34" charset="0"/>
                <a:cs typeface="Arial" panose="020B0604020202020204" pitchFamily="34" charset="0"/>
              </a:rPr>
              <a:t>But it doesn’t just stop there. When you optimize your landing pages using the tips in this guide, you:</a:t>
            </a:r>
          </a:p>
          <a:p>
            <a:pPr algn="l" fontAlgn="base">
              <a:buFont typeface="Arial" panose="020B0604020202020204" pitchFamily="34" charset="0"/>
              <a:buChar char="•"/>
            </a:pPr>
            <a:endParaRPr lang="en-US" sz="1100" b="0" i="0" dirty="0">
              <a:solidFill>
                <a:srgbClr val="404040"/>
              </a:solidFill>
              <a:effectLst/>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US" sz="1100" b="0" i="0" dirty="0">
                <a:solidFill>
                  <a:srgbClr val="404040"/>
                </a:solidFill>
                <a:effectLst/>
                <a:latin typeface="Arial" panose="020B0604020202020204" pitchFamily="34" charset="0"/>
                <a:cs typeface="Arial" panose="020B0604020202020204" pitchFamily="34" charset="0"/>
              </a:rPr>
              <a:t>Increase brand credibility: Whether it’s influencer endorsements, partnership badges, reviews, or stats, the trust signals you use on your landing pages build your credibility, regardless of whether the user actually converts.</a:t>
            </a:r>
          </a:p>
          <a:p>
            <a:pPr algn="l" fontAlgn="base">
              <a:buFont typeface="Arial" panose="020B0604020202020204" pitchFamily="34" charset="0"/>
              <a:buChar char="•"/>
            </a:pPr>
            <a:r>
              <a:rPr lang="en-US" sz="1100" b="0" i="0" dirty="0">
                <a:solidFill>
                  <a:srgbClr val="404040"/>
                </a:solidFill>
                <a:effectLst/>
                <a:latin typeface="Arial" panose="020B0604020202020204" pitchFamily="34" charset="0"/>
                <a:cs typeface="Arial" panose="020B0604020202020204" pitchFamily="34" charset="0"/>
              </a:rPr>
              <a:t>Create a memorable experience: Because landing pages are specific to an offer and even the user, the copy, imagery, and messaging are highly customized, making for a personalized and memorable experience.</a:t>
            </a:r>
          </a:p>
        </p:txBody>
      </p:sp>
      <p:sp>
        <p:nvSpPr>
          <p:cNvPr id="4" name="Slide Number Placeholder 3"/>
          <p:cNvSpPr>
            <a:spLocks noGrp="1"/>
          </p:cNvSpPr>
          <p:nvPr>
            <p:ph type="sldNum" sz="quarter" idx="5"/>
          </p:nvPr>
        </p:nvSpPr>
        <p:spPr/>
        <p:txBody>
          <a:bodyPr/>
          <a:lstStyle/>
          <a:p>
            <a:fld id="{5422CA7F-29D6-4EB5-A290-EFF6FFCE4A63}" type="slidenum">
              <a:rPr lang="en-GB" smtClean="0"/>
              <a:t>8</a:t>
            </a:fld>
            <a:endParaRPr lang="en-GB" dirty="0"/>
          </a:p>
        </p:txBody>
      </p:sp>
    </p:spTree>
    <p:extLst>
      <p:ext uri="{BB962C8B-B14F-4D97-AF65-F5344CB8AC3E}">
        <p14:creationId xmlns:p14="http://schemas.microsoft.com/office/powerpoint/2010/main" val="3256245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Lead Generation Landing Pages</a:t>
            </a:r>
            <a:r>
              <a:rPr lang="en-US" dirty="0"/>
              <a:t>: Also called “lead gen” or “lead capture” pages, these use a form as their call to action. This form almost always collects lead data, like the names and email addresses of visitors. (You can read some expert-certified lead gen strategies here.) B2B marketers and companies selling high-ticket items use this type of landing page to build a list of prospective customers. They sometimes offering something free, like an </a:t>
            </a:r>
            <a:r>
              <a:rPr lang="en-US" dirty="0" err="1"/>
              <a:t>ebook</a:t>
            </a:r>
            <a:r>
              <a:rPr lang="en-US" dirty="0"/>
              <a:t> or webinar, in exchange for contact info. Ecommerce brands can also use these pages for list-building, or offering free shipping or special deals, too.</a:t>
            </a:r>
          </a:p>
          <a:p>
            <a:endParaRPr lang="en-US" dirty="0"/>
          </a:p>
          <a:p>
            <a:r>
              <a:rPr lang="en-US" b="1" dirty="0"/>
              <a:t>Clickthrough Landing Pages:</a:t>
            </a:r>
            <a:r>
              <a:rPr lang="en-US" dirty="0"/>
              <a:t> Frequently used by ecommerce and SaaS (software-as-a-service) marketers, clickthrough pages go straight for sales or subscription. Usually, they have a simple button as the call to action that sends the visitor into the checkout flow (like the app store) or completes a transaction.</a:t>
            </a:r>
          </a:p>
        </p:txBody>
      </p:sp>
      <p:sp>
        <p:nvSpPr>
          <p:cNvPr id="4" name="Slide Number Placeholder 3"/>
          <p:cNvSpPr>
            <a:spLocks noGrp="1"/>
          </p:cNvSpPr>
          <p:nvPr>
            <p:ph type="sldNum" sz="quarter" idx="5"/>
          </p:nvPr>
        </p:nvSpPr>
        <p:spPr/>
        <p:txBody>
          <a:bodyPr/>
          <a:lstStyle/>
          <a:p>
            <a:fld id="{5422CA7F-29D6-4EB5-A290-EFF6FFCE4A63}" type="slidenum">
              <a:rPr lang="en-GB" smtClean="0"/>
              <a:t>9</a:t>
            </a:fld>
            <a:endParaRPr lang="en-GB" dirty="0"/>
          </a:p>
        </p:txBody>
      </p:sp>
    </p:spTree>
    <p:extLst>
      <p:ext uri="{BB962C8B-B14F-4D97-AF65-F5344CB8AC3E}">
        <p14:creationId xmlns:p14="http://schemas.microsoft.com/office/powerpoint/2010/main" val="24050660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760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272F5227-39BE-F54D-BEEC-3360BCF722E1}"/>
              </a:ext>
            </a:extLst>
          </p:cNvPr>
          <p:cNvSpPr/>
          <p:nvPr userDrawn="1"/>
        </p:nvSpPr>
        <p:spPr>
          <a:xfrm>
            <a:off x="4327431" y="630768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0042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EE362DD-BEF6-4465-9FB0-5443A6D042C0}"/>
              </a:ext>
            </a:extLst>
          </p:cNvPr>
          <p:cNvPicPr>
            <a:picLocks noChangeAspect="1"/>
          </p:cNvPicPr>
          <p:nvPr userDrawn="1"/>
        </p:nvPicPr>
        <p:blipFill>
          <a:blip r:embed="rId3"/>
          <a:stretch>
            <a:fillRect/>
          </a:stretch>
        </p:blipFill>
        <p:spPr>
          <a:xfrm>
            <a:off x="8261992" y="242423"/>
            <a:ext cx="1644008" cy="1121400"/>
          </a:xfrm>
          <a:prstGeom prst="rect">
            <a:avLst/>
          </a:prstGeom>
        </p:spPr>
      </p:pic>
      <p:sp>
        <p:nvSpPr>
          <p:cNvPr id="10" name="Прямоугольник 9">
            <a:extLst>
              <a:ext uri="{FF2B5EF4-FFF2-40B4-BE49-F238E27FC236}">
                <a16:creationId xmlns:a16="http://schemas.microsoft.com/office/drawing/2014/main" id="{F4A6FB5F-C2AF-134F-AC42-492E27CAB31D}"/>
              </a:ext>
            </a:extLst>
          </p:cNvPr>
          <p:cNvSpPr/>
          <p:nvPr userDrawn="1"/>
        </p:nvSpPr>
        <p:spPr>
          <a:xfrm>
            <a:off x="4327431" y="630768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911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A987958D-6396-EB45-B080-2966513FC991}"/>
              </a:ext>
            </a:extLst>
          </p:cNvPr>
          <p:cNvSpPr/>
          <p:nvPr userDrawn="1"/>
        </p:nvSpPr>
        <p:spPr>
          <a:xfrm>
            <a:off x="4327431" y="6307680"/>
            <a:ext cx="5388013" cy="246221"/>
          </a:xfrm>
          <a:prstGeom prst="rect">
            <a:avLst/>
          </a:prstGeom>
        </p:spPr>
        <p:txBody>
          <a:bodyPr wrap="none">
            <a:spAutoFit/>
          </a:bodyPr>
          <a:lstStyle/>
          <a:p>
            <a:r>
              <a:rPr lang="en-US" sz="1000" spc="600" dirty="0">
                <a:solidFill>
                  <a:schemeClr val="bg1"/>
                </a:solidFill>
                <a:latin typeface="Arial" panose="020B0604020202020204" pitchFamily="34" charset="0"/>
                <a:cs typeface="Arial" panose="020B0604020202020204" pitchFamily="34" charset="0"/>
              </a:rPr>
              <a:t>BARCELONA | MADRID | MALTA | ONLINE</a:t>
            </a:r>
            <a:endParaRPr lang="ru-RU" sz="1000" spc="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118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objeto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73210D92-D7EA-4941-8360-FC572DD0FA55}"/>
              </a:ext>
            </a:extLst>
          </p:cNvPr>
          <p:cNvSpPr/>
          <p:nvPr userDrawn="1"/>
        </p:nvSpPr>
        <p:spPr>
          <a:xfrm>
            <a:off x="4327431" y="630768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78795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7486399"/>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1" r:id="rId4"/>
    <p:sldLayoutId id="2147483652" r:id="rId5"/>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nQ2f79bi_QE?start=13&amp;feature=oembed" TargetMode="Externa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hyperlink" Target="http://www.mybusiness.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12168F-BBB5-C845-B138-AB550A9E1E14}"/>
              </a:ext>
            </a:extLst>
          </p:cNvPr>
          <p:cNvSpPr txBox="1"/>
          <p:nvPr/>
        </p:nvSpPr>
        <p:spPr>
          <a:xfrm>
            <a:off x="843279" y="2687766"/>
            <a:ext cx="4243493" cy="1200329"/>
          </a:xfrm>
          <a:prstGeom prst="rect">
            <a:avLst/>
          </a:prstGeom>
          <a:noFill/>
        </p:spPr>
        <p:txBody>
          <a:bodyPr wrap="square" rtlCol="0">
            <a:spAutoFit/>
          </a:bodyPr>
          <a:lstStyle/>
          <a:p>
            <a:r>
              <a:rPr lang="en-US" sz="3600" b="1" dirty="0">
                <a:solidFill>
                  <a:srgbClr val="921824"/>
                </a:solidFill>
                <a:latin typeface="Georgia" panose="02040502050405020303" pitchFamily="18" charset="0"/>
              </a:rPr>
              <a:t>Unit 8: </a:t>
            </a:r>
          </a:p>
          <a:p>
            <a:r>
              <a:rPr lang="en-US" sz="3600" b="1" dirty="0">
                <a:solidFill>
                  <a:srgbClr val="921824"/>
                </a:solidFill>
                <a:latin typeface="Georgia" panose="02040502050405020303" pitchFamily="18" charset="0"/>
              </a:rPr>
              <a:t>Landing Pages</a:t>
            </a:r>
            <a:endParaRPr lang="en" sz="3600" b="1" dirty="0">
              <a:solidFill>
                <a:srgbClr val="921824"/>
              </a:solidFill>
              <a:latin typeface="Georgia" panose="02040502050405020303" pitchFamily="18" charset="0"/>
            </a:endParaRPr>
          </a:p>
        </p:txBody>
      </p:sp>
      <p:sp>
        <p:nvSpPr>
          <p:cNvPr id="3" name="TextBox 2">
            <a:extLst>
              <a:ext uri="{FF2B5EF4-FFF2-40B4-BE49-F238E27FC236}">
                <a16:creationId xmlns:a16="http://schemas.microsoft.com/office/drawing/2014/main" id="{3A83DEC4-160F-8D45-928E-F904BB56AA6E}"/>
              </a:ext>
            </a:extLst>
          </p:cNvPr>
          <p:cNvSpPr txBox="1"/>
          <p:nvPr/>
        </p:nvSpPr>
        <p:spPr>
          <a:xfrm>
            <a:off x="792480" y="1554480"/>
            <a:ext cx="3383280" cy="742383"/>
          </a:xfrm>
          <a:prstGeom prst="rect">
            <a:avLst/>
          </a:prstGeom>
          <a:noFill/>
        </p:spPr>
        <p:txBody>
          <a:bodyPr wrap="square" rtlCol="0">
            <a:spAutoFit/>
          </a:bodyPr>
          <a:lstStyle/>
          <a:p>
            <a:r>
              <a:rPr lang="en" spc="300" dirty="0">
                <a:latin typeface="Arial" panose="020B0604020202020204" pitchFamily="34" charset="0"/>
                <a:cs typeface="Arial" panose="020B0604020202020204" pitchFamily="34" charset="0"/>
              </a:rPr>
              <a:t>WEEK 4</a:t>
            </a:r>
          </a:p>
          <a:p>
            <a:r>
              <a:rPr lang="en" spc="300" dirty="0">
                <a:latin typeface="Arial" panose="020B0604020202020204" pitchFamily="34" charset="0"/>
                <a:cs typeface="Arial" panose="020B0604020202020204" pitchFamily="34" charset="0"/>
              </a:rPr>
              <a:t>SESSION 2</a:t>
            </a:r>
            <a:endParaRPr lang="ru-RU" spc="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985297"/>
      </p:ext>
    </p:extLst>
  </p:cSld>
  <p:clrMapOvr>
    <a:masterClrMapping/>
  </p:clrMapOvr>
  <mc:AlternateContent xmlns:mc="http://schemas.openxmlformats.org/markup-compatibility/2006" xmlns:p14="http://schemas.microsoft.com/office/powerpoint/2010/main">
    <mc:Choice Requires="p14">
      <p:transition spd="slow" p14:dur="2000" advTm="6387"/>
    </mc:Choice>
    <mc:Fallback xmlns="">
      <p:transition spd="slow" advTm="638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CD1DC2-9FFC-3470-BEA2-6B1BB754C417}"/>
              </a:ext>
            </a:extLst>
          </p:cNvPr>
          <p:cNvSpPr txBox="1">
            <a:spLocks/>
          </p:cNvSpPr>
          <p:nvPr/>
        </p:nvSpPr>
        <p:spPr>
          <a:xfrm>
            <a:off x="1032733" y="1420174"/>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rgbClr val="921824"/>
                </a:solidFill>
                <a:latin typeface="Georgia" panose="02040502050405020303" pitchFamily="18" charset="0"/>
              </a:rPr>
              <a:t>Landing Pages: </a:t>
            </a:r>
          </a:p>
          <a:p>
            <a:pPr algn="l"/>
            <a:r>
              <a:rPr lang="en-US" sz="2400" b="1" dirty="0">
                <a:solidFill>
                  <a:srgbClr val="921824"/>
                </a:solidFill>
                <a:latin typeface="Georgia" panose="02040502050405020303" pitchFamily="18" charset="0"/>
              </a:rPr>
              <a:t>Landing Page Structure</a:t>
            </a:r>
          </a:p>
        </p:txBody>
      </p:sp>
      <p:sp>
        <p:nvSpPr>
          <p:cNvPr id="3" name="Marcador de texto 3">
            <a:extLst>
              <a:ext uri="{FF2B5EF4-FFF2-40B4-BE49-F238E27FC236}">
                <a16:creationId xmlns:a16="http://schemas.microsoft.com/office/drawing/2014/main" id="{D1FC4327-F3EB-AF20-AEAB-40A216494126}"/>
              </a:ext>
            </a:extLst>
          </p:cNvPr>
          <p:cNvSpPr txBox="1">
            <a:spLocks/>
          </p:cNvSpPr>
          <p:nvPr/>
        </p:nvSpPr>
        <p:spPr>
          <a:xfrm>
            <a:off x="1032733" y="2509103"/>
            <a:ext cx="3038040" cy="3211473"/>
          </a:xfrm>
          <a:prstGeom prst="rect">
            <a:avLst/>
          </a:prstGeom>
        </p:spPr>
        <p:txBody>
          <a:bodyPr numCol="1"/>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Appealing offer</a:t>
            </a:r>
          </a:p>
          <a:p>
            <a:pPr marL="0" marR="0">
              <a:lnSpc>
                <a:spcPct val="107000"/>
              </a:lnSpc>
              <a:spcBef>
                <a:spcPts val="0"/>
              </a:spcBef>
              <a:spcAft>
                <a:spcPts val="800"/>
              </a:spcAft>
            </a:pPr>
            <a:r>
              <a:rPr lang="en-US" sz="1800" dirty="0">
                <a:latin typeface="Arial" panose="020B0604020202020204" pitchFamily="34" charset="0"/>
                <a:ea typeface="Calibri" panose="020F0502020204030204" pitchFamily="34" charset="0"/>
                <a:cs typeface="Arial" panose="020B0604020202020204" pitchFamily="34" charset="0"/>
              </a:rPr>
              <a:t>Strong headline</a:t>
            </a:r>
          </a:p>
          <a:p>
            <a:pPr marL="0" marR="0">
              <a:lnSpc>
                <a:spcPct val="107000"/>
              </a:lnSpc>
              <a:spcBef>
                <a:spcPts val="0"/>
              </a:spcBef>
              <a:spcAft>
                <a:spcPts val="800"/>
              </a:spcAft>
            </a:pPr>
            <a:r>
              <a:rPr lang="en-US" sz="1800" dirty="0">
                <a:latin typeface="Arial" panose="020B0604020202020204" pitchFamily="34" charset="0"/>
                <a:ea typeface="Calibri" panose="020F0502020204030204" pitchFamily="34" charset="0"/>
                <a:cs typeface="Arial" panose="020B0604020202020204" pitchFamily="34" charset="0"/>
              </a:rPr>
              <a:t>Write concise and engaging copy</a:t>
            </a:r>
          </a:p>
          <a:p>
            <a:pPr marL="0" marR="0">
              <a:lnSpc>
                <a:spcPct val="107000"/>
              </a:lnSpc>
              <a:spcBef>
                <a:spcPts val="0"/>
              </a:spcBef>
              <a:spcAft>
                <a:spcPts val="800"/>
              </a:spcAft>
            </a:pPr>
            <a:r>
              <a:rPr lang="en-US" sz="1800" dirty="0">
                <a:latin typeface="Arial" panose="020B0604020202020204" pitchFamily="34" charset="0"/>
                <a:ea typeface="Calibri" panose="020F0502020204030204" pitchFamily="34" charset="0"/>
                <a:cs typeface="Arial" panose="020B0604020202020204" pitchFamily="34" charset="0"/>
              </a:rPr>
              <a:t>Add a form</a:t>
            </a:r>
          </a:p>
          <a:p>
            <a:pPr marL="0" marR="0">
              <a:lnSpc>
                <a:spcPct val="107000"/>
              </a:lnSpc>
              <a:spcBef>
                <a:spcPts val="0"/>
              </a:spcBef>
              <a:spcAft>
                <a:spcPts val="800"/>
              </a:spcAft>
            </a:pPr>
            <a:r>
              <a:rPr lang="en-US" sz="1800" dirty="0">
                <a:latin typeface="Arial" panose="020B0604020202020204" pitchFamily="34" charset="0"/>
                <a:ea typeface="Calibri" panose="020F0502020204030204" pitchFamily="34" charset="0"/>
                <a:cs typeface="Arial" panose="020B0604020202020204" pitchFamily="34" charset="0"/>
              </a:rPr>
              <a:t>Follow up with a thank you page</a:t>
            </a:r>
          </a:p>
          <a:p>
            <a:pPr marL="0" marR="0">
              <a:lnSpc>
                <a:spcPct val="107000"/>
              </a:lnSpc>
              <a:spcBef>
                <a:spcPts val="0"/>
              </a:spcBef>
              <a:spcAft>
                <a:spcPts val="800"/>
              </a:spcAft>
            </a:pPr>
            <a:endParaRPr lang="en-US" sz="1800" dirty="0">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146" name="Picture 2" descr="optimized landing page diagram mockup">
            <a:extLst>
              <a:ext uri="{FF2B5EF4-FFF2-40B4-BE49-F238E27FC236}">
                <a16:creationId xmlns:a16="http://schemas.microsoft.com/office/drawing/2014/main" id="{3E9FD6EB-A7F8-605E-7BAD-5DCBFA5CC1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5300" y="0"/>
            <a:ext cx="43307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583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CD1DC2-9FFC-3470-BEA2-6B1BB754C417}"/>
              </a:ext>
            </a:extLst>
          </p:cNvPr>
          <p:cNvSpPr txBox="1">
            <a:spLocks/>
          </p:cNvSpPr>
          <p:nvPr/>
        </p:nvSpPr>
        <p:spPr>
          <a:xfrm>
            <a:off x="1032733" y="1420174"/>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rgbClr val="921824"/>
                </a:solidFill>
                <a:latin typeface="Georgia" panose="02040502050405020303" pitchFamily="18" charset="0"/>
              </a:rPr>
              <a:t>Landing Pages: </a:t>
            </a:r>
          </a:p>
          <a:p>
            <a:pPr algn="l"/>
            <a:r>
              <a:rPr lang="en-US" sz="2400" b="1" dirty="0">
                <a:solidFill>
                  <a:srgbClr val="921824"/>
                </a:solidFill>
                <a:latin typeface="Georgia" panose="02040502050405020303" pitchFamily="18" charset="0"/>
              </a:rPr>
              <a:t>What is Landing Page Optimization?</a:t>
            </a:r>
          </a:p>
        </p:txBody>
      </p:sp>
      <p:sp>
        <p:nvSpPr>
          <p:cNvPr id="3" name="Marcador de texto 3">
            <a:extLst>
              <a:ext uri="{FF2B5EF4-FFF2-40B4-BE49-F238E27FC236}">
                <a16:creationId xmlns:a16="http://schemas.microsoft.com/office/drawing/2014/main" id="{D1FC4327-F3EB-AF20-AEAB-40A216494126}"/>
              </a:ext>
            </a:extLst>
          </p:cNvPr>
          <p:cNvSpPr txBox="1">
            <a:spLocks/>
          </p:cNvSpPr>
          <p:nvPr/>
        </p:nvSpPr>
        <p:spPr>
          <a:xfrm>
            <a:off x="1032733" y="2509103"/>
            <a:ext cx="3038040" cy="3211473"/>
          </a:xfrm>
          <a:prstGeom prst="rect">
            <a:avLst/>
          </a:prstGeom>
        </p:spPr>
        <p:txBody>
          <a:bodyPr numCol="1"/>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Conduct research and look at what can be refined.</a:t>
            </a: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Generate hypotheses and create different variations of landing pages.</a:t>
            </a: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Run different experiments and see which page version works best.</a:t>
            </a:r>
          </a:p>
        </p:txBody>
      </p:sp>
      <p:pic>
        <p:nvPicPr>
          <p:cNvPr id="4" name="Picture 3" descr="20+ Landing Page Examples To Inspire Your Design [+Templates] - Venngage">
            <a:extLst>
              <a:ext uri="{FF2B5EF4-FFF2-40B4-BE49-F238E27FC236}">
                <a16:creationId xmlns:a16="http://schemas.microsoft.com/office/drawing/2014/main" id="{370F9B3C-9FC1-FB0F-399D-7E9624AF099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9513" y="2586712"/>
            <a:ext cx="5400040" cy="3015615"/>
          </a:xfrm>
          <a:prstGeom prst="rect">
            <a:avLst/>
          </a:prstGeom>
          <a:noFill/>
          <a:ln>
            <a:noFill/>
          </a:ln>
        </p:spPr>
      </p:pic>
    </p:spTree>
    <p:extLst>
      <p:ext uri="{BB962C8B-B14F-4D97-AF65-F5344CB8AC3E}">
        <p14:creationId xmlns:p14="http://schemas.microsoft.com/office/powerpoint/2010/main" val="3042081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4186F801-A50C-C6F3-C9A4-3DED37BF8E4F}"/>
              </a:ext>
            </a:extLst>
          </p:cNvPr>
          <p:cNvSpPr txBox="1">
            <a:spLocks/>
          </p:cNvSpPr>
          <p:nvPr/>
        </p:nvSpPr>
        <p:spPr>
          <a:xfrm>
            <a:off x="1032733" y="1420174"/>
            <a:ext cx="8124814"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rgbClr val="921824"/>
                </a:solidFill>
                <a:latin typeface="Georgia" panose="02040502050405020303" pitchFamily="18" charset="0"/>
              </a:rPr>
              <a:t>Landing Pages: </a:t>
            </a:r>
          </a:p>
          <a:p>
            <a:pPr algn="l"/>
            <a:r>
              <a:rPr lang="en-US" sz="2400" b="1" dirty="0">
                <a:solidFill>
                  <a:srgbClr val="921824"/>
                </a:solidFill>
                <a:latin typeface="Georgia" panose="02040502050405020303" pitchFamily="18" charset="0"/>
              </a:rPr>
              <a:t>How to optimize the landing page for conversion</a:t>
            </a:r>
          </a:p>
        </p:txBody>
      </p:sp>
      <p:sp>
        <p:nvSpPr>
          <p:cNvPr id="2" name="Marcador de texto 3">
            <a:extLst>
              <a:ext uri="{FF2B5EF4-FFF2-40B4-BE49-F238E27FC236}">
                <a16:creationId xmlns:a16="http://schemas.microsoft.com/office/drawing/2014/main" id="{40CC7D17-84E4-2E23-5EC0-280BB41A1093}"/>
              </a:ext>
            </a:extLst>
          </p:cNvPr>
          <p:cNvSpPr txBox="1">
            <a:spLocks/>
          </p:cNvSpPr>
          <p:nvPr/>
        </p:nvSpPr>
        <p:spPr>
          <a:xfrm>
            <a:off x="1032733" y="2516011"/>
            <a:ext cx="8124814" cy="3211473"/>
          </a:xfrm>
          <a:prstGeom prst="rect">
            <a:avLst/>
          </a:prstGeom>
        </p:spPr>
        <p:txBody>
          <a:bodyPr numCol="2"/>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One goal, one CTA</a:t>
            </a:r>
          </a:p>
          <a:p>
            <a:r>
              <a:rPr lang="en-US" sz="2000" dirty="0">
                <a:latin typeface="Arial" panose="020B0604020202020204" pitchFamily="34" charset="0"/>
                <a:cs typeface="Arial" panose="020B0604020202020204" pitchFamily="34" charset="0"/>
              </a:rPr>
              <a:t>Keep it clean and organized</a:t>
            </a:r>
          </a:p>
          <a:p>
            <a:r>
              <a:rPr lang="en-US" sz="2000" dirty="0">
                <a:latin typeface="Arial" panose="020B0604020202020204" pitchFamily="34" charset="0"/>
                <a:cs typeface="Arial" panose="020B0604020202020204" pitchFamily="34" charset="0"/>
              </a:rPr>
              <a:t>Use trust signals</a:t>
            </a:r>
          </a:p>
          <a:p>
            <a:pPr lvl="1"/>
            <a:r>
              <a:rPr lang="en-US" sz="1800" dirty="0">
                <a:latin typeface="Arial" panose="020B0604020202020204" pitchFamily="34" charset="0"/>
                <a:cs typeface="Arial" panose="020B0604020202020204" pitchFamily="34" charset="0"/>
              </a:rPr>
              <a:t>Customer quotes</a:t>
            </a:r>
          </a:p>
          <a:p>
            <a:pPr lvl="1"/>
            <a:r>
              <a:rPr lang="en-US" sz="1800" dirty="0">
                <a:latin typeface="Arial" panose="020B0604020202020204" pitchFamily="34" charset="0"/>
                <a:cs typeface="Arial" panose="020B0604020202020204" pitchFamily="34" charset="0"/>
              </a:rPr>
              <a:t>Influencer endorsements</a:t>
            </a:r>
          </a:p>
          <a:p>
            <a:pPr lvl="1"/>
            <a:r>
              <a:rPr lang="en-US" sz="1800" dirty="0">
                <a:latin typeface="Arial" panose="020B0604020202020204" pitchFamily="34" charset="0"/>
                <a:cs typeface="Arial" panose="020B0604020202020204" pitchFamily="34" charset="0"/>
              </a:rPr>
              <a:t>Data</a:t>
            </a:r>
          </a:p>
          <a:p>
            <a:pPr lvl="1"/>
            <a:r>
              <a:rPr lang="en-US" sz="1800" dirty="0">
                <a:latin typeface="Arial" panose="020B0604020202020204" pitchFamily="34" charset="0"/>
                <a:cs typeface="Arial" panose="020B0604020202020204" pitchFamily="34" charset="0"/>
              </a:rPr>
              <a:t>Awards and recognition</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QA your landing pages</a:t>
            </a:r>
          </a:p>
          <a:p>
            <a:r>
              <a:rPr lang="en-US" sz="2000" dirty="0">
                <a:latin typeface="Arial" panose="020B0604020202020204" pitchFamily="34" charset="0"/>
                <a:cs typeface="Arial" panose="020B0604020202020204" pitchFamily="34" charset="0"/>
              </a:rPr>
              <a:t>Optimize for mobile</a:t>
            </a:r>
          </a:p>
          <a:p>
            <a:r>
              <a:rPr lang="en-US" sz="2000" dirty="0">
                <a:latin typeface="Arial" panose="020B0604020202020204" pitchFamily="34" charset="0"/>
                <a:cs typeface="Arial" panose="020B0604020202020204" pitchFamily="34" charset="0"/>
              </a:rPr>
              <a:t>Run A/B tests</a:t>
            </a:r>
          </a:p>
        </p:txBody>
      </p:sp>
    </p:spTree>
    <p:extLst>
      <p:ext uri="{BB962C8B-B14F-4D97-AF65-F5344CB8AC3E}">
        <p14:creationId xmlns:p14="http://schemas.microsoft.com/office/powerpoint/2010/main" val="652715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4186F801-A50C-C6F3-C9A4-3DED37BF8E4F}"/>
              </a:ext>
            </a:extLst>
          </p:cNvPr>
          <p:cNvSpPr txBox="1">
            <a:spLocks/>
          </p:cNvSpPr>
          <p:nvPr/>
        </p:nvSpPr>
        <p:spPr>
          <a:xfrm>
            <a:off x="1032733" y="1420174"/>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rgbClr val="921824"/>
                </a:solidFill>
                <a:latin typeface="Georgia" panose="02040502050405020303" pitchFamily="18" charset="0"/>
              </a:rPr>
              <a:t>Landing Pages: </a:t>
            </a:r>
          </a:p>
          <a:p>
            <a:pPr algn="l"/>
            <a:r>
              <a:rPr lang="en-US" sz="2400" b="1" dirty="0">
                <a:solidFill>
                  <a:srgbClr val="921824"/>
                </a:solidFill>
                <a:latin typeface="Georgia" panose="02040502050405020303" pitchFamily="18" charset="0"/>
              </a:rPr>
              <a:t>Driving traffic to landing pages</a:t>
            </a:r>
          </a:p>
        </p:txBody>
      </p:sp>
      <p:sp>
        <p:nvSpPr>
          <p:cNvPr id="2" name="Marcador de texto 3">
            <a:extLst>
              <a:ext uri="{FF2B5EF4-FFF2-40B4-BE49-F238E27FC236}">
                <a16:creationId xmlns:a16="http://schemas.microsoft.com/office/drawing/2014/main" id="{40CC7D17-84E4-2E23-5EC0-280BB41A1093}"/>
              </a:ext>
            </a:extLst>
          </p:cNvPr>
          <p:cNvSpPr txBox="1">
            <a:spLocks/>
          </p:cNvSpPr>
          <p:nvPr/>
        </p:nvSpPr>
        <p:spPr>
          <a:xfrm>
            <a:off x="1032733" y="2516011"/>
            <a:ext cx="8124814" cy="3211473"/>
          </a:xfrm>
          <a:prstGeom prst="rect">
            <a:avLst/>
          </a:prstGeom>
        </p:spPr>
        <p:txBody>
          <a:bodyPr numCol="1"/>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Paid Search Traffic</a:t>
            </a:r>
          </a:p>
          <a:p>
            <a:r>
              <a:rPr lang="en-US" sz="2000" dirty="0">
                <a:latin typeface="Arial" panose="020B0604020202020204" pitchFamily="34" charset="0"/>
                <a:cs typeface="Arial" panose="020B0604020202020204" pitchFamily="34" charset="0"/>
              </a:rPr>
              <a:t>Paid Social Traffic</a:t>
            </a:r>
          </a:p>
          <a:p>
            <a:r>
              <a:rPr lang="en-US" sz="2000" dirty="0">
                <a:latin typeface="Arial" panose="020B0604020202020204" pitchFamily="34" charset="0"/>
                <a:cs typeface="Arial" panose="020B0604020202020204" pitchFamily="34" charset="0"/>
              </a:rPr>
              <a:t>Email Campaigns</a:t>
            </a:r>
          </a:p>
          <a:p>
            <a:r>
              <a:rPr lang="en-US" sz="2000" dirty="0">
                <a:latin typeface="Arial" panose="020B0604020202020204" pitchFamily="34" charset="0"/>
                <a:cs typeface="Arial" panose="020B0604020202020204" pitchFamily="34" charset="0"/>
              </a:rPr>
              <a:t>Organic Search Traffic</a:t>
            </a:r>
          </a:p>
        </p:txBody>
      </p:sp>
    </p:spTree>
    <p:extLst>
      <p:ext uri="{BB962C8B-B14F-4D97-AF65-F5344CB8AC3E}">
        <p14:creationId xmlns:p14="http://schemas.microsoft.com/office/powerpoint/2010/main" val="3854803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3">
            <a:extLst>
              <a:ext uri="{FF2B5EF4-FFF2-40B4-BE49-F238E27FC236}">
                <a16:creationId xmlns:a16="http://schemas.microsoft.com/office/drawing/2014/main" id="{DC4C2A24-4E6C-B747-AE9E-3DF8C757E770}"/>
              </a:ext>
            </a:extLst>
          </p:cNvPr>
          <p:cNvSpPr txBox="1">
            <a:spLocks/>
          </p:cNvSpPr>
          <p:nvPr/>
        </p:nvSpPr>
        <p:spPr>
          <a:xfrm>
            <a:off x="1032733" y="2509103"/>
            <a:ext cx="7631765" cy="2396383"/>
          </a:xfrm>
          <a:prstGeom prst="rect">
            <a:avLst/>
          </a:prstGeom>
        </p:spPr>
        <p:txBody>
          <a:bodyPr numCol="1"/>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4800" b="1" dirty="0">
                <a:solidFill>
                  <a:schemeClr val="bg1"/>
                </a:solidFill>
                <a:latin typeface="Georgia" panose="02040502050405020303" pitchFamily="18" charset="0"/>
                <a:cs typeface="Arial" panose="020B0604020202020204" pitchFamily="34" charset="0"/>
              </a:rPr>
              <a:t>SOME EXAMPLES</a:t>
            </a:r>
            <a:endParaRPr lang="en-GB" sz="1200" dirty="0">
              <a:solidFill>
                <a:schemeClr val="bg1"/>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865471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4186F801-A50C-C6F3-C9A4-3DED37BF8E4F}"/>
              </a:ext>
            </a:extLst>
          </p:cNvPr>
          <p:cNvSpPr txBox="1">
            <a:spLocks/>
          </p:cNvSpPr>
          <p:nvPr/>
        </p:nvSpPr>
        <p:spPr>
          <a:xfrm>
            <a:off x="1032733" y="1420174"/>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rgbClr val="921824"/>
                </a:solidFill>
                <a:latin typeface="Georgia" panose="02040502050405020303" pitchFamily="18" charset="0"/>
              </a:rPr>
              <a:t>Landing Pages: </a:t>
            </a:r>
          </a:p>
          <a:p>
            <a:pPr algn="l"/>
            <a:endParaRPr lang="en-US" sz="2400" b="1" dirty="0">
              <a:solidFill>
                <a:srgbClr val="921824"/>
              </a:solidFill>
              <a:latin typeface="Georgia" panose="02040502050405020303" pitchFamily="18" charset="0"/>
            </a:endParaRPr>
          </a:p>
        </p:txBody>
      </p:sp>
      <p:pic>
        <p:nvPicPr>
          <p:cNvPr id="7170" name="Picture 2" descr="saas landing page example by loomly">
            <a:extLst>
              <a:ext uri="{FF2B5EF4-FFF2-40B4-BE49-F238E27FC236}">
                <a16:creationId xmlns:a16="http://schemas.microsoft.com/office/drawing/2014/main" id="{2144A44D-805F-138B-D3AC-76E411FB92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186" y="2744529"/>
            <a:ext cx="4047460" cy="239474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example of a landing page with video by loomly">
            <a:extLst>
              <a:ext uri="{FF2B5EF4-FFF2-40B4-BE49-F238E27FC236}">
                <a16:creationId xmlns:a16="http://schemas.microsoft.com/office/drawing/2014/main" id="{70C87E01-415C-EF81-A1DF-7241595E4F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5644" y="2736331"/>
            <a:ext cx="4756821" cy="2385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272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4186F801-A50C-C6F3-C9A4-3DED37BF8E4F}"/>
              </a:ext>
            </a:extLst>
          </p:cNvPr>
          <p:cNvSpPr txBox="1">
            <a:spLocks/>
          </p:cNvSpPr>
          <p:nvPr/>
        </p:nvSpPr>
        <p:spPr>
          <a:xfrm>
            <a:off x="1032733" y="1420174"/>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rgbClr val="921824"/>
                </a:solidFill>
                <a:latin typeface="Georgia" panose="02040502050405020303" pitchFamily="18" charset="0"/>
              </a:rPr>
              <a:t>Landing Pages: </a:t>
            </a:r>
          </a:p>
          <a:p>
            <a:pPr algn="l"/>
            <a:endParaRPr lang="en-US" sz="2400" b="1" dirty="0">
              <a:solidFill>
                <a:srgbClr val="921824"/>
              </a:solidFill>
              <a:latin typeface="Georgia" panose="02040502050405020303" pitchFamily="18" charset="0"/>
            </a:endParaRPr>
          </a:p>
        </p:txBody>
      </p:sp>
      <p:pic>
        <p:nvPicPr>
          <p:cNvPr id="10242" name="Picture 2" descr="signup landing page example by lyft">
            <a:extLst>
              <a:ext uri="{FF2B5EF4-FFF2-40B4-BE49-F238E27FC236}">
                <a16:creationId xmlns:a16="http://schemas.microsoft.com/office/drawing/2014/main" id="{3BF1AF3E-5008-0E6C-5D59-22BF0585B9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251" y="2736331"/>
            <a:ext cx="3824526" cy="238501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example of landing page with floating bar by lyft">
            <a:extLst>
              <a:ext uri="{FF2B5EF4-FFF2-40B4-BE49-F238E27FC236}">
                <a16:creationId xmlns:a16="http://schemas.microsoft.com/office/drawing/2014/main" id="{B4941A6B-3316-256D-DD11-3E55130DB5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9225" y="2625413"/>
            <a:ext cx="3900377" cy="2502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869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4186F801-A50C-C6F3-C9A4-3DED37BF8E4F}"/>
              </a:ext>
            </a:extLst>
          </p:cNvPr>
          <p:cNvSpPr txBox="1">
            <a:spLocks/>
          </p:cNvSpPr>
          <p:nvPr/>
        </p:nvSpPr>
        <p:spPr>
          <a:xfrm>
            <a:off x="1032733" y="1420174"/>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rgbClr val="921824"/>
                </a:solidFill>
                <a:latin typeface="Georgia" panose="02040502050405020303" pitchFamily="18" charset="0"/>
              </a:rPr>
              <a:t>Landing Pages: </a:t>
            </a:r>
          </a:p>
          <a:p>
            <a:pPr algn="l"/>
            <a:endParaRPr lang="en-US" sz="2400" b="1" dirty="0">
              <a:solidFill>
                <a:srgbClr val="921824"/>
              </a:solidFill>
              <a:latin typeface="Georgia" panose="02040502050405020303" pitchFamily="18" charset="0"/>
            </a:endParaRPr>
          </a:p>
        </p:txBody>
      </p:sp>
      <p:pic>
        <p:nvPicPr>
          <p:cNvPr id="9218" name="Picture 2" descr="appointment landing page example by mr rooter">
            <a:extLst>
              <a:ext uri="{FF2B5EF4-FFF2-40B4-BE49-F238E27FC236}">
                <a16:creationId xmlns:a16="http://schemas.microsoft.com/office/drawing/2014/main" id="{DDB0A7B8-69EE-61B5-CF69-4282A151FF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4763" y="2177571"/>
            <a:ext cx="7747590" cy="3884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925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3">
            <a:extLst>
              <a:ext uri="{FF2B5EF4-FFF2-40B4-BE49-F238E27FC236}">
                <a16:creationId xmlns:a16="http://schemas.microsoft.com/office/drawing/2014/main" id="{DC4C2A24-4E6C-B747-AE9E-3DF8C757E770}"/>
              </a:ext>
            </a:extLst>
          </p:cNvPr>
          <p:cNvSpPr txBox="1">
            <a:spLocks/>
          </p:cNvSpPr>
          <p:nvPr/>
        </p:nvSpPr>
        <p:spPr>
          <a:xfrm>
            <a:off x="1032733" y="2509103"/>
            <a:ext cx="7631765" cy="2396383"/>
          </a:xfrm>
          <a:prstGeom prst="rect">
            <a:avLst/>
          </a:prstGeom>
        </p:spPr>
        <p:txBody>
          <a:bodyPr numCol="1"/>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4800" b="1" dirty="0">
                <a:solidFill>
                  <a:schemeClr val="bg1"/>
                </a:solidFill>
                <a:latin typeface="Georgia" panose="02040502050405020303" pitchFamily="18" charset="0"/>
                <a:cs typeface="Arial" panose="020B0604020202020204" pitchFamily="34" charset="0"/>
              </a:rPr>
              <a:t>Thank you</a:t>
            </a:r>
            <a:endParaRPr lang="en-GB" sz="1200" dirty="0">
              <a:solidFill>
                <a:schemeClr val="bg1"/>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1876887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94F690-3FC7-0020-4705-089F879059DE}"/>
              </a:ext>
            </a:extLst>
          </p:cNvPr>
          <p:cNvSpPr txBox="1">
            <a:spLocks/>
          </p:cNvSpPr>
          <p:nvPr/>
        </p:nvSpPr>
        <p:spPr>
          <a:xfrm>
            <a:off x="1032733" y="1420174"/>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rgbClr val="921824"/>
                </a:solidFill>
                <a:latin typeface="Georgia" panose="02040502050405020303" pitchFamily="18" charset="0"/>
              </a:rPr>
              <a:t>Landing Pages: </a:t>
            </a:r>
          </a:p>
          <a:p>
            <a:pPr algn="l"/>
            <a:r>
              <a:rPr lang="en-US" sz="2400" b="1" dirty="0">
                <a:solidFill>
                  <a:srgbClr val="921824"/>
                </a:solidFill>
                <a:latin typeface="Georgia" panose="02040502050405020303" pitchFamily="18" charset="0"/>
              </a:rPr>
              <a:t>What is a mobile optimized website for?</a:t>
            </a:r>
          </a:p>
        </p:txBody>
      </p:sp>
      <p:sp>
        <p:nvSpPr>
          <p:cNvPr id="3" name="Marcador de texto 3">
            <a:extLst>
              <a:ext uri="{FF2B5EF4-FFF2-40B4-BE49-F238E27FC236}">
                <a16:creationId xmlns:a16="http://schemas.microsoft.com/office/drawing/2014/main" id="{EC461B26-CFFD-A096-FE75-CA5D628F39DC}"/>
              </a:ext>
            </a:extLst>
          </p:cNvPr>
          <p:cNvSpPr txBox="1">
            <a:spLocks/>
          </p:cNvSpPr>
          <p:nvPr/>
        </p:nvSpPr>
        <p:spPr>
          <a:xfrm>
            <a:off x="1032733" y="2509103"/>
            <a:ext cx="7637134" cy="3211473"/>
          </a:xfrm>
          <a:prstGeom prst="rect">
            <a:avLst/>
          </a:prstGeom>
        </p:spPr>
        <p:txBody>
          <a:bodyPr numCol="1"/>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Provide online visibility</a:t>
            </a:r>
          </a:p>
          <a:p>
            <a:pPr>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It's a great complement to social media</a:t>
            </a:r>
          </a:p>
          <a:p>
            <a:pPr>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It's 100% yours and it's always online</a:t>
            </a:r>
          </a:p>
          <a:p>
            <a:pPr>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More advertising options for less $$</a:t>
            </a:r>
          </a:p>
          <a:p>
            <a:pPr>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You can use SEO strategies</a:t>
            </a:r>
          </a:p>
        </p:txBody>
      </p:sp>
    </p:spTree>
    <p:extLst>
      <p:ext uri="{BB962C8B-B14F-4D97-AF65-F5344CB8AC3E}">
        <p14:creationId xmlns:p14="http://schemas.microsoft.com/office/powerpoint/2010/main" val="273819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94F690-3FC7-0020-4705-089F879059DE}"/>
              </a:ext>
            </a:extLst>
          </p:cNvPr>
          <p:cNvSpPr txBox="1">
            <a:spLocks/>
          </p:cNvSpPr>
          <p:nvPr/>
        </p:nvSpPr>
        <p:spPr>
          <a:xfrm>
            <a:off x="1032733" y="1420174"/>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rgbClr val="921824"/>
                </a:solidFill>
                <a:latin typeface="Georgia" panose="02040502050405020303" pitchFamily="18" charset="0"/>
              </a:rPr>
              <a:t>Landing Pages: </a:t>
            </a:r>
          </a:p>
          <a:p>
            <a:pPr algn="l"/>
            <a:r>
              <a:rPr lang="en-US" sz="2400" b="1" dirty="0">
                <a:solidFill>
                  <a:srgbClr val="921824"/>
                </a:solidFill>
                <a:latin typeface="Georgia" panose="02040502050405020303" pitchFamily="18" charset="0"/>
              </a:rPr>
              <a:t>What is a mobile optimized website for?</a:t>
            </a:r>
          </a:p>
        </p:txBody>
      </p:sp>
      <p:sp>
        <p:nvSpPr>
          <p:cNvPr id="3" name="Marcador de texto 3">
            <a:extLst>
              <a:ext uri="{FF2B5EF4-FFF2-40B4-BE49-F238E27FC236}">
                <a16:creationId xmlns:a16="http://schemas.microsoft.com/office/drawing/2014/main" id="{EC461B26-CFFD-A096-FE75-CA5D628F39DC}"/>
              </a:ext>
            </a:extLst>
          </p:cNvPr>
          <p:cNvSpPr txBox="1">
            <a:spLocks/>
          </p:cNvSpPr>
          <p:nvPr/>
        </p:nvSpPr>
        <p:spPr>
          <a:xfrm>
            <a:off x="1032733" y="2509103"/>
            <a:ext cx="7637134" cy="3211473"/>
          </a:xfrm>
          <a:prstGeom prst="rect">
            <a:avLst/>
          </a:prstGeom>
        </p:spPr>
        <p:txBody>
          <a:bodyPr numCol="2"/>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You can sell online</a:t>
            </a:r>
          </a:p>
          <a:p>
            <a:pPr lvl="1">
              <a:lnSpc>
                <a:spcPct val="107000"/>
              </a:lnSpc>
              <a:spcBef>
                <a:spcPts val="0"/>
              </a:spcBef>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Create a blog</a:t>
            </a:r>
          </a:p>
          <a:p>
            <a:pPr lvl="1">
              <a:lnSpc>
                <a:spcPct val="107000"/>
              </a:lnSpc>
              <a:spcBef>
                <a:spcPts val="0"/>
              </a:spcBef>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Inviting users to subscribe to a newsletter</a:t>
            </a:r>
          </a:p>
          <a:p>
            <a:pPr lvl="1">
              <a:lnSpc>
                <a:spcPct val="107000"/>
              </a:lnSpc>
              <a:spcBef>
                <a:spcPts val="0"/>
              </a:spcBef>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Offer discounts and promotions</a:t>
            </a:r>
          </a:p>
          <a:p>
            <a:pPr lvl="1">
              <a:lnSpc>
                <a:spcPct val="107000"/>
              </a:lnSpc>
              <a:spcBef>
                <a:spcPts val="0"/>
              </a:spcBef>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Generate leads and create potential customer databases</a:t>
            </a:r>
          </a:p>
          <a:p>
            <a:pPr lvl="1">
              <a:lnSpc>
                <a:spcPct val="107000"/>
              </a:lnSpc>
              <a:spcBef>
                <a:spcPts val="0"/>
              </a:spcBef>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Analyze user behavior metrics</a:t>
            </a:r>
          </a:p>
          <a:p>
            <a:pPr lvl="1">
              <a:lnSpc>
                <a:spcPct val="107000"/>
              </a:lnSpc>
              <a:spcBef>
                <a:spcPts val="0"/>
              </a:spcBef>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Offer 24/7 customer support</a:t>
            </a:r>
          </a:p>
          <a:p>
            <a:pPr>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You can get leads</a:t>
            </a:r>
          </a:p>
          <a:p>
            <a:pPr lvl="1">
              <a:lnSpc>
                <a:spcPct val="107000"/>
              </a:lnSpc>
              <a:spcBef>
                <a:spcPts val="0"/>
              </a:spcBef>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Newsletter subscription</a:t>
            </a:r>
          </a:p>
          <a:p>
            <a:pPr lvl="1">
              <a:lnSpc>
                <a:spcPct val="107000"/>
              </a:lnSpc>
              <a:spcBef>
                <a:spcPts val="0"/>
              </a:spcBef>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Event registration</a:t>
            </a:r>
          </a:p>
          <a:p>
            <a:pPr lvl="1">
              <a:lnSpc>
                <a:spcPct val="107000"/>
              </a:lnSpc>
              <a:spcBef>
                <a:spcPts val="0"/>
              </a:spcBef>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Downloadable documents (templates, studies, </a:t>
            </a:r>
            <a:r>
              <a:rPr lang="en-US" sz="1600" dirty="0" err="1">
                <a:effectLst/>
                <a:latin typeface="Arial" panose="020B0604020202020204" pitchFamily="34" charset="0"/>
                <a:ea typeface="Calibri" panose="020F0502020204030204" pitchFamily="34" charset="0"/>
                <a:cs typeface="Arial" panose="020B0604020202020204" pitchFamily="34" charset="0"/>
              </a:rPr>
              <a:t>ebooks</a:t>
            </a:r>
            <a:r>
              <a:rPr lang="en-US" sz="1600" dirty="0">
                <a:effectLst/>
                <a:latin typeface="Arial" panose="020B0604020202020204" pitchFamily="34" charset="0"/>
                <a:ea typeface="Calibri" panose="020F0502020204030204" pitchFamily="34" charset="0"/>
                <a:cs typeface="Arial" panose="020B0604020202020204" pitchFamily="34" charset="0"/>
              </a:rPr>
              <a:t>, reports)</a:t>
            </a:r>
          </a:p>
          <a:p>
            <a:pPr lvl="1">
              <a:lnSpc>
                <a:spcPct val="107000"/>
              </a:lnSpc>
              <a:spcBef>
                <a:spcPts val="0"/>
              </a:spcBef>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Obtain a trial version</a:t>
            </a:r>
          </a:p>
          <a:p>
            <a:pPr lvl="1">
              <a:lnSpc>
                <a:spcPct val="107000"/>
              </a:lnSpc>
              <a:spcBef>
                <a:spcPts val="0"/>
              </a:spcBef>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Etc.</a:t>
            </a:r>
          </a:p>
        </p:txBody>
      </p:sp>
    </p:spTree>
    <p:extLst>
      <p:ext uri="{BB962C8B-B14F-4D97-AF65-F5344CB8AC3E}">
        <p14:creationId xmlns:p14="http://schemas.microsoft.com/office/powerpoint/2010/main" val="1234235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3">
            <a:extLst>
              <a:ext uri="{FF2B5EF4-FFF2-40B4-BE49-F238E27FC236}">
                <a16:creationId xmlns:a16="http://schemas.microsoft.com/office/drawing/2014/main" id="{DC4C2A24-4E6C-B747-AE9E-3DF8C757E770}"/>
              </a:ext>
            </a:extLst>
          </p:cNvPr>
          <p:cNvSpPr txBox="1">
            <a:spLocks/>
          </p:cNvSpPr>
          <p:nvPr/>
        </p:nvSpPr>
        <p:spPr>
          <a:xfrm>
            <a:off x="1032733" y="2509103"/>
            <a:ext cx="7631765" cy="2396383"/>
          </a:xfrm>
          <a:prstGeom prst="rect">
            <a:avLst/>
          </a:prstGeom>
        </p:spPr>
        <p:txBody>
          <a:bodyPr numCol="1"/>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4800" b="1" dirty="0">
                <a:solidFill>
                  <a:schemeClr val="bg1"/>
                </a:solidFill>
                <a:latin typeface="Georgia" panose="02040502050405020303" pitchFamily="18" charset="0"/>
                <a:cs typeface="Arial" panose="020B0604020202020204" pitchFamily="34" charset="0"/>
              </a:rPr>
              <a:t>LANDING PAGES</a:t>
            </a:r>
            <a:endParaRPr lang="en-GB" sz="1200" dirty="0">
              <a:solidFill>
                <a:schemeClr val="bg1"/>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737249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hat is a landing page - ad, landing page, thank you page flow">
            <a:extLst>
              <a:ext uri="{FF2B5EF4-FFF2-40B4-BE49-F238E27FC236}">
                <a16:creationId xmlns:a16="http://schemas.microsoft.com/office/drawing/2014/main" id="{B1D16247-9DF3-28FC-9BFF-2E9F6F8202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653" y="63793"/>
            <a:ext cx="357346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20C88F6-AA2C-12F4-9BA0-5C638361BE19}"/>
              </a:ext>
            </a:extLst>
          </p:cNvPr>
          <p:cNvPicPr>
            <a:picLocks noChangeAspect="1"/>
          </p:cNvPicPr>
          <p:nvPr/>
        </p:nvPicPr>
        <p:blipFill rotWithShape="1">
          <a:blip r:embed="rId4"/>
          <a:srcRect l="36350" t="28732" r="14275" b="6589"/>
          <a:stretch/>
        </p:blipFill>
        <p:spPr>
          <a:xfrm>
            <a:off x="4328868" y="2102186"/>
            <a:ext cx="4890978" cy="3603950"/>
          </a:xfrm>
          <a:prstGeom prst="rect">
            <a:avLst/>
          </a:prstGeom>
        </p:spPr>
      </p:pic>
    </p:spTree>
    <p:extLst>
      <p:ext uri="{BB962C8B-B14F-4D97-AF65-F5344CB8AC3E}">
        <p14:creationId xmlns:p14="http://schemas.microsoft.com/office/powerpoint/2010/main" val="250584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What is a Landing Page?">
            <a:hlinkClick r:id="" action="ppaction://media"/>
            <a:extLst>
              <a:ext uri="{FF2B5EF4-FFF2-40B4-BE49-F238E27FC236}">
                <a16:creationId xmlns:a16="http://schemas.microsoft.com/office/drawing/2014/main" id="{91F9C943-D267-13B7-6044-7703F325B1A2}"/>
              </a:ext>
            </a:extLst>
          </p:cNvPr>
          <p:cNvPicPr>
            <a:picLocks noRot="1" noChangeAspect="1"/>
          </p:cNvPicPr>
          <p:nvPr>
            <a:videoFile r:link="rId1"/>
          </p:nvPr>
        </p:nvPicPr>
        <p:blipFill>
          <a:blip r:embed="rId4"/>
          <a:stretch>
            <a:fillRect/>
          </a:stretch>
        </p:blipFill>
        <p:spPr>
          <a:xfrm>
            <a:off x="796831" y="1284767"/>
            <a:ext cx="7590202" cy="4288465"/>
          </a:xfrm>
          <a:prstGeom prst="rect">
            <a:avLst/>
          </a:prstGeom>
        </p:spPr>
      </p:pic>
    </p:spTree>
    <p:extLst>
      <p:ext uri="{BB962C8B-B14F-4D97-AF65-F5344CB8AC3E}">
        <p14:creationId xmlns:p14="http://schemas.microsoft.com/office/powerpoint/2010/main" val="314099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CD1DC2-9FFC-3470-BEA2-6B1BB754C417}"/>
              </a:ext>
            </a:extLst>
          </p:cNvPr>
          <p:cNvSpPr txBox="1">
            <a:spLocks/>
          </p:cNvSpPr>
          <p:nvPr/>
        </p:nvSpPr>
        <p:spPr>
          <a:xfrm>
            <a:off x="1032733" y="1420174"/>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rgbClr val="921824"/>
                </a:solidFill>
                <a:latin typeface="Georgia" panose="02040502050405020303" pitchFamily="18" charset="0"/>
              </a:rPr>
              <a:t>Landing Pages: </a:t>
            </a:r>
          </a:p>
          <a:p>
            <a:pPr algn="l"/>
            <a:r>
              <a:rPr lang="en-US" sz="2400" b="1" dirty="0">
                <a:solidFill>
                  <a:srgbClr val="921824"/>
                </a:solidFill>
                <a:latin typeface="Georgia" panose="02040502050405020303" pitchFamily="18" charset="0"/>
              </a:rPr>
              <a:t>Lead Generation Pages or Landing Pages</a:t>
            </a:r>
          </a:p>
        </p:txBody>
      </p:sp>
      <p:sp>
        <p:nvSpPr>
          <p:cNvPr id="3" name="Marcador de texto 3">
            <a:extLst>
              <a:ext uri="{FF2B5EF4-FFF2-40B4-BE49-F238E27FC236}">
                <a16:creationId xmlns:a16="http://schemas.microsoft.com/office/drawing/2014/main" id="{D1FC4327-F3EB-AF20-AEAB-40A216494126}"/>
              </a:ext>
            </a:extLst>
          </p:cNvPr>
          <p:cNvSpPr txBox="1">
            <a:spLocks/>
          </p:cNvSpPr>
          <p:nvPr/>
        </p:nvSpPr>
        <p:spPr>
          <a:xfrm>
            <a:off x="1032733" y="2509103"/>
            <a:ext cx="7637134" cy="3211473"/>
          </a:xfrm>
          <a:prstGeom prst="rect">
            <a:avLst/>
          </a:prstGeom>
        </p:spPr>
        <p:txBody>
          <a:bodyPr numCol="2"/>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a:lnSpc>
                <a:spcPct val="107000"/>
              </a:lnSpc>
              <a:spcBef>
                <a:spcPts val="0"/>
              </a:spcBef>
              <a:spcAft>
                <a:spcPts val="800"/>
              </a:spcAft>
            </a:pPr>
            <a:r>
              <a:rPr lang="en-US" sz="1800" b="1" dirty="0">
                <a:effectLst/>
                <a:latin typeface="Arial" panose="020B0604020202020204" pitchFamily="34" charset="0"/>
                <a:ea typeface="Calibri" panose="020F0502020204030204" pitchFamily="34" charset="0"/>
                <a:cs typeface="Arial" panose="020B0604020202020204" pitchFamily="34" charset="0"/>
              </a:rPr>
              <a:t>What is the home page?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400050" lvl="1">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A home page usually houses the following information:</a:t>
            </a:r>
            <a:endParaRPr lang="en-US" sz="1400" dirty="0">
              <a:latin typeface="Calibri" panose="020F0502020204030204" pitchFamily="34" charset="0"/>
              <a:ea typeface="Calibri" panose="020F0502020204030204" pitchFamily="34" charset="0"/>
              <a:cs typeface="Arial" panose="020B0604020202020204" pitchFamily="34" charset="0"/>
            </a:endParaRPr>
          </a:p>
          <a:p>
            <a:pPr marL="400050" lvl="1">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Contains the Web Site's Root Domain (ex. </a:t>
            </a:r>
            <a:r>
              <a:rPr lang="en-US" sz="1400" dirty="0">
                <a:effectLst/>
                <a:latin typeface="Arial" panose="020B0604020202020204" pitchFamily="34" charset="0"/>
                <a:ea typeface="Calibri" panose="020F0502020204030204" pitchFamily="34" charset="0"/>
                <a:cs typeface="Arial" panose="020B0604020202020204" pitchFamily="34" charset="0"/>
                <a:hlinkClick r:id="rId3"/>
              </a:rPr>
              <a:t>www.mybusiness.com</a:t>
            </a:r>
            <a:r>
              <a:rPr lang="en-US" sz="1400" dirty="0">
                <a:effectLst/>
                <a:latin typeface="Arial" panose="020B0604020202020204" pitchFamily="34" charset="0"/>
                <a:ea typeface="Calibri" panose="020F0502020204030204" pitchFamily="34" charset="0"/>
                <a:cs typeface="Arial" panose="020B0604020202020204" pitchFamily="34" charset="0"/>
              </a:rPr>
              <a:t>).</a:t>
            </a:r>
            <a:endParaRPr lang="en-US" sz="1400" dirty="0">
              <a:latin typeface="Calibri" panose="020F0502020204030204" pitchFamily="34" charset="0"/>
              <a:ea typeface="Calibri" panose="020F0502020204030204" pitchFamily="34" charset="0"/>
              <a:cs typeface="Arial" panose="020B0604020202020204" pitchFamily="34" charset="0"/>
            </a:endParaRPr>
          </a:p>
          <a:p>
            <a:pPr marL="400050" lvl="1">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Gives an understanding of the company's products or services</a:t>
            </a:r>
            <a:endParaRPr lang="en-US" sz="1400" dirty="0">
              <a:latin typeface="Calibri" panose="020F0502020204030204" pitchFamily="34" charset="0"/>
              <a:ea typeface="Calibri" panose="020F0502020204030204" pitchFamily="34" charset="0"/>
              <a:cs typeface="Arial" panose="020B0604020202020204" pitchFamily="34" charset="0"/>
            </a:endParaRPr>
          </a:p>
          <a:p>
            <a:pPr marL="400050" lvl="1">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Equips the user with ways to contact the company</a:t>
            </a:r>
            <a:endParaRPr lang="en-US" sz="1400" dirty="0">
              <a:latin typeface="Calibri" panose="020F0502020204030204" pitchFamily="34" charset="0"/>
              <a:ea typeface="Calibri" panose="020F0502020204030204" pitchFamily="34" charset="0"/>
              <a:cs typeface="Arial" panose="020B0604020202020204" pitchFamily="34" charset="0"/>
            </a:endParaRPr>
          </a:p>
          <a:p>
            <a:pPr marL="400050" lvl="1">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Consists of links that lead to other important internal pages of your Web Site.</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8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Arial" panose="020B0604020202020204" pitchFamily="34" charset="0"/>
                <a:ea typeface="Calibri" panose="020F0502020204030204" pitchFamily="34" charset="0"/>
                <a:cs typeface="Arial" panose="020B0604020202020204" pitchFamily="34" charset="0"/>
              </a:rPr>
              <a:t>What is a landing page?</a:t>
            </a:r>
            <a:endParaRPr lang="en-US" sz="1800" b="1" dirty="0">
              <a:latin typeface="Calibri" panose="020F0502020204030204" pitchFamily="34" charset="0"/>
              <a:ea typeface="Calibri" panose="020F0502020204030204" pitchFamily="34" charset="0"/>
              <a:cs typeface="Arial" panose="020B0604020202020204" pitchFamily="34" charset="0"/>
            </a:endParaRPr>
          </a:p>
          <a:p>
            <a:pPr marL="400050" lvl="1">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Landing pages are designed to promote a single action, or a main action. This could be:</a:t>
            </a:r>
            <a:endParaRPr lang="en-US" sz="1400" dirty="0">
              <a:latin typeface="Calibri" panose="020F0502020204030204" pitchFamily="34" charset="0"/>
              <a:ea typeface="Calibri" panose="020F0502020204030204" pitchFamily="34" charset="0"/>
              <a:cs typeface="Arial" panose="020B0604020202020204" pitchFamily="34" charset="0"/>
            </a:endParaRPr>
          </a:p>
          <a:p>
            <a:pPr marL="400050" lvl="1">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Create an account</a:t>
            </a:r>
            <a:endParaRPr lang="en-US" sz="1400" dirty="0">
              <a:latin typeface="Calibri" panose="020F0502020204030204" pitchFamily="34" charset="0"/>
              <a:ea typeface="Calibri" panose="020F0502020204030204" pitchFamily="34" charset="0"/>
              <a:cs typeface="Arial" panose="020B0604020202020204" pitchFamily="34" charset="0"/>
            </a:endParaRPr>
          </a:p>
          <a:p>
            <a:pPr marL="400050" lvl="1">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Signing up for newsletters or promotions</a:t>
            </a:r>
            <a:endParaRPr lang="en-US" sz="1400" dirty="0">
              <a:latin typeface="Calibri" panose="020F0502020204030204" pitchFamily="34" charset="0"/>
              <a:ea typeface="Calibri" panose="020F0502020204030204" pitchFamily="34" charset="0"/>
              <a:cs typeface="Arial" panose="020B0604020202020204" pitchFamily="34" charset="0"/>
            </a:endParaRPr>
          </a:p>
          <a:p>
            <a:pPr marL="400050" lvl="1">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Making a purchase, redeeming a promotional code</a:t>
            </a:r>
            <a:endParaRPr lang="en-US" sz="1400" dirty="0">
              <a:latin typeface="Calibri" panose="020F0502020204030204" pitchFamily="34" charset="0"/>
              <a:ea typeface="Calibri" panose="020F0502020204030204" pitchFamily="34" charset="0"/>
              <a:cs typeface="Arial" panose="020B0604020202020204" pitchFamily="34" charset="0"/>
            </a:endParaRPr>
          </a:p>
          <a:p>
            <a:pPr marL="400050" lvl="1">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Requesting a product demo</a:t>
            </a:r>
            <a:endParaRPr lang="en-US" sz="1400" dirty="0">
              <a:latin typeface="Calibri" panose="020F0502020204030204" pitchFamily="34" charset="0"/>
              <a:ea typeface="Calibri" panose="020F0502020204030204" pitchFamily="34" charset="0"/>
              <a:cs typeface="Arial" panose="020B0604020202020204" pitchFamily="34" charset="0"/>
            </a:endParaRPr>
          </a:p>
          <a:p>
            <a:pPr marL="400050" lvl="1">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Obtain more information about a specific service or product</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44752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CD1DC2-9FFC-3470-BEA2-6B1BB754C417}"/>
              </a:ext>
            </a:extLst>
          </p:cNvPr>
          <p:cNvSpPr txBox="1">
            <a:spLocks/>
          </p:cNvSpPr>
          <p:nvPr/>
        </p:nvSpPr>
        <p:spPr>
          <a:xfrm>
            <a:off x="1032733" y="1420174"/>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rgbClr val="921824"/>
                </a:solidFill>
                <a:latin typeface="Georgia" panose="02040502050405020303" pitchFamily="18" charset="0"/>
              </a:rPr>
              <a:t>Landing Pages: </a:t>
            </a:r>
          </a:p>
          <a:p>
            <a:pPr algn="l"/>
            <a:r>
              <a:rPr lang="en-US" sz="2400" b="1" dirty="0">
                <a:solidFill>
                  <a:srgbClr val="921824"/>
                </a:solidFill>
                <a:latin typeface="Georgia" panose="02040502050405020303" pitchFamily="18" charset="0"/>
              </a:rPr>
              <a:t>Why are lead pages important</a:t>
            </a:r>
          </a:p>
        </p:txBody>
      </p:sp>
      <p:sp>
        <p:nvSpPr>
          <p:cNvPr id="3" name="Marcador de texto 3">
            <a:extLst>
              <a:ext uri="{FF2B5EF4-FFF2-40B4-BE49-F238E27FC236}">
                <a16:creationId xmlns:a16="http://schemas.microsoft.com/office/drawing/2014/main" id="{D1FC4327-F3EB-AF20-AEAB-40A216494126}"/>
              </a:ext>
            </a:extLst>
          </p:cNvPr>
          <p:cNvSpPr txBox="1">
            <a:spLocks/>
          </p:cNvSpPr>
          <p:nvPr/>
        </p:nvSpPr>
        <p:spPr>
          <a:xfrm>
            <a:off x="1032733" y="2509103"/>
            <a:ext cx="3038040" cy="3211473"/>
          </a:xfrm>
          <a:prstGeom prst="rect">
            <a:avLst/>
          </a:prstGeom>
        </p:spPr>
        <p:txBody>
          <a:bodyPr numCol="1"/>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Improve conversion</a:t>
            </a: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More leads and sales. </a:t>
            </a: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Higher ROI.</a:t>
            </a:r>
          </a:p>
          <a:p>
            <a:pPr marL="0" marR="0">
              <a:lnSpc>
                <a:spcPct val="107000"/>
              </a:lnSpc>
              <a:spcBef>
                <a:spcPts val="0"/>
              </a:spcBef>
              <a:spcAft>
                <a:spcPts val="8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5122" name="Picture 2" descr="graph showing that businesses with 41+ landing pages generate 600+ leads">
            <a:extLst>
              <a:ext uri="{FF2B5EF4-FFF2-40B4-BE49-F238E27FC236}">
                <a16:creationId xmlns:a16="http://schemas.microsoft.com/office/drawing/2014/main" id="{2D37E988-1FDE-C8BE-1C86-072EF512D9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0773" y="2558235"/>
            <a:ext cx="5611943" cy="3343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576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4186F801-A50C-C6F3-C9A4-3DED37BF8E4F}"/>
              </a:ext>
            </a:extLst>
          </p:cNvPr>
          <p:cNvSpPr txBox="1">
            <a:spLocks/>
          </p:cNvSpPr>
          <p:nvPr/>
        </p:nvSpPr>
        <p:spPr>
          <a:xfrm>
            <a:off x="1032733" y="1420174"/>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rgbClr val="921824"/>
                </a:solidFill>
                <a:latin typeface="Georgia" panose="02040502050405020303" pitchFamily="18" charset="0"/>
              </a:rPr>
              <a:t>Landing Pages:  </a:t>
            </a:r>
          </a:p>
          <a:p>
            <a:pPr algn="l"/>
            <a:r>
              <a:rPr lang="en-US" sz="2400" b="1" dirty="0">
                <a:solidFill>
                  <a:srgbClr val="921824"/>
                </a:solidFill>
                <a:latin typeface="Georgia" panose="02040502050405020303" pitchFamily="18" charset="0"/>
              </a:rPr>
              <a:t>Types of Landing Pages</a:t>
            </a:r>
          </a:p>
        </p:txBody>
      </p:sp>
      <p:pic>
        <p:nvPicPr>
          <p:cNvPr id="6" name="Picture 5">
            <a:extLst>
              <a:ext uri="{FF2B5EF4-FFF2-40B4-BE49-F238E27FC236}">
                <a16:creationId xmlns:a16="http://schemas.microsoft.com/office/drawing/2014/main" id="{A5839672-D597-6379-A44F-162CF98356B2}"/>
              </a:ext>
            </a:extLst>
          </p:cNvPr>
          <p:cNvPicPr>
            <a:picLocks noChangeAspect="1"/>
          </p:cNvPicPr>
          <p:nvPr/>
        </p:nvPicPr>
        <p:blipFill rotWithShape="1">
          <a:blip r:embed="rId3"/>
          <a:srcRect l="37852" t="36166" r="15493" b="17275"/>
          <a:stretch/>
        </p:blipFill>
        <p:spPr>
          <a:xfrm>
            <a:off x="1514828" y="2346252"/>
            <a:ext cx="6464596" cy="3628898"/>
          </a:xfrm>
          <a:prstGeom prst="rect">
            <a:avLst/>
          </a:prstGeom>
        </p:spPr>
      </p:pic>
      <p:sp>
        <p:nvSpPr>
          <p:cNvPr id="8" name="TextBox 7">
            <a:extLst>
              <a:ext uri="{FF2B5EF4-FFF2-40B4-BE49-F238E27FC236}">
                <a16:creationId xmlns:a16="http://schemas.microsoft.com/office/drawing/2014/main" id="{BB25E4EF-2C0A-F9AA-B0FB-CB3DF3442866}"/>
              </a:ext>
            </a:extLst>
          </p:cNvPr>
          <p:cNvSpPr txBox="1"/>
          <p:nvPr/>
        </p:nvSpPr>
        <p:spPr>
          <a:xfrm>
            <a:off x="1514828" y="6077445"/>
            <a:ext cx="4954772" cy="230832"/>
          </a:xfrm>
          <a:prstGeom prst="rect">
            <a:avLst/>
          </a:prstGeom>
          <a:noFill/>
        </p:spPr>
        <p:txBody>
          <a:bodyPr wrap="square">
            <a:spAutoFit/>
          </a:bodyPr>
          <a:lstStyle/>
          <a:p>
            <a:r>
              <a:rPr lang="en-US" sz="900" dirty="0"/>
              <a:t>Source: https://unbounce.com/landing-page-articles/what-is-a-landing-page/</a:t>
            </a:r>
          </a:p>
        </p:txBody>
      </p:sp>
    </p:spTree>
    <p:extLst>
      <p:ext uri="{BB962C8B-B14F-4D97-AF65-F5344CB8AC3E}">
        <p14:creationId xmlns:p14="http://schemas.microsoft.com/office/powerpoint/2010/main" val="779373258"/>
      </p:ext>
    </p:extLst>
  </p:cSld>
  <p:clrMapOvr>
    <a:masterClrMapping/>
  </p:clrMapOvr>
</p:sld>
</file>

<file path=ppt/theme/theme1.xml><?xml version="1.0" encoding="utf-8"?>
<a:theme xmlns:a="http://schemas.openxmlformats.org/drawingml/2006/main" name="Tema de Office">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627C33CFCA74046A0A633136646FD5F" ma:contentTypeVersion="20" ma:contentTypeDescription="Create a new document." ma:contentTypeScope="" ma:versionID="d0a4f56e1333b37715db1ca526836c42">
  <xsd:schema xmlns:xsd="http://www.w3.org/2001/XMLSchema" xmlns:xs="http://www.w3.org/2001/XMLSchema" xmlns:p="http://schemas.microsoft.com/office/2006/metadata/properties" xmlns:ns2="fac5c5d6-3f40-4888-827f-2feba602e379" xmlns:ns3="0323e3e7-18dc-45e6-99d2-53fab8d99a6d" targetNamespace="http://schemas.microsoft.com/office/2006/metadata/properties" ma:root="true" ma:fieldsID="f81d95c457976425973bde8a22d6186a" ns2:_="" ns3:_="">
    <xsd:import namespace="fac5c5d6-3f40-4888-827f-2feba602e379"/>
    <xsd:import namespace="0323e3e7-18dc-45e6-99d2-53fab8d99a6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rzni" minOccurs="0"/>
                <xsd:element ref="ns2:f0ly"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c5c5d6-3f40-4888-827f-2feba602e37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rzni" ma:index="12" nillable="true" ma:displayName="Date and Time" ma:internalName="rzni">
      <xsd:simpleType>
        <xsd:restriction base="dms:DateTime"/>
      </xsd:simpleType>
    </xsd:element>
    <xsd:element name="f0ly" ma:index="13" nillable="true" ma:displayName="Person or Group" ma:list="UserInfo" ma:internalName="f0l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820fac2-d059-4130-98b8-bcc963ebf008"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23e3e7-18dc-45e6-99d2-53fab8d99a6d"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dc906492-6d0e-4e26-b089-5965b0bba648}" ma:internalName="TaxCatchAll" ma:showField="CatchAllData" ma:web="0323e3e7-18dc-45e6-99d2-53fab8d99a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zni xmlns="fac5c5d6-3f40-4888-827f-2feba602e379" xsi:nil="true"/>
    <f0ly xmlns="fac5c5d6-3f40-4888-827f-2feba602e379">
      <UserInfo>
        <DisplayName/>
        <AccountId xsi:nil="true"/>
        <AccountType/>
      </UserInfo>
    </f0ly>
    <SharedWithUsers xmlns="0323e3e7-18dc-45e6-99d2-53fab8d99a6d">
      <UserInfo>
        <DisplayName/>
        <AccountId xsi:nil="true"/>
        <AccountType/>
      </UserInfo>
    </SharedWithUsers>
    <lcf76f155ced4ddcb4097134ff3c332f xmlns="fac5c5d6-3f40-4888-827f-2feba602e379">
      <Terms xmlns="http://schemas.microsoft.com/office/infopath/2007/PartnerControls"/>
    </lcf76f155ced4ddcb4097134ff3c332f>
    <TaxCatchAll xmlns="0323e3e7-18dc-45e6-99d2-53fab8d99a6d" xsi:nil="true"/>
  </documentManagement>
</p:properties>
</file>

<file path=customXml/itemProps1.xml><?xml version="1.0" encoding="utf-8"?>
<ds:datastoreItem xmlns:ds="http://schemas.openxmlformats.org/officeDocument/2006/customXml" ds:itemID="{5C80F207-BEB7-4D04-B584-A93E77C9D2EB}">
  <ds:schemaRefs>
    <ds:schemaRef ds:uri="http://schemas.microsoft.com/sharepoint/v3/contenttype/forms"/>
  </ds:schemaRefs>
</ds:datastoreItem>
</file>

<file path=customXml/itemProps2.xml><?xml version="1.0" encoding="utf-8"?>
<ds:datastoreItem xmlns:ds="http://schemas.openxmlformats.org/officeDocument/2006/customXml" ds:itemID="{41F97112-BA2C-45F0-AC6D-00A17869C2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c5c5d6-3f40-4888-827f-2feba602e379"/>
    <ds:schemaRef ds:uri="0323e3e7-18dc-45e6-99d2-53fab8d99a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C677089-0F61-4A3B-827B-C13FC83C6673}">
  <ds:schemaRefs>
    <ds:schemaRef ds:uri="http://schemas.microsoft.com/office/2006/documentManagement/types"/>
    <ds:schemaRef ds:uri="http://purl.org/dc/terms/"/>
    <ds:schemaRef ds:uri="fac5c5d6-3f40-4888-827f-2feba602e379"/>
    <ds:schemaRef ds:uri="http://www.w3.org/XML/1998/namespace"/>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0323e3e7-18dc-45e6-99d2-53fab8d99a6d"/>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8091</TotalTime>
  <Words>4501</Words>
  <Application>Microsoft Office PowerPoint</Application>
  <PresentationFormat>A4 (210 x 297 mm)</PresentationFormat>
  <Paragraphs>239</Paragraphs>
  <Slides>18</Slides>
  <Notes>18</Notes>
  <HiddenSlides>0</HiddenSlides>
  <MMClips>1</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18</vt:i4>
      </vt:variant>
    </vt:vector>
  </HeadingPairs>
  <TitlesOfParts>
    <vt:vector size="22" baseType="lpstr">
      <vt:lpstr>Arial</vt:lpstr>
      <vt:lpstr>Calibri</vt:lpstr>
      <vt:lpstr>Georgia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Ester Benedit Martínez</dc:creator>
  <cp:lastModifiedBy>Eva Gundermann</cp:lastModifiedBy>
  <cp:revision>85</cp:revision>
  <dcterms:created xsi:type="dcterms:W3CDTF">2016-07-11T04:31:49Z</dcterms:created>
  <dcterms:modified xsi:type="dcterms:W3CDTF">2024-02-04T18:17:25Z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0x0101006627C33CFCA74046A0A633136646FD5F</vt:lpwstr>
  </property>
  <property fmtid="{D5CDD505-2E9C-101B-9397-08002B2CF9AE}" pid="3" name="Order">
    <vt:r8>10326500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ies>
</file>