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58" r:id="rId7"/>
    <p:sldId id="259" r:id="rId8"/>
    <p:sldId id="261" r:id="rId9"/>
    <p:sldId id="262" r:id="rId10"/>
    <p:sldId id="786"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785" r:id="rId24"/>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01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j-lt"/>
        <a:ea typeface="+mj-ea"/>
        <a:cs typeface="+mj-cs"/>
        <a:sym typeface="Calibri"/>
      </a:defRPr>
    </a:lvl1pPr>
    <a:lvl2pPr indent="228600" defTabSz="1072866" latinLnBrk="0">
      <a:defRPr sz="1400">
        <a:latin typeface="+mj-lt"/>
        <a:ea typeface="+mj-ea"/>
        <a:cs typeface="+mj-cs"/>
        <a:sym typeface="Calibri"/>
      </a:defRPr>
    </a:lvl2pPr>
    <a:lvl3pPr indent="457200" defTabSz="1072866" latinLnBrk="0">
      <a:defRPr sz="1400">
        <a:latin typeface="+mj-lt"/>
        <a:ea typeface="+mj-ea"/>
        <a:cs typeface="+mj-cs"/>
        <a:sym typeface="Calibri"/>
      </a:defRPr>
    </a:lvl3pPr>
    <a:lvl4pPr indent="685800" defTabSz="1072866" latinLnBrk="0">
      <a:defRPr sz="1400">
        <a:latin typeface="+mj-lt"/>
        <a:ea typeface="+mj-ea"/>
        <a:cs typeface="+mj-cs"/>
        <a:sym typeface="Calibri"/>
      </a:defRPr>
    </a:lvl4pPr>
    <a:lvl5pPr indent="914400" defTabSz="1072866" latinLnBrk="0">
      <a:defRPr sz="1400">
        <a:latin typeface="+mj-lt"/>
        <a:ea typeface="+mj-ea"/>
        <a:cs typeface="+mj-cs"/>
        <a:sym typeface="Calibri"/>
      </a:defRPr>
    </a:lvl5pPr>
    <a:lvl6pPr indent="1143000" defTabSz="1072866" latinLnBrk="0">
      <a:defRPr sz="1400">
        <a:latin typeface="+mj-lt"/>
        <a:ea typeface="+mj-ea"/>
        <a:cs typeface="+mj-cs"/>
        <a:sym typeface="Calibri"/>
      </a:defRPr>
    </a:lvl6pPr>
    <a:lvl7pPr indent="1371600" defTabSz="1072866" latinLnBrk="0">
      <a:defRPr sz="1400">
        <a:latin typeface="+mj-lt"/>
        <a:ea typeface="+mj-ea"/>
        <a:cs typeface="+mj-cs"/>
        <a:sym typeface="Calibri"/>
      </a:defRPr>
    </a:lvl7pPr>
    <a:lvl8pPr indent="1600200" defTabSz="1072866" latinLnBrk="0">
      <a:defRPr sz="1400">
        <a:latin typeface="+mj-lt"/>
        <a:ea typeface="+mj-ea"/>
        <a:cs typeface="+mj-cs"/>
        <a:sym typeface="Calibri"/>
      </a:defRPr>
    </a:lvl8pPr>
    <a:lvl9pPr indent="1828800" defTabSz="1072866" latinLnBrk="0">
      <a:defRPr sz="1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objetos">
    <p:bg>
      <p:bgPr>
        <a:solidFill>
          <a:srgbClr val="FFFFFF"/>
        </a:solidFill>
        <a:effectLst/>
      </p:bgPr>
    </p:bg>
    <p:spTree>
      <p:nvGrpSpPr>
        <p:cNvPr id="1" name=""/>
        <p:cNvGrpSpPr/>
        <p:nvPr/>
      </p:nvGrpSpPr>
      <p:grpSpPr>
        <a:xfrm>
          <a:off x="0" y="0"/>
          <a:ext cx="0" cy="0"/>
          <a:chOff x="0" y="0"/>
          <a:chExt cx="0" cy="0"/>
        </a:xfrm>
      </p:grpSpPr>
      <p:pic>
        <p:nvPicPr>
          <p:cNvPr id="51" name="image1.jpeg" descr="image1.jpeg"/>
          <p:cNvPicPr>
            <a:picLocks noChangeAspect="1"/>
          </p:cNvPicPr>
          <p:nvPr/>
        </p:nvPicPr>
        <p:blipFill>
          <a:blip r:embed="rId2"/>
          <a:stretch>
            <a:fillRect/>
          </a:stretch>
        </p:blipFill>
        <p:spPr>
          <a:xfrm>
            <a:off x="381000" y="331788"/>
            <a:ext cx="9144000" cy="6469063"/>
          </a:xfrm>
          <a:prstGeom prst="rect">
            <a:avLst/>
          </a:prstGeom>
          <a:ln w="12700">
            <a:miter lim="400000"/>
          </a:ln>
        </p:spPr>
      </p:pic>
      <p:sp>
        <p:nvSpPr>
          <p:cNvPr id="52" name="Body Level One…"/>
          <p:cNvSpPr txBox="1">
            <a:spLocks noGrp="1"/>
          </p:cNvSpPr>
          <p:nvPr>
            <p:ph type="body" idx="1"/>
          </p:nvPr>
        </p:nvSpPr>
        <p:spPr>
          <a:xfrm>
            <a:off x="704850" y="1916113"/>
            <a:ext cx="7570790" cy="4210054"/>
          </a:xfrm>
          <a:prstGeom prst="rect">
            <a:avLst/>
          </a:prstGeom>
        </p:spPr>
        <p:txBody>
          <a:bodyPr>
            <a:normAutofit/>
          </a:bodyPr>
          <a:lstStyle>
            <a:lvl1pPr defTabSz="914400">
              <a:spcBef>
                <a:spcPts val="300"/>
              </a:spcBef>
              <a:defRPr sz="1600">
                <a:latin typeface="Arial"/>
                <a:ea typeface="Arial"/>
                <a:cs typeface="Arial"/>
                <a:sym typeface="Arial"/>
              </a:defRPr>
            </a:lvl1pPr>
            <a:lvl2pPr marL="742950" indent="-285750" defTabSz="914400">
              <a:spcBef>
                <a:spcPts val="300"/>
              </a:spcBef>
              <a:defRPr sz="1600">
                <a:latin typeface="Arial"/>
                <a:ea typeface="Arial"/>
                <a:cs typeface="Arial"/>
                <a:sym typeface="Arial"/>
              </a:defRPr>
            </a:lvl2pPr>
            <a:lvl3pPr marL="1175657" indent="-261257" defTabSz="914400">
              <a:spcBef>
                <a:spcPts val="300"/>
              </a:spcBef>
              <a:defRPr sz="1600">
                <a:latin typeface="Arial"/>
                <a:ea typeface="Arial"/>
                <a:cs typeface="Arial"/>
                <a:sym typeface="Arial"/>
              </a:defRPr>
            </a:lvl3pPr>
            <a:lvl4pPr marL="1676400" indent="-304800" defTabSz="914400">
              <a:spcBef>
                <a:spcPts val="300"/>
              </a:spcBef>
              <a:defRPr sz="1600">
                <a:latin typeface="Arial"/>
                <a:ea typeface="Arial"/>
                <a:cs typeface="Arial"/>
                <a:sym typeface="Arial"/>
              </a:defRPr>
            </a:lvl4pPr>
            <a:lvl5pPr marL="2133600" indent="-304800" defTabSz="914400">
              <a:spcBef>
                <a:spcPts val="300"/>
              </a:spcBef>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704850" y="274638"/>
            <a:ext cx="7056440" cy="633413"/>
          </a:xfrm>
          <a:prstGeom prst="rect">
            <a:avLst/>
          </a:prstGeom>
        </p:spPr>
        <p:txBody>
          <a:bodyPr>
            <a:normAutofit/>
          </a:bodyPr>
          <a:lstStyle>
            <a:lvl1pPr algn="l" defTabSz="914400">
              <a:defRPr sz="2400">
                <a:latin typeface="Arial"/>
                <a:ea typeface="Arial"/>
                <a:cs typeface="Arial"/>
                <a:sym typeface="Arial"/>
              </a:defRPr>
            </a:lvl1pPr>
          </a:lstStyle>
          <a:p>
            <a:r>
              <a:t>Title Text</a:t>
            </a:r>
          </a:p>
        </p:txBody>
      </p:sp>
      <p:sp>
        <p:nvSpPr>
          <p:cNvPr id="54" name="Slide Number"/>
          <p:cNvSpPr txBox="1">
            <a:spLocks noGrp="1"/>
          </p:cNvSpPr>
          <p:nvPr>
            <p:ph type="sldNum" sz="quarter" idx="2"/>
          </p:nvPr>
        </p:nvSpPr>
        <p:spPr>
          <a:xfrm>
            <a:off x="6660553" y="6224225"/>
            <a:ext cx="273653" cy="264251"/>
          </a:xfrm>
          <a:prstGeom prst="rect">
            <a:avLst/>
          </a:prstGeom>
        </p:spPr>
        <p:txBody>
          <a:bodyPr/>
          <a:lstStyle>
            <a:lvl1pPr defTabSz="914400">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81" y="6232199"/>
            <a:ext cx="258620" cy="248302"/>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3"/>
          <p:cNvSpPr txBox="1"/>
          <p:nvPr/>
        </p:nvSpPr>
        <p:spPr>
          <a:xfrm>
            <a:off x="498395" y="1367305"/>
            <a:ext cx="3291847"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pc="300">
                <a:latin typeface="Arial"/>
                <a:ea typeface="Arial"/>
                <a:cs typeface="Arial"/>
                <a:sym typeface="Arial"/>
              </a:defRPr>
            </a:lvl1pPr>
          </a:lstStyle>
          <a:p>
            <a:r>
              <a:rPr sz="2000" dirty="0"/>
              <a:t>Sports Business Management and Strategy</a:t>
            </a:r>
          </a:p>
        </p:txBody>
      </p:sp>
      <p:sp>
        <p:nvSpPr>
          <p:cNvPr id="64" name="TextBox 4"/>
          <p:cNvSpPr txBox="1"/>
          <p:nvPr/>
        </p:nvSpPr>
        <p:spPr>
          <a:xfrm>
            <a:off x="498395" y="2831020"/>
            <a:ext cx="4597644" cy="2059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b="1">
                <a:solidFill>
                  <a:srgbClr val="921824"/>
                </a:solidFill>
                <a:latin typeface="Georgia"/>
                <a:ea typeface="Georgia"/>
                <a:cs typeface="Georgia"/>
                <a:sym typeface="Georgia"/>
              </a:defRPr>
            </a:pPr>
            <a:r>
              <a:rPr sz="3200" dirty="0"/>
              <a:t>Sports Media and OTT</a:t>
            </a:r>
          </a:p>
          <a:p>
            <a:pPr>
              <a:defRPr sz="4200" b="1">
                <a:solidFill>
                  <a:srgbClr val="921824"/>
                </a:solidFill>
                <a:latin typeface="Georgia"/>
                <a:ea typeface="Georgia"/>
                <a:cs typeface="Georgia"/>
                <a:sym typeface="Georgia"/>
              </a:defRPr>
            </a:pPr>
            <a:endParaRPr sz="3200" dirty="0"/>
          </a:p>
          <a:p>
            <a:pPr>
              <a:defRPr sz="3000" b="1">
                <a:solidFill>
                  <a:srgbClr val="921824"/>
                </a:solidFill>
                <a:latin typeface="Georgia"/>
                <a:ea typeface="Georgia"/>
                <a:cs typeface="Georgia"/>
                <a:sym typeface="Georgia"/>
              </a:defRPr>
            </a:pPr>
            <a:r>
              <a:rPr sz="3200" dirty="0"/>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02" name="The Sports Spectrum"/>
          <p:cNvSpPr txBox="1">
            <a:spLocks noGrp="1"/>
          </p:cNvSpPr>
          <p:nvPr>
            <p:ph type="title" idx="4294967295"/>
          </p:nvPr>
        </p:nvSpPr>
        <p:spPr>
          <a:xfrm>
            <a:off x="849180" y="484365"/>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The Benefits</a:t>
            </a:r>
          </a:p>
        </p:txBody>
      </p:sp>
      <p:sp>
        <p:nvSpPr>
          <p:cNvPr id="103" name="Managers in all areas of sports need to expand their revenue base and a state of the art stadium or arena can help in multiple ways:…"/>
          <p:cNvSpPr txBox="1">
            <a:spLocks noGrp="1"/>
          </p:cNvSpPr>
          <p:nvPr>
            <p:ph type="body" idx="4294967295"/>
          </p:nvPr>
        </p:nvSpPr>
        <p:spPr>
          <a:xfrm>
            <a:off x="1026250" y="1082512"/>
            <a:ext cx="8229601" cy="4983166"/>
          </a:xfrm>
          <a:prstGeom prst="rect">
            <a:avLst/>
          </a:prstGeom>
        </p:spPr>
        <p:txBody>
          <a:bodyPr>
            <a:normAutofit/>
          </a:bodyPr>
          <a:lstStyle/>
          <a:p>
            <a:pPr marL="439151" indent="-228600" defTabSz="822958">
              <a:spcBef>
                <a:spcPts val="400"/>
              </a:spcBef>
              <a:buFontTx/>
              <a:defRPr sz="1600">
                <a:latin typeface="Arial"/>
                <a:ea typeface="Arial"/>
                <a:cs typeface="Arial"/>
                <a:sym typeface="Arial"/>
              </a:defRPr>
            </a:pPr>
            <a:r>
              <a:rPr sz="1400" dirty="0"/>
              <a:t>Broadcasts instantaneous sporting action to a large audience. </a:t>
            </a:r>
          </a:p>
          <a:p>
            <a:pPr marL="439151" indent="-228600" defTabSz="822958">
              <a:spcBef>
                <a:spcPts val="400"/>
              </a:spcBef>
              <a:buFontTx/>
              <a:defRPr sz="1600">
                <a:latin typeface="Arial"/>
                <a:ea typeface="Arial"/>
                <a:cs typeface="Arial"/>
                <a:sym typeface="Arial"/>
              </a:defRPr>
            </a:pPr>
            <a:r>
              <a:rPr sz="1400" dirty="0"/>
              <a:t>Cheap to film compared with dramas etc</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Hence features heavily on TV schedules particularly </a:t>
            </a:r>
            <a:r>
              <a:rPr lang="en-US" sz="1400" dirty="0"/>
              <a:t>on</a:t>
            </a:r>
            <a:r>
              <a:rPr sz="1400" dirty="0"/>
              <a:t> weekends. </a:t>
            </a:r>
          </a:p>
          <a:p>
            <a:pPr marL="439151" indent="-228600" defTabSz="822958">
              <a:spcBef>
                <a:spcPts val="400"/>
              </a:spcBef>
              <a:buFontTx/>
              <a:defRPr sz="1600">
                <a:latin typeface="Arial"/>
                <a:ea typeface="Arial"/>
                <a:cs typeface="Arial"/>
                <a:sym typeface="Arial"/>
              </a:defRPr>
            </a:pPr>
            <a:r>
              <a:rPr sz="1400" dirty="0"/>
              <a:t>Has brought minority sports to the fore</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Helps participants reach superstar status</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Raised performers earnings</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Provides role models</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Developed academic qualifications, sports science, books, journals and videos.</a:t>
            </a:r>
          </a:p>
        </p:txBody>
      </p:sp>
      <p:pic>
        <p:nvPicPr>
          <p:cNvPr id="104" name="download.jpg" descr="download.jpg"/>
          <p:cNvPicPr>
            <a:picLocks noChangeAspect="1"/>
          </p:cNvPicPr>
          <p:nvPr/>
        </p:nvPicPr>
        <p:blipFill>
          <a:blip r:embed="rId2"/>
          <a:stretch>
            <a:fillRect/>
          </a:stretch>
        </p:blipFill>
        <p:spPr>
          <a:xfrm>
            <a:off x="1783736" y="3504899"/>
            <a:ext cx="5546228" cy="2747035"/>
          </a:xfrm>
          <a:prstGeom prst="rect">
            <a:avLst/>
          </a:prstGeom>
          <a:ln w="50800">
            <a:solidFill>
              <a:srgbClr val="DDDDDD"/>
            </a:solidFill>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07"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The Disadvantages</a:t>
            </a:r>
          </a:p>
        </p:txBody>
      </p:sp>
      <p:sp>
        <p:nvSpPr>
          <p:cNvPr id="108" name="Managers in all areas of sports need to expand their revenue base and a state of the art stadium or arena can help in multiple ways:…"/>
          <p:cNvSpPr txBox="1">
            <a:spLocks noGrp="1"/>
          </p:cNvSpPr>
          <p:nvPr>
            <p:ph type="body" idx="4294967295"/>
          </p:nvPr>
        </p:nvSpPr>
        <p:spPr>
          <a:xfrm>
            <a:off x="606062" y="1533614"/>
            <a:ext cx="7469034" cy="1738412"/>
          </a:xfrm>
          <a:prstGeom prst="rect">
            <a:avLst/>
          </a:prstGeom>
        </p:spPr>
        <p:txBody>
          <a:bodyPr>
            <a:normAutofit lnSpcReduction="10000"/>
          </a:bodyPr>
          <a:lstStyle/>
          <a:p>
            <a:pPr marL="439151" indent="-228600" defTabSz="822958">
              <a:spcBef>
                <a:spcPts val="400"/>
              </a:spcBef>
              <a:buFontTx/>
              <a:defRPr sz="1600">
                <a:latin typeface="Arial"/>
                <a:ea typeface="Arial"/>
                <a:cs typeface="Arial"/>
                <a:sym typeface="Arial"/>
              </a:defRPr>
            </a:pPr>
            <a:r>
              <a:rPr sz="1400" dirty="0"/>
              <a:t>Places athletes under pressure to perform more regularly than is good for them</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Players become public figures where their every move is scrutinized</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Over</a:t>
            </a:r>
            <a:r>
              <a:rPr lang="en-US" sz="1400" dirty="0"/>
              <a:t>-</a:t>
            </a:r>
            <a:r>
              <a:rPr sz="1400" dirty="0"/>
              <a:t>dramatizes problems in sports world. Sensationalism sells papers</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Focus is often on the critical element of sport e.g. a violent incident or a challenge to the ref</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Deals between sporting bodies and the media can favor certain sports e.g. Adidas and FIFA</a:t>
            </a:r>
            <a:r>
              <a:rPr lang="en-US" sz="1400" dirty="0"/>
              <a:t>.</a:t>
            </a:r>
            <a:endParaRPr sz="1400" dirty="0"/>
          </a:p>
        </p:txBody>
      </p:sp>
      <p:pic>
        <p:nvPicPr>
          <p:cNvPr id="109" name="1605577440_96450.jpg" descr="1605577440_96450.jpg"/>
          <p:cNvPicPr>
            <a:picLocks noChangeAspect="1"/>
          </p:cNvPicPr>
          <p:nvPr/>
        </p:nvPicPr>
        <p:blipFill>
          <a:blip r:embed="rId2"/>
          <a:stretch>
            <a:fillRect/>
          </a:stretch>
        </p:blipFill>
        <p:spPr>
          <a:xfrm>
            <a:off x="3264165" y="3547860"/>
            <a:ext cx="3792116" cy="273032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12" name="The Sports Spectrum"/>
          <p:cNvSpPr txBox="1">
            <a:spLocks noGrp="1"/>
          </p:cNvSpPr>
          <p:nvPr>
            <p:ph type="title" idx="4294967295"/>
          </p:nvPr>
        </p:nvSpPr>
        <p:spPr>
          <a:xfrm>
            <a:off x="748596" y="651920"/>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How does it Change Sport?</a:t>
            </a:r>
          </a:p>
        </p:txBody>
      </p:sp>
      <p:sp>
        <p:nvSpPr>
          <p:cNvPr id="113" name="Managers in all areas of sports need to expand their revenue base and a state of the art stadium or arena can help in multiple ways:…"/>
          <p:cNvSpPr txBox="1">
            <a:spLocks noGrp="1"/>
          </p:cNvSpPr>
          <p:nvPr>
            <p:ph type="body" idx="4294967295"/>
          </p:nvPr>
        </p:nvSpPr>
        <p:spPr>
          <a:xfrm>
            <a:off x="619851" y="1276665"/>
            <a:ext cx="7887788" cy="1457391"/>
          </a:xfrm>
          <a:prstGeom prst="rect">
            <a:avLst/>
          </a:prstGeom>
        </p:spPr>
        <p:txBody>
          <a:bodyPr>
            <a:normAutofit/>
          </a:bodyPr>
          <a:lstStyle/>
          <a:p>
            <a:pPr marL="439151" indent="-228600" defTabSz="822958">
              <a:spcBef>
                <a:spcPts val="400"/>
              </a:spcBef>
              <a:buFontTx/>
              <a:defRPr sz="1600">
                <a:latin typeface="Arial"/>
                <a:ea typeface="Arial"/>
                <a:cs typeface="Arial"/>
                <a:sym typeface="Arial"/>
              </a:defRPr>
            </a:pPr>
            <a:r>
              <a:rPr sz="1400" dirty="0"/>
              <a:t>Some sports have had to change to be more amenable to media coverage</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Television coverage can influence participation in certain sports. </a:t>
            </a:r>
          </a:p>
          <a:p>
            <a:pPr marL="439151" indent="-228600" defTabSz="822958">
              <a:spcBef>
                <a:spcPts val="400"/>
              </a:spcBef>
              <a:buFontTx/>
              <a:defRPr sz="1600">
                <a:latin typeface="Arial"/>
                <a:ea typeface="Arial"/>
                <a:cs typeface="Arial"/>
                <a:sym typeface="Arial"/>
              </a:defRPr>
            </a:pPr>
            <a:r>
              <a:rPr sz="1400" dirty="0"/>
              <a:t>Example: 23 million people in the US watched the Women’s World Cup final in 2014 (higher than men’s world cup) and girls’ club soccer participation is up 37% while participation in high school soccer programs also has seen a boost of 45%.</a:t>
            </a:r>
          </a:p>
        </p:txBody>
      </p:sp>
      <p:pic>
        <p:nvPicPr>
          <p:cNvPr id="114" name="download.jpg" descr="download.jpg"/>
          <p:cNvPicPr>
            <a:picLocks noChangeAspect="1"/>
          </p:cNvPicPr>
          <p:nvPr/>
        </p:nvPicPr>
        <p:blipFill>
          <a:blip r:embed="rId2"/>
          <a:stretch>
            <a:fillRect/>
          </a:stretch>
        </p:blipFill>
        <p:spPr>
          <a:xfrm>
            <a:off x="2962190" y="2973592"/>
            <a:ext cx="3981619" cy="2649587"/>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17" name="The Sports Spectrum"/>
          <p:cNvSpPr txBox="1">
            <a:spLocks noGrp="1"/>
          </p:cNvSpPr>
          <p:nvPr>
            <p:ph type="title" idx="4294967295"/>
          </p:nvPr>
        </p:nvSpPr>
        <p:spPr>
          <a:xfrm>
            <a:off x="606062" y="411039"/>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a:t>
            </a:r>
          </a:p>
        </p:txBody>
      </p:sp>
      <p:sp>
        <p:nvSpPr>
          <p:cNvPr id="118" name="Managers in all areas of sports need to expand their revenue base and a state of the art stadium or arena can help in multiple ways:…"/>
          <p:cNvSpPr txBox="1">
            <a:spLocks noGrp="1"/>
          </p:cNvSpPr>
          <p:nvPr>
            <p:ph type="body" idx="4294967295"/>
          </p:nvPr>
        </p:nvSpPr>
        <p:spPr>
          <a:xfrm>
            <a:off x="645877" y="1077940"/>
            <a:ext cx="7971954" cy="3558068"/>
          </a:xfrm>
          <a:prstGeom prst="rect">
            <a:avLst/>
          </a:prstGeom>
        </p:spPr>
        <p:txBody>
          <a:bodyPr>
            <a:normAutofit/>
          </a:bodyPr>
          <a:lstStyle/>
          <a:p>
            <a:pPr marL="0" indent="0" defTabSz="822958">
              <a:spcBef>
                <a:spcPts val="400"/>
              </a:spcBef>
              <a:buSzTx/>
              <a:buFontTx/>
              <a:buNone/>
              <a:defRPr sz="1600">
                <a:latin typeface="Arial"/>
                <a:ea typeface="Arial"/>
                <a:cs typeface="Arial"/>
                <a:sym typeface="Arial"/>
              </a:defRPr>
            </a:pPr>
            <a:r>
              <a:rPr sz="1400" b="1" dirty="0"/>
              <a:t>Sports Rights Fees (from the rights holder perspective</a:t>
            </a:r>
            <a:r>
              <a:rPr sz="1400" dirty="0"/>
              <a:t>)</a:t>
            </a:r>
          </a:p>
          <a:p>
            <a:pPr marL="0" indent="0" defTabSz="822958">
              <a:spcBef>
                <a:spcPts val="400"/>
              </a:spcBef>
              <a:buSzTx/>
              <a:buFontTx/>
              <a:buNone/>
              <a:defRPr sz="1600">
                <a:latin typeface="Arial"/>
                <a:ea typeface="Arial"/>
                <a:cs typeface="Arial"/>
                <a:sym typeface="Arial"/>
              </a:defRPr>
            </a:pPr>
            <a:endParaRPr sz="1400" dirty="0"/>
          </a:p>
          <a:p>
            <a:pPr marL="0" indent="0" defTabSz="822958">
              <a:spcBef>
                <a:spcPts val="400"/>
              </a:spcBef>
              <a:buSzTx/>
              <a:buFontTx/>
              <a:buNone/>
              <a:defRPr sz="1600" b="1" i="1">
                <a:latin typeface="Arial"/>
                <a:ea typeface="Arial"/>
                <a:cs typeface="Arial"/>
                <a:sym typeface="Arial"/>
              </a:defRPr>
            </a:pPr>
            <a:r>
              <a:rPr sz="1400" dirty="0"/>
              <a:t>Several factors to consider when choosing a media partner for a rights holder:</a:t>
            </a:r>
          </a:p>
          <a:p>
            <a:pPr marL="439151" indent="-228600" defTabSz="822958">
              <a:spcBef>
                <a:spcPts val="400"/>
              </a:spcBef>
              <a:buFontTx/>
              <a:defRPr sz="1600">
                <a:latin typeface="Arial"/>
                <a:ea typeface="Arial"/>
                <a:cs typeface="Arial"/>
                <a:sym typeface="Arial"/>
              </a:defRPr>
            </a:pPr>
            <a:r>
              <a:rPr sz="1400" dirty="0"/>
              <a:t>Size of rights fees bid – </a:t>
            </a:r>
            <a:r>
              <a:rPr lang="en-US" sz="1400" dirty="0"/>
              <a:t>T</a:t>
            </a:r>
            <a:r>
              <a:rPr sz="1400" dirty="0"/>
              <a:t>he highest bidder is typically the most attractive</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Financial solvency of the potential high bidder. Several leagues have awarded sports rights to the highest bidder and subsequently been stranded when the bidder cannot pay the committed fees because of bankruptcy</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Broadness of coverage – </a:t>
            </a:r>
            <a:r>
              <a:rPr lang="en-US" sz="1400" dirty="0"/>
              <a:t>T</a:t>
            </a:r>
            <a:r>
              <a:rPr sz="1400" dirty="0"/>
              <a:t>he ability to provide coverage to as broad a base of viewers as possible (typically higher on broadcast than cable)</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Capability of bidders to broadcast the event – </a:t>
            </a:r>
            <a:r>
              <a:rPr lang="en-US" sz="1400" dirty="0"/>
              <a:t>T</a:t>
            </a:r>
            <a:r>
              <a:rPr sz="1400" dirty="0"/>
              <a:t>echnical capacity and ability for innovation in coverage</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Capability of bidders to market and cross</a:t>
            </a:r>
            <a:r>
              <a:rPr lang="en-US" sz="1400" dirty="0"/>
              <a:t>-</a:t>
            </a:r>
            <a:r>
              <a:rPr sz="1400" dirty="0"/>
              <a:t>promote the sporting league</a:t>
            </a:r>
            <a:r>
              <a:rPr lang="en-US" sz="1400" dirty="0"/>
              <a:t>.</a:t>
            </a:r>
            <a:endParaRPr sz="1400" dirty="0"/>
          </a:p>
          <a:p>
            <a:pPr marL="439151" indent="-228600" defTabSz="822958">
              <a:spcBef>
                <a:spcPts val="400"/>
              </a:spcBef>
              <a:buFontTx/>
              <a:defRPr sz="1600">
                <a:latin typeface="Arial"/>
                <a:ea typeface="Arial"/>
                <a:cs typeface="Arial"/>
                <a:sym typeface="Arial"/>
              </a:defRPr>
            </a:pPr>
            <a:r>
              <a:rPr sz="1400" dirty="0"/>
              <a:t>Long-term relationships – </a:t>
            </a:r>
            <a:r>
              <a:rPr lang="en-US" sz="1400" dirty="0"/>
              <a:t>T</a:t>
            </a:r>
            <a:r>
              <a:rPr sz="1400" dirty="0"/>
              <a:t>akes time to develop trust and confidence in a broadcasting partner</a:t>
            </a:r>
            <a:r>
              <a:rPr lang="en-US" sz="1400" dirty="0"/>
              <a:t>.</a:t>
            </a:r>
            <a:endParaRPr sz="1400"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21" name="The Sports Spectrum"/>
          <p:cNvSpPr txBox="1">
            <a:spLocks noGrp="1"/>
          </p:cNvSpPr>
          <p:nvPr>
            <p:ph type="title" idx="4294967295"/>
          </p:nvPr>
        </p:nvSpPr>
        <p:spPr>
          <a:xfrm>
            <a:off x="748596" y="4050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The Rights Game</a:t>
            </a:r>
          </a:p>
        </p:txBody>
      </p:sp>
      <p:pic>
        <p:nvPicPr>
          <p:cNvPr id="122" name="Image" descr="Image"/>
          <p:cNvPicPr>
            <a:picLocks noChangeAspect="1"/>
          </p:cNvPicPr>
          <p:nvPr/>
        </p:nvPicPr>
        <p:blipFill>
          <a:blip r:embed="rId2"/>
          <a:stretch>
            <a:fillRect/>
          </a:stretch>
        </p:blipFill>
        <p:spPr>
          <a:xfrm>
            <a:off x="852606" y="819589"/>
            <a:ext cx="8200788" cy="5467192"/>
          </a:xfrm>
          <a:prstGeom prst="rect">
            <a:avLst/>
          </a:prstGeom>
          <a:ln w="50800">
            <a:solidFill>
              <a:srgbClr val="DDDDDD"/>
            </a:solidFill>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25" name="The Sports Spectrum"/>
          <p:cNvSpPr txBox="1">
            <a:spLocks noGrp="1"/>
          </p:cNvSpPr>
          <p:nvPr>
            <p:ph type="title" idx="4294967295"/>
          </p:nvPr>
        </p:nvSpPr>
        <p:spPr>
          <a:xfrm>
            <a:off x="748596" y="4050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The Benefits</a:t>
            </a:r>
          </a:p>
        </p:txBody>
      </p:sp>
      <p:sp>
        <p:nvSpPr>
          <p:cNvPr id="126" name="Managers in all areas of sports need to expand their revenue base and a state of the art stadium or arena can help in multiple ways:…"/>
          <p:cNvSpPr txBox="1">
            <a:spLocks noGrp="1"/>
          </p:cNvSpPr>
          <p:nvPr>
            <p:ph type="body" sz="half" idx="4294967295"/>
          </p:nvPr>
        </p:nvSpPr>
        <p:spPr>
          <a:xfrm>
            <a:off x="731438" y="1228814"/>
            <a:ext cx="6247217" cy="1682847"/>
          </a:xfrm>
          <a:prstGeom prst="rect">
            <a:avLst/>
          </a:prstGeom>
        </p:spPr>
        <p:txBody>
          <a:bodyPr>
            <a:normAutofit/>
          </a:bodyPr>
          <a:lstStyle/>
          <a:p>
            <a:pPr defTabSz="914400">
              <a:spcBef>
                <a:spcPts val="600"/>
              </a:spcBef>
              <a:defRPr sz="1600">
                <a:solidFill>
                  <a:srgbClr val="00003B"/>
                </a:solidFill>
                <a:latin typeface="Arial"/>
                <a:ea typeface="Arial"/>
                <a:cs typeface="Arial"/>
                <a:sym typeface="Arial"/>
              </a:defRPr>
            </a:pPr>
            <a:r>
              <a:rPr sz="1400" dirty="0">
                <a:solidFill>
                  <a:schemeClr val="tx1"/>
                </a:solidFill>
              </a:rPr>
              <a:t>When national teams do well in a sport at the Olympics there is often and increase in grassroots participation.</a:t>
            </a:r>
          </a:p>
          <a:p>
            <a:pPr defTabSz="914400">
              <a:spcBef>
                <a:spcPts val="600"/>
              </a:spcBef>
              <a:defRPr sz="1600">
                <a:solidFill>
                  <a:srgbClr val="00003B"/>
                </a:solidFill>
                <a:latin typeface="Arial"/>
                <a:ea typeface="Arial"/>
                <a:cs typeface="Arial"/>
                <a:sym typeface="Arial"/>
              </a:defRPr>
            </a:pPr>
            <a:r>
              <a:rPr sz="1400" dirty="0">
                <a:solidFill>
                  <a:schemeClr val="tx1"/>
                </a:solidFill>
              </a:rPr>
              <a:t>Spectatorism is on the decline because it is more comfortable to watch the game from home</a:t>
            </a:r>
            <a:r>
              <a:rPr lang="en-US" sz="1400" dirty="0">
                <a:solidFill>
                  <a:schemeClr val="tx1"/>
                </a:solidFill>
              </a:rPr>
              <a:t>.</a:t>
            </a:r>
            <a:endParaRPr sz="1400" dirty="0">
              <a:solidFill>
                <a:schemeClr val="tx1"/>
              </a:solidFill>
            </a:endParaRPr>
          </a:p>
          <a:p>
            <a:pPr defTabSz="914400">
              <a:spcBef>
                <a:spcPts val="600"/>
              </a:spcBef>
              <a:defRPr sz="1600">
                <a:solidFill>
                  <a:srgbClr val="00003B"/>
                </a:solidFill>
                <a:latin typeface="Arial"/>
                <a:ea typeface="Arial"/>
                <a:cs typeface="Arial"/>
                <a:sym typeface="Arial"/>
              </a:defRPr>
            </a:pPr>
            <a:r>
              <a:rPr sz="1400" dirty="0">
                <a:solidFill>
                  <a:schemeClr val="tx1"/>
                </a:solidFill>
              </a:rPr>
              <a:t>This is why football clubs charge large fees to TV companies wanting to televise the match.</a:t>
            </a:r>
          </a:p>
        </p:txBody>
      </p:sp>
      <p:pic>
        <p:nvPicPr>
          <p:cNvPr id="127" name="TV_rights_EN.jpg" descr="TV_rights_EN.jpg"/>
          <p:cNvPicPr>
            <a:picLocks noChangeAspect="1"/>
          </p:cNvPicPr>
          <p:nvPr/>
        </p:nvPicPr>
        <p:blipFill>
          <a:blip r:embed="rId2"/>
          <a:stretch>
            <a:fillRect/>
          </a:stretch>
        </p:blipFill>
        <p:spPr>
          <a:xfrm>
            <a:off x="7114521" y="717482"/>
            <a:ext cx="2185417" cy="4758745"/>
          </a:xfrm>
          <a:prstGeom prst="rect">
            <a:avLst/>
          </a:prstGeom>
          <a:ln w="50800">
            <a:solidFill>
              <a:srgbClr val="DDDDDD"/>
            </a:solidFill>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he Sports Spectrum"/>
          <p:cNvSpPr txBox="1">
            <a:spLocks noGrp="1"/>
          </p:cNvSpPr>
          <p:nvPr>
            <p:ph type="title" idx="4294967295"/>
          </p:nvPr>
        </p:nvSpPr>
        <p:spPr>
          <a:xfrm>
            <a:off x="748596" y="405032"/>
            <a:ext cx="6946691" cy="620204"/>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a:t>
            </a:r>
            <a:r>
              <a:rPr lang="en-US" dirty="0"/>
              <a:t> </a:t>
            </a:r>
            <a:r>
              <a:rPr dirty="0"/>
              <a:t>- The Effect(s)</a:t>
            </a:r>
          </a:p>
        </p:txBody>
      </p:sp>
      <p:sp>
        <p:nvSpPr>
          <p:cNvPr id="130" name="American networks own the Olympics and can alter the timing of main events to suit live broadcasting times…"/>
          <p:cNvSpPr txBox="1"/>
          <p:nvPr/>
        </p:nvSpPr>
        <p:spPr>
          <a:xfrm>
            <a:off x="671547" y="1025236"/>
            <a:ext cx="7521477" cy="1638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85750" indent="-285750" defTabSz="457200">
              <a:spcBef>
                <a:spcPts val="300"/>
              </a:spcBef>
              <a:buSzPct val="100000"/>
              <a:buFont typeface="Arial" panose="020B0604020202020204" pitchFamily="34" charset="0"/>
              <a:buChar char="•"/>
              <a:defRPr sz="1600">
                <a:latin typeface="Arial"/>
                <a:ea typeface="Arial"/>
                <a:cs typeface="Arial"/>
                <a:sym typeface="Arial"/>
              </a:defRPr>
            </a:pPr>
            <a:r>
              <a:rPr sz="1400" dirty="0"/>
              <a:t>American networks own the Olympics and can alter the timing of main events to suit live broadcasting times</a:t>
            </a:r>
            <a:r>
              <a:rPr lang="en-US" sz="1400" dirty="0"/>
              <a:t>.</a:t>
            </a:r>
            <a:endParaRPr sz="1400" dirty="0"/>
          </a:p>
          <a:p>
            <a:pPr marL="326571" indent="-326571" defTabSz="457200">
              <a:spcBef>
                <a:spcPts val="300"/>
              </a:spcBef>
              <a:buSzPct val="100000"/>
              <a:buChar char="•"/>
              <a:defRPr sz="1600">
                <a:latin typeface="Arial"/>
                <a:ea typeface="Arial"/>
                <a:cs typeface="Arial"/>
                <a:sym typeface="Arial"/>
              </a:defRPr>
            </a:pPr>
            <a:r>
              <a:rPr sz="1400" dirty="0"/>
              <a:t>Sky TV has changed football from a Saturday game to an everyday event. Having bought exclusive TV rights to Rugby league, Sky changed the winter sport to a summer one, restructured the leagues to create a Super League and manufactured clubs in under represented areas. All clubs had to devise a non-geographical nickname in order to merchandise themselves.</a:t>
            </a:r>
          </a:p>
        </p:txBody>
      </p:sp>
      <p:pic>
        <p:nvPicPr>
          <p:cNvPr id="131" name="download.jpg" descr="download.jpg"/>
          <p:cNvPicPr>
            <a:picLocks noChangeAspect="1"/>
          </p:cNvPicPr>
          <p:nvPr/>
        </p:nvPicPr>
        <p:blipFill>
          <a:blip r:embed="rId2"/>
          <a:stretch>
            <a:fillRect/>
          </a:stretch>
        </p:blipFill>
        <p:spPr>
          <a:xfrm>
            <a:off x="2666832" y="3107945"/>
            <a:ext cx="4572336" cy="2560509"/>
          </a:xfrm>
          <a:prstGeom prst="rect">
            <a:avLst/>
          </a:prstGeom>
          <a:ln w="50800">
            <a:solidFill>
              <a:srgbClr val="DDDDDD"/>
            </a:solidFill>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 Sports Spectrum"/>
          <p:cNvSpPr txBox="1">
            <a:spLocks noGrp="1"/>
          </p:cNvSpPr>
          <p:nvPr>
            <p:ph type="title" idx="4294967295"/>
          </p:nvPr>
        </p:nvSpPr>
        <p:spPr>
          <a:xfrm>
            <a:off x="748596" y="4050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The Costs</a:t>
            </a:r>
          </a:p>
        </p:txBody>
      </p:sp>
      <p:pic>
        <p:nvPicPr>
          <p:cNvPr id="134" name="chart2_45748719 (1).png" descr="chart2_45748719 (1).png"/>
          <p:cNvPicPr>
            <a:picLocks noChangeAspect="1"/>
          </p:cNvPicPr>
          <p:nvPr/>
        </p:nvPicPr>
        <p:blipFill>
          <a:blip r:embed="rId2"/>
          <a:stretch>
            <a:fillRect/>
          </a:stretch>
        </p:blipFill>
        <p:spPr>
          <a:xfrm>
            <a:off x="2133737" y="695123"/>
            <a:ext cx="5901742" cy="590174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he Sports Spectrum"/>
          <p:cNvSpPr txBox="1">
            <a:spLocks noGrp="1"/>
          </p:cNvSpPr>
          <p:nvPr>
            <p:ph type="title" idx="4294967295"/>
          </p:nvPr>
        </p:nvSpPr>
        <p:spPr>
          <a:xfrm>
            <a:off x="748596" y="4050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 The Costs</a:t>
            </a:r>
          </a:p>
        </p:txBody>
      </p:sp>
      <p:sp>
        <p:nvSpPr>
          <p:cNvPr id="137" name="Managers in all areas of sports need to expand their revenue base and a state of the art stadium or arena can help in multiple ways:…"/>
          <p:cNvSpPr txBox="1">
            <a:spLocks noGrp="1"/>
          </p:cNvSpPr>
          <p:nvPr>
            <p:ph type="body" idx="4294967295"/>
          </p:nvPr>
        </p:nvSpPr>
        <p:spPr>
          <a:xfrm>
            <a:off x="748597" y="996441"/>
            <a:ext cx="7737036" cy="1857091"/>
          </a:xfrm>
          <a:prstGeom prst="rect">
            <a:avLst/>
          </a:prstGeom>
        </p:spPr>
        <p:txBody>
          <a:bodyPr>
            <a:normAutofit/>
          </a:bodyPr>
          <a:lstStyle/>
          <a:p>
            <a:pPr marL="312038" indent="-312038" defTabSz="832102">
              <a:spcBef>
                <a:spcPts val="600"/>
              </a:spcBef>
              <a:defRPr sz="1600">
                <a:latin typeface="Arial"/>
                <a:ea typeface="Arial"/>
                <a:cs typeface="Arial"/>
                <a:sym typeface="Arial"/>
              </a:defRPr>
            </a:pPr>
            <a:r>
              <a:rPr sz="1400" dirty="0"/>
              <a:t>With cameras being placed in goals, underwater and in racing cars, the viewer at home gets a more detailed coverage than a live spectator.</a:t>
            </a:r>
          </a:p>
          <a:p>
            <a:pPr marL="312038" indent="-312038" defTabSz="832102">
              <a:spcBef>
                <a:spcPts val="600"/>
              </a:spcBef>
              <a:defRPr sz="1600">
                <a:latin typeface="Arial"/>
                <a:ea typeface="Arial"/>
                <a:cs typeface="Arial"/>
                <a:sym typeface="Arial"/>
              </a:defRPr>
            </a:pPr>
            <a:r>
              <a:rPr sz="1400" dirty="0"/>
              <a:t>Action replays and freeze frames mean a detailed analysis can take place minutes after the goal.</a:t>
            </a:r>
          </a:p>
          <a:p>
            <a:pPr marL="312038" indent="-312038" defTabSz="832102">
              <a:spcBef>
                <a:spcPts val="600"/>
              </a:spcBef>
              <a:defRPr sz="1600">
                <a:latin typeface="Arial"/>
                <a:ea typeface="Arial"/>
                <a:cs typeface="Arial"/>
                <a:sym typeface="Arial"/>
              </a:defRPr>
            </a:pPr>
            <a:r>
              <a:rPr sz="1400" dirty="0"/>
              <a:t>Satellite communication means international events can be screened live to all homes.</a:t>
            </a:r>
          </a:p>
          <a:p>
            <a:pPr marL="312038" indent="-312038" defTabSz="832102">
              <a:spcBef>
                <a:spcPts val="600"/>
              </a:spcBef>
              <a:defRPr sz="1600">
                <a:latin typeface="Arial"/>
                <a:ea typeface="Arial"/>
                <a:cs typeface="Arial"/>
                <a:sym typeface="Arial"/>
              </a:defRPr>
            </a:pPr>
            <a:r>
              <a:rPr sz="1400" dirty="0"/>
              <a:t>The </a:t>
            </a:r>
            <a:r>
              <a:rPr lang="en-US" sz="1400" dirty="0"/>
              <a:t>B</a:t>
            </a:r>
            <a:r>
              <a:rPr sz="1400" dirty="0"/>
              <a:t>roadcasting Act of 1990 declared all rights to broadcast sport could be sold to the highest bidder.</a:t>
            </a:r>
          </a:p>
        </p:txBody>
      </p:sp>
      <p:pic>
        <p:nvPicPr>
          <p:cNvPr id="138" name="download.png" descr="download.png"/>
          <p:cNvPicPr>
            <a:picLocks noChangeAspect="1"/>
          </p:cNvPicPr>
          <p:nvPr/>
        </p:nvPicPr>
        <p:blipFill>
          <a:blip r:embed="rId2"/>
          <a:stretch>
            <a:fillRect/>
          </a:stretch>
        </p:blipFill>
        <p:spPr>
          <a:xfrm>
            <a:off x="2694766" y="2994723"/>
            <a:ext cx="4516467" cy="2866836"/>
          </a:xfrm>
          <a:prstGeom prst="rect">
            <a:avLst/>
          </a:prstGeom>
          <a:ln w="50800">
            <a:solidFill>
              <a:srgbClr val="DDDDDD"/>
            </a:solidFill>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Sports Spectrum"/>
          <p:cNvSpPr txBox="1">
            <a:spLocks noGrp="1"/>
          </p:cNvSpPr>
          <p:nvPr>
            <p:ph type="title" idx="4294967295"/>
          </p:nvPr>
        </p:nvSpPr>
        <p:spPr>
          <a:xfrm>
            <a:off x="608896" y="545435"/>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 </a:t>
            </a:r>
          </a:p>
        </p:txBody>
      </p:sp>
      <p:sp>
        <p:nvSpPr>
          <p:cNvPr id="141" name="Managers in all areas of sports need to expand their revenue base and a state of the art stadium or arena can help in multiple ways:…"/>
          <p:cNvSpPr txBox="1">
            <a:spLocks noGrp="1"/>
          </p:cNvSpPr>
          <p:nvPr>
            <p:ph type="body" sz="half" idx="4294967295"/>
          </p:nvPr>
        </p:nvSpPr>
        <p:spPr>
          <a:xfrm>
            <a:off x="608896" y="1369217"/>
            <a:ext cx="6836103" cy="4119566"/>
          </a:xfrm>
          <a:prstGeom prst="rect">
            <a:avLst/>
          </a:prstGeom>
        </p:spPr>
        <p:txBody>
          <a:bodyPr>
            <a:normAutofit/>
          </a:bodyPr>
          <a:lstStyle/>
          <a:p>
            <a:pPr defTabSz="914400">
              <a:spcBef>
                <a:spcPts val="600"/>
              </a:spcBef>
              <a:defRPr sz="1600">
                <a:solidFill>
                  <a:srgbClr val="000002"/>
                </a:solidFill>
                <a:latin typeface="Arial"/>
                <a:ea typeface="Arial"/>
                <a:cs typeface="Arial"/>
                <a:sym typeface="Arial"/>
              </a:defRPr>
            </a:pPr>
            <a:r>
              <a:rPr sz="1400" dirty="0"/>
              <a:t>TV companies pay huge sums to cover sports and the advertisers and sponsors back the sport because of the exposure they will get in the media.</a:t>
            </a:r>
          </a:p>
          <a:p>
            <a:pPr defTabSz="914400">
              <a:spcBef>
                <a:spcPts val="600"/>
              </a:spcBef>
              <a:defRPr sz="1600">
                <a:solidFill>
                  <a:srgbClr val="000002"/>
                </a:solidFill>
                <a:latin typeface="Arial"/>
                <a:ea typeface="Arial"/>
                <a:cs typeface="Arial"/>
                <a:sym typeface="Arial"/>
              </a:defRPr>
            </a:pPr>
            <a:r>
              <a:rPr sz="1400" dirty="0"/>
              <a:t>Individuals train for sport because the media gives them the stage on which to demonstrate their talents.</a:t>
            </a:r>
          </a:p>
          <a:p>
            <a:pPr defTabSz="914400">
              <a:spcBef>
                <a:spcPts val="600"/>
              </a:spcBef>
              <a:defRPr sz="1600">
                <a:solidFill>
                  <a:srgbClr val="000002"/>
                </a:solidFill>
                <a:latin typeface="Arial"/>
                <a:ea typeface="Arial"/>
                <a:cs typeface="Arial"/>
                <a:sym typeface="Arial"/>
              </a:defRPr>
            </a:pPr>
            <a:r>
              <a:rPr sz="1400" dirty="0"/>
              <a:t>Media coverage brings in the sponsors and</a:t>
            </a:r>
            <a:r>
              <a:rPr lang="en-US" sz="1400" dirty="0"/>
              <a:t> </a:t>
            </a:r>
            <a:r>
              <a:rPr sz="1400" dirty="0"/>
              <a:t>advertising to sports (essential for sports to be viable)</a:t>
            </a:r>
            <a:r>
              <a:rPr lang="en-US" sz="1400" dirty="0"/>
              <a:t>.</a:t>
            </a:r>
            <a:endParaRPr sz="1400" dirty="0"/>
          </a:p>
          <a:p>
            <a:pPr defTabSz="914400">
              <a:spcBef>
                <a:spcPts val="600"/>
              </a:spcBef>
              <a:defRPr sz="1600">
                <a:solidFill>
                  <a:srgbClr val="000002"/>
                </a:solidFill>
                <a:latin typeface="Arial"/>
                <a:ea typeface="Arial"/>
                <a:cs typeface="Arial"/>
                <a:sym typeface="Arial"/>
              </a:defRPr>
            </a:pPr>
            <a:r>
              <a:rPr sz="1400" dirty="0"/>
              <a:t>Sponsorship of sports is a cheap form of advertising</a:t>
            </a:r>
            <a:r>
              <a:rPr lang="en-US" sz="1400" dirty="0"/>
              <a:t>.</a:t>
            </a:r>
            <a:endParaRPr sz="1400" dirty="0"/>
          </a:p>
          <a:p>
            <a:pPr defTabSz="914400">
              <a:spcBef>
                <a:spcPts val="600"/>
              </a:spcBef>
              <a:defRPr sz="1600">
                <a:solidFill>
                  <a:srgbClr val="000002"/>
                </a:solidFill>
                <a:latin typeface="Arial"/>
                <a:ea typeface="Arial"/>
                <a:cs typeface="Arial"/>
                <a:sym typeface="Arial"/>
              </a:defRPr>
            </a:pPr>
            <a:r>
              <a:rPr sz="1400" dirty="0"/>
              <a:t>Sponsorship funds the sport</a:t>
            </a:r>
            <a:r>
              <a:rPr lang="en-US" sz="1400" dirty="0"/>
              <a:t>.</a:t>
            </a:r>
            <a:endParaRPr sz="1400" dirty="0"/>
          </a:p>
          <a:p>
            <a:pPr defTabSz="914400">
              <a:spcBef>
                <a:spcPts val="600"/>
              </a:spcBef>
              <a:defRPr sz="1600">
                <a:solidFill>
                  <a:srgbClr val="000002"/>
                </a:solidFill>
                <a:latin typeface="Arial"/>
                <a:ea typeface="Arial"/>
                <a:cs typeface="Arial"/>
                <a:sym typeface="Arial"/>
              </a:defRPr>
            </a:pPr>
            <a:r>
              <a:rPr sz="1400" dirty="0"/>
              <a:t>Sport attracts paying customers to the media’s presentation</a:t>
            </a:r>
            <a:r>
              <a:rPr lang="en-US" sz="1400" dirty="0"/>
              <a:t>.</a:t>
            </a:r>
            <a:endParaRPr sz="1400" dirty="0"/>
          </a:p>
        </p:txBody>
      </p:sp>
      <p:pic>
        <p:nvPicPr>
          <p:cNvPr id="142" name="25236.jpg" descr="25236.jpg"/>
          <p:cNvPicPr>
            <a:picLocks noChangeAspect="1"/>
          </p:cNvPicPr>
          <p:nvPr/>
        </p:nvPicPr>
        <p:blipFill>
          <a:blip r:embed="rId2"/>
          <a:stretch>
            <a:fillRect/>
          </a:stretch>
        </p:blipFill>
        <p:spPr>
          <a:xfrm>
            <a:off x="6821364" y="3013043"/>
            <a:ext cx="2475740" cy="2475740"/>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arcador de texto 3"/>
          <p:cNvSpPr txBox="1"/>
          <p:nvPr/>
        </p:nvSpPr>
        <p:spPr>
          <a:xfrm>
            <a:off x="606063" y="1234821"/>
            <a:ext cx="7660114" cy="4041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45679"/>
          <a:lstStyle/>
          <a:p>
            <a:pPr defTabSz="457200">
              <a:spcBef>
                <a:spcPts val="300"/>
              </a:spcBef>
              <a:defRPr sz="1400">
                <a:latin typeface="Arial"/>
                <a:ea typeface="Arial"/>
                <a:cs typeface="Arial"/>
                <a:sym typeface="Arial"/>
              </a:defRPr>
            </a:pPr>
            <a:r>
              <a:rPr lang="en-US" b="1" dirty="0">
                <a:solidFill>
                  <a:schemeClr val="tx1"/>
                </a:solidFill>
              </a:rPr>
              <a:t>The television industry utilizes two primary formats for delivering programming to viewers:</a:t>
            </a:r>
          </a:p>
          <a:p>
            <a:pPr defTabSz="457200">
              <a:spcBef>
                <a:spcPts val="300"/>
              </a:spcBef>
              <a:defRPr sz="1400">
                <a:latin typeface="Arial"/>
                <a:ea typeface="Arial"/>
                <a:cs typeface="Arial"/>
                <a:sym typeface="Arial"/>
              </a:defRPr>
            </a:pPr>
            <a:endParaRPr lang="en-US" b="1" dirty="0">
              <a:solidFill>
                <a:schemeClr val="tx1"/>
              </a:solidFill>
            </a:endParaRPr>
          </a:p>
          <a:p>
            <a:pPr defTabSz="457200">
              <a:spcBef>
                <a:spcPts val="300"/>
              </a:spcBef>
              <a:defRPr sz="1400">
                <a:latin typeface="Arial"/>
                <a:ea typeface="Arial"/>
                <a:cs typeface="Arial"/>
                <a:sym typeface="Arial"/>
              </a:defRPr>
            </a:pPr>
            <a:r>
              <a:rPr lang="en-US" b="1" dirty="0">
                <a:solidFill>
                  <a:schemeClr val="tx1"/>
                </a:solidFill>
              </a:rPr>
              <a:t>1. Free-to-Air Broadcast:</a:t>
            </a:r>
          </a:p>
          <a:p>
            <a:pPr defTabSz="457200">
              <a:spcBef>
                <a:spcPts val="300"/>
              </a:spcBef>
              <a:defRPr sz="1400">
                <a:latin typeface="Arial"/>
                <a:ea typeface="Arial"/>
                <a:cs typeface="Arial"/>
                <a:sym typeface="Arial"/>
              </a:defRPr>
            </a:pPr>
            <a:r>
              <a:rPr lang="en-US" dirty="0">
                <a:solidFill>
                  <a:schemeClr val="tx1"/>
                </a:solidFill>
              </a:rPr>
              <a:t>In the past, this was the exclusive method of receiving TV content, where households could pick up broadcast signals. Consequently, broadcast networks evolved to provide nationwide coverage of sports to a broad audience. The revenue model for free-to-air broadcasting relies on 30-second advertising commercials. Notably, sports programs have consistently ranked among the highest-rated shows on free-to-air TV.</a:t>
            </a:r>
          </a:p>
          <a:p>
            <a:pPr defTabSz="457200">
              <a:spcBef>
                <a:spcPts val="300"/>
              </a:spcBef>
              <a:defRPr sz="1400">
                <a:latin typeface="Arial"/>
                <a:ea typeface="Arial"/>
                <a:cs typeface="Arial"/>
                <a:sym typeface="Arial"/>
              </a:defRPr>
            </a:pPr>
            <a:endParaRPr lang="en-US" dirty="0">
              <a:solidFill>
                <a:schemeClr val="tx1"/>
              </a:solidFill>
            </a:endParaRPr>
          </a:p>
          <a:p>
            <a:pPr defTabSz="457200">
              <a:spcBef>
                <a:spcPts val="300"/>
              </a:spcBef>
              <a:defRPr sz="1400">
                <a:latin typeface="Arial"/>
                <a:ea typeface="Arial"/>
                <a:cs typeface="Arial"/>
                <a:sym typeface="Arial"/>
              </a:defRPr>
            </a:pPr>
            <a:r>
              <a:rPr lang="en-US" b="1" dirty="0">
                <a:solidFill>
                  <a:schemeClr val="tx1"/>
                </a:solidFill>
              </a:rPr>
              <a:t>2. Cable: </a:t>
            </a:r>
            <a:r>
              <a:rPr lang="en-US" dirty="0">
                <a:solidFill>
                  <a:schemeClr val="tx1"/>
                </a:solidFill>
              </a:rPr>
              <a:t>The cable segment of TV comprises two main components:</a:t>
            </a:r>
          </a:p>
          <a:p>
            <a:pPr defTabSz="457200">
              <a:spcBef>
                <a:spcPts val="300"/>
              </a:spcBef>
              <a:defRPr sz="1400">
                <a:latin typeface="Arial"/>
                <a:ea typeface="Arial"/>
                <a:cs typeface="Arial"/>
                <a:sym typeface="Arial"/>
              </a:defRPr>
            </a:pPr>
            <a:r>
              <a:rPr lang="en-US" dirty="0">
                <a:solidFill>
                  <a:schemeClr val="tx1"/>
                </a:solidFill>
              </a:rPr>
              <a:t>a) </a:t>
            </a:r>
            <a:r>
              <a:rPr lang="en-US" i="1" dirty="0">
                <a:solidFill>
                  <a:schemeClr val="tx1"/>
                </a:solidFill>
              </a:rPr>
              <a:t>Cable Content Channels:</a:t>
            </a:r>
            <a:r>
              <a:rPr lang="en-US" dirty="0">
                <a:solidFill>
                  <a:schemeClr val="tx1"/>
                </a:solidFill>
              </a:rPr>
              <a:t> These channels cater to diverse target audiences by delivering specialized content.</a:t>
            </a:r>
          </a:p>
          <a:p>
            <a:pPr defTabSz="457200">
              <a:spcBef>
                <a:spcPts val="300"/>
              </a:spcBef>
              <a:defRPr sz="1400">
                <a:latin typeface="Arial"/>
                <a:ea typeface="Arial"/>
                <a:cs typeface="Arial"/>
                <a:sym typeface="Arial"/>
              </a:defRPr>
            </a:pPr>
            <a:r>
              <a:rPr lang="en-US" dirty="0">
                <a:solidFill>
                  <a:schemeClr val="tx1"/>
                </a:solidFill>
              </a:rPr>
              <a:t>b) </a:t>
            </a:r>
            <a:r>
              <a:rPr lang="en-US" i="1" dirty="0">
                <a:solidFill>
                  <a:schemeClr val="tx1"/>
                </a:solidFill>
              </a:rPr>
              <a:t>Sports Channels</a:t>
            </a:r>
            <a:r>
              <a:rPr lang="en-US" dirty="0">
                <a:solidFill>
                  <a:schemeClr val="tx1"/>
                </a:solidFill>
              </a:rPr>
              <a:t>: Among the top-rated cable channels, sports channels have gained prominence. A recent trend involves the introduction of "special sport packages," offering season-long access to out-of-town games that may not be included in local broadcast or cable offerings.</a:t>
            </a:r>
            <a:endParaRPr dirty="0">
              <a:solidFill>
                <a:schemeClr val="tx1"/>
              </a:solidFill>
            </a:endParaRPr>
          </a:p>
        </p:txBody>
      </p:sp>
      <p:sp>
        <p:nvSpPr>
          <p:cNvPr id="67" name="The Sports Spectrum"/>
          <p:cNvSpPr txBox="1">
            <a:spLocks noGrp="1"/>
          </p:cNvSpPr>
          <p:nvPr>
            <p:ph type="title" idx="4294967295"/>
          </p:nvPr>
        </p:nvSpPr>
        <p:spPr>
          <a:xfrm>
            <a:off x="606062" y="627536"/>
            <a:ext cx="6946690"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Media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ítulo 1"/>
          <p:cNvSpPr txBox="1">
            <a:spLocks noGrp="1"/>
          </p:cNvSpPr>
          <p:nvPr>
            <p:ph type="title" idx="4294967295"/>
          </p:nvPr>
        </p:nvSpPr>
        <p:spPr>
          <a:xfrm>
            <a:off x="933203" y="673722"/>
            <a:ext cx="6946690" cy="496710"/>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Media</a:t>
            </a:r>
          </a:p>
        </p:txBody>
      </p:sp>
      <p:sp>
        <p:nvSpPr>
          <p:cNvPr id="71" name="Marcador de texto 3"/>
          <p:cNvSpPr txBox="1">
            <a:spLocks noGrp="1"/>
          </p:cNvSpPr>
          <p:nvPr>
            <p:ph type="body" idx="4294967295"/>
          </p:nvPr>
        </p:nvSpPr>
        <p:spPr>
          <a:xfrm>
            <a:off x="933203" y="1355961"/>
            <a:ext cx="7909045" cy="4121295"/>
          </a:xfrm>
          <a:prstGeom prst="rect">
            <a:avLst/>
          </a:prstGeom>
        </p:spPr>
        <p:txBody>
          <a:bodyPr numCol="1" spcCol="47432">
            <a:noAutofit/>
          </a:bodyPr>
          <a:lstStyle/>
          <a:p>
            <a:pPr marL="0" indent="0" defTabSz="448055">
              <a:spcBef>
                <a:spcPts val="200"/>
              </a:spcBef>
              <a:buSzTx/>
              <a:buNone/>
              <a:defRPr sz="1500">
                <a:latin typeface="Arial"/>
                <a:ea typeface="Arial"/>
                <a:cs typeface="Arial"/>
                <a:sym typeface="Arial"/>
              </a:defRPr>
            </a:pPr>
            <a:r>
              <a:rPr lang="en-US" sz="1300" b="1" dirty="0">
                <a:solidFill>
                  <a:schemeClr val="tx1"/>
                </a:solidFill>
              </a:rPr>
              <a:t>The primary revenue streams for most cable content channels originate from two main sources:</a:t>
            </a:r>
          </a:p>
          <a:p>
            <a:pPr marL="0" indent="0" defTabSz="448055">
              <a:spcBef>
                <a:spcPts val="200"/>
              </a:spcBef>
              <a:buSzTx/>
              <a:buNone/>
              <a:defRPr sz="1500">
                <a:latin typeface="Arial"/>
                <a:ea typeface="Arial"/>
                <a:cs typeface="Arial"/>
                <a:sym typeface="Arial"/>
              </a:defRPr>
            </a:pPr>
            <a:endParaRPr lang="en-US" sz="1300" b="1" dirty="0">
              <a:solidFill>
                <a:schemeClr val="tx1"/>
              </a:solidFill>
            </a:endParaRPr>
          </a:p>
          <a:p>
            <a:pPr marL="0" indent="0" defTabSz="448055">
              <a:spcBef>
                <a:spcPts val="200"/>
              </a:spcBef>
              <a:buSzTx/>
              <a:buNone/>
              <a:defRPr sz="1500">
                <a:latin typeface="Arial"/>
                <a:ea typeface="Arial"/>
                <a:cs typeface="Arial"/>
                <a:sym typeface="Arial"/>
              </a:defRPr>
            </a:pPr>
            <a:r>
              <a:rPr lang="en-US" sz="1300" b="1" dirty="0">
                <a:solidFill>
                  <a:schemeClr val="tx1"/>
                </a:solidFill>
              </a:rPr>
              <a:t>1. Carriage Payments from Cable Distribution Platform Companies:</a:t>
            </a:r>
          </a:p>
          <a:p>
            <a:pPr marL="0" indent="0" defTabSz="448055">
              <a:spcBef>
                <a:spcPts val="200"/>
              </a:spcBef>
              <a:buSzTx/>
              <a:buNone/>
              <a:defRPr sz="1500">
                <a:latin typeface="Arial"/>
                <a:ea typeface="Arial"/>
                <a:cs typeface="Arial"/>
                <a:sym typeface="Arial"/>
              </a:defRPr>
            </a:pPr>
            <a:r>
              <a:rPr lang="en-US" sz="1300" dirty="0">
                <a:solidFill>
                  <a:schemeClr val="tx1"/>
                </a:solidFill>
              </a:rPr>
              <a:t>Cable content channels receive carriage payments from cable distribution platform companies such as </a:t>
            </a:r>
            <a:r>
              <a:rPr lang="en-US" sz="1300" dirty="0" err="1">
                <a:solidFill>
                  <a:schemeClr val="tx1"/>
                </a:solidFill>
              </a:rPr>
              <a:t>Directv</a:t>
            </a:r>
            <a:r>
              <a:rPr lang="en-US" sz="1300" dirty="0">
                <a:solidFill>
                  <a:schemeClr val="tx1"/>
                </a:solidFill>
              </a:rPr>
              <a:t> and Comcast. These payments can vary significantly, and most contracts between cable content channels and their distribution platform partners are structured on a monthly per-subscriber basis. Securing a position in high-volume subscriber packages is generally preferable for cable content channels, as it leads to higher revenues.</a:t>
            </a:r>
          </a:p>
          <a:p>
            <a:pPr marL="0" indent="0" defTabSz="448055">
              <a:spcBef>
                <a:spcPts val="200"/>
              </a:spcBef>
              <a:buSzTx/>
              <a:buNone/>
              <a:defRPr sz="1500">
                <a:latin typeface="Arial"/>
                <a:ea typeface="Arial"/>
                <a:cs typeface="Arial"/>
                <a:sym typeface="Arial"/>
              </a:defRPr>
            </a:pPr>
            <a:endParaRPr lang="en-US" sz="1300" b="1" dirty="0">
              <a:solidFill>
                <a:schemeClr val="tx1"/>
              </a:solidFill>
            </a:endParaRPr>
          </a:p>
          <a:p>
            <a:pPr marL="0" indent="0" defTabSz="448055">
              <a:spcBef>
                <a:spcPts val="200"/>
              </a:spcBef>
              <a:buSzTx/>
              <a:buNone/>
              <a:defRPr sz="1500">
                <a:latin typeface="Arial"/>
                <a:ea typeface="Arial"/>
                <a:cs typeface="Arial"/>
                <a:sym typeface="Arial"/>
              </a:defRPr>
            </a:pPr>
            <a:r>
              <a:rPr lang="en-US" sz="1300" b="1" dirty="0">
                <a:solidFill>
                  <a:schemeClr val="tx1"/>
                </a:solidFill>
              </a:rPr>
              <a:t>2. Advertising Revenues:</a:t>
            </a:r>
          </a:p>
          <a:p>
            <a:pPr marL="0" indent="0" defTabSz="448055">
              <a:spcBef>
                <a:spcPts val="200"/>
              </a:spcBef>
              <a:buSzTx/>
              <a:buNone/>
              <a:defRPr sz="1500">
                <a:latin typeface="Arial"/>
                <a:ea typeface="Arial"/>
                <a:cs typeface="Arial"/>
                <a:sym typeface="Arial"/>
              </a:defRPr>
            </a:pPr>
            <a:r>
              <a:rPr lang="en-US" sz="1300" dirty="0">
                <a:solidFill>
                  <a:schemeClr val="tx1"/>
                </a:solidFill>
              </a:rPr>
              <a:t>Another major source of income for cable content channels is advertising revenue. Advertisers pay for slots during programming, contributing to the overall financial health of the channel.</a:t>
            </a:r>
          </a:p>
          <a:p>
            <a:pPr marL="0" indent="0" defTabSz="448055">
              <a:spcBef>
                <a:spcPts val="200"/>
              </a:spcBef>
              <a:buSzTx/>
              <a:buNone/>
              <a:defRPr sz="1500">
                <a:latin typeface="Arial"/>
                <a:ea typeface="Arial"/>
                <a:cs typeface="Arial"/>
                <a:sym typeface="Arial"/>
              </a:defRPr>
            </a:pPr>
            <a:r>
              <a:rPr lang="en-US" sz="1300" dirty="0">
                <a:solidFill>
                  <a:schemeClr val="tx1"/>
                </a:solidFill>
              </a:rPr>
              <a:t>Distribution platform companies play a crucial role in the delivery of cable content channels to viewers. These companies package multiple individual "cable" channels and use one of two technologies to transmit them to viewers:</a:t>
            </a:r>
          </a:p>
          <a:p>
            <a:pPr marL="0" indent="0" defTabSz="448055">
              <a:spcBef>
                <a:spcPts val="200"/>
              </a:spcBef>
              <a:buSzTx/>
              <a:buNone/>
              <a:defRPr sz="1500">
                <a:latin typeface="Arial"/>
                <a:ea typeface="Arial"/>
                <a:cs typeface="Arial"/>
                <a:sym typeface="Arial"/>
              </a:defRPr>
            </a:pPr>
            <a:r>
              <a:rPr lang="en-US" sz="1300" dirty="0">
                <a:solidFill>
                  <a:schemeClr val="tx1"/>
                </a:solidFill>
              </a:rPr>
              <a:t>a) Below-the-Ground Cable: Channels are delivered through cables installed underground. </a:t>
            </a:r>
          </a:p>
          <a:p>
            <a:pPr marL="0" indent="0" defTabSz="448055">
              <a:spcBef>
                <a:spcPts val="200"/>
              </a:spcBef>
              <a:buSzTx/>
              <a:buNone/>
              <a:defRPr sz="1500">
                <a:latin typeface="Arial"/>
                <a:ea typeface="Arial"/>
                <a:cs typeface="Arial"/>
                <a:sym typeface="Arial"/>
              </a:defRPr>
            </a:pPr>
            <a:r>
              <a:rPr lang="en-US" sz="1300" dirty="0">
                <a:solidFill>
                  <a:schemeClr val="tx1"/>
                </a:solidFill>
              </a:rPr>
              <a:t> b) Satellites: Signals are conveyed to dishes attached to houses or apartment complexes via satellites. This technology enables the distribution platform companies to reach a broad audience with their bundled channel packages.</a:t>
            </a:r>
            <a:endParaRPr sz="1300"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ítulo 1"/>
          <p:cNvSpPr txBox="1"/>
          <p:nvPr/>
        </p:nvSpPr>
        <p:spPr>
          <a:xfrm>
            <a:off x="873909" y="1471721"/>
            <a:ext cx="6855250"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b="1">
                <a:solidFill>
                  <a:srgbClr val="FFFFFF"/>
                </a:solidFill>
                <a:latin typeface="Georgia"/>
                <a:ea typeface="Georgia"/>
                <a:cs typeface="Georgia"/>
                <a:sym typeface="Georgia"/>
              </a:defRPr>
            </a:lvl1pPr>
          </a:lstStyle>
          <a:p>
            <a:r>
              <a:rPr dirty="0"/>
              <a:t>Sports Media</a:t>
            </a:r>
          </a:p>
        </p:txBody>
      </p:sp>
      <p:sp>
        <p:nvSpPr>
          <p:cNvPr id="75" name="Marcador de texto 3"/>
          <p:cNvSpPr txBox="1"/>
          <p:nvPr/>
        </p:nvSpPr>
        <p:spPr>
          <a:xfrm>
            <a:off x="873909" y="2230807"/>
            <a:ext cx="8388963" cy="3087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46367"/>
          <a:lstStyle/>
          <a:p>
            <a:pPr defTabSz="457200">
              <a:spcBef>
                <a:spcPts val="300"/>
              </a:spcBef>
              <a:defRPr sz="1400">
                <a:solidFill>
                  <a:srgbClr val="FFFFFF"/>
                </a:solidFill>
                <a:latin typeface="Arial"/>
                <a:ea typeface="Arial"/>
                <a:cs typeface="Arial"/>
                <a:sym typeface="Arial"/>
              </a:defRPr>
            </a:pPr>
            <a:r>
              <a:rPr dirty="0"/>
              <a:t>TV Ratings are central to determining what broadcasters and cable companies are willing to bid for sports media rights and the contracts they are willing to sign</a:t>
            </a:r>
            <a:r>
              <a:rPr lang="en-US" dirty="0"/>
              <a:t>.</a:t>
            </a:r>
          </a:p>
          <a:p>
            <a:pPr defTabSz="457200">
              <a:spcBef>
                <a:spcPts val="300"/>
              </a:spcBef>
              <a:defRPr sz="1400">
                <a:solidFill>
                  <a:srgbClr val="FFFFFF"/>
                </a:solidFill>
                <a:latin typeface="Arial"/>
                <a:ea typeface="Arial"/>
                <a:cs typeface="Arial"/>
                <a:sym typeface="Arial"/>
              </a:defRPr>
            </a:pPr>
            <a:endParaRPr dirty="0"/>
          </a:p>
          <a:p>
            <a:pPr defTabSz="457200">
              <a:spcBef>
                <a:spcPts val="300"/>
              </a:spcBef>
              <a:defRPr sz="1400">
                <a:solidFill>
                  <a:srgbClr val="FFFFFF"/>
                </a:solidFill>
                <a:latin typeface="Arial"/>
                <a:ea typeface="Arial"/>
                <a:cs typeface="Arial"/>
                <a:sym typeface="Arial"/>
              </a:defRPr>
            </a:pPr>
            <a:r>
              <a:rPr b="1" dirty="0"/>
              <a:t>Different Contracting Models </a:t>
            </a:r>
          </a:p>
          <a:p>
            <a:pPr defTabSz="457200">
              <a:spcBef>
                <a:spcPts val="300"/>
              </a:spcBef>
              <a:defRPr sz="1400">
                <a:solidFill>
                  <a:srgbClr val="FFFFFF"/>
                </a:solidFill>
                <a:latin typeface="Arial"/>
                <a:ea typeface="Arial"/>
                <a:cs typeface="Arial"/>
                <a:sym typeface="Arial"/>
              </a:defRPr>
            </a:pPr>
            <a:r>
              <a:rPr dirty="0"/>
              <a:t>Media company pays a fixed, up-front fee – most commonly used model for major sporting properties.  Using the national TV contracts for the NBA, NFL, MLB as examples, the guaranteed fixed fee aspect of this model provides “revenue certainty” to the sporting league</a:t>
            </a:r>
            <a:r>
              <a:rPr lang="en-US" dirty="0"/>
              <a:t>.</a:t>
            </a:r>
            <a:endParaRPr dirty="0"/>
          </a:p>
          <a:p>
            <a:pPr defTabSz="457200">
              <a:spcBef>
                <a:spcPts val="300"/>
              </a:spcBef>
              <a:defRPr sz="1400">
                <a:solidFill>
                  <a:srgbClr val="FFFFFF"/>
                </a:solidFill>
                <a:latin typeface="Arial"/>
                <a:ea typeface="Arial"/>
                <a:cs typeface="Arial"/>
                <a:sym typeface="Arial"/>
              </a:defRPr>
            </a:pPr>
            <a:r>
              <a:rPr dirty="0"/>
              <a:t>	</a:t>
            </a:r>
          </a:p>
          <a:p>
            <a:pPr defTabSz="457200">
              <a:spcBef>
                <a:spcPts val="300"/>
              </a:spcBef>
              <a:defRPr sz="1400">
                <a:solidFill>
                  <a:srgbClr val="FFFFFF"/>
                </a:solidFill>
                <a:latin typeface="Arial"/>
                <a:ea typeface="Arial"/>
                <a:cs typeface="Arial"/>
                <a:sym typeface="Arial"/>
              </a:defRPr>
            </a:pPr>
            <a:r>
              <a:rPr b="1" dirty="0"/>
              <a:t>Revenue </a:t>
            </a:r>
            <a:r>
              <a:rPr lang="en-US" b="1" dirty="0"/>
              <a:t>Sharing Model</a:t>
            </a:r>
          </a:p>
          <a:p>
            <a:pPr defTabSz="457200">
              <a:spcBef>
                <a:spcPts val="300"/>
              </a:spcBef>
              <a:defRPr sz="1400">
                <a:solidFill>
                  <a:srgbClr val="FFFFFF"/>
                </a:solidFill>
                <a:latin typeface="Arial"/>
                <a:ea typeface="Arial"/>
                <a:cs typeface="Arial"/>
                <a:sym typeface="Arial"/>
              </a:defRPr>
            </a:pPr>
            <a:r>
              <a:rPr lang="en-US" dirty="0"/>
              <a:t>A</a:t>
            </a:r>
            <a:r>
              <a:rPr dirty="0"/>
              <a:t> component of the sports rights fee (or sometimes even all of the fee) is a function of revenues associated with the broadcast of the event. This model works </a:t>
            </a:r>
            <a:r>
              <a:rPr lang="en-US" dirty="0"/>
              <a:t>best</a:t>
            </a:r>
            <a:r>
              <a:rPr dirty="0"/>
              <a:t> with a broadcast free-to-air partner where the advertising revenues stream can be identified with the sports broadcast</a:t>
            </a:r>
            <a:r>
              <a:rPr lang="en-US" dirty="0"/>
              <a:t>.</a:t>
            </a:r>
            <a:endParaRPr dirty="0"/>
          </a:p>
          <a:p>
            <a:pPr defTabSz="457200">
              <a:spcBef>
                <a:spcPts val="300"/>
              </a:spcBef>
              <a:defRPr sz="1400">
                <a:solidFill>
                  <a:srgbClr val="FFFFFF"/>
                </a:solidFill>
                <a:latin typeface="Arial"/>
                <a:ea typeface="Arial"/>
                <a:cs typeface="Arial"/>
                <a:sym typeface="Arial"/>
              </a:defRPr>
            </a:pPr>
            <a:r>
              <a:rPr dirty="0"/>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83" name="The Sports Spectrum"/>
          <p:cNvSpPr txBox="1">
            <a:spLocks noGrp="1"/>
          </p:cNvSpPr>
          <p:nvPr>
            <p:ph type="title" idx="4294967295"/>
          </p:nvPr>
        </p:nvSpPr>
        <p:spPr>
          <a:xfrm>
            <a:off x="748596" y="929288"/>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a:t>
            </a:r>
          </a:p>
        </p:txBody>
      </p:sp>
      <p:sp>
        <p:nvSpPr>
          <p:cNvPr id="84" name="Managers in all areas of sports need to expand their revenue base and a state of the art stadium or arena can help in multiple ways:…"/>
          <p:cNvSpPr txBox="1">
            <a:spLocks noGrp="1"/>
          </p:cNvSpPr>
          <p:nvPr>
            <p:ph type="body" idx="4294967295"/>
          </p:nvPr>
        </p:nvSpPr>
        <p:spPr>
          <a:xfrm>
            <a:off x="748596" y="1943097"/>
            <a:ext cx="7569618" cy="2296196"/>
          </a:xfrm>
          <a:prstGeom prst="rect">
            <a:avLst/>
          </a:prstGeom>
        </p:spPr>
        <p:txBody>
          <a:bodyPr>
            <a:normAutofit/>
          </a:bodyPr>
          <a:lstStyle/>
          <a:p>
            <a:pPr marL="0" indent="0" defTabSz="822958">
              <a:spcBef>
                <a:spcPts val="400"/>
              </a:spcBef>
              <a:buSzTx/>
              <a:buFontTx/>
              <a:buNone/>
              <a:defRPr sz="1600" b="1" i="1">
                <a:latin typeface="Arial"/>
                <a:ea typeface="Arial"/>
                <a:cs typeface="Arial"/>
                <a:sym typeface="Arial"/>
              </a:defRPr>
            </a:pPr>
            <a:r>
              <a:rPr sz="1400" dirty="0">
                <a:solidFill>
                  <a:schemeClr val="tx1"/>
                </a:solidFill>
              </a:rPr>
              <a:t>Different Contracting Models </a:t>
            </a:r>
          </a:p>
          <a:p>
            <a:pPr marL="0" indent="0" defTabSz="822958">
              <a:spcBef>
                <a:spcPts val="400"/>
              </a:spcBef>
              <a:buSzTx/>
              <a:buFontTx/>
              <a:buNone/>
              <a:defRPr sz="1600" b="1" i="1">
                <a:latin typeface="Arial"/>
                <a:ea typeface="Arial"/>
                <a:cs typeface="Arial"/>
                <a:sym typeface="Arial"/>
              </a:defRPr>
            </a:pPr>
            <a:endParaRPr sz="1400" dirty="0">
              <a:solidFill>
                <a:schemeClr val="tx1"/>
              </a:solidFill>
            </a:endParaRPr>
          </a:p>
          <a:p>
            <a:pPr marL="0" indent="0" defTabSz="822958">
              <a:spcBef>
                <a:spcPts val="400"/>
              </a:spcBef>
              <a:buSzTx/>
              <a:buFontTx/>
              <a:buNone/>
              <a:defRPr sz="1600">
                <a:latin typeface="Arial"/>
                <a:ea typeface="Arial"/>
                <a:cs typeface="Arial"/>
                <a:sym typeface="Arial"/>
              </a:defRPr>
            </a:pPr>
            <a:r>
              <a:rPr sz="1400" dirty="0">
                <a:solidFill>
                  <a:schemeClr val="tx1"/>
                </a:solidFill>
              </a:rPr>
              <a:t>Sports Rights holder buys time on the media outlet and keep all advertising revenue it sells - this provides revenue certainty to the media outlet. The risk of a downturn in ratings or advertising revenues falls on the sports rights holder. </a:t>
            </a:r>
          </a:p>
          <a:p>
            <a:pPr marL="0" indent="0" defTabSz="822958">
              <a:spcBef>
                <a:spcPts val="400"/>
              </a:spcBef>
              <a:buSzTx/>
              <a:buFontTx/>
              <a:buNone/>
              <a:defRPr sz="1600">
                <a:latin typeface="Arial"/>
                <a:ea typeface="Arial"/>
                <a:cs typeface="Arial"/>
                <a:sym typeface="Arial"/>
              </a:defRPr>
            </a:pPr>
            <a:endParaRPr sz="1400" dirty="0">
              <a:solidFill>
                <a:schemeClr val="tx1"/>
              </a:solidFill>
            </a:endParaRPr>
          </a:p>
          <a:p>
            <a:pPr marL="0" indent="0" defTabSz="822958">
              <a:spcBef>
                <a:spcPts val="400"/>
              </a:spcBef>
              <a:buSzTx/>
              <a:buFontTx/>
              <a:buNone/>
              <a:defRPr sz="1600">
                <a:latin typeface="Arial"/>
                <a:ea typeface="Arial"/>
                <a:cs typeface="Arial"/>
                <a:sym typeface="Arial"/>
              </a:defRPr>
            </a:pPr>
            <a:r>
              <a:rPr sz="1400" dirty="0">
                <a:solidFill>
                  <a:schemeClr val="tx1"/>
                </a:solidFill>
              </a:rPr>
              <a:t>These three models have many variants in practice. In some leagues a medi</a:t>
            </a:r>
            <a:r>
              <a:rPr lang="en-US" sz="1400" dirty="0">
                <a:solidFill>
                  <a:schemeClr val="tx1"/>
                </a:solidFill>
              </a:rPr>
              <a:t>a </a:t>
            </a:r>
            <a:r>
              <a:rPr sz="1400" dirty="0">
                <a:solidFill>
                  <a:schemeClr val="tx1"/>
                </a:solidFill>
              </a:rPr>
              <a:t>partner may look beyond the advertising revenues or increased cable subscribers as the value drivers in a sports right fee contract.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88" name="The Sports Spectrum"/>
          <p:cNvSpPr txBox="1">
            <a:spLocks noGrp="1"/>
          </p:cNvSpPr>
          <p:nvPr>
            <p:ph type="title" idx="4294967295"/>
          </p:nvPr>
        </p:nvSpPr>
        <p:spPr>
          <a:xfrm>
            <a:off x="632551" y="508664"/>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a:t>
            </a:r>
          </a:p>
        </p:txBody>
      </p:sp>
      <p:sp>
        <p:nvSpPr>
          <p:cNvPr id="89" name="Managers in all areas of sports need to expand their revenue base and a state of the art stadium or arena can help in multiple ways:…"/>
          <p:cNvSpPr txBox="1">
            <a:spLocks noGrp="1"/>
          </p:cNvSpPr>
          <p:nvPr>
            <p:ph type="body" idx="4294967295"/>
          </p:nvPr>
        </p:nvSpPr>
        <p:spPr>
          <a:xfrm>
            <a:off x="632551" y="1196812"/>
            <a:ext cx="7901576" cy="3686084"/>
          </a:xfrm>
          <a:prstGeom prst="rect">
            <a:avLst/>
          </a:prstGeom>
        </p:spPr>
        <p:txBody>
          <a:bodyPr>
            <a:normAutofit lnSpcReduction="10000"/>
          </a:bodyPr>
          <a:lstStyle/>
          <a:p>
            <a:pPr marL="0" indent="0" defTabSz="822958">
              <a:spcBef>
                <a:spcPts val="400"/>
              </a:spcBef>
              <a:buSzTx/>
              <a:buFontTx/>
              <a:buNone/>
              <a:defRPr sz="1600">
                <a:latin typeface="Arial"/>
                <a:ea typeface="Arial"/>
                <a:cs typeface="Arial"/>
                <a:sym typeface="Arial"/>
              </a:defRPr>
            </a:pPr>
            <a:r>
              <a:rPr sz="1400" b="1" dirty="0">
                <a:solidFill>
                  <a:schemeClr val="tx1"/>
                </a:solidFill>
              </a:rPr>
              <a:t>Sports Rights Fees (from the rights holder perspective</a:t>
            </a:r>
            <a:r>
              <a:rPr sz="1400" dirty="0">
                <a:solidFill>
                  <a:schemeClr val="tx1"/>
                </a:solidFill>
              </a:rPr>
              <a:t>)</a:t>
            </a:r>
          </a:p>
          <a:p>
            <a:pPr marL="0" indent="0" defTabSz="822958">
              <a:spcBef>
                <a:spcPts val="400"/>
              </a:spcBef>
              <a:buSzTx/>
              <a:buFontTx/>
              <a:buNone/>
              <a:defRPr sz="1600">
                <a:latin typeface="Arial"/>
                <a:ea typeface="Arial"/>
                <a:cs typeface="Arial"/>
                <a:sym typeface="Arial"/>
              </a:defRPr>
            </a:pPr>
            <a:endParaRPr sz="1400" dirty="0">
              <a:solidFill>
                <a:schemeClr val="tx1"/>
              </a:solidFill>
            </a:endParaRPr>
          </a:p>
          <a:p>
            <a:pPr marL="0" indent="0" defTabSz="822958">
              <a:spcBef>
                <a:spcPts val="400"/>
              </a:spcBef>
              <a:buSzTx/>
              <a:buFontTx/>
              <a:buNone/>
              <a:defRPr sz="1600" b="1" i="1">
                <a:latin typeface="Arial"/>
                <a:ea typeface="Arial"/>
                <a:cs typeface="Arial"/>
                <a:sym typeface="Arial"/>
              </a:defRPr>
            </a:pPr>
            <a:r>
              <a:rPr sz="1400" dirty="0">
                <a:solidFill>
                  <a:schemeClr val="tx1"/>
                </a:solidFill>
              </a:rPr>
              <a:t>Several factors to consider when choosing a media partner for a rights holder, </a:t>
            </a:r>
          </a:p>
          <a:p>
            <a:pPr marL="0" indent="0" defTabSz="822958">
              <a:spcBef>
                <a:spcPts val="400"/>
              </a:spcBef>
              <a:buSzTx/>
              <a:buFontTx/>
              <a:buNone/>
              <a:defRPr sz="1600" b="1" i="1">
                <a:latin typeface="Arial"/>
                <a:ea typeface="Arial"/>
                <a:cs typeface="Arial"/>
                <a:sym typeface="Arial"/>
              </a:defRPr>
            </a:pPr>
            <a:r>
              <a:rPr sz="1400" dirty="0">
                <a:solidFill>
                  <a:schemeClr val="tx1"/>
                </a:solidFill>
              </a:rPr>
              <a:t>include:</a:t>
            </a:r>
          </a:p>
          <a:p>
            <a:pPr marL="439151" indent="-228600" defTabSz="822958">
              <a:spcBef>
                <a:spcPts val="400"/>
              </a:spcBef>
              <a:buFontTx/>
              <a:defRPr sz="1600">
                <a:latin typeface="Arial"/>
                <a:ea typeface="Arial"/>
                <a:cs typeface="Arial"/>
                <a:sym typeface="Arial"/>
              </a:defRPr>
            </a:pPr>
            <a:r>
              <a:rPr sz="1400" dirty="0">
                <a:solidFill>
                  <a:schemeClr val="tx1"/>
                </a:solidFill>
              </a:rPr>
              <a:t>Size of rights fees bid – </a:t>
            </a:r>
            <a:r>
              <a:rPr lang="en-US" sz="1400" dirty="0">
                <a:solidFill>
                  <a:schemeClr val="tx1"/>
                </a:solidFill>
              </a:rPr>
              <a:t>T</a:t>
            </a:r>
            <a:r>
              <a:rPr sz="1400" dirty="0">
                <a:solidFill>
                  <a:schemeClr val="tx1"/>
                </a:solidFill>
              </a:rPr>
              <a:t>he highest bidder is typically the most attractive</a:t>
            </a:r>
            <a:r>
              <a:rPr lang="en-US" sz="1400" dirty="0">
                <a:solidFill>
                  <a:schemeClr val="tx1"/>
                </a:solidFill>
              </a:rPr>
              <a:t>.</a:t>
            </a:r>
            <a:endParaRPr sz="1400" dirty="0">
              <a:solidFill>
                <a:schemeClr val="tx1"/>
              </a:solidFill>
            </a:endParaRPr>
          </a:p>
          <a:p>
            <a:pPr marL="439151" indent="-228600" defTabSz="822958">
              <a:spcBef>
                <a:spcPts val="400"/>
              </a:spcBef>
              <a:buFontTx/>
              <a:defRPr sz="1600">
                <a:latin typeface="Arial"/>
                <a:ea typeface="Arial"/>
                <a:cs typeface="Arial"/>
                <a:sym typeface="Arial"/>
              </a:defRPr>
            </a:pPr>
            <a:r>
              <a:rPr sz="1400" dirty="0">
                <a:solidFill>
                  <a:schemeClr val="tx1"/>
                </a:solidFill>
              </a:rPr>
              <a:t>Financial solvency of the potential high bidder. Several leagues have awarded sports rights to the highest bidder and subsequently been stranded when the bidder cannot pay the committed fees because of bankruptcy</a:t>
            </a:r>
            <a:r>
              <a:rPr lang="en-US" sz="1400" dirty="0">
                <a:solidFill>
                  <a:schemeClr val="tx1"/>
                </a:solidFill>
              </a:rPr>
              <a:t>.</a:t>
            </a:r>
            <a:endParaRPr sz="1400" dirty="0">
              <a:solidFill>
                <a:schemeClr val="tx1"/>
              </a:solidFill>
            </a:endParaRPr>
          </a:p>
          <a:p>
            <a:pPr marL="439151" indent="-228600" defTabSz="822958">
              <a:spcBef>
                <a:spcPts val="400"/>
              </a:spcBef>
              <a:buFontTx/>
              <a:defRPr sz="1600">
                <a:latin typeface="Arial"/>
                <a:ea typeface="Arial"/>
                <a:cs typeface="Arial"/>
                <a:sym typeface="Arial"/>
              </a:defRPr>
            </a:pPr>
            <a:r>
              <a:rPr sz="1400" dirty="0">
                <a:solidFill>
                  <a:schemeClr val="tx1"/>
                </a:solidFill>
              </a:rPr>
              <a:t>Broadness of coverage – </a:t>
            </a:r>
            <a:r>
              <a:rPr lang="en-US" sz="1400" dirty="0">
                <a:solidFill>
                  <a:schemeClr val="tx1"/>
                </a:solidFill>
              </a:rPr>
              <a:t>T</a:t>
            </a:r>
            <a:r>
              <a:rPr sz="1400" dirty="0">
                <a:solidFill>
                  <a:schemeClr val="tx1"/>
                </a:solidFill>
              </a:rPr>
              <a:t>he ability to provide coverage to as broad a base of viewers as possible (typically higher on broadcast than cable)</a:t>
            </a:r>
            <a:r>
              <a:rPr lang="en-US" sz="1400" dirty="0">
                <a:solidFill>
                  <a:schemeClr val="tx1"/>
                </a:solidFill>
              </a:rPr>
              <a:t>.</a:t>
            </a:r>
            <a:endParaRPr sz="1400" dirty="0">
              <a:solidFill>
                <a:schemeClr val="tx1"/>
              </a:solidFill>
            </a:endParaRPr>
          </a:p>
          <a:p>
            <a:pPr marL="439151" indent="-228600" defTabSz="822958">
              <a:spcBef>
                <a:spcPts val="400"/>
              </a:spcBef>
              <a:buFontTx/>
              <a:defRPr sz="1600">
                <a:latin typeface="Arial"/>
                <a:ea typeface="Arial"/>
                <a:cs typeface="Arial"/>
                <a:sym typeface="Arial"/>
              </a:defRPr>
            </a:pPr>
            <a:r>
              <a:rPr sz="1400" dirty="0">
                <a:solidFill>
                  <a:schemeClr val="tx1"/>
                </a:solidFill>
              </a:rPr>
              <a:t>Capability of bidders to broadcast the event – </a:t>
            </a:r>
            <a:r>
              <a:rPr lang="en-US" sz="1400" dirty="0">
                <a:solidFill>
                  <a:schemeClr val="tx1"/>
                </a:solidFill>
              </a:rPr>
              <a:t>T</a:t>
            </a:r>
            <a:r>
              <a:rPr sz="1400" dirty="0">
                <a:solidFill>
                  <a:schemeClr val="tx1"/>
                </a:solidFill>
              </a:rPr>
              <a:t>echnical capacity and ability for innovation in coverage</a:t>
            </a:r>
            <a:r>
              <a:rPr lang="en-US" sz="1400" dirty="0">
                <a:solidFill>
                  <a:schemeClr val="tx1"/>
                </a:solidFill>
              </a:rPr>
              <a:t>.</a:t>
            </a:r>
            <a:endParaRPr sz="1400" dirty="0">
              <a:solidFill>
                <a:schemeClr val="tx1"/>
              </a:solidFill>
            </a:endParaRPr>
          </a:p>
          <a:p>
            <a:pPr marL="439151" indent="-228600" defTabSz="822958">
              <a:spcBef>
                <a:spcPts val="400"/>
              </a:spcBef>
              <a:buFontTx/>
              <a:defRPr sz="1600">
                <a:latin typeface="Arial"/>
                <a:ea typeface="Arial"/>
                <a:cs typeface="Arial"/>
                <a:sym typeface="Arial"/>
              </a:defRPr>
            </a:pPr>
            <a:r>
              <a:rPr sz="1400" dirty="0">
                <a:solidFill>
                  <a:schemeClr val="tx1"/>
                </a:solidFill>
              </a:rPr>
              <a:t>Capability of bidders to market and cross –</a:t>
            </a:r>
            <a:r>
              <a:rPr lang="en-US" sz="1400" dirty="0">
                <a:solidFill>
                  <a:schemeClr val="tx1"/>
                </a:solidFill>
              </a:rPr>
              <a:t>P</a:t>
            </a:r>
            <a:r>
              <a:rPr sz="1400" dirty="0">
                <a:solidFill>
                  <a:schemeClr val="tx1"/>
                </a:solidFill>
              </a:rPr>
              <a:t>romote the sporting league</a:t>
            </a:r>
            <a:r>
              <a:rPr lang="en-US" sz="1400" dirty="0">
                <a:solidFill>
                  <a:schemeClr val="tx1"/>
                </a:solidFill>
              </a:rPr>
              <a:t>.</a:t>
            </a:r>
            <a:endParaRPr sz="1400" dirty="0">
              <a:solidFill>
                <a:schemeClr val="tx1"/>
              </a:solidFill>
            </a:endParaRPr>
          </a:p>
          <a:p>
            <a:pPr marL="439151" indent="-228600" defTabSz="822958">
              <a:spcBef>
                <a:spcPts val="400"/>
              </a:spcBef>
              <a:buFontTx/>
              <a:defRPr sz="1600">
                <a:latin typeface="Arial"/>
                <a:ea typeface="Arial"/>
                <a:cs typeface="Arial"/>
                <a:sym typeface="Arial"/>
              </a:defRPr>
            </a:pPr>
            <a:r>
              <a:rPr sz="1400" dirty="0">
                <a:solidFill>
                  <a:schemeClr val="tx1"/>
                </a:solidFill>
              </a:rPr>
              <a:t>Long-term relationships – </a:t>
            </a:r>
            <a:r>
              <a:rPr lang="en-US" sz="1400" dirty="0">
                <a:solidFill>
                  <a:schemeClr val="tx1"/>
                </a:solidFill>
              </a:rPr>
              <a:t>T</a:t>
            </a:r>
            <a:r>
              <a:rPr sz="1400" dirty="0">
                <a:solidFill>
                  <a:schemeClr val="tx1"/>
                </a:solidFill>
              </a:rPr>
              <a:t>akes time to develop trust and confidence in a broadcasting partner</a:t>
            </a:r>
            <a:r>
              <a:rPr lang="en-US" sz="1400" dirty="0">
                <a:solidFill>
                  <a:schemeClr val="tx1"/>
                </a:solidFill>
              </a:rPr>
              <a:t>.</a:t>
            </a:r>
            <a:endParaRPr sz="1400" dirty="0">
              <a:solidFill>
                <a:schemeClr val="tx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Marcador de texto 3"/>
          <p:cNvSpPr txBox="1"/>
          <p:nvPr/>
        </p:nvSpPr>
        <p:spPr>
          <a:xfrm>
            <a:off x="606062" y="1234821"/>
            <a:ext cx="7901576" cy="5953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88" name="The Sports Spectrum"/>
          <p:cNvSpPr txBox="1">
            <a:spLocks noGrp="1"/>
          </p:cNvSpPr>
          <p:nvPr>
            <p:ph type="title" idx="4294967295"/>
          </p:nvPr>
        </p:nvSpPr>
        <p:spPr>
          <a:xfrm>
            <a:off x="606062" y="411039"/>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Sports Television</a:t>
            </a:r>
          </a:p>
        </p:txBody>
      </p:sp>
      <p:sp>
        <p:nvSpPr>
          <p:cNvPr id="89" name="Managers in all areas of sports need to expand their revenue base and a state of the art stadium or arena can help in multiple ways:…"/>
          <p:cNvSpPr txBox="1">
            <a:spLocks noGrp="1"/>
          </p:cNvSpPr>
          <p:nvPr>
            <p:ph type="body" idx="4294967295"/>
          </p:nvPr>
        </p:nvSpPr>
        <p:spPr>
          <a:xfrm>
            <a:off x="606062" y="1196812"/>
            <a:ext cx="8080738" cy="3695229"/>
          </a:xfrm>
          <a:prstGeom prst="rect">
            <a:avLst/>
          </a:prstGeom>
        </p:spPr>
        <p:txBody>
          <a:bodyPr>
            <a:noAutofit/>
          </a:bodyPr>
          <a:lstStyle/>
          <a:p>
            <a:pPr marL="0" indent="0" defTabSz="822958">
              <a:spcBef>
                <a:spcPts val="400"/>
              </a:spcBef>
              <a:buSzTx/>
              <a:buFontTx/>
              <a:buNone/>
              <a:defRPr sz="1600">
                <a:latin typeface="Arial"/>
                <a:ea typeface="Arial"/>
                <a:cs typeface="Arial"/>
                <a:sym typeface="Arial"/>
              </a:defRPr>
            </a:pPr>
            <a:r>
              <a:rPr lang="en-US" sz="1400" b="1" dirty="0">
                <a:solidFill>
                  <a:schemeClr val="tx1"/>
                </a:solidFill>
              </a:rPr>
              <a:t>Cable Sports Networks and Regional Sports Networks</a:t>
            </a:r>
          </a:p>
          <a:p>
            <a:pPr marL="0" indent="0" defTabSz="822958">
              <a:spcBef>
                <a:spcPts val="400"/>
              </a:spcBef>
              <a:buSzTx/>
              <a:buFontTx/>
              <a:buNone/>
              <a:defRPr sz="1600">
                <a:latin typeface="Arial"/>
                <a:ea typeface="Arial"/>
                <a:cs typeface="Arial"/>
                <a:sym typeface="Arial"/>
              </a:defRPr>
            </a:pPr>
            <a:endParaRPr lang="en-US" sz="1400" dirty="0">
              <a:solidFill>
                <a:schemeClr val="tx1"/>
              </a:solidFill>
            </a:endParaRPr>
          </a:p>
          <a:p>
            <a:pPr marL="0" indent="0" defTabSz="822958">
              <a:spcBef>
                <a:spcPts val="400"/>
              </a:spcBef>
              <a:buSzTx/>
              <a:buFontTx/>
              <a:buNone/>
              <a:defRPr sz="1600">
                <a:latin typeface="Arial"/>
                <a:ea typeface="Arial"/>
                <a:cs typeface="Arial"/>
                <a:sym typeface="Arial"/>
              </a:defRPr>
            </a:pPr>
            <a:r>
              <a:rPr lang="en-US" sz="1400" dirty="0">
                <a:solidFill>
                  <a:schemeClr val="tx1"/>
                </a:solidFill>
              </a:rPr>
              <a:t>ESPN launches as the first cable content sports channel in 1979.</a:t>
            </a:r>
          </a:p>
          <a:p>
            <a:pPr marL="0" indent="0" defTabSz="822958">
              <a:spcBef>
                <a:spcPts val="400"/>
              </a:spcBef>
              <a:buSzTx/>
              <a:buFontTx/>
              <a:buNone/>
              <a:defRPr sz="1600">
                <a:latin typeface="Arial"/>
                <a:ea typeface="Arial"/>
                <a:cs typeface="Arial"/>
                <a:sym typeface="Arial"/>
              </a:defRPr>
            </a:pPr>
            <a:endParaRPr lang="en-US" sz="1400" b="1" dirty="0">
              <a:solidFill>
                <a:schemeClr val="tx1"/>
              </a:solidFill>
            </a:endParaRPr>
          </a:p>
          <a:p>
            <a:pPr marL="0" indent="0" defTabSz="822958">
              <a:spcBef>
                <a:spcPts val="400"/>
              </a:spcBef>
              <a:buSzTx/>
              <a:buFontTx/>
              <a:buNone/>
              <a:defRPr sz="1600">
                <a:latin typeface="Arial"/>
                <a:ea typeface="Arial"/>
                <a:cs typeface="Arial"/>
                <a:sym typeface="Arial"/>
              </a:defRPr>
            </a:pPr>
            <a:r>
              <a:rPr lang="en-US" sz="1400" b="1" dirty="0">
                <a:solidFill>
                  <a:schemeClr val="tx1"/>
                </a:solidFill>
              </a:rPr>
              <a:t>1. Local Sports Networks</a:t>
            </a:r>
            <a:r>
              <a:rPr lang="en-US" sz="1400" dirty="0">
                <a:solidFill>
                  <a:schemeClr val="tx1"/>
                </a:solidFill>
              </a:rPr>
              <a:t> – Fan interest in club sports is typically strongly Regionally focused. Sufficient sports products are available in many areas to support local cable sports content channels.</a:t>
            </a:r>
          </a:p>
          <a:p>
            <a:pPr marL="0" indent="0" defTabSz="822958">
              <a:spcBef>
                <a:spcPts val="400"/>
              </a:spcBef>
              <a:buSzTx/>
              <a:buFontTx/>
              <a:buNone/>
              <a:defRPr sz="1600">
                <a:latin typeface="Arial"/>
                <a:ea typeface="Arial"/>
                <a:cs typeface="Arial"/>
                <a:sym typeface="Arial"/>
              </a:defRPr>
            </a:pPr>
            <a:endParaRPr lang="en-US" sz="1400" dirty="0">
              <a:solidFill>
                <a:schemeClr val="tx1"/>
              </a:solidFill>
            </a:endParaRPr>
          </a:p>
          <a:p>
            <a:pPr marL="0" indent="0" defTabSz="822958">
              <a:spcBef>
                <a:spcPts val="400"/>
              </a:spcBef>
              <a:buSzTx/>
              <a:buFontTx/>
              <a:buNone/>
              <a:defRPr sz="1600">
                <a:latin typeface="Arial"/>
                <a:ea typeface="Arial"/>
                <a:cs typeface="Arial"/>
                <a:sym typeface="Arial"/>
              </a:defRPr>
            </a:pPr>
            <a:r>
              <a:rPr lang="en-US" sz="1400" b="1" dirty="0">
                <a:solidFill>
                  <a:schemeClr val="tx1"/>
                </a:solidFill>
              </a:rPr>
              <a:t>2. National/Regional Hybrid Sports Networks</a:t>
            </a:r>
            <a:r>
              <a:rPr lang="en-US" sz="1400" dirty="0">
                <a:solidFill>
                  <a:schemeClr val="tx1"/>
                </a:solidFill>
              </a:rPr>
              <a:t> – While individual region-focused cable content channels have the benefit of a local focus, viewers are also interested in what is happening at the national level.  (Ex: Fox Sports and local league programming).</a:t>
            </a:r>
          </a:p>
          <a:p>
            <a:pPr marL="0" indent="0" defTabSz="822958">
              <a:spcBef>
                <a:spcPts val="400"/>
              </a:spcBef>
              <a:buSzTx/>
              <a:buFontTx/>
              <a:buNone/>
              <a:defRPr sz="1600">
                <a:latin typeface="Arial"/>
                <a:ea typeface="Arial"/>
                <a:cs typeface="Arial"/>
                <a:sym typeface="Arial"/>
              </a:defRPr>
            </a:pPr>
            <a:endParaRPr lang="en-US" sz="1400" dirty="0">
              <a:solidFill>
                <a:schemeClr val="tx1"/>
              </a:solidFill>
            </a:endParaRPr>
          </a:p>
          <a:p>
            <a:pPr marL="0" indent="0" defTabSz="822958">
              <a:spcBef>
                <a:spcPts val="400"/>
              </a:spcBef>
              <a:buSzTx/>
              <a:buFontTx/>
              <a:buNone/>
              <a:defRPr sz="1600">
                <a:latin typeface="Arial"/>
                <a:ea typeface="Arial"/>
                <a:cs typeface="Arial"/>
                <a:sym typeface="Arial"/>
              </a:defRPr>
            </a:pPr>
            <a:r>
              <a:rPr lang="en-US" sz="1400" b="1" dirty="0">
                <a:solidFill>
                  <a:schemeClr val="tx1"/>
                </a:solidFill>
              </a:rPr>
              <a:t>3. Sporting Club “Controlled” RSNs</a:t>
            </a:r>
            <a:r>
              <a:rPr lang="en-US" sz="1400" dirty="0">
                <a:solidFill>
                  <a:schemeClr val="tx1"/>
                </a:solidFill>
              </a:rPr>
              <a:t> – Traditionally, the regional sports network isn’t involved with individual sporting clubs but that has changed with growing interest in the creation of RSNs where a sporting club is an equity investor. (</a:t>
            </a:r>
            <a:r>
              <a:rPr lang="en-US" sz="1400" dirty="0" err="1">
                <a:solidFill>
                  <a:schemeClr val="tx1"/>
                </a:solidFill>
              </a:rPr>
              <a:t>ex:Yankees</a:t>
            </a:r>
            <a:r>
              <a:rPr lang="en-US" sz="1400" dirty="0">
                <a:solidFill>
                  <a:schemeClr val="tx1"/>
                </a:solidFill>
              </a:rPr>
              <a:t> network, New England Patriots).</a:t>
            </a:r>
            <a:endParaRPr sz="1400" dirty="0">
              <a:solidFill>
                <a:schemeClr val="tx1"/>
              </a:solidFill>
            </a:endParaRPr>
          </a:p>
        </p:txBody>
      </p:sp>
    </p:spTree>
    <p:extLst>
      <p:ext uri="{BB962C8B-B14F-4D97-AF65-F5344CB8AC3E}">
        <p14:creationId xmlns:p14="http://schemas.microsoft.com/office/powerpoint/2010/main" val="34175010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96"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Sports Television</a:t>
            </a:r>
          </a:p>
        </p:txBody>
      </p:sp>
      <p:sp>
        <p:nvSpPr>
          <p:cNvPr id="97" name="Managers in all areas of sports need to expand their revenue base and a state of the art stadium or arena can help in multiple ways:…"/>
          <p:cNvSpPr txBox="1">
            <a:spLocks noGrp="1"/>
          </p:cNvSpPr>
          <p:nvPr>
            <p:ph type="body" idx="4294967295"/>
          </p:nvPr>
        </p:nvSpPr>
        <p:spPr>
          <a:xfrm>
            <a:off x="734151" y="1222212"/>
            <a:ext cx="7275994" cy="3185196"/>
          </a:xfrm>
          <a:prstGeom prst="rect">
            <a:avLst/>
          </a:prstGeom>
        </p:spPr>
        <p:txBody>
          <a:bodyPr>
            <a:normAutofit/>
          </a:bodyPr>
          <a:lstStyle/>
          <a:p>
            <a:pPr marL="0" indent="0" defTabSz="822958">
              <a:spcBef>
                <a:spcPts val="400"/>
              </a:spcBef>
              <a:buSzTx/>
              <a:buNone/>
              <a:defRPr sz="1600" b="1">
                <a:latin typeface="Arial"/>
                <a:ea typeface="Arial"/>
                <a:cs typeface="Arial"/>
                <a:sym typeface="Arial"/>
              </a:defRPr>
            </a:pPr>
            <a:r>
              <a:rPr sz="1400" dirty="0"/>
              <a:t>Single Sport-Related Networks</a:t>
            </a:r>
            <a:r>
              <a:rPr lang="en-US" sz="1400" dirty="0"/>
              <a:t> </a:t>
            </a:r>
            <a:r>
              <a:rPr sz="1400" dirty="0"/>
              <a:t>–</a:t>
            </a:r>
            <a:r>
              <a:rPr sz="1400" b="0" dirty="0"/>
              <a:t> </a:t>
            </a:r>
            <a:r>
              <a:rPr lang="en-US" sz="1400" b="0" dirty="0"/>
              <a:t>A</a:t>
            </a:r>
            <a:r>
              <a:rPr sz="1400" b="0" dirty="0"/>
              <a:t>vid fans of particular sports can find a</a:t>
            </a:r>
          </a:p>
          <a:p>
            <a:pPr marL="0" indent="0" defTabSz="822958">
              <a:spcBef>
                <a:spcPts val="400"/>
              </a:spcBef>
              <a:buSzTx/>
              <a:buNone/>
              <a:defRPr sz="1600">
                <a:latin typeface="Arial"/>
                <a:ea typeface="Arial"/>
                <a:cs typeface="Arial"/>
                <a:sym typeface="Arial"/>
              </a:defRPr>
            </a:pPr>
            <a:r>
              <a:rPr sz="1400" dirty="0"/>
              <a:t>dedicated channel worth their time b/c they are guaranteed regular and detailed</a:t>
            </a:r>
          </a:p>
          <a:p>
            <a:pPr marL="0" indent="0" defTabSz="822958">
              <a:spcBef>
                <a:spcPts val="400"/>
              </a:spcBef>
              <a:buSzTx/>
              <a:buNone/>
              <a:defRPr sz="1600">
                <a:latin typeface="Arial"/>
                <a:ea typeface="Arial"/>
                <a:cs typeface="Arial"/>
                <a:sym typeface="Arial"/>
              </a:defRPr>
            </a:pPr>
            <a:r>
              <a:rPr sz="1400" dirty="0"/>
              <a:t>coverage of their favorite sport. Specialized channels like the Tennis Channel and</a:t>
            </a:r>
          </a:p>
          <a:p>
            <a:pPr marL="0" indent="0" defTabSz="822958">
              <a:spcBef>
                <a:spcPts val="400"/>
              </a:spcBef>
              <a:buSzTx/>
              <a:buNone/>
              <a:defRPr sz="1600">
                <a:latin typeface="Arial"/>
                <a:ea typeface="Arial"/>
                <a:cs typeface="Arial"/>
                <a:sym typeface="Arial"/>
              </a:defRPr>
            </a:pPr>
            <a:r>
              <a:rPr sz="1400" dirty="0"/>
              <a:t>Golf Channel illustrate these points</a:t>
            </a:r>
            <a:r>
              <a:rPr lang="en-US" sz="1400" dirty="0"/>
              <a:t>.</a:t>
            </a:r>
            <a:endParaRPr sz="1400" dirty="0"/>
          </a:p>
          <a:p>
            <a:pPr marL="0" indent="0" defTabSz="822958">
              <a:spcBef>
                <a:spcPts val="400"/>
              </a:spcBef>
              <a:buSzTx/>
              <a:buNone/>
              <a:defRPr sz="1600" b="1">
                <a:latin typeface="Arial"/>
                <a:ea typeface="Arial"/>
                <a:cs typeface="Arial"/>
                <a:sym typeface="Arial"/>
              </a:defRPr>
            </a:pPr>
            <a:endParaRPr sz="1400" dirty="0"/>
          </a:p>
          <a:p>
            <a:pPr marL="0" indent="0" defTabSz="822958">
              <a:spcBef>
                <a:spcPts val="400"/>
              </a:spcBef>
              <a:buSzTx/>
              <a:buNone/>
              <a:defRPr sz="1600" b="1">
                <a:latin typeface="Arial"/>
                <a:ea typeface="Arial"/>
                <a:cs typeface="Arial"/>
                <a:sym typeface="Arial"/>
              </a:defRPr>
            </a:pPr>
            <a:r>
              <a:rPr sz="1400" dirty="0"/>
              <a:t>League-</a:t>
            </a:r>
            <a:r>
              <a:rPr lang="en-US" sz="1400" dirty="0"/>
              <a:t>O</a:t>
            </a:r>
            <a:r>
              <a:rPr sz="1400" dirty="0"/>
              <a:t>wned and </a:t>
            </a:r>
            <a:r>
              <a:rPr lang="en-US" sz="1400" dirty="0"/>
              <a:t>O</a:t>
            </a:r>
            <a:r>
              <a:rPr sz="1400" dirty="0"/>
              <a:t>perated </a:t>
            </a:r>
            <a:r>
              <a:rPr lang="en-US" sz="1400" dirty="0"/>
              <a:t>C</a:t>
            </a:r>
            <a:r>
              <a:rPr sz="1400" dirty="0"/>
              <a:t>able </a:t>
            </a:r>
            <a:r>
              <a:rPr lang="en-US" sz="1400" dirty="0"/>
              <a:t>C</a:t>
            </a:r>
            <a:r>
              <a:rPr sz="1400" dirty="0"/>
              <a:t>ontent </a:t>
            </a:r>
            <a:r>
              <a:rPr lang="en-US" sz="1400" dirty="0"/>
              <a:t>C</a:t>
            </a:r>
            <a:r>
              <a:rPr sz="1400" dirty="0"/>
              <a:t>hannels – </a:t>
            </a:r>
            <a:r>
              <a:rPr lang="en-US" sz="1400" b="0" dirty="0"/>
              <a:t>L</a:t>
            </a:r>
            <a:r>
              <a:rPr sz="1400" b="0" dirty="0"/>
              <a:t>eagues are looking</a:t>
            </a:r>
          </a:p>
          <a:p>
            <a:pPr marL="0" indent="0" defTabSz="822958">
              <a:spcBef>
                <a:spcPts val="400"/>
              </a:spcBef>
              <a:buSzTx/>
              <a:buNone/>
              <a:defRPr sz="1600">
                <a:latin typeface="Arial"/>
                <a:ea typeface="Arial"/>
                <a:cs typeface="Arial"/>
                <a:sym typeface="Arial"/>
              </a:defRPr>
            </a:pPr>
            <a:r>
              <a:rPr sz="1400" dirty="0"/>
              <a:t>to own and operate cable content channels that are dedicated to their respective</a:t>
            </a:r>
          </a:p>
          <a:p>
            <a:pPr marL="0" indent="0" defTabSz="822958">
              <a:spcBef>
                <a:spcPts val="400"/>
              </a:spcBef>
              <a:buSzTx/>
              <a:buNone/>
              <a:defRPr sz="1600">
                <a:latin typeface="Arial"/>
                <a:ea typeface="Arial"/>
                <a:cs typeface="Arial"/>
                <a:sym typeface="Arial"/>
              </a:defRPr>
            </a:pPr>
            <a:r>
              <a:rPr sz="1400" dirty="0"/>
              <a:t>sports. NBA TV, NFL Channel are some examples. It is similar to the single-sport</a:t>
            </a:r>
          </a:p>
          <a:p>
            <a:pPr marL="0" indent="0" defTabSz="822958">
              <a:spcBef>
                <a:spcPts val="400"/>
              </a:spcBef>
              <a:buSzTx/>
              <a:buNone/>
              <a:defRPr sz="1600">
                <a:latin typeface="Arial"/>
                <a:ea typeface="Arial"/>
                <a:cs typeface="Arial"/>
                <a:sym typeface="Arial"/>
              </a:defRPr>
            </a:pPr>
            <a:r>
              <a:rPr sz="1400" dirty="0"/>
              <a:t>related networks, but for a league the benefits include brand management and a</a:t>
            </a:r>
          </a:p>
          <a:p>
            <a:pPr marL="0" indent="0" defTabSz="822958">
              <a:spcBef>
                <a:spcPts val="400"/>
              </a:spcBef>
              <a:buSzTx/>
              <a:buNone/>
              <a:defRPr sz="1600">
                <a:latin typeface="Arial"/>
                <a:ea typeface="Arial"/>
                <a:cs typeface="Arial"/>
                <a:sym typeface="Arial"/>
              </a:defRPr>
            </a:pPr>
            <a:r>
              <a:rPr sz="1400" dirty="0"/>
              <a:t>the ability to benefit from negotiating for higher sports rights fees with</a:t>
            </a:r>
          </a:p>
          <a:p>
            <a:pPr marL="0" indent="0" defTabSz="822958">
              <a:spcBef>
                <a:spcPts val="400"/>
              </a:spcBef>
              <a:buSzTx/>
              <a:buNone/>
              <a:defRPr sz="1600">
                <a:latin typeface="Arial"/>
                <a:ea typeface="Arial"/>
                <a:cs typeface="Arial"/>
                <a:sym typeface="Arial"/>
              </a:defRPr>
            </a:pPr>
            <a:r>
              <a:rPr sz="1400" dirty="0"/>
              <a:t>independent networks and cable companies</a:t>
            </a:r>
            <a:r>
              <a:rPr lang="en-US" sz="1400" dirty="0"/>
              <a:t>.</a:t>
            </a:r>
            <a:endParaRPr sz="14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fox-sports-rights-full.jpg" descr="fox-sports-rights-full.jpg"/>
          <p:cNvPicPr>
            <a:picLocks noChangeAspect="1"/>
          </p:cNvPicPr>
          <p:nvPr/>
        </p:nvPicPr>
        <p:blipFill>
          <a:blip r:embed="rId2"/>
          <a:srcRect l="8431" t="8001" r="11802"/>
          <a:stretch>
            <a:fillRect/>
          </a:stretch>
        </p:blipFill>
        <p:spPr>
          <a:xfrm>
            <a:off x="542562" y="574421"/>
            <a:ext cx="7901576" cy="512627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A4E10152-E9E9-4C94-8537-9419E46E4CD1}">
  <ds:schemaRefs>
    <ds:schemaRef ds:uri="http://schemas.microsoft.com/sharepoint/v3/contenttype/forms"/>
  </ds:schemaRefs>
</ds:datastoreItem>
</file>

<file path=customXml/itemProps2.xml><?xml version="1.0" encoding="utf-8"?>
<ds:datastoreItem xmlns:ds="http://schemas.openxmlformats.org/officeDocument/2006/customXml" ds:itemID="{BB9679E8-10B4-4D7F-8A21-191ECEAEE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85152D-950D-478C-8FE9-55F37AA9AAC2}">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docProps/app.xml><?xml version="1.0" encoding="utf-8"?>
<Properties xmlns="http://schemas.openxmlformats.org/officeDocument/2006/extended-properties" xmlns:vt="http://schemas.openxmlformats.org/officeDocument/2006/docPropsVTypes">
  <TotalTime>28</TotalTime>
  <Words>1774</Words>
  <Application>Microsoft Office PowerPoint</Application>
  <PresentationFormat>A4 Paper (210x297 mm)</PresentationFormat>
  <Paragraphs>173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Helvetica</vt:lpstr>
      <vt:lpstr>Tema de Office</vt:lpstr>
      <vt:lpstr>PowerPoint Presentation</vt:lpstr>
      <vt:lpstr>Sports Media </vt:lpstr>
      <vt:lpstr>Sports Media</vt:lpstr>
      <vt:lpstr>PowerPoint Presentation</vt:lpstr>
      <vt:lpstr>Sports Television</vt:lpstr>
      <vt:lpstr>Sports Television</vt:lpstr>
      <vt:lpstr>Sports Television</vt:lpstr>
      <vt:lpstr>Sports Television</vt:lpstr>
      <vt:lpstr>PowerPoint Presentation</vt:lpstr>
      <vt:lpstr>Sports Television - The Benefits</vt:lpstr>
      <vt:lpstr>Sports Television - The Disadvantages</vt:lpstr>
      <vt:lpstr>Sports Television - How does it Change Sport?</vt:lpstr>
      <vt:lpstr>Sports Television</vt:lpstr>
      <vt:lpstr>Sports Television - The Rights Game</vt:lpstr>
      <vt:lpstr>Sports Television - The Benefits</vt:lpstr>
      <vt:lpstr>Sports Television - The Effect(s)</vt:lpstr>
      <vt:lpstr>Sports Television - The Costs</vt:lpstr>
      <vt:lpstr>Sports Television - The Costs</vt:lpstr>
      <vt:lpstr>Sports Television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Charlene Naidoo</cp:lastModifiedBy>
  <cp:revision>40</cp:revision>
  <dcterms:modified xsi:type="dcterms:W3CDTF">2023-12-28T09:16:55Z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ies>
</file>