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785" r:id="rId33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536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1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72866" latinLnBrk="0">
      <a:defRPr sz="1400">
        <a:latin typeface="+mn-lt"/>
        <a:ea typeface="+mn-ea"/>
        <a:cs typeface="+mn-cs"/>
        <a:sym typeface="Calibri"/>
      </a:defRPr>
    </a:lvl1pPr>
    <a:lvl2pPr indent="228600" defTabSz="1072866" latinLnBrk="0">
      <a:defRPr sz="1400">
        <a:latin typeface="+mn-lt"/>
        <a:ea typeface="+mn-ea"/>
        <a:cs typeface="+mn-cs"/>
        <a:sym typeface="Calibri"/>
      </a:defRPr>
    </a:lvl2pPr>
    <a:lvl3pPr indent="457200" defTabSz="1072866" latinLnBrk="0">
      <a:defRPr sz="1400">
        <a:latin typeface="+mn-lt"/>
        <a:ea typeface="+mn-ea"/>
        <a:cs typeface="+mn-cs"/>
        <a:sym typeface="Calibri"/>
      </a:defRPr>
    </a:lvl3pPr>
    <a:lvl4pPr indent="685800" defTabSz="1072866" latinLnBrk="0">
      <a:defRPr sz="1400">
        <a:latin typeface="+mn-lt"/>
        <a:ea typeface="+mn-ea"/>
        <a:cs typeface="+mn-cs"/>
        <a:sym typeface="Calibri"/>
      </a:defRPr>
    </a:lvl4pPr>
    <a:lvl5pPr indent="914400" defTabSz="1072866" latinLnBrk="0">
      <a:defRPr sz="1400">
        <a:latin typeface="+mn-lt"/>
        <a:ea typeface="+mn-ea"/>
        <a:cs typeface="+mn-cs"/>
        <a:sym typeface="Calibri"/>
      </a:defRPr>
    </a:lvl5pPr>
    <a:lvl6pPr indent="1143000" defTabSz="1072866" latinLnBrk="0">
      <a:defRPr sz="1400">
        <a:latin typeface="+mn-lt"/>
        <a:ea typeface="+mn-ea"/>
        <a:cs typeface="+mn-cs"/>
        <a:sym typeface="Calibri"/>
      </a:defRPr>
    </a:lvl6pPr>
    <a:lvl7pPr indent="1371600" defTabSz="1072866" latinLnBrk="0">
      <a:defRPr sz="1400">
        <a:latin typeface="+mn-lt"/>
        <a:ea typeface="+mn-ea"/>
        <a:cs typeface="+mn-cs"/>
        <a:sym typeface="Calibri"/>
      </a:defRPr>
    </a:lvl7pPr>
    <a:lvl8pPr indent="1600200" defTabSz="1072866" latinLnBrk="0">
      <a:defRPr sz="1400">
        <a:latin typeface="+mn-lt"/>
        <a:ea typeface="+mn-ea"/>
        <a:cs typeface="+mn-cs"/>
        <a:sym typeface="Calibri"/>
      </a:defRPr>
    </a:lvl8pPr>
    <a:lvl9pPr indent="1828800" defTabSz="1072866" latinLnBrk="0">
      <a:defRPr sz="1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9"/>
          <p:cNvSpPr txBox="1"/>
          <p:nvPr/>
        </p:nvSpPr>
        <p:spPr>
          <a:xfrm>
            <a:off x="4373148" y="6307680"/>
            <a:ext cx="5229530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spc="6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BARCELONA | MADRID | MALTA | ONLINE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991" y="242422"/>
            <a:ext cx="1644009" cy="112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9"/>
          <p:cNvSpPr txBox="1"/>
          <p:nvPr/>
        </p:nvSpPr>
        <p:spPr>
          <a:xfrm>
            <a:off x="4373148" y="6307680"/>
            <a:ext cx="5229530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spc="6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BARCELONA | MADRID | MALTA | ONLINE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9"/>
          <p:cNvSpPr txBox="1"/>
          <p:nvPr/>
        </p:nvSpPr>
        <p:spPr>
          <a:xfrm>
            <a:off x="4373148" y="6307680"/>
            <a:ext cx="5229530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spc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BARCELONA | MADRID | MALTA | ONLINE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8"/>
          <p:cNvSpPr txBox="1"/>
          <p:nvPr/>
        </p:nvSpPr>
        <p:spPr>
          <a:xfrm>
            <a:off x="4373148" y="6307680"/>
            <a:ext cx="5229530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spc="6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BARCELONA | MADRID | MALTA | ONLINE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1788"/>
            <a:ext cx="9144000" cy="646906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704850" y="1916113"/>
            <a:ext cx="7570790" cy="4210054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742950" indent="-28575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175657" indent="-261257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676400" indent="-3048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133600" indent="-3048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704850" y="274638"/>
            <a:ext cx="7056440" cy="633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60553" y="6224225"/>
            <a:ext cx="273653" cy="26425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4180" y="769937"/>
            <a:ext cx="79248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529130" y="2438400"/>
            <a:ext cx="387985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406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536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_bgVbBvp4X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outu.be/sUg6s-uIp1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"/>
          <p:cNvSpPr txBox="1"/>
          <p:nvPr/>
        </p:nvSpPr>
        <p:spPr>
          <a:xfrm>
            <a:off x="553259" y="1659300"/>
            <a:ext cx="3291847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Sports Business Management and Strategy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553259" y="2913316"/>
            <a:ext cx="4597644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/>
              <a:t>An Overview </a:t>
            </a:r>
            <a:r>
              <a:rPr lang="en-US" sz="3200" dirty="0"/>
              <a:t>of </a:t>
            </a:r>
            <a:r>
              <a:rPr sz="3200" dirty="0"/>
              <a:t>the Olympics</a:t>
            </a:r>
          </a:p>
          <a:p>
            <a:pPr>
              <a:defRPr sz="42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3200" dirty="0"/>
          </a:p>
          <a:p>
            <a:pPr>
              <a:defRPr sz="3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/>
              <a:t>Aarthi Rajaraman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284337" y="416449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13" name="image17.png" descr="imag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7" y="1397814"/>
            <a:ext cx="3534194" cy="3770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18.png" descr="imag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29" y="1497555"/>
            <a:ext cx="3671366" cy="3570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577391" y="398283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17" name="image19.png" descr="image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25" y="1222066"/>
            <a:ext cx="4204185" cy="4413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87103" y="526177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sp>
        <p:nvSpPr>
          <p:cNvPr id="120" name="Shape 327"/>
          <p:cNvSpPr txBox="1"/>
          <p:nvPr/>
        </p:nvSpPr>
        <p:spPr>
          <a:xfrm>
            <a:off x="487103" y="1029920"/>
            <a:ext cx="10515601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2800" b="1">
                <a:latin typeface="Carlito"/>
                <a:ea typeface="Carlito"/>
                <a:cs typeface="Carlito"/>
                <a:sym typeface="Carlito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  <a:p>
            <a:pPr defTabSz="914400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value is exchanged between the IOC and TOP?</a:t>
            </a:r>
          </a:p>
          <a:p>
            <a:pPr defTabSz="914400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changes have happened between 2013-16 </a:t>
            </a:r>
          </a:p>
          <a:p>
            <a:pPr defTabSz="914400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2017-20… </a:t>
            </a:r>
          </a:p>
        </p:txBody>
      </p:sp>
      <p:pic>
        <p:nvPicPr>
          <p:cNvPr id="121" name="image20.png" descr="imag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45" y="2325455"/>
            <a:ext cx="7352361" cy="3418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12799" y="206137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24" name="image21.jpg" descr="imag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88" y="2249507"/>
            <a:ext cx="7494024" cy="26411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332"/>
          <p:cNvSpPr txBox="1"/>
          <p:nvPr/>
        </p:nvSpPr>
        <p:spPr>
          <a:xfrm>
            <a:off x="412799" y="1270670"/>
            <a:ext cx="147611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800"/>
            </a:lvl1pPr>
          </a:lstStyle>
          <a:p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  <p:sp>
        <p:nvSpPr>
          <p:cNvPr id="126" name="Shape 333"/>
          <p:cNvSpPr txBox="1"/>
          <p:nvPr/>
        </p:nvSpPr>
        <p:spPr>
          <a:xfrm>
            <a:off x="412799" y="311053"/>
            <a:ext cx="9667834" cy="127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914400">
              <a:lnSpc>
                <a:spcPct val="90000"/>
              </a:lnSpc>
              <a:defRPr sz="40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69900" y="812380"/>
            <a:ext cx="6946691" cy="369935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sp>
        <p:nvSpPr>
          <p:cNvPr id="129" name="Shape 337"/>
          <p:cNvSpPr txBox="1"/>
          <p:nvPr/>
        </p:nvSpPr>
        <p:spPr>
          <a:xfrm>
            <a:off x="469900" y="1104106"/>
            <a:ext cx="10515600" cy="1090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TOP evolution</a:t>
            </a:r>
            <a:b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How did the TOP program begin?</a:t>
            </a:r>
          </a:p>
        </p:txBody>
      </p:sp>
      <p:pic>
        <p:nvPicPr>
          <p:cNvPr id="130" name="image22.png" descr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194560"/>
            <a:ext cx="8382001" cy="3171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12799" y="545804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33" name="image23.png" descr="image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6" y="2244781"/>
            <a:ext cx="3943356" cy="283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24.png" descr="image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30469"/>
            <a:ext cx="3933825" cy="320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340"/>
          <p:cNvSpPr txBox="1"/>
          <p:nvPr/>
        </p:nvSpPr>
        <p:spPr>
          <a:xfrm>
            <a:off x="412799" y="1369587"/>
            <a:ext cx="10515600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  <a:p>
            <a:pPr defTabSz="914400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Domestic sponsors for OCOGs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12799" y="206137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6" y="1313150"/>
            <a:ext cx="8748249" cy="471129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1"/>
          <p:cNvSpPr txBox="1"/>
          <p:nvPr/>
        </p:nvSpPr>
        <p:spPr>
          <a:xfrm>
            <a:off x="412799" y="713212"/>
            <a:ext cx="7056439" cy="63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i="1" dirty="0"/>
              <a:t>OLYMPIC SPONSORS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22252" y="918198"/>
            <a:ext cx="6946691" cy="595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sp>
        <p:nvSpPr>
          <p:cNvPr id="142" name="Rectangle 2"/>
          <p:cNvSpPr txBox="1"/>
          <p:nvPr/>
        </p:nvSpPr>
        <p:spPr>
          <a:xfrm>
            <a:off x="567379" y="1398841"/>
            <a:ext cx="7056438" cy="63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914400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i="1" dirty="0"/>
              <a:t>OLYMPICS AND SPONSORSHIP</a:t>
            </a:r>
          </a:p>
        </p:txBody>
      </p:sp>
      <p:sp>
        <p:nvSpPr>
          <p:cNvPr id="143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512506" y="2215389"/>
            <a:ext cx="8046278" cy="18262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 defTabSz="914400">
              <a:lnSpc>
                <a:spcPct val="90000"/>
              </a:lnSpc>
              <a:spcBef>
                <a:spcPts val="500"/>
              </a:spcBef>
              <a:defRPr sz="2200" b="1"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 donations </a:t>
            </a:r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commercial return is expected although a company ma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donations to be seen as a good corporate citizen. </a:t>
            </a:r>
          </a:p>
          <a:p>
            <a:pPr marL="342899" indent="-342899" defTabSz="914400">
              <a:lnSpc>
                <a:spcPct val="90000"/>
              </a:lnSpc>
              <a:spcBef>
                <a:spcPts val="500"/>
              </a:spcBef>
              <a:defRPr sz="2200" b="1"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patronage</a:t>
            </a:r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halfway house between donations and sponsorship, patronage generally provides only some recognition of a company’s activity among a relatively small, though influential, group. It is more common in the arts than sport. </a:t>
            </a:r>
          </a:p>
          <a:p>
            <a:pPr marL="342899" indent="-342899" defTabSz="914400">
              <a:lnSpc>
                <a:spcPct val="90000"/>
              </a:lnSpc>
              <a:spcBef>
                <a:spcPts val="500"/>
              </a:spcBef>
              <a:defRPr sz="2200" b="1"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hospitality</a:t>
            </a:r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899" indent="-342899" defTabSz="914400">
              <a:lnSpc>
                <a:spcPct val="90000"/>
              </a:lnSpc>
              <a:spcBef>
                <a:spcPts val="500"/>
              </a:spcBef>
              <a:defRPr sz="2200" b="1"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Public/community relations </a:t>
            </a:r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Sponsorship of sport can be used to meet objectives on a company’s social or political agenda.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92912" y="687165"/>
            <a:ext cx="6946691" cy="5106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sp>
        <p:nvSpPr>
          <p:cNvPr id="146" name="Shape 346"/>
          <p:cNvSpPr txBox="1"/>
          <p:nvPr/>
        </p:nvSpPr>
        <p:spPr>
          <a:xfrm>
            <a:off x="692912" y="1242170"/>
            <a:ext cx="10515600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defRPr sz="35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</p:txBody>
      </p:sp>
      <p:pic>
        <p:nvPicPr>
          <p:cNvPr id="147" name="image25.png" descr="image25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88" y="1768349"/>
            <a:ext cx="8843424" cy="3800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574040" y="544465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pic>
        <p:nvPicPr>
          <p:cNvPr id="150" name="image26.png" descr="image26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766015"/>
            <a:ext cx="9144001" cy="400216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346"/>
          <p:cNvSpPr txBox="1"/>
          <p:nvPr/>
        </p:nvSpPr>
        <p:spPr>
          <a:xfrm>
            <a:off x="574040" y="1452087"/>
            <a:ext cx="10515600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defRPr sz="35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574860" y="881191"/>
            <a:ext cx="6946690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The Olympics</a:t>
            </a:r>
          </a:p>
        </p:txBody>
      </p:sp>
      <p:pic>
        <p:nvPicPr>
          <p:cNvPr id="67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52" y="1704974"/>
            <a:ext cx="8772529" cy="3448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57200" y="654193"/>
            <a:ext cx="7384148" cy="68083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54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457200" y="1335024"/>
            <a:ext cx="7644384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 Olympics in Moscow were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point for the rights process; prices escalated 2.5 times to what they were prior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regulation to bidding process – 3 networks used multiple rounds of bidding and eventually went to NBC, which had highest bid of $106 million USD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download.jpg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67" y="2850253"/>
            <a:ext cx="1984593" cy="2602247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560522" y="544465"/>
            <a:ext cx="7384148" cy="10883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58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560522" y="1255362"/>
            <a:ext cx="8229601" cy="1844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5255">
              <a:buNone/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pay so much? </a:t>
            </a:r>
          </a:p>
          <a:p>
            <a:pPr marL="339469" indent="-339469" defTabSz="905255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hope to make the money back in advertising – not always a perfect science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469" indent="-339469" defTabSz="905255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unpredictable elements – stability of economy, interest in games, athletes representing their nation, boycott of Olympics, costs of production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469" indent="-339469" defTabSz="905255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can include: increased viewers for other shows/programming on the network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download.jpg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77" y="3165023"/>
            <a:ext cx="3639690" cy="205721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51238" y="422780"/>
            <a:ext cx="7384148" cy="59853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62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651238" y="1179282"/>
            <a:ext cx="8229601" cy="17417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IOC obviously carries a great deal of influence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helps drive the growth of Olympics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Moscow there was no competition for bidding, ABC was awarded rights and made a killing in advertising revenues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IOC uses various strategies for bidding process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37" y="3256934"/>
            <a:ext cx="4038601" cy="201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77975" y="535321"/>
            <a:ext cx="7384148" cy="10883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66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458519" y="1228499"/>
            <a:ext cx="8335971" cy="19719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 defTabSz="914400">
              <a:defRPr sz="25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Minimum Bids – network has to bid a minimum amount to be considered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5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Rounds of Bidding – an open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ended, sealed bid process for multiple rounds over a set period of time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5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Round of Bidding – all competitors submit a sealed bid and highest bidder wins (IOC has a minimum number set)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 defTabSz="914400">
              <a:defRPr sz="25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sharing – network will share revenue based on advertising revenues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49" y="3595786"/>
            <a:ext cx="4279901" cy="1905001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90004" y="754777"/>
            <a:ext cx="7384148" cy="69911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70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690004" y="1709928"/>
            <a:ext cx="7693152" cy="192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50391">
              <a:buNone/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Networks’ Strategies:</a:t>
            </a:r>
          </a:p>
          <a:p>
            <a:pPr marL="318897" indent="-318897" defTabSz="850391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nside information – inside sources on the organizing committee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897" indent="-318897" defTabSz="850391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 bidding war – networks threaten not to participate in outbidding each other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897" indent="-318897" defTabSz="850391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disinformation – passing along rumors or bad information to influence bidding process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897" indent="-318897" defTabSz="850391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Striking pre-emptively – bidding for future Olympic games in package deal to avoid competition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411532" y="447429"/>
            <a:ext cx="7384148" cy="10883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74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7976616" cy="124358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spcBef>
                <a:spcPts val="600"/>
              </a:spcBef>
              <a:defRPr sz="26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Olympic Sponsors are official sponsors of games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 sz="26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currently spending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million dollars each on the Olympics. Rio earned over a $1 billion in sponsorships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36" y="3005108"/>
            <a:ext cx="5092396" cy="2861279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714551" y="997490"/>
            <a:ext cx="7384148" cy="8088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78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714551" y="1911096"/>
            <a:ext cx="7752793" cy="1600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914400">
              <a:spcBef>
                <a:spcPts val="600"/>
              </a:spcBef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audiences worldwide, the summer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lympics tend to be higher than the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London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ympics had a draw of approximately 900 million viewers for opening ceremonies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 million viewers in US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million viewers in the UK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4 billion people worldwide tuned in at some point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41096" y="645049"/>
            <a:ext cx="7384148" cy="31507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81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641096" y="1257457"/>
            <a:ext cx="8229600" cy="2409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14400">
              <a:buNone/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NBC paid $4.4 billion for Olympics between 2012-2020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is:</a:t>
            </a: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$1.18 billion London (2012)</a:t>
            </a: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$775 million Sochi (2014)</a:t>
            </a: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$1.23 billion for Rio (2016)</a:t>
            </a: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$963 million for Peoyong (2018)</a:t>
            </a:r>
          </a:p>
          <a:p>
            <a:pPr marL="342899" indent="-342899" defTabSz="914400">
              <a:defRPr sz="240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$1.45 billion for Tokyo (2020)</a:t>
            </a:r>
          </a:p>
        </p:txBody>
      </p:sp>
      <p:pic>
        <p:nvPicPr>
          <p:cNvPr id="182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40" y="2639041"/>
            <a:ext cx="3492501" cy="2324101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595679" y="480457"/>
            <a:ext cx="7384148" cy="52538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365760">
              <a:defRPr sz="25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 - TV Rights</a:t>
            </a:r>
          </a:p>
          <a:p>
            <a:pPr algn="l" defTabSz="365760">
              <a:defRPr sz="216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000" dirty="0"/>
          </a:p>
        </p:txBody>
      </p:sp>
      <p:sp>
        <p:nvSpPr>
          <p:cNvPr id="185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412799" y="1156873"/>
            <a:ext cx="8229600" cy="24001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NBC announced that they have secured the Olympics through 2032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much?</a:t>
            </a: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thrown in a $100million signing bonus to the IOC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deal covers six Olympics, from 2021 to 2032, and gives NBC rights to all media platforms including TV,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 and mobile. NBC's previous agreement, negotiated in 2011, included four Olympics through 2020 and cost the network $4.4 billion.</a:t>
            </a: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Olympics will be held in Beijing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Paris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TBD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699" indent="-187699" defTabSz="500532">
              <a:spcBef>
                <a:spcPts val="200"/>
              </a:spcBef>
              <a:defRPr sz="2280">
                <a:solidFill>
                  <a:srgbClr val="00003B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 Los Angeles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87" y="2937851"/>
            <a:ext cx="1820859" cy="2080982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2062701" y="2528990"/>
            <a:ext cx="4975260" cy="15977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es-ES"/>
            </a:defPPr>
            <a:lvl1pPr marL="0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53643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Georgia"/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0292" y="554850"/>
            <a:ext cx="6946690" cy="82378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defTabSz="384047">
              <a:defRPr sz="1679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dirty="0"/>
              <a:t>Olympics</a:t>
            </a:r>
            <a:r>
              <a:rPr lang="en-US" sz="2000" dirty="0"/>
              <a:t>: </a:t>
            </a:r>
            <a:r>
              <a:rPr sz="2000" dirty="0"/>
              <a:t>What </a:t>
            </a:r>
            <a:r>
              <a:rPr lang="en-US" sz="2000" dirty="0"/>
              <a:t>M</a:t>
            </a:r>
            <a:r>
              <a:rPr sz="2000" dirty="0"/>
              <a:t>akes up the Olympic Brand?</a:t>
            </a:r>
          </a:p>
        </p:txBody>
      </p:sp>
      <p:pic>
        <p:nvPicPr>
          <p:cNvPr id="70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5" y="1795629"/>
            <a:ext cx="7238598" cy="3266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ítulo 1"/>
          <p:cNvSpPr txBox="1"/>
          <p:nvPr/>
        </p:nvSpPr>
        <p:spPr>
          <a:xfrm>
            <a:off x="381000" y="969275"/>
            <a:ext cx="685525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Olympics - Brand Values</a:t>
            </a:r>
          </a:p>
        </p:txBody>
      </p:sp>
      <p:pic>
        <p:nvPicPr>
          <p:cNvPr id="73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7566"/>
            <a:ext cx="9144001" cy="2162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7.png" descr="imag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03" y="3692513"/>
            <a:ext cx="3605448" cy="2581226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Marcador de texto 3"/>
          <p:cNvSpPr txBox="1"/>
          <p:nvPr/>
        </p:nvSpPr>
        <p:spPr>
          <a:xfrm>
            <a:off x="606062" y="1234821"/>
            <a:ext cx="7901576" cy="59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numCol="2" spcCol="42751"/>
          <a:lstStyle/>
          <a:p>
            <a:pPr defTabSz="4572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br/>
            <a:endParaRPr/>
          </a:p>
        </p:txBody>
      </p:sp>
      <p:sp>
        <p:nvSpPr>
          <p:cNvPr id="77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748596" y="740650"/>
            <a:ext cx="6946690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Olympics</a:t>
            </a:r>
          </a:p>
        </p:txBody>
      </p:sp>
      <p:sp>
        <p:nvSpPr>
          <p:cNvPr id="78" name="Managers in all areas of sports need to expand their revenue base and a state of the art stadium or arena can help in multiple ways:…"/>
          <p:cNvSpPr txBox="1">
            <a:spLocks noGrp="1"/>
          </p:cNvSpPr>
          <p:nvPr>
            <p:ph type="body" idx="4294967295"/>
          </p:nvPr>
        </p:nvSpPr>
        <p:spPr>
          <a:xfrm>
            <a:off x="664808" y="1970876"/>
            <a:ext cx="10051306" cy="3668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MASCOTS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PICTOGRAMS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MEDALS</a:t>
            </a:r>
          </a:p>
        </p:txBody>
      </p:sp>
      <p:sp>
        <p:nvSpPr>
          <p:cNvPr id="79" name="Shape 295"/>
          <p:cNvSpPr txBox="1"/>
          <p:nvPr/>
        </p:nvSpPr>
        <p:spPr>
          <a:xfrm>
            <a:off x="748596" y="1337539"/>
            <a:ext cx="10515601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b="1" i="1" dirty="0"/>
              <a:t>BRAND ELEMENTS</a:t>
            </a:r>
          </a:p>
        </p:txBody>
      </p:sp>
      <p:pic>
        <p:nvPicPr>
          <p:cNvPr id="80" name="image8.png" descr="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86" y="1970876"/>
            <a:ext cx="3864074" cy="2424828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81" name="image9.png" descr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19" y="4578120"/>
            <a:ext cx="3127858" cy="1748611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  <p:pic>
        <p:nvPicPr>
          <p:cNvPr id="82" name="image10.png" descr="imag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866" y="1970876"/>
            <a:ext cx="1993159" cy="4257994"/>
          </a:xfrm>
          <a:prstGeom prst="rect">
            <a:avLst/>
          </a:prstGeom>
          <a:ln w="50800">
            <a:solidFill>
              <a:srgbClr val="DDDDDD"/>
            </a:solidFill>
            <a:miter lim="400000"/>
          </a:ln>
        </p:spPr>
      </p:pic>
      <p:pic>
        <p:nvPicPr>
          <p:cNvPr id="83" name="image11.jpg" descr="image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040" y="4752973"/>
            <a:ext cx="2163531" cy="143629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293"/>
          <p:cNvSpPr txBox="1"/>
          <p:nvPr/>
        </p:nvSpPr>
        <p:spPr>
          <a:xfrm>
            <a:off x="304800" y="76200"/>
            <a:ext cx="6781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Olympics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748596" y="709832"/>
            <a:ext cx="6946691" cy="8237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Olympics</a:t>
            </a:r>
          </a:p>
        </p:txBody>
      </p:sp>
      <p:sp>
        <p:nvSpPr>
          <p:cNvPr id="87" name="Shape 293"/>
          <p:cNvSpPr txBox="1"/>
          <p:nvPr/>
        </p:nvSpPr>
        <p:spPr>
          <a:xfrm>
            <a:off x="304800" y="76200"/>
            <a:ext cx="6781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Olympics</a:t>
            </a:r>
          </a:p>
        </p:txBody>
      </p:sp>
      <p:pic>
        <p:nvPicPr>
          <p:cNvPr id="88" name="image12.png" descr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4" y="1860582"/>
            <a:ext cx="8898934" cy="333059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303"/>
          <p:cNvSpPr txBox="1"/>
          <p:nvPr/>
        </p:nvSpPr>
        <p:spPr>
          <a:xfrm>
            <a:off x="748596" y="1241228"/>
            <a:ext cx="105156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b="1" i="1" dirty="0"/>
              <a:t>MARKETING OBJECTIVE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b="1" i="1" dirty="0"/>
              <a:t>How does the IOC generate revenues?</a:t>
            </a:r>
          </a:p>
        </p:txBody>
      </p:sp>
      <p:sp>
        <p:nvSpPr>
          <p:cNvPr id="90" name="Shape 301"/>
          <p:cNvSpPr txBox="1"/>
          <p:nvPr/>
        </p:nvSpPr>
        <p:spPr>
          <a:xfrm>
            <a:off x="266054" y="541149"/>
            <a:ext cx="6781801" cy="6858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4400"/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748596" y="709832"/>
            <a:ext cx="6946691" cy="8237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Olympics</a:t>
            </a:r>
          </a:p>
        </p:txBody>
      </p:sp>
      <p:sp>
        <p:nvSpPr>
          <p:cNvPr id="94" name="Shape 293"/>
          <p:cNvSpPr txBox="1"/>
          <p:nvPr/>
        </p:nvSpPr>
        <p:spPr>
          <a:xfrm>
            <a:off x="304800" y="76200"/>
            <a:ext cx="6781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Olympics</a:t>
            </a:r>
          </a:p>
        </p:txBody>
      </p:sp>
      <p:sp>
        <p:nvSpPr>
          <p:cNvPr id="95" name="Shape 301"/>
          <p:cNvSpPr txBox="1"/>
          <p:nvPr/>
        </p:nvSpPr>
        <p:spPr>
          <a:xfrm>
            <a:off x="266054" y="541149"/>
            <a:ext cx="6781801" cy="6858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4400"/>
            </a:pPr>
            <a:endParaRPr/>
          </a:p>
        </p:txBody>
      </p:sp>
      <p:pic>
        <p:nvPicPr>
          <p:cNvPr id="96" name="image13.png" descr="imag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1" y="1871661"/>
            <a:ext cx="8477251" cy="311467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307"/>
          <p:cNvSpPr txBox="1"/>
          <p:nvPr/>
        </p:nvSpPr>
        <p:spPr>
          <a:xfrm>
            <a:off x="748596" y="1290512"/>
            <a:ext cx="10515601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i="1" dirty="0"/>
              <a:t>MARKETING REVENUES</a:t>
            </a:r>
          </a:p>
        </p:txBody>
      </p:sp>
      <p:sp>
        <p:nvSpPr>
          <p:cNvPr id="98" name="Shape 305"/>
          <p:cNvSpPr txBox="1"/>
          <p:nvPr/>
        </p:nvSpPr>
        <p:spPr>
          <a:xfrm>
            <a:off x="330630" y="991137"/>
            <a:ext cx="6781801" cy="6858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748596" y="709832"/>
            <a:ext cx="6946691" cy="8237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Olympics</a:t>
            </a:r>
          </a:p>
        </p:txBody>
      </p:sp>
      <p:sp>
        <p:nvSpPr>
          <p:cNvPr id="101" name="Shape 293"/>
          <p:cNvSpPr txBox="1"/>
          <p:nvPr/>
        </p:nvSpPr>
        <p:spPr>
          <a:xfrm>
            <a:off x="304800" y="76200"/>
            <a:ext cx="6781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Olympics</a:t>
            </a:r>
          </a:p>
        </p:txBody>
      </p:sp>
      <p:sp>
        <p:nvSpPr>
          <p:cNvPr id="102" name="Shape 301"/>
          <p:cNvSpPr txBox="1"/>
          <p:nvPr/>
        </p:nvSpPr>
        <p:spPr>
          <a:xfrm>
            <a:off x="266054" y="541149"/>
            <a:ext cx="6781801" cy="6858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4400"/>
            </a:pPr>
            <a:endParaRPr/>
          </a:p>
        </p:txBody>
      </p:sp>
      <p:pic>
        <p:nvPicPr>
          <p:cNvPr id="103" name="image14.png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4" y="1798491"/>
            <a:ext cx="6884469" cy="388095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311"/>
          <p:cNvSpPr txBox="1"/>
          <p:nvPr/>
        </p:nvSpPr>
        <p:spPr>
          <a:xfrm>
            <a:off x="748596" y="1230484"/>
            <a:ext cx="10515601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9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i="1" dirty="0"/>
              <a:t>MARKETING REVENUES</a:t>
            </a:r>
          </a:p>
        </p:txBody>
      </p:sp>
      <p:pic>
        <p:nvPicPr>
          <p:cNvPr id="105" name="image15.png" descr="imag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134" y="2639680"/>
            <a:ext cx="3158544" cy="269912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309"/>
          <p:cNvSpPr txBox="1"/>
          <p:nvPr/>
        </p:nvSpPr>
        <p:spPr>
          <a:xfrm>
            <a:off x="627681" y="631555"/>
            <a:ext cx="6781801" cy="6858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Sports Spectrum"/>
          <p:cNvSpPr txBox="1">
            <a:spLocks noGrp="1"/>
          </p:cNvSpPr>
          <p:nvPr>
            <p:ph type="title" idx="4294967295"/>
          </p:nvPr>
        </p:nvSpPr>
        <p:spPr>
          <a:xfrm>
            <a:off x="676673" y="663465"/>
            <a:ext cx="6946691" cy="823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000" dirty="0"/>
              <a:t>Olympics</a:t>
            </a:r>
          </a:p>
        </p:txBody>
      </p:sp>
      <p:sp>
        <p:nvSpPr>
          <p:cNvPr id="109" name="Shape 316"/>
          <p:cNvSpPr txBox="1"/>
          <p:nvPr/>
        </p:nvSpPr>
        <p:spPr>
          <a:xfrm>
            <a:off x="676673" y="1272455"/>
            <a:ext cx="10515601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REDISTRIBUTION</a:t>
            </a:r>
          </a:p>
          <a:p>
            <a:pPr defTabSz="914400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where exactly does this go?</a:t>
            </a:r>
          </a:p>
        </p:txBody>
      </p:sp>
      <p:pic>
        <p:nvPicPr>
          <p:cNvPr id="110" name="image16.png" descr="image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5" y="2005080"/>
            <a:ext cx="7151350" cy="412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536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536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536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536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E240D-7D44-46DF-AAD1-420E73D5F370}">
  <ds:schemaRefs>
    <ds:schemaRef ds:uri="http://schemas.microsoft.com/office/2006/metadata/properties"/>
    <ds:schemaRef ds:uri="http://schemas.microsoft.com/office/infopath/2007/PartnerControls"/>
    <ds:schemaRef ds:uri="fac5c5d6-3f40-4888-827f-2feba602e379"/>
    <ds:schemaRef ds:uri="0323e3e7-18dc-45e6-99d2-53fab8d99a6d"/>
  </ds:schemaRefs>
</ds:datastoreItem>
</file>

<file path=customXml/itemProps2.xml><?xml version="1.0" encoding="utf-8"?>
<ds:datastoreItem xmlns:ds="http://schemas.openxmlformats.org/officeDocument/2006/customXml" ds:itemID="{77897ACB-F911-40FB-A4C8-812722B0BF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E27C4-D70A-4837-B9AD-D1B1DAD85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784</Words>
  <Application>Microsoft Office PowerPoint</Application>
  <PresentationFormat>A4 Paper (210x297 mm)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Georgia</vt:lpstr>
      <vt:lpstr>Tema de Office</vt:lpstr>
      <vt:lpstr>PowerPoint Presentation</vt:lpstr>
      <vt:lpstr>The Olympics</vt:lpstr>
      <vt:lpstr>Olympics: What Makes up the Olympic Brand?</vt:lpstr>
      <vt:lpstr>PowerPoint Presentation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Olympics</vt:lpstr>
      <vt:lpstr>Olympic - TV Rights </vt:lpstr>
      <vt:lpstr>Olympic - TV Rights </vt:lpstr>
      <vt:lpstr>Olympic - TV Rights </vt:lpstr>
      <vt:lpstr>Olympic - TV Rights </vt:lpstr>
      <vt:lpstr>Olympic - TV Rights </vt:lpstr>
      <vt:lpstr>Olympic - TV Rights </vt:lpstr>
      <vt:lpstr>Olympic - TV Rights </vt:lpstr>
      <vt:lpstr>Olympic - TV Rights </vt:lpstr>
      <vt:lpstr>Olympic - TV Rights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Charlene Naidoo</cp:lastModifiedBy>
  <cp:revision>26</cp:revision>
  <dcterms:modified xsi:type="dcterms:W3CDTF">2023-12-28T08:39:05Z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</Properties>
</file>