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785" r:id="rId28"/>
  </p:sldIdLst>
  <p:sldSz cx="9906000" cy="6858000" type="A4"/>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lvl1pPr>
    <a:lvl2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lvl2pPr>
    <a:lvl3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lvl3pPr>
    <a:lvl4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lvl4pPr>
    <a:lvl5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lvl5pPr>
    <a:lvl6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lvl6pPr>
    <a:lvl7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lvl7pPr>
    <a:lvl8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lvl8pPr>
    <a:lvl9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CA2322-09BD-DC93-DD1A-F437382D1C1A}" v="103" dt="2023-12-28T08:04:18.60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6CECB"/>
          </a:solidFill>
        </a:fill>
      </a:tcStyle>
    </a:wholeTbl>
    <a:band2H>
      <a:tcTxStyle/>
      <a:tcStyle>
        <a:tcBdr/>
        <a:fill>
          <a:solidFill>
            <a:srgbClr val="FBE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5CECB"/>
          </a:solidFill>
        </a:fill>
      </a:tcStyle>
    </a:wholeTbl>
    <a:band2H>
      <a:tcTxStyle/>
      <a:tcStyle>
        <a:tcBdr/>
        <a:fill>
          <a:solidFill>
            <a:srgbClr val="F2E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4CBCA"/>
          </a:solidFill>
        </a:fill>
      </a:tcStyle>
    </a:wholeTbl>
    <a:band2H>
      <a:tcTxStyle/>
      <a:tcStyle>
        <a:tcBdr/>
        <a:fill>
          <a:solidFill>
            <a:srgbClr val="F2E7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012" y="-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Shape 50"/>
          <p:cNvSpPr>
            <a:spLocks noGrp="1" noRot="1" noChangeAspect="1"/>
          </p:cNvSpPr>
          <p:nvPr>
            <p:ph type="sldImg"/>
          </p:nvPr>
        </p:nvSpPr>
        <p:spPr>
          <a:xfrm>
            <a:off x="1143000" y="685800"/>
            <a:ext cx="4572000" cy="3429000"/>
          </a:xfrm>
          <a:prstGeom prst="rect">
            <a:avLst/>
          </a:prstGeom>
        </p:spPr>
        <p:txBody>
          <a:bodyPr/>
          <a:lstStyle/>
          <a:p>
            <a:endParaRPr/>
          </a:p>
        </p:txBody>
      </p:sp>
      <p:sp>
        <p:nvSpPr>
          <p:cNvPr id="51" name="Shape 5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072866" latinLnBrk="0">
      <a:defRPr sz="1400">
        <a:latin typeface="+mn-lt"/>
        <a:ea typeface="+mn-ea"/>
        <a:cs typeface="+mn-cs"/>
        <a:sym typeface="Calibri"/>
      </a:defRPr>
    </a:lvl1pPr>
    <a:lvl2pPr indent="228600" defTabSz="1072866" latinLnBrk="0">
      <a:defRPr sz="1400">
        <a:latin typeface="+mn-lt"/>
        <a:ea typeface="+mn-ea"/>
        <a:cs typeface="+mn-cs"/>
        <a:sym typeface="Calibri"/>
      </a:defRPr>
    </a:lvl2pPr>
    <a:lvl3pPr indent="457200" defTabSz="1072866" latinLnBrk="0">
      <a:defRPr sz="1400">
        <a:latin typeface="+mn-lt"/>
        <a:ea typeface="+mn-ea"/>
        <a:cs typeface="+mn-cs"/>
        <a:sym typeface="Calibri"/>
      </a:defRPr>
    </a:lvl3pPr>
    <a:lvl4pPr indent="685800" defTabSz="1072866" latinLnBrk="0">
      <a:defRPr sz="1400">
        <a:latin typeface="+mn-lt"/>
        <a:ea typeface="+mn-ea"/>
        <a:cs typeface="+mn-cs"/>
        <a:sym typeface="Calibri"/>
      </a:defRPr>
    </a:lvl4pPr>
    <a:lvl5pPr indent="914400" defTabSz="1072866" latinLnBrk="0">
      <a:defRPr sz="1400">
        <a:latin typeface="+mn-lt"/>
        <a:ea typeface="+mn-ea"/>
        <a:cs typeface="+mn-cs"/>
        <a:sym typeface="Calibri"/>
      </a:defRPr>
    </a:lvl5pPr>
    <a:lvl6pPr indent="1143000" defTabSz="1072866" latinLnBrk="0">
      <a:defRPr sz="1400">
        <a:latin typeface="+mn-lt"/>
        <a:ea typeface="+mn-ea"/>
        <a:cs typeface="+mn-cs"/>
        <a:sym typeface="Calibri"/>
      </a:defRPr>
    </a:lvl6pPr>
    <a:lvl7pPr indent="1371600" defTabSz="1072866" latinLnBrk="0">
      <a:defRPr sz="1400">
        <a:latin typeface="+mn-lt"/>
        <a:ea typeface="+mn-ea"/>
        <a:cs typeface="+mn-cs"/>
        <a:sym typeface="Calibri"/>
      </a:defRPr>
    </a:lvl7pPr>
    <a:lvl8pPr indent="1600200" defTabSz="1072866" latinLnBrk="0">
      <a:defRPr sz="1400">
        <a:latin typeface="+mn-lt"/>
        <a:ea typeface="+mn-ea"/>
        <a:cs typeface="+mn-cs"/>
        <a:sym typeface="Calibri"/>
      </a:defRPr>
    </a:lvl8pPr>
    <a:lvl9pPr indent="1828800" defTabSz="1072866" latinLnBrk="0">
      <a:defRPr sz="14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iapositiva de título">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Diapositiva de título">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 name="Прямоугольник 9"/>
          <p:cNvSpPr txBox="1"/>
          <p:nvPr/>
        </p:nvSpPr>
        <p:spPr>
          <a:xfrm>
            <a:off x="4373150" y="6307680"/>
            <a:ext cx="5229529" cy="2269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000" spc="600">
                <a:solidFill>
                  <a:srgbClr val="921824"/>
                </a:solidFill>
                <a:latin typeface="Arial"/>
                <a:ea typeface="Arial"/>
                <a:cs typeface="Arial"/>
                <a:sym typeface="Arial"/>
              </a:defRPr>
            </a:lvl1pPr>
          </a:lstStyle>
          <a:p>
            <a:r>
              <a:t>BARCELONA | MADRID | MALTA | ONLINE</a:t>
            </a: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ítulo y objetos">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6" name="Imagen 6" descr="Imagen 6"/>
          <p:cNvPicPr>
            <a:picLocks noChangeAspect="1"/>
          </p:cNvPicPr>
          <p:nvPr/>
        </p:nvPicPr>
        <p:blipFill>
          <a:blip r:embed="rId3"/>
          <a:stretch>
            <a:fillRect/>
          </a:stretch>
        </p:blipFill>
        <p:spPr>
          <a:xfrm>
            <a:off x="8261991" y="242422"/>
            <a:ext cx="1644009" cy="1121402"/>
          </a:xfrm>
          <a:prstGeom prst="rect">
            <a:avLst/>
          </a:prstGeom>
          <a:ln w="12700">
            <a:miter lim="400000"/>
          </a:ln>
        </p:spPr>
      </p:pic>
      <p:sp>
        <p:nvSpPr>
          <p:cNvPr id="27" name="Прямоугольник 9"/>
          <p:cNvSpPr txBox="1"/>
          <p:nvPr/>
        </p:nvSpPr>
        <p:spPr>
          <a:xfrm>
            <a:off x="4373150" y="6307680"/>
            <a:ext cx="5229529" cy="2269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000" spc="600">
                <a:solidFill>
                  <a:srgbClr val="921824"/>
                </a:solidFill>
                <a:latin typeface="Arial"/>
                <a:ea typeface="Arial"/>
                <a:cs typeface="Arial"/>
                <a:sym typeface="Arial"/>
              </a:defRPr>
            </a:lvl1pPr>
          </a:lstStyle>
          <a:p>
            <a:r>
              <a:t>BARCELONA | MADRID | MALTA | ONLINE</a:t>
            </a:r>
          </a:p>
        </p:txBody>
      </p:sp>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Encabezado de secció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5" name="Прямоугольник 9"/>
          <p:cNvSpPr txBox="1"/>
          <p:nvPr/>
        </p:nvSpPr>
        <p:spPr>
          <a:xfrm>
            <a:off x="4373150" y="6307680"/>
            <a:ext cx="5229529" cy="2269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000" spc="600">
                <a:solidFill>
                  <a:srgbClr val="FFFFFF"/>
                </a:solidFill>
                <a:latin typeface="Arial"/>
                <a:ea typeface="Arial"/>
                <a:cs typeface="Arial"/>
                <a:sym typeface="Arial"/>
              </a:defRPr>
            </a:lvl1pPr>
          </a:lstStyle>
          <a:p>
            <a:r>
              <a:t>BARCELONA | MADRID | MALTA | ONLINE</a:t>
            </a:r>
          </a:p>
        </p:txBody>
      </p:sp>
      <p:sp>
        <p:nvSpPr>
          <p:cNvPr id="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os objeto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3" name="Прямоугольник 8"/>
          <p:cNvSpPr txBox="1"/>
          <p:nvPr/>
        </p:nvSpPr>
        <p:spPr>
          <a:xfrm>
            <a:off x="4373150" y="6307680"/>
            <a:ext cx="5229529" cy="2269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a:defRPr sz="1000" spc="600">
                <a:solidFill>
                  <a:srgbClr val="921824"/>
                </a:solidFill>
                <a:latin typeface="Arial"/>
                <a:ea typeface="Arial"/>
                <a:cs typeface="Arial"/>
                <a:sym typeface="Arial"/>
              </a:defRPr>
            </a:lvl1pPr>
          </a:lstStyle>
          <a:p>
            <a:r>
              <a:t>BARCELONA | MADRID | MALTA | ONLINE</a:t>
            </a:r>
          </a:p>
        </p:txBody>
      </p:sp>
      <p:sp>
        <p:nvSpPr>
          <p:cNvPr id="4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7"/>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484180" y="769937"/>
            <a:ext cx="79248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lstStyle/>
          <a:p>
            <a:r>
              <a:t>Title Text</a:t>
            </a:r>
          </a:p>
        </p:txBody>
      </p:sp>
      <p:sp>
        <p:nvSpPr>
          <p:cNvPr id="3" name="Body Level One…"/>
          <p:cNvSpPr txBox="1">
            <a:spLocks noGrp="1"/>
          </p:cNvSpPr>
          <p:nvPr>
            <p:ph type="body" idx="1"/>
          </p:nvPr>
        </p:nvSpPr>
        <p:spPr>
          <a:xfrm>
            <a:off x="5529130" y="2438400"/>
            <a:ext cx="387985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840681" y="6232200"/>
            <a:ext cx="258620" cy="248301"/>
          </a:xfrm>
          <a:prstGeom prst="rect">
            <a:avLst/>
          </a:prstGeom>
          <a:ln w="12700">
            <a:miter lim="400000"/>
          </a:ln>
        </p:spPr>
        <p:txBody>
          <a:bodyPr wrap="none" lIns="45718" tIns="45718" rIns="45718" bIns="45718" anchor="ctr">
            <a:spAutoFit/>
          </a:bodyPr>
          <a:lstStyle>
            <a:lvl1pPr algn="r">
              <a:defRPr sz="1200">
                <a:latin typeface="+mn-lt"/>
                <a:ea typeface="+mn-ea"/>
                <a:cs typeface="+mn-cs"/>
                <a:sym typeface="Calibri"/>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0" algn="r" defTabSz="536433"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gif"/><Relationship Id="rId2" Type="http://schemas.openxmlformats.org/officeDocument/2006/relationships/image" Target="../media/image16.jpeg"/><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gif"/><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5.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3"/>
          <p:cNvSpPr txBox="1"/>
          <p:nvPr/>
        </p:nvSpPr>
        <p:spPr>
          <a:xfrm>
            <a:off x="573383" y="1596570"/>
            <a:ext cx="3440668" cy="10156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lvl1pPr>
              <a:defRPr spc="300">
                <a:latin typeface="Arial"/>
                <a:ea typeface="Arial"/>
                <a:cs typeface="Arial"/>
                <a:sym typeface="Arial"/>
              </a:defRPr>
            </a:lvl1pPr>
          </a:lstStyle>
          <a:p>
            <a:r>
              <a:rPr sz="2000" dirty="0"/>
              <a:t>Sport</a:t>
            </a:r>
            <a:r>
              <a:rPr lang="en-US" sz="2000" dirty="0"/>
              <a:t>s </a:t>
            </a:r>
            <a:r>
              <a:rPr sz="2000" dirty="0"/>
              <a:t>Business Management and Strategy</a:t>
            </a:r>
            <a:endParaRPr lang="en-US" sz="2000" dirty="0"/>
          </a:p>
        </p:txBody>
      </p:sp>
      <p:sp>
        <p:nvSpPr>
          <p:cNvPr id="54" name="TextBox 4"/>
          <p:cNvSpPr txBox="1"/>
          <p:nvPr/>
        </p:nvSpPr>
        <p:spPr>
          <a:xfrm>
            <a:off x="571113" y="2985896"/>
            <a:ext cx="3802788" cy="206209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lvl1pPr>
              <a:defRPr sz="3800" b="1">
                <a:solidFill>
                  <a:srgbClr val="921824"/>
                </a:solidFill>
                <a:latin typeface="Georgia"/>
                <a:ea typeface="Georgia"/>
                <a:cs typeface="Georgia"/>
                <a:sym typeface="Georgia"/>
              </a:defRPr>
            </a:lvl1pPr>
          </a:lstStyle>
          <a:p>
            <a:r>
              <a:rPr sz="3200" dirty="0"/>
              <a:t>International Expansion of the NFL and the NBA in China</a:t>
            </a:r>
            <a:endParaRPr lang="en-US" sz="32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ítulo 1"/>
          <p:cNvSpPr txBox="1"/>
          <p:nvPr/>
        </p:nvSpPr>
        <p:spPr>
          <a:xfrm>
            <a:off x="721640" y="1212146"/>
            <a:ext cx="6855250"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2000" b="1">
                <a:solidFill>
                  <a:srgbClr val="921824"/>
                </a:solidFill>
                <a:latin typeface="Georgia"/>
                <a:ea typeface="Georgia"/>
                <a:cs typeface="Georgia"/>
                <a:sym typeface="Georgia"/>
              </a:defRPr>
            </a:lvl1pPr>
          </a:lstStyle>
          <a:p>
            <a:r>
              <a:rPr dirty="0"/>
              <a:t>NFL International Expansion</a:t>
            </a:r>
          </a:p>
        </p:txBody>
      </p:sp>
      <p:sp>
        <p:nvSpPr>
          <p:cNvPr id="86" name="Marcador de texto 3"/>
          <p:cNvSpPr txBox="1"/>
          <p:nvPr/>
        </p:nvSpPr>
        <p:spPr>
          <a:xfrm>
            <a:off x="721640" y="1888758"/>
            <a:ext cx="7571968" cy="34056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1" spcCol="45789"/>
          <a:lstStyle/>
          <a:p>
            <a:pPr defTabSz="457200">
              <a:spcBef>
                <a:spcPts val="700"/>
              </a:spcBef>
              <a:defRPr sz="1400">
                <a:latin typeface="Arial"/>
                <a:ea typeface="Arial"/>
                <a:cs typeface="Arial"/>
                <a:sym typeface="Arial"/>
              </a:defRPr>
            </a:pPr>
            <a:r>
              <a:rPr dirty="0"/>
              <a:t>In August 2017, the NFL and Tencent announced a three-year partnership. The Chinese </a:t>
            </a:r>
            <a:r>
              <a:rPr lang="en-US" dirty="0"/>
              <a:t>I</a:t>
            </a:r>
            <a:r>
              <a:rPr dirty="0"/>
              <a:t>nternet giant gained the rights to digital distribution, inside China, of live and on-demand pre</a:t>
            </a:r>
            <a:r>
              <a:rPr lang="en-US" dirty="0"/>
              <a:t>-</a:t>
            </a:r>
            <a:r>
              <a:rPr dirty="0"/>
              <a:t>season and post</a:t>
            </a:r>
            <a:r>
              <a:rPr lang="en-US" dirty="0"/>
              <a:t>-</a:t>
            </a:r>
            <a:r>
              <a:rPr dirty="0"/>
              <a:t>season games; Thursday, Sunday and Monday Night Football; and non-game content, such as pre</a:t>
            </a:r>
            <a:r>
              <a:rPr lang="en-US" dirty="0"/>
              <a:t>-</a:t>
            </a:r>
            <a:r>
              <a:rPr dirty="0"/>
              <a:t>game talk shows, post-game analysis and TV programs NFL Hard Knocks and A Football Life.</a:t>
            </a:r>
          </a:p>
          <a:p>
            <a:pPr defTabSz="457200">
              <a:spcBef>
                <a:spcPts val="700"/>
              </a:spcBef>
              <a:defRPr sz="1400">
                <a:latin typeface="Arial"/>
                <a:ea typeface="Arial"/>
                <a:cs typeface="Arial"/>
                <a:sym typeface="Arial"/>
              </a:defRPr>
            </a:pPr>
            <a:r>
              <a:rPr dirty="0"/>
              <a:t>China is home to about 19 million people interested in the NFL, according to Kantar-CSM China research, and its own indoor football league. The China Arena Football League began play in 2016 after it was first established in 2012. Today, six teams compete 8-on-8 in a four-game group play season that culminates in a "Super Bowl" championship. Each team fields a squad with four Chinese and four foreign players.</a:t>
            </a:r>
          </a:p>
          <a:p>
            <a:pPr defTabSz="457200">
              <a:spcBef>
                <a:spcPts val="700"/>
              </a:spcBef>
              <a:defRPr sz="1400">
                <a:latin typeface="Arial"/>
                <a:ea typeface="Arial"/>
                <a:cs typeface="Arial"/>
                <a:sym typeface="Arial"/>
              </a:defRPr>
            </a:pPr>
            <a:r>
              <a:rPr dirty="0"/>
              <a:t>But it's also home to the world's most expansive online mobile content distribution, an ecosystem of networks that blend content, payment, sharing and social. There are more than 1.4 billion mobile phone subscribers in China. In 2017, more than 95% of China's internet users used their phones to access the </a:t>
            </a:r>
            <a:r>
              <a:rPr lang="en-US" dirty="0"/>
              <a:t>I</a:t>
            </a:r>
            <a:r>
              <a:rPr dirty="0"/>
              <a:t>nternet.</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ponsorship and Sport Deliverables to official sporting-related sponsorship"/>
          <p:cNvSpPr txBox="1"/>
          <p:nvPr/>
        </p:nvSpPr>
        <p:spPr>
          <a:xfrm>
            <a:off x="668642" y="538114"/>
            <a:ext cx="249523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8" tIns="45718" rIns="45718" bIns="45718">
            <a:spAutoFit/>
          </a:bodyPr>
          <a:lstStyle>
            <a:lvl1pPr defTabSz="457200">
              <a:defRPr sz="2000" b="1">
                <a:solidFill>
                  <a:schemeClr val="accent1">
                    <a:satOff val="-6711"/>
                    <a:lumOff val="-10431"/>
                  </a:schemeClr>
                </a:solidFill>
                <a:latin typeface="Georgia"/>
                <a:ea typeface="Georgia"/>
                <a:cs typeface="Georgia"/>
                <a:sym typeface="Georgia"/>
              </a:defRPr>
            </a:lvl1pPr>
          </a:lstStyle>
          <a:p>
            <a:r>
              <a:rPr dirty="0">
                <a:solidFill>
                  <a:srgbClr val="C00000"/>
                </a:solidFill>
              </a:rPr>
              <a:t>NFL International</a:t>
            </a:r>
          </a:p>
        </p:txBody>
      </p:sp>
      <p:pic>
        <p:nvPicPr>
          <p:cNvPr id="89" name="americas-most-popular-sport-is-also-its-least-diverse.png" descr="americas-most-popular-sport-is-also-its-least-diverse.png"/>
          <p:cNvPicPr>
            <a:picLocks noChangeAspect="1"/>
          </p:cNvPicPr>
          <p:nvPr/>
        </p:nvPicPr>
        <p:blipFill>
          <a:blip r:embed="rId2"/>
          <a:stretch>
            <a:fillRect/>
          </a:stretch>
        </p:blipFill>
        <p:spPr>
          <a:xfrm>
            <a:off x="2030555" y="1285113"/>
            <a:ext cx="6395137" cy="4796354"/>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 name="01.png" descr="01.png"/>
          <p:cNvPicPr>
            <a:picLocks noChangeAspect="1"/>
          </p:cNvPicPr>
          <p:nvPr/>
        </p:nvPicPr>
        <p:blipFill>
          <a:blip r:embed="rId2"/>
          <a:stretch>
            <a:fillRect/>
          </a:stretch>
        </p:blipFill>
        <p:spPr>
          <a:xfrm>
            <a:off x="1942462" y="1001558"/>
            <a:ext cx="6946198" cy="5209654"/>
          </a:xfrm>
          <a:prstGeom prst="rect">
            <a:avLst/>
          </a:prstGeom>
          <a:ln w="12700">
            <a:miter lim="400000"/>
          </a:ln>
        </p:spPr>
      </p:pic>
      <p:sp>
        <p:nvSpPr>
          <p:cNvPr id="92" name="Título 1"/>
          <p:cNvSpPr txBox="1"/>
          <p:nvPr/>
        </p:nvSpPr>
        <p:spPr>
          <a:xfrm>
            <a:off x="613503" y="412784"/>
            <a:ext cx="685525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2000" b="1">
                <a:solidFill>
                  <a:srgbClr val="921824"/>
                </a:solidFill>
                <a:latin typeface="Georgia"/>
                <a:ea typeface="Georgia"/>
                <a:cs typeface="Georgia"/>
                <a:sym typeface="Georgia"/>
              </a:defRPr>
            </a:lvl1pPr>
          </a:lstStyle>
          <a:p>
            <a:r>
              <a:rPr dirty="0"/>
              <a:t>NBA Foreign</a:t>
            </a:r>
            <a:r>
              <a:rPr lang="en-US" dirty="0"/>
              <a:t>-</a:t>
            </a:r>
            <a:r>
              <a:rPr dirty="0"/>
              <a:t>Born Players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ítulo 1"/>
          <p:cNvSpPr txBox="1"/>
          <p:nvPr/>
        </p:nvSpPr>
        <p:spPr>
          <a:xfrm>
            <a:off x="703910" y="386953"/>
            <a:ext cx="6855251"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2000" b="1">
                <a:solidFill>
                  <a:srgbClr val="921824"/>
                </a:solidFill>
                <a:latin typeface="Georgia"/>
                <a:ea typeface="Georgia"/>
                <a:cs typeface="Georgia"/>
                <a:sym typeface="Georgia"/>
              </a:defRPr>
            </a:lvl1pPr>
          </a:lstStyle>
          <a:p>
            <a:r>
              <a:rPr dirty="0"/>
              <a:t>Foreign</a:t>
            </a:r>
            <a:r>
              <a:rPr lang="en-US" dirty="0"/>
              <a:t>-</a:t>
            </a:r>
            <a:r>
              <a:rPr dirty="0"/>
              <a:t>Born NFL Players</a:t>
            </a:r>
          </a:p>
        </p:txBody>
      </p:sp>
      <p:pic>
        <p:nvPicPr>
          <p:cNvPr id="95" name="foreign-born-nfl-players.jpg" descr="foreign-born-nfl-players.jpg"/>
          <p:cNvPicPr>
            <a:picLocks noChangeAspect="1"/>
          </p:cNvPicPr>
          <p:nvPr/>
        </p:nvPicPr>
        <p:blipFill>
          <a:blip r:embed="rId2"/>
          <a:stretch>
            <a:fillRect/>
          </a:stretch>
        </p:blipFill>
        <p:spPr>
          <a:xfrm>
            <a:off x="1241209" y="822099"/>
            <a:ext cx="7212546" cy="5421275"/>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ítulo 1"/>
          <p:cNvSpPr txBox="1"/>
          <p:nvPr/>
        </p:nvSpPr>
        <p:spPr>
          <a:xfrm>
            <a:off x="703910" y="386953"/>
            <a:ext cx="6855251"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2000" b="1">
                <a:solidFill>
                  <a:srgbClr val="921824"/>
                </a:solidFill>
                <a:latin typeface="Georgia"/>
                <a:ea typeface="Georgia"/>
                <a:cs typeface="Georgia"/>
                <a:sym typeface="Georgia"/>
              </a:defRPr>
            </a:lvl1pPr>
          </a:lstStyle>
          <a:p>
            <a:r>
              <a:t>NBA China</a:t>
            </a:r>
          </a:p>
        </p:txBody>
      </p:sp>
      <p:sp>
        <p:nvSpPr>
          <p:cNvPr id="98" name="NBA China, formed in 2008, is now a 15 year old entity that conducts all of the Chinese Basketball Association’s business throughout greater China.…"/>
          <p:cNvSpPr txBox="1">
            <a:spLocks noGrp="1"/>
          </p:cNvSpPr>
          <p:nvPr>
            <p:ph type="body" idx="4294967295"/>
          </p:nvPr>
        </p:nvSpPr>
        <p:spPr>
          <a:xfrm>
            <a:off x="703910" y="1069849"/>
            <a:ext cx="6272962" cy="1911096"/>
          </a:xfrm>
          <a:prstGeom prst="rect">
            <a:avLst/>
          </a:prstGeom>
        </p:spPr>
        <p:txBody>
          <a:bodyPr>
            <a:noAutofit/>
          </a:bodyPr>
          <a:lstStyle/>
          <a:p>
            <a:pPr marL="342899" indent="-342899" defTabSz="914400">
              <a:spcBef>
                <a:spcPts val="600"/>
              </a:spcBef>
              <a:defRPr sz="1600">
                <a:solidFill>
                  <a:srgbClr val="00003B"/>
                </a:solidFill>
                <a:latin typeface="Arial"/>
                <a:ea typeface="Arial"/>
                <a:cs typeface="Arial"/>
                <a:sym typeface="Arial"/>
              </a:defRPr>
            </a:pPr>
            <a:r>
              <a:rPr sz="1400" dirty="0">
                <a:solidFill>
                  <a:schemeClr val="tx1"/>
                </a:solidFill>
              </a:rPr>
              <a:t>NBA China, formed in 2008, is now a 15</a:t>
            </a:r>
            <a:r>
              <a:rPr lang="en-US" sz="1400" dirty="0">
                <a:solidFill>
                  <a:schemeClr val="tx1"/>
                </a:solidFill>
              </a:rPr>
              <a:t>-</a:t>
            </a:r>
            <a:r>
              <a:rPr sz="1400" dirty="0">
                <a:solidFill>
                  <a:schemeClr val="tx1"/>
                </a:solidFill>
              </a:rPr>
              <a:t>year</a:t>
            </a:r>
            <a:r>
              <a:rPr lang="en-US" sz="1400" dirty="0">
                <a:solidFill>
                  <a:schemeClr val="tx1"/>
                </a:solidFill>
              </a:rPr>
              <a:t>-</a:t>
            </a:r>
            <a:r>
              <a:rPr sz="1400" dirty="0">
                <a:solidFill>
                  <a:schemeClr val="tx1"/>
                </a:solidFill>
              </a:rPr>
              <a:t>old entity that conducts all of the Chinese Basketball Association’s business throughout greater China.</a:t>
            </a:r>
          </a:p>
          <a:p>
            <a:pPr marL="342899" indent="-342899" defTabSz="914400">
              <a:spcBef>
                <a:spcPts val="600"/>
              </a:spcBef>
              <a:defRPr sz="1600">
                <a:solidFill>
                  <a:srgbClr val="00003B"/>
                </a:solidFill>
                <a:latin typeface="Arial"/>
                <a:ea typeface="Arial"/>
                <a:cs typeface="Arial"/>
                <a:sym typeface="Arial"/>
              </a:defRPr>
            </a:pPr>
            <a:r>
              <a:rPr sz="1400" dirty="0">
                <a:solidFill>
                  <a:schemeClr val="tx1"/>
                </a:solidFill>
              </a:rPr>
              <a:t>Started as an </a:t>
            </a:r>
            <a:r>
              <a:rPr lang="en-US" sz="1400" dirty="0">
                <a:solidFill>
                  <a:schemeClr val="tx1"/>
                </a:solidFill>
              </a:rPr>
              <a:t>i</a:t>
            </a:r>
            <a:r>
              <a:rPr sz="1400" dirty="0">
                <a:solidFill>
                  <a:schemeClr val="tx1"/>
                </a:solidFill>
              </a:rPr>
              <a:t>dea to have an exhibition game between the CBA’s Champion and NBA Champion 20 years ago.</a:t>
            </a:r>
          </a:p>
          <a:p>
            <a:pPr marL="342899" indent="-342899" defTabSz="914400">
              <a:spcBef>
                <a:spcPts val="600"/>
              </a:spcBef>
              <a:defRPr sz="1600">
                <a:solidFill>
                  <a:srgbClr val="00003B"/>
                </a:solidFill>
                <a:latin typeface="Arial"/>
                <a:ea typeface="Arial"/>
                <a:cs typeface="Arial"/>
                <a:sym typeface="Arial"/>
              </a:defRPr>
            </a:pPr>
            <a:r>
              <a:rPr sz="1400" dirty="0">
                <a:solidFill>
                  <a:schemeClr val="tx1"/>
                </a:solidFill>
              </a:rPr>
              <a:t>Now a 100</a:t>
            </a:r>
            <a:r>
              <a:rPr lang="en-US" sz="1400" dirty="0">
                <a:solidFill>
                  <a:schemeClr val="tx1"/>
                </a:solidFill>
              </a:rPr>
              <a:t>-e</a:t>
            </a:r>
            <a:r>
              <a:rPr sz="1400" dirty="0">
                <a:solidFill>
                  <a:schemeClr val="tx1"/>
                </a:solidFill>
              </a:rPr>
              <a:t>mployee </a:t>
            </a:r>
            <a:r>
              <a:rPr lang="en-US" sz="1400" dirty="0">
                <a:solidFill>
                  <a:schemeClr val="tx1"/>
                </a:solidFill>
              </a:rPr>
              <a:t>e</a:t>
            </a:r>
            <a:r>
              <a:rPr sz="1400" dirty="0">
                <a:solidFill>
                  <a:schemeClr val="tx1"/>
                </a:solidFill>
              </a:rPr>
              <a:t>nterprise with 4 offices</a:t>
            </a:r>
            <a:r>
              <a:rPr lang="en-US" sz="1400" dirty="0">
                <a:solidFill>
                  <a:schemeClr val="tx1"/>
                </a:solidFill>
              </a:rPr>
              <a:t>.</a:t>
            </a:r>
            <a:r>
              <a:rPr sz="1400" dirty="0">
                <a:solidFill>
                  <a:schemeClr val="tx1"/>
                </a:solidFill>
              </a:rPr>
              <a:t> </a:t>
            </a:r>
          </a:p>
          <a:p>
            <a:pPr marL="342899" indent="-342899" defTabSz="914400">
              <a:spcBef>
                <a:spcPts val="600"/>
              </a:spcBef>
              <a:defRPr sz="1600">
                <a:solidFill>
                  <a:srgbClr val="00003B"/>
                </a:solidFill>
                <a:latin typeface="Arial"/>
                <a:ea typeface="Arial"/>
                <a:cs typeface="Arial"/>
                <a:sym typeface="Arial"/>
              </a:defRPr>
            </a:pPr>
            <a:r>
              <a:rPr sz="1400" dirty="0">
                <a:solidFill>
                  <a:schemeClr val="tx1"/>
                </a:solidFill>
              </a:rPr>
              <a:t>Transitioned CBA from FIBA rules to NBA Rules</a:t>
            </a:r>
            <a:r>
              <a:rPr lang="en-US" sz="1400" dirty="0">
                <a:solidFill>
                  <a:schemeClr val="tx1"/>
                </a:solidFill>
              </a:rPr>
              <a:t>.</a:t>
            </a:r>
            <a:endParaRPr sz="1400" dirty="0">
              <a:solidFill>
                <a:schemeClr val="tx1"/>
              </a:solidFill>
            </a:endParaRPr>
          </a:p>
          <a:p>
            <a:pPr marL="342899" indent="-342899" defTabSz="914400">
              <a:spcBef>
                <a:spcPts val="600"/>
              </a:spcBef>
              <a:defRPr sz="1600">
                <a:solidFill>
                  <a:srgbClr val="00003B"/>
                </a:solidFill>
                <a:latin typeface="Arial"/>
                <a:ea typeface="Arial"/>
                <a:cs typeface="Arial"/>
                <a:sym typeface="Arial"/>
              </a:defRPr>
            </a:pPr>
            <a:r>
              <a:rPr sz="1400" dirty="0">
                <a:solidFill>
                  <a:schemeClr val="tx1"/>
                </a:solidFill>
              </a:rPr>
              <a:t>Now an official NBA affiliated league</a:t>
            </a:r>
            <a:r>
              <a:rPr lang="en-US" sz="1400" dirty="0">
                <a:solidFill>
                  <a:schemeClr val="tx1"/>
                </a:solidFill>
              </a:rPr>
              <a:t>.</a:t>
            </a:r>
            <a:endParaRPr sz="1400" dirty="0">
              <a:solidFill>
                <a:schemeClr val="tx1"/>
              </a:solidFill>
            </a:endParaRPr>
          </a:p>
        </p:txBody>
      </p:sp>
      <p:pic>
        <p:nvPicPr>
          <p:cNvPr id="99" name="1089615_1_0916-China-basketball_standard.jpg" descr="1089615_1_0916-China-basketball_standard.jpg"/>
          <p:cNvPicPr>
            <a:picLocks noChangeAspect="1"/>
          </p:cNvPicPr>
          <p:nvPr/>
        </p:nvPicPr>
        <p:blipFill>
          <a:blip r:embed="rId2"/>
          <a:stretch>
            <a:fillRect/>
          </a:stretch>
        </p:blipFill>
        <p:spPr>
          <a:xfrm>
            <a:off x="5004118" y="2893855"/>
            <a:ext cx="4466138" cy="2977426"/>
          </a:xfrm>
          <a:prstGeom prst="rect">
            <a:avLst/>
          </a:prstGeom>
          <a:ln w="12700">
            <a:miter lim="400000"/>
          </a:ln>
          <a:effectLst>
            <a:reflection stA="50000" endPos="40000" dir="5400000" sy="-100000" algn="bl" rotWithShape="0"/>
          </a:effectLst>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ítulo 1"/>
          <p:cNvSpPr txBox="1"/>
          <p:nvPr/>
        </p:nvSpPr>
        <p:spPr>
          <a:xfrm>
            <a:off x="703910" y="386953"/>
            <a:ext cx="6855251"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2000" b="1">
                <a:solidFill>
                  <a:srgbClr val="921824"/>
                </a:solidFill>
                <a:latin typeface="Georgia"/>
                <a:ea typeface="Georgia"/>
                <a:cs typeface="Georgia"/>
                <a:sym typeface="Georgia"/>
              </a:defRPr>
            </a:lvl1pPr>
          </a:lstStyle>
          <a:p>
            <a:r>
              <a:t>NBA China - Marketing Power</a:t>
            </a:r>
          </a:p>
        </p:txBody>
      </p:sp>
      <p:sp>
        <p:nvSpPr>
          <p:cNvPr id="102" name="Shape 280"/>
          <p:cNvSpPr/>
          <p:nvPr/>
        </p:nvSpPr>
        <p:spPr>
          <a:xfrm>
            <a:off x="2402650" y="6081107"/>
            <a:ext cx="4146299" cy="838211"/>
          </a:xfrm>
          <a:prstGeom prst="ellipse">
            <a:avLst/>
          </a:prstGeom>
          <a:gradFill>
            <a:gsLst>
              <a:gs pos="24000">
                <a:srgbClr val="000000">
                  <a:alpha val="22000"/>
                </a:srgbClr>
              </a:gs>
              <a:gs pos="100000">
                <a:srgbClr val="FFFFFF">
                  <a:alpha val="0"/>
                </a:srgbClr>
              </a:gs>
            </a:gsLst>
            <a:path path="circle">
              <a:fillToRect l="37721" t="-19636" r="62278" b="119636"/>
            </a:path>
          </a:gradFill>
          <a:ln w="12700">
            <a:miter lim="400000"/>
          </a:ln>
        </p:spPr>
        <p:txBody>
          <a:bodyPr lIns="45718" tIns="45718" rIns="45718" bIns="45718" anchor="ctr"/>
          <a:lstStyle/>
          <a:p>
            <a:pPr algn="ctr" defTabSz="914400">
              <a:defRPr sz="1800">
                <a:solidFill>
                  <a:srgbClr val="FFFFFF"/>
                </a:solidFill>
                <a:latin typeface="+mn-lt"/>
                <a:ea typeface="+mn-ea"/>
                <a:cs typeface="+mn-cs"/>
                <a:sym typeface="Calibri"/>
              </a:defRPr>
            </a:pPr>
            <a:endParaRPr/>
          </a:p>
        </p:txBody>
      </p:sp>
      <p:sp>
        <p:nvSpPr>
          <p:cNvPr id="103" name="Shape 281"/>
          <p:cNvSpPr/>
          <p:nvPr/>
        </p:nvSpPr>
        <p:spPr>
          <a:xfrm flipH="1">
            <a:off x="251871" y="1190615"/>
            <a:ext cx="9144006" cy="4059878"/>
          </a:xfrm>
          <a:prstGeom prst="rect">
            <a:avLst/>
          </a:prstGeom>
          <a:gradFill>
            <a:gsLst>
              <a:gs pos="0">
                <a:srgbClr val="F3F3F3"/>
              </a:gs>
              <a:gs pos="48000">
                <a:srgbClr val="F3F3F3"/>
              </a:gs>
              <a:gs pos="69000">
                <a:srgbClr val="F3F3F3"/>
              </a:gs>
              <a:gs pos="100000">
                <a:srgbClr val="BFBFBF"/>
              </a:gs>
            </a:gsLst>
            <a:lin ang="5400000"/>
          </a:gradFill>
          <a:ln w="12700">
            <a:miter lim="400000"/>
          </a:ln>
          <a:effectLst>
            <a:outerShdw dist="23000" dir="5400000" rotWithShape="0">
              <a:srgbClr val="808080">
                <a:alpha val="34998"/>
              </a:srgbClr>
            </a:outerShdw>
          </a:effectLst>
        </p:spPr>
        <p:txBody>
          <a:bodyPr lIns="45718" tIns="45718" rIns="45718" bIns="45718" anchor="ctr"/>
          <a:lstStyle/>
          <a:p>
            <a:pPr algn="ctr" defTabSz="914400">
              <a:defRPr sz="1800">
                <a:solidFill>
                  <a:srgbClr val="FFFFFF"/>
                </a:solidFill>
                <a:latin typeface="+mn-lt"/>
                <a:ea typeface="+mn-ea"/>
                <a:cs typeface="+mn-cs"/>
                <a:sym typeface="Calibri"/>
              </a:defRPr>
            </a:pPr>
            <a:endParaRPr/>
          </a:p>
        </p:txBody>
      </p:sp>
      <p:grpSp>
        <p:nvGrpSpPr>
          <p:cNvPr id="109" name="Group 287"/>
          <p:cNvGrpSpPr/>
          <p:nvPr/>
        </p:nvGrpSpPr>
        <p:grpSpPr>
          <a:xfrm>
            <a:off x="2005007" y="1650992"/>
            <a:ext cx="4499630" cy="4450103"/>
            <a:chOff x="0" y="0"/>
            <a:chExt cx="4499629" cy="4450101"/>
          </a:xfrm>
        </p:grpSpPr>
        <p:sp>
          <p:nvSpPr>
            <p:cNvPr id="104" name="Shape 282"/>
            <p:cNvSpPr/>
            <p:nvPr/>
          </p:nvSpPr>
          <p:spPr>
            <a:xfrm>
              <a:off x="166058" y="-1"/>
              <a:ext cx="2380190" cy="1630008"/>
            </a:xfrm>
            <a:custGeom>
              <a:avLst/>
              <a:gdLst/>
              <a:ahLst/>
              <a:cxnLst>
                <a:cxn ang="0">
                  <a:pos x="wd2" y="hd2"/>
                </a:cxn>
                <a:cxn ang="5400000">
                  <a:pos x="wd2" y="hd2"/>
                </a:cxn>
                <a:cxn ang="10800000">
                  <a:pos x="wd2" y="hd2"/>
                </a:cxn>
                <a:cxn ang="16200000">
                  <a:pos x="wd2" y="hd2"/>
                </a:cxn>
              </a:cxnLst>
              <a:rect l="0" t="0" r="r" b="b"/>
              <a:pathLst>
                <a:path w="21600" h="21600" extrusionOk="0">
                  <a:moveTo>
                    <a:pt x="5172" y="21600"/>
                  </a:moveTo>
                  <a:lnTo>
                    <a:pt x="5372" y="20949"/>
                  </a:lnTo>
                  <a:lnTo>
                    <a:pt x="5595" y="20234"/>
                  </a:lnTo>
                  <a:lnTo>
                    <a:pt x="5818" y="19551"/>
                  </a:lnTo>
                  <a:lnTo>
                    <a:pt x="6085" y="18867"/>
                  </a:lnTo>
                  <a:lnTo>
                    <a:pt x="6353" y="18249"/>
                  </a:lnTo>
                  <a:lnTo>
                    <a:pt x="6643" y="17599"/>
                  </a:lnTo>
                  <a:lnTo>
                    <a:pt x="6933" y="16981"/>
                  </a:lnTo>
                  <a:lnTo>
                    <a:pt x="7245" y="16395"/>
                  </a:lnTo>
                  <a:lnTo>
                    <a:pt x="7557" y="15777"/>
                  </a:lnTo>
                  <a:lnTo>
                    <a:pt x="8292" y="14704"/>
                  </a:lnTo>
                  <a:lnTo>
                    <a:pt x="8627" y="14151"/>
                  </a:lnTo>
                  <a:lnTo>
                    <a:pt x="9006" y="13630"/>
                  </a:lnTo>
                  <a:lnTo>
                    <a:pt x="9808" y="12654"/>
                  </a:lnTo>
                  <a:lnTo>
                    <a:pt x="10254" y="12199"/>
                  </a:lnTo>
                  <a:lnTo>
                    <a:pt x="10655" y="11776"/>
                  </a:lnTo>
                  <a:lnTo>
                    <a:pt x="11123" y="11353"/>
                  </a:lnTo>
                  <a:lnTo>
                    <a:pt x="11547" y="10995"/>
                  </a:lnTo>
                  <a:lnTo>
                    <a:pt x="12015" y="10605"/>
                  </a:lnTo>
                  <a:lnTo>
                    <a:pt x="12483" y="10280"/>
                  </a:lnTo>
                  <a:lnTo>
                    <a:pt x="12973" y="9922"/>
                  </a:lnTo>
                  <a:lnTo>
                    <a:pt x="13464" y="9629"/>
                  </a:lnTo>
                  <a:lnTo>
                    <a:pt x="13954" y="9369"/>
                  </a:lnTo>
                  <a:lnTo>
                    <a:pt x="14445" y="9141"/>
                  </a:lnTo>
                  <a:lnTo>
                    <a:pt x="14957" y="8913"/>
                  </a:lnTo>
                  <a:lnTo>
                    <a:pt x="15470" y="8718"/>
                  </a:lnTo>
                  <a:lnTo>
                    <a:pt x="16005" y="8523"/>
                  </a:lnTo>
                  <a:lnTo>
                    <a:pt x="16540" y="8393"/>
                  </a:lnTo>
                  <a:lnTo>
                    <a:pt x="17654" y="8198"/>
                  </a:lnTo>
                  <a:lnTo>
                    <a:pt x="18189" y="8165"/>
                  </a:lnTo>
                  <a:lnTo>
                    <a:pt x="21600" y="4196"/>
                  </a:lnTo>
                  <a:lnTo>
                    <a:pt x="18925" y="0"/>
                  </a:lnTo>
                  <a:lnTo>
                    <a:pt x="18100" y="65"/>
                  </a:lnTo>
                  <a:lnTo>
                    <a:pt x="17320" y="98"/>
                  </a:lnTo>
                  <a:lnTo>
                    <a:pt x="16518" y="228"/>
                  </a:lnTo>
                  <a:lnTo>
                    <a:pt x="15760" y="390"/>
                  </a:lnTo>
                  <a:lnTo>
                    <a:pt x="14980" y="553"/>
                  </a:lnTo>
                  <a:lnTo>
                    <a:pt x="14244" y="813"/>
                  </a:lnTo>
                  <a:lnTo>
                    <a:pt x="13486" y="1073"/>
                  </a:lnTo>
                  <a:lnTo>
                    <a:pt x="12773" y="1399"/>
                  </a:lnTo>
                  <a:lnTo>
                    <a:pt x="12037" y="1757"/>
                  </a:lnTo>
                  <a:lnTo>
                    <a:pt x="11346" y="2114"/>
                  </a:lnTo>
                  <a:lnTo>
                    <a:pt x="10655" y="2537"/>
                  </a:lnTo>
                  <a:lnTo>
                    <a:pt x="9964" y="3025"/>
                  </a:lnTo>
                  <a:lnTo>
                    <a:pt x="9295" y="3513"/>
                  </a:lnTo>
                  <a:lnTo>
                    <a:pt x="8627" y="4034"/>
                  </a:lnTo>
                  <a:lnTo>
                    <a:pt x="7378" y="5205"/>
                  </a:lnTo>
                  <a:lnTo>
                    <a:pt x="6776" y="5823"/>
                  </a:lnTo>
                  <a:lnTo>
                    <a:pt x="6175" y="6473"/>
                  </a:lnTo>
                  <a:lnTo>
                    <a:pt x="5595" y="7157"/>
                  </a:lnTo>
                  <a:lnTo>
                    <a:pt x="5038" y="7872"/>
                  </a:lnTo>
                  <a:lnTo>
                    <a:pt x="4503" y="8620"/>
                  </a:lnTo>
                  <a:lnTo>
                    <a:pt x="4012" y="9369"/>
                  </a:lnTo>
                  <a:lnTo>
                    <a:pt x="3477" y="10182"/>
                  </a:lnTo>
                  <a:lnTo>
                    <a:pt x="3032" y="11028"/>
                  </a:lnTo>
                  <a:lnTo>
                    <a:pt x="2563" y="11873"/>
                  </a:lnTo>
                  <a:lnTo>
                    <a:pt x="2118" y="12752"/>
                  </a:lnTo>
                  <a:lnTo>
                    <a:pt x="1716" y="13630"/>
                  </a:lnTo>
                  <a:lnTo>
                    <a:pt x="1315" y="14573"/>
                  </a:lnTo>
                  <a:lnTo>
                    <a:pt x="936" y="15484"/>
                  </a:lnTo>
                  <a:lnTo>
                    <a:pt x="267" y="17436"/>
                  </a:lnTo>
                  <a:lnTo>
                    <a:pt x="0" y="18445"/>
                  </a:lnTo>
                  <a:lnTo>
                    <a:pt x="3477" y="16005"/>
                  </a:lnTo>
                  <a:lnTo>
                    <a:pt x="5172" y="21600"/>
                  </a:lnTo>
                  <a:close/>
                </a:path>
              </a:pathLst>
            </a:custGeom>
            <a:gradFill flip="none" rotWithShape="1">
              <a:gsLst>
                <a:gs pos="0">
                  <a:srgbClr val="262626"/>
                </a:gs>
                <a:gs pos="100000">
                  <a:srgbClr val="595959"/>
                </a:gs>
              </a:gsLst>
              <a:lin ang="16200000" scaled="0"/>
            </a:gradFill>
            <a:ln w="9525" cap="flat">
              <a:solidFill>
                <a:srgbClr val="262626"/>
              </a:solidFill>
              <a:prstDash val="solid"/>
              <a:miter lim="800000"/>
            </a:ln>
            <a:effectLst>
              <a:outerShdw blurRad="63500" dist="23000" dir="5400000" rotWithShape="0">
                <a:srgbClr val="000000">
                  <a:alpha val="34999"/>
                </a:srgbClr>
              </a:outerShdw>
            </a:effectLst>
          </p:spPr>
          <p:txBody>
            <a:bodyPr wrap="square" lIns="45718" tIns="45718" rIns="45718" bIns="45718" numCol="1" anchor="ctr">
              <a:noAutofit/>
            </a:bodyPr>
            <a:lstStyle/>
            <a:p>
              <a:pPr algn="ctr" defTabSz="914400">
                <a:defRPr sz="1800">
                  <a:solidFill>
                    <a:srgbClr val="FFFFFF"/>
                  </a:solidFill>
                  <a:latin typeface="+mn-lt"/>
                  <a:ea typeface="+mn-ea"/>
                  <a:cs typeface="+mn-cs"/>
                  <a:sym typeface="Calibri"/>
                </a:defRPr>
              </a:pPr>
              <a:endParaRPr/>
            </a:p>
          </p:txBody>
        </p:sp>
        <p:sp>
          <p:nvSpPr>
            <p:cNvPr id="105" name="Shape 283"/>
            <p:cNvSpPr/>
            <p:nvPr/>
          </p:nvSpPr>
          <p:spPr>
            <a:xfrm>
              <a:off x="2266563" y="5824"/>
              <a:ext cx="2145666" cy="1966497"/>
            </a:xfrm>
            <a:custGeom>
              <a:avLst/>
              <a:gdLst/>
              <a:ahLst/>
              <a:cxnLst>
                <a:cxn ang="0">
                  <a:pos x="wd2" y="hd2"/>
                </a:cxn>
                <a:cxn ang="5400000">
                  <a:pos x="wd2" y="hd2"/>
                </a:cxn>
                <a:cxn ang="10800000">
                  <a:pos x="wd2" y="hd2"/>
                </a:cxn>
                <a:cxn ang="16200000">
                  <a:pos x="wd2" y="hd2"/>
                </a:cxn>
              </a:cxnLst>
              <a:rect l="0" t="0" r="r" b="b"/>
              <a:pathLst>
                <a:path w="21600" h="21600" extrusionOk="0">
                  <a:moveTo>
                    <a:pt x="0" y="6715"/>
                  </a:moveTo>
                  <a:lnTo>
                    <a:pt x="642" y="6715"/>
                  </a:lnTo>
                  <a:lnTo>
                    <a:pt x="1308" y="6769"/>
                  </a:lnTo>
                  <a:lnTo>
                    <a:pt x="1950" y="6849"/>
                  </a:lnTo>
                  <a:lnTo>
                    <a:pt x="3234" y="7065"/>
                  </a:lnTo>
                  <a:lnTo>
                    <a:pt x="3851" y="7227"/>
                  </a:lnTo>
                  <a:lnTo>
                    <a:pt x="4443" y="7416"/>
                  </a:lnTo>
                  <a:lnTo>
                    <a:pt x="5061" y="7604"/>
                  </a:lnTo>
                  <a:lnTo>
                    <a:pt x="5628" y="7820"/>
                  </a:lnTo>
                  <a:lnTo>
                    <a:pt x="6245" y="8063"/>
                  </a:lnTo>
                  <a:lnTo>
                    <a:pt x="6789" y="8360"/>
                  </a:lnTo>
                  <a:lnTo>
                    <a:pt x="7356" y="8629"/>
                  </a:lnTo>
                  <a:lnTo>
                    <a:pt x="7899" y="8980"/>
                  </a:lnTo>
                  <a:lnTo>
                    <a:pt x="8418" y="9303"/>
                  </a:lnTo>
                  <a:lnTo>
                    <a:pt x="8961" y="9681"/>
                  </a:lnTo>
                  <a:lnTo>
                    <a:pt x="9479" y="10031"/>
                  </a:lnTo>
                  <a:lnTo>
                    <a:pt x="9948" y="10436"/>
                  </a:lnTo>
                  <a:lnTo>
                    <a:pt x="10442" y="10867"/>
                  </a:lnTo>
                  <a:lnTo>
                    <a:pt x="11331" y="11730"/>
                  </a:lnTo>
                  <a:lnTo>
                    <a:pt x="11775" y="12243"/>
                  </a:lnTo>
                  <a:lnTo>
                    <a:pt x="12195" y="12728"/>
                  </a:lnTo>
                  <a:lnTo>
                    <a:pt x="12590" y="13240"/>
                  </a:lnTo>
                  <a:lnTo>
                    <a:pt x="12960" y="13780"/>
                  </a:lnTo>
                  <a:lnTo>
                    <a:pt x="13330" y="14292"/>
                  </a:lnTo>
                  <a:lnTo>
                    <a:pt x="13676" y="14858"/>
                  </a:lnTo>
                  <a:lnTo>
                    <a:pt x="13997" y="15425"/>
                  </a:lnTo>
                  <a:lnTo>
                    <a:pt x="14318" y="16018"/>
                  </a:lnTo>
                  <a:lnTo>
                    <a:pt x="14861" y="17204"/>
                  </a:lnTo>
                  <a:lnTo>
                    <a:pt x="15305" y="18445"/>
                  </a:lnTo>
                  <a:lnTo>
                    <a:pt x="19205" y="21600"/>
                  </a:lnTo>
                  <a:lnTo>
                    <a:pt x="21600" y="17582"/>
                  </a:lnTo>
                  <a:lnTo>
                    <a:pt x="21328" y="16665"/>
                  </a:lnTo>
                  <a:lnTo>
                    <a:pt x="21032" y="15748"/>
                  </a:lnTo>
                  <a:lnTo>
                    <a:pt x="20711" y="14885"/>
                  </a:lnTo>
                  <a:lnTo>
                    <a:pt x="20316" y="14022"/>
                  </a:lnTo>
                  <a:lnTo>
                    <a:pt x="19946" y="13133"/>
                  </a:lnTo>
                  <a:lnTo>
                    <a:pt x="19526" y="12324"/>
                  </a:lnTo>
                  <a:lnTo>
                    <a:pt x="19082" y="11488"/>
                  </a:lnTo>
                  <a:lnTo>
                    <a:pt x="18588" y="10733"/>
                  </a:lnTo>
                  <a:lnTo>
                    <a:pt x="18095" y="9951"/>
                  </a:lnTo>
                  <a:lnTo>
                    <a:pt x="17576" y="9196"/>
                  </a:lnTo>
                  <a:lnTo>
                    <a:pt x="17008" y="8467"/>
                  </a:lnTo>
                  <a:lnTo>
                    <a:pt x="16416" y="7766"/>
                  </a:lnTo>
                  <a:lnTo>
                    <a:pt x="15824" y="7092"/>
                  </a:lnTo>
                  <a:lnTo>
                    <a:pt x="15206" y="6418"/>
                  </a:lnTo>
                  <a:lnTo>
                    <a:pt x="14540" y="5798"/>
                  </a:lnTo>
                  <a:lnTo>
                    <a:pt x="13873" y="5204"/>
                  </a:lnTo>
                  <a:lnTo>
                    <a:pt x="13182" y="4638"/>
                  </a:lnTo>
                  <a:lnTo>
                    <a:pt x="12466" y="4126"/>
                  </a:lnTo>
                  <a:lnTo>
                    <a:pt x="11726" y="3587"/>
                  </a:lnTo>
                  <a:lnTo>
                    <a:pt x="10985" y="3101"/>
                  </a:lnTo>
                  <a:lnTo>
                    <a:pt x="10171" y="2643"/>
                  </a:lnTo>
                  <a:lnTo>
                    <a:pt x="9405" y="2238"/>
                  </a:lnTo>
                  <a:lnTo>
                    <a:pt x="8591" y="1861"/>
                  </a:lnTo>
                  <a:lnTo>
                    <a:pt x="7776" y="1510"/>
                  </a:lnTo>
                  <a:lnTo>
                    <a:pt x="6912" y="1187"/>
                  </a:lnTo>
                  <a:lnTo>
                    <a:pt x="6097" y="890"/>
                  </a:lnTo>
                  <a:lnTo>
                    <a:pt x="5233" y="647"/>
                  </a:lnTo>
                  <a:lnTo>
                    <a:pt x="4320" y="458"/>
                  </a:lnTo>
                  <a:lnTo>
                    <a:pt x="3431" y="270"/>
                  </a:lnTo>
                  <a:lnTo>
                    <a:pt x="2543" y="135"/>
                  </a:lnTo>
                  <a:lnTo>
                    <a:pt x="1605" y="27"/>
                  </a:lnTo>
                  <a:lnTo>
                    <a:pt x="667" y="0"/>
                  </a:lnTo>
                  <a:lnTo>
                    <a:pt x="3678" y="3452"/>
                  </a:lnTo>
                  <a:lnTo>
                    <a:pt x="0" y="6715"/>
                  </a:lnTo>
                  <a:close/>
                </a:path>
              </a:pathLst>
            </a:custGeom>
            <a:gradFill flip="none" rotWithShape="1">
              <a:gsLst>
                <a:gs pos="0">
                  <a:srgbClr val="262626"/>
                </a:gs>
                <a:gs pos="100000">
                  <a:srgbClr val="595959"/>
                </a:gs>
              </a:gsLst>
              <a:lin ang="16200000" scaled="0"/>
            </a:gradFill>
            <a:ln w="9525" cap="flat">
              <a:solidFill>
                <a:srgbClr val="262626"/>
              </a:solidFill>
              <a:prstDash val="solid"/>
              <a:miter lim="800000"/>
            </a:ln>
            <a:effectLst>
              <a:outerShdw blurRad="63500" dist="23000" dir="5400000" rotWithShape="0">
                <a:srgbClr val="000000">
                  <a:alpha val="34999"/>
                </a:srgbClr>
              </a:outerShdw>
            </a:effectLst>
          </p:spPr>
          <p:txBody>
            <a:bodyPr wrap="square" lIns="45718" tIns="45718" rIns="45718" bIns="45718" numCol="1" anchor="ctr">
              <a:noAutofit/>
            </a:bodyPr>
            <a:lstStyle/>
            <a:p>
              <a:pPr marL="342900" indent="-342900" algn="ctr" defTabSz="914400">
                <a:defRPr sz="1800">
                  <a:solidFill>
                    <a:srgbClr val="FFFFFF"/>
                  </a:solidFill>
                  <a:latin typeface="+mn-lt"/>
                  <a:ea typeface="+mn-ea"/>
                  <a:cs typeface="+mn-cs"/>
                  <a:sym typeface="Calibri"/>
                </a:defRPr>
              </a:pPr>
              <a:endParaRPr/>
            </a:p>
          </p:txBody>
        </p:sp>
        <p:sp>
          <p:nvSpPr>
            <p:cNvPr id="106" name="Shape 284"/>
            <p:cNvSpPr/>
            <p:nvPr/>
          </p:nvSpPr>
          <p:spPr>
            <a:xfrm>
              <a:off x="3232329" y="1683897"/>
              <a:ext cx="1267300" cy="2263657"/>
            </a:xfrm>
            <a:custGeom>
              <a:avLst/>
              <a:gdLst/>
              <a:ahLst/>
              <a:cxnLst>
                <a:cxn ang="0">
                  <a:pos x="wd2" y="hd2"/>
                </a:cxn>
                <a:cxn ang="5400000">
                  <a:pos x="wd2" y="hd2"/>
                </a:cxn>
                <a:cxn ang="10800000">
                  <a:pos x="wd2" y="hd2"/>
                </a:cxn>
                <a:cxn ang="16200000">
                  <a:pos x="wd2" y="hd2"/>
                </a:cxn>
              </a:cxnLst>
              <a:rect l="0" t="0" r="r" b="b"/>
              <a:pathLst>
                <a:path w="21600" h="21600" extrusionOk="0">
                  <a:moveTo>
                    <a:pt x="21600" y="5177"/>
                  </a:moveTo>
                  <a:lnTo>
                    <a:pt x="21600" y="4498"/>
                  </a:lnTo>
                  <a:lnTo>
                    <a:pt x="21558" y="3842"/>
                  </a:lnTo>
                  <a:lnTo>
                    <a:pt x="21433" y="3186"/>
                  </a:lnTo>
                  <a:lnTo>
                    <a:pt x="21349" y="2530"/>
                  </a:lnTo>
                  <a:lnTo>
                    <a:pt x="21181" y="1898"/>
                  </a:lnTo>
                  <a:lnTo>
                    <a:pt x="20972" y="1242"/>
                  </a:lnTo>
                  <a:lnTo>
                    <a:pt x="20763" y="609"/>
                  </a:lnTo>
                  <a:lnTo>
                    <a:pt x="20470" y="0"/>
                  </a:lnTo>
                  <a:lnTo>
                    <a:pt x="16367" y="3561"/>
                  </a:lnTo>
                  <a:lnTo>
                    <a:pt x="10005" y="914"/>
                  </a:lnTo>
                  <a:lnTo>
                    <a:pt x="10507" y="1944"/>
                  </a:lnTo>
                  <a:lnTo>
                    <a:pt x="10633" y="2460"/>
                  </a:lnTo>
                  <a:lnTo>
                    <a:pt x="10800" y="3022"/>
                  </a:lnTo>
                  <a:lnTo>
                    <a:pt x="10926" y="3538"/>
                  </a:lnTo>
                  <a:lnTo>
                    <a:pt x="11051" y="4076"/>
                  </a:lnTo>
                  <a:lnTo>
                    <a:pt x="11093" y="4615"/>
                  </a:lnTo>
                  <a:lnTo>
                    <a:pt x="11093" y="5177"/>
                  </a:lnTo>
                  <a:lnTo>
                    <a:pt x="11051" y="6044"/>
                  </a:lnTo>
                  <a:lnTo>
                    <a:pt x="10926" y="6911"/>
                  </a:lnTo>
                  <a:lnTo>
                    <a:pt x="10716" y="7754"/>
                  </a:lnTo>
                  <a:lnTo>
                    <a:pt x="10423" y="8574"/>
                  </a:lnTo>
                  <a:lnTo>
                    <a:pt x="10047" y="9371"/>
                  </a:lnTo>
                  <a:lnTo>
                    <a:pt x="9544" y="10144"/>
                  </a:lnTo>
                  <a:lnTo>
                    <a:pt x="9084" y="10941"/>
                  </a:lnTo>
                  <a:lnTo>
                    <a:pt x="8498" y="11690"/>
                  </a:lnTo>
                  <a:lnTo>
                    <a:pt x="7828" y="12440"/>
                  </a:lnTo>
                  <a:lnTo>
                    <a:pt x="7074" y="13119"/>
                  </a:lnTo>
                  <a:lnTo>
                    <a:pt x="6321" y="13822"/>
                  </a:lnTo>
                  <a:lnTo>
                    <a:pt x="5442" y="14455"/>
                  </a:lnTo>
                  <a:lnTo>
                    <a:pt x="4521" y="15111"/>
                  </a:lnTo>
                  <a:lnTo>
                    <a:pt x="3558" y="15720"/>
                  </a:lnTo>
                  <a:lnTo>
                    <a:pt x="2512" y="16282"/>
                  </a:lnTo>
                  <a:lnTo>
                    <a:pt x="1423" y="16844"/>
                  </a:lnTo>
                  <a:lnTo>
                    <a:pt x="0" y="21061"/>
                  </a:lnTo>
                  <a:lnTo>
                    <a:pt x="7577" y="21600"/>
                  </a:lnTo>
                  <a:lnTo>
                    <a:pt x="9126" y="20850"/>
                  </a:lnTo>
                  <a:lnTo>
                    <a:pt x="10633" y="20054"/>
                  </a:lnTo>
                  <a:lnTo>
                    <a:pt x="12056" y="19210"/>
                  </a:lnTo>
                  <a:lnTo>
                    <a:pt x="13353" y="18320"/>
                  </a:lnTo>
                  <a:lnTo>
                    <a:pt x="14609" y="17407"/>
                  </a:lnTo>
                  <a:lnTo>
                    <a:pt x="15823" y="16446"/>
                  </a:lnTo>
                  <a:lnTo>
                    <a:pt x="16828" y="15439"/>
                  </a:lnTo>
                  <a:lnTo>
                    <a:pt x="17833" y="14408"/>
                  </a:lnTo>
                  <a:lnTo>
                    <a:pt x="18670" y="13330"/>
                  </a:lnTo>
                  <a:lnTo>
                    <a:pt x="19423" y="12252"/>
                  </a:lnTo>
                  <a:lnTo>
                    <a:pt x="20093" y="11128"/>
                  </a:lnTo>
                  <a:lnTo>
                    <a:pt x="20637" y="10003"/>
                  </a:lnTo>
                  <a:lnTo>
                    <a:pt x="21056" y="8809"/>
                  </a:lnTo>
                  <a:lnTo>
                    <a:pt x="21391" y="7637"/>
                  </a:lnTo>
                  <a:lnTo>
                    <a:pt x="21558" y="6419"/>
                  </a:lnTo>
                  <a:lnTo>
                    <a:pt x="21600" y="5177"/>
                  </a:lnTo>
                  <a:close/>
                </a:path>
              </a:pathLst>
            </a:custGeom>
            <a:gradFill flip="none" rotWithShape="1">
              <a:gsLst>
                <a:gs pos="0">
                  <a:srgbClr val="262626"/>
                </a:gs>
                <a:gs pos="100000">
                  <a:srgbClr val="595959"/>
                </a:gs>
              </a:gsLst>
              <a:lin ang="16200000" scaled="0"/>
            </a:gradFill>
            <a:ln w="9525" cap="flat">
              <a:solidFill>
                <a:srgbClr val="262626"/>
              </a:solidFill>
              <a:prstDash val="solid"/>
              <a:miter lim="800000"/>
            </a:ln>
            <a:effectLst>
              <a:outerShdw blurRad="63500" dist="23000" dir="5400000" rotWithShape="0">
                <a:srgbClr val="000000">
                  <a:alpha val="34999"/>
                </a:srgbClr>
              </a:outerShdw>
            </a:effectLst>
          </p:spPr>
          <p:txBody>
            <a:bodyPr wrap="square" lIns="45718" tIns="45718" rIns="45718" bIns="45718" numCol="1" anchor="ctr">
              <a:noAutofit/>
            </a:bodyPr>
            <a:lstStyle/>
            <a:p>
              <a:pPr algn="ctr" defTabSz="914400">
                <a:defRPr sz="1800">
                  <a:solidFill>
                    <a:srgbClr val="FFFFFF"/>
                  </a:solidFill>
                  <a:latin typeface="+mn-lt"/>
                  <a:ea typeface="+mn-ea"/>
                  <a:cs typeface="+mn-cs"/>
                  <a:sym typeface="Calibri"/>
                </a:defRPr>
              </a:pPr>
              <a:endParaRPr/>
            </a:p>
          </p:txBody>
        </p:sp>
        <p:sp>
          <p:nvSpPr>
            <p:cNvPr id="107" name="Shape 285"/>
            <p:cNvSpPr/>
            <p:nvPr/>
          </p:nvSpPr>
          <p:spPr>
            <a:xfrm>
              <a:off x="802620" y="3504723"/>
              <a:ext cx="2805532" cy="945378"/>
            </a:xfrm>
            <a:custGeom>
              <a:avLst/>
              <a:gdLst/>
              <a:ahLst/>
              <a:cxnLst>
                <a:cxn ang="0">
                  <a:pos x="wd2" y="hd2"/>
                </a:cxn>
                <a:cxn ang="5400000">
                  <a:pos x="wd2" y="hd2"/>
                </a:cxn>
                <a:cxn ang="10800000">
                  <a:pos x="wd2" y="hd2"/>
                </a:cxn>
                <a:cxn ang="16200000">
                  <a:pos x="wd2" y="hd2"/>
                </a:cxn>
              </a:cxnLst>
              <a:rect l="0" t="0" r="r" b="b"/>
              <a:pathLst>
                <a:path w="21600" h="21600" extrusionOk="0">
                  <a:moveTo>
                    <a:pt x="18822" y="0"/>
                  </a:moveTo>
                  <a:lnTo>
                    <a:pt x="18425" y="842"/>
                  </a:lnTo>
                  <a:lnTo>
                    <a:pt x="18009" y="1683"/>
                  </a:lnTo>
                  <a:lnTo>
                    <a:pt x="17556" y="2469"/>
                  </a:lnTo>
                  <a:lnTo>
                    <a:pt x="17121" y="3198"/>
                  </a:lnTo>
                  <a:lnTo>
                    <a:pt x="16687" y="3871"/>
                  </a:lnTo>
                  <a:lnTo>
                    <a:pt x="15742" y="5105"/>
                  </a:lnTo>
                  <a:lnTo>
                    <a:pt x="15269" y="5610"/>
                  </a:lnTo>
                  <a:lnTo>
                    <a:pt x="14797" y="6059"/>
                  </a:lnTo>
                  <a:lnTo>
                    <a:pt x="14287" y="6452"/>
                  </a:lnTo>
                  <a:lnTo>
                    <a:pt x="13795" y="6845"/>
                  </a:lnTo>
                  <a:lnTo>
                    <a:pt x="13266" y="7125"/>
                  </a:lnTo>
                  <a:lnTo>
                    <a:pt x="12756" y="7350"/>
                  </a:lnTo>
                  <a:lnTo>
                    <a:pt x="12227" y="7462"/>
                  </a:lnTo>
                  <a:lnTo>
                    <a:pt x="11679" y="7630"/>
                  </a:lnTo>
                  <a:lnTo>
                    <a:pt x="10620" y="7630"/>
                  </a:lnTo>
                  <a:lnTo>
                    <a:pt x="10091" y="7462"/>
                  </a:lnTo>
                  <a:lnTo>
                    <a:pt x="9581" y="7350"/>
                  </a:lnTo>
                  <a:lnTo>
                    <a:pt x="9071" y="7125"/>
                  </a:lnTo>
                  <a:lnTo>
                    <a:pt x="8580" y="6845"/>
                  </a:lnTo>
                  <a:lnTo>
                    <a:pt x="8050" y="6452"/>
                  </a:lnTo>
                  <a:lnTo>
                    <a:pt x="7559" y="6115"/>
                  </a:lnTo>
                  <a:lnTo>
                    <a:pt x="7068" y="5666"/>
                  </a:lnTo>
                  <a:lnTo>
                    <a:pt x="6614" y="5162"/>
                  </a:lnTo>
                  <a:lnTo>
                    <a:pt x="6142" y="4601"/>
                  </a:lnTo>
                  <a:lnTo>
                    <a:pt x="5707" y="3983"/>
                  </a:lnTo>
                  <a:lnTo>
                    <a:pt x="5235" y="3254"/>
                  </a:lnTo>
                  <a:lnTo>
                    <a:pt x="4819" y="2637"/>
                  </a:lnTo>
                  <a:lnTo>
                    <a:pt x="4384" y="1795"/>
                  </a:lnTo>
                  <a:lnTo>
                    <a:pt x="3987" y="1010"/>
                  </a:lnTo>
                  <a:lnTo>
                    <a:pt x="3572" y="168"/>
                  </a:lnTo>
                  <a:lnTo>
                    <a:pt x="0" y="1459"/>
                  </a:lnTo>
                  <a:lnTo>
                    <a:pt x="510" y="10828"/>
                  </a:lnTo>
                  <a:lnTo>
                    <a:pt x="1058" y="12062"/>
                  </a:lnTo>
                  <a:lnTo>
                    <a:pt x="1644" y="13241"/>
                  </a:lnTo>
                  <a:lnTo>
                    <a:pt x="2230" y="14306"/>
                  </a:lnTo>
                  <a:lnTo>
                    <a:pt x="2835" y="15316"/>
                  </a:lnTo>
                  <a:lnTo>
                    <a:pt x="3477" y="16382"/>
                  </a:lnTo>
                  <a:lnTo>
                    <a:pt x="4120" y="17224"/>
                  </a:lnTo>
                  <a:lnTo>
                    <a:pt x="4743" y="18009"/>
                  </a:lnTo>
                  <a:lnTo>
                    <a:pt x="5405" y="18739"/>
                  </a:lnTo>
                  <a:lnTo>
                    <a:pt x="6104" y="19412"/>
                  </a:lnTo>
                  <a:lnTo>
                    <a:pt x="6784" y="19973"/>
                  </a:lnTo>
                  <a:lnTo>
                    <a:pt x="7502" y="20534"/>
                  </a:lnTo>
                  <a:lnTo>
                    <a:pt x="8202" y="20871"/>
                  </a:lnTo>
                  <a:lnTo>
                    <a:pt x="9676" y="21432"/>
                  </a:lnTo>
                  <a:lnTo>
                    <a:pt x="10413" y="21600"/>
                  </a:lnTo>
                  <a:lnTo>
                    <a:pt x="11887" y="21600"/>
                  </a:lnTo>
                  <a:lnTo>
                    <a:pt x="12605" y="21432"/>
                  </a:lnTo>
                  <a:lnTo>
                    <a:pt x="13323" y="21207"/>
                  </a:lnTo>
                  <a:lnTo>
                    <a:pt x="14041" y="20927"/>
                  </a:lnTo>
                  <a:lnTo>
                    <a:pt x="14740" y="20534"/>
                  </a:lnTo>
                  <a:lnTo>
                    <a:pt x="15439" y="20085"/>
                  </a:lnTo>
                  <a:lnTo>
                    <a:pt x="16101" y="19468"/>
                  </a:lnTo>
                  <a:lnTo>
                    <a:pt x="16762" y="18907"/>
                  </a:lnTo>
                  <a:lnTo>
                    <a:pt x="17424" y="18178"/>
                  </a:lnTo>
                  <a:lnTo>
                    <a:pt x="18047" y="17392"/>
                  </a:lnTo>
                  <a:lnTo>
                    <a:pt x="18690" y="16607"/>
                  </a:lnTo>
                  <a:lnTo>
                    <a:pt x="19294" y="15653"/>
                  </a:lnTo>
                  <a:lnTo>
                    <a:pt x="19918" y="14699"/>
                  </a:lnTo>
                  <a:lnTo>
                    <a:pt x="20485" y="13577"/>
                  </a:lnTo>
                  <a:lnTo>
                    <a:pt x="21071" y="12511"/>
                  </a:lnTo>
                  <a:lnTo>
                    <a:pt x="21600" y="11277"/>
                  </a:lnTo>
                  <a:lnTo>
                    <a:pt x="18180" y="9986"/>
                  </a:lnTo>
                  <a:lnTo>
                    <a:pt x="18822" y="0"/>
                  </a:lnTo>
                  <a:close/>
                </a:path>
              </a:pathLst>
            </a:custGeom>
            <a:gradFill flip="none" rotWithShape="1">
              <a:gsLst>
                <a:gs pos="0">
                  <a:srgbClr val="262626"/>
                </a:gs>
                <a:gs pos="100000">
                  <a:srgbClr val="595959"/>
                </a:gs>
              </a:gsLst>
              <a:lin ang="16200000" scaled="0"/>
            </a:gradFill>
            <a:ln w="9525" cap="flat">
              <a:solidFill>
                <a:srgbClr val="262626"/>
              </a:solidFill>
              <a:prstDash val="solid"/>
              <a:miter lim="800000"/>
            </a:ln>
            <a:effectLst>
              <a:outerShdw blurRad="63500" dist="23000" dir="5400000" rotWithShape="0">
                <a:srgbClr val="000000">
                  <a:alpha val="34999"/>
                </a:srgbClr>
              </a:outerShdw>
            </a:effectLst>
          </p:spPr>
          <p:txBody>
            <a:bodyPr wrap="square" lIns="45718" tIns="45718" rIns="45718" bIns="45718" numCol="1" anchor="ctr">
              <a:noAutofit/>
            </a:bodyPr>
            <a:lstStyle/>
            <a:p>
              <a:pPr algn="ctr" defTabSz="914400">
                <a:defRPr sz="1800">
                  <a:solidFill>
                    <a:srgbClr val="FFFFFF"/>
                  </a:solidFill>
                  <a:latin typeface="+mn-lt"/>
                  <a:ea typeface="+mn-ea"/>
                  <a:cs typeface="+mn-cs"/>
                  <a:sym typeface="Calibri"/>
                </a:defRPr>
              </a:pPr>
              <a:endParaRPr/>
            </a:p>
          </p:txBody>
        </p:sp>
        <p:sp>
          <p:nvSpPr>
            <p:cNvPr id="108" name="Shape 286"/>
            <p:cNvSpPr/>
            <p:nvPr/>
          </p:nvSpPr>
          <p:spPr>
            <a:xfrm>
              <a:off x="-1" y="1286229"/>
              <a:ext cx="1201750" cy="2636561"/>
            </a:xfrm>
            <a:custGeom>
              <a:avLst/>
              <a:gdLst/>
              <a:ahLst/>
              <a:cxnLst>
                <a:cxn ang="0">
                  <a:pos x="wd2" y="hd2"/>
                </a:cxn>
                <a:cxn ang="5400000">
                  <a:pos x="wd2" y="hd2"/>
                </a:cxn>
                <a:cxn ang="10800000">
                  <a:pos x="wd2" y="hd2"/>
                </a:cxn>
                <a:cxn ang="16200000">
                  <a:pos x="wd2" y="hd2"/>
                </a:cxn>
              </a:cxnLst>
              <a:rect l="0" t="0" r="r" b="b"/>
              <a:pathLst>
                <a:path w="21600" h="21600" extrusionOk="0">
                  <a:moveTo>
                    <a:pt x="21600" y="17819"/>
                  </a:moveTo>
                  <a:lnTo>
                    <a:pt x="20410" y="17336"/>
                  </a:lnTo>
                  <a:lnTo>
                    <a:pt x="19308" y="16854"/>
                  </a:lnTo>
                  <a:lnTo>
                    <a:pt x="18250" y="16331"/>
                  </a:lnTo>
                  <a:lnTo>
                    <a:pt x="17280" y="15788"/>
                  </a:lnTo>
                  <a:lnTo>
                    <a:pt x="16354" y="15204"/>
                  </a:lnTo>
                  <a:lnTo>
                    <a:pt x="15473" y="14601"/>
                  </a:lnTo>
                  <a:lnTo>
                    <a:pt x="14679" y="13998"/>
                  </a:lnTo>
                  <a:lnTo>
                    <a:pt x="13930" y="13374"/>
                  </a:lnTo>
                  <a:lnTo>
                    <a:pt x="13313" y="12711"/>
                  </a:lnTo>
                  <a:lnTo>
                    <a:pt x="12740" y="12047"/>
                  </a:lnTo>
                  <a:lnTo>
                    <a:pt x="12299" y="11343"/>
                  </a:lnTo>
                  <a:lnTo>
                    <a:pt x="11902" y="10639"/>
                  </a:lnTo>
                  <a:lnTo>
                    <a:pt x="11549" y="9935"/>
                  </a:lnTo>
                  <a:lnTo>
                    <a:pt x="11329" y="9211"/>
                  </a:lnTo>
                  <a:lnTo>
                    <a:pt x="11197" y="8447"/>
                  </a:lnTo>
                  <a:lnTo>
                    <a:pt x="11153" y="7703"/>
                  </a:lnTo>
                  <a:lnTo>
                    <a:pt x="11153" y="7160"/>
                  </a:lnTo>
                  <a:lnTo>
                    <a:pt x="11241" y="6597"/>
                  </a:lnTo>
                  <a:lnTo>
                    <a:pt x="11373" y="6074"/>
                  </a:lnTo>
                  <a:lnTo>
                    <a:pt x="11549" y="5531"/>
                  </a:lnTo>
                  <a:lnTo>
                    <a:pt x="11990" y="4485"/>
                  </a:lnTo>
                  <a:lnTo>
                    <a:pt x="12343" y="4002"/>
                  </a:lnTo>
                  <a:lnTo>
                    <a:pt x="12696" y="3499"/>
                  </a:lnTo>
                  <a:lnTo>
                    <a:pt x="9301" y="0"/>
                  </a:lnTo>
                  <a:lnTo>
                    <a:pt x="2424" y="1549"/>
                  </a:lnTo>
                  <a:lnTo>
                    <a:pt x="1851" y="2273"/>
                  </a:lnTo>
                  <a:lnTo>
                    <a:pt x="1367" y="2997"/>
                  </a:lnTo>
                  <a:lnTo>
                    <a:pt x="970" y="3761"/>
                  </a:lnTo>
                  <a:lnTo>
                    <a:pt x="617" y="4545"/>
                  </a:lnTo>
                  <a:lnTo>
                    <a:pt x="353" y="5289"/>
                  </a:lnTo>
                  <a:lnTo>
                    <a:pt x="176" y="6114"/>
                  </a:lnTo>
                  <a:lnTo>
                    <a:pt x="44" y="6898"/>
                  </a:lnTo>
                  <a:lnTo>
                    <a:pt x="0" y="7703"/>
                  </a:lnTo>
                  <a:lnTo>
                    <a:pt x="132" y="8749"/>
                  </a:lnTo>
                  <a:lnTo>
                    <a:pt x="309" y="9754"/>
                  </a:lnTo>
                  <a:lnTo>
                    <a:pt x="573" y="10780"/>
                  </a:lnTo>
                  <a:lnTo>
                    <a:pt x="1014" y="11765"/>
                  </a:lnTo>
                  <a:lnTo>
                    <a:pt x="1587" y="12731"/>
                  </a:lnTo>
                  <a:lnTo>
                    <a:pt x="2248" y="13676"/>
                  </a:lnTo>
                  <a:lnTo>
                    <a:pt x="3042" y="14581"/>
                  </a:lnTo>
                  <a:lnTo>
                    <a:pt x="3879" y="15486"/>
                  </a:lnTo>
                  <a:lnTo>
                    <a:pt x="4849" y="16351"/>
                  </a:lnTo>
                  <a:lnTo>
                    <a:pt x="5951" y="17216"/>
                  </a:lnTo>
                  <a:lnTo>
                    <a:pt x="7141" y="18020"/>
                  </a:lnTo>
                  <a:lnTo>
                    <a:pt x="8420" y="18804"/>
                  </a:lnTo>
                  <a:lnTo>
                    <a:pt x="9786" y="19569"/>
                  </a:lnTo>
                  <a:lnTo>
                    <a:pt x="11197" y="20273"/>
                  </a:lnTo>
                  <a:lnTo>
                    <a:pt x="12696" y="20977"/>
                  </a:lnTo>
                  <a:lnTo>
                    <a:pt x="14282" y="21600"/>
                  </a:lnTo>
                  <a:lnTo>
                    <a:pt x="13136" y="18282"/>
                  </a:lnTo>
                  <a:lnTo>
                    <a:pt x="21600" y="17819"/>
                  </a:lnTo>
                  <a:close/>
                </a:path>
              </a:pathLst>
            </a:custGeom>
            <a:gradFill flip="none" rotWithShape="1">
              <a:gsLst>
                <a:gs pos="0">
                  <a:srgbClr val="262626"/>
                </a:gs>
                <a:gs pos="100000">
                  <a:srgbClr val="595959"/>
                </a:gs>
              </a:gsLst>
              <a:lin ang="16200000" scaled="0"/>
            </a:gradFill>
            <a:ln w="9525" cap="flat">
              <a:solidFill>
                <a:srgbClr val="262626"/>
              </a:solidFill>
              <a:prstDash val="solid"/>
              <a:miter lim="800000"/>
            </a:ln>
            <a:effectLst>
              <a:outerShdw blurRad="63500" dist="23000" dir="5400000" rotWithShape="0">
                <a:srgbClr val="000000">
                  <a:alpha val="34999"/>
                </a:srgbClr>
              </a:outerShdw>
            </a:effectLst>
          </p:spPr>
          <p:txBody>
            <a:bodyPr wrap="square" lIns="45718" tIns="45718" rIns="45718" bIns="45718" numCol="1" anchor="ctr">
              <a:noAutofit/>
            </a:bodyPr>
            <a:lstStyle/>
            <a:p>
              <a:pPr algn="ctr" defTabSz="914400">
                <a:defRPr sz="1800">
                  <a:solidFill>
                    <a:srgbClr val="FFFFFF"/>
                  </a:solidFill>
                  <a:latin typeface="+mn-lt"/>
                  <a:ea typeface="+mn-ea"/>
                  <a:cs typeface="+mn-cs"/>
                  <a:sym typeface="Calibri"/>
                </a:defRPr>
              </a:pPr>
              <a:endParaRPr/>
            </a:p>
          </p:txBody>
        </p:sp>
      </p:grpSp>
      <p:grpSp>
        <p:nvGrpSpPr>
          <p:cNvPr id="114" name="Group 292"/>
          <p:cNvGrpSpPr/>
          <p:nvPr/>
        </p:nvGrpSpPr>
        <p:grpSpPr>
          <a:xfrm>
            <a:off x="2919400" y="2469538"/>
            <a:ext cx="3108348" cy="3147052"/>
            <a:chOff x="-2" y="-1"/>
            <a:chExt cx="3108346" cy="3147050"/>
          </a:xfrm>
        </p:grpSpPr>
        <p:grpSp>
          <p:nvGrpSpPr>
            <p:cNvPr id="112" name="Group 290"/>
            <p:cNvGrpSpPr/>
            <p:nvPr/>
          </p:nvGrpSpPr>
          <p:grpSpPr>
            <a:xfrm>
              <a:off x="-3" y="38701"/>
              <a:ext cx="3108348" cy="3108349"/>
              <a:chOff x="-1" y="-1"/>
              <a:chExt cx="3108346" cy="3108346"/>
            </a:xfrm>
          </p:grpSpPr>
          <p:sp>
            <p:nvSpPr>
              <p:cNvPr id="110" name="Shape 288"/>
              <p:cNvSpPr/>
              <p:nvPr/>
            </p:nvSpPr>
            <p:spPr>
              <a:xfrm>
                <a:off x="-2" y="-1"/>
                <a:ext cx="3108348" cy="3108347"/>
              </a:xfrm>
              <a:prstGeom prst="ellipse">
                <a:avLst/>
              </a:prstGeom>
              <a:gradFill flip="none" rotWithShape="1">
                <a:gsLst>
                  <a:gs pos="0">
                    <a:srgbClr val="262626"/>
                  </a:gs>
                  <a:gs pos="100000">
                    <a:srgbClr val="595959"/>
                  </a:gs>
                </a:gsLst>
                <a:lin ang="16200000" scaled="0"/>
              </a:gradFill>
              <a:ln w="9525" cap="flat">
                <a:solidFill>
                  <a:srgbClr val="4A7EBB"/>
                </a:solidFill>
                <a:prstDash val="solid"/>
                <a:round/>
              </a:ln>
              <a:effectLst>
                <a:outerShdw blurRad="63500" dist="23000" dir="5400000" rotWithShape="0">
                  <a:srgbClr val="000000">
                    <a:alpha val="34999"/>
                  </a:srgbClr>
                </a:outerShdw>
              </a:effectLst>
            </p:spPr>
            <p:txBody>
              <a:bodyPr wrap="square" lIns="45718" tIns="45718" rIns="45718" bIns="45718" numCol="1" anchor="ctr">
                <a:noAutofit/>
              </a:bodyPr>
              <a:lstStyle/>
              <a:p>
                <a:pPr algn="ctr" defTabSz="914400">
                  <a:defRPr sz="1800">
                    <a:solidFill>
                      <a:srgbClr val="FFFFFF"/>
                    </a:solidFill>
                    <a:latin typeface="+mn-lt"/>
                    <a:ea typeface="+mn-ea"/>
                    <a:cs typeface="+mn-cs"/>
                    <a:sym typeface="Calibri"/>
                  </a:defRPr>
                </a:pPr>
                <a:endParaRPr/>
              </a:p>
            </p:txBody>
          </p:sp>
          <p:sp>
            <p:nvSpPr>
              <p:cNvPr id="111" name="Shape 289"/>
              <p:cNvSpPr/>
              <p:nvPr/>
            </p:nvSpPr>
            <p:spPr>
              <a:xfrm>
                <a:off x="-1" y="-2"/>
                <a:ext cx="3108345" cy="3066528"/>
              </a:xfrm>
              <a:custGeom>
                <a:avLst/>
                <a:gdLst/>
                <a:ahLst/>
                <a:cxnLst>
                  <a:cxn ang="0">
                    <a:pos x="wd2" y="hd2"/>
                  </a:cxn>
                  <a:cxn ang="5400000">
                    <a:pos x="wd2" y="hd2"/>
                  </a:cxn>
                  <a:cxn ang="10800000">
                    <a:pos x="wd2" y="hd2"/>
                  </a:cxn>
                  <a:cxn ang="16200000">
                    <a:pos x="wd2" y="hd2"/>
                  </a:cxn>
                </a:cxnLst>
                <a:rect l="0" t="0" r="r" b="b"/>
                <a:pathLst>
                  <a:path w="21600" h="21600" extrusionOk="0">
                    <a:moveTo>
                      <a:pt x="10752" y="12665"/>
                    </a:moveTo>
                    <a:lnTo>
                      <a:pt x="10655" y="12665"/>
                    </a:lnTo>
                    <a:lnTo>
                      <a:pt x="10655" y="12567"/>
                    </a:lnTo>
                    <a:lnTo>
                      <a:pt x="10558" y="12567"/>
                    </a:lnTo>
                    <a:lnTo>
                      <a:pt x="10558" y="12665"/>
                    </a:lnTo>
                    <a:lnTo>
                      <a:pt x="10752" y="12665"/>
                    </a:lnTo>
                    <a:close/>
                    <a:moveTo>
                      <a:pt x="12592" y="2945"/>
                    </a:moveTo>
                    <a:lnTo>
                      <a:pt x="12689" y="2945"/>
                    </a:lnTo>
                    <a:lnTo>
                      <a:pt x="12689" y="2847"/>
                    </a:lnTo>
                    <a:lnTo>
                      <a:pt x="12495" y="2847"/>
                    </a:lnTo>
                    <a:lnTo>
                      <a:pt x="12592" y="2945"/>
                    </a:lnTo>
                    <a:close/>
                    <a:moveTo>
                      <a:pt x="10558" y="12371"/>
                    </a:moveTo>
                    <a:lnTo>
                      <a:pt x="10558" y="12273"/>
                    </a:lnTo>
                    <a:lnTo>
                      <a:pt x="10461" y="12273"/>
                    </a:lnTo>
                    <a:lnTo>
                      <a:pt x="10461" y="12371"/>
                    </a:lnTo>
                    <a:lnTo>
                      <a:pt x="10364" y="12273"/>
                    </a:lnTo>
                    <a:lnTo>
                      <a:pt x="10267" y="12273"/>
                    </a:lnTo>
                    <a:lnTo>
                      <a:pt x="10267" y="12371"/>
                    </a:lnTo>
                    <a:lnTo>
                      <a:pt x="10558" y="12371"/>
                    </a:lnTo>
                    <a:close/>
                    <a:moveTo>
                      <a:pt x="7071" y="7953"/>
                    </a:moveTo>
                    <a:lnTo>
                      <a:pt x="6974" y="7953"/>
                    </a:lnTo>
                    <a:lnTo>
                      <a:pt x="7071" y="8051"/>
                    </a:lnTo>
                    <a:lnTo>
                      <a:pt x="7071" y="8444"/>
                    </a:lnTo>
                    <a:lnTo>
                      <a:pt x="7265" y="8444"/>
                    </a:lnTo>
                    <a:lnTo>
                      <a:pt x="7168" y="8345"/>
                    </a:lnTo>
                    <a:lnTo>
                      <a:pt x="7168" y="8149"/>
                    </a:lnTo>
                    <a:lnTo>
                      <a:pt x="7265" y="8051"/>
                    </a:lnTo>
                    <a:lnTo>
                      <a:pt x="7265" y="7953"/>
                    </a:lnTo>
                    <a:lnTo>
                      <a:pt x="7458" y="7756"/>
                    </a:lnTo>
                    <a:lnTo>
                      <a:pt x="7555" y="7855"/>
                    </a:lnTo>
                    <a:lnTo>
                      <a:pt x="7555" y="8051"/>
                    </a:lnTo>
                    <a:lnTo>
                      <a:pt x="7555" y="7658"/>
                    </a:lnTo>
                    <a:lnTo>
                      <a:pt x="7458" y="7364"/>
                    </a:lnTo>
                    <a:lnTo>
                      <a:pt x="7458" y="7167"/>
                    </a:lnTo>
                    <a:lnTo>
                      <a:pt x="7555" y="7265"/>
                    </a:lnTo>
                    <a:lnTo>
                      <a:pt x="7555" y="7069"/>
                    </a:lnTo>
                    <a:lnTo>
                      <a:pt x="7361" y="6971"/>
                    </a:lnTo>
                    <a:lnTo>
                      <a:pt x="7265" y="6873"/>
                    </a:lnTo>
                    <a:lnTo>
                      <a:pt x="7071" y="6873"/>
                    </a:lnTo>
                    <a:lnTo>
                      <a:pt x="7168" y="7069"/>
                    </a:lnTo>
                    <a:lnTo>
                      <a:pt x="7168" y="7265"/>
                    </a:lnTo>
                    <a:lnTo>
                      <a:pt x="7265" y="7364"/>
                    </a:lnTo>
                    <a:lnTo>
                      <a:pt x="7071" y="7953"/>
                    </a:lnTo>
                    <a:close/>
                    <a:moveTo>
                      <a:pt x="7652" y="8149"/>
                    </a:moveTo>
                    <a:lnTo>
                      <a:pt x="7555" y="8345"/>
                    </a:lnTo>
                    <a:lnTo>
                      <a:pt x="7361" y="8542"/>
                    </a:lnTo>
                    <a:lnTo>
                      <a:pt x="7168" y="8542"/>
                    </a:lnTo>
                    <a:lnTo>
                      <a:pt x="7265" y="8738"/>
                    </a:lnTo>
                    <a:lnTo>
                      <a:pt x="7555" y="8738"/>
                    </a:lnTo>
                    <a:lnTo>
                      <a:pt x="7555" y="8836"/>
                    </a:lnTo>
                    <a:lnTo>
                      <a:pt x="7749" y="8738"/>
                    </a:lnTo>
                    <a:lnTo>
                      <a:pt x="7943" y="8738"/>
                    </a:lnTo>
                    <a:lnTo>
                      <a:pt x="7943" y="8640"/>
                    </a:lnTo>
                    <a:lnTo>
                      <a:pt x="8039" y="8542"/>
                    </a:lnTo>
                    <a:lnTo>
                      <a:pt x="7943" y="8345"/>
                    </a:lnTo>
                    <a:lnTo>
                      <a:pt x="7846" y="8542"/>
                    </a:lnTo>
                    <a:lnTo>
                      <a:pt x="7749" y="8345"/>
                    </a:lnTo>
                    <a:lnTo>
                      <a:pt x="7749" y="8247"/>
                    </a:lnTo>
                    <a:lnTo>
                      <a:pt x="7652" y="8149"/>
                    </a:lnTo>
                    <a:close/>
                    <a:moveTo>
                      <a:pt x="6005" y="9720"/>
                    </a:moveTo>
                    <a:lnTo>
                      <a:pt x="5909" y="9720"/>
                    </a:lnTo>
                    <a:lnTo>
                      <a:pt x="5812" y="9622"/>
                    </a:lnTo>
                    <a:lnTo>
                      <a:pt x="5521" y="9818"/>
                    </a:lnTo>
                    <a:lnTo>
                      <a:pt x="5230" y="9916"/>
                    </a:lnTo>
                    <a:lnTo>
                      <a:pt x="5134" y="9818"/>
                    </a:lnTo>
                    <a:lnTo>
                      <a:pt x="5037" y="9916"/>
                    </a:lnTo>
                    <a:lnTo>
                      <a:pt x="4843" y="9916"/>
                    </a:lnTo>
                    <a:lnTo>
                      <a:pt x="5134" y="10015"/>
                    </a:lnTo>
                    <a:lnTo>
                      <a:pt x="5230" y="10211"/>
                    </a:lnTo>
                    <a:lnTo>
                      <a:pt x="5037" y="10505"/>
                    </a:lnTo>
                    <a:lnTo>
                      <a:pt x="5134" y="10702"/>
                    </a:lnTo>
                    <a:lnTo>
                      <a:pt x="5618" y="10211"/>
                    </a:lnTo>
                    <a:lnTo>
                      <a:pt x="6005" y="10211"/>
                    </a:lnTo>
                    <a:lnTo>
                      <a:pt x="6102" y="10015"/>
                    </a:lnTo>
                    <a:lnTo>
                      <a:pt x="6296" y="10211"/>
                    </a:lnTo>
                    <a:lnTo>
                      <a:pt x="6587" y="10211"/>
                    </a:lnTo>
                    <a:lnTo>
                      <a:pt x="6683" y="10015"/>
                    </a:lnTo>
                    <a:lnTo>
                      <a:pt x="6877" y="9916"/>
                    </a:lnTo>
                    <a:lnTo>
                      <a:pt x="6780" y="9818"/>
                    </a:lnTo>
                    <a:lnTo>
                      <a:pt x="6974" y="9818"/>
                    </a:lnTo>
                    <a:lnTo>
                      <a:pt x="6974" y="9720"/>
                    </a:lnTo>
                    <a:lnTo>
                      <a:pt x="7071" y="9622"/>
                    </a:lnTo>
                    <a:lnTo>
                      <a:pt x="7265" y="9229"/>
                    </a:lnTo>
                    <a:lnTo>
                      <a:pt x="7265" y="9033"/>
                    </a:lnTo>
                    <a:lnTo>
                      <a:pt x="7168" y="9033"/>
                    </a:lnTo>
                    <a:lnTo>
                      <a:pt x="7265" y="8935"/>
                    </a:lnTo>
                    <a:lnTo>
                      <a:pt x="7168" y="8836"/>
                    </a:lnTo>
                    <a:lnTo>
                      <a:pt x="7071" y="8640"/>
                    </a:lnTo>
                    <a:lnTo>
                      <a:pt x="6974" y="8640"/>
                    </a:lnTo>
                    <a:lnTo>
                      <a:pt x="6974" y="8935"/>
                    </a:lnTo>
                    <a:lnTo>
                      <a:pt x="6877" y="9131"/>
                    </a:lnTo>
                    <a:lnTo>
                      <a:pt x="6683" y="9229"/>
                    </a:lnTo>
                    <a:lnTo>
                      <a:pt x="6683" y="9425"/>
                    </a:lnTo>
                    <a:lnTo>
                      <a:pt x="6587" y="9425"/>
                    </a:lnTo>
                    <a:lnTo>
                      <a:pt x="6393" y="9622"/>
                    </a:lnTo>
                    <a:lnTo>
                      <a:pt x="6296" y="9524"/>
                    </a:lnTo>
                    <a:lnTo>
                      <a:pt x="6296" y="9818"/>
                    </a:lnTo>
                    <a:lnTo>
                      <a:pt x="6102" y="9720"/>
                    </a:lnTo>
                    <a:lnTo>
                      <a:pt x="6005" y="9720"/>
                    </a:lnTo>
                    <a:close/>
                    <a:moveTo>
                      <a:pt x="12689" y="491"/>
                    </a:moveTo>
                    <a:lnTo>
                      <a:pt x="12786" y="491"/>
                    </a:lnTo>
                    <a:lnTo>
                      <a:pt x="12786" y="393"/>
                    </a:lnTo>
                    <a:lnTo>
                      <a:pt x="12592" y="393"/>
                    </a:lnTo>
                    <a:lnTo>
                      <a:pt x="12592" y="491"/>
                    </a:lnTo>
                    <a:lnTo>
                      <a:pt x="12689" y="491"/>
                    </a:lnTo>
                    <a:close/>
                    <a:moveTo>
                      <a:pt x="11333" y="12862"/>
                    </a:moveTo>
                    <a:lnTo>
                      <a:pt x="11333" y="12764"/>
                    </a:lnTo>
                    <a:lnTo>
                      <a:pt x="10945" y="12764"/>
                    </a:lnTo>
                    <a:lnTo>
                      <a:pt x="10945" y="12862"/>
                    </a:lnTo>
                    <a:lnTo>
                      <a:pt x="11139" y="12862"/>
                    </a:lnTo>
                    <a:lnTo>
                      <a:pt x="11236" y="12960"/>
                    </a:lnTo>
                    <a:lnTo>
                      <a:pt x="11333" y="12960"/>
                    </a:lnTo>
                    <a:lnTo>
                      <a:pt x="11333" y="12862"/>
                    </a:lnTo>
                    <a:close/>
                    <a:moveTo>
                      <a:pt x="11817" y="13451"/>
                    </a:moveTo>
                    <a:lnTo>
                      <a:pt x="11817" y="13353"/>
                    </a:lnTo>
                    <a:lnTo>
                      <a:pt x="11720" y="13353"/>
                    </a:lnTo>
                    <a:lnTo>
                      <a:pt x="11720" y="13255"/>
                    </a:lnTo>
                    <a:lnTo>
                      <a:pt x="11623" y="13156"/>
                    </a:lnTo>
                    <a:lnTo>
                      <a:pt x="11623" y="13058"/>
                    </a:lnTo>
                    <a:lnTo>
                      <a:pt x="11430" y="13058"/>
                    </a:lnTo>
                    <a:lnTo>
                      <a:pt x="11430" y="12960"/>
                    </a:lnTo>
                    <a:lnTo>
                      <a:pt x="11333" y="12960"/>
                    </a:lnTo>
                    <a:lnTo>
                      <a:pt x="11333" y="13156"/>
                    </a:lnTo>
                    <a:lnTo>
                      <a:pt x="11430" y="13353"/>
                    </a:lnTo>
                    <a:lnTo>
                      <a:pt x="11430" y="13647"/>
                    </a:lnTo>
                    <a:lnTo>
                      <a:pt x="11623" y="13647"/>
                    </a:lnTo>
                    <a:lnTo>
                      <a:pt x="11623" y="13549"/>
                    </a:lnTo>
                    <a:lnTo>
                      <a:pt x="11914" y="13549"/>
                    </a:lnTo>
                    <a:lnTo>
                      <a:pt x="11914" y="13451"/>
                    </a:lnTo>
                    <a:lnTo>
                      <a:pt x="11817" y="13451"/>
                    </a:lnTo>
                    <a:close/>
                    <a:moveTo>
                      <a:pt x="16563" y="3436"/>
                    </a:moveTo>
                    <a:lnTo>
                      <a:pt x="16660" y="3436"/>
                    </a:lnTo>
                    <a:lnTo>
                      <a:pt x="16660" y="3240"/>
                    </a:lnTo>
                    <a:lnTo>
                      <a:pt x="16370" y="3240"/>
                    </a:lnTo>
                    <a:lnTo>
                      <a:pt x="16563" y="3436"/>
                    </a:lnTo>
                    <a:close/>
                    <a:moveTo>
                      <a:pt x="10752" y="12862"/>
                    </a:moveTo>
                    <a:lnTo>
                      <a:pt x="10752" y="12960"/>
                    </a:lnTo>
                    <a:lnTo>
                      <a:pt x="10848" y="12960"/>
                    </a:lnTo>
                    <a:lnTo>
                      <a:pt x="10848" y="12862"/>
                    </a:lnTo>
                    <a:lnTo>
                      <a:pt x="10752" y="12862"/>
                    </a:lnTo>
                    <a:close/>
                    <a:moveTo>
                      <a:pt x="21019" y="8444"/>
                    </a:moveTo>
                    <a:lnTo>
                      <a:pt x="20825" y="8640"/>
                    </a:lnTo>
                    <a:lnTo>
                      <a:pt x="20825" y="8738"/>
                    </a:lnTo>
                    <a:lnTo>
                      <a:pt x="20728" y="8836"/>
                    </a:lnTo>
                    <a:lnTo>
                      <a:pt x="20922" y="9033"/>
                    </a:lnTo>
                    <a:lnTo>
                      <a:pt x="21019" y="8935"/>
                    </a:lnTo>
                    <a:lnTo>
                      <a:pt x="21019" y="8640"/>
                    </a:lnTo>
                    <a:lnTo>
                      <a:pt x="21309" y="8640"/>
                    </a:lnTo>
                    <a:lnTo>
                      <a:pt x="21213" y="8542"/>
                    </a:lnTo>
                    <a:lnTo>
                      <a:pt x="21213" y="8444"/>
                    </a:lnTo>
                    <a:lnTo>
                      <a:pt x="21019" y="8444"/>
                    </a:lnTo>
                    <a:close/>
                    <a:moveTo>
                      <a:pt x="11042" y="785"/>
                    </a:moveTo>
                    <a:lnTo>
                      <a:pt x="11139" y="785"/>
                    </a:lnTo>
                    <a:lnTo>
                      <a:pt x="11139" y="687"/>
                    </a:lnTo>
                    <a:lnTo>
                      <a:pt x="11236" y="687"/>
                    </a:lnTo>
                    <a:lnTo>
                      <a:pt x="11236" y="785"/>
                    </a:lnTo>
                    <a:lnTo>
                      <a:pt x="11430" y="785"/>
                    </a:lnTo>
                    <a:lnTo>
                      <a:pt x="11430" y="589"/>
                    </a:lnTo>
                    <a:lnTo>
                      <a:pt x="11236" y="393"/>
                    </a:lnTo>
                    <a:lnTo>
                      <a:pt x="11139" y="393"/>
                    </a:lnTo>
                    <a:lnTo>
                      <a:pt x="11042" y="491"/>
                    </a:lnTo>
                    <a:lnTo>
                      <a:pt x="10945" y="393"/>
                    </a:lnTo>
                    <a:lnTo>
                      <a:pt x="10945" y="491"/>
                    </a:lnTo>
                    <a:lnTo>
                      <a:pt x="10848" y="393"/>
                    </a:lnTo>
                    <a:lnTo>
                      <a:pt x="10848" y="589"/>
                    </a:lnTo>
                    <a:lnTo>
                      <a:pt x="10752" y="491"/>
                    </a:lnTo>
                    <a:lnTo>
                      <a:pt x="10752" y="589"/>
                    </a:lnTo>
                    <a:lnTo>
                      <a:pt x="10558" y="589"/>
                    </a:lnTo>
                    <a:lnTo>
                      <a:pt x="10558" y="687"/>
                    </a:lnTo>
                    <a:lnTo>
                      <a:pt x="10655" y="687"/>
                    </a:lnTo>
                    <a:lnTo>
                      <a:pt x="10655" y="785"/>
                    </a:lnTo>
                    <a:lnTo>
                      <a:pt x="10752" y="785"/>
                    </a:lnTo>
                    <a:lnTo>
                      <a:pt x="10752" y="589"/>
                    </a:lnTo>
                    <a:lnTo>
                      <a:pt x="10752" y="785"/>
                    </a:lnTo>
                    <a:lnTo>
                      <a:pt x="10848" y="785"/>
                    </a:lnTo>
                    <a:lnTo>
                      <a:pt x="10945" y="687"/>
                    </a:lnTo>
                    <a:lnTo>
                      <a:pt x="11042" y="687"/>
                    </a:lnTo>
                    <a:lnTo>
                      <a:pt x="11042" y="785"/>
                    </a:lnTo>
                    <a:close/>
                    <a:moveTo>
                      <a:pt x="9880" y="884"/>
                    </a:moveTo>
                    <a:lnTo>
                      <a:pt x="9977" y="884"/>
                    </a:lnTo>
                    <a:lnTo>
                      <a:pt x="10074" y="1080"/>
                    </a:lnTo>
                    <a:lnTo>
                      <a:pt x="10074" y="785"/>
                    </a:lnTo>
                    <a:lnTo>
                      <a:pt x="10267" y="785"/>
                    </a:lnTo>
                    <a:lnTo>
                      <a:pt x="10170" y="687"/>
                    </a:lnTo>
                    <a:lnTo>
                      <a:pt x="10267" y="687"/>
                    </a:lnTo>
                    <a:lnTo>
                      <a:pt x="10170" y="589"/>
                    </a:lnTo>
                    <a:lnTo>
                      <a:pt x="10074" y="687"/>
                    </a:lnTo>
                    <a:lnTo>
                      <a:pt x="9977" y="687"/>
                    </a:lnTo>
                    <a:lnTo>
                      <a:pt x="9977" y="785"/>
                    </a:lnTo>
                    <a:lnTo>
                      <a:pt x="9783" y="785"/>
                    </a:lnTo>
                    <a:lnTo>
                      <a:pt x="9686" y="884"/>
                    </a:lnTo>
                    <a:lnTo>
                      <a:pt x="9686" y="982"/>
                    </a:lnTo>
                    <a:lnTo>
                      <a:pt x="9783" y="982"/>
                    </a:lnTo>
                    <a:lnTo>
                      <a:pt x="9880" y="1080"/>
                    </a:lnTo>
                    <a:lnTo>
                      <a:pt x="9783" y="884"/>
                    </a:lnTo>
                    <a:lnTo>
                      <a:pt x="9880" y="884"/>
                    </a:lnTo>
                    <a:close/>
                    <a:moveTo>
                      <a:pt x="21503" y="11291"/>
                    </a:moveTo>
                    <a:lnTo>
                      <a:pt x="21406" y="11291"/>
                    </a:lnTo>
                    <a:lnTo>
                      <a:pt x="21406" y="11389"/>
                    </a:lnTo>
                    <a:lnTo>
                      <a:pt x="21309" y="11389"/>
                    </a:lnTo>
                    <a:lnTo>
                      <a:pt x="21600" y="10800"/>
                    </a:lnTo>
                    <a:lnTo>
                      <a:pt x="21503" y="10113"/>
                    </a:lnTo>
                    <a:lnTo>
                      <a:pt x="21406" y="9916"/>
                    </a:lnTo>
                    <a:lnTo>
                      <a:pt x="21406" y="10113"/>
                    </a:lnTo>
                    <a:lnTo>
                      <a:pt x="21309" y="10407"/>
                    </a:lnTo>
                    <a:lnTo>
                      <a:pt x="21309" y="10309"/>
                    </a:lnTo>
                    <a:lnTo>
                      <a:pt x="21213" y="10309"/>
                    </a:lnTo>
                    <a:lnTo>
                      <a:pt x="21213" y="10211"/>
                    </a:lnTo>
                    <a:lnTo>
                      <a:pt x="21116" y="9818"/>
                    </a:lnTo>
                    <a:lnTo>
                      <a:pt x="21213" y="9622"/>
                    </a:lnTo>
                    <a:lnTo>
                      <a:pt x="21116" y="9524"/>
                    </a:lnTo>
                    <a:lnTo>
                      <a:pt x="21019" y="9229"/>
                    </a:lnTo>
                    <a:lnTo>
                      <a:pt x="20922" y="9229"/>
                    </a:lnTo>
                    <a:lnTo>
                      <a:pt x="20825" y="9425"/>
                    </a:lnTo>
                    <a:lnTo>
                      <a:pt x="20825" y="9818"/>
                    </a:lnTo>
                    <a:lnTo>
                      <a:pt x="20922" y="10015"/>
                    </a:lnTo>
                    <a:lnTo>
                      <a:pt x="20922" y="10211"/>
                    </a:lnTo>
                    <a:lnTo>
                      <a:pt x="20825" y="10309"/>
                    </a:lnTo>
                    <a:lnTo>
                      <a:pt x="20825" y="10407"/>
                    </a:lnTo>
                    <a:lnTo>
                      <a:pt x="20728" y="10505"/>
                    </a:lnTo>
                    <a:lnTo>
                      <a:pt x="20631" y="10505"/>
                    </a:lnTo>
                    <a:lnTo>
                      <a:pt x="20631" y="10407"/>
                    </a:lnTo>
                    <a:lnTo>
                      <a:pt x="20438" y="10407"/>
                    </a:lnTo>
                    <a:lnTo>
                      <a:pt x="20438" y="10309"/>
                    </a:lnTo>
                    <a:lnTo>
                      <a:pt x="20341" y="10309"/>
                    </a:lnTo>
                    <a:lnTo>
                      <a:pt x="20341" y="10211"/>
                    </a:lnTo>
                    <a:lnTo>
                      <a:pt x="20244" y="10113"/>
                    </a:lnTo>
                    <a:lnTo>
                      <a:pt x="20244" y="10015"/>
                    </a:lnTo>
                    <a:lnTo>
                      <a:pt x="20147" y="10015"/>
                    </a:lnTo>
                    <a:lnTo>
                      <a:pt x="20147" y="9524"/>
                    </a:lnTo>
                    <a:lnTo>
                      <a:pt x="20050" y="9524"/>
                    </a:lnTo>
                    <a:lnTo>
                      <a:pt x="20050" y="9327"/>
                    </a:lnTo>
                    <a:lnTo>
                      <a:pt x="20147" y="9327"/>
                    </a:lnTo>
                    <a:lnTo>
                      <a:pt x="20050" y="9327"/>
                    </a:lnTo>
                    <a:lnTo>
                      <a:pt x="19953" y="9229"/>
                    </a:lnTo>
                    <a:lnTo>
                      <a:pt x="19857" y="9229"/>
                    </a:lnTo>
                    <a:lnTo>
                      <a:pt x="19953" y="9033"/>
                    </a:lnTo>
                    <a:lnTo>
                      <a:pt x="19857" y="8836"/>
                    </a:lnTo>
                    <a:lnTo>
                      <a:pt x="19857" y="8738"/>
                    </a:lnTo>
                    <a:lnTo>
                      <a:pt x="19953" y="8738"/>
                    </a:lnTo>
                    <a:lnTo>
                      <a:pt x="19953" y="8542"/>
                    </a:lnTo>
                    <a:lnTo>
                      <a:pt x="20050" y="8444"/>
                    </a:lnTo>
                    <a:lnTo>
                      <a:pt x="20050" y="8345"/>
                    </a:lnTo>
                    <a:lnTo>
                      <a:pt x="20147" y="8345"/>
                    </a:lnTo>
                    <a:lnTo>
                      <a:pt x="20147" y="8247"/>
                    </a:lnTo>
                    <a:lnTo>
                      <a:pt x="20341" y="8247"/>
                    </a:lnTo>
                    <a:lnTo>
                      <a:pt x="20341" y="8149"/>
                    </a:lnTo>
                    <a:lnTo>
                      <a:pt x="20147" y="8051"/>
                    </a:lnTo>
                    <a:lnTo>
                      <a:pt x="20050" y="7953"/>
                    </a:lnTo>
                    <a:lnTo>
                      <a:pt x="20050" y="7855"/>
                    </a:lnTo>
                    <a:lnTo>
                      <a:pt x="20147" y="7756"/>
                    </a:lnTo>
                    <a:lnTo>
                      <a:pt x="20631" y="7756"/>
                    </a:lnTo>
                    <a:lnTo>
                      <a:pt x="20631" y="7855"/>
                    </a:lnTo>
                    <a:lnTo>
                      <a:pt x="20728" y="7855"/>
                    </a:lnTo>
                    <a:lnTo>
                      <a:pt x="20825" y="8051"/>
                    </a:lnTo>
                    <a:lnTo>
                      <a:pt x="21019" y="8149"/>
                    </a:lnTo>
                    <a:lnTo>
                      <a:pt x="21019" y="7953"/>
                    </a:lnTo>
                    <a:lnTo>
                      <a:pt x="21116" y="7953"/>
                    </a:lnTo>
                    <a:lnTo>
                      <a:pt x="21116" y="7855"/>
                    </a:lnTo>
                    <a:lnTo>
                      <a:pt x="20922" y="7756"/>
                    </a:lnTo>
                    <a:lnTo>
                      <a:pt x="20825" y="7658"/>
                    </a:lnTo>
                    <a:lnTo>
                      <a:pt x="20535" y="7658"/>
                    </a:lnTo>
                    <a:lnTo>
                      <a:pt x="20535" y="7462"/>
                    </a:lnTo>
                    <a:lnTo>
                      <a:pt x="20438" y="7364"/>
                    </a:lnTo>
                    <a:lnTo>
                      <a:pt x="20438" y="7069"/>
                    </a:lnTo>
                    <a:lnTo>
                      <a:pt x="20341" y="6971"/>
                    </a:lnTo>
                    <a:lnTo>
                      <a:pt x="20341" y="6873"/>
                    </a:lnTo>
                    <a:lnTo>
                      <a:pt x="20147" y="6676"/>
                    </a:lnTo>
                    <a:lnTo>
                      <a:pt x="20147" y="6578"/>
                    </a:lnTo>
                    <a:lnTo>
                      <a:pt x="20244" y="6578"/>
                    </a:lnTo>
                    <a:lnTo>
                      <a:pt x="20244" y="6382"/>
                    </a:lnTo>
                    <a:lnTo>
                      <a:pt x="20147" y="6382"/>
                    </a:lnTo>
                    <a:lnTo>
                      <a:pt x="20147" y="6284"/>
                    </a:lnTo>
                    <a:lnTo>
                      <a:pt x="19857" y="5989"/>
                    </a:lnTo>
                    <a:lnTo>
                      <a:pt x="19857" y="5793"/>
                    </a:lnTo>
                    <a:lnTo>
                      <a:pt x="19760" y="5695"/>
                    </a:lnTo>
                    <a:lnTo>
                      <a:pt x="19663" y="5400"/>
                    </a:lnTo>
                    <a:lnTo>
                      <a:pt x="19469" y="5302"/>
                    </a:lnTo>
                    <a:lnTo>
                      <a:pt x="19469" y="5105"/>
                    </a:lnTo>
                    <a:lnTo>
                      <a:pt x="19372" y="5007"/>
                    </a:lnTo>
                    <a:lnTo>
                      <a:pt x="19469" y="4909"/>
                    </a:lnTo>
                    <a:lnTo>
                      <a:pt x="19178" y="4811"/>
                    </a:lnTo>
                    <a:lnTo>
                      <a:pt x="18985" y="4418"/>
                    </a:lnTo>
                    <a:lnTo>
                      <a:pt x="18888" y="4320"/>
                    </a:lnTo>
                    <a:lnTo>
                      <a:pt x="18985" y="4124"/>
                    </a:lnTo>
                    <a:lnTo>
                      <a:pt x="18888" y="3927"/>
                    </a:lnTo>
                    <a:lnTo>
                      <a:pt x="18791" y="3829"/>
                    </a:lnTo>
                    <a:lnTo>
                      <a:pt x="18791" y="3731"/>
                    </a:lnTo>
                    <a:lnTo>
                      <a:pt x="18694" y="3731"/>
                    </a:lnTo>
                    <a:lnTo>
                      <a:pt x="18694" y="3633"/>
                    </a:lnTo>
                    <a:lnTo>
                      <a:pt x="18597" y="3633"/>
                    </a:lnTo>
                    <a:lnTo>
                      <a:pt x="18500" y="3535"/>
                    </a:lnTo>
                    <a:lnTo>
                      <a:pt x="18307" y="3535"/>
                    </a:lnTo>
                    <a:lnTo>
                      <a:pt x="18210" y="3633"/>
                    </a:lnTo>
                    <a:lnTo>
                      <a:pt x="18113" y="3535"/>
                    </a:lnTo>
                    <a:lnTo>
                      <a:pt x="18210" y="3436"/>
                    </a:lnTo>
                    <a:lnTo>
                      <a:pt x="18500" y="3436"/>
                    </a:lnTo>
                    <a:lnTo>
                      <a:pt x="18404" y="3338"/>
                    </a:lnTo>
                    <a:lnTo>
                      <a:pt x="18404" y="3240"/>
                    </a:lnTo>
                    <a:lnTo>
                      <a:pt x="18113" y="2945"/>
                    </a:lnTo>
                    <a:lnTo>
                      <a:pt x="18016" y="2945"/>
                    </a:lnTo>
                    <a:lnTo>
                      <a:pt x="18016" y="2847"/>
                    </a:lnTo>
                    <a:lnTo>
                      <a:pt x="17726" y="2847"/>
                    </a:lnTo>
                    <a:lnTo>
                      <a:pt x="17726" y="2749"/>
                    </a:lnTo>
                    <a:lnTo>
                      <a:pt x="17629" y="2749"/>
                    </a:lnTo>
                    <a:lnTo>
                      <a:pt x="17532" y="2651"/>
                    </a:lnTo>
                    <a:lnTo>
                      <a:pt x="16951" y="2651"/>
                    </a:lnTo>
                    <a:lnTo>
                      <a:pt x="16854" y="2553"/>
                    </a:lnTo>
                    <a:lnTo>
                      <a:pt x="16660" y="2455"/>
                    </a:lnTo>
                    <a:lnTo>
                      <a:pt x="16563" y="2455"/>
                    </a:lnTo>
                    <a:lnTo>
                      <a:pt x="16563" y="2651"/>
                    </a:lnTo>
                    <a:lnTo>
                      <a:pt x="16466" y="2553"/>
                    </a:lnTo>
                    <a:lnTo>
                      <a:pt x="16370" y="2749"/>
                    </a:lnTo>
                    <a:lnTo>
                      <a:pt x="15982" y="2749"/>
                    </a:lnTo>
                    <a:lnTo>
                      <a:pt x="16273" y="2847"/>
                    </a:lnTo>
                    <a:lnTo>
                      <a:pt x="16273" y="2945"/>
                    </a:lnTo>
                    <a:lnTo>
                      <a:pt x="16370" y="3142"/>
                    </a:lnTo>
                    <a:lnTo>
                      <a:pt x="16466" y="3044"/>
                    </a:lnTo>
                    <a:lnTo>
                      <a:pt x="16660" y="3142"/>
                    </a:lnTo>
                    <a:lnTo>
                      <a:pt x="16757" y="3240"/>
                    </a:lnTo>
                    <a:lnTo>
                      <a:pt x="17048" y="3240"/>
                    </a:lnTo>
                    <a:lnTo>
                      <a:pt x="17048" y="3436"/>
                    </a:lnTo>
                    <a:lnTo>
                      <a:pt x="17241" y="3338"/>
                    </a:lnTo>
                    <a:lnTo>
                      <a:pt x="17435" y="3535"/>
                    </a:lnTo>
                    <a:lnTo>
                      <a:pt x="17241" y="3535"/>
                    </a:lnTo>
                    <a:lnTo>
                      <a:pt x="17241" y="3633"/>
                    </a:lnTo>
                    <a:lnTo>
                      <a:pt x="17144" y="3731"/>
                    </a:lnTo>
                    <a:lnTo>
                      <a:pt x="17435" y="3731"/>
                    </a:lnTo>
                    <a:lnTo>
                      <a:pt x="17435" y="3829"/>
                    </a:lnTo>
                    <a:lnTo>
                      <a:pt x="17629" y="3829"/>
                    </a:lnTo>
                    <a:lnTo>
                      <a:pt x="17726" y="3927"/>
                    </a:lnTo>
                    <a:lnTo>
                      <a:pt x="17919" y="4025"/>
                    </a:lnTo>
                    <a:lnTo>
                      <a:pt x="17919" y="4124"/>
                    </a:lnTo>
                    <a:lnTo>
                      <a:pt x="18016" y="4222"/>
                    </a:lnTo>
                    <a:lnTo>
                      <a:pt x="17919" y="4320"/>
                    </a:lnTo>
                    <a:lnTo>
                      <a:pt x="17629" y="4025"/>
                    </a:lnTo>
                    <a:lnTo>
                      <a:pt x="17241" y="3927"/>
                    </a:lnTo>
                    <a:lnTo>
                      <a:pt x="17241" y="4025"/>
                    </a:lnTo>
                    <a:lnTo>
                      <a:pt x="17144" y="4025"/>
                    </a:lnTo>
                    <a:lnTo>
                      <a:pt x="17048" y="3927"/>
                    </a:lnTo>
                    <a:lnTo>
                      <a:pt x="16951" y="3927"/>
                    </a:lnTo>
                    <a:lnTo>
                      <a:pt x="16951" y="4025"/>
                    </a:lnTo>
                    <a:lnTo>
                      <a:pt x="16757" y="4025"/>
                    </a:lnTo>
                    <a:lnTo>
                      <a:pt x="16757" y="4124"/>
                    </a:lnTo>
                    <a:lnTo>
                      <a:pt x="16660" y="4222"/>
                    </a:lnTo>
                    <a:lnTo>
                      <a:pt x="16660" y="4124"/>
                    </a:lnTo>
                    <a:lnTo>
                      <a:pt x="16563" y="4025"/>
                    </a:lnTo>
                    <a:lnTo>
                      <a:pt x="16370" y="4025"/>
                    </a:lnTo>
                    <a:lnTo>
                      <a:pt x="16370" y="4124"/>
                    </a:lnTo>
                    <a:lnTo>
                      <a:pt x="16273" y="4124"/>
                    </a:lnTo>
                    <a:lnTo>
                      <a:pt x="16273" y="4025"/>
                    </a:lnTo>
                    <a:lnTo>
                      <a:pt x="16079" y="3829"/>
                    </a:lnTo>
                    <a:lnTo>
                      <a:pt x="15885" y="3731"/>
                    </a:lnTo>
                    <a:lnTo>
                      <a:pt x="15885" y="3535"/>
                    </a:lnTo>
                    <a:lnTo>
                      <a:pt x="15788" y="3535"/>
                    </a:lnTo>
                    <a:lnTo>
                      <a:pt x="15691" y="3338"/>
                    </a:lnTo>
                    <a:lnTo>
                      <a:pt x="15595" y="3338"/>
                    </a:lnTo>
                    <a:lnTo>
                      <a:pt x="15691" y="3338"/>
                    </a:lnTo>
                    <a:lnTo>
                      <a:pt x="15691" y="3240"/>
                    </a:lnTo>
                    <a:lnTo>
                      <a:pt x="15595" y="3240"/>
                    </a:lnTo>
                    <a:lnTo>
                      <a:pt x="15595" y="3044"/>
                    </a:lnTo>
                    <a:lnTo>
                      <a:pt x="15498" y="3044"/>
                    </a:lnTo>
                    <a:lnTo>
                      <a:pt x="15401" y="3142"/>
                    </a:lnTo>
                    <a:lnTo>
                      <a:pt x="15401" y="2847"/>
                    </a:lnTo>
                    <a:lnTo>
                      <a:pt x="15110" y="2749"/>
                    </a:lnTo>
                    <a:lnTo>
                      <a:pt x="14917" y="2749"/>
                    </a:lnTo>
                    <a:lnTo>
                      <a:pt x="14917" y="2945"/>
                    </a:lnTo>
                    <a:lnTo>
                      <a:pt x="14723" y="2945"/>
                    </a:lnTo>
                    <a:lnTo>
                      <a:pt x="14626" y="3044"/>
                    </a:lnTo>
                    <a:lnTo>
                      <a:pt x="14723" y="3044"/>
                    </a:lnTo>
                    <a:lnTo>
                      <a:pt x="14723" y="3240"/>
                    </a:lnTo>
                    <a:lnTo>
                      <a:pt x="14529" y="3240"/>
                    </a:lnTo>
                    <a:lnTo>
                      <a:pt x="14335" y="3142"/>
                    </a:lnTo>
                    <a:lnTo>
                      <a:pt x="14335" y="3338"/>
                    </a:lnTo>
                    <a:lnTo>
                      <a:pt x="14529" y="3535"/>
                    </a:lnTo>
                    <a:lnTo>
                      <a:pt x="14335" y="3436"/>
                    </a:lnTo>
                    <a:lnTo>
                      <a:pt x="14239" y="3436"/>
                    </a:lnTo>
                    <a:lnTo>
                      <a:pt x="14142" y="3633"/>
                    </a:lnTo>
                    <a:lnTo>
                      <a:pt x="13754" y="3633"/>
                    </a:lnTo>
                    <a:lnTo>
                      <a:pt x="13561" y="3535"/>
                    </a:lnTo>
                    <a:lnTo>
                      <a:pt x="13464" y="3633"/>
                    </a:lnTo>
                    <a:lnTo>
                      <a:pt x="13367" y="3535"/>
                    </a:lnTo>
                    <a:lnTo>
                      <a:pt x="12883" y="3535"/>
                    </a:lnTo>
                    <a:lnTo>
                      <a:pt x="12786" y="3633"/>
                    </a:lnTo>
                    <a:lnTo>
                      <a:pt x="12786" y="3731"/>
                    </a:lnTo>
                    <a:lnTo>
                      <a:pt x="12786" y="3633"/>
                    </a:lnTo>
                    <a:lnTo>
                      <a:pt x="12204" y="3633"/>
                    </a:lnTo>
                    <a:lnTo>
                      <a:pt x="12204" y="3731"/>
                    </a:lnTo>
                    <a:lnTo>
                      <a:pt x="11914" y="3731"/>
                    </a:lnTo>
                    <a:lnTo>
                      <a:pt x="11817" y="3633"/>
                    </a:lnTo>
                    <a:lnTo>
                      <a:pt x="11623" y="3633"/>
                    </a:lnTo>
                    <a:lnTo>
                      <a:pt x="11623" y="3535"/>
                    </a:lnTo>
                    <a:lnTo>
                      <a:pt x="11526" y="3535"/>
                    </a:lnTo>
                    <a:lnTo>
                      <a:pt x="11526" y="3829"/>
                    </a:lnTo>
                    <a:lnTo>
                      <a:pt x="11430" y="3927"/>
                    </a:lnTo>
                    <a:lnTo>
                      <a:pt x="11139" y="3927"/>
                    </a:lnTo>
                    <a:lnTo>
                      <a:pt x="11042" y="4025"/>
                    </a:lnTo>
                    <a:lnTo>
                      <a:pt x="11333" y="4320"/>
                    </a:lnTo>
                    <a:lnTo>
                      <a:pt x="11430" y="4320"/>
                    </a:lnTo>
                    <a:lnTo>
                      <a:pt x="11236" y="4320"/>
                    </a:lnTo>
                    <a:lnTo>
                      <a:pt x="11139" y="4516"/>
                    </a:lnTo>
                    <a:lnTo>
                      <a:pt x="10945" y="4516"/>
                    </a:lnTo>
                    <a:lnTo>
                      <a:pt x="10752" y="4418"/>
                    </a:lnTo>
                    <a:lnTo>
                      <a:pt x="10655" y="4615"/>
                    </a:lnTo>
                    <a:lnTo>
                      <a:pt x="10655" y="4713"/>
                    </a:lnTo>
                    <a:lnTo>
                      <a:pt x="10848" y="4713"/>
                    </a:lnTo>
                    <a:lnTo>
                      <a:pt x="11042" y="4615"/>
                    </a:lnTo>
                    <a:lnTo>
                      <a:pt x="11139" y="4713"/>
                    </a:lnTo>
                    <a:lnTo>
                      <a:pt x="11430" y="4713"/>
                    </a:lnTo>
                    <a:lnTo>
                      <a:pt x="11333" y="4811"/>
                    </a:lnTo>
                    <a:lnTo>
                      <a:pt x="11042" y="4811"/>
                    </a:lnTo>
                    <a:lnTo>
                      <a:pt x="11042" y="5204"/>
                    </a:lnTo>
                    <a:lnTo>
                      <a:pt x="11139" y="5302"/>
                    </a:lnTo>
                    <a:lnTo>
                      <a:pt x="11139" y="5400"/>
                    </a:lnTo>
                    <a:lnTo>
                      <a:pt x="11236" y="5400"/>
                    </a:lnTo>
                    <a:lnTo>
                      <a:pt x="11430" y="5498"/>
                    </a:lnTo>
                    <a:lnTo>
                      <a:pt x="11526" y="5596"/>
                    </a:lnTo>
                    <a:lnTo>
                      <a:pt x="11720" y="5695"/>
                    </a:lnTo>
                    <a:lnTo>
                      <a:pt x="11720" y="5891"/>
                    </a:lnTo>
                    <a:lnTo>
                      <a:pt x="11623" y="5891"/>
                    </a:lnTo>
                    <a:lnTo>
                      <a:pt x="11526" y="5989"/>
                    </a:lnTo>
                    <a:lnTo>
                      <a:pt x="11430" y="5989"/>
                    </a:lnTo>
                    <a:lnTo>
                      <a:pt x="11430" y="6087"/>
                    </a:lnTo>
                    <a:lnTo>
                      <a:pt x="11236" y="6087"/>
                    </a:lnTo>
                    <a:lnTo>
                      <a:pt x="11139" y="6185"/>
                    </a:lnTo>
                    <a:lnTo>
                      <a:pt x="11042" y="6185"/>
                    </a:lnTo>
                    <a:lnTo>
                      <a:pt x="11042" y="6382"/>
                    </a:lnTo>
                    <a:lnTo>
                      <a:pt x="10945" y="6382"/>
                    </a:lnTo>
                    <a:lnTo>
                      <a:pt x="10945" y="6480"/>
                    </a:lnTo>
                    <a:lnTo>
                      <a:pt x="10848" y="6480"/>
                    </a:lnTo>
                    <a:lnTo>
                      <a:pt x="11042" y="6480"/>
                    </a:lnTo>
                    <a:lnTo>
                      <a:pt x="11042" y="6382"/>
                    </a:lnTo>
                    <a:lnTo>
                      <a:pt x="11139" y="6382"/>
                    </a:lnTo>
                    <a:lnTo>
                      <a:pt x="11236" y="6284"/>
                    </a:lnTo>
                    <a:lnTo>
                      <a:pt x="11430" y="6284"/>
                    </a:lnTo>
                    <a:lnTo>
                      <a:pt x="11430" y="6382"/>
                    </a:lnTo>
                    <a:lnTo>
                      <a:pt x="11526" y="6382"/>
                    </a:lnTo>
                    <a:lnTo>
                      <a:pt x="11526" y="6185"/>
                    </a:lnTo>
                    <a:lnTo>
                      <a:pt x="11623" y="6087"/>
                    </a:lnTo>
                    <a:lnTo>
                      <a:pt x="11720" y="6087"/>
                    </a:lnTo>
                    <a:lnTo>
                      <a:pt x="11720" y="5989"/>
                    </a:lnTo>
                    <a:lnTo>
                      <a:pt x="11817" y="5891"/>
                    </a:lnTo>
                    <a:lnTo>
                      <a:pt x="12108" y="5891"/>
                    </a:lnTo>
                    <a:lnTo>
                      <a:pt x="12108" y="5400"/>
                    </a:lnTo>
                    <a:lnTo>
                      <a:pt x="12301" y="5400"/>
                    </a:lnTo>
                    <a:lnTo>
                      <a:pt x="12398" y="5302"/>
                    </a:lnTo>
                    <a:lnTo>
                      <a:pt x="12689" y="5302"/>
                    </a:lnTo>
                    <a:lnTo>
                      <a:pt x="12786" y="5400"/>
                    </a:lnTo>
                    <a:lnTo>
                      <a:pt x="12883" y="5400"/>
                    </a:lnTo>
                    <a:lnTo>
                      <a:pt x="12979" y="5498"/>
                    </a:lnTo>
                    <a:lnTo>
                      <a:pt x="13270" y="5498"/>
                    </a:lnTo>
                    <a:lnTo>
                      <a:pt x="13367" y="5596"/>
                    </a:lnTo>
                    <a:lnTo>
                      <a:pt x="13561" y="5596"/>
                    </a:lnTo>
                    <a:lnTo>
                      <a:pt x="13657" y="5695"/>
                    </a:lnTo>
                    <a:lnTo>
                      <a:pt x="13754" y="5695"/>
                    </a:lnTo>
                    <a:lnTo>
                      <a:pt x="13657" y="5793"/>
                    </a:lnTo>
                    <a:lnTo>
                      <a:pt x="13851" y="5989"/>
                    </a:lnTo>
                    <a:lnTo>
                      <a:pt x="13948" y="6284"/>
                    </a:lnTo>
                    <a:lnTo>
                      <a:pt x="13948" y="6087"/>
                    </a:lnTo>
                    <a:lnTo>
                      <a:pt x="14142" y="6087"/>
                    </a:lnTo>
                    <a:lnTo>
                      <a:pt x="14142" y="6382"/>
                    </a:lnTo>
                    <a:lnTo>
                      <a:pt x="14239" y="6480"/>
                    </a:lnTo>
                    <a:lnTo>
                      <a:pt x="14335" y="6480"/>
                    </a:lnTo>
                    <a:lnTo>
                      <a:pt x="14335" y="6284"/>
                    </a:lnTo>
                    <a:lnTo>
                      <a:pt x="14529" y="6382"/>
                    </a:lnTo>
                    <a:lnTo>
                      <a:pt x="14626" y="6480"/>
                    </a:lnTo>
                    <a:lnTo>
                      <a:pt x="14820" y="6578"/>
                    </a:lnTo>
                    <a:lnTo>
                      <a:pt x="14917" y="6480"/>
                    </a:lnTo>
                    <a:lnTo>
                      <a:pt x="15013" y="6480"/>
                    </a:lnTo>
                    <a:lnTo>
                      <a:pt x="15013" y="6578"/>
                    </a:lnTo>
                    <a:lnTo>
                      <a:pt x="14917" y="6578"/>
                    </a:lnTo>
                    <a:lnTo>
                      <a:pt x="14917" y="6775"/>
                    </a:lnTo>
                    <a:lnTo>
                      <a:pt x="15013" y="6873"/>
                    </a:lnTo>
                    <a:lnTo>
                      <a:pt x="15110" y="6775"/>
                    </a:lnTo>
                    <a:lnTo>
                      <a:pt x="15207" y="6775"/>
                    </a:lnTo>
                    <a:lnTo>
                      <a:pt x="15401" y="6873"/>
                    </a:lnTo>
                    <a:lnTo>
                      <a:pt x="15595" y="6873"/>
                    </a:lnTo>
                    <a:lnTo>
                      <a:pt x="15691" y="6971"/>
                    </a:lnTo>
                    <a:lnTo>
                      <a:pt x="15207" y="6971"/>
                    </a:lnTo>
                    <a:lnTo>
                      <a:pt x="15207" y="7069"/>
                    </a:lnTo>
                    <a:lnTo>
                      <a:pt x="15304" y="7069"/>
                    </a:lnTo>
                    <a:lnTo>
                      <a:pt x="15304" y="7167"/>
                    </a:lnTo>
                    <a:lnTo>
                      <a:pt x="15401" y="7167"/>
                    </a:lnTo>
                    <a:lnTo>
                      <a:pt x="15498" y="7265"/>
                    </a:lnTo>
                    <a:lnTo>
                      <a:pt x="15595" y="7265"/>
                    </a:lnTo>
                    <a:lnTo>
                      <a:pt x="15595" y="7364"/>
                    </a:lnTo>
                    <a:lnTo>
                      <a:pt x="15788" y="7658"/>
                    </a:lnTo>
                    <a:lnTo>
                      <a:pt x="15691" y="7953"/>
                    </a:lnTo>
                    <a:lnTo>
                      <a:pt x="15885" y="7953"/>
                    </a:lnTo>
                    <a:lnTo>
                      <a:pt x="15885" y="8149"/>
                    </a:lnTo>
                    <a:lnTo>
                      <a:pt x="15982" y="8149"/>
                    </a:lnTo>
                    <a:lnTo>
                      <a:pt x="16079" y="8247"/>
                    </a:lnTo>
                    <a:lnTo>
                      <a:pt x="16079" y="8542"/>
                    </a:lnTo>
                    <a:lnTo>
                      <a:pt x="16370" y="8836"/>
                    </a:lnTo>
                    <a:lnTo>
                      <a:pt x="16466" y="8836"/>
                    </a:lnTo>
                    <a:lnTo>
                      <a:pt x="16563" y="8935"/>
                    </a:lnTo>
                    <a:lnTo>
                      <a:pt x="16563" y="9131"/>
                    </a:lnTo>
                    <a:lnTo>
                      <a:pt x="16660" y="9131"/>
                    </a:lnTo>
                    <a:lnTo>
                      <a:pt x="16757" y="9229"/>
                    </a:lnTo>
                    <a:lnTo>
                      <a:pt x="16854" y="9229"/>
                    </a:lnTo>
                    <a:lnTo>
                      <a:pt x="16854" y="9327"/>
                    </a:lnTo>
                    <a:lnTo>
                      <a:pt x="16951" y="9327"/>
                    </a:lnTo>
                    <a:lnTo>
                      <a:pt x="16951" y="9425"/>
                    </a:lnTo>
                    <a:lnTo>
                      <a:pt x="17144" y="9425"/>
                    </a:lnTo>
                    <a:lnTo>
                      <a:pt x="17144" y="9524"/>
                    </a:lnTo>
                    <a:lnTo>
                      <a:pt x="17338" y="9524"/>
                    </a:lnTo>
                    <a:lnTo>
                      <a:pt x="17435" y="9622"/>
                    </a:lnTo>
                    <a:lnTo>
                      <a:pt x="17629" y="9622"/>
                    </a:lnTo>
                    <a:lnTo>
                      <a:pt x="17726" y="9818"/>
                    </a:lnTo>
                    <a:lnTo>
                      <a:pt x="17822" y="9916"/>
                    </a:lnTo>
                    <a:lnTo>
                      <a:pt x="17919" y="10113"/>
                    </a:lnTo>
                    <a:lnTo>
                      <a:pt x="18113" y="10113"/>
                    </a:lnTo>
                    <a:lnTo>
                      <a:pt x="18113" y="10309"/>
                    </a:lnTo>
                    <a:lnTo>
                      <a:pt x="18210" y="10309"/>
                    </a:lnTo>
                    <a:lnTo>
                      <a:pt x="18210" y="10505"/>
                    </a:lnTo>
                    <a:lnTo>
                      <a:pt x="18500" y="10505"/>
                    </a:lnTo>
                    <a:lnTo>
                      <a:pt x="18597" y="10604"/>
                    </a:lnTo>
                    <a:lnTo>
                      <a:pt x="18597" y="10702"/>
                    </a:lnTo>
                    <a:lnTo>
                      <a:pt x="18694" y="10702"/>
                    </a:lnTo>
                    <a:lnTo>
                      <a:pt x="18694" y="10800"/>
                    </a:lnTo>
                    <a:lnTo>
                      <a:pt x="18985" y="10898"/>
                    </a:lnTo>
                    <a:lnTo>
                      <a:pt x="19082" y="10898"/>
                    </a:lnTo>
                    <a:lnTo>
                      <a:pt x="18985" y="10702"/>
                    </a:lnTo>
                    <a:lnTo>
                      <a:pt x="18791" y="10702"/>
                    </a:lnTo>
                    <a:lnTo>
                      <a:pt x="18694" y="10604"/>
                    </a:lnTo>
                    <a:lnTo>
                      <a:pt x="18694" y="10407"/>
                    </a:lnTo>
                    <a:lnTo>
                      <a:pt x="18597" y="10309"/>
                    </a:lnTo>
                    <a:lnTo>
                      <a:pt x="18500" y="10309"/>
                    </a:lnTo>
                    <a:lnTo>
                      <a:pt x="18500" y="10211"/>
                    </a:lnTo>
                    <a:lnTo>
                      <a:pt x="18404" y="10211"/>
                    </a:lnTo>
                    <a:lnTo>
                      <a:pt x="18404" y="10113"/>
                    </a:lnTo>
                    <a:lnTo>
                      <a:pt x="18307" y="10113"/>
                    </a:lnTo>
                    <a:lnTo>
                      <a:pt x="17822" y="9622"/>
                    </a:lnTo>
                    <a:lnTo>
                      <a:pt x="17919" y="9622"/>
                    </a:lnTo>
                    <a:lnTo>
                      <a:pt x="17919" y="9524"/>
                    </a:lnTo>
                    <a:lnTo>
                      <a:pt x="18016" y="9524"/>
                    </a:lnTo>
                    <a:lnTo>
                      <a:pt x="18016" y="9622"/>
                    </a:lnTo>
                    <a:lnTo>
                      <a:pt x="18113" y="9622"/>
                    </a:lnTo>
                    <a:lnTo>
                      <a:pt x="18210" y="9720"/>
                    </a:lnTo>
                    <a:lnTo>
                      <a:pt x="18210" y="9916"/>
                    </a:lnTo>
                    <a:lnTo>
                      <a:pt x="18500" y="9916"/>
                    </a:lnTo>
                    <a:lnTo>
                      <a:pt x="18597" y="10015"/>
                    </a:lnTo>
                    <a:lnTo>
                      <a:pt x="18597" y="10113"/>
                    </a:lnTo>
                    <a:lnTo>
                      <a:pt x="18694" y="10211"/>
                    </a:lnTo>
                    <a:lnTo>
                      <a:pt x="18791" y="10211"/>
                    </a:lnTo>
                    <a:lnTo>
                      <a:pt x="18791" y="10309"/>
                    </a:lnTo>
                    <a:lnTo>
                      <a:pt x="18888" y="10309"/>
                    </a:lnTo>
                    <a:lnTo>
                      <a:pt x="18985" y="10407"/>
                    </a:lnTo>
                    <a:lnTo>
                      <a:pt x="19178" y="10407"/>
                    </a:lnTo>
                    <a:lnTo>
                      <a:pt x="19275" y="10505"/>
                    </a:lnTo>
                    <a:lnTo>
                      <a:pt x="19566" y="10604"/>
                    </a:lnTo>
                    <a:lnTo>
                      <a:pt x="19760" y="10898"/>
                    </a:lnTo>
                    <a:lnTo>
                      <a:pt x="19566" y="10898"/>
                    </a:lnTo>
                    <a:lnTo>
                      <a:pt x="19566" y="10996"/>
                    </a:lnTo>
                    <a:lnTo>
                      <a:pt x="19469" y="10996"/>
                    </a:lnTo>
                    <a:lnTo>
                      <a:pt x="19566" y="10996"/>
                    </a:lnTo>
                    <a:lnTo>
                      <a:pt x="19566" y="11095"/>
                    </a:lnTo>
                    <a:lnTo>
                      <a:pt x="19663" y="11095"/>
                    </a:lnTo>
                    <a:lnTo>
                      <a:pt x="19663" y="11193"/>
                    </a:lnTo>
                    <a:lnTo>
                      <a:pt x="19760" y="11193"/>
                    </a:lnTo>
                    <a:lnTo>
                      <a:pt x="19760" y="11291"/>
                    </a:lnTo>
                    <a:lnTo>
                      <a:pt x="20050" y="11291"/>
                    </a:lnTo>
                    <a:lnTo>
                      <a:pt x="20147" y="11193"/>
                    </a:lnTo>
                    <a:lnTo>
                      <a:pt x="20631" y="11193"/>
                    </a:lnTo>
                    <a:lnTo>
                      <a:pt x="20825" y="10800"/>
                    </a:lnTo>
                    <a:lnTo>
                      <a:pt x="20922" y="10800"/>
                    </a:lnTo>
                    <a:lnTo>
                      <a:pt x="20922" y="10898"/>
                    </a:lnTo>
                    <a:lnTo>
                      <a:pt x="21019" y="10898"/>
                    </a:lnTo>
                    <a:lnTo>
                      <a:pt x="21019" y="10996"/>
                    </a:lnTo>
                    <a:lnTo>
                      <a:pt x="21406" y="10800"/>
                    </a:lnTo>
                    <a:lnTo>
                      <a:pt x="21406" y="10996"/>
                    </a:lnTo>
                    <a:lnTo>
                      <a:pt x="21309" y="11095"/>
                    </a:lnTo>
                    <a:lnTo>
                      <a:pt x="21213" y="11487"/>
                    </a:lnTo>
                    <a:lnTo>
                      <a:pt x="21406" y="11880"/>
                    </a:lnTo>
                    <a:lnTo>
                      <a:pt x="21406" y="11487"/>
                    </a:lnTo>
                    <a:lnTo>
                      <a:pt x="21503" y="11389"/>
                    </a:lnTo>
                    <a:lnTo>
                      <a:pt x="21503" y="11291"/>
                    </a:lnTo>
                    <a:close/>
                    <a:moveTo>
                      <a:pt x="13076" y="3044"/>
                    </a:moveTo>
                    <a:lnTo>
                      <a:pt x="13173" y="3142"/>
                    </a:lnTo>
                    <a:lnTo>
                      <a:pt x="13367" y="3142"/>
                    </a:lnTo>
                    <a:lnTo>
                      <a:pt x="13464" y="3338"/>
                    </a:lnTo>
                    <a:lnTo>
                      <a:pt x="13561" y="3044"/>
                    </a:lnTo>
                    <a:lnTo>
                      <a:pt x="13657" y="3338"/>
                    </a:lnTo>
                    <a:lnTo>
                      <a:pt x="13754" y="3240"/>
                    </a:lnTo>
                    <a:lnTo>
                      <a:pt x="13948" y="3338"/>
                    </a:lnTo>
                    <a:lnTo>
                      <a:pt x="14142" y="3338"/>
                    </a:lnTo>
                    <a:lnTo>
                      <a:pt x="14239" y="3240"/>
                    </a:lnTo>
                    <a:lnTo>
                      <a:pt x="14432" y="3142"/>
                    </a:lnTo>
                    <a:lnTo>
                      <a:pt x="14239" y="3044"/>
                    </a:lnTo>
                    <a:lnTo>
                      <a:pt x="14142" y="2847"/>
                    </a:lnTo>
                    <a:lnTo>
                      <a:pt x="13851" y="2847"/>
                    </a:lnTo>
                    <a:lnTo>
                      <a:pt x="13851" y="2749"/>
                    </a:lnTo>
                    <a:lnTo>
                      <a:pt x="13657" y="2651"/>
                    </a:lnTo>
                    <a:lnTo>
                      <a:pt x="13561" y="2651"/>
                    </a:lnTo>
                    <a:lnTo>
                      <a:pt x="13464" y="2749"/>
                    </a:lnTo>
                    <a:lnTo>
                      <a:pt x="13464" y="2945"/>
                    </a:lnTo>
                    <a:lnTo>
                      <a:pt x="13173" y="2945"/>
                    </a:lnTo>
                    <a:lnTo>
                      <a:pt x="13076" y="3044"/>
                    </a:lnTo>
                    <a:close/>
                    <a:moveTo>
                      <a:pt x="12786" y="2651"/>
                    </a:moveTo>
                    <a:lnTo>
                      <a:pt x="12786" y="2749"/>
                    </a:lnTo>
                    <a:lnTo>
                      <a:pt x="12689" y="2749"/>
                    </a:lnTo>
                    <a:lnTo>
                      <a:pt x="12689" y="2847"/>
                    </a:lnTo>
                    <a:lnTo>
                      <a:pt x="12786" y="2847"/>
                    </a:lnTo>
                    <a:lnTo>
                      <a:pt x="12786" y="2945"/>
                    </a:lnTo>
                    <a:lnTo>
                      <a:pt x="12689" y="3044"/>
                    </a:lnTo>
                    <a:lnTo>
                      <a:pt x="12786" y="3044"/>
                    </a:lnTo>
                    <a:lnTo>
                      <a:pt x="12786" y="3240"/>
                    </a:lnTo>
                    <a:lnTo>
                      <a:pt x="12979" y="3338"/>
                    </a:lnTo>
                    <a:lnTo>
                      <a:pt x="12979" y="3142"/>
                    </a:lnTo>
                    <a:lnTo>
                      <a:pt x="13076" y="3142"/>
                    </a:lnTo>
                    <a:lnTo>
                      <a:pt x="12979" y="2945"/>
                    </a:lnTo>
                    <a:lnTo>
                      <a:pt x="12979" y="2749"/>
                    </a:lnTo>
                    <a:lnTo>
                      <a:pt x="12883" y="2651"/>
                    </a:lnTo>
                    <a:lnTo>
                      <a:pt x="12786" y="2651"/>
                    </a:lnTo>
                    <a:close/>
                    <a:moveTo>
                      <a:pt x="13948" y="2553"/>
                    </a:moveTo>
                    <a:lnTo>
                      <a:pt x="14239" y="2455"/>
                    </a:lnTo>
                    <a:lnTo>
                      <a:pt x="14239" y="2651"/>
                    </a:lnTo>
                    <a:lnTo>
                      <a:pt x="14432" y="2455"/>
                    </a:lnTo>
                    <a:lnTo>
                      <a:pt x="14626" y="2749"/>
                    </a:lnTo>
                    <a:lnTo>
                      <a:pt x="14820" y="2651"/>
                    </a:lnTo>
                    <a:lnTo>
                      <a:pt x="14820" y="2356"/>
                    </a:lnTo>
                    <a:lnTo>
                      <a:pt x="14917" y="2258"/>
                    </a:lnTo>
                    <a:lnTo>
                      <a:pt x="15207" y="2258"/>
                    </a:lnTo>
                    <a:lnTo>
                      <a:pt x="15401" y="2356"/>
                    </a:lnTo>
                    <a:lnTo>
                      <a:pt x="15498" y="2062"/>
                    </a:lnTo>
                    <a:lnTo>
                      <a:pt x="15691" y="2160"/>
                    </a:lnTo>
                    <a:lnTo>
                      <a:pt x="15595" y="1964"/>
                    </a:lnTo>
                    <a:lnTo>
                      <a:pt x="15207" y="1964"/>
                    </a:lnTo>
                    <a:lnTo>
                      <a:pt x="14917" y="1865"/>
                    </a:lnTo>
                    <a:lnTo>
                      <a:pt x="14529" y="2062"/>
                    </a:lnTo>
                    <a:lnTo>
                      <a:pt x="14239" y="2062"/>
                    </a:lnTo>
                    <a:lnTo>
                      <a:pt x="14045" y="2258"/>
                    </a:lnTo>
                    <a:lnTo>
                      <a:pt x="13948" y="2258"/>
                    </a:lnTo>
                    <a:lnTo>
                      <a:pt x="13948" y="2553"/>
                    </a:lnTo>
                    <a:close/>
                    <a:moveTo>
                      <a:pt x="15691" y="2356"/>
                    </a:moveTo>
                    <a:lnTo>
                      <a:pt x="15595" y="2356"/>
                    </a:lnTo>
                    <a:lnTo>
                      <a:pt x="15595" y="2455"/>
                    </a:lnTo>
                    <a:lnTo>
                      <a:pt x="15691" y="2553"/>
                    </a:lnTo>
                    <a:lnTo>
                      <a:pt x="15885" y="2553"/>
                    </a:lnTo>
                    <a:lnTo>
                      <a:pt x="16079" y="2651"/>
                    </a:lnTo>
                    <a:lnTo>
                      <a:pt x="16079" y="2455"/>
                    </a:lnTo>
                    <a:lnTo>
                      <a:pt x="16370" y="2455"/>
                    </a:lnTo>
                    <a:lnTo>
                      <a:pt x="16370" y="2356"/>
                    </a:lnTo>
                    <a:lnTo>
                      <a:pt x="16079" y="2356"/>
                    </a:lnTo>
                    <a:lnTo>
                      <a:pt x="16079" y="2258"/>
                    </a:lnTo>
                    <a:lnTo>
                      <a:pt x="15885" y="2160"/>
                    </a:lnTo>
                    <a:lnTo>
                      <a:pt x="15691" y="2356"/>
                    </a:lnTo>
                    <a:close/>
                    <a:moveTo>
                      <a:pt x="12786" y="2455"/>
                    </a:moveTo>
                    <a:lnTo>
                      <a:pt x="12786" y="2356"/>
                    </a:lnTo>
                    <a:lnTo>
                      <a:pt x="12689" y="2356"/>
                    </a:lnTo>
                    <a:lnTo>
                      <a:pt x="12689" y="2258"/>
                    </a:lnTo>
                    <a:lnTo>
                      <a:pt x="12592" y="2356"/>
                    </a:lnTo>
                    <a:lnTo>
                      <a:pt x="12592" y="2553"/>
                    </a:lnTo>
                    <a:lnTo>
                      <a:pt x="12689" y="2553"/>
                    </a:lnTo>
                    <a:lnTo>
                      <a:pt x="12689" y="2651"/>
                    </a:lnTo>
                    <a:lnTo>
                      <a:pt x="12786" y="2651"/>
                    </a:lnTo>
                    <a:lnTo>
                      <a:pt x="12786" y="2553"/>
                    </a:lnTo>
                    <a:lnTo>
                      <a:pt x="12883" y="2553"/>
                    </a:lnTo>
                    <a:lnTo>
                      <a:pt x="12786" y="2455"/>
                    </a:lnTo>
                    <a:close/>
                    <a:moveTo>
                      <a:pt x="12301" y="1571"/>
                    </a:moveTo>
                    <a:lnTo>
                      <a:pt x="12398" y="1767"/>
                    </a:lnTo>
                    <a:lnTo>
                      <a:pt x="12398" y="1865"/>
                    </a:lnTo>
                    <a:lnTo>
                      <a:pt x="12689" y="1865"/>
                    </a:lnTo>
                    <a:lnTo>
                      <a:pt x="12689" y="1767"/>
                    </a:lnTo>
                    <a:lnTo>
                      <a:pt x="12592" y="1767"/>
                    </a:lnTo>
                    <a:lnTo>
                      <a:pt x="12495" y="1669"/>
                    </a:lnTo>
                    <a:lnTo>
                      <a:pt x="12592" y="1669"/>
                    </a:lnTo>
                    <a:lnTo>
                      <a:pt x="12398" y="1571"/>
                    </a:lnTo>
                    <a:lnTo>
                      <a:pt x="12398" y="1473"/>
                    </a:lnTo>
                    <a:lnTo>
                      <a:pt x="12301" y="1375"/>
                    </a:lnTo>
                    <a:lnTo>
                      <a:pt x="12301" y="1571"/>
                    </a:lnTo>
                    <a:close/>
                    <a:moveTo>
                      <a:pt x="13173" y="2651"/>
                    </a:moveTo>
                    <a:lnTo>
                      <a:pt x="13270" y="2749"/>
                    </a:lnTo>
                    <a:lnTo>
                      <a:pt x="12979" y="2455"/>
                    </a:lnTo>
                    <a:lnTo>
                      <a:pt x="12979" y="2651"/>
                    </a:lnTo>
                    <a:lnTo>
                      <a:pt x="13173" y="2651"/>
                    </a:lnTo>
                    <a:close/>
                    <a:moveTo>
                      <a:pt x="13754" y="1865"/>
                    </a:moveTo>
                    <a:lnTo>
                      <a:pt x="13754" y="1767"/>
                    </a:lnTo>
                    <a:lnTo>
                      <a:pt x="13561" y="1767"/>
                    </a:lnTo>
                    <a:lnTo>
                      <a:pt x="13561" y="1865"/>
                    </a:lnTo>
                    <a:lnTo>
                      <a:pt x="13754" y="1865"/>
                    </a:lnTo>
                    <a:close/>
                    <a:moveTo>
                      <a:pt x="12592" y="1473"/>
                    </a:moveTo>
                    <a:lnTo>
                      <a:pt x="12495" y="1473"/>
                    </a:lnTo>
                    <a:lnTo>
                      <a:pt x="12495" y="1571"/>
                    </a:lnTo>
                    <a:lnTo>
                      <a:pt x="12592" y="1571"/>
                    </a:lnTo>
                    <a:lnTo>
                      <a:pt x="12592" y="1473"/>
                    </a:lnTo>
                    <a:close/>
                    <a:moveTo>
                      <a:pt x="12301" y="1571"/>
                    </a:moveTo>
                    <a:lnTo>
                      <a:pt x="12204" y="1571"/>
                    </a:lnTo>
                    <a:lnTo>
                      <a:pt x="12301" y="1571"/>
                    </a:lnTo>
                    <a:close/>
                    <a:moveTo>
                      <a:pt x="14432" y="1571"/>
                    </a:moveTo>
                    <a:lnTo>
                      <a:pt x="14529" y="1571"/>
                    </a:lnTo>
                    <a:lnTo>
                      <a:pt x="14432" y="1571"/>
                    </a:lnTo>
                    <a:close/>
                    <a:moveTo>
                      <a:pt x="9686" y="4713"/>
                    </a:moveTo>
                    <a:lnTo>
                      <a:pt x="9783" y="4516"/>
                    </a:lnTo>
                    <a:lnTo>
                      <a:pt x="9783" y="4418"/>
                    </a:lnTo>
                    <a:lnTo>
                      <a:pt x="9977" y="4320"/>
                    </a:lnTo>
                    <a:lnTo>
                      <a:pt x="9880" y="4615"/>
                    </a:lnTo>
                    <a:lnTo>
                      <a:pt x="10170" y="4615"/>
                    </a:lnTo>
                    <a:lnTo>
                      <a:pt x="10364" y="4811"/>
                    </a:lnTo>
                    <a:lnTo>
                      <a:pt x="10364" y="4615"/>
                    </a:lnTo>
                    <a:lnTo>
                      <a:pt x="10461" y="4615"/>
                    </a:lnTo>
                    <a:lnTo>
                      <a:pt x="10364" y="4516"/>
                    </a:lnTo>
                    <a:lnTo>
                      <a:pt x="10170" y="4516"/>
                    </a:lnTo>
                    <a:lnTo>
                      <a:pt x="10267" y="4418"/>
                    </a:lnTo>
                    <a:lnTo>
                      <a:pt x="10170" y="4320"/>
                    </a:lnTo>
                    <a:lnTo>
                      <a:pt x="9977" y="4320"/>
                    </a:lnTo>
                    <a:lnTo>
                      <a:pt x="10170" y="4222"/>
                    </a:lnTo>
                    <a:lnTo>
                      <a:pt x="10074" y="4025"/>
                    </a:lnTo>
                    <a:lnTo>
                      <a:pt x="9880" y="4025"/>
                    </a:lnTo>
                    <a:lnTo>
                      <a:pt x="9880" y="3927"/>
                    </a:lnTo>
                    <a:lnTo>
                      <a:pt x="9589" y="3927"/>
                    </a:lnTo>
                    <a:lnTo>
                      <a:pt x="9492" y="3829"/>
                    </a:lnTo>
                    <a:lnTo>
                      <a:pt x="9492" y="3927"/>
                    </a:lnTo>
                    <a:lnTo>
                      <a:pt x="9105" y="3927"/>
                    </a:lnTo>
                    <a:lnTo>
                      <a:pt x="9105" y="3731"/>
                    </a:lnTo>
                    <a:lnTo>
                      <a:pt x="8814" y="3731"/>
                    </a:lnTo>
                    <a:lnTo>
                      <a:pt x="8814" y="3633"/>
                    </a:lnTo>
                    <a:lnTo>
                      <a:pt x="8911" y="3535"/>
                    </a:lnTo>
                    <a:lnTo>
                      <a:pt x="9008" y="3535"/>
                    </a:lnTo>
                    <a:lnTo>
                      <a:pt x="9105" y="3436"/>
                    </a:lnTo>
                    <a:lnTo>
                      <a:pt x="9008" y="3338"/>
                    </a:lnTo>
                    <a:lnTo>
                      <a:pt x="8717" y="3338"/>
                    </a:lnTo>
                    <a:lnTo>
                      <a:pt x="8717" y="3240"/>
                    </a:lnTo>
                    <a:lnTo>
                      <a:pt x="8621" y="3142"/>
                    </a:lnTo>
                    <a:lnTo>
                      <a:pt x="8717" y="3142"/>
                    </a:lnTo>
                    <a:lnTo>
                      <a:pt x="8717" y="3044"/>
                    </a:lnTo>
                    <a:lnTo>
                      <a:pt x="8524" y="3044"/>
                    </a:lnTo>
                    <a:lnTo>
                      <a:pt x="8717" y="2847"/>
                    </a:lnTo>
                    <a:lnTo>
                      <a:pt x="8717" y="2749"/>
                    </a:lnTo>
                    <a:lnTo>
                      <a:pt x="8621" y="2749"/>
                    </a:lnTo>
                    <a:lnTo>
                      <a:pt x="8621" y="2553"/>
                    </a:lnTo>
                    <a:lnTo>
                      <a:pt x="8717" y="2553"/>
                    </a:lnTo>
                    <a:lnTo>
                      <a:pt x="8524" y="2455"/>
                    </a:lnTo>
                    <a:lnTo>
                      <a:pt x="8524" y="2749"/>
                    </a:lnTo>
                    <a:lnTo>
                      <a:pt x="8427" y="2945"/>
                    </a:lnTo>
                    <a:lnTo>
                      <a:pt x="8136" y="2945"/>
                    </a:lnTo>
                    <a:lnTo>
                      <a:pt x="8233" y="2847"/>
                    </a:lnTo>
                    <a:lnTo>
                      <a:pt x="8136" y="2749"/>
                    </a:lnTo>
                    <a:lnTo>
                      <a:pt x="7943" y="2749"/>
                    </a:lnTo>
                    <a:lnTo>
                      <a:pt x="8233" y="2455"/>
                    </a:lnTo>
                    <a:lnTo>
                      <a:pt x="8233" y="2356"/>
                    </a:lnTo>
                    <a:lnTo>
                      <a:pt x="8427" y="2356"/>
                    </a:lnTo>
                    <a:lnTo>
                      <a:pt x="8136" y="2356"/>
                    </a:lnTo>
                    <a:lnTo>
                      <a:pt x="8233" y="2258"/>
                    </a:lnTo>
                    <a:lnTo>
                      <a:pt x="8233" y="2160"/>
                    </a:lnTo>
                    <a:lnTo>
                      <a:pt x="8330" y="1964"/>
                    </a:lnTo>
                    <a:lnTo>
                      <a:pt x="8039" y="1964"/>
                    </a:lnTo>
                    <a:lnTo>
                      <a:pt x="8039" y="1865"/>
                    </a:lnTo>
                    <a:lnTo>
                      <a:pt x="8427" y="1865"/>
                    </a:lnTo>
                    <a:lnTo>
                      <a:pt x="8621" y="1964"/>
                    </a:lnTo>
                    <a:lnTo>
                      <a:pt x="8717" y="2062"/>
                    </a:lnTo>
                    <a:lnTo>
                      <a:pt x="8717" y="1865"/>
                    </a:lnTo>
                    <a:lnTo>
                      <a:pt x="8814" y="1767"/>
                    </a:lnTo>
                    <a:lnTo>
                      <a:pt x="9008" y="1767"/>
                    </a:lnTo>
                    <a:lnTo>
                      <a:pt x="9202" y="1571"/>
                    </a:lnTo>
                    <a:lnTo>
                      <a:pt x="9396" y="1669"/>
                    </a:lnTo>
                    <a:lnTo>
                      <a:pt x="9396" y="1571"/>
                    </a:lnTo>
                    <a:lnTo>
                      <a:pt x="9589" y="1571"/>
                    </a:lnTo>
                    <a:lnTo>
                      <a:pt x="9686" y="1473"/>
                    </a:lnTo>
                    <a:lnTo>
                      <a:pt x="9783" y="1473"/>
                    </a:lnTo>
                    <a:lnTo>
                      <a:pt x="9686" y="1276"/>
                    </a:lnTo>
                    <a:lnTo>
                      <a:pt x="9589" y="1375"/>
                    </a:lnTo>
                    <a:lnTo>
                      <a:pt x="9299" y="1473"/>
                    </a:lnTo>
                    <a:lnTo>
                      <a:pt x="9299" y="1571"/>
                    </a:lnTo>
                    <a:lnTo>
                      <a:pt x="8814" y="1571"/>
                    </a:lnTo>
                    <a:lnTo>
                      <a:pt x="8814" y="1375"/>
                    </a:lnTo>
                    <a:lnTo>
                      <a:pt x="8717" y="1276"/>
                    </a:lnTo>
                    <a:lnTo>
                      <a:pt x="8427" y="1276"/>
                    </a:lnTo>
                    <a:lnTo>
                      <a:pt x="8233" y="1178"/>
                    </a:lnTo>
                    <a:lnTo>
                      <a:pt x="7943" y="1473"/>
                    </a:lnTo>
                    <a:lnTo>
                      <a:pt x="7846" y="1375"/>
                    </a:lnTo>
                    <a:lnTo>
                      <a:pt x="7846" y="1276"/>
                    </a:lnTo>
                    <a:lnTo>
                      <a:pt x="7749" y="1178"/>
                    </a:lnTo>
                    <a:lnTo>
                      <a:pt x="8039" y="884"/>
                    </a:lnTo>
                    <a:lnTo>
                      <a:pt x="8136" y="884"/>
                    </a:lnTo>
                    <a:lnTo>
                      <a:pt x="8136" y="982"/>
                    </a:lnTo>
                    <a:lnTo>
                      <a:pt x="8330" y="1178"/>
                    </a:lnTo>
                    <a:lnTo>
                      <a:pt x="8330" y="982"/>
                    </a:lnTo>
                    <a:lnTo>
                      <a:pt x="8427" y="1080"/>
                    </a:lnTo>
                    <a:lnTo>
                      <a:pt x="8330" y="884"/>
                    </a:lnTo>
                    <a:lnTo>
                      <a:pt x="8621" y="884"/>
                    </a:lnTo>
                    <a:lnTo>
                      <a:pt x="8621" y="785"/>
                    </a:lnTo>
                    <a:lnTo>
                      <a:pt x="8717" y="785"/>
                    </a:lnTo>
                    <a:lnTo>
                      <a:pt x="8911" y="884"/>
                    </a:lnTo>
                    <a:lnTo>
                      <a:pt x="8911" y="687"/>
                    </a:lnTo>
                    <a:lnTo>
                      <a:pt x="9105" y="589"/>
                    </a:lnTo>
                    <a:lnTo>
                      <a:pt x="9202" y="687"/>
                    </a:lnTo>
                    <a:lnTo>
                      <a:pt x="9492" y="687"/>
                    </a:lnTo>
                    <a:lnTo>
                      <a:pt x="9396" y="884"/>
                    </a:lnTo>
                    <a:lnTo>
                      <a:pt x="9589" y="1080"/>
                    </a:lnTo>
                    <a:lnTo>
                      <a:pt x="9686" y="1080"/>
                    </a:lnTo>
                    <a:lnTo>
                      <a:pt x="9589" y="884"/>
                    </a:lnTo>
                    <a:lnTo>
                      <a:pt x="9783" y="687"/>
                    </a:lnTo>
                    <a:lnTo>
                      <a:pt x="9686" y="687"/>
                    </a:lnTo>
                    <a:lnTo>
                      <a:pt x="9783" y="589"/>
                    </a:lnTo>
                    <a:lnTo>
                      <a:pt x="9686" y="589"/>
                    </a:lnTo>
                    <a:lnTo>
                      <a:pt x="9589" y="491"/>
                    </a:lnTo>
                    <a:lnTo>
                      <a:pt x="9783" y="295"/>
                    </a:lnTo>
                    <a:lnTo>
                      <a:pt x="9977" y="393"/>
                    </a:lnTo>
                    <a:lnTo>
                      <a:pt x="10074" y="393"/>
                    </a:lnTo>
                    <a:lnTo>
                      <a:pt x="10170" y="295"/>
                    </a:lnTo>
                    <a:lnTo>
                      <a:pt x="10267" y="393"/>
                    </a:lnTo>
                    <a:lnTo>
                      <a:pt x="10461" y="393"/>
                    </a:lnTo>
                    <a:lnTo>
                      <a:pt x="10558" y="295"/>
                    </a:lnTo>
                    <a:lnTo>
                      <a:pt x="10655" y="393"/>
                    </a:lnTo>
                    <a:lnTo>
                      <a:pt x="10848" y="393"/>
                    </a:lnTo>
                    <a:lnTo>
                      <a:pt x="10945" y="295"/>
                    </a:lnTo>
                    <a:lnTo>
                      <a:pt x="11139" y="393"/>
                    </a:lnTo>
                    <a:lnTo>
                      <a:pt x="11042" y="196"/>
                    </a:lnTo>
                    <a:lnTo>
                      <a:pt x="11139" y="295"/>
                    </a:lnTo>
                    <a:lnTo>
                      <a:pt x="11333" y="196"/>
                    </a:lnTo>
                    <a:lnTo>
                      <a:pt x="11333" y="98"/>
                    </a:lnTo>
                    <a:lnTo>
                      <a:pt x="11430" y="98"/>
                    </a:lnTo>
                    <a:lnTo>
                      <a:pt x="10752" y="0"/>
                    </a:lnTo>
                    <a:lnTo>
                      <a:pt x="9686" y="98"/>
                    </a:lnTo>
                    <a:lnTo>
                      <a:pt x="8717" y="295"/>
                    </a:lnTo>
                    <a:lnTo>
                      <a:pt x="7652" y="491"/>
                    </a:lnTo>
                    <a:lnTo>
                      <a:pt x="6683" y="884"/>
                    </a:lnTo>
                    <a:lnTo>
                      <a:pt x="5812" y="1276"/>
                    </a:lnTo>
                    <a:lnTo>
                      <a:pt x="4940" y="1767"/>
                    </a:lnTo>
                    <a:lnTo>
                      <a:pt x="4165" y="2356"/>
                    </a:lnTo>
                    <a:lnTo>
                      <a:pt x="3390" y="3044"/>
                    </a:lnTo>
                    <a:lnTo>
                      <a:pt x="3487" y="3044"/>
                    </a:lnTo>
                    <a:lnTo>
                      <a:pt x="3390" y="3338"/>
                    </a:lnTo>
                    <a:lnTo>
                      <a:pt x="3293" y="3240"/>
                    </a:lnTo>
                    <a:lnTo>
                      <a:pt x="3293" y="3338"/>
                    </a:lnTo>
                    <a:lnTo>
                      <a:pt x="3196" y="3338"/>
                    </a:lnTo>
                    <a:lnTo>
                      <a:pt x="2712" y="3829"/>
                    </a:lnTo>
                    <a:lnTo>
                      <a:pt x="2712" y="3731"/>
                    </a:lnTo>
                    <a:lnTo>
                      <a:pt x="2131" y="4418"/>
                    </a:lnTo>
                    <a:lnTo>
                      <a:pt x="1162" y="5989"/>
                    </a:lnTo>
                    <a:lnTo>
                      <a:pt x="872" y="6775"/>
                    </a:lnTo>
                    <a:lnTo>
                      <a:pt x="484" y="7658"/>
                    </a:lnTo>
                    <a:lnTo>
                      <a:pt x="97" y="9425"/>
                    </a:lnTo>
                    <a:lnTo>
                      <a:pt x="0" y="10407"/>
                    </a:lnTo>
                    <a:lnTo>
                      <a:pt x="97" y="10309"/>
                    </a:lnTo>
                    <a:lnTo>
                      <a:pt x="194" y="10113"/>
                    </a:lnTo>
                    <a:lnTo>
                      <a:pt x="97" y="9818"/>
                    </a:lnTo>
                    <a:lnTo>
                      <a:pt x="194" y="9720"/>
                    </a:lnTo>
                    <a:lnTo>
                      <a:pt x="291" y="9818"/>
                    </a:lnTo>
                    <a:lnTo>
                      <a:pt x="291" y="9524"/>
                    </a:lnTo>
                    <a:lnTo>
                      <a:pt x="194" y="9229"/>
                    </a:lnTo>
                    <a:lnTo>
                      <a:pt x="194" y="9131"/>
                    </a:lnTo>
                    <a:lnTo>
                      <a:pt x="291" y="9033"/>
                    </a:lnTo>
                    <a:lnTo>
                      <a:pt x="291" y="9131"/>
                    </a:lnTo>
                    <a:lnTo>
                      <a:pt x="581" y="9131"/>
                    </a:lnTo>
                    <a:lnTo>
                      <a:pt x="678" y="8935"/>
                    </a:lnTo>
                    <a:lnTo>
                      <a:pt x="678" y="8836"/>
                    </a:lnTo>
                    <a:lnTo>
                      <a:pt x="581" y="8738"/>
                    </a:lnTo>
                    <a:lnTo>
                      <a:pt x="775" y="8640"/>
                    </a:lnTo>
                    <a:lnTo>
                      <a:pt x="678" y="8738"/>
                    </a:lnTo>
                    <a:lnTo>
                      <a:pt x="775" y="8836"/>
                    </a:lnTo>
                    <a:lnTo>
                      <a:pt x="1065" y="8542"/>
                    </a:lnTo>
                    <a:lnTo>
                      <a:pt x="1065" y="8247"/>
                    </a:lnTo>
                    <a:lnTo>
                      <a:pt x="1162" y="8247"/>
                    </a:lnTo>
                    <a:lnTo>
                      <a:pt x="1065" y="8345"/>
                    </a:lnTo>
                    <a:lnTo>
                      <a:pt x="1065" y="8738"/>
                    </a:lnTo>
                    <a:lnTo>
                      <a:pt x="969" y="8935"/>
                    </a:lnTo>
                    <a:lnTo>
                      <a:pt x="1065" y="9033"/>
                    </a:lnTo>
                    <a:lnTo>
                      <a:pt x="969" y="9033"/>
                    </a:lnTo>
                    <a:lnTo>
                      <a:pt x="1065" y="9229"/>
                    </a:lnTo>
                    <a:lnTo>
                      <a:pt x="872" y="9818"/>
                    </a:lnTo>
                    <a:lnTo>
                      <a:pt x="872" y="10113"/>
                    </a:lnTo>
                    <a:lnTo>
                      <a:pt x="581" y="10407"/>
                    </a:lnTo>
                    <a:lnTo>
                      <a:pt x="581" y="10505"/>
                    </a:lnTo>
                    <a:lnTo>
                      <a:pt x="484" y="10604"/>
                    </a:lnTo>
                    <a:lnTo>
                      <a:pt x="581" y="10604"/>
                    </a:lnTo>
                    <a:lnTo>
                      <a:pt x="581" y="10898"/>
                    </a:lnTo>
                    <a:lnTo>
                      <a:pt x="387" y="11095"/>
                    </a:lnTo>
                    <a:lnTo>
                      <a:pt x="484" y="11291"/>
                    </a:lnTo>
                    <a:lnTo>
                      <a:pt x="484" y="11487"/>
                    </a:lnTo>
                    <a:lnTo>
                      <a:pt x="387" y="11782"/>
                    </a:lnTo>
                    <a:lnTo>
                      <a:pt x="581" y="12175"/>
                    </a:lnTo>
                    <a:lnTo>
                      <a:pt x="484" y="12371"/>
                    </a:lnTo>
                    <a:lnTo>
                      <a:pt x="484" y="12764"/>
                    </a:lnTo>
                    <a:lnTo>
                      <a:pt x="581" y="12960"/>
                    </a:lnTo>
                    <a:lnTo>
                      <a:pt x="678" y="13255"/>
                    </a:lnTo>
                    <a:lnTo>
                      <a:pt x="678" y="13647"/>
                    </a:lnTo>
                    <a:lnTo>
                      <a:pt x="775" y="13844"/>
                    </a:lnTo>
                    <a:lnTo>
                      <a:pt x="872" y="13844"/>
                    </a:lnTo>
                    <a:lnTo>
                      <a:pt x="775" y="14040"/>
                    </a:lnTo>
                    <a:lnTo>
                      <a:pt x="969" y="14138"/>
                    </a:lnTo>
                    <a:lnTo>
                      <a:pt x="872" y="14335"/>
                    </a:lnTo>
                    <a:lnTo>
                      <a:pt x="1065" y="14433"/>
                    </a:lnTo>
                    <a:lnTo>
                      <a:pt x="1065" y="14629"/>
                    </a:lnTo>
                    <a:lnTo>
                      <a:pt x="1259" y="15022"/>
                    </a:lnTo>
                    <a:lnTo>
                      <a:pt x="1259" y="15218"/>
                    </a:lnTo>
                    <a:lnTo>
                      <a:pt x="1356" y="15316"/>
                    </a:lnTo>
                    <a:lnTo>
                      <a:pt x="1453" y="15513"/>
                    </a:lnTo>
                    <a:lnTo>
                      <a:pt x="1647" y="15611"/>
                    </a:lnTo>
                    <a:lnTo>
                      <a:pt x="1647" y="15709"/>
                    </a:lnTo>
                    <a:lnTo>
                      <a:pt x="1840" y="15807"/>
                    </a:lnTo>
                    <a:lnTo>
                      <a:pt x="1937" y="16004"/>
                    </a:lnTo>
                    <a:lnTo>
                      <a:pt x="2034" y="16004"/>
                    </a:lnTo>
                    <a:lnTo>
                      <a:pt x="2131" y="16200"/>
                    </a:lnTo>
                    <a:lnTo>
                      <a:pt x="2228" y="16200"/>
                    </a:lnTo>
                    <a:lnTo>
                      <a:pt x="2422" y="16396"/>
                    </a:lnTo>
                    <a:lnTo>
                      <a:pt x="2615" y="16495"/>
                    </a:lnTo>
                    <a:lnTo>
                      <a:pt x="2712" y="16691"/>
                    </a:lnTo>
                    <a:lnTo>
                      <a:pt x="2906" y="16691"/>
                    </a:lnTo>
                    <a:lnTo>
                      <a:pt x="3003" y="16887"/>
                    </a:lnTo>
                    <a:lnTo>
                      <a:pt x="3003" y="16985"/>
                    </a:lnTo>
                    <a:lnTo>
                      <a:pt x="3100" y="16985"/>
                    </a:lnTo>
                    <a:lnTo>
                      <a:pt x="3100" y="16887"/>
                    </a:lnTo>
                    <a:lnTo>
                      <a:pt x="3487" y="16887"/>
                    </a:lnTo>
                    <a:lnTo>
                      <a:pt x="3293" y="16789"/>
                    </a:lnTo>
                    <a:lnTo>
                      <a:pt x="3196" y="16789"/>
                    </a:lnTo>
                    <a:lnTo>
                      <a:pt x="3003" y="16691"/>
                    </a:lnTo>
                    <a:lnTo>
                      <a:pt x="2906" y="16593"/>
                    </a:lnTo>
                    <a:lnTo>
                      <a:pt x="2712" y="16593"/>
                    </a:lnTo>
                    <a:lnTo>
                      <a:pt x="2615" y="16396"/>
                    </a:lnTo>
                    <a:lnTo>
                      <a:pt x="2325" y="16200"/>
                    </a:lnTo>
                    <a:lnTo>
                      <a:pt x="2228" y="16200"/>
                    </a:lnTo>
                    <a:lnTo>
                      <a:pt x="2228" y="16004"/>
                    </a:lnTo>
                    <a:lnTo>
                      <a:pt x="2034" y="16004"/>
                    </a:lnTo>
                    <a:lnTo>
                      <a:pt x="1937" y="15905"/>
                    </a:lnTo>
                    <a:lnTo>
                      <a:pt x="1937" y="15709"/>
                    </a:lnTo>
                    <a:lnTo>
                      <a:pt x="1743" y="15709"/>
                    </a:lnTo>
                    <a:lnTo>
                      <a:pt x="1743" y="15611"/>
                    </a:lnTo>
                    <a:lnTo>
                      <a:pt x="1647" y="15611"/>
                    </a:lnTo>
                    <a:lnTo>
                      <a:pt x="1647" y="15415"/>
                    </a:lnTo>
                    <a:lnTo>
                      <a:pt x="1453" y="15218"/>
                    </a:lnTo>
                    <a:lnTo>
                      <a:pt x="1356" y="15022"/>
                    </a:lnTo>
                    <a:lnTo>
                      <a:pt x="1356" y="14924"/>
                    </a:lnTo>
                    <a:lnTo>
                      <a:pt x="1453" y="14825"/>
                    </a:lnTo>
                    <a:lnTo>
                      <a:pt x="1453" y="14629"/>
                    </a:lnTo>
                    <a:lnTo>
                      <a:pt x="1356" y="14629"/>
                    </a:lnTo>
                    <a:lnTo>
                      <a:pt x="1259" y="14433"/>
                    </a:lnTo>
                    <a:lnTo>
                      <a:pt x="1162" y="14335"/>
                    </a:lnTo>
                    <a:lnTo>
                      <a:pt x="1162" y="14040"/>
                    </a:lnTo>
                    <a:lnTo>
                      <a:pt x="1065" y="13745"/>
                    </a:lnTo>
                    <a:lnTo>
                      <a:pt x="1162" y="13549"/>
                    </a:lnTo>
                    <a:lnTo>
                      <a:pt x="1065" y="13451"/>
                    </a:lnTo>
                    <a:lnTo>
                      <a:pt x="1065" y="12960"/>
                    </a:lnTo>
                    <a:lnTo>
                      <a:pt x="969" y="12764"/>
                    </a:lnTo>
                    <a:lnTo>
                      <a:pt x="1065" y="12567"/>
                    </a:lnTo>
                    <a:lnTo>
                      <a:pt x="969" y="12371"/>
                    </a:lnTo>
                    <a:lnTo>
                      <a:pt x="969" y="12175"/>
                    </a:lnTo>
                    <a:lnTo>
                      <a:pt x="872" y="11978"/>
                    </a:lnTo>
                    <a:lnTo>
                      <a:pt x="872" y="11389"/>
                    </a:lnTo>
                    <a:lnTo>
                      <a:pt x="1065" y="11389"/>
                    </a:lnTo>
                    <a:lnTo>
                      <a:pt x="1162" y="11487"/>
                    </a:lnTo>
                    <a:lnTo>
                      <a:pt x="1162" y="11684"/>
                    </a:lnTo>
                    <a:lnTo>
                      <a:pt x="1065" y="11782"/>
                    </a:lnTo>
                    <a:lnTo>
                      <a:pt x="1259" y="11978"/>
                    </a:lnTo>
                    <a:lnTo>
                      <a:pt x="1162" y="12076"/>
                    </a:lnTo>
                    <a:lnTo>
                      <a:pt x="1162" y="12469"/>
                    </a:lnTo>
                    <a:lnTo>
                      <a:pt x="1259" y="12567"/>
                    </a:lnTo>
                    <a:lnTo>
                      <a:pt x="1356" y="12567"/>
                    </a:lnTo>
                    <a:lnTo>
                      <a:pt x="1453" y="12371"/>
                    </a:lnTo>
                    <a:lnTo>
                      <a:pt x="1743" y="12371"/>
                    </a:lnTo>
                    <a:lnTo>
                      <a:pt x="1647" y="12076"/>
                    </a:lnTo>
                    <a:lnTo>
                      <a:pt x="1743" y="12076"/>
                    </a:lnTo>
                    <a:lnTo>
                      <a:pt x="1840" y="11782"/>
                    </a:lnTo>
                    <a:lnTo>
                      <a:pt x="1647" y="11684"/>
                    </a:lnTo>
                    <a:lnTo>
                      <a:pt x="1743" y="11389"/>
                    </a:lnTo>
                    <a:lnTo>
                      <a:pt x="1647" y="11291"/>
                    </a:lnTo>
                    <a:lnTo>
                      <a:pt x="1647" y="10702"/>
                    </a:lnTo>
                    <a:lnTo>
                      <a:pt x="1743" y="10702"/>
                    </a:lnTo>
                    <a:lnTo>
                      <a:pt x="1743" y="10505"/>
                    </a:lnTo>
                    <a:lnTo>
                      <a:pt x="1937" y="10407"/>
                    </a:lnTo>
                    <a:lnTo>
                      <a:pt x="2034" y="10604"/>
                    </a:lnTo>
                    <a:lnTo>
                      <a:pt x="2131" y="10702"/>
                    </a:lnTo>
                    <a:lnTo>
                      <a:pt x="2034" y="10996"/>
                    </a:lnTo>
                    <a:lnTo>
                      <a:pt x="1937" y="11095"/>
                    </a:lnTo>
                    <a:lnTo>
                      <a:pt x="1840" y="11095"/>
                    </a:lnTo>
                    <a:lnTo>
                      <a:pt x="1937" y="11095"/>
                    </a:lnTo>
                    <a:lnTo>
                      <a:pt x="1937" y="11291"/>
                    </a:lnTo>
                    <a:lnTo>
                      <a:pt x="2034" y="11291"/>
                    </a:lnTo>
                    <a:lnTo>
                      <a:pt x="2131" y="11095"/>
                    </a:lnTo>
                    <a:lnTo>
                      <a:pt x="2228" y="11095"/>
                    </a:lnTo>
                    <a:lnTo>
                      <a:pt x="2228" y="10800"/>
                    </a:lnTo>
                    <a:lnTo>
                      <a:pt x="2422" y="10800"/>
                    </a:lnTo>
                    <a:lnTo>
                      <a:pt x="2518" y="10702"/>
                    </a:lnTo>
                    <a:lnTo>
                      <a:pt x="2615" y="10800"/>
                    </a:lnTo>
                    <a:lnTo>
                      <a:pt x="2809" y="10898"/>
                    </a:lnTo>
                    <a:lnTo>
                      <a:pt x="3100" y="10898"/>
                    </a:lnTo>
                    <a:lnTo>
                      <a:pt x="3487" y="10702"/>
                    </a:lnTo>
                    <a:lnTo>
                      <a:pt x="3584" y="10604"/>
                    </a:lnTo>
                    <a:lnTo>
                      <a:pt x="3681" y="10407"/>
                    </a:lnTo>
                    <a:lnTo>
                      <a:pt x="3971" y="10407"/>
                    </a:lnTo>
                    <a:lnTo>
                      <a:pt x="4068" y="10113"/>
                    </a:lnTo>
                    <a:lnTo>
                      <a:pt x="4068" y="10015"/>
                    </a:lnTo>
                    <a:lnTo>
                      <a:pt x="3971" y="9916"/>
                    </a:lnTo>
                    <a:lnTo>
                      <a:pt x="4068" y="9916"/>
                    </a:lnTo>
                    <a:lnTo>
                      <a:pt x="4068" y="9818"/>
                    </a:lnTo>
                    <a:lnTo>
                      <a:pt x="3971" y="9622"/>
                    </a:lnTo>
                    <a:lnTo>
                      <a:pt x="4262" y="9622"/>
                    </a:lnTo>
                    <a:lnTo>
                      <a:pt x="4262" y="9524"/>
                    </a:lnTo>
                    <a:lnTo>
                      <a:pt x="4165" y="9524"/>
                    </a:lnTo>
                    <a:lnTo>
                      <a:pt x="4165" y="9327"/>
                    </a:lnTo>
                    <a:lnTo>
                      <a:pt x="4068" y="9327"/>
                    </a:lnTo>
                    <a:lnTo>
                      <a:pt x="4262" y="9131"/>
                    </a:lnTo>
                    <a:lnTo>
                      <a:pt x="4165" y="9131"/>
                    </a:lnTo>
                    <a:lnTo>
                      <a:pt x="4165" y="9033"/>
                    </a:lnTo>
                    <a:lnTo>
                      <a:pt x="4068" y="9033"/>
                    </a:lnTo>
                    <a:lnTo>
                      <a:pt x="4068" y="8935"/>
                    </a:lnTo>
                    <a:lnTo>
                      <a:pt x="4262" y="8935"/>
                    </a:lnTo>
                    <a:lnTo>
                      <a:pt x="4262" y="8836"/>
                    </a:lnTo>
                    <a:lnTo>
                      <a:pt x="4359" y="8738"/>
                    </a:lnTo>
                    <a:lnTo>
                      <a:pt x="4649" y="8738"/>
                    </a:lnTo>
                    <a:lnTo>
                      <a:pt x="4649" y="8640"/>
                    </a:lnTo>
                    <a:lnTo>
                      <a:pt x="4456" y="8542"/>
                    </a:lnTo>
                    <a:lnTo>
                      <a:pt x="4359" y="8542"/>
                    </a:lnTo>
                    <a:lnTo>
                      <a:pt x="4262" y="8444"/>
                    </a:lnTo>
                    <a:lnTo>
                      <a:pt x="4262" y="8051"/>
                    </a:lnTo>
                    <a:lnTo>
                      <a:pt x="4359" y="8051"/>
                    </a:lnTo>
                    <a:lnTo>
                      <a:pt x="4552" y="8149"/>
                    </a:lnTo>
                    <a:lnTo>
                      <a:pt x="4843" y="7855"/>
                    </a:lnTo>
                    <a:lnTo>
                      <a:pt x="5037" y="7855"/>
                    </a:lnTo>
                    <a:lnTo>
                      <a:pt x="5037" y="7953"/>
                    </a:lnTo>
                    <a:lnTo>
                      <a:pt x="4940" y="8051"/>
                    </a:lnTo>
                    <a:lnTo>
                      <a:pt x="4746" y="8149"/>
                    </a:lnTo>
                    <a:lnTo>
                      <a:pt x="4649" y="8444"/>
                    </a:lnTo>
                    <a:lnTo>
                      <a:pt x="4746" y="8345"/>
                    </a:lnTo>
                    <a:lnTo>
                      <a:pt x="4940" y="8247"/>
                    </a:lnTo>
                    <a:lnTo>
                      <a:pt x="5230" y="8345"/>
                    </a:lnTo>
                    <a:lnTo>
                      <a:pt x="5327" y="8444"/>
                    </a:lnTo>
                    <a:lnTo>
                      <a:pt x="5230" y="8444"/>
                    </a:lnTo>
                    <a:lnTo>
                      <a:pt x="5230" y="8542"/>
                    </a:lnTo>
                    <a:lnTo>
                      <a:pt x="5037" y="8738"/>
                    </a:lnTo>
                    <a:lnTo>
                      <a:pt x="5230" y="8738"/>
                    </a:lnTo>
                    <a:lnTo>
                      <a:pt x="5230" y="8935"/>
                    </a:lnTo>
                    <a:lnTo>
                      <a:pt x="5134" y="9131"/>
                    </a:lnTo>
                    <a:lnTo>
                      <a:pt x="4940" y="9327"/>
                    </a:lnTo>
                    <a:lnTo>
                      <a:pt x="4940" y="9425"/>
                    </a:lnTo>
                    <a:lnTo>
                      <a:pt x="5230" y="9425"/>
                    </a:lnTo>
                    <a:lnTo>
                      <a:pt x="5230" y="9524"/>
                    </a:lnTo>
                    <a:lnTo>
                      <a:pt x="5327" y="9524"/>
                    </a:lnTo>
                    <a:lnTo>
                      <a:pt x="5327" y="9622"/>
                    </a:lnTo>
                    <a:lnTo>
                      <a:pt x="5424" y="9524"/>
                    </a:lnTo>
                    <a:lnTo>
                      <a:pt x="5424" y="9229"/>
                    </a:lnTo>
                    <a:lnTo>
                      <a:pt x="5521" y="9229"/>
                    </a:lnTo>
                    <a:lnTo>
                      <a:pt x="5521" y="9131"/>
                    </a:lnTo>
                    <a:lnTo>
                      <a:pt x="5424" y="9033"/>
                    </a:lnTo>
                    <a:lnTo>
                      <a:pt x="5424" y="8935"/>
                    </a:lnTo>
                    <a:lnTo>
                      <a:pt x="5618" y="8836"/>
                    </a:lnTo>
                    <a:lnTo>
                      <a:pt x="5521" y="8640"/>
                    </a:lnTo>
                    <a:lnTo>
                      <a:pt x="5424" y="8640"/>
                    </a:lnTo>
                    <a:lnTo>
                      <a:pt x="5521" y="8444"/>
                    </a:lnTo>
                    <a:lnTo>
                      <a:pt x="5521" y="8149"/>
                    </a:lnTo>
                    <a:lnTo>
                      <a:pt x="5715" y="8149"/>
                    </a:lnTo>
                    <a:lnTo>
                      <a:pt x="5812" y="8051"/>
                    </a:lnTo>
                    <a:lnTo>
                      <a:pt x="5909" y="8247"/>
                    </a:lnTo>
                    <a:lnTo>
                      <a:pt x="6102" y="8247"/>
                    </a:lnTo>
                    <a:lnTo>
                      <a:pt x="6490" y="8051"/>
                    </a:lnTo>
                    <a:lnTo>
                      <a:pt x="6780" y="7855"/>
                    </a:lnTo>
                    <a:lnTo>
                      <a:pt x="6877" y="7658"/>
                    </a:lnTo>
                    <a:lnTo>
                      <a:pt x="6877" y="7560"/>
                    </a:lnTo>
                    <a:lnTo>
                      <a:pt x="6974" y="7560"/>
                    </a:lnTo>
                    <a:lnTo>
                      <a:pt x="6974" y="7462"/>
                    </a:lnTo>
                    <a:lnTo>
                      <a:pt x="7071" y="7462"/>
                    </a:lnTo>
                    <a:lnTo>
                      <a:pt x="7071" y="7265"/>
                    </a:lnTo>
                    <a:lnTo>
                      <a:pt x="6974" y="7265"/>
                    </a:lnTo>
                    <a:lnTo>
                      <a:pt x="7071" y="7069"/>
                    </a:lnTo>
                    <a:lnTo>
                      <a:pt x="6974" y="7167"/>
                    </a:lnTo>
                    <a:lnTo>
                      <a:pt x="6974" y="6971"/>
                    </a:lnTo>
                    <a:lnTo>
                      <a:pt x="6587" y="6971"/>
                    </a:lnTo>
                    <a:lnTo>
                      <a:pt x="6490" y="7069"/>
                    </a:lnTo>
                    <a:lnTo>
                      <a:pt x="6393" y="7265"/>
                    </a:lnTo>
                    <a:lnTo>
                      <a:pt x="6102" y="7167"/>
                    </a:lnTo>
                    <a:lnTo>
                      <a:pt x="6005" y="7069"/>
                    </a:lnTo>
                    <a:lnTo>
                      <a:pt x="6296" y="7167"/>
                    </a:lnTo>
                    <a:lnTo>
                      <a:pt x="6587" y="6873"/>
                    </a:lnTo>
                    <a:lnTo>
                      <a:pt x="6877" y="6873"/>
                    </a:lnTo>
                    <a:lnTo>
                      <a:pt x="6974" y="6676"/>
                    </a:lnTo>
                    <a:lnTo>
                      <a:pt x="6974" y="6578"/>
                    </a:lnTo>
                    <a:lnTo>
                      <a:pt x="7071" y="6480"/>
                    </a:lnTo>
                    <a:lnTo>
                      <a:pt x="6974" y="6382"/>
                    </a:lnTo>
                    <a:lnTo>
                      <a:pt x="6974" y="6185"/>
                    </a:lnTo>
                    <a:lnTo>
                      <a:pt x="6877" y="6185"/>
                    </a:lnTo>
                    <a:lnTo>
                      <a:pt x="6974" y="6087"/>
                    </a:lnTo>
                    <a:lnTo>
                      <a:pt x="7265" y="6087"/>
                    </a:lnTo>
                    <a:lnTo>
                      <a:pt x="7361" y="5989"/>
                    </a:lnTo>
                    <a:lnTo>
                      <a:pt x="7361" y="5891"/>
                    </a:lnTo>
                    <a:lnTo>
                      <a:pt x="7458" y="5891"/>
                    </a:lnTo>
                    <a:lnTo>
                      <a:pt x="7555" y="5793"/>
                    </a:lnTo>
                    <a:lnTo>
                      <a:pt x="7749" y="5695"/>
                    </a:lnTo>
                    <a:lnTo>
                      <a:pt x="8039" y="5695"/>
                    </a:lnTo>
                    <a:lnTo>
                      <a:pt x="8233" y="5891"/>
                    </a:lnTo>
                    <a:lnTo>
                      <a:pt x="8427" y="5498"/>
                    </a:lnTo>
                    <a:lnTo>
                      <a:pt x="8524" y="5498"/>
                    </a:lnTo>
                    <a:lnTo>
                      <a:pt x="8717" y="5596"/>
                    </a:lnTo>
                    <a:lnTo>
                      <a:pt x="8911" y="5498"/>
                    </a:lnTo>
                    <a:lnTo>
                      <a:pt x="8911" y="5695"/>
                    </a:lnTo>
                    <a:lnTo>
                      <a:pt x="8524" y="5891"/>
                    </a:lnTo>
                    <a:lnTo>
                      <a:pt x="8330" y="6087"/>
                    </a:lnTo>
                    <a:lnTo>
                      <a:pt x="8330" y="6382"/>
                    </a:lnTo>
                    <a:lnTo>
                      <a:pt x="8233" y="6382"/>
                    </a:lnTo>
                    <a:lnTo>
                      <a:pt x="8233" y="6578"/>
                    </a:lnTo>
                    <a:lnTo>
                      <a:pt x="8330" y="6578"/>
                    </a:lnTo>
                    <a:lnTo>
                      <a:pt x="8330" y="6971"/>
                    </a:lnTo>
                    <a:lnTo>
                      <a:pt x="8136" y="7167"/>
                    </a:lnTo>
                    <a:lnTo>
                      <a:pt x="8136" y="7364"/>
                    </a:lnTo>
                    <a:lnTo>
                      <a:pt x="8233" y="7364"/>
                    </a:lnTo>
                    <a:lnTo>
                      <a:pt x="8233" y="7167"/>
                    </a:lnTo>
                    <a:lnTo>
                      <a:pt x="8330" y="7167"/>
                    </a:lnTo>
                    <a:lnTo>
                      <a:pt x="8330" y="7069"/>
                    </a:lnTo>
                    <a:lnTo>
                      <a:pt x="8427" y="7069"/>
                    </a:lnTo>
                    <a:lnTo>
                      <a:pt x="8427" y="6971"/>
                    </a:lnTo>
                    <a:lnTo>
                      <a:pt x="8621" y="6971"/>
                    </a:lnTo>
                    <a:lnTo>
                      <a:pt x="8621" y="6676"/>
                    </a:lnTo>
                    <a:lnTo>
                      <a:pt x="8814" y="6578"/>
                    </a:lnTo>
                    <a:lnTo>
                      <a:pt x="8911" y="6480"/>
                    </a:lnTo>
                    <a:lnTo>
                      <a:pt x="8911" y="6578"/>
                    </a:lnTo>
                    <a:lnTo>
                      <a:pt x="9105" y="6578"/>
                    </a:lnTo>
                    <a:lnTo>
                      <a:pt x="9105" y="6185"/>
                    </a:lnTo>
                    <a:lnTo>
                      <a:pt x="9299" y="6185"/>
                    </a:lnTo>
                    <a:lnTo>
                      <a:pt x="9105" y="5989"/>
                    </a:lnTo>
                    <a:lnTo>
                      <a:pt x="9299" y="5793"/>
                    </a:lnTo>
                    <a:lnTo>
                      <a:pt x="9299" y="5596"/>
                    </a:lnTo>
                    <a:lnTo>
                      <a:pt x="9396" y="5498"/>
                    </a:lnTo>
                    <a:lnTo>
                      <a:pt x="9396" y="5400"/>
                    </a:lnTo>
                    <a:lnTo>
                      <a:pt x="9202" y="5204"/>
                    </a:lnTo>
                    <a:lnTo>
                      <a:pt x="9105" y="5007"/>
                    </a:lnTo>
                    <a:lnTo>
                      <a:pt x="9299" y="4909"/>
                    </a:lnTo>
                    <a:lnTo>
                      <a:pt x="9492" y="4909"/>
                    </a:lnTo>
                    <a:lnTo>
                      <a:pt x="9492" y="5105"/>
                    </a:lnTo>
                    <a:lnTo>
                      <a:pt x="9589" y="5105"/>
                    </a:lnTo>
                    <a:lnTo>
                      <a:pt x="9686" y="5007"/>
                    </a:lnTo>
                    <a:lnTo>
                      <a:pt x="9589" y="4811"/>
                    </a:lnTo>
                    <a:lnTo>
                      <a:pt x="9396" y="4713"/>
                    </a:lnTo>
                    <a:lnTo>
                      <a:pt x="9492" y="4516"/>
                    </a:lnTo>
                    <a:lnTo>
                      <a:pt x="9686" y="4713"/>
                    </a:lnTo>
                    <a:close/>
                    <a:moveTo>
                      <a:pt x="3778" y="10898"/>
                    </a:moveTo>
                    <a:lnTo>
                      <a:pt x="3584" y="10898"/>
                    </a:lnTo>
                    <a:lnTo>
                      <a:pt x="3487" y="10996"/>
                    </a:lnTo>
                    <a:lnTo>
                      <a:pt x="3487" y="11095"/>
                    </a:lnTo>
                    <a:lnTo>
                      <a:pt x="3390" y="11193"/>
                    </a:lnTo>
                    <a:lnTo>
                      <a:pt x="3390" y="11389"/>
                    </a:lnTo>
                    <a:lnTo>
                      <a:pt x="3487" y="11389"/>
                    </a:lnTo>
                    <a:lnTo>
                      <a:pt x="3584" y="11291"/>
                    </a:lnTo>
                    <a:lnTo>
                      <a:pt x="3584" y="11193"/>
                    </a:lnTo>
                    <a:lnTo>
                      <a:pt x="3874" y="11193"/>
                    </a:lnTo>
                    <a:lnTo>
                      <a:pt x="3874" y="11095"/>
                    </a:lnTo>
                    <a:lnTo>
                      <a:pt x="3778" y="10996"/>
                    </a:lnTo>
                    <a:lnTo>
                      <a:pt x="3778" y="10898"/>
                    </a:lnTo>
                    <a:close/>
                    <a:moveTo>
                      <a:pt x="3293" y="12076"/>
                    </a:moveTo>
                    <a:lnTo>
                      <a:pt x="3196" y="12175"/>
                    </a:lnTo>
                    <a:lnTo>
                      <a:pt x="3196" y="12371"/>
                    </a:lnTo>
                    <a:lnTo>
                      <a:pt x="3100" y="12371"/>
                    </a:lnTo>
                    <a:lnTo>
                      <a:pt x="3100" y="12665"/>
                    </a:lnTo>
                    <a:lnTo>
                      <a:pt x="3390" y="12665"/>
                    </a:lnTo>
                    <a:lnTo>
                      <a:pt x="3390" y="12469"/>
                    </a:lnTo>
                    <a:lnTo>
                      <a:pt x="3293" y="12371"/>
                    </a:lnTo>
                    <a:lnTo>
                      <a:pt x="3487" y="12371"/>
                    </a:lnTo>
                    <a:lnTo>
                      <a:pt x="3681" y="12175"/>
                    </a:lnTo>
                    <a:lnTo>
                      <a:pt x="3390" y="11880"/>
                    </a:lnTo>
                    <a:lnTo>
                      <a:pt x="3293" y="12076"/>
                    </a:lnTo>
                    <a:close/>
                    <a:moveTo>
                      <a:pt x="2518" y="13745"/>
                    </a:moveTo>
                    <a:lnTo>
                      <a:pt x="2615" y="13647"/>
                    </a:lnTo>
                    <a:lnTo>
                      <a:pt x="2712" y="13647"/>
                    </a:lnTo>
                    <a:lnTo>
                      <a:pt x="2809" y="13451"/>
                    </a:lnTo>
                    <a:lnTo>
                      <a:pt x="3003" y="13451"/>
                    </a:lnTo>
                    <a:lnTo>
                      <a:pt x="2906" y="13156"/>
                    </a:lnTo>
                    <a:lnTo>
                      <a:pt x="2809" y="13255"/>
                    </a:lnTo>
                    <a:lnTo>
                      <a:pt x="2615" y="13353"/>
                    </a:lnTo>
                    <a:lnTo>
                      <a:pt x="2518" y="13451"/>
                    </a:lnTo>
                    <a:lnTo>
                      <a:pt x="2518" y="13745"/>
                    </a:lnTo>
                    <a:close/>
                    <a:moveTo>
                      <a:pt x="2712" y="15022"/>
                    </a:moveTo>
                    <a:lnTo>
                      <a:pt x="2712" y="14727"/>
                    </a:lnTo>
                    <a:lnTo>
                      <a:pt x="2518" y="14629"/>
                    </a:lnTo>
                    <a:lnTo>
                      <a:pt x="2712" y="14531"/>
                    </a:lnTo>
                    <a:lnTo>
                      <a:pt x="2615" y="14335"/>
                    </a:lnTo>
                    <a:lnTo>
                      <a:pt x="2809" y="14335"/>
                    </a:lnTo>
                    <a:lnTo>
                      <a:pt x="2809" y="14138"/>
                    </a:lnTo>
                    <a:lnTo>
                      <a:pt x="2615" y="14138"/>
                    </a:lnTo>
                    <a:lnTo>
                      <a:pt x="2518" y="13844"/>
                    </a:lnTo>
                    <a:lnTo>
                      <a:pt x="2325" y="13844"/>
                    </a:lnTo>
                    <a:lnTo>
                      <a:pt x="2228" y="14040"/>
                    </a:lnTo>
                    <a:lnTo>
                      <a:pt x="2131" y="14040"/>
                    </a:lnTo>
                    <a:lnTo>
                      <a:pt x="2034" y="14138"/>
                    </a:lnTo>
                    <a:lnTo>
                      <a:pt x="1937" y="14138"/>
                    </a:lnTo>
                    <a:lnTo>
                      <a:pt x="1840" y="14040"/>
                    </a:lnTo>
                    <a:lnTo>
                      <a:pt x="1743" y="14040"/>
                    </a:lnTo>
                    <a:lnTo>
                      <a:pt x="1647" y="14138"/>
                    </a:lnTo>
                    <a:lnTo>
                      <a:pt x="1550" y="14138"/>
                    </a:lnTo>
                    <a:lnTo>
                      <a:pt x="1550" y="14236"/>
                    </a:lnTo>
                    <a:lnTo>
                      <a:pt x="1647" y="14236"/>
                    </a:lnTo>
                    <a:lnTo>
                      <a:pt x="1647" y="14335"/>
                    </a:lnTo>
                    <a:lnTo>
                      <a:pt x="1550" y="14433"/>
                    </a:lnTo>
                    <a:lnTo>
                      <a:pt x="1550" y="14531"/>
                    </a:lnTo>
                    <a:lnTo>
                      <a:pt x="1647" y="14825"/>
                    </a:lnTo>
                    <a:lnTo>
                      <a:pt x="1840" y="15022"/>
                    </a:lnTo>
                    <a:lnTo>
                      <a:pt x="1840" y="15120"/>
                    </a:lnTo>
                    <a:lnTo>
                      <a:pt x="1743" y="15120"/>
                    </a:lnTo>
                    <a:lnTo>
                      <a:pt x="1937" y="15316"/>
                    </a:lnTo>
                    <a:lnTo>
                      <a:pt x="2228" y="15316"/>
                    </a:lnTo>
                    <a:lnTo>
                      <a:pt x="2228" y="15415"/>
                    </a:lnTo>
                    <a:lnTo>
                      <a:pt x="2325" y="15415"/>
                    </a:lnTo>
                    <a:lnTo>
                      <a:pt x="2325" y="15611"/>
                    </a:lnTo>
                    <a:lnTo>
                      <a:pt x="2422" y="15611"/>
                    </a:lnTo>
                    <a:lnTo>
                      <a:pt x="2422" y="15513"/>
                    </a:lnTo>
                    <a:lnTo>
                      <a:pt x="2518" y="15513"/>
                    </a:lnTo>
                    <a:lnTo>
                      <a:pt x="2518" y="15120"/>
                    </a:lnTo>
                    <a:lnTo>
                      <a:pt x="2712" y="15022"/>
                    </a:lnTo>
                    <a:close/>
                    <a:moveTo>
                      <a:pt x="3293" y="16396"/>
                    </a:moveTo>
                    <a:lnTo>
                      <a:pt x="3487" y="16396"/>
                    </a:lnTo>
                    <a:lnTo>
                      <a:pt x="3390" y="16200"/>
                    </a:lnTo>
                    <a:lnTo>
                      <a:pt x="3487" y="16102"/>
                    </a:lnTo>
                    <a:lnTo>
                      <a:pt x="3487" y="16004"/>
                    </a:lnTo>
                    <a:lnTo>
                      <a:pt x="3293" y="16004"/>
                    </a:lnTo>
                    <a:lnTo>
                      <a:pt x="3293" y="15905"/>
                    </a:lnTo>
                    <a:lnTo>
                      <a:pt x="3100" y="15905"/>
                    </a:lnTo>
                    <a:lnTo>
                      <a:pt x="3100" y="16004"/>
                    </a:lnTo>
                    <a:lnTo>
                      <a:pt x="3100" y="15807"/>
                    </a:lnTo>
                    <a:lnTo>
                      <a:pt x="2906" y="15709"/>
                    </a:lnTo>
                    <a:lnTo>
                      <a:pt x="3293" y="15709"/>
                    </a:lnTo>
                    <a:lnTo>
                      <a:pt x="3390" y="15513"/>
                    </a:lnTo>
                    <a:lnTo>
                      <a:pt x="3293" y="15513"/>
                    </a:lnTo>
                    <a:lnTo>
                      <a:pt x="3293" y="15415"/>
                    </a:lnTo>
                    <a:lnTo>
                      <a:pt x="3584" y="15415"/>
                    </a:lnTo>
                    <a:lnTo>
                      <a:pt x="3487" y="15316"/>
                    </a:lnTo>
                    <a:lnTo>
                      <a:pt x="3293" y="15218"/>
                    </a:lnTo>
                    <a:lnTo>
                      <a:pt x="3003" y="15022"/>
                    </a:lnTo>
                    <a:lnTo>
                      <a:pt x="2809" y="15218"/>
                    </a:lnTo>
                    <a:lnTo>
                      <a:pt x="2809" y="15513"/>
                    </a:lnTo>
                    <a:lnTo>
                      <a:pt x="2712" y="15905"/>
                    </a:lnTo>
                    <a:lnTo>
                      <a:pt x="2906" y="16004"/>
                    </a:lnTo>
                    <a:lnTo>
                      <a:pt x="2906" y="16200"/>
                    </a:lnTo>
                    <a:lnTo>
                      <a:pt x="3003" y="16298"/>
                    </a:lnTo>
                    <a:lnTo>
                      <a:pt x="3003" y="16102"/>
                    </a:lnTo>
                    <a:lnTo>
                      <a:pt x="3293" y="16200"/>
                    </a:lnTo>
                    <a:lnTo>
                      <a:pt x="3293" y="16396"/>
                    </a:lnTo>
                    <a:close/>
                    <a:moveTo>
                      <a:pt x="3487" y="17280"/>
                    </a:moveTo>
                    <a:lnTo>
                      <a:pt x="3584" y="17280"/>
                    </a:lnTo>
                    <a:lnTo>
                      <a:pt x="3584" y="17378"/>
                    </a:lnTo>
                    <a:lnTo>
                      <a:pt x="3874" y="17378"/>
                    </a:lnTo>
                    <a:lnTo>
                      <a:pt x="3874" y="17280"/>
                    </a:lnTo>
                    <a:lnTo>
                      <a:pt x="3971" y="17280"/>
                    </a:lnTo>
                    <a:lnTo>
                      <a:pt x="4165" y="17182"/>
                    </a:lnTo>
                    <a:lnTo>
                      <a:pt x="3874" y="16985"/>
                    </a:lnTo>
                    <a:lnTo>
                      <a:pt x="3681" y="16887"/>
                    </a:lnTo>
                    <a:lnTo>
                      <a:pt x="3487" y="16887"/>
                    </a:lnTo>
                    <a:lnTo>
                      <a:pt x="3584" y="17084"/>
                    </a:lnTo>
                    <a:lnTo>
                      <a:pt x="3487" y="17280"/>
                    </a:lnTo>
                    <a:close/>
                    <a:moveTo>
                      <a:pt x="3971" y="15709"/>
                    </a:moveTo>
                    <a:lnTo>
                      <a:pt x="3971" y="15513"/>
                    </a:lnTo>
                    <a:lnTo>
                      <a:pt x="3874" y="15709"/>
                    </a:lnTo>
                    <a:lnTo>
                      <a:pt x="3874" y="16004"/>
                    </a:lnTo>
                    <a:lnTo>
                      <a:pt x="3778" y="15905"/>
                    </a:lnTo>
                    <a:lnTo>
                      <a:pt x="3487" y="15905"/>
                    </a:lnTo>
                    <a:lnTo>
                      <a:pt x="3487" y="16004"/>
                    </a:lnTo>
                    <a:lnTo>
                      <a:pt x="3584" y="16004"/>
                    </a:lnTo>
                    <a:lnTo>
                      <a:pt x="3584" y="16102"/>
                    </a:lnTo>
                    <a:lnTo>
                      <a:pt x="3971" y="16102"/>
                    </a:lnTo>
                    <a:lnTo>
                      <a:pt x="4165" y="16200"/>
                    </a:lnTo>
                    <a:lnTo>
                      <a:pt x="4165" y="15807"/>
                    </a:lnTo>
                    <a:lnTo>
                      <a:pt x="3971" y="15709"/>
                    </a:lnTo>
                    <a:close/>
                    <a:moveTo>
                      <a:pt x="8427" y="17771"/>
                    </a:moveTo>
                    <a:lnTo>
                      <a:pt x="8524" y="17771"/>
                    </a:lnTo>
                    <a:lnTo>
                      <a:pt x="8524" y="17673"/>
                    </a:lnTo>
                    <a:lnTo>
                      <a:pt x="8427" y="17673"/>
                    </a:lnTo>
                    <a:lnTo>
                      <a:pt x="8136" y="17378"/>
                    </a:lnTo>
                    <a:lnTo>
                      <a:pt x="8039" y="17476"/>
                    </a:lnTo>
                    <a:lnTo>
                      <a:pt x="8233" y="17575"/>
                    </a:lnTo>
                    <a:lnTo>
                      <a:pt x="8330" y="17673"/>
                    </a:lnTo>
                    <a:lnTo>
                      <a:pt x="8233" y="17673"/>
                    </a:lnTo>
                    <a:lnTo>
                      <a:pt x="8136" y="17869"/>
                    </a:lnTo>
                    <a:lnTo>
                      <a:pt x="7555" y="17869"/>
                    </a:lnTo>
                    <a:lnTo>
                      <a:pt x="7555" y="17967"/>
                    </a:lnTo>
                    <a:lnTo>
                      <a:pt x="7361" y="17967"/>
                    </a:lnTo>
                    <a:lnTo>
                      <a:pt x="7361" y="17869"/>
                    </a:lnTo>
                    <a:lnTo>
                      <a:pt x="7265" y="17869"/>
                    </a:lnTo>
                    <a:lnTo>
                      <a:pt x="7265" y="17673"/>
                    </a:lnTo>
                    <a:lnTo>
                      <a:pt x="7071" y="17673"/>
                    </a:lnTo>
                    <a:lnTo>
                      <a:pt x="7071" y="17378"/>
                    </a:lnTo>
                    <a:lnTo>
                      <a:pt x="6780" y="17378"/>
                    </a:lnTo>
                    <a:lnTo>
                      <a:pt x="6587" y="17182"/>
                    </a:lnTo>
                    <a:lnTo>
                      <a:pt x="6296" y="17084"/>
                    </a:lnTo>
                    <a:lnTo>
                      <a:pt x="6005" y="16887"/>
                    </a:lnTo>
                    <a:lnTo>
                      <a:pt x="5812" y="16789"/>
                    </a:lnTo>
                    <a:lnTo>
                      <a:pt x="5812" y="16691"/>
                    </a:lnTo>
                    <a:lnTo>
                      <a:pt x="5424" y="16593"/>
                    </a:lnTo>
                    <a:lnTo>
                      <a:pt x="5327" y="16593"/>
                    </a:lnTo>
                    <a:lnTo>
                      <a:pt x="5327" y="16396"/>
                    </a:lnTo>
                    <a:lnTo>
                      <a:pt x="5230" y="16396"/>
                    </a:lnTo>
                    <a:lnTo>
                      <a:pt x="5230" y="16691"/>
                    </a:lnTo>
                    <a:lnTo>
                      <a:pt x="5327" y="16789"/>
                    </a:lnTo>
                    <a:lnTo>
                      <a:pt x="5230" y="16887"/>
                    </a:lnTo>
                    <a:lnTo>
                      <a:pt x="5230" y="16985"/>
                    </a:lnTo>
                    <a:lnTo>
                      <a:pt x="5327" y="17182"/>
                    </a:lnTo>
                    <a:lnTo>
                      <a:pt x="5715" y="17182"/>
                    </a:lnTo>
                    <a:lnTo>
                      <a:pt x="5715" y="17476"/>
                    </a:lnTo>
                    <a:lnTo>
                      <a:pt x="5812" y="17575"/>
                    </a:lnTo>
                    <a:lnTo>
                      <a:pt x="5909" y="17575"/>
                    </a:lnTo>
                    <a:lnTo>
                      <a:pt x="5909" y="17771"/>
                    </a:lnTo>
                    <a:lnTo>
                      <a:pt x="5812" y="17771"/>
                    </a:lnTo>
                    <a:lnTo>
                      <a:pt x="5812" y="17869"/>
                    </a:lnTo>
                    <a:lnTo>
                      <a:pt x="6005" y="17869"/>
                    </a:lnTo>
                    <a:lnTo>
                      <a:pt x="6296" y="18164"/>
                    </a:lnTo>
                    <a:lnTo>
                      <a:pt x="6683" y="18164"/>
                    </a:lnTo>
                    <a:lnTo>
                      <a:pt x="6683" y="18065"/>
                    </a:lnTo>
                    <a:lnTo>
                      <a:pt x="6587" y="18065"/>
                    </a:lnTo>
                    <a:lnTo>
                      <a:pt x="6490" y="17967"/>
                    </a:lnTo>
                    <a:lnTo>
                      <a:pt x="6393" y="17967"/>
                    </a:lnTo>
                    <a:lnTo>
                      <a:pt x="6393" y="17869"/>
                    </a:lnTo>
                    <a:lnTo>
                      <a:pt x="6683" y="17869"/>
                    </a:lnTo>
                    <a:lnTo>
                      <a:pt x="7071" y="18065"/>
                    </a:lnTo>
                    <a:lnTo>
                      <a:pt x="7168" y="18262"/>
                    </a:lnTo>
                    <a:lnTo>
                      <a:pt x="7458" y="18458"/>
                    </a:lnTo>
                    <a:lnTo>
                      <a:pt x="7749" y="18556"/>
                    </a:lnTo>
                    <a:lnTo>
                      <a:pt x="8136" y="18753"/>
                    </a:lnTo>
                    <a:lnTo>
                      <a:pt x="8039" y="18655"/>
                    </a:lnTo>
                    <a:lnTo>
                      <a:pt x="8233" y="18655"/>
                    </a:lnTo>
                    <a:lnTo>
                      <a:pt x="8233" y="18458"/>
                    </a:lnTo>
                    <a:lnTo>
                      <a:pt x="8039" y="18458"/>
                    </a:lnTo>
                    <a:lnTo>
                      <a:pt x="7943" y="18360"/>
                    </a:lnTo>
                    <a:lnTo>
                      <a:pt x="7652" y="18360"/>
                    </a:lnTo>
                    <a:lnTo>
                      <a:pt x="7652" y="18262"/>
                    </a:lnTo>
                    <a:lnTo>
                      <a:pt x="7458" y="18065"/>
                    </a:lnTo>
                    <a:lnTo>
                      <a:pt x="7555" y="17869"/>
                    </a:lnTo>
                    <a:lnTo>
                      <a:pt x="7846" y="17869"/>
                    </a:lnTo>
                    <a:lnTo>
                      <a:pt x="8039" y="17967"/>
                    </a:lnTo>
                    <a:lnTo>
                      <a:pt x="8136" y="17967"/>
                    </a:lnTo>
                    <a:lnTo>
                      <a:pt x="8136" y="17869"/>
                    </a:lnTo>
                    <a:lnTo>
                      <a:pt x="8233" y="17869"/>
                    </a:lnTo>
                    <a:lnTo>
                      <a:pt x="8330" y="17771"/>
                    </a:lnTo>
                    <a:lnTo>
                      <a:pt x="8427" y="17771"/>
                    </a:lnTo>
                    <a:close/>
                    <a:moveTo>
                      <a:pt x="8814" y="20913"/>
                    </a:moveTo>
                    <a:lnTo>
                      <a:pt x="8814" y="20815"/>
                    </a:lnTo>
                    <a:lnTo>
                      <a:pt x="8717" y="20815"/>
                    </a:lnTo>
                    <a:lnTo>
                      <a:pt x="8717" y="20716"/>
                    </a:lnTo>
                    <a:lnTo>
                      <a:pt x="8814" y="20618"/>
                    </a:lnTo>
                    <a:lnTo>
                      <a:pt x="8524" y="20422"/>
                    </a:lnTo>
                    <a:lnTo>
                      <a:pt x="8233" y="20127"/>
                    </a:lnTo>
                    <a:lnTo>
                      <a:pt x="7846" y="19833"/>
                    </a:lnTo>
                    <a:lnTo>
                      <a:pt x="7555" y="19833"/>
                    </a:lnTo>
                    <a:lnTo>
                      <a:pt x="7458" y="19636"/>
                    </a:lnTo>
                    <a:lnTo>
                      <a:pt x="7361" y="19342"/>
                    </a:lnTo>
                    <a:lnTo>
                      <a:pt x="7168" y="19145"/>
                    </a:lnTo>
                    <a:lnTo>
                      <a:pt x="6877" y="18753"/>
                    </a:lnTo>
                    <a:lnTo>
                      <a:pt x="6683" y="18655"/>
                    </a:lnTo>
                    <a:lnTo>
                      <a:pt x="6683" y="18458"/>
                    </a:lnTo>
                    <a:lnTo>
                      <a:pt x="6490" y="18458"/>
                    </a:lnTo>
                    <a:lnTo>
                      <a:pt x="6490" y="18851"/>
                    </a:lnTo>
                    <a:lnTo>
                      <a:pt x="6587" y="19047"/>
                    </a:lnTo>
                    <a:lnTo>
                      <a:pt x="6490" y="19145"/>
                    </a:lnTo>
                    <a:lnTo>
                      <a:pt x="6490" y="19244"/>
                    </a:lnTo>
                    <a:lnTo>
                      <a:pt x="6102" y="19244"/>
                    </a:lnTo>
                    <a:lnTo>
                      <a:pt x="6102" y="19145"/>
                    </a:lnTo>
                    <a:lnTo>
                      <a:pt x="5909" y="18949"/>
                    </a:lnTo>
                    <a:lnTo>
                      <a:pt x="5812" y="19047"/>
                    </a:lnTo>
                    <a:lnTo>
                      <a:pt x="5521" y="18655"/>
                    </a:lnTo>
                    <a:lnTo>
                      <a:pt x="5424" y="18556"/>
                    </a:lnTo>
                    <a:lnTo>
                      <a:pt x="5521" y="18458"/>
                    </a:lnTo>
                    <a:lnTo>
                      <a:pt x="5715" y="18458"/>
                    </a:lnTo>
                    <a:lnTo>
                      <a:pt x="5715" y="18262"/>
                    </a:lnTo>
                    <a:lnTo>
                      <a:pt x="5327" y="18262"/>
                    </a:lnTo>
                    <a:lnTo>
                      <a:pt x="5327" y="18360"/>
                    </a:lnTo>
                    <a:lnTo>
                      <a:pt x="5134" y="18164"/>
                    </a:lnTo>
                    <a:lnTo>
                      <a:pt x="5037" y="17869"/>
                    </a:lnTo>
                    <a:lnTo>
                      <a:pt x="4746" y="17771"/>
                    </a:lnTo>
                    <a:lnTo>
                      <a:pt x="4552" y="17869"/>
                    </a:lnTo>
                    <a:lnTo>
                      <a:pt x="4746" y="17967"/>
                    </a:lnTo>
                    <a:lnTo>
                      <a:pt x="4843" y="18065"/>
                    </a:lnTo>
                    <a:lnTo>
                      <a:pt x="4746" y="18164"/>
                    </a:lnTo>
                    <a:lnTo>
                      <a:pt x="4552" y="18065"/>
                    </a:lnTo>
                    <a:lnTo>
                      <a:pt x="4552" y="18164"/>
                    </a:lnTo>
                    <a:lnTo>
                      <a:pt x="4649" y="18360"/>
                    </a:lnTo>
                    <a:lnTo>
                      <a:pt x="4552" y="18458"/>
                    </a:lnTo>
                    <a:lnTo>
                      <a:pt x="4456" y="18262"/>
                    </a:lnTo>
                    <a:lnTo>
                      <a:pt x="4262" y="18065"/>
                    </a:lnTo>
                    <a:lnTo>
                      <a:pt x="4165" y="18065"/>
                    </a:lnTo>
                    <a:lnTo>
                      <a:pt x="4165" y="17967"/>
                    </a:lnTo>
                    <a:lnTo>
                      <a:pt x="3971" y="17967"/>
                    </a:lnTo>
                    <a:lnTo>
                      <a:pt x="3971" y="18065"/>
                    </a:lnTo>
                    <a:lnTo>
                      <a:pt x="3874" y="18164"/>
                    </a:lnTo>
                    <a:lnTo>
                      <a:pt x="3681" y="18164"/>
                    </a:lnTo>
                    <a:lnTo>
                      <a:pt x="3487" y="18360"/>
                    </a:lnTo>
                    <a:lnTo>
                      <a:pt x="3293" y="18164"/>
                    </a:lnTo>
                    <a:lnTo>
                      <a:pt x="3100" y="18262"/>
                    </a:lnTo>
                    <a:lnTo>
                      <a:pt x="3003" y="18164"/>
                    </a:lnTo>
                    <a:lnTo>
                      <a:pt x="2809" y="18065"/>
                    </a:lnTo>
                    <a:lnTo>
                      <a:pt x="2809" y="18164"/>
                    </a:lnTo>
                    <a:lnTo>
                      <a:pt x="2906" y="18164"/>
                    </a:lnTo>
                    <a:lnTo>
                      <a:pt x="2906" y="18262"/>
                    </a:lnTo>
                    <a:lnTo>
                      <a:pt x="3003" y="18360"/>
                    </a:lnTo>
                    <a:lnTo>
                      <a:pt x="3003" y="18458"/>
                    </a:lnTo>
                    <a:lnTo>
                      <a:pt x="3196" y="18753"/>
                    </a:lnTo>
                    <a:lnTo>
                      <a:pt x="4068" y="19538"/>
                    </a:lnTo>
                    <a:lnTo>
                      <a:pt x="5037" y="20225"/>
                    </a:lnTo>
                    <a:lnTo>
                      <a:pt x="5134" y="20225"/>
                    </a:lnTo>
                    <a:lnTo>
                      <a:pt x="5134" y="20127"/>
                    </a:lnTo>
                    <a:lnTo>
                      <a:pt x="5424" y="20324"/>
                    </a:lnTo>
                    <a:lnTo>
                      <a:pt x="5812" y="20324"/>
                    </a:lnTo>
                    <a:lnTo>
                      <a:pt x="6005" y="20618"/>
                    </a:lnTo>
                    <a:lnTo>
                      <a:pt x="6393" y="20815"/>
                    </a:lnTo>
                    <a:lnTo>
                      <a:pt x="6683" y="20913"/>
                    </a:lnTo>
                    <a:lnTo>
                      <a:pt x="6877" y="21109"/>
                    </a:lnTo>
                    <a:lnTo>
                      <a:pt x="7168" y="21207"/>
                    </a:lnTo>
                    <a:lnTo>
                      <a:pt x="7168" y="21305"/>
                    </a:lnTo>
                    <a:lnTo>
                      <a:pt x="7555" y="21305"/>
                    </a:lnTo>
                    <a:lnTo>
                      <a:pt x="7749" y="21404"/>
                    </a:lnTo>
                    <a:lnTo>
                      <a:pt x="8524" y="21600"/>
                    </a:lnTo>
                    <a:lnTo>
                      <a:pt x="8524" y="21502"/>
                    </a:lnTo>
                    <a:lnTo>
                      <a:pt x="8427" y="21502"/>
                    </a:lnTo>
                    <a:lnTo>
                      <a:pt x="8330" y="21404"/>
                    </a:lnTo>
                    <a:lnTo>
                      <a:pt x="8427" y="21404"/>
                    </a:lnTo>
                    <a:lnTo>
                      <a:pt x="8427" y="21502"/>
                    </a:lnTo>
                    <a:lnTo>
                      <a:pt x="8524" y="21502"/>
                    </a:lnTo>
                    <a:lnTo>
                      <a:pt x="9008" y="21011"/>
                    </a:lnTo>
                    <a:lnTo>
                      <a:pt x="8911" y="20913"/>
                    </a:lnTo>
                    <a:lnTo>
                      <a:pt x="8814" y="20913"/>
                    </a:lnTo>
                    <a:close/>
                    <a:moveTo>
                      <a:pt x="9783" y="6775"/>
                    </a:moveTo>
                    <a:lnTo>
                      <a:pt x="9783" y="6873"/>
                    </a:lnTo>
                    <a:lnTo>
                      <a:pt x="9977" y="6873"/>
                    </a:lnTo>
                    <a:lnTo>
                      <a:pt x="9977" y="6775"/>
                    </a:lnTo>
                    <a:lnTo>
                      <a:pt x="9783" y="6775"/>
                    </a:lnTo>
                    <a:close/>
                    <a:moveTo>
                      <a:pt x="10074" y="6873"/>
                    </a:moveTo>
                    <a:lnTo>
                      <a:pt x="10170" y="6873"/>
                    </a:lnTo>
                    <a:lnTo>
                      <a:pt x="10074" y="6873"/>
                    </a:lnTo>
                    <a:close/>
                    <a:moveTo>
                      <a:pt x="9299" y="6284"/>
                    </a:moveTo>
                    <a:lnTo>
                      <a:pt x="9299" y="6382"/>
                    </a:lnTo>
                    <a:lnTo>
                      <a:pt x="9396" y="6382"/>
                    </a:lnTo>
                    <a:lnTo>
                      <a:pt x="9396" y="6284"/>
                    </a:lnTo>
                    <a:lnTo>
                      <a:pt x="9299" y="6284"/>
                    </a:lnTo>
                    <a:close/>
                    <a:moveTo>
                      <a:pt x="10558" y="6676"/>
                    </a:moveTo>
                    <a:lnTo>
                      <a:pt x="10461" y="6676"/>
                    </a:lnTo>
                    <a:lnTo>
                      <a:pt x="10461" y="6775"/>
                    </a:lnTo>
                    <a:lnTo>
                      <a:pt x="10655" y="6775"/>
                    </a:lnTo>
                    <a:lnTo>
                      <a:pt x="10655" y="6676"/>
                    </a:lnTo>
                    <a:lnTo>
                      <a:pt x="10558" y="6676"/>
                    </a:lnTo>
                    <a:close/>
                    <a:moveTo>
                      <a:pt x="4746" y="16004"/>
                    </a:moveTo>
                    <a:lnTo>
                      <a:pt x="4649" y="15905"/>
                    </a:lnTo>
                    <a:lnTo>
                      <a:pt x="4552" y="16004"/>
                    </a:lnTo>
                    <a:lnTo>
                      <a:pt x="4649" y="16102"/>
                    </a:lnTo>
                    <a:lnTo>
                      <a:pt x="4552" y="16200"/>
                    </a:lnTo>
                    <a:lnTo>
                      <a:pt x="4746" y="16396"/>
                    </a:lnTo>
                    <a:lnTo>
                      <a:pt x="4649" y="16593"/>
                    </a:lnTo>
                    <a:lnTo>
                      <a:pt x="4746" y="16593"/>
                    </a:lnTo>
                    <a:lnTo>
                      <a:pt x="4746" y="16396"/>
                    </a:lnTo>
                    <a:lnTo>
                      <a:pt x="4843" y="16396"/>
                    </a:lnTo>
                    <a:lnTo>
                      <a:pt x="4843" y="16593"/>
                    </a:lnTo>
                    <a:lnTo>
                      <a:pt x="4940" y="16495"/>
                    </a:lnTo>
                    <a:lnTo>
                      <a:pt x="4940" y="16593"/>
                    </a:lnTo>
                    <a:lnTo>
                      <a:pt x="5134" y="16593"/>
                    </a:lnTo>
                    <a:lnTo>
                      <a:pt x="5037" y="16495"/>
                    </a:lnTo>
                    <a:lnTo>
                      <a:pt x="5037" y="16200"/>
                    </a:lnTo>
                    <a:lnTo>
                      <a:pt x="4940" y="16102"/>
                    </a:lnTo>
                    <a:lnTo>
                      <a:pt x="4746" y="16200"/>
                    </a:lnTo>
                    <a:lnTo>
                      <a:pt x="4746" y="16004"/>
                    </a:lnTo>
                    <a:close/>
                    <a:moveTo>
                      <a:pt x="3874" y="14040"/>
                    </a:moveTo>
                    <a:lnTo>
                      <a:pt x="3874" y="13942"/>
                    </a:lnTo>
                    <a:lnTo>
                      <a:pt x="3681" y="13942"/>
                    </a:lnTo>
                    <a:lnTo>
                      <a:pt x="3681" y="14040"/>
                    </a:lnTo>
                    <a:lnTo>
                      <a:pt x="3487" y="14040"/>
                    </a:lnTo>
                    <a:lnTo>
                      <a:pt x="3390" y="14138"/>
                    </a:lnTo>
                    <a:lnTo>
                      <a:pt x="3293" y="14138"/>
                    </a:lnTo>
                    <a:lnTo>
                      <a:pt x="3196" y="14236"/>
                    </a:lnTo>
                    <a:lnTo>
                      <a:pt x="3196" y="14335"/>
                    </a:lnTo>
                    <a:lnTo>
                      <a:pt x="3293" y="14433"/>
                    </a:lnTo>
                    <a:lnTo>
                      <a:pt x="3390" y="14335"/>
                    </a:lnTo>
                    <a:lnTo>
                      <a:pt x="3487" y="14335"/>
                    </a:lnTo>
                    <a:lnTo>
                      <a:pt x="3390" y="14531"/>
                    </a:lnTo>
                    <a:lnTo>
                      <a:pt x="3584" y="14531"/>
                    </a:lnTo>
                    <a:lnTo>
                      <a:pt x="3584" y="14629"/>
                    </a:lnTo>
                    <a:lnTo>
                      <a:pt x="3487" y="14727"/>
                    </a:lnTo>
                    <a:lnTo>
                      <a:pt x="3487" y="14825"/>
                    </a:lnTo>
                    <a:lnTo>
                      <a:pt x="3584" y="14727"/>
                    </a:lnTo>
                    <a:lnTo>
                      <a:pt x="3681" y="14727"/>
                    </a:lnTo>
                    <a:lnTo>
                      <a:pt x="3971" y="14629"/>
                    </a:lnTo>
                    <a:lnTo>
                      <a:pt x="3971" y="14433"/>
                    </a:lnTo>
                    <a:lnTo>
                      <a:pt x="4068" y="14335"/>
                    </a:lnTo>
                    <a:lnTo>
                      <a:pt x="4068" y="14236"/>
                    </a:lnTo>
                    <a:lnTo>
                      <a:pt x="3971" y="14236"/>
                    </a:lnTo>
                    <a:lnTo>
                      <a:pt x="3874" y="14138"/>
                    </a:lnTo>
                    <a:lnTo>
                      <a:pt x="3874" y="14040"/>
                    </a:lnTo>
                    <a:close/>
                    <a:moveTo>
                      <a:pt x="8039" y="8345"/>
                    </a:moveTo>
                    <a:lnTo>
                      <a:pt x="8039" y="8051"/>
                    </a:lnTo>
                    <a:lnTo>
                      <a:pt x="7943" y="8051"/>
                    </a:lnTo>
                    <a:lnTo>
                      <a:pt x="7943" y="8345"/>
                    </a:lnTo>
                    <a:lnTo>
                      <a:pt x="8039" y="8345"/>
                    </a:lnTo>
                    <a:close/>
                    <a:moveTo>
                      <a:pt x="10752" y="4811"/>
                    </a:moveTo>
                    <a:lnTo>
                      <a:pt x="10655" y="4811"/>
                    </a:lnTo>
                    <a:lnTo>
                      <a:pt x="10752" y="4811"/>
                    </a:lnTo>
                    <a:close/>
                    <a:moveTo>
                      <a:pt x="10945" y="4222"/>
                    </a:moveTo>
                    <a:lnTo>
                      <a:pt x="10945" y="4320"/>
                    </a:lnTo>
                    <a:lnTo>
                      <a:pt x="11042" y="4320"/>
                    </a:lnTo>
                    <a:lnTo>
                      <a:pt x="11042" y="4222"/>
                    </a:lnTo>
                    <a:lnTo>
                      <a:pt x="10945" y="4222"/>
                    </a:lnTo>
                    <a:close/>
                    <a:moveTo>
                      <a:pt x="10267" y="4025"/>
                    </a:moveTo>
                    <a:lnTo>
                      <a:pt x="10364" y="4025"/>
                    </a:lnTo>
                    <a:lnTo>
                      <a:pt x="10364" y="3927"/>
                    </a:lnTo>
                    <a:lnTo>
                      <a:pt x="10074" y="3927"/>
                    </a:lnTo>
                    <a:lnTo>
                      <a:pt x="10074" y="4025"/>
                    </a:lnTo>
                    <a:lnTo>
                      <a:pt x="10267" y="4025"/>
                    </a:lnTo>
                    <a:close/>
                    <a:moveTo>
                      <a:pt x="11139" y="12960"/>
                    </a:moveTo>
                    <a:lnTo>
                      <a:pt x="11042" y="12960"/>
                    </a:lnTo>
                    <a:lnTo>
                      <a:pt x="11042" y="13058"/>
                    </a:lnTo>
                    <a:lnTo>
                      <a:pt x="11139" y="13058"/>
                    </a:lnTo>
                    <a:lnTo>
                      <a:pt x="11139" y="12960"/>
                    </a:lnTo>
                    <a:close/>
                  </a:path>
                </a:pathLst>
              </a:custGeom>
              <a:gradFill flip="none" rotWithShape="1">
                <a:gsLst>
                  <a:gs pos="0">
                    <a:srgbClr val="C0FF4D"/>
                  </a:gs>
                  <a:gs pos="57001">
                    <a:srgbClr val="A1D129"/>
                  </a:gs>
                  <a:gs pos="100000">
                    <a:srgbClr val="A1D129"/>
                  </a:gs>
                </a:gsLst>
                <a:lin ang="5400000" scaled="0"/>
              </a:gradFill>
              <a:ln w="12700" cap="flat">
                <a:noFill/>
                <a:miter lim="400000"/>
              </a:ln>
              <a:effectLst/>
            </p:spPr>
            <p:txBody>
              <a:bodyPr wrap="square" lIns="45718" tIns="45718" rIns="45718" bIns="45718" numCol="1" anchor="ctr">
                <a:noAutofit/>
              </a:bodyPr>
              <a:lstStyle/>
              <a:p>
                <a:pPr algn="ctr" defTabSz="914400">
                  <a:defRPr sz="1800" u="sng">
                    <a:solidFill>
                      <a:srgbClr val="FFFFFF"/>
                    </a:solidFill>
                    <a:latin typeface="+mn-lt"/>
                    <a:ea typeface="+mn-ea"/>
                    <a:cs typeface="+mn-cs"/>
                    <a:sym typeface="Calibri"/>
                  </a:defRPr>
                </a:pPr>
                <a:endParaRPr/>
              </a:p>
            </p:txBody>
          </p:sp>
        </p:grpSp>
        <p:sp>
          <p:nvSpPr>
            <p:cNvPr id="113" name="Shape 291"/>
            <p:cNvSpPr/>
            <p:nvPr/>
          </p:nvSpPr>
          <p:spPr>
            <a:xfrm rot="21374326" flipH="1">
              <a:off x="272727" y="81227"/>
              <a:ext cx="2544867" cy="2081411"/>
            </a:xfrm>
            <a:prstGeom prst="ellipse">
              <a:avLst/>
            </a:prstGeom>
            <a:gradFill flip="none" rotWithShape="1">
              <a:gsLst>
                <a:gs pos="0">
                  <a:srgbClr val="FFFCF9">
                    <a:alpha val="76999"/>
                  </a:srgbClr>
                </a:gs>
                <a:gs pos="100000">
                  <a:srgbClr val="FFFFFF">
                    <a:alpha val="0"/>
                  </a:srgbClr>
                </a:gs>
              </a:gsLst>
              <a:lin ang="5400000" scaled="0"/>
            </a:gradFill>
            <a:ln w="12700" cap="flat">
              <a:noFill/>
              <a:miter lim="400000"/>
            </a:ln>
            <a:effectLst/>
          </p:spPr>
          <p:txBody>
            <a:bodyPr wrap="square" lIns="45718" tIns="45718" rIns="45718" bIns="45718" numCol="1" anchor="ctr">
              <a:noAutofit/>
            </a:bodyPr>
            <a:lstStyle/>
            <a:p>
              <a:pPr algn="ctr" defTabSz="914400">
                <a:defRPr sz="1800" u="sng">
                  <a:solidFill>
                    <a:srgbClr val="FFFFFF"/>
                  </a:solidFill>
                  <a:latin typeface="+mn-lt"/>
                  <a:ea typeface="+mn-ea"/>
                  <a:cs typeface="+mn-cs"/>
                  <a:sym typeface="Calibri"/>
                </a:defRPr>
              </a:pPr>
              <a:endParaRPr/>
            </a:p>
          </p:txBody>
        </p:sp>
      </p:grpSp>
      <p:sp>
        <p:nvSpPr>
          <p:cNvPr id="115" name="Shape 293"/>
          <p:cNvSpPr txBox="1"/>
          <p:nvPr/>
        </p:nvSpPr>
        <p:spPr>
          <a:xfrm rot="2295974">
            <a:off x="5133579" y="2353153"/>
            <a:ext cx="1349381" cy="3506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defTabSz="914400">
              <a:defRPr sz="1800">
                <a:solidFill>
                  <a:srgbClr val="FFFFFF"/>
                </a:solidFill>
                <a:latin typeface="Arial"/>
                <a:ea typeface="Arial"/>
                <a:cs typeface="Arial"/>
                <a:sym typeface="Arial"/>
              </a:defRPr>
            </a:lvl1pPr>
          </a:lstStyle>
          <a:p>
            <a:r>
              <a:t>450 Million</a:t>
            </a:r>
          </a:p>
        </p:txBody>
      </p:sp>
      <p:sp>
        <p:nvSpPr>
          <p:cNvPr id="116" name="Shape 294"/>
          <p:cNvSpPr txBox="1"/>
          <p:nvPr/>
        </p:nvSpPr>
        <p:spPr>
          <a:xfrm rot="19630964">
            <a:off x="2759980" y="2141484"/>
            <a:ext cx="1350969" cy="3506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defTabSz="914400">
              <a:defRPr sz="1800">
                <a:solidFill>
                  <a:srgbClr val="FFFFFF"/>
                </a:solidFill>
                <a:latin typeface="Arial"/>
                <a:ea typeface="Arial"/>
                <a:cs typeface="Arial"/>
                <a:sym typeface="Arial"/>
              </a:defRPr>
            </a:lvl1pPr>
          </a:lstStyle>
          <a:p>
            <a:r>
              <a:t>1.2 Billion</a:t>
            </a:r>
          </a:p>
        </p:txBody>
      </p:sp>
      <p:sp>
        <p:nvSpPr>
          <p:cNvPr id="117" name="Shape 295"/>
          <p:cNvSpPr txBox="1"/>
          <p:nvPr/>
        </p:nvSpPr>
        <p:spPr>
          <a:xfrm rot="4732229">
            <a:off x="1766020" y="4220838"/>
            <a:ext cx="1349381" cy="617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defTabSz="914400">
              <a:defRPr sz="1800">
                <a:solidFill>
                  <a:srgbClr val="FFFFFF"/>
                </a:solidFill>
                <a:latin typeface="Arial"/>
                <a:ea typeface="Arial"/>
                <a:cs typeface="Arial"/>
                <a:sym typeface="Arial"/>
              </a:defRPr>
            </a:lvl1pPr>
          </a:lstStyle>
          <a:p>
            <a:r>
              <a:t>Less Than 20 Yrs Old</a:t>
            </a:r>
          </a:p>
        </p:txBody>
      </p:sp>
      <p:sp>
        <p:nvSpPr>
          <p:cNvPr id="118" name="Shape 296"/>
          <p:cNvSpPr txBox="1"/>
          <p:nvPr/>
        </p:nvSpPr>
        <p:spPr>
          <a:xfrm rot="17559589">
            <a:off x="5561572" y="4354188"/>
            <a:ext cx="1350969" cy="3506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defTabSz="914400">
              <a:defRPr sz="1800">
                <a:solidFill>
                  <a:srgbClr val="FFFFFF"/>
                </a:solidFill>
                <a:latin typeface="Arial"/>
                <a:ea typeface="Arial"/>
                <a:cs typeface="Arial"/>
                <a:sym typeface="Arial"/>
              </a:defRPr>
            </a:lvl1pPr>
          </a:lstStyle>
          <a:p>
            <a:r>
              <a:t>300 Million</a:t>
            </a:r>
          </a:p>
        </p:txBody>
      </p:sp>
      <p:sp>
        <p:nvSpPr>
          <p:cNvPr id="119" name="Shape 297"/>
          <p:cNvSpPr txBox="1"/>
          <p:nvPr/>
        </p:nvSpPr>
        <p:spPr>
          <a:xfrm>
            <a:off x="3579340" y="5683314"/>
            <a:ext cx="1350964" cy="3506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defTabSz="914400">
              <a:defRPr sz="1800">
                <a:solidFill>
                  <a:srgbClr val="FFFFFF"/>
                </a:solidFill>
                <a:latin typeface="Arial"/>
                <a:ea typeface="Arial"/>
                <a:cs typeface="Arial"/>
                <a:sym typeface="Arial"/>
              </a:defRPr>
            </a:lvl1pPr>
          </a:lstStyle>
          <a:p>
            <a:r>
              <a:t>310 Million</a:t>
            </a:r>
          </a:p>
        </p:txBody>
      </p:sp>
      <p:sp>
        <p:nvSpPr>
          <p:cNvPr id="120" name="Shape 299"/>
          <p:cNvSpPr/>
          <p:nvPr/>
        </p:nvSpPr>
        <p:spPr>
          <a:xfrm>
            <a:off x="1575435" y="6287451"/>
            <a:ext cx="1800227" cy="5"/>
          </a:xfrm>
          <a:prstGeom prst="line">
            <a:avLst/>
          </a:prstGeom>
          <a:ln w="19050">
            <a:solidFill>
              <a:srgbClr val="353637"/>
            </a:solidFill>
            <a:prstDash val="sysDot"/>
          </a:ln>
        </p:spPr>
        <p:txBody>
          <a:bodyPr lIns="45718" tIns="45718" rIns="45718" bIns="45718"/>
          <a:lstStyle/>
          <a:p>
            <a:pPr defTabSz="914400">
              <a:defRPr sz="1800"/>
            </a:pPr>
            <a:endParaRPr/>
          </a:p>
        </p:txBody>
      </p:sp>
      <p:sp>
        <p:nvSpPr>
          <p:cNvPr id="121" name="Shape 300"/>
          <p:cNvSpPr/>
          <p:nvPr/>
        </p:nvSpPr>
        <p:spPr>
          <a:xfrm>
            <a:off x="205423" y="4712651"/>
            <a:ext cx="1800227" cy="5"/>
          </a:xfrm>
          <a:prstGeom prst="line">
            <a:avLst/>
          </a:prstGeom>
          <a:ln w="19050">
            <a:solidFill>
              <a:srgbClr val="353637"/>
            </a:solidFill>
            <a:prstDash val="sysDot"/>
          </a:ln>
        </p:spPr>
        <p:txBody>
          <a:bodyPr lIns="45718" tIns="45718" rIns="45718" bIns="45718"/>
          <a:lstStyle/>
          <a:p>
            <a:pPr defTabSz="914400">
              <a:defRPr sz="1800"/>
            </a:pPr>
            <a:endParaRPr/>
          </a:p>
        </p:txBody>
      </p:sp>
      <p:sp>
        <p:nvSpPr>
          <p:cNvPr id="122" name="Shape 301"/>
          <p:cNvSpPr/>
          <p:nvPr/>
        </p:nvSpPr>
        <p:spPr>
          <a:xfrm>
            <a:off x="537209" y="2845752"/>
            <a:ext cx="1800228" cy="5"/>
          </a:xfrm>
          <a:prstGeom prst="line">
            <a:avLst/>
          </a:prstGeom>
          <a:ln w="19050">
            <a:solidFill>
              <a:srgbClr val="353637"/>
            </a:solidFill>
            <a:prstDash val="sysDot"/>
          </a:ln>
        </p:spPr>
        <p:txBody>
          <a:bodyPr lIns="45718" tIns="45718" rIns="45718" bIns="45718"/>
          <a:lstStyle/>
          <a:p>
            <a:pPr defTabSz="914400">
              <a:defRPr sz="1800"/>
            </a:pPr>
            <a:endParaRPr/>
          </a:p>
        </p:txBody>
      </p:sp>
      <p:sp>
        <p:nvSpPr>
          <p:cNvPr id="123" name="Shape 302"/>
          <p:cNvSpPr/>
          <p:nvPr/>
        </p:nvSpPr>
        <p:spPr>
          <a:xfrm>
            <a:off x="6549073" y="2845752"/>
            <a:ext cx="1800228" cy="5"/>
          </a:xfrm>
          <a:prstGeom prst="line">
            <a:avLst/>
          </a:prstGeom>
          <a:ln w="19050">
            <a:solidFill>
              <a:srgbClr val="353637"/>
            </a:solidFill>
            <a:prstDash val="sysDot"/>
          </a:ln>
        </p:spPr>
        <p:txBody>
          <a:bodyPr lIns="45718" tIns="45718" rIns="45718" bIns="45718"/>
          <a:lstStyle/>
          <a:p>
            <a:pPr defTabSz="914400">
              <a:defRPr sz="1800"/>
            </a:pPr>
            <a:endParaRPr/>
          </a:p>
        </p:txBody>
      </p:sp>
      <p:sp>
        <p:nvSpPr>
          <p:cNvPr id="124" name="Shape 303"/>
          <p:cNvSpPr/>
          <p:nvPr/>
        </p:nvSpPr>
        <p:spPr>
          <a:xfrm>
            <a:off x="6814184" y="4712651"/>
            <a:ext cx="1800228" cy="5"/>
          </a:xfrm>
          <a:prstGeom prst="line">
            <a:avLst/>
          </a:prstGeom>
          <a:ln w="19050">
            <a:solidFill>
              <a:srgbClr val="353637"/>
            </a:solidFill>
            <a:prstDash val="sysDot"/>
          </a:ln>
        </p:spPr>
        <p:txBody>
          <a:bodyPr lIns="45718" tIns="45718" rIns="45718" bIns="45718"/>
          <a:lstStyle/>
          <a:p>
            <a:pPr defTabSz="914400">
              <a:defRPr sz="1800"/>
            </a:pPr>
            <a:endParaRPr/>
          </a:p>
        </p:txBody>
      </p:sp>
      <p:sp>
        <p:nvSpPr>
          <p:cNvPr id="125" name="Shape 304"/>
          <p:cNvSpPr txBox="1"/>
          <p:nvPr/>
        </p:nvSpPr>
        <p:spPr>
          <a:xfrm>
            <a:off x="289933" y="4374731"/>
            <a:ext cx="1300163" cy="300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801687">
              <a:spcBef>
                <a:spcPts val="300"/>
              </a:spcBef>
              <a:defRPr sz="1600" b="1">
                <a:solidFill>
                  <a:srgbClr val="080808"/>
                </a:solidFill>
                <a:latin typeface="+mn-lt"/>
                <a:ea typeface="+mn-ea"/>
                <a:cs typeface="+mn-cs"/>
                <a:sym typeface="Calibri"/>
              </a:defRPr>
            </a:lvl1pPr>
          </a:lstStyle>
          <a:p>
            <a:r>
              <a:t>NBA in China</a:t>
            </a:r>
          </a:p>
        </p:txBody>
      </p:sp>
      <p:sp>
        <p:nvSpPr>
          <p:cNvPr id="126" name="Shape 305"/>
          <p:cNvSpPr txBox="1"/>
          <p:nvPr/>
        </p:nvSpPr>
        <p:spPr>
          <a:xfrm>
            <a:off x="624893" y="2469544"/>
            <a:ext cx="1649417" cy="300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801687">
              <a:spcBef>
                <a:spcPts val="300"/>
              </a:spcBef>
              <a:defRPr sz="1600" b="1">
                <a:solidFill>
                  <a:srgbClr val="080808"/>
                </a:solidFill>
                <a:latin typeface="+mn-lt"/>
                <a:ea typeface="+mn-ea"/>
                <a:cs typeface="+mn-cs"/>
                <a:sym typeface="Calibri"/>
              </a:defRPr>
            </a:lvl1pPr>
          </a:lstStyle>
          <a:p>
            <a:r>
              <a:t>People in China</a:t>
            </a:r>
          </a:p>
        </p:txBody>
      </p:sp>
      <p:sp>
        <p:nvSpPr>
          <p:cNvPr id="127" name="Shape 306"/>
          <p:cNvSpPr txBox="1"/>
          <p:nvPr/>
        </p:nvSpPr>
        <p:spPr>
          <a:xfrm>
            <a:off x="6548948" y="1927855"/>
            <a:ext cx="2064832" cy="8466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defTabSz="801687">
              <a:spcBef>
                <a:spcPts val="300"/>
              </a:spcBef>
              <a:defRPr sz="1600" b="1">
                <a:solidFill>
                  <a:srgbClr val="080808"/>
                </a:solidFill>
                <a:latin typeface="+mn-lt"/>
                <a:ea typeface="+mn-ea"/>
                <a:cs typeface="+mn-cs"/>
                <a:sym typeface="Calibri"/>
              </a:defRPr>
            </a:pPr>
            <a:r>
              <a:t>Estimated NBA Fans</a:t>
            </a:r>
            <a:endParaRPr>
              <a:latin typeface="Arial"/>
              <a:ea typeface="Arial"/>
              <a:cs typeface="Arial"/>
              <a:sym typeface="Arial"/>
            </a:endParaRPr>
          </a:p>
          <a:p>
            <a:pPr algn="ctr" defTabSz="801687">
              <a:spcBef>
                <a:spcPts val="300"/>
              </a:spcBef>
              <a:defRPr sz="1600">
                <a:solidFill>
                  <a:srgbClr val="080808"/>
                </a:solidFill>
                <a:latin typeface="+mn-lt"/>
                <a:ea typeface="+mn-ea"/>
                <a:cs typeface="+mn-cs"/>
                <a:sym typeface="Calibri"/>
              </a:defRPr>
            </a:pPr>
            <a:r>
              <a:t>83% of people between 15-24</a:t>
            </a:r>
          </a:p>
        </p:txBody>
      </p:sp>
      <p:sp>
        <p:nvSpPr>
          <p:cNvPr id="128" name="Shape 307"/>
          <p:cNvSpPr txBox="1"/>
          <p:nvPr/>
        </p:nvSpPr>
        <p:spPr>
          <a:xfrm>
            <a:off x="7074692" y="4929506"/>
            <a:ext cx="1776412" cy="554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801687">
              <a:spcBef>
                <a:spcPts val="300"/>
              </a:spcBef>
              <a:defRPr sz="1600" b="1">
                <a:solidFill>
                  <a:srgbClr val="080808"/>
                </a:solidFill>
                <a:latin typeface="+mn-lt"/>
                <a:ea typeface="+mn-ea"/>
                <a:cs typeface="+mn-cs"/>
                <a:sym typeface="Calibri"/>
              </a:defRPr>
            </a:lvl1pPr>
          </a:lstStyle>
          <a:p>
            <a:r>
              <a:t>Estimated Chinese Basketball Players</a:t>
            </a:r>
          </a:p>
        </p:txBody>
      </p:sp>
      <p:sp>
        <p:nvSpPr>
          <p:cNvPr id="129" name="Shape 308"/>
          <p:cNvSpPr txBox="1"/>
          <p:nvPr/>
        </p:nvSpPr>
        <p:spPr>
          <a:xfrm>
            <a:off x="1317119" y="5911829"/>
            <a:ext cx="1737737" cy="300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defTabSz="801687">
              <a:spcBef>
                <a:spcPts val="300"/>
              </a:spcBef>
              <a:defRPr sz="1600" b="1">
                <a:solidFill>
                  <a:srgbClr val="080808"/>
                </a:solidFill>
                <a:latin typeface="+mn-lt"/>
                <a:ea typeface="+mn-ea"/>
                <a:cs typeface="+mn-cs"/>
                <a:sym typeface="Calibri"/>
              </a:defRPr>
            </a:lvl1pPr>
          </a:lstStyle>
          <a:p>
            <a:r>
              <a:t>US Population</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Shape 335"/>
          <p:cNvSpPr/>
          <p:nvPr/>
        </p:nvSpPr>
        <p:spPr>
          <a:xfrm flipH="1">
            <a:off x="381000" y="443824"/>
            <a:ext cx="9144001" cy="5165731"/>
          </a:xfrm>
          <a:prstGeom prst="rect">
            <a:avLst/>
          </a:prstGeom>
          <a:solidFill>
            <a:srgbClr val="FFFFFF"/>
          </a:solidFill>
          <a:ln w="25400">
            <a:solidFill>
              <a:schemeClr val="accent1"/>
            </a:solidFill>
          </a:ln>
          <a:effectLst>
            <a:outerShdw blurRad="38100" dist="23000" dir="5400000" rotWithShape="0">
              <a:srgbClr val="000000">
                <a:alpha val="35000"/>
              </a:srgbClr>
            </a:outerShdw>
          </a:effectLst>
        </p:spPr>
        <p:txBody>
          <a:bodyPr lIns="45718" tIns="45718" rIns="45718" bIns="45718" anchor="ctr"/>
          <a:lstStyle/>
          <a:p>
            <a:endParaRPr/>
          </a:p>
        </p:txBody>
      </p:sp>
      <p:grpSp>
        <p:nvGrpSpPr>
          <p:cNvPr id="150" name="Group 354"/>
          <p:cNvGrpSpPr/>
          <p:nvPr/>
        </p:nvGrpSpPr>
        <p:grpSpPr>
          <a:xfrm>
            <a:off x="592123" y="1754144"/>
            <a:ext cx="8760497" cy="773132"/>
            <a:chOff x="-1" y="0"/>
            <a:chExt cx="8760496" cy="773130"/>
          </a:xfrm>
        </p:grpSpPr>
        <p:grpSp>
          <p:nvGrpSpPr>
            <p:cNvPr id="134" name="Group 338"/>
            <p:cNvGrpSpPr/>
            <p:nvPr/>
          </p:nvGrpSpPr>
          <p:grpSpPr>
            <a:xfrm>
              <a:off x="-2" y="10640"/>
              <a:ext cx="1646552" cy="762490"/>
              <a:chOff x="-1" y="0"/>
              <a:chExt cx="1646551" cy="762489"/>
            </a:xfrm>
          </p:grpSpPr>
          <p:sp>
            <p:nvSpPr>
              <p:cNvPr id="132" name="Shape 336"/>
              <p:cNvSpPr/>
              <p:nvPr/>
            </p:nvSpPr>
            <p:spPr>
              <a:xfrm>
                <a:off x="-1" y="-1"/>
                <a:ext cx="1646552" cy="76249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598" y="0"/>
                    </a:lnTo>
                    <a:lnTo>
                      <a:pt x="21600" y="10800"/>
                    </a:lnTo>
                    <a:lnTo>
                      <a:pt x="16598" y="21600"/>
                    </a:lnTo>
                    <a:lnTo>
                      <a:pt x="0" y="21600"/>
                    </a:lnTo>
                    <a:close/>
                  </a:path>
                </a:pathLst>
              </a:custGeom>
              <a:solidFill>
                <a:srgbClr val="FFFFFF"/>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endParaRPr/>
              </a:p>
            </p:txBody>
          </p:sp>
          <p:sp>
            <p:nvSpPr>
              <p:cNvPr id="133" name="Shape 337"/>
              <p:cNvSpPr/>
              <p:nvPr/>
            </p:nvSpPr>
            <p:spPr>
              <a:xfrm>
                <a:off x="-2" y="381241"/>
                <a:ext cx="145591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r">
                  <a:defRPr sz="1200">
                    <a:latin typeface="+mn-lt"/>
                    <a:ea typeface="+mn-ea"/>
                    <a:cs typeface="+mn-cs"/>
                    <a:sym typeface="Calibri"/>
                  </a:defRPr>
                </a:lvl1pPr>
              </a:lstStyle>
              <a:p>
                <a:r>
                  <a:t>Shaq In China</a:t>
                </a:r>
              </a:p>
            </p:txBody>
          </p:sp>
        </p:grpSp>
        <p:grpSp>
          <p:nvGrpSpPr>
            <p:cNvPr id="137" name="Group 341"/>
            <p:cNvGrpSpPr/>
            <p:nvPr/>
          </p:nvGrpSpPr>
          <p:grpSpPr>
            <a:xfrm>
              <a:off x="1263096" y="-1"/>
              <a:ext cx="1960202" cy="762492"/>
              <a:chOff x="0" y="-1"/>
              <a:chExt cx="1960201" cy="762491"/>
            </a:xfrm>
          </p:grpSpPr>
          <p:sp>
            <p:nvSpPr>
              <p:cNvPr id="135" name="Shape 339"/>
              <p:cNvSpPr/>
              <p:nvPr/>
            </p:nvSpPr>
            <p:spPr>
              <a:xfrm>
                <a:off x="-1" y="-2"/>
                <a:ext cx="1960202" cy="762492"/>
              </a:xfrm>
              <a:prstGeom prst="chevron">
                <a:avLst>
                  <a:gd name="adj" fmla="val 49998"/>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endParaRPr/>
              </a:p>
            </p:txBody>
          </p:sp>
          <p:sp>
            <p:nvSpPr>
              <p:cNvPr id="136" name="Shape 340"/>
              <p:cNvSpPr/>
              <p:nvPr/>
            </p:nvSpPr>
            <p:spPr>
              <a:xfrm>
                <a:off x="381220" y="381238"/>
                <a:ext cx="1197755"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p>
                <a:pPr algn="r">
                  <a:defRPr sz="1200">
                    <a:latin typeface="+mn-lt"/>
                    <a:ea typeface="+mn-ea"/>
                    <a:cs typeface="+mn-cs"/>
                    <a:sym typeface="Calibri"/>
                  </a:defRPr>
                </a:pPr>
                <a:r>
                  <a:t>Baron Davis &amp; Jose Calderon on Li Ning Tour</a:t>
                </a:r>
              </a:p>
            </p:txBody>
          </p:sp>
        </p:grpSp>
        <p:grpSp>
          <p:nvGrpSpPr>
            <p:cNvPr id="140" name="Group 344"/>
            <p:cNvGrpSpPr/>
            <p:nvPr/>
          </p:nvGrpSpPr>
          <p:grpSpPr>
            <a:xfrm>
              <a:off x="2773441" y="-1"/>
              <a:ext cx="1707830" cy="762492"/>
              <a:chOff x="0" y="-1"/>
              <a:chExt cx="1707829" cy="762491"/>
            </a:xfrm>
          </p:grpSpPr>
          <p:sp>
            <p:nvSpPr>
              <p:cNvPr id="138" name="Shape 342"/>
              <p:cNvSpPr/>
              <p:nvPr/>
            </p:nvSpPr>
            <p:spPr>
              <a:xfrm>
                <a:off x="-1" y="-2"/>
                <a:ext cx="1707830" cy="762492"/>
              </a:xfrm>
              <a:prstGeom prst="chevron">
                <a:avLst>
                  <a:gd name="adj" fmla="val 49998"/>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endParaRPr/>
              </a:p>
            </p:txBody>
          </p:sp>
          <p:sp>
            <p:nvSpPr>
              <p:cNvPr id="139" name="Shape 343"/>
              <p:cNvSpPr/>
              <p:nvPr/>
            </p:nvSpPr>
            <p:spPr>
              <a:xfrm>
                <a:off x="381221" y="381238"/>
                <a:ext cx="945381"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r">
                  <a:defRPr sz="1200">
                    <a:latin typeface="+mn-lt"/>
                    <a:ea typeface="+mn-ea"/>
                    <a:cs typeface="+mn-cs"/>
                    <a:sym typeface="Calibri"/>
                  </a:defRPr>
                </a:lvl1pPr>
              </a:lstStyle>
              <a:p>
                <a:r>
                  <a:t>NBA Jam Van Touring China</a:t>
                </a:r>
              </a:p>
            </p:txBody>
          </p:sp>
        </p:grpSp>
        <p:grpSp>
          <p:nvGrpSpPr>
            <p:cNvPr id="143" name="Group 347"/>
            <p:cNvGrpSpPr/>
            <p:nvPr/>
          </p:nvGrpSpPr>
          <p:grpSpPr>
            <a:xfrm>
              <a:off x="4101057" y="-1"/>
              <a:ext cx="1885057" cy="762492"/>
              <a:chOff x="-1" y="-1"/>
              <a:chExt cx="1885055" cy="762491"/>
            </a:xfrm>
          </p:grpSpPr>
          <p:sp>
            <p:nvSpPr>
              <p:cNvPr id="141" name="Shape 345"/>
              <p:cNvSpPr/>
              <p:nvPr/>
            </p:nvSpPr>
            <p:spPr>
              <a:xfrm>
                <a:off x="-2" y="-2"/>
                <a:ext cx="1885057" cy="762492"/>
              </a:xfrm>
              <a:prstGeom prst="chevron">
                <a:avLst>
                  <a:gd name="adj" fmla="val 49998"/>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endParaRPr/>
              </a:p>
            </p:txBody>
          </p:sp>
          <p:sp>
            <p:nvSpPr>
              <p:cNvPr id="142" name="Shape 346"/>
              <p:cNvSpPr/>
              <p:nvPr/>
            </p:nvSpPr>
            <p:spPr>
              <a:xfrm>
                <a:off x="381220" y="381238"/>
                <a:ext cx="112260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r">
                  <a:defRPr sz="1200">
                    <a:latin typeface="+mn-lt"/>
                    <a:ea typeface="+mn-ea"/>
                    <a:cs typeface="+mn-cs"/>
                    <a:sym typeface="Calibri"/>
                  </a:defRPr>
                </a:lvl1pPr>
              </a:lstStyle>
              <a:p>
                <a:r>
                  <a:t>NBA Partners with Tsingtao Beer</a:t>
                </a:r>
              </a:p>
            </p:txBody>
          </p:sp>
        </p:grpSp>
        <p:grpSp>
          <p:nvGrpSpPr>
            <p:cNvPr id="146" name="Group 350"/>
            <p:cNvGrpSpPr/>
            <p:nvPr/>
          </p:nvGrpSpPr>
          <p:grpSpPr>
            <a:xfrm>
              <a:off x="5600423" y="-1"/>
              <a:ext cx="1843842" cy="762492"/>
              <a:chOff x="0" y="-1"/>
              <a:chExt cx="1843840" cy="762491"/>
            </a:xfrm>
          </p:grpSpPr>
          <p:sp>
            <p:nvSpPr>
              <p:cNvPr id="144" name="Shape 348"/>
              <p:cNvSpPr/>
              <p:nvPr/>
            </p:nvSpPr>
            <p:spPr>
              <a:xfrm>
                <a:off x="-1" y="-2"/>
                <a:ext cx="1843841" cy="762492"/>
              </a:xfrm>
              <a:prstGeom prst="chevron">
                <a:avLst>
                  <a:gd name="adj" fmla="val 49998"/>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endParaRPr/>
              </a:p>
            </p:txBody>
          </p:sp>
          <p:sp>
            <p:nvSpPr>
              <p:cNvPr id="145" name="Shape 349"/>
              <p:cNvSpPr/>
              <p:nvPr/>
            </p:nvSpPr>
            <p:spPr>
              <a:xfrm>
                <a:off x="381221" y="381238"/>
                <a:ext cx="1081393"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r">
                  <a:defRPr sz="1200">
                    <a:latin typeface="+mn-lt"/>
                    <a:ea typeface="+mn-ea"/>
                    <a:cs typeface="+mn-cs"/>
                    <a:sym typeface="Calibri"/>
                  </a:defRPr>
                </a:lvl1pPr>
              </a:lstStyle>
              <a:p>
                <a:r>
                  <a:t>Take-Two's NBA Online Game In China</a:t>
                </a:r>
              </a:p>
            </p:txBody>
          </p:sp>
        </p:grpSp>
        <p:grpSp>
          <p:nvGrpSpPr>
            <p:cNvPr id="149" name="Group 353"/>
            <p:cNvGrpSpPr/>
            <p:nvPr/>
          </p:nvGrpSpPr>
          <p:grpSpPr>
            <a:xfrm>
              <a:off x="7052663" y="-1"/>
              <a:ext cx="1707832" cy="762486"/>
              <a:chOff x="-1" y="0"/>
              <a:chExt cx="1707830" cy="762485"/>
            </a:xfrm>
          </p:grpSpPr>
          <p:sp>
            <p:nvSpPr>
              <p:cNvPr id="147" name="Shape 351"/>
              <p:cNvSpPr/>
              <p:nvPr/>
            </p:nvSpPr>
            <p:spPr>
              <a:xfrm>
                <a:off x="-2" y="-1"/>
                <a:ext cx="1707832" cy="762486"/>
              </a:xfrm>
              <a:prstGeom prst="chevron">
                <a:avLst>
                  <a:gd name="adj" fmla="val 49998"/>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endParaRPr/>
              </a:p>
            </p:txBody>
          </p:sp>
          <p:sp>
            <p:nvSpPr>
              <p:cNvPr id="148" name="Shape 352"/>
              <p:cNvSpPr/>
              <p:nvPr/>
            </p:nvSpPr>
            <p:spPr>
              <a:xfrm>
                <a:off x="381219" y="381238"/>
                <a:ext cx="945386"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t">
                <a:spAutoFit/>
              </a:bodyPr>
              <a:lstStyle>
                <a:lvl1pPr algn="r">
                  <a:defRPr sz="1200">
                    <a:latin typeface="+mn-lt"/>
                    <a:ea typeface="+mn-ea"/>
                    <a:cs typeface="+mn-cs"/>
                    <a:sym typeface="Calibri"/>
                  </a:defRPr>
                </a:lvl1pPr>
              </a:lstStyle>
              <a:p>
                <a:r>
                  <a:t>NBA Reality TV Show in China</a:t>
                </a:r>
              </a:p>
            </p:txBody>
          </p:sp>
        </p:grpSp>
      </p:grpSp>
      <p:grpSp>
        <p:nvGrpSpPr>
          <p:cNvPr id="154" name="Group 358"/>
          <p:cNvGrpSpPr/>
          <p:nvPr/>
        </p:nvGrpSpPr>
        <p:grpSpPr>
          <a:xfrm>
            <a:off x="518599" y="2700855"/>
            <a:ext cx="1254137" cy="2492387"/>
            <a:chOff x="0" y="-1"/>
            <a:chExt cx="1254135" cy="2492385"/>
          </a:xfrm>
        </p:grpSpPr>
        <p:sp>
          <p:nvSpPr>
            <p:cNvPr id="151" name="Shape 355"/>
            <p:cNvSpPr/>
            <p:nvPr/>
          </p:nvSpPr>
          <p:spPr>
            <a:xfrm>
              <a:off x="-1" y="-2"/>
              <a:ext cx="1254136" cy="914407"/>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endParaRPr/>
            </a:p>
          </p:txBody>
        </p:sp>
        <p:sp>
          <p:nvSpPr>
            <p:cNvPr id="152" name="Shape 356"/>
            <p:cNvSpPr/>
            <p:nvPr/>
          </p:nvSpPr>
          <p:spPr>
            <a:xfrm>
              <a:off x="-1" y="985839"/>
              <a:ext cx="1254136" cy="661994"/>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endParaRPr/>
            </a:p>
          </p:txBody>
        </p:sp>
        <p:sp>
          <p:nvSpPr>
            <p:cNvPr id="153" name="Shape 357"/>
            <p:cNvSpPr/>
            <p:nvPr/>
          </p:nvSpPr>
          <p:spPr>
            <a:xfrm>
              <a:off x="-1" y="1719266"/>
              <a:ext cx="1254136" cy="773119"/>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endParaRPr/>
            </a:p>
          </p:txBody>
        </p:sp>
      </p:grpSp>
      <p:grpSp>
        <p:nvGrpSpPr>
          <p:cNvPr id="158" name="Group 362"/>
          <p:cNvGrpSpPr/>
          <p:nvPr/>
        </p:nvGrpSpPr>
        <p:grpSpPr>
          <a:xfrm>
            <a:off x="1824572" y="2700856"/>
            <a:ext cx="1338280" cy="2492385"/>
            <a:chOff x="-1" y="0"/>
            <a:chExt cx="1338278" cy="2492383"/>
          </a:xfrm>
        </p:grpSpPr>
        <p:sp>
          <p:nvSpPr>
            <p:cNvPr id="155" name="Shape 359"/>
            <p:cNvSpPr/>
            <p:nvPr/>
          </p:nvSpPr>
          <p:spPr>
            <a:xfrm>
              <a:off x="-2" y="-1"/>
              <a:ext cx="1327167" cy="914404"/>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endParaRPr/>
            </a:p>
          </p:txBody>
        </p:sp>
        <p:sp>
          <p:nvSpPr>
            <p:cNvPr id="156" name="Shape 360"/>
            <p:cNvSpPr/>
            <p:nvPr/>
          </p:nvSpPr>
          <p:spPr>
            <a:xfrm>
              <a:off x="11114" y="985837"/>
              <a:ext cx="1327164" cy="661994"/>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endParaRPr/>
            </a:p>
          </p:txBody>
        </p:sp>
        <p:sp>
          <p:nvSpPr>
            <p:cNvPr id="157" name="Shape 361"/>
            <p:cNvSpPr/>
            <p:nvPr/>
          </p:nvSpPr>
          <p:spPr>
            <a:xfrm>
              <a:off x="11114" y="1719264"/>
              <a:ext cx="1327164" cy="773119"/>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endParaRPr/>
            </a:p>
          </p:txBody>
        </p:sp>
      </p:grpSp>
      <p:grpSp>
        <p:nvGrpSpPr>
          <p:cNvPr id="161" name="Group 365"/>
          <p:cNvGrpSpPr/>
          <p:nvPr/>
        </p:nvGrpSpPr>
        <p:grpSpPr>
          <a:xfrm>
            <a:off x="3176580" y="2713229"/>
            <a:ext cx="1638002" cy="2014496"/>
            <a:chOff x="-1" y="-1"/>
            <a:chExt cx="1638000" cy="2014495"/>
          </a:xfrm>
        </p:grpSpPr>
        <p:sp>
          <p:nvSpPr>
            <p:cNvPr id="159" name="Shape 363"/>
            <p:cNvSpPr/>
            <p:nvPr/>
          </p:nvSpPr>
          <p:spPr>
            <a:xfrm>
              <a:off x="-2" y="-2"/>
              <a:ext cx="1624415" cy="1117873"/>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endParaRPr/>
            </a:p>
          </p:txBody>
        </p:sp>
        <p:sp>
          <p:nvSpPr>
            <p:cNvPr id="160" name="Shape 364"/>
            <p:cNvSpPr/>
            <p:nvPr/>
          </p:nvSpPr>
          <p:spPr>
            <a:xfrm>
              <a:off x="13590" y="1205200"/>
              <a:ext cx="1624410" cy="809295"/>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endParaRPr/>
            </a:p>
          </p:txBody>
        </p:sp>
      </p:grpSp>
      <p:grpSp>
        <p:nvGrpSpPr>
          <p:cNvPr id="164" name="Group 368"/>
          <p:cNvGrpSpPr/>
          <p:nvPr/>
        </p:nvGrpSpPr>
        <p:grpSpPr>
          <a:xfrm>
            <a:off x="4828310" y="2798520"/>
            <a:ext cx="1422065" cy="1748929"/>
            <a:chOff x="-1" y="-1"/>
            <a:chExt cx="1422063" cy="1748927"/>
          </a:xfrm>
        </p:grpSpPr>
        <p:sp>
          <p:nvSpPr>
            <p:cNvPr id="162" name="Shape 366"/>
            <p:cNvSpPr/>
            <p:nvPr/>
          </p:nvSpPr>
          <p:spPr>
            <a:xfrm>
              <a:off x="-2" y="-2"/>
              <a:ext cx="1410268" cy="970506"/>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endParaRPr/>
            </a:p>
          </p:txBody>
        </p:sp>
        <p:sp>
          <p:nvSpPr>
            <p:cNvPr id="163" name="Shape 367"/>
            <p:cNvSpPr/>
            <p:nvPr/>
          </p:nvSpPr>
          <p:spPr>
            <a:xfrm>
              <a:off x="11794" y="1046320"/>
              <a:ext cx="1410269" cy="702607"/>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endParaRPr/>
            </a:p>
          </p:txBody>
        </p:sp>
      </p:grpSp>
      <p:grpSp>
        <p:nvGrpSpPr>
          <p:cNvPr id="168" name="Group 372"/>
          <p:cNvGrpSpPr/>
          <p:nvPr/>
        </p:nvGrpSpPr>
        <p:grpSpPr>
          <a:xfrm>
            <a:off x="6264103" y="2802775"/>
            <a:ext cx="1339864" cy="2492387"/>
            <a:chOff x="0" y="-1"/>
            <a:chExt cx="1339863" cy="2492385"/>
          </a:xfrm>
        </p:grpSpPr>
        <p:sp>
          <p:nvSpPr>
            <p:cNvPr id="165" name="Shape 369"/>
            <p:cNvSpPr/>
            <p:nvPr/>
          </p:nvSpPr>
          <p:spPr>
            <a:xfrm>
              <a:off x="-1" y="-2"/>
              <a:ext cx="1328749" cy="914407"/>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endParaRPr/>
            </a:p>
          </p:txBody>
        </p:sp>
        <p:sp>
          <p:nvSpPr>
            <p:cNvPr id="166" name="Shape 370"/>
            <p:cNvSpPr/>
            <p:nvPr/>
          </p:nvSpPr>
          <p:spPr>
            <a:xfrm>
              <a:off x="11112" y="985839"/>
              <a:ext cx="1328751" cy="661994"/>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endParaRPr/>
            </a:p>
          </p:txBody>
        </p:sp>
        <p:sp>
          <p:nvSpPr>
            <p:cNvPr id="167" name="Shape 371"/>
            <p:cNvSpPr/>
            <p:nvPr/>
          </p:nvSpPr>
          <p:spPr>
            <a:xfrm>
              <a:off x="11112" y="1719266"/>
              <a:ext cx="1328751" cy="773119"/>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endParaRPr/>
            </a:p>
          </p:txBody>
        </p:sp>
      </p:grpSp>
      <p:grpSp>
        <p:nvGrpSpPr>
          <p:cNvPr id="172" name="Group 376"/>
          <p:cNvGrpSpPr/>
          <p:nvPr/>
        </p:nvGrpSpPr>
        <p:grpSpPr>
          <a:xfrm>
            <a:off x="7785846" y="2700855"/>
            <a:ext cx="1339865" cy="2492387"/>
            <a:chOff x="-1" y="-1"/>
            <a:chExt cx="1339864" cy="2492385"/>
          </a:xfrm>
        </p:grpSpPr>
        <p:sp>
          <p:nvSpPr>
            <p:cNvPr id="169" name="Shape 373"/>
            <p:cNvSpPr/>
            <p:nvPr/>
          </p:nvSpPr>
          <p:spPr>
            <a:xfrm>
              <a:off x="-2" y="-2"/>
              <a:ext cx="1328753" cy="914407"/>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endParaRPr/>
            </a:p>
          </p:txBody>
        </p:sp>
        <p:sp>
          <p:nvSpPr>
            <p:cNvPr id="170" name="Shape 374"/>
            <p:cNvSpPr/>
            <p:nvPr/>
          </p:nvSpPr>
          <p:spPr>
            <a:xfrm>
              <a:off x="11116" y="985839"/>
              <a:ext cx="1328748" cy="661994"/>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endParaRPr/>
            </a:p>
          </p:txBody>
        </p:sp>
        <p:sp>
          <p:nvSpPr>
            <p:cNvPr id="171" name="Shape 375"/>
            <p:cNvSpPr/>
            <p:nvPr/>
          </p:nvSpPr>
          <p:spPr>
            <a:xfrm>
              <a:off x="11116" y="1719266"/>
              <a:ext cx="1328748" cy="773119"/>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endParaRPr/>
            </a:p>
          </p:txBody>
        </p:sp>
      </p:grpSp>
      <p:sp>
        <p:nvSpPr>
          <p:cNvPr id="173" name="Shape 377"/>
          <p:cNvSpPr txBox="1"/>
          <p:nvPr/>
        </p:nvSpPr>
        <p:spPr>
          <a:xfrm>
            <a:off x="423142" y="2728330"/>
            <a:ext cx="1235076" cy="8198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a:defRPr sz="1200">
                <a:latin typeface="+mn-lt"/>
                <a:ea typeface="+mn-ea"/>
                <a:cs typeface="+mn-cs"/>
                <a:sym typeface="Calibri"/>
              </a:defRPr>
            </a:lvl1pPr>
          </a:lstStyle>
          <a:p>
            <a:r>
              <a:t>Completed a tour throughout several major cities in China</a:t>
            </a:r>
          </a:p>
        </p:txBody>
      </p:sp>
      <p:sp>
        <p:nvSpPr>
          <p:cNvPr id="174" name="Shape 378"/>
          <p:cNvSpPr txBox="1"/>
          <p:nvPr/>
        </p:nvSpPr>
        <p:spPr>
          <a:xfrm>
            <a:off x="1878022" y="2728330"/>
            <a:ext cx="1235076" cy="8198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a:defRPr sz="1200">
                <a:latin typeface="+mn-lt"/>
                <a:ea typeface="+mn-ea"/>
                <a:cs typeface="+mn-cs"/>
                <a:sym typeface="Calibri"/>
              </a:defRPr>
            </a:lvl1pPr>
          </a:lstStyle>
          <a:p>
            <a:r>
              <a:t>Met fans and played ping pong in busy shopping area</a:t>
            </a:r>
          </a:p>
        </p:txBody>
      </p:sp>
      <p:sp>
        <p:nvSpPr>
          <p:cNvPr id="175" name="Shape 379"/>
          <p:cNvSpPr txBox="1"/>
          <p:nvPr/>
        </p:nvSpPr>
        <p:spPr>
          <a:xfrm>
            <a:off x="3230562" y="3676922"/>
            <a:ext cx="1480284" cy="10103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r">
              <a:defRPr sz="1200">
                <a:latin typeface="+mn-lt"/>
                <a:ea typeface="+mn-ea"/>
                <a:cs typeface="+mn-cs"/>
                <a:sym typeface="Calibri"/>
              </a:defRPr>
            </a:pPr>
            <a:endParaRPr/>
          </a:p>
          <a:p>
            <a:pPr algn="r">
              <a:defRPr sz="1200">
                <a:latin typeface="+mn-lt"/>
                <a:ea typeface="+mn-ea"/>
                <a:cs typeface="+mn-cs"/>
                <a:sym typeface="Calibri"/>
              </a:defRPr>
            </a:pPr>
            <a:r>
              <a:t>NBA implemented an interactive tour for fans to get closer to the game</a:t>
            </a:r>
          </a:p>
        </p:txBody>
      </p:sp>
      <p:sp>
        <p:nvSpPr>
          <p:cNvPr id="176" name="Shape 380"/>
          <p:cNvSpPr txBox="1"/>
          <p:nvPr/>
        </p:nvSpPr>
        <p:spPr>
          <a:xfrm>
            <a:off x="4837841" y="3008460"/>
            <a:ext cx="1235081" cy="8198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a:defRPr sz="1200">
                <a:latin typeface="+mn-lt"/>
                <a:ea typeface="+mn-ea"/>
                <a:cs typeface="+mn-cs"/>
                <a:sym typeface="Calibri"/>
              </a:defRPr>
            </a:lvl1pPr>
          </a:lstStyle>
          <a:p>
            <a:r>
              <a:t>Multi-year sponsorship with China’s Largest Beer Brewer</a:t>
            </a:r>
          </a:p>
        </p:txBody>
      </p:sp>
      <p:sp>
        <p:nvSpPr>
          <p:cNvPr id="177" name="Shape 381"/>
          <p:cNvSpPr txBox="1"/>
          <p:nvPr/>
        </p:nvSpPr>
        <p:spPr>
          <a:xfrm>
            <a:off x="6257238" y="2921574"/>
            <a:ext cx="1235082" cy="8198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a:defRPr sz="1200">
                <a:latin typeface="+mn-lt"/>
                <a:ea typeface="+mn-ea"/>
                <a:cs typeface="+mn-cs"/>
                <a:sym typeface="Calibri"/>
              </a:defRPr>
            </a:lvl1pPr>
          </a:lstStyle>
          <a:p>
            <a:r>
              <a:t>Take Two Interactice and Tencent enter online gaming</a:t>
            </a:r>
          </a:p>
        </p:txBody>
      </p:sp>
      <p:sp>
        <p:nvSpPr>
          <p:cNvPr id="178" name="Shape 382"/>
          <p:cNvSpPr txBox="1"/>
          <p:nvPr/>
        </p:nvSpPr>
        <p:spPr>
          <a:xfrm>
            <a:off x="7838238" y="2717345"/>
            <a:ext cx="1235081" cy="1010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a:defRPr sz="1200">
                <a:latin typeface="+mn-lt"/>
                <a:ea typeface="+mn-ea"/>
                <a:cs typeface="+mn-cs"/>
                <a:sym typeface="Calibri"/>
              </a:defRPr>
            </a:lvl1pPr>
          </a:lstStyle>
          <a:p>
            <a:r>
              <a:t> NBA reality show in China called “Mengniu Basketball Disciple”.</a:t>
            </a:r>
          </a:p>
        </p:txBody>
      </p:sp>
      <p:sp>
        <p:nvSpPr>
          <p:cNvPr id="179" name="Shape 383"/>
          <p:cNvSpPr txBox="1"/>
          <p:nvPr/>
        </p:nvSpPr>
        <p:spPr>
          <a:xfrm>
            <a:off x="385768" y="3699609"/>
            <a:ext cx="1350965" cy="6293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a:defRPr sz="1200">
                <a:latin typeface="+mn-lt"/>
                <a:ea typeface="+mn-ea"/>
                <a:cs typeface="+mn-cs"/>
                <a:sym typeface="Calibri"/>
              </a:defRPr>
            </a:lvl1pPr>
          </a:lstStyle>
          <a:p>
            <a:r>
              <a:t> The Shaolin Temple in Henan - birth place of Kung-Fu </a:t>
            </a:r>
          </a:p>
        </p:txBody>
      </p:sp>
      <p:sp>
        <p:nvSpPr>
          <p:cNvPr id="180" name="Shape 384"/>
          <p:cNvSpPr txBox="1"/>
          <p:nvPr/>
        </p:nvSpPr>
        <p:spPr>
          <a:xfrm>
            <a:off x="1825378" y="3699609"/>
            <a:ext cx="1235076" cy="6293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a:defRPr sz="1200">
                <a:latin typeface="+mn-lt"/>
                <a:ea typeface="+mn-ea"/>
                <a:cs typeface="+mn-cs"/>
                <a:sym typeface="Calibri"/>
              </a:defRPr>
            </a:lvl1pPr>
          </a:lstStyle>
          <a:p>
            <a:r>
              <a:t>Davis reveals his plan to make a documentary</a:t>
            </a:r>
          </a:p>
        </p:txBody>
      </p:sp>
      <p:sp>
        <p:nvSpPr>
          <p:cNvPr id="181" name="Shape 385"/>
          <p:cNvSpPr txBox="1"/>
          <p:nvPr/>
        </p:nvSpPr>
        <p:spPr>
          <a:xfrm>
            <a:off x="3069431" y="2907845"/>
            <a:ext cx="1554164" cy="629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a:defRPr sz="1200">
                <a:latin typeface="+mn-lt"/>
                <a:ea typeface="+mn-ea"/>
                <a:cs typeface="+mn-cs"/>
                <a:sym typeface="Calibri"/>
              </a:defRPr>
            </a:lvl1pPr>
          </a:lstStyle>
          <a:p>
            <a:r>
              <a:t>Allows fans to show off their skills on 7’, 8’, 9’ and 10’ rims</a:t>
            </a:r>
          </a:p>
        </p:txBody>
      </p:sp>
      <p:sp>
        <p:nvSpPr>
          <p:cNvPr id="182" name="Shape 386"/>
          <p:cNvSpPr txBox="1"/>
          <p:nvPr/>
        </p:nvSpPr>
        <p:spPr>
          <a:xfrm>
            <a:off x="4814742" y="3962672"/>
            <a:ext cx="1371606" cy="6293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a:defRPr sz="1200">
                <a:latin typeface="+mn-lt"/>
                <a:ea typeface="+mn-ea"/>
                <a:cs typeface="+mn-cs"/>
                <a:sym typeface="Calibri"/>
              </a:defRPr>
            </a:lvl1pPr>
          </a:lstStyle>
          <a:p>
            <a:r>
              <a:t>Will fund Sport &amp; Dance Competitions for NBA CHINA</a:t>
            </a:r>
          </a:p>
        </p:txBody>
      </p:sp>
      <p:sp>
        <p:nvSpPr>
          <p:cNvPr id="183" name="Shape 387"/>
          <p:cNvSpPr txBox="1"/>
          <p:nvPr/>
        </p:nvSpPr>
        <p:spPr>
          <a:xfrm>
            <a:off x="6212516" y="3858258"/>
            <a:ext cx="1443039" cy="6293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a:defRPr sz="1200">
                <a:latin typeface="+mn-lt"/>
                <a:ea typeface="+mn-ea"/>
                <a:cs typeface="+mn-cs"/>
                <a:sym typeface="Calibri"/>
              </a:defRPr>
            </a:lvl1pPr>
          </a:lstStyle>
          <a:p>
            <a:r>
              <a:t>Launched Top Rated NBA 2K sports franchise in China</a:t>
            </a:r>
          </a:p>
        </p:txBody>
      </p:sp>
      <p:sp>
        <p:nvSpPr>
          <p:cNvPr id="184" name="Shape 388"/>
          <p:cNvSpPr txBox="1"/>
          <p:nvPr/>
        </p:nvSpPr>
        <p:spPr>
          <a:xfrm>
            <a:off x="7617696" y="3676922"/>
            <a:ext cx="1392244" cy="555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a:defRPr sz="1100">
                <a:latin typeface="+mn-lt"/>
                <a:ea typeface="+mn-ea"/>
                <a:cs typeface="+mn-cs"/>
                <a:sym typeface="Calibri"/>
              </a:defRPr>
            </a:lvl1pPr>
          </a:lstStyle>
          <a:p>
            <a:r>
              <a:t>45 min show showing Chinese Amateur Basketballers </a:t>
            </a:r>
          </a:p>
        </p:txBody>
      </p:sp>
      <p:sp>
        <p:nvSpPr>
          <p:cNvPr id="185" name="Shape 389"/>
          <p:cNvSpPr txBox="1"/>
          <p:nvPr/>
        </p:nvSpPr>
        <p:spPr>
          <a:xfrm>
            <a:off x="528130" y="4468687"/>
            <a:ext cx="1235076" cy="6293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a:defRPr sz="1200">
                <a:latin typeface="+mn-lt"/>
                <a:ea typeface="+mn-ea"/>
                <a:cs typeface="+mn-cs"/>
                <a:sym typeface="Calibri"/>
              </a:defRPr>
            </a:lvl1pPr>
          </a:lstStyle>
          <a:p>
            <a:r>
              <a:t>Animated attempt to learn the art of Kung Fu</a:t>
            </a:r>
          </a:p>
        </p:txBody>
      </p:sp>
      <p:sp>
        <p:nvSpPr>
          <p:cNvPr id="186" name="Shape 390"/>
          <p:cNvSpPr txBox="1"/>
          <p:nvPr/>
        </p:nvSpPr>
        <p:spPr>
          <a:xfrm>
            <a:off x="1727202" y="4427735"/>
            <a:ext cx="1401764" cy="8198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a:defRPr sz="1200">
                <a:latin typeface="+mn-lt"/>
                <a:ea typeface="+mn-ea"/>
                <a:cs typeface="+mn-cs"/>
                <a:sym typeface="Calibri"/>
              </a:defRPr>
            </a:lvl1pPr>
          </a:lstStyle>
          <a:p>
            <a:r>
              <a:t>Shows Sino-US basketball culture &amp; basketball bridge between China &amp; US</a:t>
            </a:r>
          </a:p>
        </p:txBody>
      </p:sp>
      <p:sp>
        <p:nvSpPr>
          <p:cNvPr id="187" name="Shape 391"/>
          <p:cNvSpPr txBox="1"/>
          <p:nvPr/>
        </p:nvSpPr>
        <p:spPr>
          <a:xfrm>
            <a:off x="6144791" y="4604441"/>
            <a:ext cx="1431931" cy="7210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a:defRPr sz="1100">
                <a:latin typeface="+mn-lt"/>
                <a:ea typeface="+mn-ea"/>
                <a:cs typeface="+mn-cs"/>
                <a:sym typeface="Calibri"/>
              </a:defRPr>
            </a:lvl1pPr>
          </a:lstStyle>
          <a:p>
            <a:r>
              <a:t>Chinese online gaming market grew by 61% last year ; now $2.75 billion in revenue.</a:t>
            </a:r>
          </a:p>
        </p:txBody>
      </p:sp>
      <p:sp>
        <p:nvSpPr>
          <p:cNvPr id="188" name="Shape 392"/>
          <p:cNvSpPr txBox="1"/>
          <p:nvPr/>
        </p:nvSpPr>
        <p:spPr>
          <a:xfrm>
            <a:off x="7838238" y="4522985"/>
            <a:ext cx="1235081" cy="6293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r">
              <a:defRPr sz="1200">
                <a:latin typeface="+mn-lt"/>
                <a:ea typeface="+mn-ea"/>
                <a:cs typeface="+mn-cs"/>
                <a:sym typeface="Calibri"/>
              </a:defRPr>
            </a:lvl1pPr>
          </a:lstStyle>
          <a:p>
            <a:r>
              <a:t>1 MVP Choses; Gets tryout with NBDL Team</a:t>
            </a:r>
          </a:p>
        </p:txBody>
      </p:sp>
      <p:pic>
        <p:nvPicPr>
          <p:cNvPr id="189" name="image3.jpeg" descr="image3.jpeg"/>
          <p:cNvPicPr>
            <a:picLocks noChangeAspect="1"/>
          </p:cNvPicPr>
          <p:nvPr/>
        </p:nvPicPr>
        <p:blipFill>
          <a:blip r:embed="rId2"/>
          <a:stretch>
            <a:fillRect/>
          </a:stretch>
        </p:blipFill>
        <p:spPr>
          <a:xfrm>
            <a:off x="2158922" y="873991"/>
            <a:ext cx="885830" cy="594763"/>
          </a:xfrm>
          <a:prstGeom prst="rect">
            <a:avLst/>
          </a:prstGeom>
          <a:ln w="12700">
            <a:miter lim="400000"/>
          </a:ln>
        </p:spPr>
      </p:pic>
      <p:pic>
        <p:nvPicPr>
          <p:cNvPr id="190" name="image4.jpeg" descr="image4.jpeg"/>
          <p:cNvPicPr>
            <a:picLocks noChangeAspect="1"/>
          </p:cNvPicPr>
          <p:nvPr/>
        </p:nvPicPr>
        <p:blipFill>
          <a:blip r:embed="rId3"/>
          <a:stretch>
            <a:fillRect/>
          </a:stretch>
        </p:blipFill>
        <p:spPr>
          <a:xfrm>
            <a:off x="3466941" y="968602"/>
            <a:ext cx="1057281" cy="628656"/>
          </a:xfrm>
          <a:prstGeom prst="rect">
            <a:avLst/>
          </a:prstGeom>
          <a:ln w="12700">
            <a:miter lim="400000"/>
          </a:ln>
        </p:spPr>
      </p:pic>
      <p:pic>
        <p:nvPicPr>
          <p:cNvPr id="191" name="image5.jpeg" descr="image5.jpeg"/>
          <p:cNvPicPr>
            <a:picLocks noChangeAspect="1"/>
          </p:cNvPicPr>
          <p:nvPr/>
        </p:nvPicPr>
        <p:blipFill>
          <a:blip r:embed="rId4"/>
          <a:stretch>
            <a:fillRect/>
          </a:stretch>
        </p:blipFill>
        <p:spPr>
          <a:xfrm>
            <a:off x="4802187" y="985547"/>
            <a:ext cx="895356" cy="594765"/>
          </a:xfrm>
          <a:prstGeom prst="rect">
            <a:avLst/>
          </a:prstGeom>
          <a:ln w="12700">
            <a:miter lim="400000"/>
          </a:ln>
        </p:spPr>
      </p:pic>
      <p:pic>
        <p:nvPicPr>
          <p:cNvPr id="192" name="image1.gif" descr="image1.gif"/>
          <p:cNvPicPr>
            <a:picLocks noChangeAspect="1"/>
          </p:cNvPicPr>
          <p:nvPr/>
        </p:nvPicPr>
        <p:blipFill>
          <a:blip r:embed="rId5"/>
          <a:stretch>
            <a:fillRect/>
          </a:stretch>
        </p:blipFill>
        <p:spPr>
          <a:xfrm>
            <a:off x="6254429" y="985547"/>
            <a:ext cx="904881" cy="594765"/>
          </a:xfrm>
          <a:prstGeom prst="rect">
            <a:avLst/>
          </a:prstGeom>
          <a:ln w="12700">
            <a:miter lim="400000"/>
          </a:ln>
        </p:spPr>
      </p:pic>
      <p:pic>
        <p:nvPicPr>
          <p:cNvPr id="193" name="image6.jpeg" descr="image6.jpeg"/>
          <p:cNvPicPr>
            <a:picLocks noChangeAspect="1"/>
          </p:cNvPicPr>
          <p:nvPr/>
        </p:nvPicPr>
        <p:blipFill>
          <a:blip r:embed="rId6"/>
          <a:stretch>
            <a:fillRect/>
          </a:stretch>
        </p:blipFill>
        <p:spPr>
          <a:xfrm>
            <a:off x="7643022" y="985547"/>
            <a:ext cx="847726" cy="594765"/>
          </a:xfrm>
          <a:prstGeom prst="rect">
            <a:avLst/>
          </a:prstGeom>
          <a:ln w="12700">
            <a:miter lim="400000"/>
          </a:ln>
        </p:spPr>
      </p:pic>
      <p:pic>
        <p:nvPicPr>
          <p:cNvPr id="194" name="image2.gif" descr="image2.gif"/>
          <p:cNvPicPr>
            <a:picLocks noChangeAspect="1"/>
          </p:cNvPicPr>
          <p:nvPr/>
        </p:nvPicPr>
        <p:blipFill>
          <a:blip r:embed="rId7"/>
          <a:stretch>
            <a:fillRect/>
          </a:stretch>
        </p:blipFill>
        <p:spPr>
          <a:xfrm>
            <a:off x="554602" y="873989"/>
            <a:ext cx="1182131" cy="594765"/>
          </a:xfrm>
          <a:prstGeom prst="rect">
            <a:avLst/>
          </a:prstGeom>
          <a:ln w="12700">
            <a:miter lim="400000"/>
          </a:ln>
        </p:spPr>
      </p:pic>
      <p:pic>
        <p:nvPicPr>
          <p:cNvPr id="195" name="image7.jpeg" descr="image7.jpeg"/>
          <p:cNvPicPr>
            <a:picLocks noChangeAspect="1"/>
          </p:cNvPicPr>
          <p:nvPr/>
        </p:nvPicPr>
        <p:blipFill>
          <a:blip r:embed="rId8"/>
          <a:stretch>
            <a:fillRect/>
          </a:stretch>
        </p:blipFill>
        <p:spPr>
          <a:xfrm>
            <a:off x="5226698" y="4717227"/>
            <a:ext cx="495301" cy="784730"/>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Young,innovative league…"/>
          <p:cNvSpPr txBox="1">
            <a:spLocks noGrp="1"/>
          </p:cNvSpPr>
          <p:nvPr>
            <p:ph type="body" idx="4294967295"/>
          </p:nvPr>
        </p:nvSpPr>
        <p:spPr>
          <a:xfrm>
            <a:off x="619367" y="1166014"/>
            <a:ext cx="8229602" cy="4525972"/>
          </a:xfrm>
          <a:prstGeom prst="rect">
            <a:avLst/>
          </a:prstGeom>
        </p:spPr>
        <p:txBody>
          <a:bodyPr>
            <a:normAutofit/>
          </a:bodyPr>
          <a:lstStyle/>
          <a:p>
            <a:pPr marL="294893" indent="-294893" defTabSz="786383">
              <a:spcBef>
                <a:spcPts val="400"/>
              </a:spcBef>
              <a:defRPr sz="1600">
                <a:solidFill>
                  <a:srgbClr val="00003B"/>
                </a:solidFill>
                <a:latin typeface="Arial"/>
                <a:ea typeface="Arial"/>
                <a:cs typeface="Arial"/>
                <a:sym typeface="Arial"/>
              </a:defRPr>
            </a:pPr>
            <a:r>
              <a:rPr sz="1400" dirty="0">
                <a:solidFill>
                  <a:schemeClr val="tx1"/>
                </a:solidFill>
              </a:rPr>
              <a:t>Young,</a:t>
            </a:r>
            <a:r>
              <a:rPr lang="en-US" sz="1400" dirty="0">
                <a:solidFill>
                  <a:schemeClr val="tx1"/>
                </a:solidFill>
              </a:rPr>
              <a:t> </a:t>
            </a:r>
            <a:r>
              <a:rPr sz="1400" dirty="0">
                <a:solidFill>
                  <a:schemeClr val="tx1"/>
                </a:solidFill>
              </a:rPr>
              <a:t>innovative league</a:t>
            </a:r>
          </a:p>
          <a:p>
            <a:pPr marL="294893" indent="-294893" defTabSz="786383">
              <a:spcBef>
                <a:spcPts val="400"/>
              </a:spcBef>
              <a:defRPr sz="1600">
                <a:solidFill>
                  <a:srgbClr val="00003B"/>
                </a:solidFill>
                <a:latin typeface="Arial"/>
                <a:ea typeface="Arial"/>
                <a:cs typeface="Arial"/>
                <a:sym typeface="Arial"/>
              </a:defRPr>
            </a:pPr>
            <a:r>
              <a:rPr sz="1400" dirty="0">
                <a:solidFill>
                  <a:schemeClr val="tx1"/>
                </a:solidFill>
              </a:rPr>
              <a:t>NBA China has backing</a:t>
            </a:r>
          </a:p>
          <a:p>
            <a:pPr marL="294893" indent="-294893" defTabSz="786383">
              <a:spcBef>
                <a:spcPts val="400"/>
              </a:spcBef>
              <a:defRPr sz="1600">
                <a:solidFill>
                  <a:srgbClr val="00003B"/>
                </a:solidFill>
                <a:latin typeface="Arial"/>
                <a:ea typeface="Arial"/>
                <a:cs typeface="Arial"/>
                <a:sym typeface="Arial"/>
              </a:defRPr>
            </a:pPr>
            <a:r>
              <a:rPr sz="1400" dirty="0">
                <a:solidFill>
                  <a:schemeClr val="tx1"/>
                </a:solidFill>
              </a:rPr>
              <a:t>"Basketball Diplomacy"</a:t>
            </a:r>
          </a:p>
          <a:p>
            <a:pPr marL="294893" indent="-294893" defTabSz="786383">
              <a:spcBef>
                <a:spcPts val="400"/>
              </a:spcBef>
              <a:defRPr sz="1600">
                <a:solidFill>
                  <a:srgbClr val="00003B"/>
                </a:solidFill>
                <a:latin typeface="Arial"/>
                <a:ea typeface="Arial"/>
                <a:cs typeface="Arial"/>
                <a:sym typeface="Arial"/>
              </a:defRPr>
            </a:pPr>
            <a:r>
              <a:rPr sz="1400" dirty="0">
                <a:solidFill>
                  <a:schemeClr val="tx1"/>
                </a:solidFill>
              </a:rPr>
              <a:t>NBA China has several stores</a:t>
            </a:r>
          </a:p>
          <a:p>
            <a:pPr marL="294893" indent="-294893" defTabSz="786383">
              <a:spcBef>
                <a:spcPts val="400"/>
              </a:spcBef>
              <a:defRPr sz="1600">
                <a:solidFill>
                  <a:srgbClr val="00003B"/>
                </a:solidFill>
                <a:latin typeface="Arial"/>
                <a:ea typeface="Arial"/>
                <a:cs typeface="Arial"/>
                <a:sym typeface="Arial"/>
              </a:defRPr>
            </a:pPr>
            <a:r>
              <a:rPr sz="1400" dirty="0">
                <a:solidFill>
                  <a:schemeClr val="tx1"/>
                </a:solidFill>
              </a:rPr>
              <a:t>The NBA brand recognition </a:t>
            </a:r>
          </a:p>
          <a:p>
            <a:pPr marL="294893" indent="-294893" defTabSz="786383">
              <a:spcBef>
                <a:spcPts val="400"/>
              </a:spcBef>
              <a:defRPr sz="1600">
                <a:solidFill>
                  <a:srgbClr val="00003B"/>
                </a:solidFill>
                <a:latin typeface="Arial"/>
                <a:ea typeface="Arial"/>
                <a:cs typeface="Arial"/>
                <a:sym typeface="Arial"/>
              </a:defRPr>
            </a:pPr>
            <a:r>
              <a:rPr sz="1400" dirty="0">
                <a:solidFill>
                  <a:schemeClr val="tx1"/>
                </a:solidFill>
              </a:rPr>
              <a:t>NBA on TV</a:t>
            </a:r>
          </a:p>
          <a:p>
            <a:pPr marL="294893" indent="-294893" defTabSz="786383">
              <a:spcBef>
                <a:spcPts val="400"/>
              </a:spcBef>
              <a:defRPr sz="1600">
                <a:solidFill>
                  <a:srgbClr val="00003B"/>
                </a:solidFill>
                <a:latin typeface="Arial"/>
                <a:ea typeface="Arial"/>
                <a:cs typeface="Arial"/>
                <a:sym typeface="Arial"/>
              </a:defRPr>
            </a:pPr>
            <a:r>
              <a:rPr sz="1400" dirty="0">
                <a:solidFill>
                  <a:schemeClr val="tx1"/>
                </a:solidFill>
              </a:rPr>
              <a:t>China has taken a lead role in the development in NBA CHINA</a:t>
            </a:r>
          </a:p>
          <a:p>
            <a:pPr marL="294893" indent="-294893" defTabSz="786383">
              <a:spcBef>
                <a:spcPts val="400"/>
              </a:spcBef>
              <a:defRPr sz="1600">
                <a:solidFill>
                  <a:srgbClr val="00003B"/>
                </a:solidFill>
                <a:latin typeface="Arial"/>
                <a:ea typeface="Arial"/>
                <a:cs typeface="Arial"/>
                <a:sym typeface="Arial"/>
              </a:defRPr>
            </a:pPr>
            <a:r>
              <a:rPr sz="1400" dirty="0">
                <a:solidFill>
                  <a:schemeClr val="tx1"/>
                </a:solidFill>
              </a:rPr>
              <a:t>17 Teams already in place</a:t>
            </a:r>
          </a:p>
          <a:p>
            <a:pPr marL="294893" indent="-294893" defTabSz="786383">
              <a:spcBef>
                <a:spcPts val="400"/>
              </a:spcBef>
              <a:defRPr sz="1600">
                <a:solidFill>
                  <a:srgbClr val="00003B"/>
                </a:solidFill>
                <a:latin typeface="Arial"/>
                <a:ea typeface="Arial"/>
                <a:cs typeface="Arial"/>
                <a:sym typeface="Arial"/>
              </a:defRPr>
            </a:pPr>
            <a:r>
              <a:rPr sz="1400" dirty="0">
                <a:solidFill>
                  <a:schemeClr val="tx1"/>
                </a:solidFill>
              </a:rPr>
              <a:t>Chinese stimulus package</a:t>
            </a:r>
          </a:p>
          <a:p>
            <a:pPr marL="294893" indent="-294893" defTabSz="786383">
              <a:spcBef>
                <a:spcPts val="400"/>
              </a:spcBef>
              <a:defRPr sz="1600">
                <a:solidFill>
                  <a:srgbClr val="00003B"/>
                </a:solidFill>
                <a:latin typeface="Arial"/>
                <a:ea typeface="Arial"/>
                <a:cs typeface="Arial"/>
                <a:sym typeface="Arial"/>
              </a:defRPr>
            </a:pPr>
            <a:r>
              <a:rPr sz="1400" dirty="0">
                <a:solidFill>
                  <a:schemeClr val="tx1"/>
                </a:solidFill>
              </a:rPr>
              <a:t>League revenue sharing</a:t>
            </a:r>
          </a:p>
          <a:p>
            <a:pPr marL="294893" indent="-294893" defTabSz="786383">
              <a:spcBef>
                <a:spcPts val="400"/>
              </a:spcBef>
              <a:defRPr sz="1600">
                <a:solidFill>
                  <a:srgbClr val="00003B"/>
                </a:solidFill>
                <a:latin typeface="Arial"/>
                <a:ea typeface="Arial"/>
                <a:cs typeface="Arial"/>
                <a:sym typeface="Arial"/>
              </a:defRPr>
            </a:pPr>
            <a:r>
              <a:rPr sz="1400" dirty="0">
                <a:solidFill>
                  <a:schemeClr val="tx1"/>
                </a:solidFill>
              </a:rPr>
              <a:t>Central location in Asia</a:t>
            </a:r>
          </a:p>
        </p:txBody>
      </p:sp>
      <p:pic>
        <p:nvPicPr>
          <p:cNvPr id="198" name="image10.jpeg" descr="image10.jpeg"/>
          <p:cNvPicPr>
            <a:picLocks noChangeAspect="1"/>
          </p:cNvPicPr>
          <p:nvPr/>
        </p:nvPicPr>
        <p:blipFill>
          <a:blip r:embed="rId2"/>
          <a:stretch>
            <a:fillRect/>
          </a:stretch>
        </p:blipFill>
        <p:spPr>
          <a:xfrm>
            <a:off x="4573695" y="1087450"/>
            <a:ext cx="1533526" cy="1066805"/>
          </a:xfrm>
          <a:prstGeom prst="rect">
            <a:avLst/>
          </a:prstGeom>
          <a:ln w="12700">
            <a:miter lim="400000"/>
          </a:ln>
          <a:effectLst>
            <a:outerShdw blurRad="254000" dist="127000" dir="16200000" rotWithShape="0">
              <a:srgbClr val="000000">
                <a:alpha val="70000"/>
              </a:srgbClr>
            </a:outerShdw>
          </a:effectLst>
        </p:spPr>
      </p:pic>
      <p:pic>
        <p:nvPicPr>
          <p:cNvPr id="199" name="image11.jpeg" descr="image11.jpeg"/>
          <p:cNvPicPr>
            <a:picLocks noChangeAspect="1"/>
          </p:cNvPicPr>
          <p:nvPr/>
        </p:nvPicPr>
        <p:blipFill>
          <a:blip r:embed="rId3"/>
          <a:stretch>
            <a:fillRect/>
          </a:stretch>
        </p:blipFill>
        <p:spPr>
          <a:xfrm>
            <a:off x="7035584" y="908304"/>
            <a:ext cx="1457326" cy="1047755"/>
          </a:xfrm>
          <a:prstGeom prst="rect">
            <a:avLst/>
          </a:prstGeom>
          <a:ln w="25400">
            <a:solidFill>
              <a:srgbClr val="DDDDDD"/>
            </a:solidFill>
            <a:miter lim="400000"/>
          </a:ln>
        </p:spPr>
      </p:pic>
      <p:pic>
        <p:nvPicPr>
          <p:cNvPr id="200" name="image12.jpeg" descr="image12.jpeg"/>
          <p:cNvPicPr>
            <a:picLocks noChangeAspect="1"/>
          </p:cNvPicPr>
          <p:nvPr/>
        </p:nvPicPr>
        <p:blipFill>
          <a:blip r:embed="rId4"/>
          <a:stretch>
            <a:fillRect/>
          </a:stretch>
        </p:blipFill>
        <p:spPr>
          <a:xfrm>
            <a:off x="5214005" y="3087966"/>
            <a:ext cx="4038601" cy="2286004"/>
          </a:xfrm>
          <a:prstGeom prst="rect">
            <a:avLst/>
          </a:prstGeom>
          <a:ln w="12700">
            <a:miter lim="400000"/>
          </a:ln>
        </p:spPr>
      </p:pic>
      <p:sp>
        <p:nvSpPr>
          <p:cNvPr id="201" name="Título 1"/>
          <p:cNvSpPr txBox="1"/>
          <p:nvPr/>
        </p:nvSpPr>
        <p:spPr>
          <a:xfrm>
            <a:off x="703910" y="386953"/>
            <a:ext cx="6855251"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2000" b="1">
                <a:solidFill>
                  <a:srgbClr val="921824"/>
                </a:solidFill>
                <a:latin typeface="Georgia"/>
                <a:ea typeface="Georgia"/>
                <a:cs typeface="Georgia"/>
                <a:sym typeface="Georgia"/>
              </a:defRPr>
            </a:lvl1pPr>
          </a:lstStyle>
          <a:p>
            <a:r>
              <a:t>NBA China - SWOT Analysis - Strengths</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ítulo 1"/>
          <p:cNvSpPr txBox="1"/>
          <p:nvPr/>
        </p:nvSpPr>
        <p:spPr>
          <a:xfrm>
            <a:off x="703910" y="386953"/>
            <a:ext cx="6855251"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2000" b="1">
                <a:solidFill>
                  <a:srgbClr val="921824"/>
                </a:solidFill>
                <a:latin typeface="Georgia"/>
                <a:ea typeface="Georgia"/>
                <a:cs typeface="Georgia"/>
                <a:sym typeface="Georgia"/>
              </a:defRPr>
            </a:lvl1pPr>
          </a:lstStyle>
          <a:p>
            <a:r>
              <a:t>NBA China - SWOT Analysis - Weaknesses</a:t>
            </a:r>
          </a:p>
        </p:txBody>
      </p:sp>
      <p:sp>
        <p:nvSpPr>
          <p:cNvPr id="204" name="Unfamiliarity…"/>
          <p:cNvSpPr txBox="1">
            <a:spLocks noGrp="1"/>
          </p:cNvSpPr>
          <p:nvPr>
            <p:ph type="body" idx="4294967295"/>
          </p:nvPr>
        </p:nvSpPr>
        <p:spPr>
          <a:xfrm>
            <a:off x="703910" y="1028191"/>
            <a:ext cx="6693586" cy="2638554"/>
          </a:xfrm>
          <a:prstGeom prst="rect">
            <a:avLst/>
          </a:prstGeom>
        </p:spPr>
        <p:txBody>
          <a:bodyPr>
            <a:normAutofit/>
          </a:bodyPr>
          <a:lstStyle/>
          <a:p>
            <a:pPr marL="342899" indent="-342899" defTabSz="914400">
              <a:spcBef>
                <a:spcPts val="500"/>
              </a:spcBef>
              <a:defRPr sz="1600">
                <a:solidFill>
                  <a:srgbClr val="00003B"/>
                </a:solidFill>
                <a:latin typeface="Arial"/>
                <a:ea typeface="Arial"/>
                <a:cs typeface="Arial"/>
                <a:sym typeface="Arial"/>
              </a:defRPr>
            </a:pPr>
            <a:r>
              <a:rPr sz="1400" dirty="0">
                <a:solidFill>
                  <a:schemeClr val="tx1"/>
                </a:solidFill>
              </a:rPr>
              <a:t>Unfamiliarity</a:t>
            </a:r>
          </a:p>
          <a:p>
            <a:pPr marL="342899" indent="-342899" defTabSz="914400">
              <a:spcBef>
                <a:spcPts val="500"/>
              </a:spcBef>
              <a:defRPr sz="1600">
                <a:solidFill>
                  <a:srgbClr val="00003B"/>
                </a:solidFill>
                <a:latin typeface="Arial"/>
                <a:ea typeface="Arial"/>
                <a:cs typeface="Arial"/>
                <a:sym typeface="Arial"/>
              </a:defRPr>
            </a:pPr>
            <a:r>
              <a:rPr sz="1400" dirty="0">
                <a:solidFill>
                  <a:schemeClr val="tx1"/>
                </a:solidFill>
              </a:rPr>
              <a:t>Skewed playing roster</a:t>
            </a:r>
          </a:p>
          <a:p>
            <a:pPr marL="342899" indent="-342899" defTabSz="914400">
              <a:spcBef>
                <a:spcPts val="500"/>
              </a:spcBef>
              <a:defRPr sz="1600">
                <a:solidFill>
                  <a:srgbClr val="00003B"/>
                </a:solidFill>
                <a:latin typeface="Arial"/>
                <a:ea typeface="Arial"/>
                <a:cs typeface="Arial"/>
                <a:sym typeface="Arial"/>
              </a:defRPr>
            </a:pPr>
            <a:r>
              <a:rPr sz="1400" dirty="0">
                <a:solidFill>
                  <a:schemeClr val="tx1"/>
                </a:solidFill>
              </a:rPr>
              <a:t>Revenue sharing</a:t>
            </a:r>
          </a:p>
          <a:p>
            <a:pPr marL="342899" indent="-342899" defTabSz="914400">
              <a:spcBef>
                <a:spcPts val="500"/>
              </a:spcBef>
              <a:defRPr sz="1600">
                <a:solidFill>
                  <a:srgbClr val="00003B"/>
                </a:solidFill>
                <a:latin typeface="Arial"/>
                <a:ea typeface="Arial"/>
                <a:cs typeface="Arial"/>
                <a:sym typeface="Arial"/>
              </a:defRPr>
            </a:pPr>
            <a:r>
              <a:rPr sz="1400" dirty="0">
                <a:solidFill>
                  <a:schemeClr val="tx1"/>
                </a:solidFill>
              </a:rPr>
              <a:t>Lack of experience and reputation</a:t>
            </a:r>
          </a:p>
          <a:p>
            <a:pPr marL="342899" indent="-342899" defTabSz="914400">
              <a:spcBef>
                <a:spcPts val="500"/>
              </a:spcBef>
              <a:defRPr sz="1600">
                <a:solidFill>
                  <a:srgbClr val="00003B"/>
                </a:solidFill>
                <a:latin typeface="Arial"/>
                <a:ea typeface="Arial"/>
                <a:cs typeface="Arial"/>
                <a:sym typeface="Arial"/>
              </a:defRPr>
            </a:pPr>
            <a:r>
              <a:rPr sz="1400" dirty="0">
                <a:solidFill>
                  <a:schemeClr val="tx1"/>
                </a:solidFill>
              </a:rPr>
              <a:t>Superior talent of regular NBA</a:t>
            </a:r>
          </a:p>
          <a:p>
            <a:pPr marL="342899" indent="-342899" defTabSz="914400">
              <a:spcBef>
                <a:spcPts val="500"/>
              </a:spcBef>
              <a:defRPr sz="1600">
                <a:solidFill>
                  <a:srgbClr val="00003B"/>
                </a:solidFill>
                <a:latin typeface="Arial"/>
                <a:ea typeface="Arial"/>
                <a:cs typeface="Arial"/>
                <a:sym typeface="Arial"/>
              </a:defRPr>
            </a:pPr>
            <a:r>
              <a:rPr sz="1400" dirty="0">
                <a:solidFill>
                  <a:schemeClr val="tx1"/>
                </a:solidFill>
              </a:rPr>
              <a:t>International basketball previously operated under FIBA rules</a:t>
            </a:r>
          </a:p>
          <a:p>
            <a:pPr marL="342899" indent="-342899" defTabSz="914400">
              <a:spcBef>
                <a:spcPts val="500"/>
              </a:spcBef>
              <a:defRPr sz="1600">
                <a:solidFill>
                  <a:srgbClr val="00003B"/>
                </a:solidFill>
                <a:latin typeface="Arial"/>
                <a:ea typeface="Arial"/>
                <a:cs typeface="Arial"/>
                <a:sym typeface="Arial"/>
              </a:defRPr>
            </a:pPr>
            <a:r>
              <a:rPr sz="1400" dirty="0">
                <a:solidFill>
                  <a:schemeClr val="tx1"/>
                </a:solidFill>
              </a:rPr>
              <a:t>Lack of history of the sport within the country</a:t>
            </a:r>
          </a:p>
          <a:p>
            <a:pPr marL="342899" indent="-342899" defTabSz="914400">
              <a:spcBef>
                <a:spcPts val="500"/>
              </a:spcBef>
              <a:defRPr sz="1600">
                <a:solidFill>
                  <a:srgbClr val="00003B"/>
                </a:solidFill>
                <a:latin typeface="Arial"/>
                <a:ea typeface="Arial"/>
                <a:cs typeface="Arial"/>
                <a:sym typeface="Arial"/>
              </a:defRPr>
            </a:pPr>
            <a:r>
              <a:rPr sz="1400" dirty="0">
                <a:solidFill>
                  <a:schemeClr val="tx1"/>
                </a:solidFill>
              </a:rPr>
              <a:t>Lack of current “star” power</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ítulo 1"/>
          <p:cNvSpPr txBox="1"/>
          <p:nvPr/>
        </p:nvSpPr>
        <p:spPr>
          <a:xfrm>
            <a:off x="703910" y="386953"/>
            <a:ext cx="6855251"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2000" b="1">
                <a:solidFill>
                  <a:srgbClr val="921824"/>
                </a:solidFill>
                <a:latin typeface="Georgia"/>
                <a:ea typeface="Georgia"/>
                <a:cs typeface="Georgia"/>
                <a:sym typeface="Georgia"/>
              </a:defRPr>
            </a:lvl1pPr>
          </a:lstStyle>
          <a:p>
            <a:r>
              <a:t>NBA China - SWOT Analysis - Opportunities</a:t>
            </a:r>
          </a:p>
        </p:txBody>
      </p:sp>
      <p:sp>
        <p:nvSpPr>
          <p:cNvPr id="208" name="Population…"/>
          <p:cNvSpPr txBox="1">
            <a:spLocks noGrp="1"/>
          </p:cNvSpPr>
          <p:nvPr>
            <p:ph type="body" idx="4294967295"/>
          </p:nvPr>
        </p:nvSpPr>
        <p:spPr>
          <a:xfrm>
            <a:off x="464169" y="1051717"/>
            <a:ext cx="8229602" cy="4525965"/>
          </a:xfrm>
          <a:prstGeom prst="rect">
            <a:avLst/>
          </a:prstGeom>
        </p:spPr>
        <p:txBody>
          <a:bodyPr>
            <a:normAutofit/>
          </a:bodyPr>
          <a:lstStyle/>
          <a:p>
            <a:pPr marL="342899" indent="-342899" defTabSz="914400">
              <a:spcBef>
                <a:spcPts val="500"/>
              </a:spcBef>
              <a:defRPr sz="1600">
                <a:solidFill>
                  <a:srgbClr val="00003B"/>
                </a:solidFill>
                <a:latin typeface="Arial"/>
                <a:ea typeface="Arial"/>
                <a:cs typeface="Arial"/>
                <a:sym typeface="Arial"/>
              </a:defRPr>
            </a:pPr>
            <a:r>
              <a:rPr sz="1400" dirty="0">
                <a:solidFill>
                  <a:schemeClr val="tx1"/>
                </a:solidFill>
              </a:rPr>
              <a:t>Population</a:t>
            </a:r>
          </a:p>
          <a:p>
            <a:pPr marL="342899" indent="-342899" defTabSz="914400">
              <a:spcBef>
                <a:spcPts val="500"/>
              </a:spcBef>
              <a:defRPr sz="1600">
                <a:solidFill>
                  <a:srgbClr val="00003B"/>
                </a:solidFill>
                <a:latin typeface="Arial"/>
                <a:ea typeface="Arial"/>
                <a:cs typeface="Arial"/>
                <a:sym typeface="Arial"/>
              </a:defRPr>
            </a:pPr>
            <a:r>
              <a:rPr sz="1400" dirty="0">
                <a:solidFill>
                  <a:schemeClr val="tx1"/>
                </a:solidFill>
              </a:rPr>
              <a:t>450 </a:t>
            </a:r>
            <a:r>
              <a:rPr lang="en-US" sz="1400" dirty="0">
                <a:solidFill>
                  <a:schemeClr val="tx1"/>
                </a:solidFill>
              </a:rPr>
              <a:t>m</a:t>
            </a:r>
            <a:r>
              <a:rPr sz="1400" dirty="0">
                <a:solidFill>
                  <a:schemeClr val="tx1"/>
                </a:solidFill>
              </a:rPr>
              <a:t>illion people interested in basketball</a:t>
            </a:r>
          </a:p>
          <a:p>
            <a:pPr marL="342899" indent="-342899" defTabSz="914400">
              <a:spcBef>
                <a:spcPts val="500"/>
              </a:spcBef>
              <a:defRPr sz="1600">
                <a:solidFill>
                  <a:srgbClr val="00003B"/>
                </a:solidFill>
                <a:latin typeface="Arial"/>
                <a:ea typeface="Arial"/>
                <a:cs typeface="Arial"/>
                <a:sym typeface="Arial"/>
              </a:defRPr>
            </a:pPr>
            <a:r>
              <a:rPr sz="1400" dirty="0">
                <a:solidFill>
                  <a:schemeClr val="tx1"/>
                </a:solidFill>
              </a:rPr>
              <a:t>300 million play basketball</a:t>
            </a:r>
          </a:p>
          <a:p>
            <a:pPr marL="342899" indent="-342899" defTabSz="914400">
              <a:spcBef>
                <a:spcPts val="500"/>
              </a:spcBef>
              <a:defRPr sz="1600">
                <a:solidFill>
                  <a:srgbClr val="00003B"/>
                </a:solidFill>
                <a:latin typeface="Arial"/>
                <a:ea typeface="Arial"/>
                <a:cs typeface="Arial"/>
                <a:sym typeface="Arial"/>
              </a:defRPr>
            </a:pPr>
            <a:r>
              <a:rPr sz="1400" dirty="0">
                <a:solidFill>
                  <a:schemeClr val="tx1"/>
                </a:solidFill>
              </a:rPr>
              <a:t>Merchandise sales = $$$</a:t>
            </a:r>
          </a:p>
          <a:p>
            <a:pPr marL="342899" indent="-342899" defTabSz="914400">
              <a:spcBef>
                <a:spcPts val="500"/>
              </a:spcBef>
              <a:defRPr sz="1600">
                <a:solidFill>
                  <a:srgbClr val="00003B"/>
                </a:solidFill>
                <a:latin typeface="Arial"/>
                <a:ea typeface="Arial"/>
                <a:cs typeface="Arial"/>
                <a:sym typeface="Arial"/>
              </a:defRPr>
            </a:pPr>
            <a:r>
              <a:rPr sz="1400" dirty="0">
                <a:solidFill>
                  <a:schemeClr val="tx1"/>
                </a:solidFill>
              </a:rPr>
              <a:t>New international market</a:t>
            </a:r>
          </a:p>
          <a:p>
            <a:pPr marL="342899" indent="-342899" defTabSz="914400">
              <a:spcBef>
                <a:spcPts val="500"/>
              </a:spcBef>
              <a:defRPr sz="1600">
                <a:solidFill>
                  <a:srgbClr val="00003B"/>
                </a:solidFill>
                <a:latin typeface="Arial"/>
                <a:ea typeface="Arial"/>
                <a:cs typeface="Arial"/>
                <a:sym typeface="Arial"/>
              </a:defRPr>
            </a:pPr>
            <a:r>
              <a:rPr sz="1400" dirty="0">
                <a:solidFill>
                  <a:schemeClr val="tx1"/>
                </a:solidFill>
              </a:rPr>
              <a:t>Ticket sales</a:t>
            </a:r>
          </a:p>
          <a:p>
            <a:pPr marL="342899" indent="-342899" defTabSz="914400">
              <a:spcBef>
                <a:spcPts val="500"/>
              </a:spcBef>
              <a:defRPr sz="1600">
                <a:solidFill>
                  <a:srgbClr val="00003B"/>
                </a:solidFill>
                <a:latin typeface="Arial"/>
                <a:ea typeface="Arial"/>
                <a:cs typeface="Arial"/>
                <a:sym typeface="Arial"/>
              </a:defRPr>
            </a:pPr>
            <a:r>
              <a:rPr sz="1400" dirty="0">
                <a:solidFill>
                  <a:schemeClr val="tx1"/>
                </a:solidFill>
              </a:rPr>
              <a:t>TV ratings</a:t>
            </a:r>
          </a:p>
          <a:p>
            <a:pPr marL="342899" indent="-342899" defTabSz="914400">
              <a:spcBef>
                <a:spcPts val="500"/>
              </a:spcBef>
              <a:defRPr sz="1600">
                <a:solidFill>
                  <a:srgbClr val="00003B"/>
                </a:solidFill>
                <a:latin typeface="Arial"/>
                <a:ea typeface="Arial"/>
                <a:cs typeface="Arial"/>
                <a:sym typeface="Arial"/>
              </a:defRPr>
            </a:pPr>
            <a:r>
              <a:rPr sz="1400" dirty="0">
                <a:solidFill>
                  <a:schemeClr val="tx1"/>
                </a:solidFill>
              </a:rPr>
              <a:t>Growth of Chinese talent, coaches, and </a:t>
            </a:r>
          </a:p>
          <a:p>
            <a:pPr defTabSz="914400">
              <a:spcBef>
                <a:spcPts val="500"/>
              </a:spcBef>
              <a:buSzTx/>
              <a:buNone/>
              <a:defRPr sz="1600">
                <a:solidFill>
                  <a:srgbClr val="00003B"/>
                </a:solidFill>
                <a:latin typeface="Arial"/>
                <a:ea typeface="Arial"/>
                <a:cs typeface="Arial"/>
                <a:sym typeface="Arial"/>
              </a:defRPr>
            </a:pPr>
            <a:r>
              <a:rPr sz="1400" dirty="0">
                <a:solidFill>
                  <a:schemeClr val="tx1"/>
                </a:solidFill>
              </a:rPr>
              <a:t>     </a:t>
            </a:r>
            <a:r>
              <a:rPr lang="en-US" sz="1400" dirty="0">
                <a:solidFill>
                  <a:schemeClr val="tx1"/>
                </a:solidFill>
              </a:rPr>
              <a:t>  </a:t>
            </a:r>
            <a:r>
              <a:rPr sz="1400" dirty="0">
                <a:solidFill>
                  <a:schemeClr val="tx1"/>
                </a:solidFill>
              </a:rPr>
              <a:t>management positions.</a:t>
            </a:r>
          </a:p>
          <a:p>
            <a:pPr marL="342899" indent="-342899" defTabSz="914400">
              <a:spcBef>
                <a:spcPts val="500"/>
              </a:spcBef>
              <a:defRPr sz="1600">
                <a:solidFill>
                  <a:srgbClr val="00003B"/>
                </a:solidFill>
                <a:latin typeface="Arial"/>
                <a:ea typeface="Arial"/>
                <a:cs typeface="Arial"/>
                <a:sym typeface="Arial"/>
              </a:defRPr>
            </a:pPr>
            <a:r>
              <a:rPr sz="1400" dirty="0">
                <a:solidFill>
                  <a:schemeClr val="tx1"/>
                </a:solidFill>
              </a:rPr>
              <a:t>Uniting of Chinese and American cultures</a:t>
            </a:r>
          </a:p>
        </p:txBody>
      </p:sp>
      <p:pic>
        <p:nvPicPr>
          <p:cNvPr id="209" name="image14.jpeg" descr="image14.jpeg"/>
          <p:cNvPicPr>
            <a:picLocks noChangeAspect="1"/>
          </p:cNvPicPr>
          <p:nvPr/>
        </p:nvPicPr>
        <p:blipFill>
          <a:blip r:embed="rId2"/>
          <a:stretch>
            <a:fillRect/>
          </a:stretch>
        </p:blipFill>
        <p:spPr>
          <a:xfrm>
            <a:off x="6302878" y="1132625"/>
            <a:ext cx="2848011" cy="1932585"/>
          </a:xfrm>
          <a:prstGeom prst="rect">
            <a:avLst/>
          </a:prstGeom>
          <a:ln w="12700">
            <a:miter lim="400000"/>
          </a:ln>
          <a:effectLst>
            <a:reflection endPos="40000" dir="5400000" sy="-100000" algn="bl" rotWithShape="0"/>
          </a:effectLst>
        </p:spPr>
      </p:pic>
      <p:pic>
        <p:nvPicPr>
          <p:cNvPr id="210" name="image15.jpeg" descr="image15.jpeg"/>
          <p:cNvPicPr>
            <a:picLocks noChangeAspect="1"/>
          </p:cNvPicPr>
          <p:nvPr/>
        </p:nvPicPr>
        <p:blipFill>
          <a:blip r:embed="rId3"/>
          <a:stretch>
            <a:fillRect/>
          </a:stretch>
        </p:blipFill>
        <p:spPr>
          <a:xfrm>
            <a:off x="5094422" y="3908420"/>
            <a:ext cx="2835310" cy="1749799"/>
          </a:xfrm>
          <a:prstGeom prst="rect">
            <a:avLst/>
          </a:prstGeom>
          <a:ln w="12700">
            <a:solidFill>
              <a:srgbClr val="DDDDDD"/>
            </a:solidFill>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ítulo 1"/>
          <p:cNvSpPr txBox="1"/>
          <p:nvPr/>
        </p:nvSpPr>
        <p:spPr>
          <a:xfrm>
            <a:off x="858892" y="464446"/>
            <a:ext cx="6855254"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t">
            <a:spAutoFit/>
          </a:bodyPr>
          <a:lstStyle>
            <a:lvl1pPr defTabSz="457200">
              <a:defRPr sz="2000" b="1">
                <a:solidFill>
                  <a:srgbClr val="921824"/>
                </a:solidFill>
                <a:latin typeface="Georgia"/>
                <a:ea typeface="Georgia"/>
                <a:cs typeface="Georgia"/>
                <a:sym typeface="Georgia"/>
              </a:defRPr>
            </a:lvl1pPr>
          </a:lstStyle>
          <a:p>
            <a:r>
              <a:rPr dirty="0"/>
              <a:t>Football vs</a:t>
            </a:r>
            <a:r>
              <a:rPr lang="en-US" dirty="0"/>
              <a:t>.</a:t>
            </a:r>
            <a:r>
              <a:rPr dirty="0"/>
              <a:t> Futbol - A look at the NFL</a:t>
            </a:r>
          </a:p>
        </p:txBody>
      </p:sp>
      <p:pic>
        <p:nvPicPr>
          <p:cNvPr id="58" name="download-1.png" descr="download-1.png"/>
          <p:cNvPicPr>
            <a:picLocks noChangeAspect="1"/>
          </p:cNvPicPr>
          <p:nvPr/>
        </p:nvPicPr>
        <p:blipFill>
          <a:blip r:embed="rId2"/>
          <a:stretch>
            <a:fillRect/>
          </a:stretch>
        </p:blipFill>
        <p:spPr>
          <a:xfrm>
            <a:off x="7512048" y="2404154"/>
            <a:ext cx="1191773" cy="1637939"/>
          </a:xfrm>
          <a:prstGeom prst="rect">
            <a:avLst/>
          </a:prstGeom>
          <a:ln w="12700">
            <a:miter lim="400000"/>
          </a:ln>
        </p:spPr>
      </p:pic>
      <p:sp>
        <p:nvSpPr>
          <p:cNvPr id="3" name="TextBox 2">
            <a:extLst>
              <a:ext uri="{FF2B5EF4-FFF2-40B4-BE49-F238E27FC236}">
                <a16:creationId xmlns:a16="http://schemas.microsoft.com/office/drawing/2014/main" id="{EA071DFE-C1D6-9CB6-F615-5B21D326C7E2}"/>
              </a:ext>
            </a:extLst>
          </p:cNvPr>
          <p:cNvSpPr txBox="1"/>
          <p:nvPr/>
        </p:nvSpPr>
        <p:spPr>
          <a:xfrm>
            <a:off x="996060" y="1004206"/>
            <a:ext cx="5976257" cy="413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fromWordArt="0" anchor="t" anchorCtr="0" forceAA="0" compatLnSpc="1">
            <a:prstTxWarp prst="textNoShape">
              <a:avLst/>
            </a:prstTxWarp>
            <a:spAutoFit/>
          </a:bodyPr>
          <a:lstStyle/>
          <a:p>
            <a:pPr>
              <a:spcBef>
                <a:spcPts val="300"/>
              </a:spcBef>
            </a:pPr>
            <a:r>
              <a:rPr lang="en-US" sz="1400" b="1" dirty="0">
                <a:latin typeface="Arial"/>
                <a:cs typeface="Arial"/>
              </a:rPr>
              <a:t>TV Rights Deals </a:t>
            </a:r>
            <a:endParaRPr lang="en-US" sz="1400" dirty="0">
              <a:latin typeface="Arial"/>
              <a:cs typeface="Arial"/>
            </a:endParaRPr>
          </a:p>
          <a:p>
            <a:pPr>
              <a:spcBef>
                <a:spcPts val="300"/>
              </a:spcBef>
            </a:pPr>
            <a:r>
              <a:rPr lang="en-US" sz="1400" dirty="0">
                <a:latin typeface="Arial"/>
                <a:cs typeface="Arial"/>
              </a:rPr>
              <a:t>$4 billion in radio, TV and digital earnings across its 32 teams -- $125 million a piece, plus an equal share for the league -- and that number shows no sign of declining. The 19 highest-rated fall TV programs (and 28 of the top 30) were NFL games, and this year's Super Bowl was the most-watched program ever. </a:t>
            </a:r>
          </a:p>
          <a:p>
            <a:pPr marL="285750" indent="-285750">
              <a:spcBef>
                <a:spcPts val="300"/>
              </a:spcBef>
              <a:buFont typeface="Arial,Sans-Serif"/>
              <a:buChar char="•"/>
            </a:pPr>
            <a:r>
              <a:rPr lang="en-US" sz="1400" dirty="0">
                <a:latin typeface="Arial"/>
                <a:cs typeface="Arial"/>
              </a:rPr>
              <a:t>ESPN pays $1 billion per season (18 games).</a:t>
            </a:r>
          </a:p>
          <a:p>
            <a:pPr marL="285750" indent="-285750">
              <a:spcBef>
                <a:spcPts val="300"/>
              </a:spcBef>
              <a:buFont typeface="Arial,Sans-Serif"/>
              <a:buChar char="•"/>
            </a:pPr>
            <a:r>
              <a:rPr lang="en-US" sz="1400" dirty="0">
                <a:latin typeface="Arial"/>
                <a:cs typeface="Arial"/>
              </a:rPr>
              <a:t>DirecTV pays $1 billion per season (8 games plus NFL Sunday Ticket).</a:t>
            </a:r>
          </a:p>
          <a:p>
            <a:pPr marL="285750" indent="-285750">
              <a:spcBef>
                <a:spcPts val="300"/>
              </a:spcBef>
              <a:buFont typeface="Arial,Sans-Serif"/>
              <a:buChar char="•"/>
            </a:pPr>
            <a:r>
              <a:rPr lang="en-US" sz="1400" dirty="0">
                <a:latin typeface="Arial"/>
                <a:cs typeface="Arial"/>
              </a:rPr>
              <a:t>Fox pays $712.5 million per season (102 games).</a:t>
            </a:r>
          </a:p>
          <a:p>
            <a:pPr marL="285750" indent="-285750">
              <a:spcBef>
                <a:spcPts val="300"/>
              </a:spcBef>
              <a:buFont typeface="Arial,Sans-Serif"/>
              <a:buChar char="•"/>
            </a:pPr>
            <a:r>
              <a:rPr lang="en-US" sz="1400" dirty="0">
                <a:latin typeface="Arial"/>
                <a:cs typeface="Arial"/>
              </a:rPr>
              <a:t>NBC pays $650 million per season (18 games).</a:t>
            </a:r>
          </a:p>
          <a:p>
            <a:pPr marL="285750" indent="-285750">
              <a:spcBef>
                <a:spcPts val="300"/>
              </a:spcBef>
              <a:buFont typeface="Arial,Sans-Serif"/>
              <a:buChar char="•"/>
            </a:pPr>
            <a:r>
              <a:rPr lang="en-US" sz="1400" dirty="0">
                <a:latin typeface="Arial"/>
                <a:cs typeface="Arial"/>
              </a:rPr>
              <a:t>CBS pays $622.5 million per season (102 games).</a:t>
            </a:r>
          </a:p>
          <a:p>
            <a:pPr>
              <a:spcBef>
                <a:spcPts val="300"/>
              </a:spcBef>
            </a:pPr>
            <a:endParaRPr lang="en-US" sz="1400" dirty="0">
              <a:latin typeface="Arial"/>
              <a:cs typeface="Arial"/>
            </a:endParaRPr>
          </a:p>
          <a:p>
            <a:pPr>
              <a:spcBef>
                <a:spcPts val="300"/>
              </a:spcBef>
            </a:pPr>
            <a:r>
              <a:rPr lang="en-US" sz="1400" b="1" dirty="0">
                <a:latin typeface="Arial"/>
                <a:cs typeface="Arial"/>
              </a:rPr>
              <a:t>Stadium Sponsorships</a:t>
            </a:r>
            <a:endParaRPr lang="en-US" sz="1400" dirty="0">
              <a:latin typeface="Arial"/>
              <a:cs typeface="Arial"/>
            </a:endParaRPr>
          </a:p>
          <a:p>
            <a:pPr>
              <a:spcBef>
                <a:spcPts val="300"/>
              </a:spcBef>
            </a:pPr>
            <a:r>
              <a:rPr lang="en-US" sz="1400" dirty="0">
                <a:latin typeface="Arial"/>
                <a:cs typeface="Arial"/>
              </a:rPr>
              <a:t>Teams can collect as much as $25 million to $30 million for stadium naming rights, usually on 10-year deals. In LA: Sofi paid $625 million over 20 years for naming rights to the $5billion stadium. Reliant Energy pays $10 million per year for stadium naming rights with the Texans.</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ítulo 1"/>
          <p:cNvSpPr txBox="1"/>
          <p:nvPr/>
        </p:nvSpPr>
        <p:spPr>
          <a:xfrm>
            <a:off x="703910" y="386953"/>
            <a:ext cx="6855251"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2000" b="1">
                <a:solidFill>
                  <a:srgbClr val="921824"/>
                </a:solidFill>
                <a:latin typeface="Georgia"/>
                <a:ea typeface="Georgia"/>
                <a:cs typeface="Georgia"/>
                <a:sym typeface="Georgia"/>
              </a:defRPr>
            </a:lvl1pPr>
          </a:lstStyle>
          <a:p>
            <a:r>
              <a:rPr dirty="0"/>
              <a:t>NBA China - SWOT Analysis - Threats</a:t>
            </a:r>
          </a:p>
        </p:txBody>
      </p:sp>
      <p:sp>
        <p:nvSpPr>
          <p:cNvPr id="213" name="European Basketball…"/>
          <p:cNvSpPr txBox="1">
            <a:spLocks noGrp="1"/>
          </p:cNvSpPr>
          <p:nvPr>
            <p:ph type="body" idx="4294967295"/>
          </p:nvPr>
        </p:nvSpPr>
        <p:spPr>
          <a:xfrm>
            <a:off x="656176" y="1166015"/>
            <a:ext cx="8229602" cy="4525970"/>
          </a:xfrm>
          <a:prstGeom prst="rect">
            <a:avLst/>
          </a:prstGeom>
        </p:spPr>
        <p:txBody>
          <a:bodyPr>
            <a:normAutofit/>
          </a:bodyPr>
          <a:lstStyle/>
          <a:p>
            <a:pPr marL="342899" indent="-342899" defTabSz="914400">
              <a:spcBef>
                <a:spcPts val="500"/>
              </a:spcBef>
              <a:defRPr sz="1600">
                <a:solidFill>
                  <a:srgbClr val="00003B"/>
                </a:solidFill>
                <a:latin typeface="Arial"/>
                <a:ea typeface="Arial"/>
                <a:cs typeface="Arial"/>
                <a:sym typeface="Arial"/>
              </a:defRPr>
            </a:pPr>
            <a:r>
              <a:rPr sz="1400" dirty="0">
                <a:solidFill>
                  <a:schemeClr val="tx1"/>
                </a:solidFill>
              </a:rPr>
              <a:t>European Basketball </a:t>
            </a:r>
          </a:p>
          <a:p>
            <a:pPr marL="342899" indent="-342899" defTabSz="914400">
              <a:spcBef>
                <a:spcPts val="500"/>
              </a:spcBef>
              <a:defRPr sz="1600">
                <a:solidFill>
                  <a:srgbClr val="00003B"/>
                </a:solidFill>
                <a:latin typeface="Arial"/>
                <a:ea typeface="Arial"/>
                <a:cs typeface="Arial"/>
                <a:sym typeface="Arial"/>
              </a:defRPr>
            </a:pPr>
            <a:r>
              <a:rPr sz="1400" dirty="0">
                <a:solidFill>
                  <a:schemeClr val="tx1"/>
                </a:solidFill>
              </a:rPr>
              <a:t>Westernization of China</a:t>
            </a:r>
          </a:p>
          <a:p>
            <a:pPr marL="342899" indent="-342899" defTabSz="914400">
              <a:spcBef>
                <a:spcPts val="500"/>
              </a:spcBef>
              <a:defRPr sz="1600">
                <a:solidFill>
                  <a:srgbClr val="00003B"/>
                </a:solidFill>
                <a:latin typeface="Arial"/>
                <a:ea typeface="Arial"/>
                <a:cs typeface="Arial"/>
                <a:sym typeface="Arial"/>
              </a:defRPr>
            </a:pPr>
            <a:r>
              <a:rPr sz="1400" dirty="0">
                <a:solidFill>
                  <a:schemeClr val="tx1"/>
                </a:solidFill>
              </a:rPr>
              <a:t>CBA </a:t>
            </a:r>
            <a:r>
              <a:rPr lang="en-US" sz="1400" dirty="0">
                <a:solidFill>
                  <a:schemeClr val="tx1"/>
                </a:solidFill>
              </a:rPr>
              <a:t>a</a:t>
            </a:r>
            <a:r>
              <a:rPr sz="1400" dirty="0">
                <a:solidFill>
                  <a:schemeClr val="tx1"/>
                </a:solidFill>
              </a:rPr>
              <a:t>lready in existence</a:t>
            </a:r>
          </a:p>
          <a:p>
            <a:pPr marL="342899" indent="-342899" defTabSz="914400">
              <a:spcBef>
                <a:spcPts val="500"/>
              </a:spcBef>
              <a:defRPr sz="1600">
                <a:solidFill>
                  <a:srgbClr val="00003B"/>
                </a:solidFill>
                <a:latin typeface="Arial"/>
                <a:ea typeface="Arial"/>
                <a:cs typeface="Arial"/>
                <a:sym typeface="Arial"/>
              </a:defRPr>
            </a:pPr>
            <a:r>
              <a:rPr sz="1400" dirty="0">
                <a:solidFill>
                  <a:schemeClr val="tx1"/>
                </a:solidFill>
              </a:rPr>
              <a:t>Minor League basketball feel</a:t>
            </a:r>
          </a:p>
          <a:p>
            <a:pPr marL="342899" indent="-342899" defTabSz="914400">
              <a:spcBef>
                <a:spcPts val="500"/>
              </a:spcBef>
              <a:defRPr sz="1600">
                <a:solidFill>
                  <a:srgbClr val="00003B"/>
                </a:solidFill>
                <a:latin typeface="Arial"/>
                <a:ea typeface="Arial"/>
                <a:cs typeface="Arial"/>
                <a:sym typeface="Arial"/>
              </a:defRPr>
            </a:pPr>
            <a:r>
              <a:rPr sz="1400" dirty="0">
                <a:solidFill>
                  <a:schemeClr val="tx1"/>
                </a:solidFill>
              </a:rPr>
              <a:t>Different currency rate </a:t>
            </a:r>
          </a:p>
          <a:p>
            <a:pPr marL="342899" indent="-342899" defTabSz="914400">
              <a:spcBef>
                <a:spcPts val="500"/>
              </a:spcBef>
              <a:defRPr sz="1600">
                <a:solidFill>
                  <a:srgbClr val="00003B"/>
                </a:solidFill>
                <a:latin typeface="Arial"/>
                <a:ea typeface="Arial"/>
                <a:cs typeface="Arial"/>
                <a:sym typeface="Arial"/>
              </a:defRPr>
            </a:pPr>
            <a:r>
              <a:rPr sz="1400" dirty="0">
                <a:solidFill>
                  <a:schemeClr val="tx1"/>
                </a:solidFill>
              </a:rPr>
              <a:t>American players willingness to play overseas</a:t>
            </a:r>
          </a:p>
          <a:p>
            <a:pPr defTabSz="914400">
              <a:spcBef>
                <a:spcPts val="500"/>
              </a:spcBef>
              <a:buSzTx/>
              <a:buNone/>
              <a:defRPr sz="1600">
                <a:solidFill>
                  <a:srgbClr val="00003B"/>
                </a:solidFill>
                <a:latin typeface="Arial"/>
                <a:ea typeface="Arial"/>
                <a:cs typeface="Arial"/>
                <a:sym typeface="Arial"/>
              </a:defRPr>
            </a:pPr>
            <a:r>
              <a:rPr sz="1400" dirty="0">
                <a:solidFill>
                  <a:schemeClr val="tx1"/>
                </a:solidFill>
              </a:rPr>
              <a:t> </a:t>
            </a:r>
          </a:p>
        </p:txBody>
      </p:sp>
      <p:pic>
        <p:nvPicPr>
          <p:cNvPr id="214" name="image16.jpeg" descr="image16.jpeg"/>
          <p:cNvPicPr>
            <a:picLocks noChangeAspect="1"/>
          </p:cNvPicPr>
          <p:nvPr/>
        </p:nvPicPr>
        <p:blipFill>
          <a:blip r:embed="rId2"/>
          <a:stretch>
            <a:fillRect/>
          </a:stretch>
        </p:blipFill>
        <p:spPr>
          <a:xfrm>
            <a:off x="6137328" y="909877"/>
            <a:ext cx="2225041" cy="1447805"/>
          </a:xfrm>
          <a:prstGeom prst="rect">
            <a:avLst/>
          </a:prstGeom>
          <a:ln w="12700">
            <a:miter lim="400000"/>
          </a:ln>
          <a:effectLst>
            <a:outerShdw blurRad="292100" dist="139700" dir="2700000" rotWithShape="0">
              <a:srgbClr val="333333">
                <a:alpha val="64999"/>
              </a:srgbClr>
            </a:outerShdw>
          </a:effectLst>
        </p:spPr>
      </p:pic>
      <p:pic>
        <p:nvPicPr>
          <p:cNvPr id="215" name="download-3.jpg" descr="download-3.jpg"/>
          <p:cNvPicPr>
            <a:picLocks noChangeAspect="1"/>
          </p:cNvPicPr>
          <p:nvPr/>
        </p:nvPicPr>
        <p:blipFill>
          <a:blip r:embed="rId3"/>
          <a:stretch>
            <a:fillRect/>
          </a:stretch>
        </p:blipFill>
        <p:spPr>
          <a:xfrm>
            <a:off x="2025324" y="3767564"/>
            <a:ext cx="3759201" cy="2159001"/>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Shape 431"/>
          <p:cNvSpPr/>
          <p:nvPr/>
        </p:nvSpPr>
        <p:spPr>
          <a:xfrm>
            <a:off x="3781535" y="1204116"/>
            <a:ext cx="1981203" cy="1066806"/>
          </a:xfrm>
          <a:prstGeom prst="rect">
            <a:avLst/>
          </a:prstGeom>
          <a:gradFill>
            <a:gsLst>
              <a:gs pos="0">
                <a:srgbClr val="74F4FF"/>
              </a:gs>
              <a:gs pos="100000">
                <a:srgbClr val="208ECD"/>
              </a:gs>
            </a:gsLst>
            <a:lin ang="5400000"/>
          </a:gradFill>
          <a:ln>
            <a:solidFill>
              <a:srgbClr val="00618E"/>
            </a:solidFill>
            <a:miter/>
          </a:ln>
        </p:spPr>
        <p:txBody>
          <a:bodyPr lIns="45718" tIns="45718" rIns="45718" bIns="45718" anchor="ctr"/>
          <a:lstStyle/>
          <a:p>
            <a:pPr algn="ctr" defTabSz="914400">
              <a:defRPr sz="1800">
                <a:solidFill>
                  <a:srgbClr val="FFFFFF"/>
                </a:solidFill>
                <a:latin typeface="+mn-lt"/>
                <a:ea typeface="+mn-ea"/>
                <a:cs typeface="+mn-cs"/>
                <a:sym typeface="Calibri"/>
              </a:defRPr>
            </a:pPr>
            <a:endParaRPr/>
          </a:p>
        </p:txBody>
      </p:sp>
      <p:sp>
        <p:nvSpPr>
          <p:cNvPr id="218" name="Shape 432"/>
          <p:cNvSpPr/>
          <p:nvPr/>
        </p:nvSpPr>
        <p:spPr>
          <a:xfrm flipH="1">
            <a:off x="652198" y="643093"/>
            <a:ext cx="8924485" cy="4611359"/>
          </a:xfrm>
          <a:prstGeom prst="rect">
            <a:avLst/>
          </a:prstGeom>
          <a:gradFill>
            <a:gsLst>
              <a:gs pos="0">
                <a:srgbClr val="F3F3F3"/>
              </a:gs>
              <a:gs pos="48000">
                <a:srgbClr val="F3F3F3"/>
              </a:gs>
              <a:gs pos="69000">
                <a:srgbClr val="F3F3F3"/>
              </a:gs>
              <a:gs pos="100000">
                <a:srgbClr val="BFBFBF"/>
              </a:gs>
            </a:gsLst>
            <a:lin ang="5400000"/>
          </a:gradFill>
          <a:ln w="12700">
            <a:miter lim="400000"/>
          </a:ln>
          <a:effectLst>
            <a:outerShdw dist="23000" dir="5400000" rotWithShape="0">
              <a:srgbClr val="808080">
                <a:alpha val="34998"/>
              </a:srgbClr>
            </a:outerShdw>
          </a:effectLst>
        </p:spPr>
        <p:txBody>
          <a:bodyPr lIns="45718" tIns="45718" rIns="45718" bIns="45718" anchor="ctr"/>
          <a:lstStyle/>
          <a:p>
            <a:pPr algn="ctr" defTabSz="914400">
              <a:defRPr sz="1800">
                <a:solidFill>
                  <a:srgbClr val="FFFFFF"/>
                </a:solidFill>
                <a:latin typeface="+mn-lt"/>
                <a:ea typeface="+mn-ea"/>
                <a:cs typeface="+mn-cs"/>
                <a:sym typeface="Calibri"/>
              </a:defRPr>
            </a:pPr>
            <a:endParaRPr/>
          </a:p>
        </p:txBody>
      </p:sp>
      <p:sp>
        <p:nvSpPr>
          <p:cNvPr id="219" name="Shape 433"/>
          <p:cNvSpPr/>
          <p:nvPr/>
        </p:nvSpPr>
        <p:spPr>
          <a:xfrm rot="5400000" flipH="1">
            <a:off x="2660076" y="977899"/>
            <a:ext cx="571505" cy="1557339"/>
          </a:xfrm>
          <a:custGeom>
            <a:avLst/>
            <a:gdLst/>
            <a:ahLst/>
            <a:cxnLst>
              <a:cxn ang="0">
                <a:pos x="wd2" y="hd2"/>
              </a:cxn>
              <a:cxn ang="5400000">
                <a:pos x="wd2" y="hd2"/>
              </a:cxn>
              <a:cxn ang="10800000">
                <a:pos x="wd2" y="hd2"/>
              </a:cxn>
              <a:cxn ang="16200000">
                <a:pos x="wd2" y="hd2"/>
              </a:cxn>
            </a:cxnLst>
            <a:rect l="0" t="0" r="r" b="b"/>
            <a:pathLst>
              <a:path w="21600" h="21600" extrusionOk="0">
                <a:moveTo>
                  <a:pt x="0" y="19618"/>
                </a:moveTo>
                <a:lnTo>
                  <a:pt x="13500" y="19618"/>
                </a:lnTo>
                <a:lnTo>
                  <a:pt x="13500" y="1982"/>
                </a:lnTo>
                <a:lnTo>
                  <a:pt x="10800" y="1982"/>
                </a:lnTo>
                <a:lnTo>
                  <a:pt x="16200" y="0"/>
                </a:lnTo>
                <a:lnTo>
                  <a:pt x="21600" y="1982"/>
                </a:lnTo>
                <a:lnTo>
                  <a:pt x="18900" y="1982"/>
                </a:lnTo>
                <a:lnTo>
                  <a:pt x="18900" y="21600"/>
                </a:lnTo>
                <a:lnTo>
                  <a:pt x="0" y="21600"/>
                </a:lnTo>
                <a:close/>
              </a:path>
            </a:pathLst>
          </a:custGeom>
          <a:gradFill>
            <a:gsLst>
              <a:gs pos="0">
                <a:srgbClr val="595959"/>
              </a:gs>
              <a:gs pos="100000">
                <a:srgbClr val="404040"/>
              </a:gs>
            </a:gsLst>
            <a:lin ang="5400000"/>
          </a:gradFill>
          <a:ln>
            <a:solidFill>
              <a:srgbClr val="262626"/>
            </a:solidFill>
            <a:miter/>
          </a:ln>
          <a:effectLst>
            <a:outerShdw dist="23000" dir="5400000" rotWithShape="0">
              <a:srgbClr val="808080">
                <a:alpha val="34999"/>
              </a:srgbClr>
            </a:outerShdw>
          </a:effectLst>
        </p:spPr>
        <p:txBody>
          <a:bodyPr lIns="45718" tIns="45718" rIns="45718" bIns="45718" anchor="ctr"/>
          <a:lstStyle/>
          <a:p>
            <a:pPr algn="ctr" defTabSz="914400">
              <a:defRPr sz="1800">
                <a:solidFill>
                  <a:srgbClr val="FFFFFF"/>
                </a:solidFill>
                <a:latin typeface="+mn-lt"/>
                <a:ea typeface="+mn-ea"/>
                <a:cs typeface="+mn-cs"/>
                <a:sym typeface="Calibri"/>
              </a:defRPr>
            </a:pPr>
            <a:endParaRPr/>
          </a:p>
        </p:txBody>
      </p:sp>
      <p:sp>
        <p:nvSpPr>
          <p:cNvPr id="220" name="Shape 434"/>
          <p:cNvSpPr/>
          <p:nvPr/>
        </p:nvSpPr>
        <p:spPr>
          <a:xfrm rot="10800000" flipH="1">
            <a:off x="5748556" y="1508916"/>
            <a:ext cx="1676403" cy="57150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18839" y="16200"/>
                </a:lnTo>
                <a:lnTo>
                  <a:pt x="18839" y="5400"/>
                </a:lnTo>
                <a:lnTo>
                  <a:pt x="17918" y="5400"/>
                </a:lnTo>
                <a:lnTo>
                  <a:pt x="19759" y="0"/>
                </a:lnTo>
                <a:lnTo>
                  <a:pt x="21600" y="5400"/>
                </a:lnTo>
                <a:lnTo>
                  <a:pt x="20680" y="5400"/>
                </a:lnTo>
                <a:lnTo>
                  <a:pt x="20680" y="21600"/>
                </a:lnTo>
                <a:lnTo>
                  <a:pt x="0" y="21600"/>
                </a:lnTo>
                <a:close/>
              </a:path>
            </a:pathLst>
          </a:custGeom>
          <a:gradFill>
            <a:gsLst>
              <a:gs pos="0">
                <a:srgbClr val="595959"/>
              </a:gs>
              <a:gs pos="100000">
                <a:srgbClr val="404040"/>
              </a:gs>
            </a:gsLst>
            <a:lin ang="5400000"/>
          </a:gradFill>
          <a:ln>
            <a:solidFill>
              <a:srgbClr val="262626"/>
            </a:solidFill>
            <a:miter/>
          </a:ln>
          <a:effectLst>
            <a:outerShdw dist="23000" dir="5400000" rotWithShape="0">
              <a:srgbClr val="808080">
                <a:alpha val="34999"/>
              </a:srgbClr>
            </a:outerShdw>
          </a:effectLst>
        </p:spPr>
        <p:txBody>
          <a:bodyPr lIns="45718" tIns="45718" rIns="45718" bIns="45718" anchor="ctr"/>
          <a:lstStyle/>
          <a:p>
            <a:pPr algn="ctr" defTabSz="914400">
              <a:defRPr sz="1800">
                <a:solidFill>
                  <a:srgbClr val="FFFFFF"/>
                </a:solidFill>
                <a:latin typeface="+mn-lt"/>
                <a:ea typeface="+mn-ea"/>
                <a:cs typeface="+mn-cs"/>
                <a:sym typeface="Calibri"/>
              </a:defRPr>
            </a:pPr>
            <a:endParaRPr/>
          </a:p>
        </p:txBody>
      </p:sp>
      <p:sp>
        <p:nvSpPr>
          <p:cNvPr id="221" name="Shape 435"/>
          <p:cNvSpPr/>
          <p:nvPr/>
        </p:nvSpPr>
        <p:spPr>
          <a:xfrm rot="16200000">
            <a:off x="2122708" y="3304380"/>
            <a:ext cx="288930" cy="355606"/>
          </a:xfrm>
          <a:prstGeom prst="rightArrow">
            <a:avLst>
              <a:gd name="adj1" fmla="val 50000"/>
              <a:gd name="adj2" fmla="val 50000"/>
            </a:avLst>
          </a:prstGeom>
          <a:gradFill>
            <a:gsLst>
              <a:gs pos="0">
                <a:srgbClr val="262626"/>
              </a:gs>
              <a:gs pos="100000">
                <a:srgbClr val="595959"/>
              </a:gs>
            </a:gsLst>
            <a:lin ang="16200000"/>
          </a:gradFill>
          <a:ln>
            <a:solidFill>
              <a:srgbClr val="262626"/>
            </a:solidFill>
            <a:miter/>
          </a:ln>
          <a:effectLst>
            <a:outerShdw blurRad="63500" dist="23000" dir="5400000" rotWithShape="0">
              <a:srgbClr val="000000">
                <a:alpha val="34999"/>
              </a:srgbClr>
            </a:outerShdw>
          </a:effectLst>
        </p:spPr>
        <p:txBody>
          <a:bodyPr lIns="45718" tIns="45718" rIns="45718" bIns="45718" anchor="ctr"/>
          <a:lstStyle/>
          <a:p>
            <a:pPr algn="ctr" defTabSz="914400">
              <a:defRPr sz="1800">
                <a:solidFill>
                  <a:srgbClr val="FFFFFF"/>
                </a:solidFill>
                <a:latin typeface="+mn-lt"/>
                <a:ea typeface="+mn-ea"/>
                <a:cs typeface="+mn-cs"/>
                <a:sym typeface="Calibri"/>
              </a:defRPr>
            </a:pPr>
            <a:endParaRPr/>
          </a:p>
        </p:txBody>
      </p:sp>
      <p:sp>
        <p:nvSpPr>
          <p:cNvPr id="222" name="Shape 436"/>
          <p:cNvSpPr/>
          <p:nvPr/>
        </p:nvSpPr>
        <p:spPr>
          <a:xfrm rot="16200000">
            <a:off x="2148901" y="4667250"/>
            <a:ext cx="288930" cy="357190"/>
          </a:xfrm>
          <a:prstGeom prst="rightArrow">
            <a:avLst>
              <a:gd name="adj1" fmla="val 50000"/>
              <a:gd name="adj2" fmla="val 50000"/>
            </a:avLst>
          </a:prstGeom>
          <a:gradFill>
            <a:gsLst>
              <a:gs pos="0">
                <a:srgbClr val="262626"/>
              </a:gs>
              <a:gs pos="100000">
                <a:srgbClr val="595959"/>
              </a:gs>
            </a:gsLst>
            <a:lin ang="16200000"/>
          </a:gradFill>
          <a:ln>
            <a:solidFill>
              <a:srgbClr val="262626"/>
            </a:solidFill>
            <a:miter/>
          </a:ln>
          <a:effectLst>
            <a:outerShdw blurRad="63500" dist="23000" dir="5400000" rotWithShape="0">
              <a:srgbClr val="000000">
                <a:alpha val="34999"/>
              </a:srgbClr>
            </a:outerShdw>
          </a:effectLst>
        </p:spPr>
        <p:txBody>
          <a:bodyPr lIns="45718" tIns="45718" rIns="45718" bIns="45718" anchor="ctr"/>
          <a:lstStyle/>
          <a:p>
            <a:pPr algn="ctr" defTabSz="914400">
              <a:defRPr sz="1800">
                <a:solidFill>
                  <a:srgbClr val="FFFFFF"/>
                </a:solidFill>
                <a:latin typeface="+mn-lt"/>
                <a:ea typeface="+mn-ea"/>
                <a:cs typeface="+mn-cs"/>
                <a:sym typeface="Calibri"/>
              </a:defRPr>
            </a:pPr>
            <a:endParaRPr/>
          </a:p>
        </p:txBody>
      </p:sp>
      <p:sp>
        <p:nvSpPr>
          <p:cNvPr id="223" name="Shape 437"/>
          <p:cNvSpPr/>
          <p:nvPr/>
        </p:nvSpPr>
        <p:spPr>
          <a:xfrm flipH="1">
            <a:off x="2167157" y="6080916"/>
            <a:ext cx="1676402" cy="571505"/>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18839" y="16200"/>
                </a:lnTo>
                <a:lnTo>
                  <a:pt x="18839" y="5400"/>
                </a:lnTo>
                <a:lnTo>
                  <a:pt x="17918" y="5400"/>
                </a:lnTo>
                <a:lnTo>
                  <a:pt x="19759" y="0"/>
                </a:lnTo>
                <a:lnTo>
                  <a:pt x="21600" y="5400"/>
                </a:lnTo>
                <a:lnTo>
                  <a:pt x="20680" y="5400"/>
                </a:lnTo>
                <a:lnTo>
                  <a:pt x="20680" y="21600"/>
                </a:lnTo>
                <a:lnTo>
                  <a:pt x="0" y="21600"/>
                </a:lnTo>
                <a:close/>
              </a:path>
            </a:pathLst>
          </a:custGeom>
          <a:gradFill>
            <a:gsLst>
              <a:gs pos="0">
                <a:srgbClr val="595959"/>
              </a:gs>
              <a:gs pos="100000">
                <a:srgbClr val="404040"/>
              </a:gs>
            </a:gsLst>
            <a:lin ang="5400000"/>
          </a:gradFill>
          <a:ln>
            <a:solidFill>
              <a:srgbClr val="262626"/>
            </a:solidFill>
            <a:miter/>
          </a:ln>
          <a:effectLst>
            <a:outerShdw dist="23000" dir="5400000" rotWithShape="0">
              <a:srgbClr val="808080">
                <a:alpha val="34999"/>
              </a:srgbClr>
            </a:outerShdw>
          </a:effectLst>
        </p:spPr>
        <p:txBody>
          <a:bodyPr lIns="45718" tIns="45718" rIns="45718" bIns="45718" anchor="ctr"/>
          <a:lstStyle/>
          <a:p>
            <a:pPr algn="ctr" defTabSz="914400">
              <a:defRPr sz="1800">
                <a:solidFill>
                  <a:srgbClr val="FFFFFF"/>
                </a:solidFill>
                <a:latin typeface="+mn-lt"/>
                <a:ea typeface="+mn-ea"/>
                <a:cs typeface="+mn-cs"/>
                <a:sym typeface="Calibri"/>
              </a:defRPr>
            </a:pPr>
            <a:endParaRPr/>
          </a:p>
        </p:txBody>
      </p:sp>
      <p:sp>
        <p:nvSpPr>
          <p:cNvPr id="224" name="Shape 438"/>
          <p:cNvSpPr/>
          <p:nvPr/>
        </p:nvSpPr>
        <p:spPr>
          <a:xfrm rot="16200000" flipH="1">
            <a:off x="6347045" y="5574505"/>
            <a:ext cx="571506" cy="1584331"/>
          </a:xfrm>
          <a:custGeom>
            <a:avLst/>
            <a:gdLst/>
            <a:ahLst/>
            <a:cxnLst>
              <a:cxn ang="0">
                <a:pos x="wd2" y="hd2"/>
              </a:cxn>
              <a:cxn ang="5400000">
                <a:pos x="wd2" y="hd2"/>
              </a:cxn>
              <a:cxn ang="10800000">
                <a:pos x="wd2" y="hd2"/>
              </a:cxn>
              <a:cxn ang="16200000">
                <a:pos x="wd2" y="hd2"/>
              </a:cxn>
            </a:cxnLst>
            <a:rect l="0" t="0" r="r" b="b"/>
            <a:pathLst>
              <a:path w="21600" h="21600" extrusionOk="0">
                <a:moveTo>
                  <a:pt x="0" y="19652"/>
                </a:moveTo>
                <a:lnTo>
                  <a:pt x="13500" y="19652"/>
                </a:lnTo>
                <a:lnTo>
                  <a:pt x="13500" y="1948"/>
                </a:lnTo>
                <a:lnTo>
                  <a:pt x="10800" y="1948"/>
                </a:lnTo>
                <a:lnTo>
                  <a:pt x="16200" y="0"/>
                </a:lnTo>
                <a:lnTo>
                  <a:pt x="21600" y="1948"/>
                </a:lnTo>
                <a:lnTo>
                  <a:pt x="18900" y="1948"/>
                </a:lnTo>
                <a:lnTo>
                  <a:pt x="18900" y="21600"/>
                </a:lnTo>
                <a:lnTo>
                  <a:pt x="0" y="21600"/>
                </a:lnTo>
                <a:close/>
              </a:path>
            </a:pathLst>
          </a:custGeom>
          <a:gradFill>
            <a:gsLst>
              <a:gs pos="0">
                <a:srgbClr val="595959"/>
              </a:gs>
              <a:gs pos="100000">
                <a:srgbClr val="404040"/>
              </a:gs>
            </a:gsLst>
            <a:lin ang="5400000"/>
          </a:gradFill>
          <a:ln>
            <a:solidFill>
              <a:srgbClr val="262626"/>
            </a:solidFill>
            <a:miter/>
          </a:ln>
          <a:effectLst>
            <a:outerShdw dist="23000" dir="5400000" rotWithShape="0">
              <a:srgbClr val="808080">
                <a:alpha val="34999"/>
              </a:srgbClr>
            </a:outerShdw>
          </a:effectLst>
        </p:spPr>
        <p:txBody>
          <a:bodyPr lIns="45718" tIns="45718" rIns="45718" bIns="45718" anchor="ctr"/>
          <a:lstStyle/>
          <a:p>
            <a:pPr algn="ctr" defTabSz="914400">
              <a:defRPr sz="1800">
                <a:solidFill>
                  <a:srgbClr val="FFFFFF"/>
                </a:solidFill>
                <a:latin typeface="+mn-lt"/>
                <a:ea typeface="+mn-ea"/>
                <a:cs typeface="+mn-cs"/>
                <a:sym typeface="Calibri"/>
              </a:defRPr>
            </a:pPr>
            <a:endParaRPr/>
          </a:p>
        </p:txBody>
      </p:sp>
      <p:sp>
        <p:nvSpPr>
          <p:cNvPr id="225" name="Shape 439"/>
          <p:cNvSpPr/>
          <p:nvPr/>
        </p:nvSpPr>
        <p:spPr>
          <a:xfrm rot="5400000">
            <a:off x="7178099" y="4522787"/>
            <a:ext cx="288931" cy="357193"/>
          </a:xfrm>
          <a:prstGeom prst="rightArrow">
            <a:avLst>
              <a:gd name="adj1" fmla="val 50000"/>
              <a:gd name="adj2" fmla="val 50000"/>
            </a:avLst>
          </a:prstGeom>
          <a:gradFill>
            <a:gsLst>
              <a:gs pos="0">
                <a:srgbClr val="262626"/>
              </a:gs>
              <a:gs pos="100000">
                <a:srgbClr val="595959"/>
              </a:gs>
            </a:gsLst>
            <a:lin ang="16200000"/>
          </a:gradFill>
          <a:ln>
            <a:solidFill>
              <a:srgbClr val="262626"/>
            </a:solidFill>
            <a:miter/>
          </a:ln>
          <a:effectLst>
            <a:outerShdw blurRad="63500" dist="23000" dir="5400000" rotWithShape="0">
              <a:srgbClr val="000000">
                <a:alpha val="34999"/>
              </a:srgbClr>
            </a:outerShdw>
          </a:effectLst>
        </p:spPr>
        <p:txBody>
          <a:bodyPr lIns="45718" tIns="45718" rIns="45718" bIns="45718" anchor="ctr"/>
          <a:lstStyle/>
          <a:p>
            <a:pPr algn="ctr" defTabSz="914400">
              <a:defRPr sz="1800">
                <a:solidFill>
                  <a:srgbClr val="FFFFFF"/>
                </a:solidFill>
                <a:latin typeface="+mn-lt"/>
                <a:ea typeface="+mn-ea"/>
                <a:cs typeface="+mn-cs"/>
                <a:sym typeface="Calibri"/>
              </a:defRPr>
            </a:pPr>
            <a:endParaRPr/>
          </a:p>
        </p:txBody>
      </p:sp>
      <p:sp>
        <p:nvSpPr>
          <p:cNvPr id="226" name="Shape 440"/>
          <p:cNvSpPr/>
          <p:nvPr/>
        </p:nvSpPr>
        <p:spPr>
          <a:xfrm rot="5400000">
            <a:off x="7154288" y="3151184"/>
            <a:ext cx="288931" cy="357194"/>
          </a:xfrm>
          <a:prstGeom prst="rightArrow">
            <a:avLst>
              <a:gd name="adj1" fmla="val 50000"/>
              <a:gd name="adj2" fmla="val 50000"/>
            </a:avLst>
          </a:prstGeom>
          <a:gradFill>
            <a:gsLst>
              <a:gs pos="0">
                <a:srgbClr val="262626"/>
              </a:gs>
              <a:gs pos="100000">
                <a:srgbClr val="595959"/>
              </a:gs>
            </a:gsLst>
            <a:lin ang="16200000"/>
          </a:gradFill>
          <a:ln>
            <a:solidFill>
              <a:srgbClr val="262626"/>
            </a:solidFill>
            <a:miter/>
          </a:ln>
          <a:effectLst>
            <a:outerShdw blurRad="63500" dist="23000" dir="5400000" rotWithShape="0">
              <a:srgbClr val="000000">
                <a:alpha val="34999"/>
              </a:srgbClr>
            </a:outerShdw>
          </a:effectLst>
        </p:spPr>
        <p:txBody>
          <a:bodyPr lIns="45718" tIns="45718" rIns="45718" bIns="45718" anchor="ctr"/>
          <a:lstStyle/>
          <a:p>
            <a:pPr algn="ctr" defTabSz="914400">
              <a:defRPr sz="1800">
                <a:solidFill>
                  <a:srgbClr val="FFFFFF"/>
                </a:solidFill>
                <a:latin typeface="+mn-lt"/>
                <a:ea typeface="+mn-ea"/>
                <a:cs typeface="+mn-cs"/>
                <a:sym typeface="Calibri"/>
              </a:defRPr>
            </a:pPr>
            <a:endParaRPr/>
          </a:p>
        </p:txBody>
      </p:sp>
      <p:sp>
        <p:nvSpPr>
          <p:cNvPr id="227" name="Shape 441"/>
          <p:cNvSpPr/>
          <p:nvPr/>
        </p:nvSpPr>
        <p:spPr>
          <a:xfrm>
            <a:off x="6305891" y="2151856"/>
            <a:ext cx="1981203" cy="1066806"/>
          </a:xfrm>
          <a:prstGeom prst="rect">
            <a:avLst/>
          </a:prstGeom>
          <a:gradFill>
            <a:gsLst>
              <a:gs pos="0">
                <a:srgbClr val="A6F77D"/>
              </a:gs>
              <a:gs pos="100000">
                <a:srgbClr val="72D816"/>
              </a:gs>
            </a:gsLst>
            <a:lin ang="5400000"/>
          </a:gradFill>
          <a:ln>
            <a:solidFill>
              <a:srgbClr val="4F950F"/>
            </a:solidFill>
            <a:miter/>
          </a:ln>
        </p:spPr>
        <p:txBody>
          <a:bodyPr lIns="45718" tIns="45718" rIns="45718" bIns="45718" anchor="ctr"/>
          <a:lstStyle/>
          <a:p>
            <a:pPr algn="ctr" defTabSz="914400">
              <a:defRPr sz="1800">
                <a:solidFill>
                  <a:srgbClr val="FFFFFF"/>
                </a:solidFill>
                <a:latin typeface="+mn-lt"/>
                <a:ea typeface="+mn-ea"/>
                <a:cs typeface="+mn-cs"/>
                <a:sym typeface="Calibri"/>
              </a:defRPr>
            </a:pPr>
            <a:endParaRPr/>
          </a:p>
        </p:txBody>
      </p:sp>
      <p:grpSp>
        <p:nvGrpSpPr>
          <p:cNvPr id="230" name="Group 444"/>
          <p:cNvGrpSpPr/>
          <p:nvPr/>
        </p:nvGrpSpPr>
        <p:grpSpPr>
          <a:xfrm>
            <a:off x="6369312" y="2195606"/>
            <a:ext cx="1827410" cy="983994"/>
            <a:chOff x="0" y="-1"/>
            <a:chExt cx="1827408" cy="983993"/>
          </a:xfrm>
        </p:grpSpPr>
        <p:sp>
          <p:nvSpPr>
            <p:cNvPr id="228" name="Shape 442"/>
            <p:cNvSpPr/>
            <p:nvPr/>
          </p:nvSpPr>
          <p:spPr>
            <a:xfrm>
              <a:off x="-1" y="-2"/>
              <a:ext cx="1827410" cy="983994"/>
            </a:xfrm>
            <a:prstGeom prst="rect">
              <a:avLst/>
            </a:prstGeom>
            <a:gradFill flip="none" rotWithShape="1">
              <a:gsLst>
                <a:gs pos="9000">
                  <a:srgbClr val="FFFFFF"/>
                </a:gs>
                <a:gs pos="100000">
                  <a:srgbClr val="F2F2F2"/>
                </a:gs>
              </a:gsLst>
              <a:lin ang="5400000" scaled="0"/>
            </a:gradFill>
            <a:ln w="12700" cap="flat">
              <a:noFill/>
              <a:miter lim="400000"/>
            </a:ln>
            <a:effectLst/>
          </p:spPr>
          <p:txBody>
            <a:bodyPr wrap="square" lIns="45718" tIns="45718" rIns="45718" bIns="45718" numCol="1" anchor="ctr">
              <a:noAutofit/>
            </a:bodyPr>
            <a:lstStyle/>
            <a:p>
              <a:pPr algn="ctr" defTabSz="801687">
                <a:spcBef>
                  <a:spcPts val="400"/>
                </a:spcBef>
                <a:defRPr sz="1100" b="1">
                  <a:latin typeface="+mn-lt"/>
                  <a:ea typeface="+mn-ea"/>
                  <a:cs typeface="+mn-cs"/>
                  <a:sym typeface="Calibri"/>
                </a:defRPr>
              </a:pPr>
              <a:endParaRPr/>
            </a:p>
          </p:txBody>
        </p:sp>
        <p:sp>
          <p:nvSpPr>
            <p:cNvPr id="229" name="Shape 443"/>
            <p:cNvSpPr txBox="1"/>
            <p:nvPr/>
          </p:nvSpPr>
          <p:spPr>
            <a:xfrm>
              <a:off x="-1" y="143760"/>
              <a:ext cx="1827410" cy="6964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defTabSz="801687">
                <a:spcBef>
                  <a:spcPts val="200"/>
                </a:spcBef>
                <a:defRPr sz="1100" b="1">
                  <a:latin typeface="Arial"/>
                  <a:ea typeface="Arial"/>
                  <a:cs typeface="Arial"/>
                  <a:sym typeface="Arial"/>
                </a:defRPr>
              </a:lvl1pPr>
            </a:lstStyle>
            <a:p>
              <a:r>
                <a:t>Monthly salary of foreign players was not allowed to go above $60,000 (limit 2 players per team)</a:t>
              </a:r>
            </a:p>
          </p:txBody>
        </p:sp>
      </p:grpSp>
      <p:sp>
        <p:nvSpPr>
          <p:cNvPr id="231" name="Shape 445"/>
          <p:cNvSpPr/>
          <p:nvPr/>
        </p:nvSpPr>
        <p:spPr>
          <a:xfrm>
            <a:off x="3781535" y="1204116"/>
            <a:ext cx="1981203" cy="1066806"/>
          </a:xfrm>
          <a:prstGeom prst="rect">
            <a:avLst/>
          </a:prstGeom>
          <a:gradFill>
            <a:gsLst>
              <a:gs pos="0">
                <a:srgbClr val="74F4FF"/>
              </a:gs>
              <a:gs pos="100000">
                <a:srgbClr val="208ECD"/>
              </a:gs>
            </a:gsLst>
            <a:lin ang="5400000"/>
          </a:gradFill>
          <a:ln>
            <a:solidFill>
              <a:srgbClr val="00618E"/>
            </a:solidFill>
            <a:miter/>
          </a:ln>
        </p:spPr>
        <p:txBody>
          <a:bodyPr lIns="45718" tIns="45718" rIns="45718" bIns="45718" anchor="ctr"/>
          <a:lstStyle/>
          <a:p>
            <a:pPr algn="ctr" defTabSz="914400">
              <a:defRPr sz="1800">
                <a:solidFill>
                  <a:srgbClr val="FFFFFF"/>
                </a:solidFill>
                <a:latin typeface="+mn-lt"/>
                <a:ea typeface="+mn-ea"/>
                <a:cs typeface="+mn-cs"/>
                <a:sym typeface="Calibri"/>
              </a:defRPr>
            </a:pPr>
            <a:endParaRPr/>
          </a:p>
        </p:txBody>
      </p:sp>
      <p:grpSp>
        <p:nvGrpSpPr>
          <p:cNvPr id="234" name="Group 448"/>
          <p:cNvGrpSpPr/>
          <p:nvPr/>
        </p:nvGrpSpPr>
        <p:grpSpPr>
          <a:xfrm>
            <a:off x="3868837" y="1245522"/>
            <a:ext cx="1827411" cy="983993"/>
            <a:chOff x="0" y="0"/>
            <a:chExt cx="1827409" cy="983991"/>
          </a:xfrm>
        </p:grpSpPr>
        <p:sp>
          <p:nvSpPr>
            <p:cNvPr id="232" name="Shape 446"/>
            <p:cNvSpPr/>
            <p:nvPr/>
          </p:nvSpPr>
          <p:spPr>
            <a:xfrm>
              <a:off x="-1" y="-1"/>
              <a:ext cx="1827411" cy="983993"/>
            </a:xfrm>
            <a:prstGeom prst="rect">
              <a:avLst/>
            </a:prstGeom>
            <a:gradFill flip="none" rotWithShape="1">
              <a:gsLst>
                <a:gs pos="9000">
                  <a:srgbClr val="FFFFFF"/>
                </a:gs>
                <a:gs pos="100000">
                  <a:srgbClr val="F2F2F2"/>
                </a:gs>
              </a:gsLst>
              <a:lin ang="5400000" scaled="0"/>
            </a:gradFill>
            <a:ln w="12700" cap="flat">
              <a:noFill/>
              <a:miter lim="400000"/>
            </a:ln>
            <a:effectLst/>
          </p:spPr>
          <p:txBody>
            <a:bodyPr wrap="square" lIns="45718" tIns="45718" rIns="45718" bIns="45718" numCol="1" anchor="ctr">
              <a:noAutofit/>
            </a:bodyPr>
            <a:lstStyle/>
            <a:p>
              <a:pPr algn="ctr" defTabSz="801687">
                <a:spcBef>
                  <a:spcPts val="400"/>
                </a:spcBef>
                <a:defRPr sz="2000" b="1">
                  <a:latin typeface="+mn-lt"/>
                  <a:ea typeface="+mn-ea"/>
                  <a:cs typeface="+mn-cs"/>
                  <a:sym typeface="Calibri"/>
                </a:defRPr>
              </a:pPr>
              <a:endParaRPr/>
            </a:p>
          </p:txBody>
        </p:sp>
        <p:sp>
          <p:nvSpPr>
            <p:cNvPr id="233" name="Shape 447"/>
            <p:cNvSpPr txBox="1"/>
            <p:nvPr/>
          </p:nvSpPr>
          <p:spPr>
            <a:xfrm>
              <a:off x="-1" y="270965"/>
              <a:ext cx="1827411" cy="4420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defTabSz="801687">
                <a:spcBef>
                  <a:spcPts val="200"/>
                </a:spcBef>
                <a:defRPr sz="1200" b="1">
                  <a:latin typeface="Arial"/>
                  <a:ea typeface="Arial"/>
                  <a:cs typeface="Arial"/>
                  <a:sym typeface="Arial"/>
                </a:defRPr>
              </a:lvl1pPr>
            </a:lstStyle>
            <a:p>
              <a:r>
                <a:t>820,000 U.S. dollars per team</a:t>
              </a:r>
            </a:p>
          </p:txBody>
        </p:sp>
      </p:grpSp>
      <p:sp>
        <p:nvSpPr>
          <p:cNvPr id="235" name="Shape 449"/>
          <p:cNvSpPr/>
          <p:nvPr/>
        </p:nvSpPr>
        <p:spPr>
          <a:xfrm>
            <a:off x="1281333" y="2151856"/>
            <a:ext cx="1981202" cy="1066806"/>
          </a:xfrm>
          <a:prstGeom prst="rect">
            <a:avLst/>
          </a:prstGeom>
          <a:gradFill>
            <a:gsLst>
              <a:gs pos="0">
                <a:srgbClr val="A6F77D"/>
              </a:gs>
              <a:gs pos="100000">
                <a:srgbClr val="72D816"/>
              </a:gs>
            </a:gsLst>
            <a:lin ang="5400000"/>
          </a:gradFill>
          <a:ln>
            <a:solidFill>
              <a:srgbClr val="4F950F"/>
            </a:solidFill>
            <a:miter/>
          </a:ln>
        </p:spPr>
        <p:txBody>
          <a:bodyPr lIns="45718" tIns="45718" rIns="45718" bIns="45718" anchor="ctr"/>
          <a:lstStyle/>
          <a:p>
            <a:pPr algn="ctr" defTabSz="914400">
              <a:defRPr sz="1800">
                <a:solidFill>
                  <a:srgbClr val="FFFFFF"/>
                </a:solidFill>
                <a:latin typeface="+mn-lt"/>
                <a:ea typeface="+mn-ea"/>
                <a:cs typeface="+mn-cs"/>
                <a:sym typeface="Calibri"/>
              </a:defRPr>
            </a:pPr>
            <a:endParaRPr/>
          </a:p>
        </p:txBody>
      </p:sp>
      <p:grpSp>
        <p:nvGrpSpPr>
          <p:cNvPr id="238" name="Group 452"/>
          <p:cNvGrpSpPr/>
          <p:nvPr/>
        </p:nvGrpSpPr>
        <p:grpSpPr>
          <a:xfrm>
            <a:off x="1344752" y="2195606"/>
            <a:ext cx="1827411" cy="983994"/>
            <a:chOff x="0" y="-1"/>
            <a:chExt cx="1827409" cy="983993"/>
          </a:xfrm>
        </p:grpSpPr>
        <p:sp>
          <p:nvSpPr>
            <p:cNvPr id="236" name="Shape 450"/>
            <p:cNvSpPr/>
            <p:nvPr/>
          </p:nvSpPr>
          <p:spPr>
            <a:xfrm>
              <a:off x="-1" y="-2"/>
              <a:ext cx="1827410" cy="983994"/>
            </a:xfrm>
            <a:prstGeom prst="rect">
              <a:avLst/>
            </a:prstGeom>
            <a:gradFill flip="none" rotWithShape="1">
              <a:gsLst>
                <a:gs pos="9000">
                  <a:srgbClr val="FFFFFF"/>
                </a:gs>
                <a:gs pos="100000">
                  <a:srgbClr val="F2F2F2"/>
                </a:gs>
              </a:gsLst>
              <a:lin ang="5400000" scaled="0"/>
            </a:gradFill>
            <a:ln w="12700" cap="flat">
              <a:noFill/>
              <a:miter lim="400000"/>
            </a:ln>
            <a:effectLst/>
          </p:spPr>
          <p:txBody>
            <a:bodyPr wrap="square" lIns="45718" tIns="45718" rIns="45718" bIns="45718" numCol="1" anchor="ctr">
              <a:noAutofit/>
            </a:bodyPr>
            <a:lstStyle/>
            <a:p>
              <a:pPr algn="ctr" defTabSz="801687">
                <a:spcBef>
                  <a:spcPts val="400"/>
                </a:spcBef>
                <a:defRPr sz="1100" b="1">
                  <a:latin typeface="+mn-lt"/>
                  <a:ea typeface="+mn-ea"/>
                  <a:cs typeface="+mn-cs"/>
                  <a:sym typeface="Calibri"/>
                </a:defRPr>
              </a:pPr>
              <a:endParaRPr/>
            </a:p>
          </p:txBody>
        </p:sp>
        <p:sp>
          <p:nvSpPr>
            <p:cNvPr id="237" name="Shape 451"/>
            <p:cNvSpPr txBox="1"/>
            <p:nvPr/>
          </p:nvSpPr>
          <p:spPr>
            <a:xfrm>
              <a:off x="-1" y="67560"/>
              <a:ext cx="1827410" cy="8488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defTabSz="801687">
                <a:spcBef>
                  <a:spcPts val="200"/>
                </a:spcBef>
                <a:defRPr sz="1100" b="1">
                  <a:latin typeface="Arial"/>
                  <a:ea typeface="Arial"/>
                  <a:cs typeface="Arial"/>
                  <a:sym typeface="Arial"/>
                </a:defRPr>
              </a:lvl1pPr>
            </a:lstStyle>
            <a:p>
              <a:r>
                <a:t>Allows a capitalist system for its local players to compete and the most successful being rewarded heavily</a:t>
              </a:r>
            </a:p>
          </p:txBody>
        </p:sp>
      </p:grpSp>
      <p:sp>
        <p:nvSpPr>
          <p:cNvPr id="239" name="Shape 453"/>
          <p:cNvSpPr/>
          <p:nvPr/>
        </p:nvSpPr>
        <p:spPr>
          <a:xfrm>
            <a:off x="1281333" y="3588703"/>
            <a:ext cx="1981202" cy="1066806"/>
          </a:xfrm>
          <a:prstGeom prst="rect">
            <a:avLst/>
          </a:prstGeom>
          <a:gradFill>
            <a:gsLst>
              <a:gs pos="0">
                <a:srgbClr val="74F4FF"/>
              </a:gs>
              <a:gs pos="100000">
                <a:srgbClr val="208ECD"/>
              </a:gs>
            </a:gsLst>
            <a:lin ang="5400000"/>
          </a:gradFill>
          <a:ln>
            <a:solidFill>
              <a:srgbClr val="00618E"/>
            </a:solidFill>
            <a:miter/>
          </a:ln>
        </p:spPr>
        <p:txBody>
          <a:bodyPr lIns="45718" tIns="45718" rIns="45718" bIns="45718" anchor="ctr"/>
          <a:lstStyle/>
          <a:p>
            <a:pPr algn="ctr" defTabSz="914400">
              <a:defRPr sz="1800">
                <a:solidFill>
                  <a:srgbClr val="FFFFFF"/>
                </a:solidFill>
                <a:latin typeface="+mn-lt"/>
                <a:ea typeface="+mn-ea"/>
                <a:cs typeface="+mn-cs"/>
                <a:sym typeface="Calibri"/>
              </a:defRPr>
            </a:pPr>
            <a:endParaRPr/>
          </a:p>
        </p:txBody>
      </p:sp>
      <p:grpSp>
        <p:nvGrpSpPr>
          <p:cNvPr id="242" name="Group 456"/>
          <p:cNvGrpSpPr/>
          <p:nvPr/>
        </p:nvGrpSpPr>
        <p:grpSpPr>
          <a:xfrm>
            <a:off x="1344752" y="3627217"/>
            <a:ext cx="1827411" cy="983996"/>
            <a:chOff x="0" y="0"/>
            <a:chExt cx="1827409" cy="983994"/>
          </a:xfrm>
        </p:grpSpPr>
        <p:sp>
          <p:nvSpPr>
            <p:cNvPr id="240" name="Shape 454"/>
            <p:cNvSpPr/>
            <p:nvPr/>
          </p:nvSpPr>
          <p:spPr>
            <a:xfrm>
              <a:off x="-1" y="-1"/>
              <a:ext cx="1827410" cy="983996"/>
            </a:xfrm>
            <a:prstGeom prst="rect">
              <a:avLst/>
            </a:prstGeom>
            <a:gradFill flip="none" rotWithShape="1">
              <a:gsLst>
                <a:gs pos="9000">
                  <a:srgbClr val="FFFFFF"/>
                </a:gs>
                <a:gs pos="100000">
                  <a:srgbClr val="F2F2F2"/>
                </a:gs>
              </a:gsLst>
              <a:lin ang="5400000" scaled="0"/>
            </a:gradFill>
            <a:ln w="12700" cap="flat">
              <a:noFill/>
              <a:miter lim="400000"/>
            </a:ln>
            <a:effectLst/>
          </p:spPr>
          <p:txBody>
            <a:bodyPr wrap="square" lIns="45718" tIns="45718" rIns="45718" bIns="45718" numCol="1" anchor="ctr">
              <a:noAutofit/>
            </a:bodyPr>
            <a:lstStyle/>
            <a:p>
              <a:pPr algn="ctr" defTabSz="801687">
                <a:spcBef>
                  <a:spcPts val="400"/>
                </a:spcBef>
                <a:defRPr sz="1800" b="1">
                  <a:latin typeface="+mn-lt"/>
                  <a:ea typeface="+mn-ea"/>
                  <a:cs typeface="+mn-cs"/>
                  <a:sym typeface="Calibri"/>
                </a:defRPr>
              </a:pPr>
              <a:endParaRPr/>
            </a:p>
          </p:txBody>
        </p:sp>
        <p:sp>
          <p:nvSpPr>
            <p:cNvPr id="241" name="Shape 455"/>
            <p:cNvSpPr txBox="1"/>
            <p:nvPr/>
          </p:nvSpPr>
          <p:spPr>
            <a:xfrm>
              <a:off x="-1" y="219959"/>
              <a:ext cx="1827410" cy="544067"/>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defTabSz="801687">
                <a:spcBef>
                  <a:spcPts val="200"/>
                </a:spcBef>
                <a:defRPr sz="1100" b="1">
                  <a:latin typeface="Arial"/>
                  <a:ea typeface="Arial"/>
                  <a:cs typeface="Arial"/>
                  <a:sym typeface="Arial"/>
                </a:defRPr>
              </a:lvl1pPr>
            </a:lstStyle>
            <a:p>
              <a:r>
                <a:t>League is protecting the domestic industry from foreign domination</a:t>
              </a:r>
            </a:p>
          </p:txBody>
        </p:sp>
      </p:grpSp>
      <p:sp>
        <p:nvSpPr>
          <p:cNvPr id="243" name="Shape 457"/>
          <p:cNvSpPr/>
          <p:nvPr/>
        </p:nvSpPr>
        <p:spPr>
          <a:xfrm>
            <a:off x="1281333" y="4937916"/>
            <a:ext cx="1981202" cy="1066805"/>
          </a:xfrm>
          <a:prstGeom prst="rect">
            <a:avLst/>
          </a:prstGeom>
          <a:gradFill>
            <a:gsLst>
              <a:gs pos="0">
                <a:srgbClr val="A6F77D"/>
              </a:gs>
              <a:gs pos="100000">
                <a:srgbClr val="72D816"/>
              </a:gs>
            </a:gsLst>
            <a:lin ang="5400000"/>
          </a:gradFill>
          <a:ln>
            <a:solidFill>
              <a:srgbClr val="4F950F"/>
            </a:solidFill>
            <a:miter/>
          </a:ln>
        </p:spPr>
        <p:txBody>
          <a:bodyPr lIns="45718" tIns="45718" rIns="45718" bIns="45718" anchor="ctr"/>
          <a:lstStyle/>
          <a:p>
            <a:pPr algn="ctr" defTabSz="914400">
              <a:defRPr sz="1800">
                <a:solidFill>
                  <a:srgbClr val="FFFFFF"/>
                </a:solidFill>
                <a:latin typeface="+mn-lt"/>
                <a:ea typeface="+mn-ea"/>
                <a:cs typeface="+mn-cs"/>
                <a:sym typeface="Calibri"/>
              </a:defRPr>
            </a:pPr>
            <a:endParaRPr/>
          </a:p>
        </p:txBody>
      </p:sp>
      <p:grpSp>
        <p:nvGrpSpPr>
          <p:cNvPr id="246" name="Group 460"/>
          <p:cNvGrpSpPr/>
          <p:nvPr/>
        </p:nvGrpSpPr>
        <p:grpSpPr>
          <a:xfrm>
            <a:off x="1344755" y="4973032"/>
            <a:ext cx="1827409" cy="1001266"/>
            <a:chOff x="-1" y="0"/>
            <a:chExt cx="1827407" cy="1001265"/>
          </a:xfrm>
        </p:grpSpPr>
        <p:sp>
          <p:nvSpPr>
            <p:cNvPr id="244" name="Shape 458"/>
            <p:cNvSpPr/>
            <p:nvPr/>
          </p:nvSpPr>
          <p:spPr>
            <a:xfrm>
              <a:off x="-2" y="8639"/>
              <a:ext cx="1827409" cy="983995"/>
            </a:xfrm>
            <a:prstGeom prst="rect">
              <a:avLst/>
            </a:prstGeom>
            <a:gradFill flip="none" rotWithShape="1">
              <a:gsLst>
                <a:gs pos="9000">
                  <a:srgbClr val="FFFFFF"/>
                </a:gs>
                <a:gs pos="100000">
                  <a:srgbClr val="F2F2F2"/>
                </a:gs>
              </a:gsLst>
              <a:lin ang="5400000" scaled="0"/>
            </a:gradFill>
            <a:ln w="12700" cap="flat">
              <a:noFill/>
              <a:miter lim="400000"/>
            </a:ln>
            <a:effectLst/>
          </p:spPr>
          <p:txBody>
            <a:bodyPr wrap="square" lIns="45718" tIns="45718" rIns="45718" bIns="45718" numCol="1" anchor="ctr">
              <a:noAutofit/>
            </a:bodyPr>
            <a:lstStyle/>
            <a:p>
              <a:pPr algn="ctr" defTabSz="801687">
                <a:spcBef>
                  <a:spcPts val="400"/>
                </a:spcBef>
                <a:defRPr sz="1100" b="1">
                  <a:latin typeface="+mn-lt"/>
                  <a:ea typeface="+mn-ea"/>
                  <a:cs typeface="+mn-cs"/>
                  <a:sym typeface="Calibri"/>
                </a:defRPr>
              </a:pPr>
              <a:endParaRPr/>
            </a:p>
          </p:txBody>
        </p:sp>
        <p:sp>
          <p:nvSpPr>
            <p:cNvPr id="245" name="Shape 459"/>
            <p:cNvSpPr txBox="1"/>
            <p:nvPr/>
          </p:nvSpPr>
          <p:spPr>
            <a:xfrm>
              <a:off x="-2" y="0"/>
              <a:ext cx="1827409" cy="10012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defTabSz="801687">
                <a:spcBef>
                  <a:spcPts val="200"/>
                </a:spcBef>
                <a:defRPr sz="1100" b="1">
                  <a:latin typeface="Arial"/>
                  <a:ea typeface="Arial"/>
                  <a:cs typeface="Arial"/>
                  <a:sym typeface="Arial"/>
                </a:defRPr>
              </a:lvl1pPr>
            </a:lstStyle>
            <a:p>
              <a:r>
                <a:t>Foreign player influence is down and an  incentive to make the national team pushes competitive level of play from Chinese players</a:t>
              </a:r>
            </a:p>
          </p:txBody>
        </p:sp>
      </p:grpSp>
      <p:sp>
        <p:nvSpPr>
          <p:cNvPr id="247" name="Shape 461"/>
          <p:cNvSpPr/>
          <p:nvPr/>
        </p:nvSpPr>
        <p:spPr>
          <a:xfrm>
            <a:off x="3733855" y="5700588"/>
            <a:ext cx="1981202" cy="1066805"/>
          </a:xfrm>
          <a:prstGeom prst="rect">
            <a:avLst/>
          </a:prstGeom>
          <a:gradFill>
            <a:gsLst>
              <a:gs pos="0">
                <a:srgbClr val="74F4FF"/>
              </a:gs>
              <a:gs pos="100000">
                <a:srgbClr val="208ECD"/>
              </a:gs>
            </a:gsLst>
            <a:lin ang="5400000"/>
          </a:gradFill>
          <a:ln>
            <a:solidFill>
              <a:srgbClr val="00618E"/>
            </a:solidFill>
            <a:miter/>
          </a:ln>
        </p:spPr>
        <p:txBody>
          <a:bodyPr lIns="45718" tIns="45718" rIns="45718" bIns="45718" anchor="ctr"/>
          <a:lstStyle/>
          <a:p>
            <a:pPr algn="ctr" defTabSz="914400">
              <a:defRPr sz="1800">
                <a:solidFill>
                  <a:srgbClr val="FFFFFF"/>
                </a:solidFill>
                <a:latin typeface="+mn-lt"/>
                <a:ea typeface="+mn-ea"/>
                <a:cs typeface="+mn-cs"/>
                <a:sym typeface="Calibri"/>
              </a:defRPr>
            </a:pPr>
            <a:endParaRPr/>
          </a:p>
        </p:txBody>
      </p:sp>
      <p:grpSp>
        <p:nvGrpSpPr>
          <p:cNvPr id="250" name="Group 464"/>
          <p:cNvGrpSpPr/>
          <p:nvPr/>
        </p:nvGrpSpPr>
        <p:grpSpPr>
          <a:xfrm>
            <a:off x="3797278" y="5730464"/>
            <a:ext cx="1827406" cy="1001266"/>
            <a:chOff x="0" y="0"/>
            <a:chExt cx="1827404" cy="1001265"/>
          </a:xfrm>
        </p:grpSpPr>
        <p:sp>
          <p:nvSpPr>
            <p:cNvPr id="248" name="Shape 462"/>
            <p:cNvSpPr/>
            <p:nvPr/>
          </p:nvSpPr>
          <p:spPr>
            <a:xfrm>
              <a:off x="-1" y="8639"/>
              <a:ext cx="1827405" cy="983995"/>
            </a:xfrm>
            <a:prstGeom prst="rect">
              <a:avLst/>
            </a:prstGeom>
            <a:gradFill flip="none" rotWithShape="1">
              <a:gsLst>
                <a:gs pos="9000">
                  <a:srgbClr val="FFFFFF"/>
                </a:gs>
                <a:gs pos="100000">
                  <a:srgbClr val="F2F2F2"/>
                </a:gs>
              </a:gsLst>
              <a:lin ang="5400000" scaled="0"/>
            </a:gradFill>
            <a:ln w="12700" cap="flat">
              <a:noFill/>
              <a:miter lim="400000"/>
            </a:ln>
            <a:effectLst/>
          </p:spPr>
          <p:txBody>
            <a:bodyPr wrap="square" lIns="45718" tIns="45718" rIns="45718" bIns="45718" numCol="1" anchor="ctr">
              <a:noAutofit/>
            </a:bodyPr>
            <a:lstStyle/>
            <a:p>
              <a:pPr algn="ctr" defTabSz="801687">
                <a:spcBef>
                  <a:spcPts val="400"/>
                </a:spcBef>
                <a:defRPr sz="1800" b="1">
                  <a:latin typeface="+mn-lt"/>
                  <a:ea typeface="+mn-ea"/>
                  <a:cs typeface="+mn-cs"/>
                  <a:sym typeface="Calibri"/>
                </a:defRPr>
              </a:pPr>
              <a:endParaRPr/>
            </a:p>
          </p:txBody>
        </p:sp>
        <p:sp>
          <p:nvSpPr>
            <p:cNvPr id="249" name="Shape 463"/>
            <p:cNvSpPr txBox="1"/>
            <p:nvPr/>
          </p:nvSpPr>
          <p:spPr>
            <a:xfrm>
              <a:off x="-1" y="0"/>
              <a:ext cx="1827405" cy="10012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defTabSz="801687">
                <a:spcBef>
                  <a:spcPts val="200"/>
                </a:spcBef>
                <a:defRPr sz="1100" b="1">
                  <a:latin typeface="Arial"/>
                  <a:ea typeface="Arial"/>
                  <a:cs typeface="Arial"/>
                  <a:sym typeface="Arial"/>
                </a:defRPr>
              </a:lvl1pPr>
            </a:lstStyle>
            <a:p>
              <a:r>
                <a:t>The motivation to play good is making the Chinese National Team where players can make up to $146,000 for making the team</a:t>
              </a:r>
            </a:p>
          </p:txBody>
        </p:sp>
      </p:grpSp>
      <p:sp>
        <p:nvSpPr>
          <p:cNvPr id="251" name="Shape 465"/>
          <p:cNvSpPr/>
          <p:nvPr/>
        </p:nvSpPr>
        <p:spPr>
          <a:xfrm>
            <a:off x="6305891" y="4937916"/>
            <a:ext cx="1981203" cy="1066805"/>
          </a:xfrm>
          <a:prstGeom prst="rect">
            <a:avLst/>
          </a:prstGeom>
          <a:gradFill>
            <a:gsLst>
              <a:gs pos="0">
                <a:srgbClr val="A6F77D"/>
              </a:gs>
              <a:gs pos="100000">
                <a:srgbClr val="72D816"/>
              </a:gs>
            </a:gsLst>
            <a:lin ang="5400000"/>
          </a:gradFill>
          <a:ln>
            <a:solidFill>
              <a:srgbClr val="4F950F"/>
            </a:solidFill>
            <a:miter/>
          </a:ln>
        </p:spPr>
        <p:txBody>
          <a:bodyPr lIns="45718" tIns="45718" rIns="45718" bIns="45718" anchor="ctr"/>
          <a:lstStyle/>
          <a:p>
            <a:pPr algn="ctr" defTabSz="914400">
              <a:defRPr sz="1800">
                <a:solidFill>
                  <a:srgbClr val="FFFFFF"/>
                </a:solidFill>
                <a:latin typeface="+mn-lt"/>
                <a:ea typeface="+mn-ea"/>
                <a:cs typeface="+mn-cs"/>
                <a:sym typeface="Calibri"/>
              </a:defRPr>
            </a:pPr>
            <a:endParaRPr/>
          </a:p>
        </p:txBody>
      </p:sp>
      <p:grpSp>
        <p:nvGrpSpPr>
          <p:cNvPr id="254" name="Group 468"/>
          <p:cNvGrpSpPr/>
          <p:nvPr/>
        </p:nvGrpSpPr>
        <p:grpSpPr>
          <a:xfrm>
            <a:off x="6369312" y="4981668"/>
            <a:ext cx="1827410" cy="983997"/>
            <a:chOff x="0" y="-1"/>
            <a:chExt cx="1827408" cy="983996"/>
          </a:xfrm>
        </p:grpSpPr>
        <p:sp>
          <p:nvSpPr>
            <p:cNvPr id="252" name="Shape 466"/>
            <p:cNvSpPr/>
            <p:nvPr/>
          </p:nvSpPr>
          <p:spPr>
            <a:xfrm>
              <a:off x="-1" y="-2"/>
              <a:ext cx="1827410" cy="983998"/>
            </a:xfrm>
            <a:prstGeom prst="rect">
              <a:avLst/>
            </a:prstGeom>
            <a:gradFill flip="none" rotWithShape="1">
              <a:gsLst>
                <a:gs pos="9000">
                  <a:srgbClr val="FFFFFF"/>
                </a:gs>
                <a:gs pos="100000">
                  <a:srgbClr val="F2F2F2"/>
                </a:gs>
              </a:gsLst>
              <a:lin ang="5400000" scaled="0"/>
            </a:gradFill>
            <a:ln w="12700" cap="flat">
              <a:noFill/>
              <a:miter lim="400000"/>
            </a:ln>
            <a:effectLst/>
          </p:spPr>
          <p:txBody>
            <a:bodyPr wrap="square" lIns="45718" tIns="45718" rIns="45718" bIns="45718" numCol="1" anchor="ctr">
              <a:noAutofit/>
            </a:bodyPr>
            <a:lstStyle/>
            <a:p>
              <a:pPr algn="ctr" defTabSz="801687">
                <a:spcBef>
                  <a:spcPts val="400"/>
                </a:spcBef>
                <a:defRPr sz="1100" b="1">
                  <a:latin typeface="+mn-lt"/>
                  <a:ea typeface="+mn-ea"/>
                  <a:cs typeface="+mn-cs"/>
                  <a:sym typeface="Calibri"/>
                </a:defRPr>
              </a:pPr>
              <a:endParaRPr/>
            </a:p>
          </p:txBody>
        </p:sp>
        <p:sp>
          <p:nvSpPr>
            <p:cNvPr id="253" name="Shape 467"/>
            <p:cNvSpPr txBox="1"/>
            <p:nvPr/>
          </p:nvSpPr>
          <p:spPr>
            <a:xfrm>
              <a:off x="-1" y="143761"/>
              <a:ext cx="1827410" cy="696466"/>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lvl1pPr algn="ctr" defTabSz="801687">
                <a:spcBef>
                  <a:spcPts val="200"/>
                </a:spcBef>
                <a:defRPr sz="1100" b="1">
                  <a:latin typeface="Arial"/>
                  <a:ea typeface="Arial"/>
                  <a:cs typeface="Arial"/>
                  <a:sym typeface="Arial"/>
                </a:defRPr>
              </a:lvl1pPr>
            </a:lstStyle>
            <a:p>
              <a:r>
                <a:t>The total salary for players and coaches must be below 55 percent of a club's revenue</a:t>
              </a:r>
            </a:p>
          </p:txBody>
        </p:sp>
      </p:grpSp>
      <p:sp>
        <p:nvSpPr>
          <p:cNvPr id="255" name="Shape 469"/>
          <p:cNvSpPr/>
          <p:nvPr/>
        </p:nvSpPr>
        <p:spPr>
          <a:xfrm>
            <a:off x="6305891" y="3474241"/>
            <a:ext cx="1981203" cy="1066806"/>
          </a:xfrm>
          <a:prstGeom prst="rect">
            <a:avLst/>
          </a:prstGeom>
          <a:gradFill>
            <a:gsLst>
              <a:gs pos="0">
                <a:srgbClr val="A6F77D"/>
              </a:gs>
              <a:gs pos="100000">
                <a:srgbClr val="72D816"/>
              </a:gs>
            </a:gsLst>
            <a:lin ang="5400000"/>
          </a:gradFill>
          <a:ln>
            <a:solidFill>
              <a:srgbClr val="4F950F"/>
            </a:solidFill>
            <a:miter/>
          </a:ln>
        </p:spPr>
        <p:txBody>
          <a:bodyPr lIns="45718" tIns="45718" rIns="45718" bIns="45718" anchor="ctr"/>
          <a:lstStyle/>
          <a:p>
            <a:pPr algn="ctr" defTabSz="914400">
              <a:defRPr sz="1800">
                <a:solidFill>
                  <a:srgbClr val="FFFFFF"/>
                </a:solidFill>
                <a:latin typeface="+mn-lt"/>
                <a:ea typeface="+mn-ea"/>
                <a:cs typeface="+mn-cs"/>
                <a:sym typeface="Calibri"/>
              </a:defRPr>
            </a:pPr>
            <a:endParaRPr/>
          </a:p>
        </p:txBody>
      </p:sp>
      <p:grpSp>
        <p:nvGrpSpPr>
          <p:cNvPr id="258" name="Group 472"/>
          <p:cNvGrpSpPr/>
          <p:nvPr/>
        </p:nvGrpSpPr>
        <p:grpSpPr>
          <a:xfrm>
            <a:off x="6369312" y="3557055"/>
            <a:ext cx="1827410" cy="983996"/>
            <a:chOff x="0" y="0"/>
            <a:chExt cx="1827408" cy="983994"/>
          </a:xfrm>
        </p:grpSpPr>
        <p:sp>
          <p:nvSpPr>
            <p:cNvPr id="256" name="Shape 470"/>
            <p:cNvSpPr/>
            <p:nvPr/>
          </p:nvSpPr>
          <p:spPr>
            <a:xfrm>
              <a:off x="-1" y="-1"/>
              <a:ext cx="1827410" cy="983996"/>
            </a:xfrm>
            <a:prstGeom prst="rect">
              <a:avLst/>
            </a:prstGeom>
            <a:gradFill flip="none" rotWithShape="1">
              <a:gsLst>
                <a:gs pos="9000">
                  <a:srgbClr val="FFFFFF"/>
                </a:gs>
                <a:gs pos="100000">
                  <a:srgbClr val="F2F2F2"/>
                </a:gs>
              </a:gsLst>
              <a:lin ang="5400000" scaled="0"/>
            </a:gradFill>
            <a:ln w="12700" cap="flat">
              <a:noFill/>
              <a:miter lim="400000"/>
            </a:ln>
            <a:effectLst/>
          </p:spPr>
          <p:txBody>
            <a:bodyPr wrap="square" lIns="45718" tIns="45718" rIns="45718" bIns="45718" numCol="1" anchor="ctr">
              <a:noAutofit/>
            </a:bodyPr>
            <a:lstStyle/>
            <a:p>
              <a:pPr algn="ctr" defTabSz="801687">
                <a:spcBef>
                  <a:spcPts val="400"/>
                </a:spcBef>
                <a:defRPr sz="1800" b="1">
                  <a:latin typeface="+mn-lt"/>
                  <a:ea typeface="+mn-ea"/>
                  <a:cs typeface="+mn-cs"/>
                  <a:sym typeface="Calibri"/>
                </a:defRPr>
              </a:pPr>
              <a:endParaRPr/>
            </a:p>
          </p:txBody>
        </p:sp>
        <p:sp>
          <p:nvSpPr>
            <p:cNvPr id="257" name="Shape 471"/>
            <p:cNvSpPr txBox="1"/>
            <p:nvPr/>
          </p:nvSpPr>
          <p:spPr>
            <a:xfrm>
              <a:off x="-1" y="194766"/>
              <a:ext cx="1827410" cy="59445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8" tIns="45718" rIns="45718" bIns="45718" numCol="1" anchor="ctr">
              <a:spAutoFit/>
            </a:bodyPr>
            <a:lstStyle/>
            <a:p>
              <a:pPr algn="ctr" defTabSz="801687">
                <a:spcBef>
                  <a:spcPts val="200"/>
                </a:spcBef>
                <a:defRPr sz="1100" b="1">
                  <a:latin typeface="Arial"/>
                  <a:ea typeface="Arial"/>
                  <a:cs typeface="Arial"/>
                  <a:sym typeface="Arial"/>
                </a:defRPr>
              </a:pPr>
              <a:r>
                <a:t>Chinese club players will </a:t>
              </a:r>
              <a:r>
                <a:rPr sz="1200"/>
                <a:t>not exceed 300,000 yuan ($44,000)</a:t>
              </a:r>
            </a:p>
          </p:txBody>
        </p:sp>
      </p:grpSp>
      <p:sp>
        <p:nvSpPr>
          <p:cNvPr id="259" name="Título 1"/>
          <p:cNvSpPr txBox="1"/>
          <p:nvPr/>
        </p:nvSpPr>
        <p:spPr>
          <a:xfrm>
            <a:off x="652198" y="319186"/>
            <a:ext cx="6855251"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2000" b="1">
                <a:solidFill>
                  <a:srgbClr val="921824"/>
                </a:solidFill>
                <a:latin typeface="Georgia"/>
                <a:ea typeface="Georgia"/>
                <a:cs typeface="Georgia"/>
                <a:sym typeface="Georgia"/>
              </a:defRPr>
            </a:lvl1pPr>
          </a:lstStyle>
          <a:p>
            <a:r>
              <a:rPr dirty="0"/>
              <a:t>NBA China - Salary Cap</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ítulo 1"/>
          <p:cNvSpPr txBox="1"/>
          <p:nvPr/>
        </p:nvSpPr>
        <p:spPr>
          <a:xfrm>
            <a:off x="703910" y="386953"/>
            <a:ext cx="6855251"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2000" b="1">
                <a:solidFill>
                  <a:srgbClr val="921824"/>
                </a:solidFill>
                <a:latin typeface="Georgia"/>
                <a:ea typeface="Georgia"/>
                <a:cs typeface="Georgia"/>
                <a:sym typeface="Georgia"/>
              </a:defRPr>
            </a:lvl1pPr>
          </a:lstStyle>
          <a:p>
            <a:r>
              <a:rPr dirty="0"/>
              <a:t>NBA China - Typical Season</a:t>
            </a:r>
          </a:p>
        </p:txBody>
      </p:sp>
      <p:sp>
        <p:nvSpPr>
          <p:cNvPr id="262" name="Shape 475"/>
          <p:cNvSpPr/>
          <p:nvPr/>
        </p:nvSpPr>
        <p:spPr>
          <a:xfrm flipH="1">
            <a:off x="284135" y="897815"/>
            <a:ext cx="9144001" cy="4873853"/>
          </a:xfrm>
          <a:prstGeom prst="rect">
            <a:avLst/>
          </a:prstGeom>
          <a:gradFill>
            <a:gsLst>
              <a:gs pos="0">
                <a:srgbClr val="F3F3F3"/>
              </a:gs>
              <a:gs pos="48000">
                <a:srgbClr val="F3F3F3"/>
              </a:gs>
              <a:gs pos="69000">
                <a:srgbClr val="F3F3F3"/>
              </a:gs>
              <a:gs pos="100000">
                <a:srgbClr val="BFBFBF"/>
              </a:gs>
            </a:gsLst>
            <a:lin ang="5400000"/>
          </a:gradFill>
          <a:ln w="12700">
            <a:miter lim="400000"/>
          </a:ln>
          <a:effectLst>
            <a:outerShdw dist="23000" dir="5400000" rotWithShape="0">
              <a:srgbClr val="808080">
                <a:alpha val="34998"/>
              </a:srgbClr>
            </a:outerShdw>
          </a:effectLst>
        </p:spPr>
        <p:txBody>
          <a:bodyPr lIns="45718" tIns="45718" rIns="45718" bIns="45718" anchor="ctr"/>
          <a:lstStyle/>
          <a:p>
            <a:pPr algn="ctr" defTabSz="914400">
              <a:defRPr sz="1800">
                <a:solidFill>
                  <a:srgbClr val="FFFFFF"/>
                </a:solidFill>
                <a:latin typeface="+mn-lt"/>
                <a:ea typeface="+mn-ea"/>
                <a:cs typeface="+mn-cs"/>
                <a:sym typeface="Calibri"/>
              </a:defRPr>
            </a:pPr>
            <a:endParaRPr/>
          </a:p>
        </p:txBody>
      </p:sp>
      <p:sp>
        <p:nvSpPr>
          <p:cNvPr id="263" name="Shape 476"/>
          <p:cNvSpPr/>
          <p:nvPr/>
        </p:nvSpPr>
        <p:spPr>
          <a:xfrm>
            <a:off x="711162" y="3644900"/>
            <a:ext cx="1351778" cy="1295357"/>
          </a:xfrm>
          <a:prstGeom prst="rect">
            <a:avLst/>
          </a:prstGeom>
          <a:gradFill>
            <a:gsLst>
              <a:gs pos="0">
                <a:srgbClr val="74F4FF"/>
              </a:gs>
              <a:gs pos="100000">
                <a:srgbClr val="208ECD"/>
              </a:gs>
            </a:gsLst>
            <a:lin ang="5400000"/>
          </a:gradFill>
          <a:ln>
            <a:solidFill>
              <a:srgbClr val="00618E"/>
            </a:solidFill>
            <a:miter/>
          </a:ln>
        </p:spPr>
        <p:txBody>
          <a:bodyPr lIns="45718" tIns="45718" rIns="45718" bIns="45718" anchor="ctr"/>
          <a:lstStyle/>
          <a:p>
            <a:pPr algn="ctr" defTabSz="914400">
              <a:defRPr sz="1800">
                <a:latin typeface="+mn-lt"/>
                <a:ea typeface="+mn-ea"/>
                <a:cs typeface="+mn-cs"/>
                <a:sym typeface="Calibri"/>
              </a:defRPr>
            </a:pPr>
            <a:endParaRPr/>
          </a:p>
        </p:txBody>
      </p:sp>
      <p:grpSp>
        <p:nvGrpSpPr>
          <p:cNvPr id="267" name="Group 480"/>
          <p:cNvGrpSpPr/>
          <p:nvPr/>
        </p:nvGrpSpPr>
        <p:grpSpPr>
          <a:xfrm>
            <a:off x="2235638" y="3283104"/>
            <a:ext cx="2002638" cy="2006307"/>
            <a:chOff x="-2" y="-2"/>
            <a:chExt cx="2002636" cy="2006306"/>
          </a:xfrm>
        </p:grpSpPr>
        <p:sp>
          <p:nvSpPr>
            <p:cNvPr id="264" name="Shape 477"/>
            <p:cNvSpPr/>
            <p:nvPr/>
          </p:nvSpPr>
          <p:spPr>
            <a:xfrm rot="20313475" flipH="1">
              <a:off x="224426" y="224292"/>
              <a:ext cx="1513867" cy="1514487"/>
            </a:xfrm>
            <a:prstGeom prst="ellipse">
              <a:avLst/>
            </a:prstGeom>
            <a:gradFill flip="none" rotWithShape="1">
              <a:gsLst>
                <a:gs pos="0">
                  <a:srgbClr val="74FFFD"/>
                </a:gs>
                <a:gs pos="100000">
                  <a:srgbClr val="20A6CD"/>
                </a:gs>
              </a:gsLst>
              <a:path path="circle">
                <a:fillToRect l="37721" t="-19636" r="62278" b="119636"/>
              </a:path>
            </a:gradFill>
            <a:ln w="9525" cap="flat">
              <a:solidFill>
                <a:srgbClr val="00618F"/>
              </a:solidFill>
              <a:prstDash val="solid"/>
              <a:round/>
            </a:ln>
            <a:effectLst/>
          </p:spPr>
          <p:txBody>
            <a:bodyPr wrap="square" lIns="45718" tIns="45718" rIns="45718" bIns="45718" numCol="1" anchor="ctr">
              <a:noAutofit/>
            </a:bodyPr>
            <a:lstStyle/>
            <a:p>
              <a:pPr algn="ctr" defTabSz="914400">
                <a:defRPr sz="1800" u="sng">
                  <a:solidFill>
                    <a:srgbClr val="FFFFFF"/>
                  </a:solidFill>
                  <a:latin typeface="+mn-lt"/>
                  <a:ea typeface="+mn-ea"/>
                  <a:cs typeface="+mn-cs"/>
                  <a:sym typeface="Calibri"/>
                </a:defRPr>
              </a:pPr>
              <a:endParaRPr/>
            </a:p>
          </p:txBody>
        </p:sp>
        <p:sp>
          <p:nvSpPr>
            <p:cNvPr id="265" name="Shape 478"/>
            <p:cNvSpPr/>
            <p:nvPr/>
          </p:nvSpPr>
          <p:spPr>
            <a:xfrm rot="3213475" flipH="1">
              <a:off x="880133" y="566849"/>
              <a:ext cx="666729" cy="146959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cubicBezTo>
                    <a:pt x="9671" y="1263"/>
                    <a:pt x="2047" y="7121"/>
                    <a:pt x="4572" y="13086"/>
                  </a:cubicBezTo>
                  <a:cubicBezTo>
                    <a:pt x="6381" y="17358"/>
                    <a:pt x="13056" y="20696"/>
                    <a:pt x="21600" y="21600"/>
                  </a:cubicBezTo>
                  <a:close/>
                </a:path>
              </a:pathLst>
            </a:custGeom>
            <a:gradFill flip="none" rotWithShape="1">
              <a:gsLst>
                <a:gs pos="24000">
                  <a:srgbClr val="000000">
                    <a:alpha val="24000"/>
                  </a:srgbClr>
                </a:gs>
                <a:gs pos="100000">
                  <a:srgbClr val="FFFFFF">
                    <a:alpha val="0"/>
                  </a:srgbClr>
                </a:gs>
              </a:gsLst>
              <a:path path="circle">
                <a:fillToRect l="37721" t="-19636" r="62278" b="119636"/>
              </a:path>
            </a:gradFill>
            <a:ln w="12700" cap="flat">
              <a:noFill/>
              <a:miter lim="400000"/>
            </a:ln>
            <a:effectLst/>
          </p:spPr>
          <p:txBody>
            <a:bodyPr wrap="square" lIns="45718" tIns="45718" rIns="45718" bIns="45718" numCol="1" anchor="ctr">
              <a:noAutofit/>
            </a:bodyPr>
            <a:lstStyle/>
            <a:p>
              <a:pPr algn="ctr" defTabSz="914400">
                <a:defRPr sz="1800" u="sng">
                  <a:solidFill>
                    <a:srgbClr val="FFFFFF"/>
                  </a:solidFill>
                  <a:latin typeface="+mn-lt"/>
                  <a:ea typeface="+mn-ea"/>
                  <a:cs typeface="+mn-cs"/>
                  <a:sym typeface="Calibri"/>
                </a:defRPr>
              </a:pPr>
              <a:endParaRPr/>
            </a:p>
          </p:txBody>
        </p:sp>
        <p:sp>
          <p:nvSpPr>
            <p:cNvPr id="266" name="Shape 479"/>
            <p:cNvSpPr/>
            <p:nvPr/>
          </p:nvSpPr>
          <p:spPr>
            <a:xfrm rot="19765573" flipH="1">
              <a:off x="291405" y="307240"/>
              <a:ext cx="1070143" cy="799579"/>
            </a:xfrm>
            <a:prstGeom prst="ellipse">
              <a:avLst/>
            </a:prstGeom>
            <a:gradFill flip="none" rotWithShape="1">
              <a:gsLst>
                <a:gs pos="0">
                  <a:srgbClr val="FFFCF9">
                    <a:alpha val="76999"/>
                  </a:srgbClr>
                </a:gs>
                <a:gs pos="100000">
                  <a:srgbClr val="FFFFFF">
                    <a:alpha val="0"/>
                  </a:srgbClr>
                </a:gs>
              </a:gsLst>
              <a:lin ang="5400000" scaled="0"/>
            </a:gradFill>
            <a:ln w="12700" cap="flat">
              <a:noFill/>
              <a:miter lim="400000"/>
            </a:ln>
            <a:effectLst/>
          </p:spPr>
          <p:txBody>
            <a:bodyPr wrap="square" lIns="45718" tIns="45718" rIns="45718" bIns="45718" numCol="1" anchor="ctr">
              <a:noAutofit/>
            </a:bodyPr>
            <a:lstStyle/>
            <a:p>
              <a:pPr algn="ctr" defTabSz="914400">
                <a:defRPr sz="1800" u="sng">
                  <a:solidFill>
                    <a:srgbClr val="FFFFFF"/>
                  </a:solidFill>
                  <a:latin typeface="+mn-lt"/>
                  <a:ea typeface="+mn-ea"/>
                  <a:cs typeface="+mn-cs"/>
                  <a:sym typeface="Calibri"/>
                </a:defRPr>
              </a:pPr>
              <a:endParaRPr/>
            </a:p>
          </p:txBody>
        </p:sp>
      </p:grpSp>
      <p:grpSp>
        <p:nvGrpSpPr>
          <p:cNvPr id="271" name="Group 484"/>
          <p:cNvGrpSpPr/>
          <p:nvPr/>
        </p:nvGrpSpPr>
        <p:grpSpPr>
          <a:xfrm>
            <a:off x="3645338" y="2014691"/>
            <a:ext cx="2002640" cy="2006308"/>
            <a:chOff x="-2" y="0"/>
            <a:chExt cx="2002638" cy="2006306"/>
          </a:xfrm>
        </p:grpSpPr>
        <p:sp>
          <p:nvSpPr>
            <p:cNvPr id="268" name="Shape 481"/>
            <p:cNvSpPr/>
            <p:nvPr/>
          </p:nvSpPr>
          <p:spPr>
            <a:xfrm rot="20313475" flipH="1">
              <a:off x="224426" y="224293"/>
              <a:ext cx="1513867" cy="1514487"/>
            </a:xfrm>
            <a:prstGeom prst="ellipse">
              <a:avLst/>
            </a:prstGeom>
            <a:gradFill flip="none" rotWithShape="1">
              <a:gsLst>
                <a:gs pos="0">
                  <a:srgbClr val="74FFFD"/>
                </a:gs>
                <a:gs pos="100000">
                  <a:srgbClr val="20A6CD"/>
                </a:gs>
              </a:gsLst>
              <a:path path="circle">
                <a:fillToRect l="37721" t="-19636" r="62278" b="119636"/>
              </a:path>
            </a:gradFill>
            <a:ln w="9525" cap="flat">
              <a:solidFill>
                <a:srgbClr val="00618F"/>
              </a:solidFill>
              <a:prstDash val="solid"/>
              <a:round/>
            </a:ln>
            <a:effectLst/>
          </p:spPr>
          <p:txBody>
            <a:bodyPr wrap="square" lIns="45718" tIns="45718" rIns="45718" bIns="45718" numCol="1" anchor="ctr">
              <a:noAutofit/>
            </a:bodyPr>
            <a:lstStyle/>
            <a:p>
              <a:pPr algn="ctr" defTabSz="914400">
                <a:defRPr sz="1800" u="sng">
                  <a:solidFill>
                    <a:srgbClr val="FFFFFF"/>
                  </a:solidFill>
                  <a:latin typeface="+mn-lt"/>
                  <a:ea typeface="+mn-ea"/>
                  <a:cs typeface="+mn-cs"/>
                  <a:sym typeface="Calibri"/>
                </a:defRPr>
              </a:pPr>
              <a:endParaRPr/>
            </a:p>
          </p:txBody>
        </p:sp>
        <p:sp>
          <p:nvSpPr>
            <p:cNvPr id="269" name="Shape 482"/>
            <p:cNvSpPr/>
            <p:nvPr/>
          </p:nvSpPr>
          <p:spPr>
            <a:xfrm rot="3213475" flipH="1">
              <a:off x="880134" y="566848"/>
              <a:ext cx="666730" cy="14696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cubicBezTo>
                    <a:pt x="9671" y="1263"/>
                    <a:pt x="2047" y="7121"/>
                    <a:pt x="4572" y="13086"/>
                  </a:cubicBezTo>
                  <a:cubicBezTo>
                    <a:pt x="6381" y="17358"/>
                    <a:pt x="13056" y="20696"/>
                    <a:pt x="21600" y="21600"/>
                  </a:cubicBezTo>
                  <a:close/>
                </a:path>
              </a:pathLst>
            </a:custGeom>
            <a:gradFill flip="none" rotWithShape="1">
              <a:gsLst>
                <a:gs pos="24000">
                  <a:srgbClr val="000000">
                    <a:alpha val="24000"/>
                  </a:srgbClr>
                </a:gs>
                <a:gs pos="100000">
                  <a:srgbClr val="FFFFFF">
                    <a:alpha val="0"/>
                  </a:srgbClr>
                </a:gs>
              </a:gsLst>
              <a:path path="circle">
                <a:fillToRect l="37721" t="-19636" r="62278" b="119636"/>
              </a:path>
            </a:gradFill>
            <a:ln w="12700" cap="flat">
              <a:noFill/>
              <a:miter lim="400000"/>
            </a:ln>
            <a:effectLst/>
          </p:spPr>
          <p:txBody>
            <a:bodyPr wrap="square" lIns="45718" tIns="45718" rIns="45718" bIns="45718" numCol="1" anchor="ctr">
              <a:noAutofit/>
            </a:bodyPr>
            <a:lstStyle/>
            <a:p>
              <a:pPr algn="ctr" defTabSz="914400">
                <a:defRPr sz="1800" u="sng">
                  <a:solidFill>
                    <a:srgbClr val="FFFFFF"/>
                  </a:solidFill>
                  <a:latin typeface="+mn-lt"/>
                  <a:ea typeface="+mn-ea"/>
                  <a:cs typeface="+mn-cs"/>
                  <a:sym typeface="Calibri"/>
                </a:defRPr>
              </a:pPr>
              <a:endParaRPr/>
            </a:p>
          </p:txBody>
        </p:sp>
        <p:sp>
          <p:nvSpPr>
            <p:cNvPr id="270" name="Shape 483"/>
            <p:cNvSpPr/>
            <p:nvPr/>
          </p:nvSpPr>
          <p:spPr>
            <a:xfrm rot="19765573" flipH="1">
              <a:off x="291406" y="307240"/>
              <a:ext cx="1070143" cy="799579"/>
            </a:xfrm>
            <a:prstGeom prst="ellipse">
              <a:avLst/>
            </a:prstGeom>
            <a:gradFill flip="none" rotWithShape="1">
              <a:gsLst>
                <a:gs pos="0">
                  <a:srgbClr val="FFFCF9">
                    <a:alpha val="76999"/>
                  </a:srgbClr>
                </a:gs>
                <a:gs pos="100000">
                  <a:srgbClr val="FFFFFF">
                    <a:alpha val="0"/>
                  </a:srgbClr>
                </a:gs>
              </a:gsLst>
              <a:lin ang="5400000" scaled="0"/>
            </a:gradFill>
            <a:ln w="12700" cap="flat">
              <a:noFill/>
              <a:miter lim="400000"/>
            </a:ln>
            <a:effectLst/>
          </p:spPr>
          <p:txBody>
            <a:bodyPr wrap="square" lIns="45718" tIns="45718" rIns="45718" bIns="45718" numCol="1" anchor="ctr">
              <a:noAutofit/>
            </a:bodyPr>
            <a:lstStyle/>
            <a:p>
              <a:pPr algn="ctr" defTabSz="914400">
                <a:defRPr sz="1800" u="sng">
                  <a:solidFill>
                    <a:srgbClr val="FFFFFF"/>
                  </a:solidFill>
                  <a:latin typeface="+mn-lt"/>
                  <a:ea typeface="+mn-ea"/>
                  <a:cs typeface="+mn-cs"/>
                  <a:sym typeface="Calibri"/>
                </a:defRPr>
              </a:pPr>
              <a:endParaRPr/>
            </a:p>
          </p:txBody>
        </p:sp>
      </p:grpSp>
      <p:grpSp>
        <p:nvGrpSpPr>
          <p:cNvPr id="275" name="Group 488"/>
          <p:cNvGrpSpPr/>
          <p:nvPr/>
        </p:nvGrpSpPr>
        <p:grpSpPr>
          <a:xfrm>
            <a:off x="3683439" y="4600727"/>
            <a:ext cx="2002640" cy="2006308"/>
            <a:chOff x="-2" y="-2"/>
            <a:chExt cx="2002638" cy="2006306"/>
          </a:xfrm>
        </p:grpSpPr>
        <p:sp>
          <p:nvSpPr>
            <p:cNvPr id="272" name="Shape 485"/>
            <p:cNvSpPr/>
            <p:nvPr/>
          </p:nvSpPr>
          <p:spPr>
            <a:xfrm rot="20313475" flipH="1">
              <a:off x="224426" y="224292"/>
              <a:ext cx="1513868" cy="1514487"/>
            </a:xfrm>
            <a:prstGeom prst="ellipse">
              <a:avLst/>
            </a:prstGeom>
            <a:gradFill flip="none" rotWithShape="1">
              <a:gsLst>
                <a:gs pos="0">
                  <a:srgbClr val="74FFFD"/>
                </a:gs>
                <a:gs pos="100000">
                  <a:srgbClr val="20A6CD"/>
                </a:gs>
              </a:gsLst>
              <a:path path="circle">
                <a:fillToRect l="37721" t="-19636" r="62278" b="119636"/>
              </a:path>
            </a:gradFill>
            <a:ln w="9525" cap="flat">
              <a:solidFill>
                <a:srgbClr val="00618F"/>
              </a:solidFill>
              <a:prstDash val="solid"/>
              <a:round/>
            </a:ln>
            <a:effectLst/>
          </p:spPr>
          <p:txBody>
            <a:bodyPr wrap="square" lIns="45718" tIns="45718" rIns="45718" bIns="45718" numCol="1" anchor="ctr">
              <a:noAutofit/>
            </a:bodyPr>
            <a:lstStyle/>
            <a:p>
              <a:pPr algn="ctr" defTabSz="914400">
                <a:defRPr sz="1800" u="sng">
                  <a:solidFill>
                    <a:srgbClr val="FFFFFF"/>
                  </a:solidFill>
                  <a:latin typeface="+mn-lt"/>
                  <a:ea typeface="+mn-ea"/>
                  <a:cs typeface="+mn-cs"/>
                  <a:sym typeface="Calibri"/>
                </a:defRPr>
              </a:pPr>
              <a:endParaRPr/>
            </a:p>
          </p:txBody>
        </p:sp>
        <p:sp>
          <p:nvSpPr>
            <p:cNvPr id="273" name="Shape 486"/>
            <p:cNvSpPr/>
            <p:nvPr/>
          </p:nvSpPr>
          <p:spPr>
            <a:xfrm rot="3213475" flipH="1">
              <a:off x="880133" y="566847"/>
              <a:ext cx="666730" cy="146960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cubicBezTo>
                    <a:pt x="9671" y="1263"/>
                    <a:pt x="2047" y="7121"/>
                    <a:pt x="4572" y="13086"/>
                  </a:cubicBezTo>
                  <a:cubicBezTo>
                    <a:pt x="6381" y="17358"/>
                    <a:pt x="13056" y="20696"/>
                    <a:pt x="21600" y="21600"/>
                  </a:cubicBezTo>
                  <a:close/>
                </a:path>
              </a:pathLst>
            </a:custGeom>
            <a:gradFill flip="none" rotWithShape="1">
              <a:gsLst>
                <a:gs pos="24000">
                  <a:srgbClr val="000000">
                    <a:alpha val="24000"/>
                  </a:srgbClr>
                </a:gs>
                <a:gs pos="100000">
                  <a:srgbClr val="FFFFFF">
                    <a:alpha val="0"/>
                  </a:srgbClr>
                </a:gs>
              </a:gsLst>
              <a:path path="circle">
                <a:fillToRect l="37721" t="-19636" r="62278" b="119636"/>
              </a:path>
            </a:gradFill>
            <a:ln w="12700" cap="flat">
              <a:noFill/>
              <a:miter lim="400000"/>
            </a:ln>
            <a:effectLst/>
          </p:spPr>
          <p:txBody>
            <a:bodyPr wrap="square" lIns="45718" tIns="45718" rIns="45718" bIns="45718" numCol="1" anchor="ctr">
              <a:noAutofit/>
            </a:bodyPr>
            <a:lstStyle/>
            <a:p>
              <a:pPr algn="ctr" defTabSz="914400">
                <a:defRPr sz="1800" u="sng">
                  <a:solidFill>
                    <a:srgbClr val="FFFFFF"/>
                  </a:solidFill>
                  <a:latin typeface="+mn-lt"/>
                  <a:ea typeface="+mn-ea"/>
                  <a:cs typeface="+mn-cs"/>
                  <a:sym typeface="Calibri"/>
                </a:defRPr>
              </a:pPr>
              <a:endParaRPr/>
            </a:p>
          </p:txBody>
        </p:sp>
        <p:sp>
          <p:nvSpPr>
            <p:cNvPr id="274" name="Shape 487"/>
            <p:cNvSpPr/>
            <p:nvPr/>
          </p:nvSpPr>
          <p:spPr>
            <a:xfrm rot="19765573" flipH="1">
              <a:off x="291406" y="307240"/>
              <a:ext cx="1070143" cy="799579"/>
            </a:xfrm>
            <a:prstGeom prst="ellipse">
              <a:avLst/>
            </a:prstGeom>
            <a:gradFill flip="none" rotWithShape="1">
              <a:gsLst>
                <a:gs pos="0">
                  <a:srgbClr val="FFFCF9">
                    <a:alpha val="76999"/>
                  </a:srgbClr>
                </a:gs>
                <a:gs pos="100000">
                  <a:srgbClr val="FFFFFF">
                    <a:alpha val="0"/>
                  </a:srgbClr>
                </a:gs>
              </a:gsLst>
              <a:lin ang="5400000" scaled="0"/>
            </a:gradFill>
            <a:ln w="12700" cap="flat">
              <a:noFill/>
              <a:miter lim="400000"/>
            </a:ln>
            <a:effectLst/>
          </p:spPr>
          <p:txBody>
            <a:bodyPr wrap="square" lIns="45718" tIns="45718" rIns="45718" bIns="45718" numCol="1" anchor="ctr">
              <a:noAutofit/>
            </a:bodyPr>
            <a:lstStyle/>
            <a:p>
              <a:pPr algn="ctr" defTabSz="914400">
                <a:defRPr sz="1800" u="sng">
                  <a:solidFill>
                    <a:srgbClr val="FFFFFF"/>
                  </a:solidFill>
                  <a:latin typeface="+mn-lt"/>
                  <a:ea typeface="+mn-ea"/>
                  <a:cs typeface="+mn-cs"/>
                  <a:sym typeface="Calibri"/>
                </a:defRPr>
              </a:pPr>
              <a:endParaRPr/>
            </a:p>
          </p:txBody>
        </p:sp>
      </p:grpSp>
      <p:grpSp>
        <p:nvGrpSpPr>
          <p:cNvPr id="279" name="Group 492"/>
          <p:cNvGrpSpPr/>
          <p:nvPr/>
        </p:nvGrpSpPr>
        <p:grpSpPr>
          <a:xfrm>
            <a:off x="5085197" y="3281515"/>
            <a:ext cx="2002643" cy="2006308"/>
            <a:chOff x="-2" y="-1"/>
            <a:chExt cx="2002641" cy="2006306"/>
          </a:xfrm>
        </p:grpSpPr>
        <p:sp>
          <p:nvSpPr>
            <p:cNvPr id="276" name="Shape 489"/>
            <p:cNvSpPr/>
            <p:nvPr/>
          </p:nvSpPr>
          <p:spPr>
            <a:xfrm rot="20313475" flipH="1">
              <a:off x="224426" y="224293"/>
              <a:ext cx="1513869" cy="1514487"/>
            </a:xfrm>
            <a:prstGeom prst="ellipse">
              <a:avLst/>
            </a:prstGeom>
            <a:gradFill flip="none" rotWithShape="1">
              <a:gsLst>
                <a:gs pos="0">
                  <a:srgbClr val="74FFFD"/>
                </a:gs>
                <a:gs pos="100000">
                  <a:srgbClr val="20A6CD"/>
                </a:gs>
              </a:gsLst>
              <a:path path="circle">
                <a:fillToRect l="37721" t="-19636" r="62278" b="119636"/>
              </a:path>
            </a:gradFill>
            <a:ln w="9525" cap="flat">
              <a:solidFill>
                <a:srgbClr val="00618F"/>
              </a:solidFill>
              <a:prstDash val="solid"/>
              <a:round/>
            </a:ln>
            <a:effectLst/>
          </p:spPr>
          <p:txBody>
            <a:bodyPr wrap="square" lIns="45718" tIns="45718" rIns="45718" bIns="45718" numCol="1" anchor="ctr">
              <a:noAutofit/>
            </a:bodyPr>
            <a:lstStyle/>
            <a:p>
              <a:pPr algn="ctr" defTabSz="914400">
                <a:defRPr sz="1800" u="sng">
                  <a:solidFill>
                    <a:srgbClr val="FFFFFF"/>
                  </a:solidFill>
                  <a:latin typeface="+mn-lt"/>
                  <a:ea typeface="+mn-ea"/>
                  <a:cs typeface="+mn-cs"/>
                  <a:sym typeface="Calibri"/>
                </a:defRPr>
              </a:pPr>
              <a:endParaRPr/>
            </a:p>
          </p:txBody>
        </p:sp>
        <p:sp>
          <p:nvSpPr>
            <p:cNvPr id="277" name="Shape 490"/>
            <p:cNvSpPr/>
            <p:nvPr/>
          </p:nvSpPr>
          <p:spPr>
            <a:xfrm rot="3213475" flipH="1">
              <a:off x="880136" y="566847"/>
              <a:ext cx="666730" cy="1469603"/>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9671" y="21600"/>
                    <a:pt x="0" y="16765"/>
                    <a:pt x="0" y="10800"/>
                  </a:cubicBezTo>
                  <a:cubicBezTo>
                    <a:pt x="0" y="4835"/>
                    <a:pt x="9671" y="0"/>
                    <a:pt x="21600" y="0"/>
                  </a:cubicBezTo>
                  <a:cubicBezTo>
                    <a:pt x="9671" y="1263"/>
                    <a:pt x="2047" y="7121"/>
                    <a:pt x="4572" y="13086"/>
                  </a:cubicBezTo>
                  <a:cubicBezTo>
                    <a:pt x="6381" y="17358"/>
                    <a:pt x="13056" y="20696"/>
                    <a:pt x="21600" y="21600"/>
                  </a:cubicBezTo>
                  <a:close/>
                </a:path>
              </a:pathLst>
            </a:custGeom>
            <a:gradFill flip="none" rotWithShape="1">
              <a:gsLst>
                <a:gs pos="24000">
                  <a:srgbClr val="000000">
                    <a:alpha val="24000"/>
                  </a:srgbClr>
                </a:gs>
                <a:gs pos="100000">
                  <a:srgbClr val="FFFFFF">
                    <a:alpha val="0"/>
                  </a:srgbClr>
                </a:gs>
              </a:gsLst>
              <a:path path="circle">
                <a:fillToRect l="37721" t="-19636" r="62278" b="119636"/>
              </a:path>
            </a:gradFill>
            <a:ln w="12700" cap="flat">
              <a:noFill/>
              <a:miter lim="400000"/>
            </a:ln>
            <a:effectLst/>
          </p:spPr>
          <p:txBody>
            <a:bodyPr wrap="square" lIns="45718" tIns="45718" rIns="45718" bIns="45718" numCol="1" anchor="ctr">
              <a:noAutofit/>
            </a:bodyPr>
            <a:lstStyle/>
            <a:p>
              <a:pPr algn="ctr" defTabSz="914400">
                <a:defRPr sz="1800" u="sng">
                  <a:solidFill>
                    <a:srgbClr val="FFFFFF"/>
                  </a:solidFill>
                  <a:latin typeface="+mn-lt"/>
                  <a:ea typeface="+mn-ea"/>
                  <a:cs typeface="+mn-cs"/>
                  <a:sym typeface="Calibri"/>
                </a:defRPr>
              </a:pPr>
              <a:endParaRPr/>
            </a:p>
          </p:txBody>
        </p:sp>
        <p:sp>
          <p:nvSpPr>
            <p:cNvPr id="278" name="Shape 491"/>
            <p:cNvSpPr/>
            <p:nvPr/>
          </p:nvSpPr>
          <p:spPr>
            <a:xfrm rot="19765573" flipH="1">
              <a:off x="291406" y="307241"/>
              <a:ext cx="1070145" cy="799579"/>
            </a:xfrm>
            <a:prstGeom prst="ellipse">
              <a:avLst/>
            </a:prstGeom>
            <a:gradFill flip="none" rotWithShape="1">
              <a:gsLst>
                <a:gs pos="0">
                  <a:srgbClr val="FFFCF9">
                    <a:alpha val="76999"/>
                  </a:srgbClr>
                </a:gs>
                <a:gs pos="100000">
                  <a:srgbClr val="FFFFFF">
                    <a:alpha val="0"/>
                  </a:srgbClr>
                </a:gs>
              </a:gsLst>
              <a:lin ang="5400000" scaled="0"/>
            </a:gradFill>
            <a:ln w="12700" cap="flat">
              <a:noFill/>
              <a:miter lim="400000"/>
            </a:ln>
            <a:effectLst/>
          </p:spPr>
          <p:txBody>
            <a:bodyPr wrap="square" lIns="45718" tIns="45718" rIns="45718" bIns="45718" numCol="1" anchor="ctr">
              <a:noAutofit/>
            </a:bodyPr>
            <a:lstStyle/>
            <a:p>
              <a:pPr algn="ctr" defTabSz="914400">
                <a:defRPr sz="1800" u="sng">
                  <a:solidFill>
                    <a:srgbClr val="FFFFFF"/>
                  </a:solidFill>
                  <a:latin typeface="+mn-lt"/>
                  <a:ea typeface="+mn-ea"/>
                  <a:cs typeface="+mn-cs"/>
                  <a:sym typeface="Calibri"/>
                </a:defRPr>
              </a:pPr>
              <a:endParaRPr/>
            </a:p>
          </p:txBody>
        </p:sp>
      </p:grpSp>
      <p:sp>
        <p:nvSpPr>
          <p:cNvPr id="280" name="Shape 493"/>
          <p:cNvSpPr/>
          <p:nvPr/>
        </p:nvSpPr>
        <p:spPr>
          <a:xfrm>
            <a:off x="7231060" y="3644900"/>
            <a:ext cx="1351781" cy="1295357"/>
          </a:xfrm>
          <a:prstGeom prst="rect">
            <a:avLst/>
          </a:prstGeom>
          <a:gradFill>
            <a:gsLst>
              <a:gs pos="0">
                <a:srgbClr val="74F4FF"/>
              </a:gs>
              <a:gs pos="100000">
                <a:srgbClr val="208ECD"/>
              </a:gs>
            </a:gsLst>
            <a:lin ang="5400000"/>
          </a:gradFill>
          <a:ln>
            <a:solidFill>
              <a:srgbClr val="00618E"/>
            </a:solidFill>
            <a:miter/>
          </a:ln>
        </p:spPr>
        <p:txBody>
          <a:bodyPr lIns="45718" tIns="45718" rIns="45718" bIns="45718" anchor="ctr"/>
          <a:lstStyle/>
          <a:p>
            <a:pPr algn="ctr" defTabSz="914400">
              <a:defRPr sz="1800">
                <a:solidFill>
                  <a:srgbClr val="FFFFFF"/>
                </a:solidFill>
                <a:latin typeface="+mn-lt"/>
                <a:ea typeface="+mn-ea"/>
                <a:cs typeface="+mn-cs"/>
                <a:sym typeface="Calibri"/>
              </a:defRPr>
            </a:pPr>
            <a:endParaRPr/>
          </a:p>
        </p:txBody>
      </p:sp>
      <p:sp>
        <p:nvSpPr>
          <p:cNvPr id="281" name="Shape 494"/>
          <p:cNvSpPr/>
          <p:nvPr/>
        </p:nvSpPr>
        <p:spPr>
          <a:xfrm>
            <a:off x="2062163" y="4083050"/>
            <a:ext cx="373068" cy="358775"/>
          </a:xfrm>
          <a:prstGeom prst="rightArrow">
            <a:avLst>
              <a:gd name="adj1" fmla="val 50000"/>
              <a:gd name="adj2" fmla="val 49998"/>
            </a:avLst>
          </a:prstGeom>
          <a:gradFill>
            <a:gsLst>
              <a:gs pos="0">
                <a:srgbClr val="7F7F7F"/>
              </a:gs>
              <a:gs pos="100000">
                <a:srgbClr val="262626"/>
              </a:gs>
            </a:gsLst>
            <a:lin ang="5400000"/>
          </a:gradFill>
          <a:ln w="12700">
            <a:miter lim="400000"/>
          </a:ln>
          <a:effectLst>
            <a:outerShdw dist="23000" dir="5400000" rotWithShape="0">
              <a:srgbClr val="808080">
                <a:alpha val="34999"/>
              </a:srgbClr>
            </a:outerShdw>
          </a:effectLst>
        </p:spPr>
        <p:txBody>
          <a:bodyPr lIns="45718" tIns="45718" rIns="45718" bIns="45718" anchor="ctr"/>
          <a:lstStyle/>
          <a:p>
            <a:pPr algn="ctr" defTabSz="914400">
              <a:defRPr sz="1800">
                <a:solidFill>
                  <a:srgbClr val="FFFFFF"/>
                </a:solidFill>
                <a:latin typeface="+mn-lt"/>
                <a:ea typeface="+mn-ea"/>
                <a:cs typeface="+mn-cs"/>
                <a:sym typeface="Calibri"/>
              </a:defRPr>
            </a:pPr>
            <a:endParaRPr/>
          </a:p>
        </p:txBody>
      </p:sp>
      <p:sp>
        <p:nvSpPr>
          <p:cNvPr id="282" name="Shape 495"/>
          <p:cNvSpPr/>
          <p:nvPr/>
        </p:nvSpPr>
        <p:spPr>
          <a:xfrm rot="19215207">
            <a:off x="3673475" y="3346448"/>
            <a:ext cx="373065" cy="358780"/>
          </a:xfrm>
          <a:prstGeom prst="rightArrow">
            <a:avLst>
              <a:gd name="adj1" fmla="val 50000"/>
              <a:gd name="adj2" fmla="val 49998"/>
            </a:avLst>
          </a:prstGeom>
          <a:gradFill>
            <a:gsLst>
              <a:gs pos="0">
                <a:srgbClr val="7F7F7F"/>
              </a:gs>
              <a:gs pos="100000">
                <a:srgbClr val="262626"/>
              </a:gs>
            </a:gsLst>
            <a:lin ang="5400000"/>
          </a:gradFill>
          <a:ln w="12700">
            <a:miter lim="400000"/>
          </a:ln>
          <a:effectLst>
            <a:outerShdw dist="23000" dir="5400000" rotWithShape="0">
              <a:srgbClr val="808080">
                <a:alpha val="34999"/>
              </a:srgbClr>
            </a:outerShdw>
          </a:effectLst>
        </p:spPr>
        <p:txBody>
          <a:bodyPr lIns="45718" tIns="45718" rIns="45718" bIns="45718" anchor="ctr"/>
          <a:lstStyle/>
          <a:p>
            <a:pPr algn="ctr" defTabSz="914400">
              <a:defRPr sz="1800">
                <a:solidFill>
                  <a:srgbClr val="FFFFFF"/>
                </a:solidFill>
                <a:latin typeface="+mn-lt"/>
                <a:ea typeface="+mn-ea"/>
                <a:cs typeface="+mn-cs"/>
                <a:sym typeface="Calibri"/>
              </a:defRPr>
            </a:pPr>
            <a:endParaRPr/>
          </a:p>
        </p:txBody>
      </p:sp>
      <p:sp>
        <p:nvSpPr>
          <p:cNvPr id="283" name="Shape 496"/>
          <p:cNvSpPr/>
          <p:nvPr/>
        </p:nvSpPr>
        <p:spPr>
          <a:xfrm rot="3015207">
            <a:off x="5195094" y="3415505"/>
            <a:ext cx="373068" cy="358781"/>
          </a:xfrm>
          <a:prstGeom prst="rightArrow">
            <a:avLst>
              <a:gd name="adj1" fmla="val 50000"/>
              <a:gd name="adj2" fmla="val 49998"/>
            </a:avLst>
          </a:prstGeom>
          <a:gradFill>
            <a:gsLst>
              <a:gs pos="0">
                <a:srgbClr val="7F7F7F"/>
              </a:gs>
              <a:gs pos="100000">
                <a:srgbClr val="262626"/>
              </a:gs>
            </a:gsLst>
            <a:lin ang="5400000"/>
          </a:gradFill>
          <a:ln w="12700">
            <a:miter lim="400000"/>
          </a:ln>
          <a:effectLst>
            <a:outerShdw dist="23000" dir="5400000" rotWithShape="0">
              <a:srgbClr val="808080">
                <a:alpha val="34999"/>
              </a:srgbClr>
            </a:outerShdw>
          </a:effectLst>
        </p:spPr>
        <p:txBody>
          <a:bodyPr lIns="45718" tIns="45718" rIns="45718" bIns="45718" anchor="ctr"/>
          <a:lstStyle/>
          <a:p>
            <a:pPr algn="ctr" defTabSz="914400">
              <a:defRPr sz="1800">
                <a:solidFill>
                  <a:srgbClr val="FFFFFF"/>
                </a:solidFill>
                <a:latin typeface="+mn-lt"/>
                <a:ea typeface="+mn-ea"/>
                <a:cs typeface="+mn-cs"/>
                <a:sym typeface="Calibri"/>
              </a:defRPr>
            </a:pPr>
            <a:endParaRPr/>
          </a:p>
        </p:txBody>
      </p:sp>
      <p:sp>
        <p:nvSpPr>
          <p:cNvPr id="284" name="Shape 497"/>
          <p:cNvSpPr/>
          <p:nvPr/>
        </p:nvSpPr>
        <p:spPr>
          <a:xfrm rot="8415207">
            <a:off x="5156200" y="4762500"/>
            <a:ext cx="373065" cy="358775"/>
          </a:xfrm>
          <a:prstGeom prst="rightArrow">
            <a:avLst>
              <a:gd name="adj1" fmla="val 50000"/>
              <a:gd name="adj2" fmla="val 49998"/>
            </a:avLst>
          </a:prstGeom>
          <a:gradFill>
            <a:gsLst>
              <a:gs pos="0">
                <a:srgbClr val="7F7F7F"/>
              </a:gs>
              <a:gs pos="100000">
                <a:srgbClr val="262626"/>
              </a:gs>
            </a:gsLst>
            <a:lin ang="5400000"/>
          </a:gradFill>
          <a:ln w="12700">
            <a:miter lim="400000"/>
          </a:ln>
          <a:effectLst>
            <a:outerShdw dist="23000" dir="5400000" rotWithShape="0">
              <a:srgbClr val="808080">
                <a:alpha val="34999"/>
              </a:srgbClr>
            </a:outerShdw>
          </a:effectLst>
        </p:spPr>
        <p:txBody>
          <a:bodyPr lIns="45718" tIns="45718" rIns="45718" bIns="45718" anchor="ctr"/>
          <a:lstStyle/>
          <a:p>
            <a:pPr algn="ctr" defTabSz="914400">
              <a:defRPr sz="1800">
                <a:solidFill>
                  <a:srgbClr val="FFFFFF"/>
                </a:solidFill>
                <a:latin typeface="+mn-lt"/>
                <a:ea typeface="+mn-ea"/>
                <a:cs typeface="+mn-cs"/>
                <a:sym typeface="Calibri"/>
              </a:defRPr>
            </a:pPr>
            <a:endParaRPr/>
          </a:p>
        </p:txBody>
      </p:sp>
      <p:sp>
        <p:nvSpPr>
          <p:cNvPr id="285" name="Shape 498"/>
          <p:cNvSpPr/>
          <p:nvPr/>
        </p:nvSpPr>
        <p:spPr>
          <a:xfrm rot="13815207">
            <a:off x="3715544" y="4771230"/>
            <a:ext cx="373068" cy="358781"/>
          </a:xfrm>
          <a:prstGeom prst="rightArrow">
            <a:avLst>
              <a:gd name="adj1" fmla="val 50000"/>
              <a:gd name="adj2" fmla="val 49998"/>
            </a:avLst>
          </a:prstGeom>
          <a:gradFill>
            <a:gsLst>
              <a:gs pos="0">
                <a:srgbClr val="7F7F7F"/>
              </a:gs>
              <a:gs pos="100000">
                <a:srgbClr val="262626"/>
              </a:gs>
            </a:gsLst>
            <a:lin ang="5400000"/>
          </a:gradFill>
          <a:ln w="12700">
            <a:miter lim="400000"/>
          </a:ln>
          <a:effectLst>
            <a:outerShdw dist="23000" dir="5400000" rotWithShape="0">
              <a:srgbClr val="808080">
                <a:alpha val="34999"/>
              </a:srgbClr>
            </a:outerShdw>
          </a:effectLst>
        </p:spPr>
        <p:txBody>
          <a:bodyPr lIns="45718" tIns="45718" rIns="45718" bIns="45718" anchor="ctr"/>
          <a:lstStyle/>
          <a:p>
            <a:pPr algn="ctr" defTabSz="914400">
              <a:defRPr sz="1800">
                <a:solidFill>
                  <a:srgbClr val="FFFFFF"/>
                </a:solidFill>
                <a:latin typeface="+mn-lt"/>
                <a:ea typeface="+mn-ea"/>
                <a:cs typeface="+mn-cs"/>
                <a:sym typeface="Calibri"/>
              </a:defRPr>
            </a:pPr>
            <a:endParaRPr/>
          </a:p>
        </p:txBody>
      </p:sp>
      <p:sp>
        <p:nvSpPr>
          <p:cNvPr id="286" name="Shape 499"/>
          <p:cNvSpPr/>
          <p:nvPr/>
        </p:nvSpPr>
        <p:spPr>
          <a:xfrm>
            <a:off x="6858000" y="4083050"/>
            <a:ext cx="373065" cy="358775"/>
          </a:xfrm>
          <a:prstGeom prst="rightArrow">
            <a:avLst>
              <a:gd name="adj1" fmla="val 50000"/>
              <a:gd name="adj2" fmla="val 49998"/>
            </a:avLst>
          </a:prstGeom>
          <a:gradFill>
            <a:gsLst>
              <a:gs pos="0">
                <a:srgbClr val="7F7F7F"/>
              </a:gs>
              <a:gs pos="100000">
                <a:srgbClr val="262626"/>
              </a:gs>
            </a:gsLst>
            <a:lin ang="5400000"/>
          </a:gradFill>
          <a:ln w="12700">
            <a:miter lim="400000"/>
          </a:ln>
          <a:effectLst>
            <a:outerShdw dist="23000" dir="5400000" rotWithShape="0">
              <a:srgbClr val="808080">
                <a:alpha val="34999"/>
              </a:srgbClr>
            </a:outerShdw>
          </a:effectLst>
        </p:spPr>
        <p:txBody>
          <a:bodyPr lIns="45718" tIns="45718" rIns="45718" bIns="45718" anchor="ctr"/>
          <a:lstStyle/>
          <a:p>
            <a:pPr algn="ctr" defTabSz="914400">
              <a:defRPr sz="1800">
                <a:solidFill>
                  <a:srgbClr val="FFFFFF"/>
                </a:solidFill>
                <a:latin typeface="+mn-lt"/>
                <a:ea typeface="+mn-ea"/>
                <a:cs typeface="+mn-cs"/>
                <a:sym typeface="Calibri"/>
              </a:defRPr>
            </a:pPr>
            <a:endParaRPr/>
          </a:p>
        </p:txBody>
      </p:sp>
      <p:sp>
        <p:nvSpPr>
          <p:cNvPr id="287" name="Shape 500"/>
          <p:cNvSpPr txBox="1"/>
          <p:nvPr/>
        </p:nvSpPr>
        <p:spPr>
          <a:xfrm>
            <a:off x="7230287" y="3853012"/>
            <a:ext cx="1352556" cy="617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defTabSz="914400">
              <a:defRPr sz="1800">
                <a:latin typeface="Arial"/>
                <a:ea typeface="Arial"/>
                <a:cs typeface="Arial"/>
                <a:sym typeface="Arial"/>
              </a:defRPr>
            </a:lvl1pPr>
          </a:lstStyle>
          <a:p>
            <a:r>
              <a:t>Playoffs End April 25</a:t>
            </a:r>
          </a:p>
        </p:txBody>
      </p:sp>
      <p:sp>
        <p:nvSpPr>
          <p:cNvPr id="288" name="Shape 501"/>
          <p:cNvSpPr txBox="1"/>
          <p:nvPr/>
        </p:nvSpPr>
        <p:spPr>
          <a:xfrm>
            <a:off x="3960857" y="2699149"/>
            <a:ext cx="1447806" cy="554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defTabSz="914400">
              <a:defRPr sz="1600" b="1">
                <a:solidFill>
                  <a:srgbClr val="1E1C11"/>
                </a:solidFill>
                <a:latin typeface="+mn-lt"/>
                <a:ea typeface="+mn-ea"/>
                <a:cs typeface="+mn-cs"/>
                <a:sym typeface="Calibri"/>
              </a:defRPr>
            </a:lvl1pPr>
          </a:lstStyle>
          <a:p>
            <a:r>
              <a:t>Season Ends March 14th</a:t>
            </a:r>
          </a:p>
        </p:txBody>
      </p:sp>
      <p:sp>
        <p:nvSpPr>
          <p:cNvPr id="289" name="Shape 502"/>
          <p:cNvSpPr txBox="1"/>
          <p:nvPr/>
        </p:nvSpPr>
        <p:spPr>
          <a:xfrm>
            <a:off x="5448300" y="3841231"/>
            <a:ext cx="1349375" cy="554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defTabSz="914400">
              <a:defRPr sz="1600" b="1">
                <a:solidFill>
                  <a:srgbClr val="1E1C11"/>
                </a:solidFill>
                <a:latin typeface="+mn-lt"/>
                <a:ea typeface="+mn-ea"/>
                <a:cs typeface="+mn-cs"/>
                <a:sym typeface="Calibri"/>
              </a:defRPr>
            </a:lvl1pPr>
          </a:lstStyle>
          <a:p>
            <a:r>
              <a:t>Playoffs Begin March 24th</a:t>
            </a:r>
          </a:p>
        </p:txBody>
      </p:sp>
      <p:sp>
        <p:nvSpPr>
          <p:cNvPr id="290" name="Shape 503"/>
          <p:cNvSpPr txBox="1"/>
          <p:nvPr/>
        </p:nvSpPr>
        <p:spPr>
          <a:xfrm>
            <a:off x="3886200" y="5197728"/>
            <a:ext cx="1562100" cy="554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defTabSz="914400">
              <a:defRPr sz="1600" b="1">
                <a:solidFill>
                  <a:srgbClr val="1E1C11"/>
                </a:solidFill>
                <a:latin typeface="+mn-lt"/>
                <a:ea typeface="+mn-ea"/>
                <a:cs typeface="+mn-cs"/>
                <a:sym typeface="Calibri"/>
              </a:defRPr>
            </a:lvl1pPr>
          </a:lstStyle>
          <a:p>
            <a:r>
              <a:t>Season is Approx 4 months</a:t>
            </a:r>
          </a:p>
        </p:txBody>
      </p:sp>
      <p:sp>
        <p:nvSpPr>
          <p:cNvPr id="291" name="Shape 504"/>
          <p:cNvSpPr txBox="1"/>
          <p:nvPr/>
        </p:nvSpPr>
        <p:spPr>
          <a:xfrm>
            <a:off x="2514600" y="4019548"/>
            <a:ext cx="1447800" cy="554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defTabSz="914400">
              <a:defRPr sz="1600" b="1">
                <a:solidFill>
                  <a:srgbClr val="1E1C11"/>
                </a:solidFill>
                <a:latin typeface="+mn-lt"/>
                <a:ea typeface="+mn-ea"/>
                <a:cs typeface="+mn-cs"/>
                <a:sym typeface="Calibri"/>
              </a:defRPr>
            </a:lvl1pPr>
          </a:lstStyle>
          <a:p>
            <a:r>
              <a:t>Season Begins Dec 20</a:t>
            </a:r>
          </a:p>
        </p:txBody>
      </p:sp>
      <p:sp>
        <p:nvSpPr>
          <p:cNvPr id="292" name="Shape 505"/>
          <p:cNvSpPr txBox="1"/>
          <p:nvPr/>
        </p:nvSpPr>
        <p:spPr>
          <a:xfrm>
            <a:off x="711200" y="4025898"/>
            <a:ext cx="1350963" cy="6173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defTabSz="914400">
              <a:defRPr sz="1800">
                <a:latin typeface="Arial"/>
                <a:ea typeface="Arial"/>
                <a:cs typeface="Arial"/>
                <a:sym typeface="Arial"/>
              </a:defRPr>
            </a:lvl1pPr>
          </a:lstStyle>
          <a:p>
            <a:r>
              <a:t>32 Game Season</a:t>
            </a:r>
          </a:p>
        </p:txBody>
      </p:sp>
      <p:sp>
        <p:nvSpPr>
          <p:cNvPr id="293" name="Shape 506"/>
          <p:cNvSpPr txBox="1"/>
          <p:nvPr/>
        </p:nvSpPr>
        <p:spPr>
          <a:xfrm>
            <a:off x="195507" y="1117378"/>
            <a:ext cx="8601473" cy="830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defTabSz="914400">
              <a:defRPr sz="1600" b="1">
                <a:latin typeface="Arial"/>
                <a:ea typeface="Arial"/>
                <a:cs typeface="Arial"/>
                <a:sym typeface="Arial"/>
              </a:defRPr>
            </a:lvl1pPr>
          </a:lstStyle>
          <a:p>
            <a:r>
              <a:rPr i="1" dirty="0"/>
              <a:t>No competition with other leagues since it is the only pro basketball league in China. Due to the fact that you can only have 2 Non-Chinese Players, the aim is to stick to the domestic fanbase!</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ítulo 1"/>
          <p:cNvSpPr txBox="1"/>
          <p:nvPr/>
        </p:nvSpPr>
        <p:spPr>
          <a:xfrm>
            <a:off x="497266" y="257801"/>
            <a:ext cx="6855251"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2000" b="1">
                <a:solidFill>
                  <a:srgbClr val="921824"/>
                </a:solidFill>
                <a:latin typeface="Georgia"/>
                <a:ea typeface="Georgia"/>
                <a:cs typeface="Georgia"/>
                <a:sym typeface="Georgia"/>
              </a:defRPr>
            </a:lvl1pPr>
          </a:lstStyle>
          <a:p>
            <a:r>
              <a:rPr dirty="0"/>
              <a:t>NBA Revenues</a:t>
            </a:r>
          </a:p>
        </p:txBody>
      </p:sp>
      <p:pic>
        <p:nvPicPr>
          <p:cNvPr id="296" name="NBA-Profit-main1.jpeg" descr="NBA-Profit-main1.jpeg"/>
          <p:cNvPicPr>
            <a:picLocks noChangeAspect="1"/>
          </p:cNvPicPr>
          <p:nvPr/>
        </p:nvPicPr>
        <p:blipFill>
          <a:blip r:embed="rId2"/>
          <a:stretch>
            <a:fillRect/>
          </a:stretch>
        </p:blipFill>
        <p:spPr>
          <a:xfrm>
            <a:off x="2393189" y="628019"/>
            <a:ext cx="5886098" cy="5886098"/>
          </a:xfrm>
          <a:prstGeom prst="rect">
            <a:avLst/>
          </a:prstGeom>
          <a:ln w="12700">
            <a:miter lim="400000"/>
          </a:ln>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BD5EA8DB-22F7-5B41-9CBB-E4D2FDE70682}"/>
              </a:ext>
            </a:extLst>
          </p:cNvPr>
          <p:cNvSpPr txBox="1">
            <a:spLocks/>
          </p:cNvSpPr>
          <p:nvPr/>
        </p:nvSpPr>
        <p:spPr>
          <a:xfrm>
            <a:off x="2062701" y="2528990"/>
            <a:ext cx="4975260" cy="1597743"/>
          </a:xfrm>
          <a:prstGeom prst="rect">
            <a:avLst/>
          </a:prstGeom>
        </p:spPr>
        <p:txBody>
          <a:bodyPr lIns="91440" tIns="45720" rIns="91440" bIns="45720" anchor="t">
            <a:noAutofit/>
          </a:bodyPr>
          <a:lstStyle>
            <a:defPPr>
              <a:defRPr lang="es-ES"/>
            </a:defPPr>
            <a:lvl1pPr marL="0" algn="l" defTabSz="536433" rtl="0" eaLnBrk="1" latinLnBrk="0" hangingPunct="1">
              <a:defRPr sz="2112" kern="1200">
                <a:solidFill>
                  <a:schemeClr val="tx1"/>
                </a:solidFill>
                <a:latin typeface="+mn-lt"/>
                <a:ea typeface="+mn-ea"/>
                <a:cs typeface="+mn-cs"/>
              </a:defRPr>
            </a:lvl1pPr>
            <a:lvl2pPr marL="536433" algn="l" defTabSz="536433" rtl="0" eaLnBrk="1" latinLnBrk="0" hangingPunct="1">
              <a:defRPr sz="2112" kern="1200">
                <a:solidFill>
                  <a:schemeClr val="tx1"/>
                </a:solidFill>
                <a:latin typeface="+mn-lt"/>
                <a:ea typeface="+mn-ea"/>
                <a:cs typeface="+mn-cs"/>
              </a:defRPr>
            </a:lvl2pPr>
            <a:lvl3pPr marL="1072866" algn="l" defTabSz="536433" rtl="0" eaLnBrk="1" latinLnBrk="0" hangingPunct="1">
              <a:defRPr sz="2112" kern="1200">
                <a:solidFill>
                  <a:schemeClr val="tx1"/>
                </a:solidFill>
                <a:latin typeface="+mn-lt"/>
                <a:ea typeface="+mn-ea"/>
                <a:cs typeface="+mn-cs"/>
              </a:defRPr>
            </a:lvl3pPr>
            <a:lvl4pPr marL="1609298" algn="l" defTabSz="536433" rtl="0" eaLnBrk="1" latinLnBrk="0" hangingPunct="1">
              <a:defRPr sz="2112" kern="1200">
                <a:solidFill>
                  <a:schemeClr val="tx1"/>
                </a:solidFill>
                <a:latin typeface="+mn-lt"/>
                <a:ea typeface="+mn-ea"/>
                <a:cs typeface="+mn-cs"/>
              </a:defRPr>
            </a:lvl4pPr>
            <a:lvl5pPr marL="2145731" algn="l" defTabSz="536433" rtl="0" eaLnBrk="1" latinLnBrk="0" hangingPunct="1">
              <a:defRPr sz="2112" kern="1200">
                <a:solidFill>
                  <a:schemeClr val="tx1"/>
                </a:solidFill>
                <a:latin typeface="+mn-lt"/>
                <a:ea typeface="+mn-ea"/>
                <a:cs typeface="+mn-cs"/>
              </a:defRPr>
            </a:lvl5pPr>
            <a:lvl6pPr marL="2682164" algn="l" defTabSz="536433" rtl="0" eaLnBrk="1" latinLnBrk="0" hangingPunct="1">
              <a:defRPr sz="2112" kern="1200">
                <a:solidFill>
                  <a:schemeClr val="tx1"/>
                </a:solidFill>
                <a:latin typeface="+mn-lt"/>
                <a:ea typeface="+mn-ea"/>
                <a:cs typeface="+mn-cs"/>
              </a:defRPr>
            </a:lvl6pPr>
            <a:lvl7pPr marL="3218597" algn="l" defTabSz="536433" rtl="0" eaLnBrk="1" latinLnBrk="0" hangingPunct="1">
              <a:defRPr sz="2112" kern="1200">
                <a:solidFill>
                  <a:schemeClr val="tx1"/>
                </a:solidFill>
                <a:latin typeface="+mn-lt"/>
                <a:ea typeface="+mn-ea"/>
                <a:cs typeface="+mn-cs"/>
              </a:defRPr>
            </a:lvl7pPr>
            <a:lvl8pPr marL="3755029" algn="l" defTabSz="536433" rtl="0" eaLnBrk="1" latinLnBrk="0" hangingPunct="1">
              <a:defRPr sz="2112" kern="1200">
                <a:solidFill>
                  <a:schemeClr val="tx1"/>
                </a:solidFill>
                <a:latin typeface="+mn-lt"/>
                <a:ea typeface="+mn-ea"/>
                <a:cs typeface="+mn-cs"/>
              </a:defRPr>
            </a:lvl8pPr>
            <a:lvl9pPr marL="4291462" algn="l" defTabSz="536433" rtl="0" eaLnBrk="1" latinLnBrk="0" hangingPunct="1">
              <a:defRPr sz="2112" kern="1200">
                <a:solidFill>
                  <a:schemeClr val="tx1"/>
                </a:solidFill>
                <a:latin typeface="+mn-lt"/>
                <a:ea typeface="+mn-ea"/>
                <a:cs typeface="+mn-cs"/>
              </a:defRPr>
            </a:lvl9pPr>
          </a:lstStyle>
          <a:p>
            <a:pPr algn="l"/>
            <a:r>
              <a:rPr lang="en-US" sz="3000" b="1" dirty="0">
                <a:solidFill>
                  <a:schemeClr val="bg1"/>
                </a:solidFill>
                <a:latin typeface="Georgia"/>
              </a:rPr>
              <a:t>Thank You</a:t>
            </a:r>
            <a:endParaRPr lang="en-US" dirty="0">
              <a:solidFill>
                <a:schemeClr val="bg1"/>
              </a:solidFill>
            </a:endParaRPr>
          </a:p>
        </p:txBody>
      </p:sp>
    </p:spTree>
    <p:extLst>
      <p:ext uri="{BB962C8B-B14F-4D97-AF65-F5344CB8AC3E}">
        <p14:creationId xmlns:p14="http://schemas.microsoft.com/office/powerpoint/2010/main" val="106036047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ítulo 1"/>
          <p:cNvSpPr txBox="1"/>
          <p:nvPr/>
        </p:nvSpPr>
        <p:spPr>
          <a:xfrm>
            <a:off x="703909" y="399869"/>
            <a:ext cx="6855254"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2000" b="1">
                <a:solidFill>
                  <a:srgbClr val="921824"/>
                </a:solidFill>
                <a:latin typeface="Georgia"/>
                <a:ea typeface="Georgia"/>
                <a:cs typeface="Georgia"/>
                <a:sym typeface="Georgia"/>
              </a:defRPr>
            </a:lvl1pPr>
          </a:lstStyle>
          <a:p>
            <a:r>
              <a:rPr dirty="0"/>
              <a:t>Football vs</a:t>
            </a:r>
            <a:r>
              <a:rPr lang="en-US" dirty="0"/>
              <a:t>.</a:t>
            </a:r>
            <a:r>
              <a:rPr dirty="0"/>
              <a:t> </a:t>
            </a:r>
            <a:r>
              <a:rPr dirty="0" err="1"/>
              <a:t>Futbol</a:t>
            </a:r>
            <a:r>
              <a:rPr dirty="0"/>
              <a:t> -  A Look at the NFL</a:t>
            </a:r>
          </a:p>
        </p:txBody>
      </p:sp>
      <p:sp>
        <p:nvSpPr>
          <p:cNvPr id="61" name="Marcador de texto 3"/>
          <p:cNvSpPr txBox="1"/>
          <p:nvPr/>
        </p:nvSpPr>
        <p:spPr>
          <a:xfrm>
            <a:off x="704503" y="1085819"/>
            <a:ext cx="5202521" cy="40348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1" spcCol="45564"/>
          <a:lstStyle/>
          <a:p>
            <a:pPr defTabSz="457200">
              <a:spcBef>
                <a:spcPts val="300"/>
              </a:spcBef>
              <a:defRPr sz="1400" b="1">
                <a:latin typeface="Arial"/>
                <a:ea typeface="Arial"/>
                <a:cs typeface="Arial"/>
                <a:sym typeface="Arial"/>
              </a:defRPr>
            </a:pPr>
            <a:r>
              <a:rPr dirty="0"/>
              <a:t>Corporate Sponsorships</a:t>
            </a:r>
          </a:p>
          <a:p>
            <a:pPr defTabSz="457200">
              <a:spcBef>
                <a:spcPts val="300"/>
              </a:spcBef>
              <a:defRPr sz="1400">
                <a:latin typeface="Arial"/>
                <a:ea typeface="Arial"/>
                <a:cs typeface="Arial"/>
                <a:sym typeface="Arial"/>
              </a:defRPr>
            </a:pPr>
            <a:br>
              <a:rPr dirty="0"/>
            </a:br>
            <a:r>
              <a:rPr dirty="0"/>
              <a:t>From credit cards to cameras, from auto makers to pizza, companies pour money into the league's coffers for the right to associate their brands with the NFL. Among those pouring are Pepsi ($560 million over eight years, starting in 2004) and Gatorade ($45 million a year, plus marketing costs and free Gatorade for teams). </a:t>
            </a:r>
            <a:br>
              <a:rPr dirty="0"/>
            </a:br>
            <a:br>
              <a:rPr dirty="0"/>
            </a:br>
            <a:r>
              <a:rPr dirty="0"/>
              <a:t>Nike paid $1.1 billion to land the NFL's apparel sponsorship. Previous partner Reebok had been moving $350 million annually in NFL gear.</a:t>
            </a:r>
            <a:br>
              <a:rPr dirty="0"/>
            </a:br>
            <a:br>
              <a:rPr dirty="0"/>
            </a:br>
            <a:r>
              <a:rPr dirty="0"/>
              <a:t>Verizon paid $720 million over four years to be the NFL's wireless provider.</a:t>
            </a:r>
            <a:r>
              <a:rPr lang="en-US" dirty="0"/>
              <a:t> </a:t>
            </a:r>
            <a:r>
              <a:rPr dirty="0"/>
              <a:t>The league will see $700 million in cash from its $1.2 billion, six-year deal with beer sponsor Anheuser-Busch--but teams still cut their own deals when it comes to pouring rights at individual stadiums.</a:t>
            </a:r>
            <a:br>
              <a:rPr dirty="0"/>
            </a:br>
            <a:endParaRPr dirty="0"/>
          </a:p>
        </p:txBody>
      </p:sp>
      <p:pic>
        <p:nvPicPr>
          <p:cNvPr id="62" name="download-2.jpg" descr="download-2.jpg"/>
          <p:cNvPicPr>
            <a:picLocks noChangeAspect="1"/>
          </p:cNvPicPr>
          <p:nvPr/>
        </p:nvPicPr>
        <p:blipFill>
          <a:blip r:embed="rId2"/>
          <a:stretch>
            <a:fillRect/>
          </a:stretch>
        </p:blipFill>
        <p:spPr>
          <a:xfrm>
            <a:off x="6207726" y="2309029"/>
            <a:ext cx="2702873" cy="1518671"/>
          </a:xfrm>
          <a:prstGeom prst="rect">
            <a:avLst/>
          </a:prstGeom>
          <a:ln w="12700">
            <a:miter lim="400000"/>
          </a:ln>
          <a:effectLst>
            <a:reflection stA="50000" endPos="40000" dir="5400000" sy="-100000" algn="bl" rotWithShape="0"/>
          </a:effectLst>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image2.jpeg" descr="image2.jpeg"/>
          <p:cNvPicPr>
            <a:picLocks noChangeAspect="1"/>
          </p:cNvPicPr>
          <p:nvPr/>
        </p:nvPicPr>
        <p:blipFill>
          <a:blip r:embed="rId2"/>
          <a:stretch>
            <a:fillRect/>
          </a:stretch>
        </p:blipFill>
        <p:spPr>
          <a:xfrm>
            <a:off x="1084417" y="410923"/>
            <a:ext cx="7737166" cy="5287070"/>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ítulo 1"/>
          <p:cNvSpPr txBox="1"/>
          <p:nvPr/>
        </p:nvSpPr>
        <p:spPr>
          <a:xfrm>
            <a:off x="1155943" y="1123123"/>
            <a:ext cx="6855253"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2000" b="1">
                <a:solidFill>
                  <a:srgbClr val="921824"/>
                </a:solidFill>
                <a:latin typeface="Georgia"/>
                <a:ea typeface="Georgia"/>
                <a:cs typeface="Georgia"/>
                <a:sym typeface="Georgia"/>
              </a:defRPr>
            </a:lvl1pPr>
          </a:lstStyle>
          <a:p>
            <a:r>
              <a:rPr dirty="0"/>
              <a:t>Football v</a:t>
            </a:r>
            <a:r>
              <a:rPr lang="en-US" dirty="0"/>
              <a:t>s.</a:t>
            </a:r>
            <a:r>
              <a:rPr dirty="0"/>
              <a:t> </a:t>
            </a:r>
            <a:r>
              <a:rPr dirty="0" err="1"/>
              <a:t>Futbol</a:t>
            </a:r>
            <a:endParaRPr dirty="0"/>
          </a:p>
        </p:txBody>
      </p:sp>
      <p:sp>
        <p:nvSpPr>
          <p:cNvPr id="67" name="Marcador de texto 3"/>
          <p:cNvSpPr txBox="1"/>
          <p:nvPr/>
        </p:nvSpPr>
        <p:spPr>
          <a:xfrm>
            <a:off x="1075625" y="1957626"/>
            <a:ext cx="7531090" cy="36304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2" spcCol="40748" anchor="t"/>
          <a:lstStyle/>
          <a:p>
            <a:pPr marL="228600" indent="-228600" defTabSz="457200">
              <a:spcBef>
                <a:spcPts val="300"/>
              </a:spcBef>
              <a:buSzPct val="100000"/>
              <a:buChar char="•"/>
              <a:defRPr sz="1800">
                <a:latin typeface="Arial"/>
                <a:ea typeface="Arial"/>
                <a:cs typeface="Arial"/>
                <a:sym typeface="Arial"/>
              </a:defRPr>
            </a:pPr>
            <a:r>
              <a:rPr sz="1400" dirty="0"/>
              <a:t>Worldwide audience for last El Clasico was between 500-600 million viewers</a:t>
            </a:r>
            <a:r>
              <a:rPr lang="en-US" sz="1400" dirty="0"/>
              <a:t>.</a:t>
            </a:r>
          </a:p>
          <a:p>
            <a:pPr marL="228600" indent="-228600" defTabSz="457200">
              <a:spcBef>
                <a:spcPts val="300"/>
              </a:spcBef>
              <a:buSzPct val="100000"/>
              <a:buChar char="•"/>
              <a:defRPr sz="1800">
                <a:latin typeface="Arial"/>
                <a:ea typeface="Arial"/>
                <a:cs typeface="Arial"/>
                <a:sym typeface="Arial"/>
              </a:defRPr>
            </a:pPr>
            <a:r>
              <a:rPr sz="1400" dirty="0"/>
              <a:t>Barca was valued at 2.6 billion Euros last year by Forbes, and Real Madrid at 3.7 billion</a:t>
            </a:r>
            <a:r>
              <a:rPr lang="en-US" sz="1400" dirty="0"/>
              <a:t> </a:t>
            </a:r>
            <a:r>
              <a:rPr sz="1400" dirty="0"/>
              <a:t> (based on operating income, debt, marketing, merchandise</a:t>
            </a:r>
            <a:r>
              <a:rPr lang="en-US" sz="1400" dirty="0"/>
              <a:t>).</a:t>
            </a:r>
            <a:endParaRPr sz="1400" dirty="0"/>
          </a:p>
          <a:p>
            <a:pPr marL="228600" indent="-228600" defTabSz="457200">
              <a:spcBef>
                <a:spcPts val="300"/>
              </a:spcBef>
              <a:buSzPct val="100000"/>
              <a:buFont typeface="Arial"/>
              <a:buChar char="•"/>
              <a:defRPr sz="1800">
                <a:latin typeface="Arial"/>
                <a:ea typeface="Arial"/>
                <a:cs typeface="Arial"/>
                <a:sym typeface="Arial"/>
              </a:defRPr>
            </a:pPr>
            <a:r>
              <a:rPr sz="1400" dirty="0"/>
              <a:t>Both clubs are owned by their members and had slight increases in revenue over the season</a:t>
            </a:r>
            <a:r>
              <a:rPr lang="en-US" sz="1400" dirty="0"/>
              <a:t>.</a:t>
            </a:r>
            <a:endParaRPr sz="1400" dirty="0"/>
          </a:p>
        </p:txBody>
      </p:sp>
      <p:pic>
        <p:nvPicPr>
          <p:cNvPr id="68" name="download-2.png" descr="download-2.png"/>
          <p:cNvPicPr>
            <a:picLocks noChangeAspect="1"/>
          </p:cNvPicPr>
          <p:nvPr/>
        </p:nvPicPr>
        <p:blipFill>
          <a:blip r:embed="rId2"/>
          <a:stretch>
            <a:fillRect/>
          </a:stretch>
        </p:blipFill>
        <p:spPr>
          <a:xfrm>
            <a:off x="5498764" y="3470822"/>
            <a:ext cx="3832877" cy="1210383"/>
          </a:xfrm>
          <a:prstGeom prst="rect">
            <a:avLst/>
          </a:prstGeom>
          <a:ln w="12700">
            <a:miter lim="400000"/>
          </a:ln>
          <a:effectLst>
            <a:outerShdw blurRad="254000" dist="127000" dir="16200000" rotWithShape="0">
              <a:srgbClr val="000000">
                <a:alpha val="70000"/>
              </a:srgbClr>
            </a:outerShdw>
          </a:effectLst>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ítulo 1"/>
          <p:cNvSpPr txBox="1"/>
          <p:nvPr/>
        </p:nvSpPr>
        <p:spPr>
          <a:xfrm>
            <a:off x="626417" y="518799"/>
            <a:ext cx="6855254" cy="3708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2000" b="1">
                <a:solidFill>
                  <a:srgbClr val="921824"/>
                </a:solidFill>
                <a:latin typeface="Georgia"/>
                <a:ea typeface="Georgia"/>
                <a:cs typeface="Georgia"/>
                <a:sym typeface="Georgia"/>
              </a:defRPr>
            </a:lvl1pPr>
          </a:lstStyle>
          <a:p>
            <a:r>
              <a:t>NFL International</a:t>
            </a:r>
          </a:p>
        </p:txBody>
      </p:sp>
      <p:sp>
        <p:nvSpPr>
          <p:cNvPr id="71" name="Marcador de texto 3"/>
          <p:cNvSpPr txBox="1"/>
          <p:nvPr/>
        </p:nvSpPr>
        <p:spPr>
          <a:xfrm>
            <a:off x="628653" y="1130997"/>
            <a:ext cx="7738107" cy="36695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1" spcCol="45295" anchor="t"/>
          <a:lstStyle/>
          <a:p>
            <a:pPr defTabSz="457200">
              <a:spcBef>
                <a:spcPts val="300"/>
              </a:spcBef>
              <a:defRPr sz="1400">
                <a:latin typeface="Arial"/>
                <a:ea typeface="Arial"/>
                <a:cs typeface="Arial"/>
                <a:sym typeface="Arial"/>
              </a:defRPr>
            </a:pPr>
            <a:r>
              <a:rPr dirty="0"/>
              <a:t>The NFL played 3 games in London for the 2018 season</a:t>
            </a:r>
            <a:r>
              <a:rPr lang="en-US" dirty="0"/>
              <a:t>. </a:t>
            </a:r>
            <a:r>
              <a:rPr dirty="0"/>
              <a:t>They took place in October, with</a:t>
            </a:r>
            <a:r>
              <a:rPr lang="en-US" dirty="0"/>
              <a:t> </a:t>
            </a:r>
            <a:r>
              <a:rPr dirty="0"/>
              <a:t> 1 game held in the Tottenham stadium and the other two at Wembley</a:t>
            </a:r>
            <a:r>
              <a:rPr lang="en-US" dirty="0"/>
              <a:t>. </a:t>
            </a:r>
            <a:r>
              <a:rPr dirty="0"/>
              <a:t>Tickets started at 42 pounds and went up to 280 pounds</a:t>
            </a:r>
            <a:r>
              <a:rPr lang="en-US" dirty="0"/>
              <a:t>.</a:t>
            </a:r>
          </a:p>
          <a:p>
            <a:pPr defTabSz="457200">
              <a:spcBef>
                <a:spcPts val="300"/>
              </a:spcBef>
              <a:defRPr sz="1400">
                <a:latin typeface="Arial"/>
                <a:ea typeface="Arial"/>
                <a:cs typeface="Arial"/>
                <a:sym typeface="Arial"/>
              </a:defRPr>
            </a:pPr>
            <a:endParaRPr dirty="0"/>
          </a:p>
          <a:p>
            <a:pPr defTabSz="457200">
              <a:spcBef>
                <a:spcPts val="300"/>
              </a:spcBef>
              <a:defRPr sz="1400">
                <a:latin typeface="Arial"/>
                <a:ea typeface="Arial"/>
                <a:cs typeface="Arial"/>
                <a:sym typeface="Arial"/>
              </a:defRPr>
            </a:pPr>
            <a:r>
              <a:rPr dirty="0"/>
              <a:t>Tottenham Hotspur of the Premier League opened its new 64,000-seat stadium in August 2019, at an estimated cost of 400 million pounds. Ten million pounds (about $13.3 million U.S.) is coming directly from the NFL. In turn, the place will have locker rooms built for a football team, facilities for coaches and cheerleaders, and a sunk FieldTurf football field under a retractable grass surface for soccer that will allow for a conventional fan experience for both, without having to tarp seats for football.</a:t>
            </a:r>
          </a:p>
          <a:p>
            <a:pPr defTabSz="457200">
              <a:spcBef>
                <a:spcPts val="300"/>
              </a:spcBef>
              <a:defRPr sz="1400">
                <a:latin typeface="Arial"/>
                <a:ea typeface="Arial"/>
                <a:cs typeface="Arial"/>
                <a:sym typeface="Arial"/>
              </a:defRPr>
            </a:pPr>
            <a:r>
              <a:rPr dirty="0"/>
              <a:t>Tottenham could be the home of an NFL Intl expansion franchise, given the investment and new stadium</a:t>
            </a:r>
            <a:r>
              <a:rPr lang="en-US" dirty="0"/>
              <a:t>.</a:t>
            </a:r>
            <a:endParaRPr dirty="0"/>
          </a:p>
        </p:txBody>
      </p:sp>
      <p:pic>
        <p:nvPicPr>
          <p:cNvPr id="72" name="download.png" descr="download.png"/>
          <p:cNvPicPr>
            <a:picLocks noChangeAspect="1"/>
          </p:cNvPicPr>
          <p:nvPr/>
        </p:nvPicPr>
        <p:blipFill>
          <a:blip r:embed="rId2"/>
          <a:stretch>
            <a:fillRect/>
          </a:stretch>
        </p:blipFill>
        <p:spPr>
          <a:xfrm>
            <a:off x="2976206" y="3740069"/>
            <a:ext cx="3822701" cy="2120901"/>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ítulo 1"/>
          <p:cNvSpPr txBox="1"/>
          <p:nvPr/>
        </p:nvSpPr>
        <p:spPr>
          <a:xfrm>
            <a:off x="703909" y="399869"/>
            <a:ext cx="6855254" cy="4001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defRPr sz="2000" b="1">
                <a:solidFill>
                  <a:srgbClr val="921824"/>
                </a:solidFill>
                <a:latin typeface="Georgia"/>
                <a:ea typeface="Georgia"/>
                <a:cs typeface="Georgia"/>
                <a:sym typeface="Georgia"/>
              </a:defRPr>
            </a:lvl1pPr>
          </a:lstStyle>
          <a:p>
            <a:r>
              <a:rPr dirty="0"/>
              <a:t>Football vs</a:t>
            </a:r>
            <a:r>
              <a:rPr lang="en-US" dirty="0"/>
              <a:t>.</a:t>
            </a:r>
            <a:r>
              <a:rPr dirty="0"/>
              <a:t> </a:t>
            </a:r>
            <a:r>
              <a:rPr dirty="0" err="1"/>
              <a:t>Futbol</a:t>
            </a:r>
            <a:r>
              <a:rPr dirty="0"/>
              <a:t> -  A Look at the NFL</a:t>
            </a:r>
          </a:p>
        </p:txBody>
      </p:sp>
      <p:sp>
        <p:nvSpPr>
          <p:cNvPr id="75" name="Marcador de texto 3"/>
          <p:cNvSpPr txBox="1"/>
          <p:nvPr/>
        </p:nvSpPr>
        <p:spPr>
          <a:xfrm>
            <a:off x="704503" y="1001844"/>
            <a:ext cx="7574248" cy="473879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2" spcCol="40981"/>
          <a:lstStyle/>
          <a:p>
            <a:pPr defTabSz="457200">
              <a:spcBef>
                <a:spcPts val="300"/>
              </a:spcBef>
              <a:defRPr sz="1400" b="1">
                <a:latin typeface="Arial"/>
                <a:ea typeface="Arial"/>
                <a:cs typeface="Arial"/>
                <a:sym typeface="Arial"/>
              </a:defRPr>
            </a:pPr>
            <a:r>
              <a:rPr dirty="0"/>
              <a:t>Tickets and Concessions</a:t>
            </a:r>
          </a:p>
          <a:p>
            <a:pPr defTabSz="457200">
              <a:spcBef>
                <a:spcPts val="300"/>
              </a:spcBef>
              <a:defRPr sz="1400">
                <a:latin typeface="Arial"/>
                <a:ea typeface="Arial"/>
                <a:cs typeface="Arial"/>
                <a:sym typeface="Arial"/>
              </a:defRPr>
            </a:pPr>
            <a:br>
              <a:rPr dirty="0"/>
            </a:br>
            <a:r>
              <a:rPr dirty="0"/>
              <a:t>In 2010 more than 17 million fans passed through NFL turnstiles, paying anywhere from $54.51 (Browns) to $117.84 (Patriots) for the average game ticket. Though the league won't open its books, numbers for the publicly-held Packers offer some insight into what teams reap at the ticket office and concession stands.</a:t>
            </a:r>
            <a:br>
              <a:rPr dirty="0"/>
            </a:br>
            <a:br>
              <a:rPr dirty="0"/>
            </a:br>
            <a:r>
              <a:rPr dirty="0"/>
              <a:t>The Packers reaped $13 million from concessions, parking and local media in 2010, which figures to about $416 million NFL-wide.</a:t>
            </a:r>
            <a:br>
              <a:rPr dirty="0"/>
            </a:br>
            <a:br>
              <a:rPr dirty="0"/>
            </a:br>
            <a:r>
              <a:rPr dirty="0"/>
              <a:t>Green Bay also cleared $60 million from home and away game tickets plus private boxes. Projected over 32 teams, that's close to $2 billion.</a:t>
            </a:r>
            <a:br>
              <a:rPr dirty="0"/>
            </a:br>
            <a:endParaRPr dirty="0"/>
          </a:p>
        </p:txBody>
      </p:sp>
      <p:pic>
        <p:nvPicPr>
          <p:cNvPr id="76" name="download-1.png" descr="download-1.png"/>
          <p:cNvPicPr>
            <a:picLocks noChangeAspect="1"/>
          </p:cNvPicPr>
          <p:nvPr/>
        </p:nvPicPr>
        <p:blipFill>
          <a:blip r:embed="rId2"/>
          <a:stretch>
            <a:fillRect/>
          </a:stretch>
        </p:blipFill>
        <p:spPr>
          <a:xfrm>
            <a:off x="5775065" y="1446336"/>
            <a:ext cx="2425701" cy="3340101"/>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ítulo 1"/>
          <p:cNvSpPr txBox="1">
            <a:spLocks noGrp="1"/>
          </p:cNvSpPr>
          <p:nvPr>
            <p:ph type="title" idx="4294967295"/>
          </p:nvPr>
        </p:nvSpPr>
        <p:spPr>
          <a:xfrm>
            <a:off x="758554" y="391232"/>
            <a:ext cx="6946691" cy="823782"/>
          </a:xfrm>
          <a:prstGeom prst="rect">
            <a:avLst/>
          </a:prstGeom>
        </p:spPr>
        <p:txBody>
          <a:bodyPr anchor="t">
            <a:normAutofit/>
          </a:bodyPr>
          <a:lstStyle>
            <a:lvl1pPr algn="l" defTabSz="384047">
              <a:defRPr sz="1600" b="1">
                <a:solidFill>
                  <a:srgbClr val="921824"/>
                </a:solidFill>
                <a:latin typeface="Georgia"/>
                <a:ea typeface="Georgia"/>
                <a:cs typeface="Georgia"/>
                <a:sym typeface="Georgia"/>
              </a:defRPr>
            </a:lvl1pPr>
          </a:lstStyle>
          <a:p>
            <a:r>
              <a:rPr sz="2000" dirty="0"/>
              <a:t>Expansion of NFL</a:t>
            </a:r>
            <a:endParaRPr lang="en-US" sz="2000" dirty="0"/>
          </a:p>
        </p:txBody>
      </p:sp>
      <p:sp>
        <p:nvSpPr>
          <p:cNvPr id="79" name="Marcador de texto 3"/>
          <p:cNvSpPr txBox="1">
            <a:spLocks noGrp="1"/>
          </p:cNvSpPr>
          <p:nvPr>
            <p:ph type="body" idx="4294967295"/>
          </p:nvPr>
        </p:nvSpPr>
        <p:spPr>
          <a:xfrm>
            <a:off x="760441" y="1028857"/>
            <a:ext cx="7935504" cy="3058512"/>
          </a:xfrm>
          <a:prstGeom prst="rect">
            <a:avLst/>
          </a:prstGeom>
        </p:spPr>
        <p:txBody>
          <a:bodyPr lIns="45718" tIns="45718" rIns="45718" bIns="45718" numCol="1" spcCol="42972" anchor="t">
            <a:normAutofit fontScale="92500"/>
          </a:bodyPr>
          <a:lstStyle/>
          <a:p>
            <a:pPr marL="0" indent="0">
              <a:spcBef>
                <a:spcPts val="300"/>
              </a:spcBef>
              <a:buSzTx/>
              <a:buNone/>
              <a:defRPr sz="1400">
                <a:latin typeface="Arial"/>
                <a:ea typeface="Arial"/>
                <a:cs typeface="Arial"/>
                <a:sym typeface="Arial"/>
              </a:defRPr>
            </a:pPr>
            <a:r>
              <a:rPr dirty="0"/>
              <a:t>The NFL’s next five years internationally will be very important. During that time, a new labor deal will be struck, new broadcast deals will be negotiated, and a plan for the future abroad will become clear. Whether or not the NFL hits its goal of getting a team in London at the International Series 15-year anniversary, 2022</a:t>
            </a:r>
            <a:r>
              <a:rPr lang="en-US" dirty="0"/>
              <a:t>.          </a:t>
            </a:r>
            <a:endParaRPr dirty="0"/>
          </a:p>
          <a:p>
            <a:pPr marL="0" indent="0">
              <a:spcBef>
                <a:spcPts val="300"/>
              </a:spcBef>
              <a:buSzTx/>
              <a:buNone/>
              <a:defRPr sz="1400">
                <a:latin typeface="Arial"/>
                <a:ea typeface="Arial"/>
                <a:cs typeface="Arial"/>
                <a:sym typeface="Arial"/>
              </a:defRPr>
            </a:pPr>
            <a:endParaRPr lang="en-US" dirty="0"/>
          </a:p>
          <a:p>
            <a:pPr marL="0" indent="0">
              <a:spcBef>
                <a:spcPts val="300"/>
              </a:spcBef>
              <a:buSzTx/>
              <a:buNone/>
              <a:defRPr sz="1400">
                <a:latin typeface="Arial"/>
                <a:ea typeface="Arial"/>
                <a:cs typeface="Arial"/>
                <a:sym typeface="Arial"/>
              </a:defRPr>
            </a:pPr>
            <a:r>
              <a:rPr dirty="0"/>
              <a:t>The game in Mexico City went off better than last year, when playing the Monday night before Thanksgiving and flying out of a private airport over an hour away proved a logistical nightmare for the Raiders and Texans. Playing on Sunday afternoon and flying out of the international airport certainly helped.</a:t>
            </a:r>
          </a:p>
          <a:p>
            <a:pPr marL="0" indent="0">
              <a:spcBef>
                <a:spcPts val="300"/>
              </a:spcBef>
              <a:buSzTx/>
              <a:buNone/>
              <a:defRPr sz="1400">
                <a:latin typeface="Arial"/>
                <a:ea typeface="Arial"/>
                <a:cs typeface="Arial"/>
                <a:sym typeface="Arial"/>
              </a:defRPr>
            </a:pPr>
            <a:endParaRPr lang="en-US" dirty="0"/>
          </a:p>
          <a:p>
            <a:pPr marL="0" indent="0">
              <a:spcBef>
                <a:spcPts val="300"/>
              </a:spcBef>
              <a:buSzTx/>
              <a:buNone/>
              <a:defRPr sz="1400">
                <a:latin typeface="Arial"/>
                <a:ea typeface="Arial"/>
                <a:cs typeface="Arial"/>
                <a:sym typeface="Arial"/>
              </a:defRPr>
            </a:pPr>
            <a:r>
              <a:rPr dirty="0"/>
              <a:t>The league’s new deal to play games in Mexico stipulates that there will be one game a year through 2021, and all of them will be at Mexico City’s Estadio Azteca (recent renovations there made it an ideal site). Waller said, for now, he doesn’t see the league looking to play multiple games per season there, largely because they aren’t testing the market and its logistics the way they are with London.</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ítulo 1"/>
          <p:cNvSpPr txBox="1"/>
          <p:nvPr/>
        </p:nvSpPr>
        <p:spPr>
          <a:xfrm>
            <a:off x="1171619" y="1127565"/>
            <a:ext cx="6855250" cy="65023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defTabSz="457200">
              <a:defRPr sz="2000" b="1">
                <a:solidFill>
                  <a:srgbClr val="FFFFFF"/>
                </a:solidFill>
                <a:latin typeface="Georgia"/>
                <a:ea typeface="Georgia"/>
                <a:cs typeface="Georgia"/>
                <a:sym typeface="Georgia"/>
              </a:defRPr>
            </a:pPr>
            <a:r>
              <a:rPr dirty="0"/>
              <a:t>NFL International Expansion</a:t>
            </a:r>
            <a:br>
              <a:rPr dirty="0"/>
            </a:br>
            <a:endParaRPr dirty="0"/>
          </a:p>
        </p:txBody>
      </p:sp>
      <p:sp>
        <p:nvSpPr>
          <p:cNvPr id="83" name="Marcador de texto 3"/>
          <p:cNvSpPr txBox="1"/>
          <p:nvPr/>
        </p:nvSpPr>
        <p:spPr>
          <a:xfrm>
            <a:off x="1078453" y="1855903"/>
            <a:ext cx="7041582" cy="38745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numCol="1"/>
          <a:lstStyle/>
          <a:p>
            <a:pPr defTabSz="457200">
              <a:spcBef>
                <a:spcPts val="300"/>
              </a:spcBef>
              <a:defRPr sz="1400">
                <a:solidFill>
                  <a:srgbClr val="FFFFFF"/>
                </a:solidFill>
                <a:latin typeface="Arial"/>
                <a:ea typeface="Arial"/>
                <a:cs typeface="Arial"/>
                <a:sym typeface="Arial"/>
              </a:defRPr>
            </a:pPr>
            <a:r>
              <a:rPr dirty="0"/>
              <a:t>The way Mark Waller (current President of NFL Intl) sees it, London represents a pivotal step on the way to a truly global NFL—serving both as a proof of concept and a kind of franchise beachhead for further expansion into countries like Germany, Mexico, and Brazil.</a:t>
            </a:r>
          </a:p>
          <a:p>
            <a:pPr defTabSz="457200">
              <a:spcBef>
                <a:spcPts val="300"/>
              </a:spcBef>
              <a:defRPr sz="1400">
                <a:solidFill>
                  <a:srgbClr val="FFFFFF"/>
                </a:solidFill>
                <a:latin typeface="Arial"/>
                <a:ea typeface="Arial"/>
                <a:cs typeface="Arial"/>
                <a:sym typeface="Arial"/>
              </a:defRPr>
            </a:pPr>
            <a:r>
              <a:rPr dirty="0"/>
              <a:t>It helps to look at the league’s current international growth strategy. The first part of this three-step approach, according to Waller, is choosing the right city. That means finding a place that not only has an existing NFL fan base, but one that also has the potential to grow large enough to support a full-time team. Can you grow a fanbase like you would grow a business? It’s hard to say. But that isn’t stopping the NFL from trying.</a:t>
            </a:r>
            <a:endParaRPr lang="en-US" dirty="0"/>
          </a:p>
          <a:p>
            <a:pPr defTabSz="457200">
              <a:spcBef>
                <a:spcPts val="300"/>
              </a:spcBef>
              <a:defRPr sz="1400">
                <a:solidFill>
                  <a:srgbClr val="FFFFFF"/>
                </a:solidFill>
                <a:latin typeface="Arial"/>
                <a:ea typeface="Arial"/>
                <a:cs typeface="Arial"/>
                <a:sym typeface="Arial"/>
              </a:defRPr>
            </a:pPr>
            <a:endParaRPr dirty="0"/>
          </a:p>
          <a:p>
            <a:pPr defTabSz="457200">
              <a:spcBef>
                <a:spcPts val="300"/>
              </a:spcBef>
              <a:defRPr sz="1400">
                <a:solidFill>
                  <a:srgbClr val="FFFFFF"/>
                </a:solidFill>
                <a:latin typeface="Arial"/>
                <a:ea typeface="Arial"/>
                <a:cs typeface="Arial"/>
                <a:sym typeface="Arial"/>
              </a:defRPr>
            </a:pPr>
            <a:r>
              <a:rPr dirty="0"/>
              <a:t>Next comes infrastructure. If you’re wondering why the NFL isn’t aiming its expansion efforts a little closer to home, like in Mexico for instance, the answer is basically stadiums. By some estimates, Mexico City has an American football fanbase three times the size of London’s. What it doesn’t have are very many modern stadium options.</a:t>
            </a:r>
          </a:p>
          <a:p>
            <a:pPr defTabSz="457200">
              <a:spcBef>
                <a:spcPts val="300"/>
              </a:spcBef>
              <a:defRPr sz="1400">
                <a:solidFill>
                  <a:srgbClr val="FFFFFF"/>
                </a:solidFill>
                <a:latin typeface="Arial"/>
                <a:ea typeface="Arial"/>
                <a:cs typeface="Arial"/>
                <a:sym typeface="Arial"/>
              </a:defRPr>
            </a:pPr>
            <a:r>
              <a:rPr dirty="0"/>
              <a:t>From the NFL’s perspective, the issue of fans and modern stadium access in London are less problematic. But that still leaves the third, and arguably most difficult step in the internationalizing process: figuring out how to make everything work logistically.</a:t>
            </a:r>
          </a:p>
        </p:txBody>
      </p:sp>
    </p:spTree>
  </p:cSld>
  <p:clrMapOvr>
    <a:masterClrMapping/>
  </p:clrMapOvr>
  <p:transition spd="med"/>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E84C22"/>
      </a:accent1>
      <a:accent2>
        <a:srgbClr val="FFBD47"/>
      </a:accent2>
      <a:accent3>
        <a:srgbClr val="B64926"/>
      </a:accent3>
      <a:accent4>
        <a:srgbClr val="FF8427"/>
      </a:accent4>
      <a:accent5>
        <a:srgbClr val="CC9900"/>
      </a:accent5>
      <a:accent6>
        <a:srgbClr val="B22600"/>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E84C22"/>
      </a:accent1>
      <a:accent2>
        <a:srgbClr val="FFBD47"/>
      </a:accent2>
      <a:accent3>
        <a:srgbClr val="B64926"/>
      </a:accent3>
      <a:accent4>
        <a:srgbClr val="FF8427"/>
      </a:accent4>
      <a:accent5>
        <a:srgbClr val="CC9900"/>
      </a:accent5>
      <a:accent6>
        <a:srgbClr val="B22600"/>
      </a:accent6>
      <a:hlink>
        <a:srgbClr val="0000FF"/>
      </a:hlink>
      <a:folHlink>
        <a:srgbClr val="FF00FF"/>
      </a:folHlink>
    </a:clrScheme>
    <a:fontScheme name="Tema de Office">
      <a:majorFont>
        <a:latin typeface="Helvetica"/>
        <a:ea typeface="Helvetica"/>
        <a:cs typeface="Helvetica"/>
      </a:majorFont>
      <a:minorFont>
        <a:latin typeface="Calibri"/>
        <a:ea typeface="Calibri"/>
        <a:cs typeface="Calibri"/>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536433"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zni xmlns="fac5c5d6-3f40-4888-827f-2feba602e379" xsi:nil="true"/>
    <f0ly xmlns="fac5c5d6-3f40-4888-827f-2feba602e379">
      <UserInfo>
        <DisplayName/>
        <AccountId xsi:nil="true"/>
        <AccountType/>
      </UserInfo>
    </f0ly>
    <lcf76f155ced4ddcb4097134ff3c332f xmlns="fac5c5d6-3f40-4888-827f-2feba602e379">
      <Terms xmlns="http://schemas.microsoft.com/office/infopath/2007/PartnerControls"/>
    </lcf76f155ced4ddcb4097134ff3c332f>
    <TaxCatchAll xmlns="0323e3e7-18dc-45e6-99d2-53fab8d99a6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27C33CFCA74046A0A633136646FD5F" ma:contentTypeVersion="20" ma:contentTypeDescription="Create a new document." ma:contentTypeScope="" ma:versionID="d0a4f56e1333b37715db1ca526836c42">
  <xsd:schema xmlns:xsd="http://www.w3.org/2001/XMLSchema" xmlns:xs="http://www.w3.org/2001/XMLSchema" xmlns:p="http://schemas.microsoft.com/office/2006/metadata/properties" xmlns:ns2="fac5c5d6-3f40-4888-827f-2feba602e379" xmlns:ns3="0323e3e7-18dc-45e6-99d2-53fab8d99a6d" targetNamespace="http://schemas.microsoft.com/office/2006/metadata/properties" ma:root="true" ma:fieldsID="f81d95c457976425973bde8a22d6186a" ns2:_="" ns3:_="">
    <xsd:import namespace="fac5c5d6-3f40-4888-827f-2feba602e379"/>
    <xsd:import namespace="0323e3e7-18dc-45e6-99d2-53fab8d99a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2:rzni" minOccurs="0"/>
                <xsd:element ref="ns2:f0ly"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c5c5d6-3f40-4888-827f-2feba602e37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rzni" ma:index="12" nillable="true" ma:displayName="Date and Time" ma:internalName="rzni">
      <xsd:simpleType>
        <xsd:restriction base="dms:DateTime"/>
      </xsd:simpleType>
    </xsd:element>
    <xsd:element name="f0ly" ma:index="13" nillable="true" ma:displayName="Person or Group" ma:list="UserInfo" ma:internalName="f0l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820fac2-d059-4130-98b8-bcc963ebf008" ma:termSetId="09814cd3-568e-fe90-9814-8d621ff8fb84" ma:anchorId="fba54fb3-c3e1-fe81-a776-ca4b69148c4d" ma:open="true" ma:isKeyword="false">
      <xsd:complexType>
        <xsd:sequence>
          <xsd:element ref="pc:Terms" minOccurs="0" maxOccurs="1"/>
        </xsd:sequence>
      </xsd:complex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323e3e7-18dc-45e6-99d2-53fab8d99a6d"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element name="TaxCatchAll" ma:index="25" nillable="true" ma:displayName="Taxonomy Catch All Column" ma:hidden="true" ma:list="{dc906492-6d0e-4e26-b089-5965b0bba648}" ma:internalName="TaxCatchAll" ma:showField="CatchAllData" ma:web="0323e3e7-18dc-45e6-99d2-53fab8d99a6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92AB60-1F7D-47CD-9DE9-6C8B5F87EAFD}">
  <ds:schemaRefs>
    <ds:schemaRef ds:uri="http://schemas.microsoft.com/sharepoint/v3/contenttype/forms"/>
  </ds:schemaRefs>
</ds:datastoreItem>
</file>

<file path=customXml/itemProps2.xml><?xml version="1.0" encoding="utf-8"?>
<ds:datastoreItem xmlns:ds="http://schemas.openxmlformats.org/officeDocument/2006/customXml" ds:itemID="{54FF6815-F200-4554-886F-D08DD13F0166}">
  <ds:schemaRefs>
    <ds:schemaRef ds:uri="http://schemas.microsoft.com/office/2006/metadata/properties"/>
    <ds:schemaRef ds:uri="http://schemas.microsoft.com/office/infopath/2007/PartnerControls"/>
    <ds:schemaRef ds:uri="fac5c5d6-3f40-4888-827f-2feba602e379"/>
    <ds:schemaRef ds:uri="0323e3e7-18dc-45e6-99d2-53fab8d99a6d"/>
  </ds:schemaRefs>
</ds:datastoreItem>
</file>

<file path=customXml/itemProps3.xml><?xml version="1.0" encoding="utf-8"?>
<ds:datastoreItem xmlns:ds="http://schemas.openxmlformats.org/officeDocument/2006/customXml" ds:itemID="{B61223F4-BEA3-494F-B435-E426D5B891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c5c5d6-3f40-4888-827f-2feba602e379"/>
    <ds:schemaRef ds:uri="0323e3e7-18dc-45e6-99d2-53fab8d99a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2121</Words>
  <Application>Microsoft Office PowerPoint</Application>
  <PresentationFormat>A4 Paper (210x297 mm)</PresentationFormat>
  <Paragraphs>147</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Arial,Sans-Serif</vt:lpstr>
      <vt:lpstr>Calibri</vt:lpstr>
      <vt:lpstr>Georgia</vt:lpstr>
      <vt:lpstr>Helvetica</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Expansion of NFL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Charlene Naidoo</cp:lastModifiedBy>
  <cp:revision>46</cp:revision>
  <dcterms:modified xsi:type="dcterms:W3CDTF">2023-12-28T08:13:02Z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0x0101006627C33CFCA74046A0A633136646FD5F</vt:lpwstr>
  </property>
  <property fmtid="{D5CDD505-2E9C-101B-9397-08002B2CF9AE}" pid="3" name="MediaServiceImageTags">
    <vt:lpwstr/>
  </property>
</Properties>
</file>