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785" r:id="rId27"/>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417"/>
    <a:srgbClr val="963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4021F-94D6-BF45-780D-97B64E405D42}" v="19" dt="2023-12-28T06:00:08.217"/>
    <p1510:client id="{FCFAEDE9-0E1D-5B72-166D-225572130A1E}" v="6" dt="2023-12-28T06:17:42.15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j-lt"/>
        <a:ea typeface="+mj-ea"/>
        <a:cs typeface="+mj-cs"/>
        <a:sym typeface="Calibri"/>
      </a:defRPr>
    </a:lvl1pPr>
    <a:lvl2pPr indent="228600" defTabSz="1072866" latinLnBrk="0">
      <a:defRPr sz="1400">
        <a:latin typeface="+mj-lt"/>
        <a:ea typeface="+mj-ea"/>
        <a:cs typeface="+mj-cs"/>
        <a:sym typeface="Calibri"/>
      </a:defRPr>
    </a:lvl2pPr>
    <a:lvl3pPr indent="457200" defTabSz="1072866" latinLnBrk="0">
      <a:defRPr sz="1400">
        <a:latin typeface="+mj-lt"/>
        <a:ea typeface="+mj-ea"/>
        <a:cs typeface="+mj-cs"/>
        <a:sym typeface="Calibri"/>
      </a:defRPr>
    </a:lvl3pPr>
    <a:lvl4pPr indent="685800" defTabSz="1072866" latinLnBrk="0">
      <a:defRPr sz="1400">
        <a:latin typeface="+mj-lt"/>
        <a:ea typeface="+mj-ea"/>
        <a:cs typeface="+mj-cs"/>
        <a:sym typeface="Calibri"/>
      </a:defRPr>
    </a:lvl4pPr>
    <a:lvl5pPr indent="914400" defTabSz="1072866" latinLnBrk="0">
      <a:defRPr sz="1400">
        <a:latin typeface="+mj-lt"/>
        <a:ea typeface="+mj-ea"/>
        <a:cs typeface="+mj-cs"/>
        <a:sym typeface="Calibri"/>
      </a:defRPr>
    </a:lvl5pPr>
    <a:lvl6pPr indent="1143000" defTabSz="1072866" latinLnBrk="0">
      <a:defRPr sz="1400">
        <a:latin typeface="+mj-lt"/>
        <a:ea typeface="+mj-ea"/>
        <a:cs typeface="+mj-cs"/>
        <a:sym typeface="Calibri"/>
      </a:defRPr>
    </a:lvl6pPr>
    <a:lvl7pPr indent="1371600" defTabSz="1072866" latinLnBrk="0">
      <a:defRPr sz="1400">
        <a:latin typeface="+mj-lt"/>
        <a:ea typeface="+mj-ea"/>
        <a:cs typeface="+mj-cs"/>
        <a:sym typeface="Calibri"/>
      </a:defRPr>
    </a:lvl7pPr>
    <a:lvl8pPr indent="1600200" defTabSz="1072866" latinLnBrk="0">
      <a:defRPr sz="1400">
        <a:latin typeface="+mj-lt"/>
        <a:ea typeface="+mj-ea"/>
        <a:cs typeface="+mj-cs"/>
        <a:sym typeface="Calibri"/>
      </a:defRPr>
    </a:lvl8pPr>
    <a:lvl9pPr indent="1828800" defTabSz="1072866" latinLnBrk="0">
      <a:defRPr sz="1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6840681" y="6232199"/>
            <a:ext cx="258620" cy="248302"/>
          </a:xfrm>
          <a:prstGeom prst="rect">
            <a:avLst/>
          </a:prstGeom>
        </p:spPr>
        <p:txBody>
          <a:bodyPr lIns="45718" tIns="45718" rIns="45718" bIns="45718"/>
          <a:lstStyle>
            <a:lvl1pPr defTabSz="536433">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88" name="Title Text"/>
          <p:cNvSpPr txBox="1">
            <a:spLocks noGrp="1"/>
          </p:cNvSpPr>
          <p:nvPr>
            <p:ph type="title"/>
          </p:nvPr>
        </p:nvSpPr>
        <p:spPr>
          <a:xfrm>
            <a:off x="838200" y="274638"/>
            <a:ext cx="8229600" cy="1143001"/>
          </a:xfrm>
          <a:prstGeom prst="rect">
            <a:avLst/>
          </a:prstGeom>
        </p:spPr>
        <p:txBody>
          <a:bodyPr/>
          <a:lstStyle/>
          <a:p>
            <a:r>
              <a:t>Title Text</a:t>
            </a:r>
          </a:p>
        </p:txBody>
      </p:sp>
      <p:sp>
        <p:nvSpPr>
          <p:cNvPr id="89" name="Body Level One…"/>
          <p:cNvSpPr txBox="1">
            <a:spLocks noGrp="1"/>
          </p:cNvSpPr>
          <p:nvPr>
            <p:ph type="body" sz="half" idx="1"/>
          </p:nvPr>
        </p:nvSpPr>
        <p:spPr>
          <a:xfrm>
            <a:off x="838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795692" y="6173361"/>
            <a:ext cx="5837014" cy="258982"/>
          </a:xfrm>
          <a:prstGeom prst="rect">
            <a:avLst/>
          </a:prstGeom>
        </p:spPr>
        <p:txBody>
          <a:bodyPr wrap="square">
            <a:spAutoFit/>
          </a:bodyPr>
          <a:lstStyle/>
          <a:p>
            <a:r>
              <a:rPr lang="en-US" sz="1083" spc="650" dirty="0">
                <a:solidFill>
                  <a:schemeClr val="bg1"/>
                </a:solidFill>
                <a:latin typeface="Arial" panose="020B0604020202020204" pitchFamily="34" charset="0"/>
                <a:cs typeface="Arial" panose="020B0604020202020204" pitchFamily="34" charset="0"/>
              </a:rPr>
              <a:t>BARCELONA | MADRID | MALTA | ONLINE</a:t>
            </a:r>
            <a:endParaRPr lang="ru-RU" sz="1083" spc="65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998" y="5847830"/>
            <a:ext cx="1205167" cy="651060"/>
          </a:xfrm>
          <a:prstGeom prst="rect">
            <a:avLst/>
          </a:prstGeom>
        </p:spPr>
      </p:pic>
    </p:spTree>
    <p:extLst>
      <p:ext uri="{BB962C8B-B14F-4D97-AF65-F5344CB8AC3E}">
        <p14:creationId xmlns:p14="http://schemas.microsoft.com/office/powerpoint/2010/main" val="420917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48" y="6307680"/>
            <a:ext cx="5229529" cy="2269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xfrm>
            <a:off x="6840681" y="6232199"/>
            <a:ext cx="258620" cy="248302"/>
          </a:xfrm>
          <a:prstGeom prst="rect">
            <a:avLst/>
          </a:prstGeom>
        </p:spPr>
        <p:txBody>
          <a:bodyPr lIns="45718" tIns="45718" rIns="45718" bIns="45718"/>
          <a:lstStyle>
            <a:lvl1pPr defTabSz="536433">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48" y="6307680"/>
            <a:ext cx="5229529" cy="2269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xfrm>
            <a:off x="6840681" y="6232199"/>
            <a:ext cx="258620" cy="248302"/>
          </a:xfrm>
          <a:prstGeom prst="rect">
            <a:avLst/>
          </a:prstGeom>
        </p:spPr>
        <p:txBody>
          <a:bodyPr lIns="45718" tIns="45718" rIns="45718" bIns="45718"/>
          <a:lstStyle>
            <a:lvl1pPr defTabSz="536433">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48" y="6307680"/>
            <a:ext cx="5229529" cy="2269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xfrm>
            <a:off x="6840681" y="6232199"/>
            <a:ext cx="258620" cy="248302"/>
          </a:xfrm>
          <a:prstGeom prst="rect">
            <a:avLst/>
          </a:prstGeom>
        </p:spPr>
        <p:txBody>
          <a:bodyPr lIns="45718" tIns="45718" rIns="45718" bIns="45718"/>
          <a:lstStyle>
            <a:lvl1pPr defTabSz="536433">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48" y="6307680"/>
            <a:ext cx="5229529" cy="2269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xfrm>
            <a:off x="6840681" y="6232199"/>
            <a:ext cx="258620" cy="248302"/>
          </a:xfrm>
          <a:prstGeom prst="rect">
            <a:avLst/>
          </a:prstGeom>
        </p:spPr>
        <p:txBody>
          <a:bodyPr lIns="45718" tIns="45718" rIns="45718" bIns="45718"/>
          <a:lstStyle>
            <a:lvl1pPr defTabSz="536433">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pic>
        <p:nvPicPr>
          <p:cNvPr id="51" name="image1.jpeg" descr="image1.jpeg"/>
          <p:cNvPicPr>
            <a:picLocks noChangeAspect="1"/>
          </p:cNvPicPr>
          <p:nvPr/>
        </p:nvPicPr>
        <p:blipFill>
          <a:blip r:embed="rId2"/>
          <a:stretch>
            <a:fillRect/>
          </a:stretch>
        </p:blipFill>
        <p:spPr>
          <a:xfrm>
            <a:off x="381000" y="331788"/>
            <a:ext cx="9144000" cy="6469063"/>
          </a:xfrm>
          <a:prstGeom prst="rect">
            <a:avLst/>
          </a:prstGeom>
          <a:ln w="12700">
            <a:miter lim="400000"/>
          </a:ln>
        </p:spPr>
      </p:pic>
      <p:sp>
        <p:nvSpPr>
          <p:cNvPr id="52" name="Body Level One…"/>
          <p:cNvSpPr txBox="1">
            <a:spLocks noGrp="1"/>
          </p:cNvSpPr>
          <p:nvPr>
            <p:ph type="body" idx="1"/>
          </p:nvPr>
        </p:nvSpPr>
        <p:spPr>
          <a:xfrm>
            <a:off x="704850" y="1916113"/>
            <a:ext cx="7570790" cy="4210054"/>
          </a:xfrm>
          <a:prstGeom prst="rect">
            <a:avLst/>
          </a:prstGeom>
        </p:spPr>
        <p:txBody>
          <a:bodyPr lIns="45718" tIns="45718" rIns="45718" bIns="45718"/>
          <a:lstStyle>
            <a:lvl1pPr>
              <a:spcBef>
                <a:spcPts val="300"/>
              </a:spcBef>
              <a:defRPr sz="1600">
                <a:latin typeface="Arial"/>
                <a:ea typeface="Arial"/>
                <a:cs typeface="Arial"/>
                <a:sym typeface="Arial"/>
              </a:defRPr>
            </a:lvl1pPr>
            <a:lvl2pPr marL="742950" indent="-285750">
              <a:spcBef>
                <a:spcPts val="300"/>
              </a:spcBef>
              <a:defRPr sz="1600">
                <a:latin typeface="Arial"/>
                <a:ea typeface="Arial"/>
                <a:cs typeface="Arial"/>
                <a:sym typeface="Arial"/>
              </a:defRPr>
            </a:lvl2pPr>
            <a:lvl3pPr marL="1175657" indent="-261257">
              <a:spcBef>
                <a:spcPts val="300"/>
              </a:spcBef>
              <a:defRPr sz="1600">
                <a:latin typeface="Arial"/>
                <a:ea typeface="Arial"/>
                <a:cs typeface="Arial"/>
                <a:sym typeface="Arial"/>
              </a:defRPr>
            </a:lvl3pPr>
            <a:lvl4pPr marL="1676400" indent="-304800">
              <a:spcBef>
                <a:spcPts val="300"/>
              </a:spcBef>
              <a:defRPr sz="1600">
                <a:latin typeface="Arial"/>
                <a:ea typeface="Arial"/>
                <a:cs typeface="Arial"/>
                <a:sym typeface="Arial"/>
              </a:defRPr>
            </a:lvl4pPr>
            <a:lvl5pPr marL="2133600" indent="-304800">
              <a:spcBef>
                <a:spcPts val="300"/>
              </a:spcBef>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 name="Title Text"/>
          <p:cNvSpPr txBox="1">
            <a:spLocks noGrp="1"/>
          </p:cNvSpPr>
          <p:nvPr>
            <p:ph type="title"/>
          </p:nvPr>
        </p:nvSpPr>
        <p:spPr>
          <a:xfrm>
            <a:off x="704850" y="274638"/>
            <a:ext cx="7056440" cy="633413"/>
          </a:xfrm>
          <a:prstGeom prst="rect">
            <a:avLst/>
          </a:prstGeom>
        </p:spPr>
        <p:txBody>
          <a:bodyPr lIns="45718" tIns="45718" rIns="45718" bIns="45718"/>
          <a:lstStyle>
            <a:lvl1pPr algn="l">
              <a:defRPr sz="2400">
                <a:latin typeface="Arial"/>
                <a:ea typeface="Arial"/>
                <a:cs typeface="Arial"/>
                <a:sym typeface="Arial"/>
              </a:defRPr>
            </a:lvl1pPr>
          </a:lstStyle>
          <a:p>
            <a:r>
              <a:t>Title Text</a:t>
            </a:r>
          </a:p>
        </p:txBody>
      </p:sp>
      <p:sp>
        <p:nvSpPr>
          <p:cNvPr id="54" name="Slide Number"/>
          <p:cNvSpPr txBox="1">
            <a:spLocks noGrp="1"/>
          </p:cNvSpPr>
          <p:nvPr>
            <p:ph type="sldNum" sz="quarter" idx="2"/>
          </p:nvPr>
        </p:nvSpPr>
        <p:spPr>
          <a:xfrm>
            <a:off x="6660555" y="6224225"/>
            <a:ext cx="273652" cy="264251"/>
          </a:xfrm>
          <a:prstGeom prst="rect">
            <a:avLst/>
          </a:prstGeom>
        </p:spPr>
        <p:txBody>
          <a:bodyPr lIns="45718" tIns="45718" rIns="45718" bIns="45718"/>
          <a:lstStyle>
            <a:lvl1pPr>
              <a:defRPr>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68" name="Title Text"/>
          <p:cNvSpPr txBox="1">
            <a:spLocks noGrp="1"/>
          </p:cNvSpPr>
          <p:nvPr>
            <p:ph type="title"/>
          </p:nvPr>
        </p:nvSpPr>
        <p:spPr>
          <a:xfrm>
            <a:off x="838200" y="274638"/>
            <a:ext cx="8229600" cy="1143001"/>
          </a:xfrm>
          <a:prstGeom prst="rect">
            <a:avLst/>
          </a:prstGeom>
        </p:spPr>
        <p:txBody>
          <a:bodyPr/>
          <a:lstStyle/>
          <a:p>
            <a:r>
              <a:t>Title Text</a:t>
            </a:r>
          </a:p>
        </p:txBody>
      </p:sp>
      <p:sp>
        <p:nvSpPr>
          <p:cNvPr id="69" name="Body Level One…"/>
          <p:cNvSpPr txBox="1">
            <a:spLocks noGrp="1"/>
          </p:cNvSpPr>
          <p:nvPr>
            <p:ph type="body" sz="quarter" idx="1"/>
          </p:nvPr>
        </p:nvSpPr>
        <p:spPr>
          <a:xfrm>
            <a:off x="838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0" name="4 Marcador de texto"/>
          <p:cNvSpPr>
            <a:spLocks noGrp="1"/>
          </p:cNvSpPr>
          <p:nvPr>
            <p:ph type="body" sz="quarter" idx="21"/>
          </p:nvPr>
        </p:nvSpPr>
        <p:spPr>
          <a:xfrm>
            <a:off x="5026025" y="1535112"/>
            <a:ext cx="4041775" cy="639763"/>
          </a:xfrm>
          <a:prstGeom prst="rect">
            <a:avLst/>
          </a:prstGeom>
        </p:spPr>
        <p:txBody>
          <a:bodyPr anchor="b"/>
          <a:lstStyle/>
          <a:p>
            <a:pPr marL="0" indent="0">
              <a:spcBef>
                <a:spcPts val="500"/>
              </a:spcBef>
              <a:buSzTx/>
              <a:buFontTx/>
              <a:buNone/>
              <a:defRPr sz="2400" b="1"/>
            </a:pPr>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78" name="Title Text"/>
          <p:cNvSpPr txBox="1">
            <a:spLocks noGrp="1"/>
          </p:cNvSpPr>
          <p:nvPr>
            <p:ph type="title"/>
          </p:nvPr>
        </p:nvSpPr>
        <p:spPr>
          <a:xfrm>
            <a:off x="838200" y="274638"/>
            <a:ext cx="8229600" cy="1143001"/>
          </a:xfrm>
          <a:prstGeom prst="rect">
            <a:avLst/>
          </a:prstGeom>
        </p:spPr>
        <p:txBody>
          <a:bodyPr/>
          <a:lstStyle>
            <a:lvl1pPr>
              <a:defRPr>
                <a:solidFill>
                  <a:srgbClr val="558ED5"/>
                </a:solidFill>
              </a:defRPr>
            </a:lvl1pPr>
          </a:lstStyle>
          <a:p>
            <a:r>
              <a:t>Title Text</a:t>
            </a:r>
          </a:p>
        </p:txBody>
      </p:sp>
      <p:sp>
        <p:nvSpPr>
          <p:cNvPr id="79" name="Body Level One…"/>
          <p:cNvSpPr txBox="1">
            <a:spLocks noGrp="1"/>
          </p:cNvSpPr>
          <p:nvPr>
            <p:ph type="body" idx="1"/>
          </p:nvPr>
        </p:nvSpPr>
        <p:spPr>
          <a:xfrm>
            <a:off x="838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4 Marcador de pie de página"/>
          <p:cNvSpPr txBox="1"/>
          <p:nvPr/>
        </p:nvSpPr>
        <p:spPr>
          <a:xfrm>
            <a:off x="814615" y="6386681"/>
            <a:ext cx="3228569" cy="6322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spAutoFit/>
          </a:bodyPr>
          <a:lstStyle/>
          <a:p>
            <a:pPr algn="ctr" defTabSz="914400">
              <a:defRPr sz="1800" b="1">
                <a:solidFill>
                  <a:srgbClr val="558ED5"/>
                </a:solidFill>
                <a:latin typeface="+mj-lt"/>
                <a:ea typeface="+mj-ea"/>
                <a:cs typeface="+mj-cs"/>
                <a:sym typeface="Calibri"/>
              </a:defRPr>
            </a:pPr>
            <a:r>
              <a:t>BSE</a:t>
            </a:r>
            <a:r>
              <a:rPr b="0"/>
              <a:t> Business of Sport in Europe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92074"/>
            <a:ext cx="8229600" cy="15081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600200"/>
            <a:ext cx="8229600" cy="52578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809176" y="6414760"/>
            <a:ext cx="258624" cy="248305"/>
          </a:xfrm>
          <a:prstGeom prst="rect">
            <a:avLst/>
          </a:prstGeom>
          <a:ln w="12700">
            <a:miter lim="400000"/>
          </a:ln>
        </p:spPr>
        <p:txBody>
          <a:bodyPr wrap="none" lIns="45719" rIns="45719" anchor="ctr">
            <a:spAutoFit/>
          </a:bodyPr>
          <a:lstStyle>
            <a:lvl1pPr algn="r" defTabSz="914400">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ive.euronext.com/en/product/equities/fr0010428771-xpar/ol-groupe/ol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ispo.com/en/markets/how-sports-companies-can-conquer-market-china" TargetMode="External"/><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hyperlink" Target="https://youtu.be/xpxl7CKJsN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fgr.co.uk/another-way" TargetMode="External"/><Relationship Id="rId2" Type="http://schemas.openxmlformats.org/officeDocument/2006/relationships/hyperlink" Target="https://www.youtube.com/watch?v=BHErK7J9aAo" TargetMode="Externa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s://www.google.es/imgres?imgurl=https://www.forestgreenroversfc.com/var/ezflow_site/storage/images/news/ladies-team-news/2012/forest-green-rovers-ladies-fc-seeking-friendlies/761611-1-eng-GB/forest-green-rovers-ladies-fc-seeking-friendlies_large.jpg&amp;imgrefurl=https://www.forestgreenroversfc.com/news/ladies-team-news/2012/forest-green-rovers-ladies-fc-seeking-friendlies&amp;docid=uxLJaWm9spuoXM&amp;tbnid=BpU4C9VUt6RdbM:&amp;vet=10ahUKEwjzz8_Hz_LWAhUCwxQKHfqZB8sQMwhLKBwwHA..i&amp;w=200&amp;h=200&amp;hl=es&amp;bih=664&amp;biw=1600&amp;q=forest%20green%20rovers&amp;ved=0ahUKEwjzz8_Hz_LWAhUCwxQKHfqZB8sQMwhLKBwwHA&amp;iact=mrc&amp;uact=8"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guardian.co.uk/commentisfree/video/2011/aug/30/fan-owned-football-clubs-chester-fc-video"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es/imgres?imgurl=http://images.performgroup.com/di/library/GOAL/a0/2/bayerns-new-logo-ripped-from-facebook_qct95y37ia5n1wmnhfy5puj49.png?t=-1296608628&amp;imgrefurl=http://maximcolombia.co/james-al-bayer-munich/&amp;docid=-wg5wi-eBDToYM&amp;tbnid=JjhAK0yihwastM:&amp;vet=10ahUKEwivvLiTy_LWAhVKwBQKHZDdDz8QMwhrKBMwEw..i&amp;w=1181&amp;h=1181&amp;hl=es&amp;bih=664&amp;biw=1600&amp;q=bayern%20munich&amp;ved=0ahUKEwivvLiTy_LWAhVKwBQKHZDdDz8QMwhrKBMwEw&amp;iact=mrc&amp;uact=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dw.com/en/rb-leipzig-face-fundamental-dilemma-as-fans-demand-dialogue/a-475345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es/imgres?imgurl=https://lh3.googleusercontent.com/-IOCPPco5lVnDljgcelvLF-7fW3d5Ip08XbE7JExsXCSlW9GG0QMlsh02Go2KafUQd0=w300&amp;imgrefurl=https://play.google.com/store/apps/details?id=fr.airweb.psg&amp;hl=es_419&amp;docid=rZn_wCI3hgP3bM&amp;tbnid=kCptv_NIui618M:&amp;vet=10ahUKEwit0IGsy_LWAhVDXhQKHSQiCxkQMwhGKBcwFw..i&amp;w=300&amp;h=300&amp;hl=es&amp;bih=664&amp;biw=1600&amp;q=PSG%20logo&amp;ved=0ahUKEwit0IGsy_LWAhVDXhQKHSQiCxkQMwhGKBcwFw&amp;iact=mrc&amp;uact=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3"/>
          <p:cNvSpPr txBox="1"/>
          <p:nvPr/>
        </p:nvSpPr>
        <p:spPr>
          <a:xfrm>
            <a:off x="391690" y="1435620"/>
            <a:ext cx="3291847" cy="101565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lvl1pPr>
              <a:defRPr spc="300">
                <a:latin typeface="Arial"/>
                <a:ea typeface="Arial"/>
                <a:cs typeface="Arial"/>
                <a:sym typeface="Arial"/>
              </a:defRPr>
            </a:lvl1pPr>
          </a:lstStyle>
          <a:p>
            <a:r>
              <a:rPr sz="2000"/>
              <a:t>Sports Business Management and Strategy</a:t>
            </a:r>
            <a:endParaRPr lang="en-US" sz="2000"/>
          </a:p>
        </p:txBody>
      </p:sp>
      <p:sp>
        <p:nvSpPr>
          <p:cNvPr id="100" name="TextBox 4"/>
          <p:cNvSpPr txBox="1"/>
          <p:nvPr/>
        </p:nvSpPr>
        <p:spPr>
          <a:xfrm>
            <a:off x="393874" y="2765897"/>
            <a:ext cx="4506667" cy="19389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spAutoFit/>
          </a:bodyPr>
          <a:lstStyle/>
          <a:p>
            <a:pPr>
              <a:defRPr sz="3200" b="1">
                <a:solidFill>
                  <a:srgbClr val="921824"/>
                </a:solidFill>
                <a:latin typeface="Georgia"/>
                <a:ea typeface="Georgia"/>
                <a:cs typeface="Georgia"/>
                <a:sym typeface="Georgia"/>
              </a:defRPr>
            </a:pPr>
            <a:r>
              <a:rPr sz="3000"/>
              <a:t>Football Ownership Structures</a:t>
            </a:r>
            <a:endParaRPr lang="en-US" sz="3000"/>
          </a:p>
          <a:p>
            <a:pPr>
              <a:defRPr sz="4200" b="1">
                <a:solidFill>
                  <a:srgbClr val="921824"/>
                </a:solidFill>
                <a:latin typeface="Georgia"/>
                <a:ea typeface="Georgia"/>
                <a:cs typeface="Georgia"/>
                <a:sym typeface="Georgia"/>
              </a:defRPr>
            </a:pPr>
            <a:endParaRPr sz="3000"/>
          </a:p>
          <a:p>
            <a:pPr>
              <a:defRPr sz="3000" b="1">
                <a:solidFill>
                  <a:srgbClr val="921824"/>
                </a:solidFill>
                <a:latin typeface="Georgia"/>
                <a:ea typeface="Georgia"/>
                <a:cs typeface="Georgia"/>
                <a:sym typeface="Georgia"/>
              </a:defRPr>
            </a:pPr>
            <a:r>
              <a:t>Aarthi Rajaraman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
        <p:nvSpPr>
          <p:cNvPr id="159" name="Once upon a time, a professional athlete could play their chosen sport, collect a paycheck, retire happily to the family home without intrusions into their private lives…"/>
          <p:cNvSpPr txBox="1">
            <a:spLocks noGrp="1"/>
          </p:cNvSpPr>
          <p:nvPr>
            <p:ph type="body" idx="4294967295"/>
          </p:nvPr>
        </p:nvSpPr>
        <p:spPr>
          <a:xfrm>
            <a:off x="748596" y="1694860"/>
            <a:ext cx="6438588" cy="1764792"/>
          </a:xfrm>
          <a:prstGeom prst="rect">
            <a:avLst/>
          </a:prstGeom>
        </p:spPr>
        <p:txBody>
          <a:bodyPr>
            <a:normAutofit fontScale="92500" lnSpcReduction="10000"/>
          </a:bodyPr>
          <a:lstStyle/>
          <a:p>
            <a:pPr marL="228600" indent="-228600">
              <a:spcBef>
                <a:spcPts val="600"/>
              </a:spcBef>
              <a:defRPr sz="1600">
                <a:latin typeface="Arial"/>
                <a:ea typeface="Arial"/>
                <a:cs typeface="Arial"/>
                <a:sym typeface="Arial"/>
              </a:defRPr>
            </a:pPr>
            <a:r>
              <a:rPr sz="1400" dirty="0"/>
              <a:t>This model is a similar to the single ownership but with the added factor that some of the shares are listed on the stock exchange where they are freely transferred between buyers and sellers. </a:t>
            </a:r>
          </a:p>
          <a:p>
            <a:pPr marL="228600" indent="-228600">
              <a:spcBef>
                <a:spcPts val="600"/>
              </a:spcBef>
              <a:defRPr sz="1600">
                <a:latin typeface="Arial"/>
                <a:ea typeface="Arial"/>
                <a:cs typeface="Arial"/>
                <a:sym typeface="Arial"/>
              </a:defRPr>
            </a:pPr>
            <a:r>
              <a:rPr sz="1400" dirty="0"/>
              <a:t>This model is clearly in decline because of the pressure that the sporting activities put on the price of the shares. It can lead to value swings that are unjustifiable from the point oft view of the actual financial value of the club’s assets. </a:t>
            </a:r>
          </a:p>
          <a:p>
            <a:pPr marL="228600" indent="-228600">
              <a:spcBef>
                <a:spcPts val="600"/>
              </a:spcBef>
              <a:defRPr sz="1600">
                <a:latin typeface="Arial"/>
                <a:ea typeface="Arial"/>
                <a:cs typeface="Arial"/>
                <a:sym typeface="Arial"/>
              </a:defRPr>
            </a:pPr>
            <a:r>
              <a:rPr sz="1400" dirty="0"/>
              <a:t>In Europe, there are currently about 15 clubs or so listed on the stock exchange, a far cry from the over 50 there used to be in the 1980s and 1990s. </a:t>
            </a:r>
          </a:p>
        </p:txBody>
      </p:sp>
      <p:pic>
        <p:nvPicPr>
          <p:cNvPr id="160" name="Picture 4" descr="Picture 4"/>
          <p:cNvPicPr>
            <a:picLocks noChangeAspect="1"/>
          </p:cNvPicPr>
          <p:nvPr/>
        </p:nvPicPr>
        <p:blipFill>
          <a:blip r:embed="rId2"/>
          <a:stretch>
            <a:fillRect/>
          </a:stretch>
        </p:blipFill>
        <p:spPr>
          <a:xfrm>
            <a:off x="3132823" y="3959510"/>
            <a:ext cx="1670134" cy="1670133"/>
          </a:xfrm>
          <a:prstGeom prst="rect">
            <a:avLst/>
          </a:prstGeom>
          <a:ln w="12700">
            <a:miter lim="400000"/>
          </a:ln>
          <a:effectLst>
            <a:outerShdw blurRad="254000" dist="127000" dir="16200000" rotWithShape="0">
              <a:srgbClr val="000000">
                <a:alpha val="70000"/>
              </a:srgbClr>
            </a:outerShdw>
          </a:effectLst>
        </p:spPr>
      </p:pic>
      <p:pic>
        <p:nvPicPr>
          <p:cNvPr id="161" name="Picture 5" descr="Picture 5"/>
          <p:cNvPicPr>
            <a:picLocks noChangeAspect="1"/>
          </p:cNvPicPr>
          <p:nvPr/>
        </p:nvPicPr>
        <p:blipFill>
          <a:blip r:embed="rId3"/>
          <a:stretch>
            <a:fillRect/>
          </a:stretch>
        </p:blipFill>
        <p:spPr>
          <a:xfrm>
            <a:off x="5354950" y="4146867"/>
            <a:ext cx="2011153" cy="1295417"/>
          </a:xfrm>
          <a:prstGeom prst="rect">
            <a:avLst/>
          </a:prstGeom>
          <a:ln w="12700">
            <a:miter lim="400000"/>
          </a:ln>
        </p:spPr>
      </p:pic>
      <p:sp>
        <p:nvSpPr>
          <p:cNvPr id="162" name="3: SHARE OWNERSHIP MODEL"/>
          <p:cNvSpPr txBox="1"/>
          <p:nvPr/>
        </p:nvSpPr>
        <p:spPr>
          <a:xfrm>
            <a:off x="748596" y="1228357"/>
            <a:ext cx="2660340" cy="3385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lgn="ctr" defTabSz="457200">
              <a:defRPr sz="1600" b="1">
                <a:latin typeface="Arial"/>
                <a:ea typeface="Arial"/>
                <a:cs typeface="Arial"/>
                <a:sym typeface="Arial"/>
              </a:defRPr>
            </a:lvl1pPr>
          </a:lstStyle>
          <a:p>
            <a:pPr algn="l">
              <a:defRPr sz="4400" b="0">
                <a:latin typeface="+mj-lt"/>
                <a:ea typeface="+mj-ea"/>
                <a:cs typeface="+mj-cs"/>
                <a:sym typeface="Calibri"/>
              </a:defRPr>
            </a:pPr>
            <a:r>
              <a:rPr lang="en-US" sz="1600" b="1" dirty="0">
                <a:latin typeface="Arial"/>
                <a:ea typeface="Arial"/>
                <a:cs typeface="Arial"/>
                <a:sym typeface="Arial"/>
              </a:rPr>
              <a:t>3. Share Ownership Model</a:t>
            </a:r>
            <a:endParaRPr sz="1600" b="1" dirty="0">
              <a:latin typeface="Arial"/>
              <a:ea typeface="Arial"/>
              <a:cs typeface="Arial"/>
              <a:sym typeface="Aria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9">
                                            <p:bg/>
                                          </p:spTgt>
                                        </p:tgtEl>
                                        <p:attrNameLst>
                                          <p:attrName>style.visibility</p:attrName>
                                        </p:attrNameLst>
                                      </p:cBhvr>
                                      <p:to>
                                        <p:strVal val="visible"/>
                                      </p:to>
                                    </p:set>
                                    <p:animEffect transition="in" filter="fade">
                                      <p:cBhvr>
                                        <p:cTn id="7" dur="2000"/>
                                        <p:tgtEl>
                                          <p:spTgt spid="159">
                                            <p:bg/>
                                          </p:spTgt>
                                        </p:tgtEl>
                                      </p:cBhvr>
                                    </p:animEffect>
                                  </p:childTnLst>
                                </p:cTn>
                              </p:par>
                              <p:par>
                                <p:cTn id="8" presetID="10" presetClass="entr" presetSubtype="0" fill="hold" grpId="1" nodeType="withEffect">
                                  <p:stCondLst>
                                    <p:cond delay="0"/>
                                  </p:stCondLst>
                                  <p:iterate>
                                    <p:tmAbs val="0"/>
                                  </p:iterate>
                                  <p:childTnLst>
                                    <p:set>
                                      <p:cBhvr>
                                        <p:cTn id="9" fill="hold"/>
                                        <p:tgtEl>
                                          <p:spTgt spid="159">
                                            <p:txEl>
                                              <p:pRg st="0" end="0"/>
                                            </p:txEl>
                                          </p:spTgt>
                                        </p:tgtEl>
                                        <p:attrNameLst>
                                          <p:attrName>style.visibility</p:attrName>
                                        </p:attrNameLst>
                                      </p:cBhvr>
                                      <p:to>
                                        <p:strVal val="visible"/>
                                      </p:to>
                                    </p:set>
                                    <p:animEffect transition="in" filter="fade">
                                      <p:cBhvr>
                                        <p:cTn id="10" dur="2000"/>
                                        <p:tgtEl>
                                          <p:spTgt spid="1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59">
                                            <p:txEl>
                                              <p:pRg st="1" end="1"/>
                                            </p:txEl>
                                          </p:spTgt>
                                        </p:tgtEl>
                                        <p:attrNameLst>
                                          <p:attrName>style.visibility</p:attrName>
                                        </p:attrNameLst>
                                      </p:cBhvr>
                                      <p:to>
                                        <p:strVal val="visible"/>
                                      </p:to>
                                    </p:set>
                                    <p:animEffect transition="in" filter="fade">
                                      <p:cBhvr>
                                        <p:cTn id="15" dur="2000"/>
                                        <p:tgtEl>
                                          <p:spTgt spid="15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59">
                                            <p:txEl>
                                              <p:pRg st="2" end="2"/>
                                            </p:txEl>
                                          </p:spTgt>
                                        </p:tgtEl>
                                        <p:attrNameLst>
                                          <p:attrName>style.visibility</p:attrName>
                                        </p:attrNameLst>
                                      </p:cBhvr>
                                      <p:to>
                                        <p:strVal val="visible"/>
                                      </p:to>
                                    </p:set>
                                    <p:animEffect transition="in" filter="fade">
                                      <p:cBhvr>
                                        <p:cTn id="20" dur="2000"/>
                                        <p:tgtEl>
                                          <p:spTgt spid="1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
        <p:nvSpPr>
          <p:cNvPr id="165" name="Once upon a time, a professional athlete could play their chosen sport, collect a paycheck, retire happily to the family home without intrusions into their private lives…"/>
          <p:cNvSpPr txBox="1">
            <a:spLocks noGrp="1"/>
          </p:cNvSpPr>
          <p:nvPr>
            <p:ph type="body" idx="4294967295"/>
          </p:nvPr>
        </p:nvSpPr>
        <p:spPr>
          <a:xfrm>
            <a:off x="748596" y="1494460"/>
            <a:ext cx="7909560" cy="1828800"/>
          </a:xfrm>
          <a:prstGeom prst="rect">
            <a:avLst/>
          </a:prstGeom>
        </p:spPr>
        <p:txBody>
          <a:bodyPr>
            <a:normAutofit/>
          </a:bodyPr>
          <a:lstStyle/>
          <a:p>
            <a:pPr>
              <a:lnSpc>
                <a:spcPct val="90000"/>
              </a:lnSpc>
              <a:spcBef>
                <a:spcPts val="300"/>
              </a:spcBef>
              <a:defRPr sz="1600">
                <a:latin typeface="Arial"/>
                <a:ea typeface="Arial"/>
                <a:cs typeface="Arial"/>
                <a:sym typeface="Arial"/>
              </a:defRPr>
            </a:pPr>
            <a:r>
              <a:rPr sz="1400" dirty="0"/>
              <a:t>In France, a sporting entity is first and foremost an association: a non-profit entity formed primarily for non-commercial purposes. </a:t>
            </a:r>
          </a:p>
          <a:p>
            <a:pPr>
              <a:lnSpc>
                <a:spcPct val="90000"/>
              </a:lnSpc>
              <a:spcBef>
                <a:spcPts val="300"/>
              </a:spcBef>
              <a:defRPr sz="1600">
                <a:latin typeface="Arial"/>
                <a:ea typeface="Arial"/>
                <a:cs typeface="Arial"/>
                <a:sym typeface="Arial"/>
              </a:defRPr>
            </a:pPr>
            <a:r>
              <a:rPr sz="1400" dirty="0"/>
              <a:t>However, the French sport code requires, under certain circumstances, that the associations incorporate a dedicated commercial company to operate professional football activities. </a:t>
            </a:r>
          </a:p>
          <a:p>
            <a:pPr>
              <a:lnSpc>
                <a:spcPct val="90000"/>
              </a:lnSpc>
              <a:spcBef>
                <a:spcPts val="300"/>
              </a:spcBef>
              <a:defRPr sz="1600">
                <a:latin typeface="Arial"/>
                <a:ea typeface="Arial"/>
                <a:cs typeface="Arial"/>
                <a:sym typeface="Arial"/>
              </a:defRPr>
            </a:pPr>
            <a:r>
              <a:rPr sz="1400" dirty="0"/>
              <a:t>To protect against conflicts of interest, the code includes a prohibition on the same legal person controlling, via its shareholding or otherwise, more than one club, irrespective of the competitions those clubs participate in (with an exemption for interests in different men and women's clubs).</a:t>
            </a:r>
          </a:p>
        </p:txBody>
      </p:sp>
      <p:grpSp>
        <p:nvGrpSpPr>
          <p:cNvPr id="168" name="Picture 2"/>
          <p:cNvGrpSpPr/>
          <p:nvPr/>
        </p:nvGrpSpPr>
        <p:grpSpPr>
          <a:xfrm>
            <a:off x="2933699" y="3633938"/>
            <a:ext cx="4038601" cy="2123522"/>
            <a:chOff x="0" y="0"/>
            <a:chExt cx="4038600" cy="2123520"/>
          </a:xfrm>
        </p:grpSpPr>
        <p:sp>
          <p:nvSpPr>
            <p:cNvPr id="166" name="Rectangle"/>
            <p:cNvSpPr/>
            <p:nvPr/>
          </p:nvSpPr>
          <p:spPr>
            <a:xfrm>
              <a:off x="0" y="0"/>
              <a:ext cx="4038600" cy="2123521"/>
            </a:xfrm>
            <a:prstGeom prst="rect">
              <a:avLst/>
            </a:prstGeom>
            <a:solidFill>
              <a:srgbClr val="FFFFFF"/>
            </a:solidFill>
            <a:ln w="12700" cap="flat">
              <a:noFill/>
              <a:miter lim="400000"/>
            </a:ln>
            <a:effectLst/>
          </p:spPr>
          <p:txBody>
            <a:bodyPr wrap="square" lIns="45719" tIns="45719" rIns="45719" bIns="45719" numCol="1" anchor="ctr">
              <a:noAutofit/>
            </a:bodyPr>
            <a:lstStyle/>
            <a:p>
              <a:pPr defTabSz="914400">
                <a:defRPr sz="1800">
                  <a:latin typeface="+mj-lt"/>
                  <a:ea typeface="+mj-ea"/>
                  <a:cs typeface="+mj-cs"/>
                  <a:sym typeface="Calibri"/>
                </a:defRPr>
              </a:pPr>
              <a:endParaRPr/>
            </a:p>
          </p:txBody>
        </p:sp>
        <p:pic>
          <p:nvPicPr>
            <p:cNvPr id="167" name="image16.jpeg" descr="image16.jpeg"/>
            <p:cNvPicPr>
              <a:picLocks noChangeAspect="1"/>
            </p:cNvPicPr>
            <p:nvPr/>
          </p:nvPicPr>
          <p:blipFill>
            <a:blip r:embed="rId2"/>
            <a:stretch>
              <a:fillRect/>
            </a:stretch>
          </p:blipFill>
          <p:spPr>
            <a:xfrm>
              <a:off x="0" y="0"/>
              <a:ext cx="4038600" cy="2123521"/>
            </a:xfrm>
            <a:prstGeom prst="rect">
              <a:avLst/>
            </a:prstGeom>
            <a:ln w="12700" cap="flat">
              <a:noFill/>
              <a:miter lim="400000"/>
            </a:ln>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
        <p:nvSpPr>
          <p:cNvPr id="171" name="Once upon a time, a professional athlete could play their chosen sport, collect a paycheck, retire happily to the family home without intrusions into their private lives…"/>
          <p:cNvSpPr txBox="1">
            <a:spLocks noGrp="1"/>
          </p:cNvSpPr>
          <p:nvPr>
            <p:ph type="body" idx="4294967295"/>
          </p:nvPr>
        </p:nvSpPr>
        <p:spPr>
          <a:xfrm>
            <a:off x="748596" y="1540180"/>
            <a:ext cx="7700460" cy="2340863"/>
          </a:xfrm>
          <a:prstGeom prst="rect">
            <a:avLst/>
          </a:prstGeom>
        </p:spPr>
        <p:txBody>
          <a:bodyPr>
            <a:normAutofit lnSpcReduction="10000"/>
          </a:bodyPr>
          <a:lstStyle/>
          <a:p>
            <a:pPr>
              <a:spcBef>
                <a:spcPts val="300"/>
              </a:spcBef>
              <a:defRPr sz="1600">
                <a:latin typeface="Arial"/>
                <a:ea typeface="Arial"/>
                <a:cs typeface="Arial"/>
                <a:sym typeface="Arial"/>
              </a:defRPr>
            </a:pPr>
            <a:r>
              <a:rPr sz="1400" dirty="0"/>
              <a:t>The flexibility of the French rules has seen multiple investors flow into the top division of French football in recent years. </a:t>
            </a:r>
          </a:p>
          <a:p>
            <a:pPr>
              <a:spcBef>
                <a:spcPts val="300"/>
              </a:spcBef>
              <a:defRPr sz="1600">
                <a:latin typeface="Arial"/>
                <a:ea typeface="Arial"/>
                <a:cs typeface="Arial"/>
                <a:sym typeface="Arial"/>
              </a:defRPr>
            </a:pPr>
            <a:r>
              <a:rPr sz="1400" dirty="0"/>
              <a:t>Most famously, in 2011, Qatar Sports Investments, a sovereign investment fund of Qatar, acquired Paris St Germain FC. </a:t>
            </a:r>
          </a:p>
          <a:p>
            <a:pPr>
              <a:spcBef>
                <a:spcPts val="300"/>
              </a:spcBef>
              <a:defRPr sz="1600">
                <a:latin typeface="Arial"/>
                <a:ea typeface="Arial"/>
                <a:cs typeface="Arial"/>
                <a:sym typeface="Arial"/>
              </a:defRPr>
            </a:pPr>
            <a:r>
              <a:rPr sz="1400" dirty="0"/>
              <a:t>Recently 100% of FC Girondins de Bordeaux was acquired by a US investment fund, King Street Capital Management and 80% of OGC Nice was acquired by the British Petro Company </a:t>
            </a:r>
            <a:r>
              <a:rPr sz="1400" dirty="0" err="1"/>
              <a:t>Ineos</a:t>
            </a:r>
            <a:r>
              <a:rPr lang="en-US" sz="1400" dirty="0"/>
              <a:t>.</a:t>
            </a:r>
            <a:endParaRPr sz="1400" dirty="0"/>
          </a:p>
          <a:p>
            <a:pPr>
              <a:spcBef>
                <a:spcPts val="300"/>
              </a:spcBef>
              <a:defRPr sz="1600">
                <a:latin typeface="Arial"/>
                <a:ea typeface="Arial"/>
                <a:cs typeface="Arial"/>
                <a:sym typeface="Arial"/>
              </a:defRPr>
            </a:pPr>
            <a:r>
              <a:rPr sz="1400" dirty="0"/>
              <a:t> An alternative approach is that of Olympique Lyonnais, which is the first and (for the time being) the only </a:t>
            </a:r>
            <a:r>
              <a:rPr sz="1400" u="sng" dirty="0">
                <a:solidFill>
                  <a:srgbClr val="0000FF"/>
                </a:solidFill>
                <a:uFill>
                  <a:solidFill>
                    <a:srgbClr val="0000FF"/>
                  </a:solidFill>
                </a:uFill>
                <a:hlinkClick r:id="rId2"/>
              </a:rPr>
              <a:t>publicly listed</a:t>
            </a:r>
            <a:r>
              <a:rPr sz="1400" dirty="0"/>
              <a:t> French football club.</a:t>
            </a:r>
          </a:p>
          <a:p>
            <a:pPr>
              <a:spcBef>
                <a:spcPts val="300"/>
              </a:spcBef>
              <a:defRPr sz="1600">
                <a:latin typeface="Arial"/>
                <a:ea typeface="Arial"/>
                <a:cs typeface="Arial"/>
                <a:sym typeface="Arial"/>
              </a:defRPr>
            </a:pPr>
            <a:r>
              <a:rPr sz="1400" dirty="0"/>
              <a:t>For now, however, Lyon’s model remains the exception.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he Sports Spectrum"/>
          <p:cNvSpPr txBox="1">
            <a:spLocks noGrp="1"/>
          </p:cNvSpPr>
          <p:nvPr>
            <p:ph type="title" idx="4294967295"/>
          </p:nvPr>
        </p:nvSpPr>
        <p:spPr>
          <a:xfrm>
            <a:off x="503206" y="102815"/>
            <a:ext cx="7908739" cy="1140769"/>
          </a:xfrm>
          <a:prstGeom prst="rect">
            <a:avLst/>
          </a:prstGeom>
        </p:spPr>
        <p:txBody>
          <a:bodyPr lIns="45718" tIns="45718" rIns="45718" bIns="45718" anchor="t">
            <a:normAutofit fontScale="90000"/>
          </a:bodyPr>
          <a:lstStyle/>
          <a:p>
            <a:pPr defTabSz="434340">
              <a:defRPr sz="1900" b="1">
                <a:solidFill>
                  <a:srgbClr val="921824"/>
                </a:solidFill>
                <a:latin typeface="Georgia"/>
                <a:ea typeface="Georgia"/>
                <a:cs typeface="Georgia"/>
                <a:sym typeface="Georgia"/>
              </a:defRPr>
            </a:pPr>
            <a:r>
              <a:rPr dirty="0"/>
              <a:t>Ownership and Management Structures </a:t>
            </a:r>
          </a:p>
          <a:p>
            <a:pPr algn="l" defTabSz="434340">
              <a:defRPr sz="1900" b="1">
                <a:solidFill>
                  <a:srgbClr val="921824"/>
                </a:solidFill>
                <a:latin typeface="Georgia"/>
                <a:ea typeface="Georgia"/>
                <a:cs typeface="Georgia"/>
                <a:sym typeface="Georgia"/>
              </a:defRPr>
            </a:pPr>
            <a:endParaRPr dirty="0"/>
          </a:p>
          <a:p>
            <a:pPr defTabSz="434340">
              <a:defRPr sz="1900" b="1">
                <a:solidFill>
                  <a:srgbClr val="921824"/>
                </a:solidFill>
                <a:latin typeface="Georgia"/>
                <a:ea typeface="Georgia"/>
                <a:cs typeface="Georgia"/>
                <a:sym typeface="Georgia"/>
              </a:defRPr>
            </a:pPr>
            <a:r>
              <a:rPr sz="1800" i="1" dirty="0">
                <a:solidFill>
                  <a:schemeClr val="tx1"/>
                </a:solidFill>
                <a:latin typeface="Arial" panose="020B0604020202020204" pitchFamily="34" charset="0"/>
                <a:cs typeface="Arial" panose="020B0604020202020204" pitchFamily="34" charset="0"/>
              </a:rPr>
              <a:t>'Some are just coming to make quick money’ </a:t>
            </a:r>
            <a:br>
              <a:rPr lang="en-US" sz="1800" i="1" dirty="0">
                <a:solidFill>
                  <a:schemeClr val="tx1"/>
                </a:solidFill>
                <a:latin typeface="Arial" panose="020B0604020202020204" pitchFamily="34" charset="0"/>
                <a:cs typeface="Arial" panose="020B0604020202020204" pitchFamily="34" charset="0"/>
              </a:rPr>
            </a:br>
            <a:r>
              <a:rPr lang="en-US" sz="1800" i="1" dirty="0">
                <a:solidFill>
                  <a:schemeClr val="tx1"/>
                </a:solidFill>
                <a:latin typeface="Arial" panose="020B0604020202020204" pitchFamily="34" charset="0"/>
                <a:cs typeface="Arial" panose="020B0604020202020204" pitchFamily="34" charset="0"/>
              </a:rPr>
              <a:t>- </a:t>
            </a:r>
            <a:r>
              <a:rPr sz="1800" i="1" dirty="0">
                <a:solidFill>
                  <a:schemeClr val="tx1"/>
                </a:solidFill>
                <a:latin typeface="Arial" panose="020B0604020202020204" pitchFamily="34" charset="0"/>
                <a:cs typeface="Arial" panose="020B0604020202020204" pitchFamily="34" charset="0"/>
              </a:rPr>
              <a:t>Wenger warns Ligue 1 clubs against foreign investors</a:t>
            </a:r>
            <a:br>
              <a:rPr sz="1800" i="1" dirty="0">
                <a:solidFill>
                  <a:schemeClr val="tx1"/>
                </a:solidFill>
                <a:latin typeface="Arial" panose="020B0604020202020204" pitchFamily="34" charset="0"/>
                <a:cs typeface="Arial" panose="020B0604020202020204" pitchFamily="34" charset="0"/>
              </a:rPr>
            </a:br>
            <a:endParaRPr sz="1800" i="1" dirty="0">
              <a:solidFill>
                <a:schemeClr val="tx1"/>
              </a:solidFill>
              <a:latin typeface="Arial" panose="020B0604020202020204" pitchFamily="34" charset="0"/>
              <a:cs typeface="Arial" panose="020B0604020202020204" pitchFamily="34" charset="0"/>
            </a:endParaRPr>
          </a:p>
        </p:txBody>
      </p:sp>
      <p:pic>
        <p:nvPicPr>
          <p:cNvPr id="174" name="Content Placeholder 4" descr="Content Placeholder 4"/>
          <p:cNvPicPr>
            <a:picLocks noChangeAspect="1"/>
          </p:cNvPicPr>
          <p:nvPr/>
        </p:nvPicPr>
        <p:blipFill>
          <a:blip r:embed="rId2"/>
          <a:stretch>
            <a:fillRect/>
          </a:stretch>
        </p:blipFill>
        <p:spPr>
          <a:xfrm>
            <a:off x="1752904" y="1554987"/>
            <a:ext cx="6659041" cy="374904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Sports Spectrum"/>
          <p:cNvSpPr txBox="1">
            <a:spLocks noGrp="1"/>
          </p:cNvSpPr>
          <p:nvPr>
            <p:ph type="title" idx="4294967295"/>
          </p:nvPr>
        </p:nvSpPr>
        <p:spPr>
          <a:xfrm>
            <a:off x="684019" y="283628"/>
            <a:ext cx="6946691" cy="823783"/>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
        <p:nvSpPr>
          <p:cNvPr id="177" name="Once upon a time, a professional athlete could play their chosen sport, collect a paycheck, retire happily to the family home without intrusions into their private lives…"/>
          <p:cNvSpPr txBox="1">
            <a:spLocks noGrp="1"/>
          </p:cNvSpPr>
          <p:nvPr>
            <p:ph type="body" idx="4294967295"/>
          </p:nvPr>
        </p:nvSpPr>
        <p:spPr>
          <a:xfrm>
            <a:off x="422347" y="838201"/>
            <a:ext cx="7926125" cy="2965704"/>
          </a:xfrm>
          <a:prstGeom prst="rect">
            <a:avLst/>
          </a:prstGeom>
        </p:spPr>
        <p:txBody>
          <a:bodyPr>
            <a:normAutofit/>
          </a:bodyPr>
          <a:lstStyle/>
          <a:p>
            <a:pPr marL="342900" indent="-342900">
              <a:spcBef>
                <a:spcPts val="300"/>
              </a:spcBef>
              <a:defRPr sz="1600">
                <a:latin typeface="Arial"/>
                <a:ea typeface="Arial"/>
                <a:cs typeface="Arial"/>
                <a:sym typeface="Arial"/>
              </a:defRPr>
            </a:pPr>
            <a:r>
              <a:rPr sz="1400" dirty="0"/>
              <a:t>Speaking to </a:t>
            </a:r>
            <a:r>
              <a:rPr sz="1400" dirty="0" err="1"/>
              <a:t>BEIn</a:t>
            </a:r>
            <a:r>
              <a:rPr sz="1400" dirty="0"/>
              <a:t> Sports</a:t>
            </a:r>
            <a:r>
              <a:rPr lang="en-US" sz="1400" dirty="0"/>
              <a:t>,</a:t>
            </a:r>
            <a:r>
              <a:rPr sz="1400" dirty="0"/>
              <a:t> Wenger backed up the viewpoint that selling clubs to rich foreigners will not necessarily guarantee success and may even be against the best interests of Ligue 1 teams.</a:t>
            </a:r>
          </a:p>
          <a:p>
            <a:pPr marL="342900" indent="-342900">
              <a:spcBef>
                <a:spcPts val="300"/>
              </a:spcBef>
              <a:defRPr sz="1600">
                <a:latin typeface="Arial"/>
                <a:ea typeface="Arial"/>
                <a:cs typeface="Arial"/>
                <a:sym typeface="Arial"/>
              </a:defRPr>
            </a:pPr>
            <a:r>
              <a:rPr sz="1400" dirty="0"/>
              <a:t>“Unfortunately, I think we’re witnessing a reverse phenomenon today,” he said. “For example, take French clubs. They are gradually falling into hands of people who are not real builders for the future of the club, but rather investors who are seeking to earn money very quickly.</a:t>
            </a:r>
            <a:r>
              <a:rPr lang="en-US" sz="1400" dirty="0"/>
              <a:t> </a:t>
            </a:r>
            <a:r>
              <a:rPr sz="1400" dirty="0"/>
              <a:t>And we can see in France today that there are a lot of problems at this level because the clubs are dissatisfied. Supporters feel that the primary goal is not to build a good team but to achieve financial gain.”</a:t>
            </a:r>
          </a:p>
          <a:p>
            <a:pPr marL="342900" indent="-342900">
              <a:spcBef>
                <a:spcPts val="300"/>
              </a:spcBef>
              <a:defRPr sz="1600">
                <a:latin typeface="Arial"/>
                <a:ea typeface="Arial"/>
                <a:cs typeface="Arial"/>
                <a:sym typeface="Arial"/>
              </a:defRPr>
            </a:pPr>
            <a:r>
              <a:rPr sz="1400" dirty="0"/>
              <a:t>Wenger, who is now FIFA’s director of football development, has argued that measures must be taken in France in a bid to prevent unscrupulous individuals or conglomerates from taking charge.</a:t>
            </a:r>
          </a:p>
        </p:txBody>
      </p:sp>
      <p:pic>
        <p:nvPicPr>
          <p:cNvPr id="178" name="Picture 3" descr="Picture 3"/>
          <p:cNvPicPr>
            <a:picLocks noChangeAspect="1"/>
          </p:cNvPicPr>
          <p:nvPr/>
        </p:nvPicPr>
        <p:blipFill>
          <a:blip r:embed="rId2"/>
          <a:srcRect l="20274" r="24112"/>
          <a:stretch>
            <a:fillRect/>
          </a:stretch>
        </p:blipFill>
        <p:spPr>
          <a:xfrm>
            <a:off x="3986784" y="3523165"/>
            <a:ext cx="2062035" cy="2310828"/>
          </a:xfrm>
          <a:prstGeom prst="rect">
            <a:avLst/>
          </a:prstGeom>
          <a:ln w="25400">
            <a:solidFill>
              <a:srgbClr val="DDDDDD"/>
            </a:solidFill>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he Sports Spectrum"/>
          <p:cNvSpPr txBox="1">
            <a:spLocks noGrp="1"/>
          </p:cNvSpPr>
          <p:nvPr>
            <p:ph type="title" idx="4294967295"/>
          </p:nvPr>
        </p:nvSpPr>
        <p:spPr>
          <a:xfrm>
            <a:off x="672406" y="1130724"/>
            <a:ext cx="6946691" cy="823783"/>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
        <p:nvSpPr>
          <p:cNvPr id="181" name="Once upon a time, a professional athlete could play their chosen sport, collect a paycheck, retire happily to the family home without intrusions into their private lives…"/>
          <p:cNvSpPr txBox="1">
            <a:spLocks noGrp="1"/>
          </p:cNvSpPr>
          <p:nvPr>
            <p:ph type="body" idx="4294967295"/>
          </p:nvPr>
        </p:nvSpPr>
        <p:spPr>
          <a:xfrm>
            <a:off x="749008" y="2591482"/>
            <a:ext cx="5771848" cy="2590800"/>
          </a:xfrm>
          <a:prstGeom prst="rect">
            <a:avLst/>
          </a:prstGeom>
        </p:spPr>
        <p:txBody>
          <a:bodyPr>
            <a:normAutofit/>
          </a:bodyPr>
          <a:lstStyle/>
          <a:p>
            <a:pPr marL="342900" indent="-342900">
              <a:spcBef>
                <a:spcPts val="300"/>
              </a:spcBef>
              <a:defRPr sz="1600">
                <a:latin typeface="Arial"/>
                <a:ea typeface="Arial"/>
                <a:cs typeface="Arial"/>
                <a:sym typeface="Arial"/>
              </a:defRPr>
            </a:pPr>
            <a:r>
              <a:rPr sz="1400" dirty="0"/>
              <a:t>Manchester City Football Club is wholly owned by City Football Group Limited (CFG)</a:t>
            </a:r>
            <a:r>
              <a:rPr lang="en-US" sz="1400" dirty="0"/>
              <a:t>.</a:t>
            </a:r>
            <a:endParaRPr sz="1400" dirty="0"/>
          </a:p>
          <a:p>
            <a:pPr marL="342900" indent="-342900">
              <a:spcBef>
                <a:spcPts val="300"/>
              </a:spcBef>
              <a:defRPr sz="1600">
                <a:latin typeface="Arial"/>
                <a:ea typeface="Arial"/>
                <a:cs typeface="Arial"/>
                <a:sym typeface="Arial"/>
              </a:defRPr>
            </a:pPr>
            <a:r>
              <a:rPr sz="1400" dirty="0"/>
              <a:t>CFG is a holding company in which Abu Dhabi United Group owns an 87</a:t>
            </a:r>
            <a:r>
              <a:rPr lang="en-US" sz="1400" dirty="0"/>
              <a:t>%</a:t>
            </a:r>
            <a:r>
              <a:rPr sz="1400" dirty="0"/>
              <a:t> stake with the remaining 13</a:t>
            </a:r>
            <a:r>
              <a:rPr lang="en-US" sz="1400" dirty="0"/>
              <a:t>%</a:t>
            </a:r>
            <a:r>
              <a:rPr sz="1400" dirty="0"/>
              <a:t> held by the China Media Capital consortium (CMC).</a:t>
            </a:r>
          </a:p>
          <a:p>
            <a:pPr marL="342900" indent="-342900">
              <a:spcBef>
                <a:spcPts val="300"/>
              </a:spcBef>
              <a:defRPr sz="1600">
                <a:latin typeface="Arial"/>
                <a:ea typeface="Arial"/>
                <a:cs typeface="Arial"/>
                <a:sym typeface="Arial"/>
              </a:defRPr>
            </a:pPr>
            <a:r>
              <a:rPr sz="1400" dirty="0"/>
              <a:t>The City Football Group (CFG) is the holding company established to oversee the creation and administration of a network of linked clubs and other footballing operations. </a:t>
            </a:r>
          </a:p>
          <a:p>
            <a:pPr marL="342900" indent="-342900">
              <a:spcBef>
                <a:spcPts val="300"/>
              </a:spcBef>
              <a:defRPr sz="1600">
                <a:latin typeface="Arial"/>
                <a:ea typeface="Arial"/>
                <a:cs typeface="Arial"/>
                <a:sym typeface="Arial"/>
              </a:defRPr>
            </a:pPr>
            <a:r>
              <a:rPr sz="1400" dirty="0"/>
              <a:t>The company's aim is to own a team on each continent, each with the identifier "City" in its name</a:t>
            </a:r>
            <a:r>
              <a:rPr lang="en-US" sz="1400" dirty="0"/>
              <a:t>.</a:t>
            </a:r>
            <a:endParaRPr sz="1400" dirty="0"/>
          </a:p>
        </p:txBody>
      </p:sp>
      <p:grpSp>
        <p:nvGrpSpPr>
          <p:cNvPr id="184" name="images.jpg"/>
          <p:cNvGrpSpPr/>
          <p:nvPr/>
        </p:nvGrpSpPr>
        <p:grpSpPr>
          <a:xfrm>
            <a:off x="6739128" y="1865376"/>
            <a:ext cx="2498308" cy="3411474"/>
            <a:chOff x="0" y="0"/>
            <a:chExt cx="2908300" cy="3695700"/>
          </a:xfrm>
        </p:grpSpPr>
        <p:pic>
          <p:nvPicPr>
            <p:cNvPr id="183" name="images.jpg" descr="images.jpg"/>
            <p:cNvPicPr>
              <a:picLocks noChangeAspect="1"/>
            </p:cNvPicPr>
            <p:nvPr/>
          </p:nvPicPr>
          <p:blipFill>
            <a:blip r:embed="rId2"/>
            <a:stretch>
              <a:fillRect/>
            </a:stretch>
          </p:blipFill>
          <p:spPr>
            <a:xfrm>
              <a:off x="203200" y="203200"/>
              <a:ext cx="2501900" cy="3251200"/>
            </a:xfrm>
            <a:prstGeom prst="rect">
              <a:avLst/>
            </a:prstGeom>
            <a:ln>
              <a:noFill/>
            </a:ln>
            <a:effectLst/>
          </p:spPr>
        </p:pic>
        <p:pic>
          <p:nvPicPr>
            <p:cNvPr id="182" name="images.jpg" descr="images.jpg"/>
            <p:cNvPicPr>
              <a:picLocks/>
            </p:cNvPicPr>
            <p:nvPr/>
          </p:nvPicPr>
          <p:blipFill>
            <a:blip r:embed="rId3"/>
            <a:stretch>
              <a:fillRect/>
            </a:stretch>
          </p:blipFill>
          <p:spPr>
            <a:xfrm>
              <a:off x="0" y="0"/>
              <a:ext cx="2908300" cy="3695700"/>
            </a:xfrm>
            <a:prstGeom prst="rect">
              <a:avLst/>
            </a:prstGeom>
            <a:effectLst/>
          </p:spPr>
        </p:pic>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he Sports Spectrum"/>
          <p:cNvSpPr txBox="1">
            <a:spLocks noGrp="1"/>
          </p:cNvSpPr>
          <p:nvPr>
            <p:ph type="title" idx="4294967295"/>
          </p:nvPr>
        </p:nvSpPr>
        <p:spPr>
          <a:xfrm>
            <a:off x="684019" y="643354"/>
            <a:ext cx="6946691" cy="823783"/>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
        <p:nvSpPr>
          <p:cNvPr id="187" name="Once upon a time, a professional athlete could play their chosen sport, collect a paycheck, retire happily to the family home without intrusions into their private lives…"/>
          <p:cNvSpPr txBox="1">
            <a:spLocks noGrp="1"/>
          </p:cNvSpPr>
          <p:nvPr>
            <p:ph type="body" sz="half" idx="4294967295"/>
          </p:nvPr>
        </p:nvSpPr>
        <p:spPr>
          <a:xfrm>
            <a:off x="595635" y="1924862"/>
            <a:ext cx="5380224" cy="3188331"/>
          </a:xfrm>
          <a:prstGeom prst="rect">
            <a:avLst/>
          </a:prstGeom>
        </p:spPr>
        <p:txBody>
          <a:bodyPr>
            <a:normAutofit/>
          </a:bodyPr>
          <a:lstStyle/>
          <a:p>
            <a:pPr marL="332613" indent="-221742" defTabSz="886968">
              <a:spcBef>
                <a:spcPts val="500"/>
              </a:spcBef>
              <a:defRPr sz="1552">
                <a:latin typeface="Arial"/>
                <a:ea typeface="Arial"/>
                <a:cs typeface="Arial"/>
                <a:sym typeface="Arial"/>
              </a:defRPr>
            </a:pPr>
            <a:endParaRPr sz="1400" dirty="0"/>
          </a:p>
          <a:p>
            <a:pPr marL="332613" indent="-221742" defTabSz="886968">
              <a:spcBef>
                <a:spcPts val="300"/>
              </a:spcBef>
              <a:defRPr sz="1552">
                <a:latin typeface="Arial"/>
                <a:ea typeface="Arial"/>
                <a:cs typeface="Arial"/>
                <a:sym typeface="Arial"/>
              </a:defRPr>
            </a:pPr>
            <a:r>
              <a:rPr sz="1400" dirty="0"/>
              <a:t>City’s takeover happened as the club was heading into financial crisis under the ownership of the ousted Thailand prime minister, Thaksin Shinawatra, who was wanted on corruption charges at home.</a:t>
            </a:r>
          </a:p>
          <a:p>
            <a:pPr marL="332613" indent="-221742" defTabSz="886968">
              <a:spcBef>
                <a:spcPts val="500"/>
              </a:spcBef>
              <a:defRPr sz="1552">
                <a:latin typeface="Arial"/>
                <a:ea typeface="Arial"/>
                <a:cs typeface="Arial"/>
                <a:sym typeface="Arial"/>
              </a:defRPr>
            </a:pPr>
            <a:endParaRPr sz="1400" dirty="0"/>
          </a:p>
          <a:p>
            <a:pPr marL="332613" indent="-221742" defTabSz="886968">
              <a:spcBef>
                <a:spcPts val="300"/>
              </a:spcBef>
              <a:defRPr sz="1552">
                <a:latin typeface="Arial"/>
                <a:ea typeface="Arial"/>
                <a:cs typeface="Arial"/>
                <a:sym typeface="Arial"/>
              </a:defRPr>
            </a:pPr>
            <a:r>
              <a:rPr sz="1400" dirty="0"/>
              <a:t>Mansour is said to be a football fan, like many people in the UAE which was a British protectorate until 1971, and he owned a club in Abu Dhabi, Al-Jazira. With Premier League clubs becoming serially bought by overseas investors, Mansour saw that City met his criteria: a big, well-supported club with a new stadium (built by the local council for the 2002 Commonwealth Games)</a:t>
            </a:r>
            <a:r>
              <a:rPr lang="en-US" sz="1400" dirty="0"/>
              <a:t>.</a:t>
            </a:r>
            <a:endParaRPr sz="1400" dirty="0"/>
          </a:p>
        </p:txBody>
      </p:sp>
      <p:grpSp>
        <p:nvGrpSpPr>
          <p:cNvPr id="190" name="Picture 2"/>
          <p:cNvGrpSpPr/>
          <p:nvPr/>
        </p:nvGrpSpPr>
        <p:grpSpPr>
          <a:xfrm>
            <a:off x="6161857" y="835475"/>
            <a:ext cx="2341537" cy="4288579"/>
            <a:chOff x="0" y="0"/>
            <a:chExt cx="2341536" cy="4288577"/>
          </a:xfrm>
        </p:grpSpPr>
        <p:sp>
          <p:nvSpPr>
            <p:cNvPr id="188" name="Rectangle"/>
            <p:cNvSpPr/>
            <p:nvPr/>
          </p:nvSpPr>
          <p:spPr>
            <a:xfrm>
              <a:off x="0" y="0"/>
              <a:ext cx="2341537" cy="4288578"/>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pic>
          <p:nvPicPr>
            <p:cNvPr id="189" name="image22.jpeg" descr="image22.jpeg"/>
            <p:cNvPicPr>
              <a:picLocks noChangeAspect="1"/>
            </p:cNvPicPr>
            <p:nvPr/>
          </p:nvPicPr>
          <p:blipFill>
            <a:blip r:embed="rId2"/>
            <a:srcRect l="22166" r="1" b="2"/>
            <a:stretch>
              <a:fillRect/>
            </a:stretch>
          </p:blipFill>
          <p:spPr>
            <a:xfrm>
              <a:off x="0" y="-1"/>
              <a:ext cx="2341537" cy="4288579"/>
            </a:xfrm>
            <a:prstGeom prst="rect">
              <a:avLst/>
            </a:prstGeom>
            <a:ln w="12700" cap="flat">
              <a:noFill/>
              <a:miter lim="400000"/>
            </a:ln>
            <a:effectLst/>
          </p:spPr>
        </p:pic>
      </p:grpSp>
      <p:sp>
        <p:nvSpPr>
          <p:cNvPr id="191" name="Title 1"/>
          <p:cNvSpPr txBox="1"/>
          <p:nvPr/>
        </p:nvSpPr>
        <p:spPr>
          <a:xfrm>
            <a:off x="666255" y="1071431"/>
            <a:ext cx="5477838" cy="100555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lstStyle/>
          <a:p>
            <a:pPr defTabSz="914400">
              <a:defRPr sz="1600">
                <a:latin typeface="Arial"/>
                <a:ea typeface="Arial"/>
                <a:cs typeface="Arial"/>
                <a:sym typeface="Arial"/>
              </a:defRPr>
            </a:pPr>
            <a:br>
              <a:rPr sz="1400" dirty="0"/>
            </a:br>
            <a:br>
              <a:rPr sz="1400" dirty="0"/>
            </a:br>
            <a:r>
              <a:rPr sz="1400" dirty="0"/>
              <a:t>Sheikh Mansour spent £210million from his personal account on buying the 90% Manchester City stake</a:t>
            </a:r>
            <a:r>
              <a:rPr lang="en-US" sz="1400" dirty="0"/>
              <a:t>.</a:t>
            </a:r>
            <a:br>
              <a:rPr sz="1400" dirty="0"/>
            </a:br>
            <a:endParaRPr sz="14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87">
                                            <p:txEl>
                                              <p:pRg st="1" end="1"/>
                                            </p:txEl>
                                          </p:spTgt>
                                        </p:tgtEl>
                                        <p:attrNameLst>
                                          <p:attrName>style.visibility</p:attrName>
                                        </p:attrNameLst>
                                      </p:cBhvr>
                                      <p:to>
                                        <p:strVal val="visible"/>
                                      </p:to>
                                    </p:set>
                                    <p:animEffect transition="in" filter="fade">
                                      <p:cBhvr>
                                        <p:cTn id="7" dur="2000"/>
                                        <p:tgtEl>
                                          <p:spTgt spid="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87">
                                            <p:txEl>
                                              <p:pRg st="3" end="3"/>
                                            </p:txEl>
                                          </p:spTgt>
                                        </p:tgtEl>
                                        <p:attrNameLst>
                                          <p:attrName>style.visibility</p:attrName>
                                        </p:attrNameLst>
                                      </p:cBhvr>
                                      <p:to>
                                        <p:strVal val="visible"/>
                                      </p:to>
                                    </p:set>
                                    <p:animEffect transition="in" filter="fade">
                                      <p:cBhvr>
                                        <p:cTn id="12" dur="2000"/>
                                        <p:tgtEl>
                                          <p:spTgt spid="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Picture 2"/>
          <p:cNvGrpSpPr/>
          <p:nvPr/>
        </p:nvGrpSpPr>
        <p:grpSpPr>
          <a:xfrm>
            <a:off x="5705856" y="903439"/>
            <a:ext cx="2943594" cy="3095215"/>
            <a:chOff x="0" y="0"/>
            <a:chExt cx="3314019" cy="3314019"/>
          </a:xfrm>
        </p:grpSpPr>
        <p:sp>
          <p:nvSpPr>
            <p:cNvPr id="193" name="Square"/>
            <p:cNvSpPr/>
            <p:nvPr/>
          </p:nvSpPr>
          <p:spPr>
            <a:xfrm>
              <a:off x="0" y="0"/>
              <a:ext cx="3314020" cy="3314020"/>
            </a:xfrm>
            <a:prstGeom prst="rect">
              <a:avLst/>
            </a:prstGeom>
            <a:solidFill>
              <a:srgbClr val="FFFFFF"/>
            </a:solidFill>
            <a:ln w="12700" cap="flat">
              <a:noFill/>
              <a:miter lim="400000"/>
            </a:ln>
            <a:effectLst/>
          </p:spPr>
          <p:txBody>
            <a:bodyPr wrap="square" lIns="45719" tIns="45719" rIns="45719" bIns="45719" numCol="1" anchor="ctr">
              <a:noAutofit/>
            </a:bodyPr>
            <a:lstStyle/>
            <a:p>
              <a:pPr defTabSz="914400">
                <a:defRPr sz="1800">
                  <a:latin typeface="+mj-lt"/>
                  <a:ea typeface="+mj-ea"/>
                  <a:cs typeface="+mj-cs"/>
                  <a:sym typeface="Calibri"/>
                </a:defRPr>
              </a:pPr>
              <a:endParaRPr/>
            </a:p>
          </p:txBody>
        </p:sp>
        <p:pic>
          <p:nvPicPr>
            <p:cNvPr id="194" name="image24.png" descr="image24.png"/>
            <p:cNvPicPr>
              <a:picLocks noChangeAspect="1"/>
            </p:cNvPicPr>
            <p:nvPr/>
          </p:nvPicPr>
          <p:blipFill>
            <a:blip r:embed="rId2"/>
            <a:stretch>
              <a:fillRect/>
            </a:stretch>
          </p:blipFill>
          <p:spPr>
            <a:xfrm>
              <a:off x="0" y="0"/>
              <a:ext cx="3314020" cy="3314020"/>
            </a:xfrm>
            <a:prstGeom prst="rect">
              <a:avLst/>
            </a:prstGeom>
            <a:ln w="12700" cap="flat">
              <a:noFill/>
              <a:miter lim="400000"/>
            </a:ln>
            <a:effectLst/>
          </p:spPr>
        </p:pic>
      </p:grpSp>
      <p:sp>
        <p:nvSpPr>
          <p:cNvPr id="196" name="Title 1"/>
          <p:cNvSpPr txBox="1">
            <a:spLocks noGrp="1"/>
          </p:cNvSpPr>
          <p:nvPr>
            <p:ph type="title" idx="4294967295"/>
          </p:nvPr>
        </p:nvSpPr>
        <p:spPr>
          <a:xfrm>
            <a:off x="684019" y="283628"/>
            <a:ext cx="6946691" cy="823783"/>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
        <p:nvSpPr>
          <p:cNvPr id="197" name="2 Marcador de contenido"/>
          <p:cNvSpPr txBox="1">
            <a:spLocks noGrp="1"/>
          </p:cNvSpPr>
          <p:nvPr>
            <p:ph type="body" sz="half" idx="4294967295"/>
          </p:nvPr>
        </p:nvSpPr>
        <p:spPr>
          <a:xfrm>
            <a:off x="684019" y="903439"/>
            <a:ext cx="4780784" cy="3485681"/>
          </a:xfrm>
          <a:prstGeom prst="rect">
            <a:avLst/>
          </a:prstGeom>
        </p:spPr>
        <p:txBody>
          <a:bodyPr>
            <a:noAutofit/>
          </a:bodyPr>
          <a:lstStyle/>
          <a:p>
            <a:pPr marL="270891" indent="-270891" defTabSz="722376">
              <a:spcBef>
                <a:spcPts val="200"/>
              </a:spcBef>
              <a:defRPr sz="1264">
                <a:latin typeface="Arial"/>
                <a:ea typeface="Arial"/>
                <a:cs typeface="Arial"/>
                <a:sym typeface="Arial"/>
              </a:defRPr>
            </a:pPr>
            <a:r>
              <a:rPr sz="1400" dirty="0"/>
              <a:t>City Football Group bought a majority stake in Chinese third division team Sichuan </a:t>
            </a:r>
            <a:r>
              <a:rPr sz="1400" dirty="0" err="1"/>
              <a:t>Jiuniu</a:t>
            </a:r>
            <a:r>
              <a:rPr sz="1400" dirty="0"/>
              <a:t> F.C in 2019.</a:t>
            </a:r>
          </a:p>
          <a:p>
            <a:pPr marL="270890" indent="-270890" defTabSz="722376">
              <a:spcBef>
                <a:spcPts val="400"/>
              </a:spcBef>
              <a:defRPr sz="1264">
                <a:latin typeface="Arial"/>
                <a:ea typeface="Arial"/>
                <a:cs typeface="Arial"/>
                <a:sym typeface="Arial"/>
              </a:defRPr>
            </a:pPr>
            <a:endParaRPr sz="1400" dirty="0"/>
          </a:p>
          <a:p>
            <a:pPr marL="270891" indent="-270891" defTabSz="722376">
              <a:spcBef>
                <a:spcPts val="200"/>
              </a:spcBef>
              <a:defRPr sz="1264">
                <a:latin typeface="Arial"/>
                <a:ea typeface="Arial"/>
                <a:cs typeface="Arial"/>
                <a:sym typeface="Arial"/>
              </a:defRPr>
            </a:pPr>
            <a:r>
              <a:rPr sz="1400" dirty="0"/>
              <a:t>Tencent-backed robotics company UBTECH and China Sports Capital have jointly purchased the remaining 13</a:t>
            </a:r>
            <a:r>
              <a:rPr lang="en-US" sz="1400" dirty="0"/>
              <a:t>% </a:t>
            </a:r>
            <a:r>
              <a:rPr sz="1400" dirty="0"/>
              <a:t>in Sichuan </a:t>
            </a:r>
            <a:r>
              <a:rPr sz="1400" dirty="0" err="1"/>
              <a:t>Jiuniu</a:t>
            </a:r>
            <a:r>
              <a:rPr sz="1400" dirty="0"/>
              <a:t> FC.</a:t>
            </a:r>
            <a:r>
              <a:rPr lang="en-US" sz="1400" dirty="0"/>
              <a:t> </a:t>
            </a:r>
            <a:r>
              <a:rPr sz="1400" dirty="0"/>
              <a:t>UBTECH has been a partner of Manchester City since 2016.</a:t>
            </a:r>
          </a:p>
          <a:p>
            <a:pPr marL="270890" indent="-270890" defTabSz="722376">
              <a:spcBef>
                <a:spcPts val="400"/>
              </a:spcBef>
              <a:defRPr sz="1264">
                <a:latin typeface="Arial"/>
                <a:ea typeface="Arial"/>
                <a:cs typeface="Arial"/>
                <a:sym typeface="Arial"/>
              </a:defRPr>
            </a:pPr>
            <a:endParaRPr sz="1400" dirty="0"/>
          </a:p>
          <a:p>
            <a:pPr marL="270891" indent="-270891" defTabSz="722376">
              <a:spcBef>
                <a:spcPts val="200"/>
              </a:spcBef>
              <a:defRPr sz="1264">
                <a:latin typeface="Arial"/>
                <a:ea typeface="Arial"/>
                <a:cs typeface="Arial"/>
                <a:sym typeface="Arial"/>
              </a:defRPr>
            </a:pPr>
            <a:r>
              <a:rPr sz="1400" dirty="0"/>
              <a:t>Soriano said Sichuan </a:t>
            </a:r>
            <a:r>
              <a:rPr sz="1400" dirty="0" err="1"/>
              <a:t>Jiuniu</a:t>
            </a:r>
            <a:r>
              <a:rPr sz="1400" dirty="0"/>
              <a:t> FC will be at the core of improving soccer in China.</a:t>
            </a:r>
            <a:r>
              <a:rPr lang="en-US" sz="1400" dirty="0"/>
              <a:t> </a:t>
            </a:r>
            <a:r>
              <a:rPr sz="1400" dirty="0"/>
              <a:t>“We believe strongly in the future of football in China. We are making a long-term, sustainable commitment to grow and develop Sichuan </a:t>
            </a:r>
            <a:r>
              <a:rPr sz="1400" dirty="0" err="1"/>
              <a:t>Jiuniu</a:t>
            </a:r>
            <a:r>
              <a:rPr sz="1400" dirty="0"/>
              <a:t> FC and to nurture Chinese footballing talent. These objectives are equally important</a:t>
            </a:r>
            <a:r>
              <a:rPr lang="en-US" sz="1400" dirty="0"/>
              <a:t>.</a:t>
            </a:r>
            <a:r>
              <a:rPr sz="1400" dirty="0"/>
              <a:t>” </a:t>
            </a:r>
          </a:p>
          <a:p>
            <a:pPr marL="0" indent="0" defTabSz="722376">
              <a:spcBef>
                <a:spcPts val="400"/>
              </a:spcBef>
              <a:buSzTx/>
              <a:buNone/>
              <a:defRPr sz="1264">
                <a:latin typeface="Arial"/>
                <a:ea typeface="Arial"/>
                <a:cs typeface="Arial"/>
                <a:sym typeface="Arial"/>
              </a:defRPr>
            </a:pPr>
            <a:endParaRPr sz="1400" dirty="0"/>
          </a:p>
          <a:p>
            <a:pPr marL="0" indent="0" defTabSz="722376">
              <a:spcBef>
                <a:spcPts val="200"/>
              </a:spcBef>
              <a:buSzTx/>
              <a:buNone/>
              <a:defRPr sz="1264">
                <a:latin typeface="Arial"/>
                <a:ea typeface="Arial"/>
                <a:cs typeface="Arial"/>
                <a:sym typeface="Arial"/>
              </a:defRPr>
            </a:pPr>
            <a:br>
              <a:rPr sz="1400" dirty="0"/>
            </a:br>
            <a:endParaRPr sz="14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97">
                                            <p:bg/>
                                          </p:spTgt>
                                        </p:tgtEl>
                                        <p:attrNameLst>
                                          <p:attrName>style.visibility</p:attrName>
                                        </p:attrNameLst>
                                      </p:cBhvr>
                                      <p:to>
                                        <p:strVal val="visible"/>
                                      </p:to>
                                    </p:set>
                                    <p:animEffect transition="in" filter="fade">
                                      <p:cBhvr>
                                        <p:cTn id="7" dur="2000"/>
                                        <p:tgtEl>
                                          <p:spTgt spid="197">
                                            <p:bg/>
                                          </p:spTgt>
                                        </p:tgtEl>
                                      </p:cBhvr>
                                    </p:animEffect>
                                  </p:childTnLst>
                                </p:cTn>
                              </p:par>
                              <p:par>
                                <p:cTn id="8" presetID="10" presetClass="entr" presetSubtype="0" fill="hold" grpId="1" nodeType="withEffect">
                                  <p:stCondLst>
                                    <p:cond delay="0"/>
                                  </p:stCondLst>
                                  <p:iterate>
                                    <p:tmAbs val="0"/>
                                  </p:iterate>
                                  <p:childTnLst>
                                    <p:set>
                                      <p:cBhvr>
                                        <p:cTn id="9" fill="hold"/>
                                        <p:tgtEl>
                                          <p:spTgt spid="197">
                                            <p:txEl>
                                              <p:pRg st="0" end="0"/>
                                            </p:txEl>
                                          </p:spTgt>
                                        </p:tgtEl>
                                        <p:attrNameLst>
                                          <p:attrName>style.visibility</p:attrName>
                                        </p:attrNameLst>
                                      </p:cBhvr>
                                      <p:to>
                                        <p:strVal val="visible"/>
                                      </p:to>
                                    </p:set>
                                    <p:animEffect transition="in" filter="fade">
                                      <p:cBhvr>
                                        <p:cTn id="10" dur="2000"/>
                                        <p:tgtEl>
                                          <p:spTgt spid="1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97">
                                            <p:txEl>
                                              <p:pRg st="2" end="2"/>
                                            </p:txEl>
                                          </p:spTgt>
                                        </p:tgtEl>
                                        <p:attrNameLst>
                                          <p:attrName>style.visibility</p:attrName>
                                        </p:attrNameLst>
                                      </p:cBhvr>
                                      <p:to>
                                        <p:strVal val="visible"/>
                                      </p:to>
                                    </p:set>
                                    <p:animEffect transition="in" filter="fade">
                                      <p:cBhvr>
                                        <p:cTn id="15" dur="2000"/>
                                        <p:tgtEl>
                                          <p:spTgt spid="19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97">
                                            <p:txEl>
                                              <p:pRg st="4" end="4"/>
                                            </p:txEl>
                                          </p:spTgt>
                                        </p:tgtEl>
                                        <p:attrNameLst>
                                          <p:attrName>style.visibility</p:attrName>
                                        </p:attrNameLst>
                                      </p:cBhvr>
                                      <p:to>
                                        <p:strVal val="visible"/>
                                      </p:to>
                                    </p:set>
                                    <p:animEffect transition="in" filter="fade">
                                      <p:cBhvr>
                                        <p:cTn id="20" dur="2000"/>
                                        <p:tgtEl>
                                          <p:spTgt spid="19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97">
                                            <p:txEl>
                                              <p:pRg st="6" end="6"/>
                                            </p:txEl>
                                          </p:spTgt>
                                        </p:tgtEl>
                                        <p:attrNameLst>
                                          <p:attrName>style.visibility</p:attrName>
                                        </p:attrNameLst>
                                      </p:cBhvr>
                                      <p:to>
                                        <p:strVal val="visible"/>
                                      </p:to>
                                    </p:set>
                                    <p:animEffect transition="in" filter="fade">
                                      <p:cBhvr>
                                        <p:cTn id="25" dur="2000"/>
                                        <p:tgtEl>
                                          <p:spTgt spid="1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Picture 2"/>
          <p:cNvGrpSpPr/>
          <p:nvPr/>
        </p:nvGrpSpPr>
        <p:grpSpPr>
          <a:xfrm>
            <a:off x="6817621" y="2535769"/>
            <a:ext cx="2476196" cy="2775013"/>
            <a:chOff x="0" y="0"/>
            <a:chExt cx="2476194" cy="2775012"/>
          </a:xfrm>
        </p:grpSpPr>
        <p:sp>
          <p:nvSpPr>
            <p:cNvPr id="199" name="Rectangle"/>
            <p:cNvSpPr/>
            <p:nvPr/>
          </p:nvSpPr>
          <p:spPr>
            <a:xfrm>
              <a:off x="0" y="0"/>
              <a:ext cx="2476195" cy="277501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914400">
                <a:defRPr sz="1800">
                  <a:latin typeface="+mj-lt"/>
                  <a:ea typeface="+mj-ea"/>
                  <a:cs typeface="+mj-cs"/>
                  <a:sym typeface="Calibri"/>
                </a:defRPr>
              </a:pPr>
              <a:endParaRPr/>
            </a:p>
          </p:txBody>
        </p:sp>
        <p:pic>
          <p:nvPicPr>
            <p:cNvPr id="200" name="image26.jpeg" descr="image26.jpeg"/>
            <p:cNvPicPr>
              <a:picLocks noChangeAspect="1"/>
            </p:cNvPicPr>
            <p:nvPr/>
          </p:nvPicPr>
          <p:blipFill>
            <a:blip r:embed="rId2"/>
            <a:srcRect l="17739" r="15424" b="1"/>
            <a:stretch>
              <a:fillRect/>
            </a:stretch>
          </p:blipFill>
          <p:spPr>
            <a:xfrm>
              <a:off x="-1" y="-1"/>
              <a:ext cx="2476196" cy="2775013"/>
            </a:xfrm>
            <a:prstGeom prst="rect">
              <a:avLst/>
            </a:prstGeom>
            <a:ln w="12700" cap="flat">
              <a:noFill/>
              <a:miter lim="400000"/>
            </a:ln>
            <a:effectLst/>
          </p:spPr>
        </p:pic>
      </p:grpSp>
      <p:sp>
        <p:nvSpPr>
          <p:cNvPr id="202" name="Title 1"/>
          <p:cNvSpPr txBox="1">
            <a:spLocks noGrp="1"/>
          </p:cNvSpPr>
          <p:nvPr>
            <p:ph type="title" idx="4294967295"/>
          </p:nvPr>
        </p:nvSpPr>
        <p:spPr>
          <a:xfrm>
            <a:off x="684019" y="283628"/>
            <a:ext cx="6946691" cy="823783"/>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
        <p:nvSpPr>
          <p:cNvPr id="203" name="Content Placeholder 2"/>
          <p:cNvSpPr txBox="1">
            <a:spLocks noGrp="1"/>
          </p:cNvSpPr>
          <p:nvPr>
            <p:ph type="body" idx="4294967295"/>
          </p:nvPr>
        </p:nvSpPr>
        <p:spPr>
          <a:xfrm>
            <a:off x="612183" y="1075611"/>
            <a:ext cx="5998929" cy="2920317"/>
          </a:xfrm>
          <a:prstGeom prst="rect">
            <a:avLst/>
          </a:prstGeom>
        </p:spPr>
        <p:txBody>
          <a:bodyPr>
            <a:normAutofit/>
          </a:bodyPr>
          <a:lstStyle/>
          <a:p>
            <a:pPr>
              <a:spcBef>
                <a:spcPts val="300"/>
              </a:spcBef>
              <a:defRPr sz="1600">
                <a:latin typeface="Arial"/>
                <a:ea typeface="Arial"/>
                <a:cs typeface="Arial"/>
                <a:sym typeface="Arial"/>
              </a:defRPr>
            </a:pPr>
            <a:r>
              <a:rPr sz="1400" dirty="0"/>
              <a:t>President Xi Jinping has set the goal for China to be among the world leaders in football by 2050 at the latest and to have hosted a World Cup</a:t>
            </a:r>
            <a:r>
              <a:rPr lang="en-US" sz="1400" dirty="0"/>
              <a:t>.</a:t>
            </a:r>
            <a:r>
              <a:rPr sz="1400" dirty="0"/>
              <a:t> </a:t>
            </a:r>
            <a:r>
              <a:rPr lang="en-US" sz="1400" dirty="0"/>
              <a:t>B</a:t>
            </a:r>
            <a:r>
              <a:rPr sz="1400" dirty="0"/>
              <a:t>illions will be invested in the development of soccer.</a:t>
            </a:r>
          </a:p>
          <a:p>
            <a:pPr>
              <a:spcBef>
                <a:spcPts val="300"/>
              </a:spcBef>
              <a:defRPr sz="1600">
                <a:latin typeface="Arial"/>
                <a:ea typeface="Arial"/>
                <a:cs typeface="Arial"/>
                <a:sym typeface="Arial"/>
              </a:defRPr>
            </a:pPr>
            <a:r>
              <a:rPr sz="1400" dirty="0"/>
              <a:t>At least 70,000 football pitches are to be built and talent scouts for young footballers will be developed. </a:t>
            </a:r>
            <a:endParaRPr lang="en-US" sz="1400" dirty="0"/>
          </a:p>
          <a:p>
            <a:pPr>
              <a:spcBef>
                <a:spcPts val="300"/>
              </a:spcBef>
              <a:defRPr sz="1600">
                <a:latin typeface="Arial"/>
                <a:ea typeface="Arial"/>
                <a:cs typeface="Arial"/>
                <a:sym typeface="Arial"/>
              </a:defRPr>
            </a:pPr>
            <a:r>
              <a:rPr sz="1400" dirty="0"/>
              <a:t>The interest of the population has also been growing by leaps and bounds since clubs from the Chinese professional league signed international football stars such as former Bayern-striker Sandro Wagner, former Bremen striker Marko Arnautovic and former Chelsea midfielder Oscar. </a:t>
            </a:r>
          </a:p>
          <a:p>
            <a:pPr>
              <a:spcBef>
                <a:spcPts val="300"/>
              </a:spcBef>
              <a:defRPr sz="1600">
                <a:latin typeface="Arial"/>
                <a:ea typeface="Arial"/>
                <a:cs typeface="Arial"/>
                <a:sym typeface="Arial"/>
              </a:defRPr>
            </a:pPr>
            <a:r>
              <a:rPr sz="1400" dirty="0"/>
              <a:t>More than 300 million Chinese watch football at least once a week, and 250 million now describe football as their favorite sport.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4" descr="Picture 4"/>
          <p:cNvPicPr>
            <a:picLocks noChangeAspect="1"/>
          </p:cNvPicPr>
          <p:nvPr/>
        </p:nvPicPr>
        <p:blipFill>
          <a:blip r:embed="rId2"/>
          <a:stretch>
            <a:fillRect/>
          </a:stretch>
        </p:blipFill>
        <p:spPr>
          <a:xfrm>
            <a:off x="1877916" y="1730894"/>
            <a:ext cx="6382642" cy="3633268"/>
          </a:xfrm>
          <a:prstGeom prst="rect">
            <a:avLst/>
          </a:prstGeom>
          <a:ln w="12700">
            <a:miter lim="400000"/>
          </a:ln>
        </p:spPr>
      </p:pic>
      <p:sp>
        <p:nvSpPr>
          <p:cNvPr id="206" name="Title 1"/>
          <p:cNvSpPr txBox="1">
            <a:spLocks noGrp="1"/>
          </p:cNvSpPr>
          <p:nvPr>
            <p:ph type="title" idx="4294967295"/>
          </p:nvPr>
        </p:nvSpPr>
        <p:spPr>
          <a:xfrm>
            <a:off x="838200" y="274638"/>
            <a:ext cx="8229600" cy="1143001"/>
          </a:xfrm>
          <a:prstGeom prst="rect">
            <a:avLst/>
          </a:prstGeom>
        </p:spPr>
        <p:txBody>
          <a:bodyPr>
            <a:normAutofit/>
          </a:bodyPr>
          <a:lstStyle>
            <a:lvl1pPr defTabSz="457200">
              <a:defRPr sz="2000" b="1">
                <a:solidFill>
                  <a:schemeClr val="accent1">
                    <a:satOff val="-6711"/>
                    <a:lumOff val="-10431"/>
                  </a:schemeClr>
                </a:solidFill>
                <a:uFill>
                  <a:solidFill>
                    <a:srgbClr val="0000FF"/>
                  </a:solidFill>
                </a:uFill>
                <a:latin typeface="Arial"/>
                <a:ea typeface="Arial"/>
                <a:cs typeface="Arial"/>
                <a:sym typeface="Arial"/>
                <a:hlinkClick r:id="rId3"/>
              </a:defRPr>
            </a:lvl1pPr>
          </a:lstStyle>
          <a:p>
            <a:pPr>
              <a:defRPr>
                <a:uFillTx/>
              </a:defRPr>
            </a:pPr>
            <a:r>
              <a:rPr sz="1600" i="1" dirty="0">
                <a:solidFill>
                  <a:schemeClr val="tx1"/>
                </a:solidFill>
                <a:uFill>
                  <a:solidFill>
                    <a:srgbClr val="0000FF"/>
                  </a:solidFill>
                </a:uFill>
                <a:hlinkClick r:id="rId3">
                  <a:extLst>
                    <a:ext uri="{A12FA001-AC4F-418D-AE19-62706E023703}">
                      <ahyp:hlinkClr xmlns:ahyp="http://schemas.microsoft.com/office/drawing/2018/hyperlinkcolor" val="tx"/>
                    </a:ext>
                  </a:extLst>
                </a:hlinkClick>
              </a:rPr>
              <a:t>How Sports Companies Can Conquer the Chinese Market</a:t>
            </a:r>
          </a:p>
        </p:txBody>
      </p:sp>
      <p:sp>
        <p:nvSpPr>
          <p:cNvPr id="207" name="Content Placeholder 2"/>
          <p:cNvSpPr txBox="1">
            <a:spLocks noGrp="1"/>
          </p:cNvSpPr>
          <p:nvPr>
            <p:ph type="body" idx="4294967295"/>
          </p:nvPr>
        </p:nvSpPr>
        <p:spPr>
          <a:xfrm>
            <a:off x="1948911" y="5511923"/>
            <a:ext cx="8229601" cy="4525964"/>
          </a:xfrm>
          <a:prstGeom prst="rect">
            <a:avLst/>
          </a:prstGeom>
        </p:spPr>
        <p:txBody>
          <a:bodyPr>
            <a:normAutofit/>
          </a:bodyPr>
          <a:lstStyle>
            <a:lvl1pPr marL="342899" indent="-342899" defTabSz="457200">
              <a:defRPr sz="2000" b="1" u="sng">
                <a:solidFill>
                  <a:schemeClr val="accent1">
                    <a:satOff val="-6711"/>
                    <a:lumOff val="-10431"/>
                  </a:schemeClr>
                </a:solidFill>
                <a:uFill>
                  <a:solidFill>
                    <a:srgbClr val="0000FF"/>
                  </a:solidFill>
                </a:uFill>
                <a:latin typeface="Arial"/>
                <a:ea typeface="Arial"/>
                <a:cs typeface="Arial"/>
                <a:sym typeface="Arial"/>
                <a:hlinkClick r:id="rId4"/>
              </a:defRPr>
            </a:lvl1pPr>
          </a:lstStyle>
          <a:p>
            <a:pPr>
              <a:defRPr u="none">
                <a:uFillTx/>
              </a:defRPr>
            </a:pPr>
            <a:r>
              <a:rPr sz="1400" u="sng" dirty="0">
                <a:uFill>
                  <a:solidFill>
                    <a:srgbClr val="0000FF"/>
                  </a:solidFill>
                </a:uFill>
                <a:hlinkClick r:id="rId4"/>
              </a:rPr>
              <a:t>https://youtu.be/xpxl7CKJsNU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he Sports Spectrum"/>
          <p:cNvSpPr txBox="1">
            <a:spLocks noGrp="1"/>
          </p:cNvSpPr>
          <p:nvPr>
            <p:ph type="title" idx="4294967295"/>
          </p:nvPr>
        </p:nvSpPr>
        <p:spPr>
          <a:xfrm>
            <a:off x="1284623" y="762384"/>
            <a:ext cx="6946690" cy="823783"/>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rPr dirty="0"/>
              <a:t>Ownership and Management Structures</a:t>
            </a:r>
          </a:p>
        </p:txBody>
      </p:sp>
      <p:sp>
        <p:nvSpPr>
          <p:cNvPr id="2" name="TextBox 1">
            <a:extLst>
              <a:ext uri="{FF2B5EF4-FFF2-40B4-BE49-F238E27FC236}">
                <a16:creationId xmlns:a16="http://schemas.microsoft.com/office/drawing/2014/main" id="{CA902EF2-C971-78D7-CA99-2E71140AD39F}"/>
              </a:ext>
            </a:extLst>
          </p:cNvPr>
          <p:cNvSpPr txBox="1"/>
          <p:nvPr/>
        </p:nvSpPr>
        <p:spPr>
          <a:xfrm>
            <a:off x="887710" y="1288050"/>
            <a:ext cx="6092131" cy="27443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342900">
              <a:spcBef>
                <a:spcPts val="500"/>
              </a:spcBef>
            </a:pPr>
            <a:r>
              <a:rPr lang="en-US" sz="1400" b="1" dirty="0">
                <a:solidFill>
                  <a:schemeClr val="tx1"/>
                </a:solidFill>
                <a:latin typeface="Arial" panose="020B0604020202020204" pitchFamily="34" charset="0"/>
                <a:cs typeface="Arial" panose="020B0604020202020204" pitchFamily="34" charset="0"/>
              </a:rPr>
              <a:t>Two views from the EPL (WSJE, 7 Feb 2011) </a:t>
            </a:r>
            <a:endParaRPr lang="en-US" b="1" dirty="0">
              <a:solidFill>
                <a:schemeClr val="tx1"/>
              </a:solidFill>
              <a:latin typeface="Arial" panose="020B0604020202020204" pitchFamily="34" charset="0"/>
              <a:cs typeface="Arial" panose="020B0604020202020204" pitchFamily="34" charset="0"/>
            </a:endParaRPr>
          </a:p>
          <a:p>
            <a:pPr marL="342900">
              <a:spcBef>
                <a:spcPts val="500"/>
              </a:spcBef>
            </a:pPr>
            <a:r>
              <a:rPr lang="en-US" sz="1400" dirty="0">
                <a:solidFill>
                  <a:schemeClr val="tx1"/>
                </a:solidFill>
                <a:latin typeface="Arial" panose="020B0604020202020204" pitchFamily="34" charset="0"/>
                <a:cs typeface="Arial" panose="020B0604020202020204" pitchFamily="34" charset="0"/>
              </a:rPr>
              <a:t>“It’s (football) an incredible industry, but I wouldn’t describe it as a business… in business you can make money, you can lose money or you can break even. In football clubs they’ve take out the bit where you can make money. There’s just no way you can justify it economically.” (David Gold, Chairman West Ham United)</a:t>
            </a:r>
          </a:p>
          <a:p>
            <a:pPr marL="342900">
              <a:spcBef>
                <a:spcPts val="700"/>
              </a:spcBef>
            </a:pPr>
            <a:endParaRPr lang="en-US" sz="1400" dirty="0">
              <a:solidFill>
                <a:schemeClr val="tx1"/>
              </a:solidFill>
              <a:latin typeface="Arial" panose="020B0604020202020204" pitchFamily="34" charset="0"/>
              <a:cs typeface="Arial" panose="020B0604020202020204" pitchFamily="34" charset="0"/>
            </a:endParaRPr>
          </a:p>
          <a:p>
            <a:pPr marL="342900">
              <a:spcBef>
                <a:spcPts val="500"/>
              </a:spcBef>
            </a:pPr>
            <a:r>
              <a:rPr lang="en-US" sz="1400" dirty="0">
                <a:solidFill>
                  <a:schemeClr val="tx1"/>
                </a:solidFill>
                <a:latin typeface="Arial" panose="020B0604020202020204" pitchFamily="34" charset="0"/>
                <a:cs typeface="Arial" panose="020B0604020202020204" pitchFamily="34" charset="0"/>
              </a:rPr>
              <a:t>“I’m very doubtful that a football club would ever provide me with significant profit or revenue… I simply love football. My interest is – how high can I go?” (Valeri Belokon, part owner of Blackpool FC)</a:t>
            </a:r>
          </a:p>
          <a:p>
            <a:pPr marL="0" marR="0" indent="0" algn="l" defTabSz="536433">
              <a:lnSpc>
                <a:spcPct val="100000"/>
              </a:lnSpc>
              <a:spcBef>
                <a:spcPts val="0"/>
              </a:spcBef>
              <a:spcAft>
                <a:spcPts val="0"/>
              </a:spcAft>
              <a:buClrTx/>
              <a:buSzTx/>
              <a:buFontTx/>
              <a:buNone/>
              <a:tabLst/>
            </a:pPr>
            <a:endParaRPr lang="en-US" sz="1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3 Marcador de contenido"/>
          <p:cNvGrpSpPr/>
          <p:nvPr/>
        </p:nvGrpSpPr>
        <p:grpSpPr>
          <a:xfrm>
            <a:off x="1647095" y="1601247"/>
            <a:ext cx="6611811" cy="4523870"/>
            <a:chOff x="0" y="0"/>
            <a:chExt cx="6611810" cy="4523869"/>
          </a:xfrm>
        </p:grpSpPr>
        <p:grpSp>
          <p:nvGrpSpPr>
            <p:cNvPr id="211" name="Group"/>
            <p:cNvGrpSpPr/>
            <p:nvPr/>
          </p:nvGrpSpPr>
          <p:grpSpPr>
            <a:xfrm>
              <a:off x="0" y="0"/>
              <a:ext cx="1739950" cy="1043970"/>
              <a:chOff x="0" y="0"/>
              <a:chExt cx="1739949" cy="1043969"/>
            </a:xfrm>
          </p:grpSpPr>
          <p:sp>
            <p:nvSpPr>
              <p:cNvPr id="209"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10" name="1878 Railway company club formed"/>
              <p:cNvSpPr txBox="1"/>
              <p:nvPr/>
            </p:nvSpPr>
            <p:spPr>
              <a:xfrm>
                <a:off x="30577" y="306615"/>
                <a:ext cx="1678796" cy="4307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lvl1pPr algn="ctr" defTabSz="577850">
                  <a:lnSpc>
                    <a:spcPct val="90000"/>
                  </a:lnSpc>
                  <a:spcBef>
                    <a:spcPts val="500"/>
                  </a:spcBef>
                  <a:defRPr sz="1200">
                    <a:solidFill>
                      <a:srgbClr val="FFFFFF"/>
                    </a:solidFill>
                    <a:latin typeface="+mj-lt"/>
                    <a:ea typeface="+mj-ea"/>
                    <a:cs typeface="+mj-cs"/>
                    <a:sym typeface="Calibri"/>
                  </a:defRPr>
                </a:lvl1pPr>
              </a:lstStyle>
              <a:p>
                <a:r>
                  <a:rPr dirty="0"/>
                  <a:t>1878 Railway company club formed </a:t>
                </a:r>
              </a:p>
            </p:txBody>
          </p:sp>
        </p:grpSp>
        <p:sp>
          <p:nvSpPr>
            <p:cNvPr id="212" name="Arrow"/>
            <p:cNvSpPr/>
            <p:nvPr/>
          </p:nvSpPr>
          <p:spPr>
            <a:xfrm>
              <a:off x="1893065" y="306230"/>
              <a:ext cx="368870" cy="431508"/>
            </a:xfrm>
            <a:prstGeom prst="rightArrow">
              <a:avLst>
                <a:gd name="adj1" fmla="val 60000"/>
                <a:gd name="adj2" fmla="val 50000"/>
              </a:avLst>
            </a:prstGeom>
            <a:solidFill>
              <a:srgbClr val="B1C0DA"/>
            </a:solidFill>
            <a:ln w="12700" cap="flat">
              <a:noFill/>
              <a:miter lim="400000"/>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grpSp>
          <p:nvGrpSpPr>
            <p:cNvPr id="215" name="Group"/>
            <p:cNvGrpSpPr/>
            <p:nvPr/>
          </p:nvGrpSpPr>
          <p:grpSpPr>
            <a:xfrm>
              <a:off x="2435929" y="0"/>
              <a:ext cx="1739951" cy="1043970"/>
              <a:chOff x="0" y="0"/>
              <a:chExt cx="1739949" cy="1043969"/>
            </a:xfrm>
          </p:grpSpPr>
          <p:sp>
            <p:nvSpPr>
              <p:cNvPr id="213"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14" name="1892 Independence from railway company then bankrupt"/>
              <p:cNvSpPr txBox="1"/>
              <p:nvPr/>
            </p:nvSpPr>
            <p:spPr>
              <a:xfrm>
                <a:off x="30577" y="219208"/>
                <a:ext cx="1678796" cy="60555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lvl1pPr algn="ctr" defTabSz="577850">
                  <a:lnSpc>
                    <a:spcPct val="90000"/>
                  </a:lnSpc>
                  <a:spcBef>
                    <a:spcPts val="500"/>
                  </a:spcBef>
                  <a:defRPr sz="1200">
                    <a:solidFill>
                      <a:srgbClr val="FFFFFF"/>
                    </a:solidFill>
                    <a:latin typeface="+mj-lt"/>
                    <a:ea typeface="+mj-ea"/>
                    <a:cs typeface="+mj-cs"/>
                    <a:sym typeface="Calibri"/>
                  </a:defRPr>
                </a:lvl1pPr>
              </a:lstStyle>
              <a:p>
                <a:r>
                  <a:t>1892 Independence from railway company then bankrupt</a:t>
                </a:r>
              </a:p>
            </p:txBody>
          </p:sp>
        </p:grpSp>
        <p:sp>
          <p:nvSpPr>
            <p:cNvPr id="216" name="Arrow"/>
            <p:cNvSpPr/>
            <p:nvPr/>
          </p:nvSpPr>
          <p:spPr>
            <a:xfrm>
              <a:off x="4328994" y="306230"/>
              <a:ext cx="368870" cy="431508"/>
            </a:xfrm>
            <a:prstGeom prst="rightArrow">
              <a:avLst>
                <a:gd name="adj1" fmla="val 60000"/>
                <a:gd name="adj2" fmla="val 50000"/>
              </a:avLst>
            </a:prstGeom>
            <a:solidFill>
              <a:srgbClr val="B1C0DA"/>
            </a:solidFill>
            <a:ln w="12700" cap="flat">
              <a:noFill/>
              <a:miter lim="400000"/>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grpSp>
          <p:nvGrpSpPr>
            <p:cNvPr id="219" name="Group"/>
            <p:cNvGrpSpPr/>
            <p:nvPr/>
          </p:nvGrpSpPr>
          <p:grpSpPr>
            <a:xfrm>
              <a:off x="4871859" y="0"/>
              <a:ext cx="1739951" cy="1043971"/>
              <a:chOff x="0" y="0"/>
              <a:chExt cx="1739950" cy="1043970"/>
            </a:xfrm>
          </p:grpSpPr>
          <p:sp>
            <p:nvSpPr>
              <p:cNvPr id="217"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18" name="1902 5 local businessmen invested 2000 GBP to form…"/>
              <p:cNvSpPr txBox="1"/>
              <p:nvPr/>
            </p:nvSpPr>
            <p:spPr>
              <a:xfrm>
                <a:off x="30576" y="103152"/>
                <a:ext cx="1678796" cy="83766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p>
                <a:pPr algn="ctr" defTabSz="577850">
                  <a:lnSpc>
                    <a:spcPct val="90000"/>
                  </a:lnSpc>
                  <a:spcBef>
                    <a:spcPts val="500"/>
                  </a:spcBef>
                  <a:defRPr sz="1200">
                    <a:solidFill>
                      <a:srgbClr val="FFFFFF"/>
                    </a:solidFill>
                    <a:latin typeface="+mj-lt"/>
                    <a:ea typeface="+mj-ea"/>
                    <a:cs typeface="+mj-cs"/>
                    <a:sym typeface="Calibri"/>
                  </a:defRPr>
                </a:pPr>
                <a:r>
                  <a:rPr sz="1100" dirty="0"/>
                  <a:t>1902 </a:t>
                </a:r>
                <a:endParaRPr lang="en-US" sz="1100" dirty="0"/>
              </a:p>
              <a:p>
                <a:pPr algn="ctr" defTabSz="577850">
                  <a:lnSpc>
                    <a:spcPct val="90000"/>
                  </a:lnSpc>
                  <a:spcBef>
                    <a:spcPts val="500"/>
                  </a:spcBef>
                  <a:defRPr sz="1200">
                    <a:solidFill>
                      <a:srgbClr val="FFFFFF"/>
                    </a:solidFill>
                    <a:latin typeface="+mj-lt"/>
                    <a:ea typeface="+mj-ea"/>
                    <a:cs typeface="+mj-cs"/>
                    <a:sym typeface="Calibri"/>
                  </a:defRPr>
                </a:pPr>
                <a:r>
                  <a:rPr sz="1100" dirty="0"/>
                  <a:t>5 local businessmen invested 2000 GBP to form </a:t>
                </a:r>
              </a:p>
              <a:p>
                <a:pPr algn="ctr" defTabSz="577850">
                  <a:lnSpc>
                    <a:spcPct val="90000"/>
                  </a:lnSpc>
                  <a:spcBef>
                    <a:spcPts val="500"/>
                  </a:spcBef>
                  <a:defRPr sz="1200">
                    <a:solidFill>
                      <a:srgbClr val="FFFFFF"/>
                    </a:solidFill>
                    <a:latin typeface="+mj-lt"/>
                    <a:ea typeface="+mj-ea"/>
                    <a:cs typeface="+mj-cs"/>
                    <a:sym typeface="Calibri"/>
                  </a:defRPr>
                </a:pPr>
                <a:r>
                  <a:rPr sz="1100" dirty="0"/>
                  <a:t>MUFC </a:t>
                </a:r>
              </a:p>
            </p:txBody>
          </p:sp>
        </p:grpSp>
        <p:sp>
          <p:nvSpPr>
            <p:cNvPr id="220" name="Arrow"/>
            <p:cNvSpPr/>
            <p:nvPr/>
          </p:nvSpPr>
          <p:spPr>
            <a:xfrm rot="5400000">
              <a:off x="5557398" y="1165765"/>
              <a:ext cx="368870" cy="431508"/>
            </a:xfrm>
            <a:prstGeom prst="rightArrow">
              <a:avLst>
                <a:gd name="adj1" fmla="val 60000"/>
                <a:gd name="adj2" fmla="val 50000"/>
              </a:avLst>
            </a:prstGeom>
            <a:solidFill>
              <a:srgbClr val="B1C0DA"/>
            </a:solidFill>
            <a:ln w="12700" cap="flat">
              <a:noFill/>
              <a:miter lim="400000"/>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grpSp>
          <p:nvGrpSpPr>
            <p:cNvPr id="223" name="Group"/>
            <p:cNvGrpSpPr/>
            <p:nvPr/>
          </p:nvGrpSpPr>
          <p:grpSpPr>
            <a:xfrm>
              <a:off x="4871859" y="1739949"/>
              <a:ext cx="1739950" cy="1043970"/>
              <a:chOff x="0" y="0"/>
              <a:chExt cx="1739949" cy="1043969"/>
            </a:xfrm>
          </p:grpSpPr>
          <p:sp>
            <p:nvSpPr>
              <p:cNvPr id="221"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22" name="1927-1950s James Gibson takes control of club for 2000 GBP but club struggles"/>
              <p:cNvSpPr txBox="1"/>
              <p:nvPr/>
            </p:nvSpPr>
            <p:spPr>
              <a:xfrm>
                <a:off x="30576" y="131801"/>
                <a:ext cx="1678796" cy="78036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lvl1pPr algn="ctr" defTabSz="577850">
                  <a:lnSpc>
                    <a:spcPct val="90000"/>
                  </a:lnSpc>
                  <a:spcBef>
                    <a:spcPts val="500"/>
                  </a:spcBef>
                  <a:defRPr sz="1200">
                    <a:solidFill>
                      <a:srgbClr val="FFFFFF"/>
                    </a:solidFill>
                    <a:latin typeface="+mj-lt"/>
                    <a:ea typeface="+mj-ea"/>
                    <a:cs typeface="+mj-cs"/>
                    <a:sym typeface="Calibri"/>
                  </a:defRPr>
                </a:lvl1pPr>
              </a:lstStyle>
              <a:p>
                <a:r>
                  <a:t>1927-1950s James Gibson takes control of club for 2000 GBP but club struggles</a:t>
                </a:r>
              </a:p>
            </p:txBody>
          </p:sp>
        </p:grpSp>
        <p:sp>
          <p:nvSpPr>
            <p:cNvPr id="224" name="Arrow"/>
            <p:cNvSpPr/>
            <p:nvPr/>
          </p:nvSpPr>
          <p:spPr>
            <a:xfrm rot="10800000">
              <a:off x="4349874" y="2046179"/>
              <a:ext cx="368870" cy="431508"/>
            </a:xfrm>
            <a:prstGeom prst="rightArrow">
              <a:avLst>
                <a:gd name="adj1" fmla="val 60000"/>
                <a:gd name="adj2" fmla="val 50000"/>
              </a:avLst>
            </a:prstGeom>
            <a:solidFill>
              <a:srgbClr val="B1C0DA"/>
            </a:solidFill>
            <a:ln w="12700" cap="flat">
              <a:noFill/>
              <a:miter lim="400000"/>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grpSp>
          <p:nvGrpSpPr>
            <p:cNvPr id="227" name="Group"/>
            <p:cNvGrpSpPr/>
            <p:nvPr/>
          </p:nvGrpSpPr>
          <p:grpSpPr>
            <a:xfrm>
              <a:off x="2435929" y="1739949"/>
              <a:ext cx="1739951" cy="1043970"/>
              <a:chOff x="0" y="0"/>
              <a:chExt cx="1739949" cy="1043969"/>
            </a:xfrm>
          </p:grpSpPr>
          <p:sp>
            <p:nvSpPr>
              <p:cNvPr id="225"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26" name="1960s Edwards family take control for 40,000 GBP and club is successful in 1960s"/>
              <p:cNvSpPr txBox="1"/>
              <p:nvPr/>
            </p:nvSpPr>
            <p:spPr>
              <a:xfrm>
                <a:off x="30577" y="131801"/>
                <a:ext cx="1678796" cy="78036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lvl1pPr algn="ctr" defTabSz="577850">
                  <a:lnSpc>
                    <a:spcPct val="90000"/>
                  </a:lnSpc>
                  <a:spcBef>
                    <a:spcPts val="500"/>
                  </a:spcBef>
                  <a:defRPr sz="1200">
                    <a:solidFill>
                      <a:srgbClr val="FFFFFF"/>
                    </a:solidFill>
                    <a:latin typeface="+mj-lt"/>
                    <a:ea typeface="+mj-ea"/>
                    <a:cs typeface="+mj-cs"/>
                    <a:sym typeface="Calibri"/>
                  </a:defRPr>
                </a:lvl1pPr>
              </a:lstStyle>
              <a:p>
                <a:r>
                  <a:t>1960s Edwards family take control for 40,000 GBP and club is successful in 1960s</a:t>
                </a:r>
              </a:p>
            </p:txBody>
          </p:sp>
        </p:grpSp>
        <p:sp>
          <p:nvSpPr>
            <p:cNvPr id="228" name="Arrow"/>
            <p:cNvSpPr/>
            <p:nvPr/>
          </p:nvSpPr>
          <p:spPr>
            <a:xfrm rot="10800000">
              <a:off x="1913944" y="2046179"/>
              <a:ext cx="368871" cy="431508"/>
            </a:xfrm>
            <a:prstGeom prst="rightArrow">
              <a:avLst>
                <a:gd name="adj1" fmla="val 60000"/>
                <a:gd name="adj2" fmla="val 50000"/>
              </a:avLst>
            </a:prstGeom>
            <a:solidFill>
              <a:srgbClr val="B1C0DA"/>
            </a:solidFill>
            <a:ln w="12700" cap="flat">
              <a:noFill/>
              <a:miter lim="400000"/>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grpSp>
          <p:nvGrpSpPr>
            <p:cNvPr id="231" name="Group"/>
            <p:cNvGrpSpPr/>
            <p:nvPr/>
          </p:nvGrpSpPr>
          <p:grpSpPr>
            <a:xfrm>
              <a:off x="0" y="1739949"/>
              <a:ext cx="1739950" cy="1043970"/>
              <a:chOff x="0" y="0"/>
              <a:chExt cx="1739949" cy="1043969"/>
            </a:xfrm>
          </p:grpSpPr>
          <p:sp>
            <p:nvSpPr>
              <p:cNvPr id="229"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30" name="1990 Club floats on stock exchange and raises 6.7m GBP"/>
              <p:cNvSpPr txBox="1"/>
              <p:nvPr/>
            </p:nvSpPr>
            <p:spPr>
              <a:xfrm>
                <a:off x="30577" y="219208"/>
                <a:ext cx="1678796" cy="60555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lvl1pPr algn="ctr" defTabSz="577850">
                  <a:lnSpc>
                    <a:spcPct val="90000"/>
                  </a:lnSpc>
                  <a:spcBef>
                    <a:spcPts val="500"/>
                  </a:spcBef>
                  <a:defRPr sz="1200">
                    <a:solidFill>
                      <a:srgbClr val="FFFFFF"/>
                    </a:solidFill>
                    <a:latin typeface="+mj-lt"/>
                    <a:ea typeface="+mj-ea"/>
                    <a:cs typeface="+mj-cs"/>
                    <a:sym typeface="Calibri"/>
                  </a:defRPr>
                </a:lvl1pPr>
              </a:lstStyle>
              <a:p>
                <a:r>
                  <a:t>1990 Club floats on stock exchange and raises 6.7m GBP</a:t>
                </a:r>
              </a:p>
            </p:txBody>
          </p:sp>
        </p:grpSp>
        <p:sp>
          <p:nvSpPr>
            <p:cNvPr id="232" name="Arrow"/>
            <p:cNvSpPr/>
            <p:nvPr/>
          </p:nvSpPr>
          <p:spPr>
            <a:xfrm rot="5400000">
              <a:off x="685540" y="2905714"/>
              <a:ext cx="368870" cy="431508"/>
            </a:xfrm>
            <a:prstGeom prst="rightArrow">
              <a:avLst>
                <a:gd name="adj1" fmla="val 60000"/>
                <a:gd name="adj2" fmla="val 50000"/>
              </a:avLst>
            </a:prstGeom>
            <a:solidFill>
              <a:srgbClr val="B1C0DA"/>
            </a:solidFill>
            <a:ln w="12700" cap="flat">
              <a:noFill/>
              <a:miter lim="400000"/>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grpSp>
          <p:nvGrpSpPr>
            <p:cNvPr id="235" name="Group"/>
            <p:cNvGrpSpPr/>
            <p:nvPr/>
          </p:nvGrpSpPr>
          <p:grpSpPr>
            <a:xfrm>
              <a:off x="0" y="3479899"/>
              <a:ext cx="1739950" cy="1043970"/>
              <a:chOff x="0" y="0"/>
              <a:chExt cx="1739949" cy="1043969"/>
            </a:xfrm>
          </p:grpSpPr>
          <p:sp>
            <p:nvSpPr>
              <p:cNvPr id="233"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34" name="1998 attempted buy-out by BSkyB (blocked)"/>
              <p:cNvSpPr txBox="1"/>
              <p:nvPr/>
            </p:nvSpPr>
            <p:spPr>
              <a:xfrm>
                <a:off x="30577" y="306615"/>
                <a:ext cx="1678796" cy="4307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lvl1pPr algn="ctr" defTabSz="577850">
                  <a:lnSpc>
                    <a:spcPct val="90000"/>
                  </a:lnSpc>
                  <a:spcBef>
                    <a:spcPts val="500"/>
                  </a:spcBef>
                  <a:defRPr sz="1200">
                    <a:solidFill>
                      <a:srgbClr val="FFFFFF"/>
                    </a:solidFill>
                    <a:latin typeface="+mj-lt"/>
                    <a:ea typeface="+mj-ea"/>
                    <a:cs typeface="+mj-cs"/>
                    <a:sym typeface="Calibri"/>
                  </a:defRPr>
                </a:lvl1pPr>
              </a:lstStyle>
              <a:p>
                <a:r>
                  <a:t>1998 attempted buy-out by BSkyB (blocked)</a:t>
                </a:r>
              </a:p>
            </p:txBody>
          </p:sp>
        </p:grpSp>
        <p:sp>
          <p:nvSpPr>
            <p:cNvPr id="236" name="Arrow"/>
            <p:cNvSpPr/>
            <p:nvPr/>
          </p:nvSpPr>
          <p:spPr>
            <a:xfrm>
              <a:off x="1893065" y="3786130"/>
              <a:ext cx="368870" cy="431508"/>
            </a:xfrm>
            <a:prstGeom prst="rightArrow">
              <a:avLst>
                <a:gd name="adj1" fmla="val 60000"/>
                <a:gd name="adj2" fmla="val 50000"/>
              </a:avLst>
            </a:prstGeom>
            <a:solidFill>
              <a:srgbClr val="B1C0DA"/>
            </a:solidFill>
            <a:ln w="12700" cap="flat">
              <a:noFill/>
              <a:miter lim="400000"/>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grpSp>
          <p:nvGrpSpPr>
            <p:cNvPr id="239" name="Group"/>
            <p:cNvGrpSpPr/>
            <p:nvPr/>
          </p:nvGrpSpPr>
          <p:grpSpPr>
            <a:xfrm>
              <a:off x="2435929" y="3479899"/>
              <a:ext cx="1739951" cy="1043970"/>
              <a:chOff x="0" y="0"/>
              <a:chExt cx="1739949" cy="1043969"/>
            </a:xfrm>
          </p:grpSpPr>
          <p:sp>
            <p:nvSpPr>
              <p:cNvPr id="237"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38" name="2003 Glazer family start buy-out"/>
              <p:cNvSpPr txBox="1"/>
              <p:nvPr/>
            </p:nvSpPr>
            <p:spPr>
              <a:xfrm>
                <a:off x="30577" y="306615"/>
                <a:ext cx="1678796" cy="4307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lvl1pPr algn="ctr" defTabSz="577850">
                  <a:lnSpc>
                    <a:spcPct val="90000"/>
                  </a:lnSpc>
                  <a:spcBef>
                    <a:spcPts val="500"/>
                  </a:spcBef>
                  <a:defRPr sz="1200">
                    <a:solidFill>
                      <a:srgbClr val="FFFFFF"/>
                    </a:solidFill>
                    <a:latin typeface="+mj-lt"/>
                    <a:ea typeface="+mj-ea"/>
                    <a:cs typeface="+mj-cs"/>
                    <a:sym typeface="Calibri"/>
                  </a:defRPr>
                </a:lvl1pPr>
              </a:lstStyle>
              <a:p>
                <a:r>
                  <a:t>2003 Glazer family start buy-out</a:t>
                </a:r>
              </a:p>
            </p:txBody>
          </p:sp>
        </p:grpSp>
        <p:sp>
          <p:nvSpPr>
            <p:cNvPr id="240" name="Arrow"/>
            <p:cNvSpPr/>
            <p:nvPr/>
          </p:nvSpPr>
          <p:spPr>
            <a:xfrm>
              <a:off x="4328994" y="3786130"/>
              <a:ext cx="368870" cy="431508"/>
            </a:xfrm>
            <a:prstGeom prst="rightArrow">
              <a:avLst>
                <a:gd name="adj1" fmla="val 60000"/>
                <a:gd name="adj2" fmla="val 50000"/>
              </a:avLst>
            </a:prstGeom>
            <a:solidFill>
              <a:srgbClr val="B1C0DA"/>
            </a:solidFill>
            <a:ln w="12700" cap="flat">
              <a:noFill/>
              <a:miter lim="400000"/>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grpSp>
          <p:nvGrpSpPr>
            <p:cNvPr id="243" name="Group"/>
            <p:cNvGrpSpPr/>
            <p:nvPr/>
          </p:nvGrpSpPr>
          <p:grpSpPr>
            <a:xfrm>
              <a:off x="4871859" y="3479899"/>
              <a:ext cx="1739950" cy="1043970"/>
              <a:chOff x="0" y="0"/>
              <a:chExt cx="1739949" cy="1043969"/>
            </a:xfrm>
          </p:grpSpPr>
          <p:sp>
            <p:nvSpPr>
              <p:cNvPr id="241" name="Rounded Rectangle"/>
              <p:cNvSpPr/>
              <p:nvPr/>
            </p:nvSpPr>
            <p:spPr>
              <a:xfrm>
                <a:off x="0" y="0"/>
                <a:ext cx="1739950" cy="1043970"/>
              </a:xfrm>
              <a:prstGeom prst="roundRect">
                <a:avLst>
                  <a:gd name="adj" fmla="val 10000"/>
                </a:avLst>
              </a:prstGeom>
              <a:solidFill>
                <a:srgbClr val="4F81BD"/>
              </a:solidFill>
              <a:ln w="2540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1300"/>
                  </a:spcBef>
                  <a:defRPr sz="3200">
                    <a:solidFill>
                      <a:srgbClr val="FFFFFF"/>
                    </a:solidFill>
                    <a:latin typeface="+mj-lt"/>
                    <a:ea typeface="+mj-ea"/>
                    <a:cs typeface="+mj-cs"/>
                    <a:sym typeface="Calibri"/>
                  </a:defRPr>
                </a:pPr>
                <a:endParaRPr/>
              </a:p>
            </p:txBody>
          </p:sp>
          <p:sp>
            <p:nvSpPr>
              <p:cNvPr id="242" name="2005 Glazer buyout complete with a valuation of $1.4bn"/>
              <p:cNvSpPr txBox="1"/>
              <p:nvPr/>
            </p:nvSpPr>
            <p:spPr>
              <a:xfrm>
                <a:off x="30576" y="219208"/>
                <a:ext cx="1678796" cy="60555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9530" tIns="49530" rIns="49530" bIns="49530" numCol="1" anchor="ctr">
                <a:spAutoFit/>
              </a:bodyPr>
              <a:lstStyle>
                <a:lvl1pPr algn="ctr" defTabSz="577850">
                  <a:lnSpc>
                    <a:spcPct val="90000"/>
                  </a:lnSpc>
                  <a:spcBef>
                    <a:spcPts val="500"/>
                  </a:spcBef>
                  <a:defRPr sz="1200">
                    <a:solidFill>
                      <a:srgbClr val="FFFFFF"/>
                    </a:solidFill>
                    <a:latin typeface="+mj-lt"/>
                    <a:ea typeface="+mj-ea"/>
                    <a:cs typeface="+mj-cs"/>
                    <a:sym typeface="Calibri"/>
                  </a:defRPr>
                </a:lvl1pPr>
              </a:lstStyle>
              <a:p>
                <a:r>
                  <a:t>2005 Glazer buyout complete with a valuation of $1.4bn</a:t>
                </a:r>
              </a:p>
            </p:txBody>
          </p:sp>
        </p:grpSp>
      </p:grpSp>
      <p:sp>
        <p:nvSpPr>
          <p:cNvPr id="245" name="4 CuadroTexto"/>
          <p:cNvSpPr txBox="1"/>
          <p:nvPr/>
        </p:nvSpPr>
        <p:spPr>
          <a:xfrm>
            <a:off x="1758360" y="1196751"/>
            <a:ext cx="1437251" cy="33855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spAutoFit/>
          </a:bodyPr>
          <a:lstStyle>
            <a:lvl1pPr defTabSz="914400">
              <a:defRPr sz="1800" b="1">
                <a:solidFill>
                  <a:schemeClr val="accent1">
                    <a:satOff val="-6711"/>
                    <a:lumOff val="-10431"/>
                  </a:schemeClr>
                </a:solidFill>
                <a:latin typeface="Arial"/>
                <a:ea typeface="Arial"/>
                <a:cs typeface="Arial"/>
                <a:sym typeface="Arial"/>
              </a:defRPr>
            </a:lvl1pPr>
          </a:lstStyle>
          <a:p>
            <a:r>
              <a:rPr sz="1600" dirty="0">
                <a:solidFill>
                  <a:schemeClr val="tx1"/>
                </a:solidFill>
              </a:rPr>
              <a:t>Corporate </a:t>
            </a:r>
            <a:r>
              <a:rPr sz="1600" dirty="0" err="1">
                <a:solidFill>
                  <a:schemeClr val="tx1"/>
                </a:solidFill>
              </a:rPr>
              <a:t>pvt</a:t>
            </a:r>
            <a:endParaRPr sz="1600" dirty="0">
              <a:solidFill>
                <a:schemeClr val="tx1"/>
              </a:solidFill>
            </a:endParaRPr>
          </a:p>
        </p:txBody>
      </p:sp>
      <p:sp>
        <p:nvSpPr>
          <p:cNvPr id="246" name="5 CuadroTexto"/>
          <p:cNvSpPr txBox="1"/>
          <p:nvPr/>
        </p:nvSpPr>
        <p:spPr>
          <a:xfrm>
            <a:off x="4235444" y="1196751"/>
            <a:ext cx="2168220" cy="33855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spAutoFit/>
          </a:bodyPr>
          <a:lstStyle>
            <a:lvl1pPr defTabSz="914400">
              <a:defRPr sz="1800" b="1">
                <a:solidFill>
                  <a:schemeClr val="accent1">
                    <a:satOff val="-6711"/>
                    <a:lumOff val="-10431"/>
                  </a:schemeClr>
                </a:solidFill>
                <a:latin typeface="Arial"/>
                <a:ea typeface="Arial"/>
                <a:cs typeface="Arial"/>
                <a:sym typeface="Arial"/>
              </a:defRPr>
            </a:lvl1pPr>
          </a:lstStyle>
          <a:p>
            <a:r>
              <a:rPr sz="1600" dirty="0">
                <a:solidFill>
                  <a:schemeClr val="tx1"/>
                </a:solidFill>
              </a:rPr>
              <a:t>Local philanthropists</a:t>
            </a:r>
          </a:p>
        </p:txBody>
      </p:sp>
      <p:sp>
        <p:nvSpPr>
          <p:cNvPr id="247" name="6 CuadroTexto"/>
          <p:cNvSpPr txBox="1"/>
          <p:nvPr/>
        </p:nvSpPr>
        <p:spPr>
          <a:xfrm>
            <a:off x="1652593" y="2924943"/>
            <a:ext cx="1650762" cy="3330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spAutoFit/>
          </a:bodyPr>
          <a:lstStyle>
            <a:lvl1pPr defTabSz="914400">
              <a:defRPr sz="1800">
                <a:solidFill>
                  <a:srgbClr val="4F81BD"/>
                </a:solidFill>
                <a:latin typeface="+mj-lt"/>
                <a:ea typeface="+mj-ea"/>
                <a:cs typeface="+mj-cs"/>
                <a:sym typeface="Calibri"/>
              </a:defRPr>
            </a:lvl1pPr>
          </a:lstStyle>
          <a:p>
            <a:r>
              <a:t>Corporate public</a:t>
            </a:r>
          </a:p>
        </p:txBody>
      </p:sp>
      <p:sp>
        <p:nvSpPr>
          <p:cNvPr id="248" name="7 CuadroTexto"/>
          <p:cNvSpPr txBox="1"/>
          <p:nvPr/>
        </p:nvSpPr>
        <p:spPr>
          <a:xfrm>
            <a:off x="4185370" y="4653136"/>
            <a:ext cx="1388789" cy="3330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spAutoFit/>
          </a:bodyPr>
          <a:lstStyle>
            <a:lvl1pPr defTabSz="914400">
              <a:defRPr sz="1800">
                <a:solidFill>
                  <a:srgbClr val="4F81BD"/>
                </a:solidFill>
                <a:latin typeface="+mj-lt"/>
                <a:ea typeface="+mj-ea"/>
                <a:cs typeface="+mj-cs"/>
                <a:sym typeface="Calibri"/>
              </a:defRPr>
            </a:lvl1pPr>
          </a:lstStyle>
          <a:p>
            <a:r>
              <a:t>Corporate pvt</a:t>
            </a:r>
          </a:p>
        </p:txBody>
      </p:sp>
      <p:sp>
        <p:nvSpPr>
          <p:cNvPr id="249" name="Rectangle 2"/>
          <p:cNvSpPr txBox="1">
            <a:spLocks noGrp="1"/>
          </p:cNvSpPr>
          <p:nvPr>
            <p:ph type="title" idx="4294967295"/>
          </p:nvPr>
        </p:nvSpPr>
        <p:spPr>
          <a:xfrm>
            <a:off x="684019" y="283628"/>
            <a:ext cx="6946691" cy="823783"/>
          </a:xfrm>
          <a:prstGeom prst="rect">
            <a:avLst/>
          </a:prstGeom>
        </p:spPr>
        <p:txBody>
          <a:bodyPr lIns="45718" tIns="45718" rIns="45718" bIns="45718" anchor="t"/>
          <a:lstStyle/>
          <a:p>
            <a:pPr algn="l" defTabSz="457200">
              <a:defRPr sz="2000" b="1">
                <a:solidFill>
                  <a:srgbClr val="921824"/>
                </a:solidFill>
                <a:latin typeface="Georgia"/>
                <a:ea typeface="Georgia"/>
                <a:cs typeface="Georgia"/>
                <a:sym typeface="Georgia"/>
              </a:defRPr>
            </a:pPr>
            <a:r>
              <a:rPr dirty="0"/>
              <a:t>Ownership and Management Structures  </a:t>
            </a:r>
          </a:p>
          <a:p>
            <a:pPr algn="l" defTabSz="457200">
              <a:defRPr sz="2000" b="1" i="1">
                <a:solidFill>
                  <a:srgbClr val="921824"/>
                </a:solidFill>
                <a:latin typeface="Georgia"/>
                <a:ea typeface="Georgia"/>
                <a:cs typeface="Georgia"/>
                <a:sym typeface="Georgia"/>
              </a:defRPr>
            </a:pPr>
            <a:r>
              <a:rPr dirty="0"/>
              <a:t>Manchester United History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1 Título"/>
          <p:cNvSpPr txBox="1">
            <a:spLocks noGrp="1"/>
          </p:cNvSpPr>
          <p:nvPr>
            <p:ph type="title"/>
          </p:nvPr>
        </p:nvSpPr>
        <p:spPr>
          <a:prstGeom prst="rect">
            <a:avLst/>
          </a:prstGeom>
        </p:spPr>
        <p:txBody>
          <a:bodyPr>
            <a:normAutofit/>
          </a:bodyPr>
          <a:lstStyle>
            <a:lvl1pPr>
              <a:defRPr sz="2400" b="1">
                <a:solidFill>
                  <a:schemeClr val="accent1">
                    <a:satOff val="-6711"/>
                    <a:lumOff val="-10431"/>
                  </a:schemeClr>
                </a:solidFill>
                <a:latin typeface="Arial"/>
                <a:ea typeface="Arial"/>
                <a:cs typeface="Arial"/>
                <a:sym typeface="Arial"/>
              </a:defRPr>
            </a:lvl1pPr>
          </a:lstStyle>
          <a:p>
            <a:pPr algn="l"/>
            <a:r>
              <a:rPr sz="2000" dirty="0">
                <a:solidFill>
                  <a:srgbClr val="9D3417"/>
                </a:solidFill>
                <a:latin typeface="Georgia" panose="02040502050405020303" pitchFamily="18" charset="0"/>
              </a:rPr>
              <a:t>A </a:t>
            </a:r>
            <a:r>
              <a:rPr lang="en-US" sz="2000" dirty="0">
                <a:solidFill>
                  <a:srgbClr val="9D3417"/>
                </a:solidFill>
                <a:latin typeface="Georgia" panose="02040502050405020303" pitchFamily="18" charset="0"/>
              </a:rPr>
              <a:t>N</a:t>
            </a:r>
            <a:r>
              <a:rPr sz="2000" dirty="0">
                <a:solidFill>
                  <a:srgbClr val="9D3417"/>
                </a:solidFill>
                <a:latin typeface="Georgia" panose="02040502050405020303" pitchFamily="18" charset="0"/>
              </a:rPr>
              <a:t>ew </a:t>
            </a:r>
            <a:r>
              <a:rPr lang="en-US" sz="2000" dirty="0">
                <a:solidFill>
                  <a:srgbClr val="9D3417"/>
                </a:solidFill>
                <a:latin typeface="Georgia" panose="02040502050405020303" pitchFamily="18" charset="0"/>
              </a:rPr>
              <a:t>T</a:t>
            </a:r>
            <a:r>
              <a:rPr sz="2000" dirty="0">
                <a:solidFill>
                  <a:srgbClr val="9D3417"/>
                </a:solidFill>
                <a:latin typeface="Georgia" panose="02040502050405020303" pitchFamily="18" charset="0"/>
              </a:rPr>
              <a:t>ake on </a:t>
            </a:r>
            <a:r>
              <a:rPr lang="en-US" sz="2000" dirty="0">
                <a:solidFill>
                  <a:srgbClr val="9D3417"/>
                </a:solidFill>
                <a:latin typeface="Georgia" panose="02040502050405020303" pitchFamily="18" charset="0"/>
              </a:rPr>
              <a:t>O</a:t>
            </a:r>
            <a:r>
              <a:rPr sz="2000" dirty="0">
                <a:solidFill>
                  <a:srgbClr val="9D3417"/>
                </a:solidFill>
                <a:latin typeface="Georgia" panose="02040502050405020303" pitchFamily="18" charset="0"/>
              </a:rPr>
              <a:t>wnership</a:t>
            </a:r>
          </a:p>
        </p:txBody>
      </p:sp>
      <p:sp>
        <p:nvSpPr>
          <p:cNvPr id="252" name="Text Placeholder 6"/>
          <p:cNvSpPr txBox="1">
            <a:spLocks noGrp="1"/>
          </p:cNvSpPr>
          <p:nvPr>
            <p:ph type="body" sz="quarter" idx="1"/>
          </p:nvPr>
        </p:nvSpPr>
        <p:spPr>
          <a:xfrm>
            <a:off x="838200" y="1535112"/>
            <a:ext cx="4040188" cy="639763"/>
          </a:xfrm>
          <a:prstGeom prst="rect">
            <a:avLst/>
          </a:prstGeom>
        </p:spPr>
        <p:txBody>
          <a:bodyPr/>
          <a:lstStyle/>
          <a:p>
            <a:r>
              <a:rPr dirty="0">
                <a:latin typeface="Arial" panose="020B0604020202020204" pitchFamily="34" charset="0"/>
                <a:cs typeface="Arial" panose="020B0604020202020204" pitchFamily="34" charset="0"/>
              </a:rPr>
              <a:t>Forest Green Rovers</a:t>
            </a:r>
          </a:p>
        </p:txBody>
      </p:sp>
      <p:sp>
        <p:nvSpPr>
          <p:cNvPr id="253" name="2 Marcador de contenido"/>
          <p:cNvSpPr txBox="1"/>
          <p:nvPr/>
        </p:nvSpPr>
        <p:spPr>
          <a:xfrm>
            <a:off x="883920" y="2174875"/>
            <a:ext cx="3948748" cy="39512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pPr marL="342900" indent="-342900" defTabSz="914400">
              <a:spcBef>
                <a:spcPts val="500"/>
              </a:spcBef>
              <a:buSzPct val="100000"/>
              <a:buFont typeface="Arial"/>
              <a:buChar char="•"/>
              <a:defRPr sz="2400" u="sng">
                <a:latin typeface="+mj-lt"/>
                <a:ea typeface="+mj-ea"/>
                <a:cs typeface="+mj-cs"/>
                <a:sym typeface="Calibri"/>
              </a:defRPr>
            </a:pPr>
            <a:r>
              <a:rPr sz="1600" dirty="0">
                <a:solidFill>
                  <a:srgbClr val="0000FF"/>
                </a:solidFill>
                <a:uFill>
                  <a:solidFill>
                    <a:srgbClr val="0000FF"/>
                  </a:solidFill>
                </a:uFill>
                <a:latin typeface="Arial" panose="020B0604020202020204" pitchFamily="34" charset="0"/>
                <a:cs typeface="Arial" panose="020B0604020202020204" pitchFamily="34" charset="0"/>
                <a:hlinkClick r:id="rId2"/>
              </a:rPr>
              <a:t>https://youtu.be/3Lt0p9Y7IAA</a:t>
            </a:r>
          </a:p>
          <a:p>
            <a:pPr marL="342900" indent="-342900" defTabSz="914400">
              <a:spcBef>
                <a:spcPts val="500"/>
              </a:spcBef>
              <a:buSzPct val="100000"/>
              <a:buFont typeface="Arial"/>
              <a:buChar char="•"/>
              <a:defRPr sz="2400">
                <a:latin typeface="+mj-lt"/>
                <a:ea typeface="+mj-ea"/>
                <a:cs typeface="+mj-cs"/>
                <a:sym typeface="Calibri"/>
              </a:defRPr>
            </a:pPr>
            <a:endParaRPr sz="1600" dirty="0">
              <a:solidFill>
                <a:srgbClr val="0000FF"/>
              </a:solidFill>
              <a:uFill>
                <a:solidFill>
                  <a:srgbClr val="0000FF"/>
                </a:solidFill>
              </a:uFill>
              <a:latin typeface="Arial" panose="020B0604020202020204" pitchFamily="34" charset="0"/>
              <a:cs typeface="Arial" panose="020B0604020202020204" pitchFamily="34" charset="0"/>
              <a:hlinkClick r:id="rId2"/>
            </a:endParaRPr>
          </a:p>
          <a:p>
            <a:pPr marL="342900" indent="-342900" defTabSz="914400">
              <a:spcBef>
                <a:spcPts val="500"/>
              </a:spcBef>
              <a:buSzPct val="100000"/>
              <a:buFont typeface="Arial"/>
              <a:buChar char="•"/>
              <a:defRPr sz="2400">
                <a:latin typeface="+mj-lt"/>
                <a:ea typeface="+mj-ea"/>
                <a:cs typeface="+mj-cs"/>
                <a:sym typeface="Calibri"/>
              </a:defRPr>
            </a:pPr>
            <a:r>
              <a:rPr sz="1600" u="sng" dirty="0">
                <a:solidFill>
                  <a:srgbClr val="0000FF"/>
                </a:solidFill>
                <a:uFill>
                  <a:solidFill>
                    <a:srgbClr val="0000FF"/>
                  </a:solidFill>
                </a:uFill>
                <a:latin typeface="Arial" panose="020B0604020202020204" pitchFamily="34" charset="0"/>
                <a:cs typeface="Arial" panose="020B0604020202020204" pitchFamily="34" charset="0"/>
                <a:hlinkClick r:id="rId3"/>
              </a:rPr>
              <a:t>https://www.fgr.co.uk/another-way</a:t>
            </a:r>
          </a:p>
          <a:p>
            <a:pPr defTabSz="914400">
              <a:spcBef>
                <a:spcPts val="500"/>
              </a:spcBef>
              <a:defRPr sz="2400">
                <a:latin typeface="+mj-lt"/>
                <a:ea typeface="+mj-ea"/>
                <a:cs typeface="+mj-cs"/>
                <a:sym typeface="Calibri"/>
              </a:defRPr>
            </a:pPr>
            <a:r>
              <a:rPr sz="1600" dirty="0">
                <a:latin typeface="Arial" panose="020B0604020202020204" pitchFamily="34" charset="0"/>
                <a:cs typeface="Arial" panose="020B0604020202020204" pitchFamily="34" charset="0"/>
              </a:rPr>
              <a:t> </a:t>
            </a:r>
          </a:p>
        </p:txBody>
      </p:sp>
      <p:pic>
        <p:nvPicPr>
          <p:cNvPr id="255" name="3 Imagen" descr="3 Imagen">
            <a:hlinkClick r:id="rId4"/>
          </p:cNvPr>
          <p:cNvPicPr>
            <a:picLocks noChangeAspect="1"/>
          </p:cNvPicPr>
          <p:nvPr/>
        </p:nvPicPr>
        <p:blipFill>
          <a:blip r:embed="rId5"/>
          <a:stretch>
            <a:fillRect/>
          </a:stretch>
        </p:blipFill>
        <p:spPr>
          <a:xfrm>
            <a:off x="6094412" y="1881114"/>
            <a:ext cx="1905001" cy="1512169"/>
          </a:xfrm>
          <a:prstGeom prst="rect">
            <a:avLst/>
          </a:prstGeom>
          <a:ln w="12700">
            <a:miter lim="400000"/>
          </a:ln>
        </p:spPr>
      </p:pic>
      <p:pic>
        <p:nvPicPr>
          <p:cNvPr id="256" name="Picture 5" descr="Picture 5"/>
          <p:cNvPicPr>
            <a:picLocks noChangeAspect="1"/>
          </p:cNvPicPr>
          <p:nvPr/>
        </p:nvPicPr>
        <p:blipFill>
          <a:blip r:embed="rId6"/>
          <a:stretch>
            <a:fillRect/>
          </a:stretch>
        </p:blipFill>
        <p:spPr>
          <a:xfrm>
            <a:off x="5889847" y="4150519"/>
            <a:ext cx="2590801" cy="17621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angle 3"/>
          <p:cNvSpPr txBox="1">
            <a:spLocks noGrp="1"/>
          </p:cNvSpPr>
          <p:nvPr>
            <p:ph type="body" idx="1"/>
          </p:nvPr>
        </p:nvSpPr>
        <p:spPr>
          <a:xfrm>
            <a:off x="684019" y="1107411"/>
            <a:ext cx="8229600" cy="2788920"/>
          </a:xfrm>
          <a:prstGeom prst="rect">
            <a:avLst/>
          </a:prstGeom>
        </p:spPr>
        <p:txBody>
          <a:bodyPr>
            <a:normAutofit/>
          </a:bodyPr>
          <a:lstStyle/>
          <a:p>
            <a:pPr>
              <a:spcBef>
                <a:spcPts val="500"/>
              </a:spcBef>
              <a:defRPr sz="1600">
                <a:latin typeface="Arial"/>
                <a:ea typeface="Arial"/>
                <a:cs typeface="Arial"/>
                <a:sym typeface="Arial"/>
              </a:defRPr>
            </a:pPr>
            <a:r>
              <a:rPr sz="1400" dirty="0"/>
              <a:t>The tycoon model is unsustainable – it does not provide competitive balance and creates dependency</a:t>
            </a:r>
            <a:r>
              <a:rPr lang="en-US" sz="1400" dirty="0"/>
              <a:t>.</a:t>
            </a:r>
            <a:endParaRPr sz="1400" dirty="0"/>
          </a:p>
          <a:p>
            <a:pPr>
              <a:spcBef>
                <a:spcPts val="500"/>
              </a:spcBef>
              <a:defRPr sz="1600">
                <a:latin typeface="Arial"/>
                <a:ea typeface="Arial"/>
                <a:cs typeface="Arial"/>
                <a:sym typeface="Arial"/>
              </a:defRPr>
            </a:pPr>
            <a:r>
              <a:rPr sz="1400" dirty="0"/>
              <a:t>Ownership models that disenfranchise the fan</a:t>
            </a:r>
            <a:r>
              <a:rPr lang="en-US" sz="1400" dirty="0"/>
              <a:t>s</a:t>
            </a:r>
            <a:r>
              <a:rPr sz="1400" dirty="0"/>
              <a:t> are high</a:t>
            </a:r>
            <a:r>
              <a:rPr lang="en-US" sz="1400" dirty="0"/>
              <a:t>-</a:t>
            </a:r>
            <a:r>
              <a:rPr sz="1400" dirty="0"/>
              <a:t>risk – pure profit maximization can threaten your business model</a:t>
            </a:r>
            <a:r>
              <a:rPr lang="en-US" sz="1400" dirty="0"/>
              <a:t>.</a:t>
            </a:r>
            <a:endParaRPr sz="1400" dirty="0"/>
          </a:p>
          <a:p>
            <a:pPr>
              <a:spcBef>
                <a:spcPts val="500"/>
              </a:spcBef>
              <a:defRPr sz="1600">
                <a:latin typeface="Arial"/>
                <a:ea typeface="Arial"/>
                <a:cs typeface="Arial"/>
                <a:sym typeface="Arial"/>
              </a:defRPr>
            </a:pPr>
            <a:r>
              <a:rPr sz="1400" dirty="0"/>
              <a:t>Limited accountability can result in corruption</a:t>
            </a:r>
            <a:r>
              <a:rPr lang="en-US" sz="1400" dirty="0"/>
              <a:t>.</a:t>
            </a:r>
            <a:endParaRPr sz="1400" dirty="0"/>
          </a:p>
          <a:p>
            <a:pPr>
              <a:spcBef>
                <a:spcPts val="500"/>
              </a:spcBef>
              <a:defRPr sz="1600">
                <a:latin typeface="Arial"/>
                <a:ea typeface="Arial"/>
                <a:cs typeface="Arial"/>
                <a:sym typeface="Arial"/>
              </a:defRPr>
            </a:pPr>
            <a:r>
              <a:rPr sz="1400" dirty="0"/>
              <a:t>Fan-owned (FCB) are becoming more popular among fans and are being promoted by some governments</a:t>
            </a:r>
            <a:r>
              <a:rPr lang="en-US" sz="1400" dirty="0"/>
              <a:t>.</a:t>
            </a:r>
            <a:endParaRPr sz="1400" dirty="0"/>
          </a:p>
          <a:p>
            <a:pPr marL="742950" lvl="1" indent="-285750">
              <a:spcBef>
                <a:spcPts val="400"/>
              </a:spcBef>
              <a:defRPr sz="1600">
                <a:latin typeface="Arial"/>
                <a:ea typeface="Arial"/>
                <a:cs typeface="Arial"/>
                <a:sym typeface="Arial"/>
              </a:defRPr>
            </a:pPr>
            <a:r>
              <a:rPr sz="1400" u="sng" dirty="0">
                <a:solidFill>
                  <a:srgbClr val="0000FF"/>
                </a:solidFill>
                <a:uFill>
                  <a:solidFill>
                    <a:srgbClr val="0000FF"/>
                  </a:solidFill>
                </a:uFill>
                <a:hlinkClick r:id="rId2"/>
              </a:rPr>
              <a:t>http://www.guardian.co.uk/commentisfree/video/2011/aug/30/fan-owned-football-clubs-chester-fc-video</a:t>
            </a:r>
            <a:r>
              <a:rPr sz="1400" dirty="0"/>
              <a:t> </a:t>
            </a:r>
          </a:p>
          <a:p>
            <a:pPr>
              <a:spcBef>
                <a:spcPts val="500"/>
              </a:spcBef>
              <a:defRPr sz="1600">
                <a:latin typeface="Arial"/>
                <a:ea typeface="Arial"/>
                <a:cs typeface="Arial"/>
                <a:sym typeface="Arial"/>
              </a:defRPr>
            </a:pPr>
            <a:r>
              <a:rPr sz="1400" dirty="0"/>
              <a:t>Ownership exposes a central dichotomy related to the identity of pro clubs: are we a business or not?</a:t>
            </a:r>
          </a:p>
        </p:txBody>
      </p:sp>
      <p:sp>
        <p:nvSpPr>
          <p:cNvPr id="259" name="Rectangle 2"/>
          <p:cNvSpPr txBox="1">
            <a:spLocks noGrp="1"/>
          </p:cNvSpPr>
          <p:nvPr>
            <p:ph type="title"/>
          </p:nvPr>
        </p:nvSpPr>
        <p:spPr>
          <a:xfrm>
            <a:off x="684019" y="283628"/>
            <a:ext cx="6946691" cy="823783"/>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rPr dirty="0"/>
              <a:t>Ownership and Management Structures</a:t>
            </a:r>
          </a:p>
        </p:txBody>
      </p:sp>
      <p:grpSp>
        <p:nvGrpSpPr>
          <p:cNvPr id="125" name="3 Marcador de contenido"/>
          <p:cNvGrpSpPr/>
          <p:nvPr/>
        </p:nvGrpSpPr>
        <p:grpSpPr>
          <a:xfrm>
            <a:off x="2338235" y="1119263"/>
            <a:ext cx="5001729" cy="5001730"/>
            <a:chOff x="0" y="0"/>
            <a:chExt cx="5001728" cy="5001728"/>
          </a:xfrm>
        </p:grpSpPr>
        <p:sp>
          <p:nvSpPr>
            <p:cNvPr id="106" name="Shape"/>
            <p:cNvSpPr/>
            <p:nvPr/>
          </p:nvSpPr>
          <p:spPr>
            <a:xfrm>
              <a:off x="575776" y="575776"/>
              <a:ext cx="1925089" cy="19250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005"/>
                  </a:lnTo>
                  <a:cubicBezTo>
                    <a:pt x="10778" y="2005"/>
                    <a:pt x="2005" y="10778"/>
                    <a:pt x="2005" y="21600"/>
                  </a:cubicBezTo>
                  <a:close/>
                </a:path>
              </a:pathLst>
            </a:custGeom>
            <a:solidFill>
              <a:srgbClr val="DCB1B0"/>
            </a:solid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07" name="Shape"/>
            <p:cNvSpPr/>
            <p:nvPr/>
          </p:nvSpPr>
          <p:spPr>
            <a:xfrm>
              <a:off x="575776" y="2500863"/>
              <a:ext cx="1925089" cy="19250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1929"/>
                    <a:pt x="0" y="0"/>
                  </a:cubicBezTo>
                  <a:lnTo>
                    <a:pt x="2005" y="0"/>
                  </a:lnTo>
                  <a:cubicBezTo>
                    <a:pt x="2005" y="10822"/>
                    <a:pt x="10778" y="19595"/>
                    <a:pt x="21600" y="19595"/>
                  </a:cubicBezTo>
                  <a:close/>
                </a:path>
              </a:pathLst>
            </a:custGeom>
            <a:solidFill>
              <a:srgbClr val="DCB1B0"/>
            </a:solid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08" name="Shape"/>
            <p:cNvSpPr/>
            <p:nvPr/>
          </p:nvSpPr>
          <p:spPr>
            <a:xfrm>
              <a:off x="2500863" y="2500863"/>
              <a:ext cx="1925089" cy="19250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19595"/>
                  </a:lnTo>
                  <a:cubicBezTo>
                    <a:pt x="10822" y="19595"/>
                    <a:pt x="19595" y="10822"/>
                    <a:pt x="19595" y="0"/>
                  </a:cubicBezTo>
                  <a:close/>
                </a:path>
              </a:pathLst>
            </a:custGeom>
            <a:solidFill>
              <a:srgbClr val="DCB1B0"/>
            </a:solid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09" name="Shape"/>
            <p:cNvSpPr/>
            <p:nvPr/>
          </p:nvSpPr>
          <p:spPr>
            <a:xfrm>
              <a:off x="2500863" y="575776"/>
              <a:ext cx="1925089" cy="19250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19595" y="21600"/>
                  </a:lnTo>
                  <a:cubicBezTo>
                    <a:pt x="19595" y="10778"/>
                    <a:pt x="10822" y="2005"/>
                    <a:pt x="0" y="2005"/>
                  </a:cubicBezTo>
                  <a:close/>
                </a:path>
              </a:pathLst>
            </a:custGeom>
            <a:solidFill>
              <a:srgbClr val="DCB1B0"/>
            </a:solid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grpSp>
          <p:nvGrpSpPr>
            <p:cNvPr id="112" name="Group"/>
            <p:cNvGrpSpPr/>
            <p:nvPr/>
          </p:nvGrpSpPr>
          <p:grpSpPr>
            <a:xfrm>
              <a:off x="1614508" y="1614508"/>
              <a:ext cx="1772713" cy="1772713"/>
              <a:chOff x="0" y="0"/>
              <a:chExt cx="1772712" cy="1772712"/>
            </a:xfrm>
          </p:grpSpPr>
          <p:sp>
            <p:nvSpPr>
              <p:cNvPr id="110" name="Circle"/>
              <p:cNvSpPr/>
              <p:nvPr/>
            </p:nvSpPr>
            <p:spPr>
              <a:xfrm>
                <a:off x="-1" y="-1"/>
                <a:ext cx="1772714" cy="1772714"/>
              </a:xfrm>
              <a:prstGeom prst="ellipse">
                <a:avLst/>
              </a:prstGeom>
              <a:solidFill>
                <a:srgbClr val="C0504D"/>
              </a:solidFill>
              <a:ln w="25400" cap="flat">
                <a:solidFill>
                  <a:srgbClr val="FFFFFF"/>
                </a:solidFill>
                <a:prstDash val="solid"/>
                <a:round/>
              </a:ln>
              <a:effectLst/>
            </p:spPr>
            <p:txBody>
              <a:bodyPr wrap="square" lIns="45719" tIns="45719" rIns="45719" bIns="45719" numCol="1" anchor="ctr">
                <a:noAutofit/>
              </a:bodyPr>
              <a:lstStyle/>
              <a:p>
                <a:pPr algn="ctr" defTabSz="844550">
                  <a:lnSpc>
                    <a:spcPct val="90000"/>
                  </a:lnSpc>
                  <a:spcBef>
                    <a:spcPts val="1300"/>
                  </a:spcBef>
                  <a:defRPr sz="1900">
                    <a:solidFill>
                      <a:srgbClr val="FFFFFF"/>
                    </a:solidFill>
                    <a:latin typeface="+mj-lt"/>
                    <a:ea typeface="+mj-ea"/>
                    <a:cs typeface="+mj-cs"/>
                    <a:sym typeface="Calibri"/>
                  </a:defRPr>
                </a:pPr>
                <a:endParaRPr/>
              </a:p>
            </p:txBody>
          </p:sp>
          <p:sp>
            <p:nvSpPr>
              <p:cNvPr id="111" name="Club Ownership"/>
              <p:cNvSpPr txBox="1"/>
              <p:nvPr/>
            </p:nvSpPr>
            <p:spPr>
              <a:xfrm>
                <a:off x="259607" y="579361"/>
                <a:ext cx="1253496" cy="61398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4129" tIns="24129" rIns="24129" bIns="24129" numCol="1" anchor="ctr">
                <a:noAutofit/>
              </a:bodyPr>
              <a:lstStyle>
                <a:lvl1pPr algn="ctr" defTabSz="844550">
                  <a:lnSpc>
                    <a:spcPct val="90000"/>
                  </a:lnSpc>
                  <a:spcBef>
                    <a:spcPts val="700"/>
                  </a:spcBef>
                  <a:defRPr sz="1900">
                    <a:solidFill>
                      <a:srgbClr val="FFFFFF"/>
                    </a:solidFill>
                    <a:latin typeface="+mj-lt"/>
                    <a:ea typeface="+mj-ea"/>
                    <a:cs typeface="+mj-cs"/>
                    <a:sym typeface="Calibri"/>
                  </a:defRPr>
                </a:lvl1pPr>
              </a:lstStyle>
              <a:p>
                <a:r>
                  <a:t>Club Ownership</a:t>
                </a:r>
              </a:p>
            </p:txBody>
          </p:sp>
        </p:grpSp>
        <p:grpSp>
          <p:nvGrpSpPr>
            <p:cNvPr id="115" name="Group"/>
            <p:cNvGrpSpPr/>
            <p:nvPr/>
          </p:nvGrpSpPr>
          <p:grpSpPr>
            <a:xfrm>
              <a:off x="1880415" y="-1"/>
              <a:ext cx="1240899" cy="1240900"/>
              <a:chOff x="0" y="0"/>
              <a:chExt cx="1240898" cy="1240898"/>
            </a:xfrm>
          </p:grpSpPr>
          <p:sp>
            <p:nvSpPr>
              <p:cNvPr id="113" name="Circle"/>
              <p:cNvSpPr/>
              <p:nvPr/>
            </p:nvSpPr>
            <p:spPr>
              <a:xfrm>
                <a:off x="-1" y="-1"/>
                <a:ext cx="1240900" cy="1240900"/>
              </a:xfrm>
              <a:prstGeom prst="ellipse">
                <a:avLst/>
              </a:prstGeom>
              <a:solidFill>
                <a:srgbClr val="C0504D"/>
              </a:solidFill>
              <a:ln w="25400" cap="flat">
                <a:solidFill>
                  <a:srgbClr val="FFFFFF"/>
                </a:solidFill>
                <a:prstDash val="solid"/>
                <a:round/>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sp>
            <p:nvSpPr>
              <p:cNvPr id="114" name="Members"/>
              <p:cNvSpPr txBox="1"/>
              <p:nvPr/>
            </p:nvSpPr>
            <p:spPr>
              <a:xfrm>
                <a:off x="181725" y="530776"/>
                <a:ext cx="877447" cy="17934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3970" tIns="13970" rIns="13970" bIns="13970" numCol="1" anchor="ctr">
                <a:noAutofit/>
              </a:bodyPr>
              <a:lstStyle>
                <a:lvl1pPr algn="ctr" defTabSz="488950">
                  <a:lnSpc>
                    <a:spcPct val="90000"/>
                  </a:lnSpc>
                  <a:spcBef>
                    <a:spcPts val="400"/>
                  </a:spcBef>
                  <a:defRPr sz="1100">
                    <a:solidFill>
                      <a:srgbClr val="FFFFFF"/>
                    </a:solidFill>
                    <a:latin typeface="+mj-lt"/>
                    <a:ea typeface="+mj-ea"/>
                    <a:cs typeface="+mj-cs"/>
                    <a:sym typeface="Calibri"/>
                  </a:defRPr>
                </a:lvl1pPr>
              </a:lstStyle>
              <a:p>
                <a:r>
                  <a:t>Members</a:t>
                </a:r>
              </a:p>
            </p:txBody>
          </p:sp>
        </p:grpSp>
        <p:grpSp>
          <p:nvGrpSpPr>
            <p:cNvPr id="118" name="Group"/>
            <p:cNvGrpSpPr/>
            <p:nvPr/>
          </p:nvGrpSpPr>
          <p:grpSpPr>
            <a:xfrm>
              <a:off x="3760829" y="1880415"/>
              <a:ext cx="1240900" cy="1240899"/>
              <a:chOff x="0" y="0"/>
              <a:chExt cx="1240898" cy="1240898"/>
            </a:xfrm>
          </p:grpSpPr>
          <p:sp>
            <p:nvSpPr>
              <p:cNvPr id="116" name="Circle"/>
              <p:cNvSpPr/>
              <p:nvPr/>
            </p:nvSpPr>
            <p:spPr>
              <a:xfrm>
                <a:off x="-1" y="-1"/>
                <a:ext cx="1240900" cy="1240900"/>
              </a:xfrm>
              <a:prstGeom prst="ellipse">
                <a:avLst/>
              </a:prstGeom>
              <a:solidFill>
                <a:srgbClr val="C0504D"/>
              </a:solidFill>
              <a:ln w="25400" cap="flat">
                <a:solidFill>
                  <a:srgbClr val="FFFFFF"/>
                </a:solidFill>
                <a:prstDash val="solid"/>
                <a:round/>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sp>
            <p:nvSpPr>
              <p:cNvPr id="117" name="International Owner"/>
              <p:cNvSpPr txBox="1"/>
              <p:nvPr/>
            </p:nvSpPr>
            <p:spPr>
              <a:xfrm>
                <a:off x="181725" y="446927"/>
                <a:ext cx="877447" cy="34704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3970" tIns="13970" rIns="13970" bIns="13970" numCol="1" anchor="ctr">
                <a:noAutofit/>
              </a:bodyPr>
              <a:lstStyle>
                <a:lvl1pPr algn="ctr" defTabSz="488950">
                  <a:lnSpc>
                    <a:spcPct val="90000"/>
                  </a:lnSpc>
                  <a:spcBef>
                    <a:spcPts val="400"/>
                  </a:spcBef>
                  <a:defRPr sz="1100">
                    <a:solidFill>
                      <a:srgbClr val="FFFFFF"/>
                    </a:solidFill>
                    <a:latin typeface="+mj-lt"/>
                    <a:ea typeface="+mj-ea"/>
                    <a:cs typeface="+mj-cs"/>
                    <a:sym typeface="Calibri"/>
                  </a:defRPr>
                </a:lvl1pPr>
              </a:lstStyle>
              <a:p>
                <a:r>
                  <a:t>International Owner</a:t>
                </a:r>
              </a:p>
            </p:txBody>
          </p:sp>
        </p:grpSp>
        <p:grpSp>
          <p:nvGrpSpPr>
            <p:cNvPr id="121" name="Group"/>
            <p:cNvGrpSpPr/>
            <p:nvPr/>
          </p:nvGrpSpPr>
          <p:grpSpPr>
            <a:xfrm>
              <a:off x="1880415" y="3760830"/>
              <a:ext cx="1240899" cy="1240899"/>
              <a:chOff x="0" y="0"/>
              <a:chExt cx="1240898" cy="1240898"/>
            </a:xfrm>
          </p:grpSpPr>
          <p:sp>
            <p:nvSpPr>
              <p:cNvPr id="119" name="Circle"/>
              <p:cNvSpPr/>
              <p:nvPr/>
            </p:nvSpPr>
            <p:spPr>
              <a:xfrm>
                <a:off x="-1" y="-1"/>
                <a:ext cx="1240900" cy="1240900"/>
              </a:xfrm>
              <a:prstGeom prst="ellipse">
                <a:avLst/>
              </a:prstGeom>
              <a:solidFill>
                <a:srgbClr val="C0504D"/>
              </a:solidFill>
              <a:ln w="25400" cap="flat">
                <a:solidFill>
                  <a:srgbClr val="FFFFFF"/>
                </a:solidFill>
                <a:prstDash val="solid"/>
                <a:round/>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sp>
            <p:nvSpPr>
              <p:cNvPr id="120" name="Shareholders – either Public or Private"/>
              <p:cNvSpPr txBox="1"/>
              <p:nvPr/>
            </p:nvSpPr>
            <p:spPr>
              <a:xfrm>
                <a:off x="181725" y="279230"/>
                <a:ext cx="877447" cy="68243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3970" tIns="13970" rIns="13970" bIns="13970" numCol="1" anchor="ctr">
                <a:noAutofit/>
              </a:bodyPr>
              <a:lstStyle>
                <a:lvl1pPr algn="ctr" defTabSz="488950">
                  <a:lnSpc>
                    <a:spcPct val="90000"/>
                  </a:lnSpc>
                  <a:spcBef>
                    <a:spcPts val="400"/>
                  </a:spcBef>
                  <a:defRPr sz="1100">
                    <a:solidFill>
                      <a:srgbClr val="FFFFFF"/>
                    </a:solidFill>
                    <a:latin typeface="+mj-lt"/>
                    <a:ea typeface="+mj-ea"/>
                    <a:cs typeface="+mj-cs"/>
                    <a:sym typeface="Calibri"/>
                  </a:defRPr>
                </a:lvl1pPr>
              </a:lstStyle>
              <a:p>
                <a:r>
                  <a:t>Shareholders – either Public or Private</a:t>
                </a:r>
              </a:p>
            </p:txBody>
          </p:sp>
        </p:grpSp>
        <p:grpSp>
          <p:nvGrpSpPr>
            <p:cNvPr id="124" name="Group"/>
            <p:cNvGrpSpPr/>
            <p:nvPr/>
          </p:nvGrpSpPr>
          <p:grpSpPr>
            <a:xfrm>
              <a:off x="0" y="1880415"/>
              <a:ext cx="1240899" cy="1240899"/>
              <a:chOff x="0" y="0"/>
              <a:chExt cx="1240898" cy="1240898"/>
            </a:xfrm>
          </p:grpSpPr>
          <p:sp>
            <p:nvSpPr>
              <p:cNvPr id="122" name="Circle"/>
              <p:cNvSpPr/>
              <p:nvPr/>
            </p:nvSpPr>
            <p:spPr>
              <a:xfrm>
                <a:off x="-1" y="-1"/>
                <a:ext cx="1240900" cy="1240900"/>
              </a:xfrm>
              <a:prstGeom prst="ellipse">
                <a:avLst/>
              </a:prstGeom>
              <a:solidFill>
                <a:srgbClr val="C0504D"/>
              </a:solidFill>
              <a:ln w="25400" cap="flat">
                <a:solidFill>
                  <a:srgbClr val="FFFFFF"/>
                </a:solidFill>
                <a:prstDash val="solid"/>
                <a:round/>
              </a:ln>
              <a:effectLst/>
            </p:spPr>
            <p:txBody>
              <a:bodyPr wrap="square" lIns="45719" tIns="45719" rIns="45719" bIns="45719" numCol="1" anchor="ctr">
                <a:noAutofit/>
              </a:bodyPr>
              <a:lstStyle/>
              <a:p>
                <a:pPr algn="ctr" defTabSz="488950">
                  <a:lnSpc>
                    <a:spcPct val="90000"/>
                  </a:lnSpc>
                  <a:spcBef>
                    <a:spcPts val="1300"/>
                  </a:spcBef>
                  <a:defRPr sz="1100">
                    <a:solidFill>
                      <a:srgbClr val="FFFFFF"/>
                    </a:solidFill>
                    <a:latin typeface="+mj-lt"/>
                    <a:ea typeface="+mj-ea"/>
                    <a:cs typeface="+mj-cs"/>
                    <a:sym typeface="Calibri"/>
                  </a:defRPr>
                </a:pPr>
                <a:endParaRPr/>
              </a:p>
            </p:txBody>
          </p:sp>
          <p:sp>
            <p:nvSpPr>
              <p:cNvPr id="123" name="Domestic Owner"/>
              <p:cNvSpPr txBox="1"/>
              <p:nvPr/>
            </p:nvSpPr>
            <p:spPr>
              <a:xfrm>
                <a:off x="181725" y="446927"/>
                <a:ext cx="877448" cy="34704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3970" tIns="13970" rIns="13970" bIns="13970" numCol="1" anchor="ctr">
                <a:noAutofit/>
              </a:bodyPr>
              <a:lstStyle>
                <a:lvl1pPr algn="ctr" defTabSz="488950">
                  <a:lnSpc>
                    <a:spcPct val="90000"/>
                  </a:lnSpc>
                  <a:spcBef>
                    <a:spcPts val="400"/>
                  </a:spcBef>
                  <a:defRPr sz="1100">
                    <a:solidFill>
                      <a:srgbClr val="FFFFFF"/>
                    </a:solidFill>
                    <a:latin typeface="+mj-lt"/>
                    <a:ea typeface="+mj-ea"/>
                    <a:cs typeface="+mj-cs"/>
                    <a:sym typeface="Calibri"/>
                  </a:defRPr>
                </a:lvl1pPr>
              </a:lstStyle>
              <a:p>
                <a:r>
                  <a:t>Domestic Owner</a:t>
                </a:r>
              </a:p>
            </p:txBody>
          </p:sp>
        </p:gr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a:t>
            </a:r>
          </a:p>
        </p:txBody>
      </p:sp>
      <p:sp>
        <p:nvSpPr>
          <p:cNvPr id="128" name="Once upon a time, a professional athlete could play their chosen sport, collect a paycheck, retire happily to the family home without intrusions into their private lives…"/>
          <p:cNvSpPr txBox="1">
            <a:spLocks noGrp="1"/>
          </p:cNvSpPr>
          <p:nvPr>
            <p:ph type="body" idx="4294967295"/>
          </p:nvPr>
        </p:nvSpPr>
        <p:spPr>
          <a:xfrm>
            <a:off x="685259" y="1496879"/>
            <a:ext cx="7846491" cy="2113014"/>
          </a:xfrm>
          <a:prstGeom prst="rect">
            <a:avLst/>
          </a:prstGeom>
        </p:spPr>
        <p:txBody>
          <a:bodyPr>
            <a:normAutofit lnSpcReduction="10000"/>
          </a:bodyPr>
          <a:lstStyle/>
          <a:p>
            <a:pPr>
              <a:spcBef>
                <a:spcPts val="400"/>
              </a:spcBef>
              <a:buSzTx/>
              <a:buNone/>
              <a:defRPr sz="1600">
                <a:latin typeface="Arial"/>
                <a:ea typeface="Arial"/>
                <a:cs typeface="Arial"/>
                <a:sym typeface="Arial"/>
              </a:defRPr>
            </a:pPr>
            <a:r>
              <a:rPr sz="1400" b="1" dirty="0"/>
              <a:t>1:  A</a:t>
            </a:r>
            <a:r>
              <a:rPr lang="en-US" sz="1400" b="1" dirty="0"/>
              <a:t>ssociative</a:t>
            </a:r>
            <a:r>
              <a:rPr sz="1400" b="1" dirty="0"/>
              <a:t>/Members M</a:t>
            </a:r>
            <a:r>
              <a:rPr lang="en-US" sz="1400" b="1" dirty="0"/>
              <a:t>odel</a:t>
            </a:r>
            <a:r>
              <a:rPr sz="1400" b="1" dirty="0"/>
              <a:t>: </a:t>
            </a:r>
          </a:p>
          <a:p>
            <a:pPr>
              <a:spcBef>
                <a:spcPts val="400"/>
              </a:spcBef>
              <a:buSzTx/>
              <a:buNone/>
              <a:defRPr sz="1600">
                <a:latin typeface="Arial"/>
                <a:ea typeface="Arial"/>
                <a:cs typeface="Arial"/>
                <a:sym typeface="Arial"/>
              </a:defRPr>
            </a:pPr>
            <a:endParaRPr sz="1400" dirty="0"/>
          </a:p>
          <a:p>
            <a:pPr marL="228600" indent="-228600">
              <a:spcBef>
                <a:spcPts val="400"/>
              </a:spcBef>
              <a:defRPr sz="1600">
                <a:latin typeface="Arial"/>
                <a:ea typeface="Arial"/>
                <a:cs typeface="Arial"/>
                <a:sym typeface="Arial"/>
              </a:defRPr>
            </a:pPr>
            <a:r>
              <a:rPr sz="1400" dirty="0"/>
              <a:t>Non</a:t>
            </a:r>
            <a:r>
              <a:rPr lang="en-US" sz="1400" dirty="0"/>
              <a:t>-</a:t>
            </a:r>
            <a:r>
              <a:rPr sz="1400" dirty="0"/>
              <a:t>profit entities, in which the members are the legitimate owners, are involved in strategy decisions, and elect the president and board of directors.</a:t>
            </a:r>
          </a:p>
          <a:p>
            <a:pPr marL="228600" indent="-228600">
              <a:spcBef>
                <a:spcPts val="400"/>
              </a:spcBef>
              <a:defRPr sz="1600">
                <a:latin typeface="Arial"/>
                <a:ea typeface="Arial"/>
                <a:cs typeface="Arial"/>
                <a:sym typeface="Arial"/>
              </a:defRPr>
            </a:pPr>
            <a:r>
              <a:rPr sz="1400" dirty="0"/>
              <a:t> In La Liga, there are four football clubs that subscribe to this model: Real Madrid, FC Barcelona, Osasuna and Athletic Bilbao. Turkish giants, Galatasaray’s ownership is also structured on this model. </a:t>
            </a:r>
          </a:p>
          <a:p>
            <a:pPr marL="228600" indent="-228600">
              <a:spcBef>
                <a:spcPts val="400"/>
              </a:spcBef>
              <a:defRPr sz="1600">
                <a:latin typeface="Arial"/>
                <a:ea typeface="Arial"/>
                <a:cs typeface="Arial"/>
                <a:sym typeface="Arial"/>
              </a:defRPr>
            </a:pPr>
            <a:r>
              <a:rPr sz="1400" dirty="0"/>
              <a:t>In the associative model, entities are managed on the basis of objectives such as achieving sporting success or developing initiatives and services to achieve member satisfaction.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8">
                                            <p:bg/>
                                          </p:spTgt>
                                        </p:tgtEl>
                                        <p:attrNameLst>
                                          <p:attrName>style.visibility</p:attrName>
                                        </p:attrNameLst>
                                      </p:cBhvr>
                                      <p:to>
                                        <p:strVal val="visible"/>
                                      </p:to>
                                    </p:set>
                                    <p:animEffect transition="in" filter="fade">
                                      <p:cBhvr>
                                        <p:cTn id="7" dur="2000"/>
                                        <p:tgtEl>
                                          <p:spTgt spid="128">
                                            <p:bg/>
                                          </p:spTgt>
                                        </p:tgtEl>
                                      </p:cBhvr>
                                    </p:animEffect>
                                  </p:childTnLst>
                                </p:cTn>
                              </p:par>
                              <p:par>
                                <p:cTn id="8" presetID="10" presetClass="entr" presetSubtype="0" fill="hold" grpId="1" nodeType="withEffect">
                                  <p:stCondLst>
                                    <p:cond delay="0"/>
                                  </p:stCondLst>
                                  <p:iterate>
                                    <p:tmAbs val="0"/>
                                  </p:iterate>
                                  <p:childTnLst>
                                    <p:set>
                                      <p:cBhvr>
                                        <p:cTn id="9" fill="hold"/>
                                        <p:tgtEl>
                                          <p:spTgt spid="128">
                                            <p:txEl>
                                              <p:pRg st="0" end="0"/>
                                            </p:txEl>
                                          </p:spTgt>
                                        </p:tgtEl>
                                        <p:attrNameLst>
                                          <p:attrName>style.visibility</p:attrName>
                                        </p:attrNameLst>
                                      </p:cBhvr>
                                      <p:to>
                                        <p:strVal val="visible"/>
                                      </p:to>
                                    </p:set>
                                    <p:animEffect transition="in" filter="fade">
                                      <p:cBhvr>
                                        <p:cTn id="10" dur="2000"/>
                                        <p:tgtEl>
                                          <p:spTgt spid="1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28">
                                            <p:txEl>
                                              <p:pRg st="2" end="2"/>
                                            </p:txEl>
                                          </p:spTgt>
                                        </p:tgtEl>
                                        <p:attrNameLst>
                                          <p:attrName>style.visibility</p:attrName>
                                        </p:attrNameLst>
                                      </p:cBhvr>
                                      <p:to>
                                        <p:strVal val="visible"/>
                                      </p:to>
                                    </p:set>
                                    <p:animEffect transition="in" filter="fade">
                                      <p:cBhvr>
                                        <p:cTn id="15" dur="2000"/>
                                        <p:tgtEl>
                                          <p:spTgt spid="12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28">
                                            <p:txEl>
                                              <p:pRg st="3" end="3"/>
                                            </p:txEl>
                                          </p:spTgt>
                                        </p:tgtEl>
                                        <p:attrNameLst>
                                          <p:attrName>style.visibility</p:attrName>
                                        </p:attrNameLst>
                                      </p:cBhvr>
                                      <p:to>
                                        <p:strVal val="visible"/>
                                      </p:to>
                                    </p:set>
                                    <p:animEffect transition="in" filter="fade">
                                      <p:cBhvr>
                                        <p:cTn id="20" dur="2000"/>
                                        <p:tgtEl>
                                          <p:spTgt spid="12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28">
                                            <p:txEl>
                                              <p:pRg st="4" end="4"/>
                                            </p:txEl>
                                          </p:spTgt>
                                        </p:tgtEl>
                                        <p:attrNameLst>
                                          <p:attrName>style.visibility</p:attrName>
                                        </p:attrNameLst>
                                      </p:cBhvr>
                                      <p:to>
                                        <p:strVal val="visible"/>
                                      </p:to>
                                    </p:set>
                                    <p:animEffect transition="in" filter="fade">
                                      <p:cBhvr>
                                        <p:cTn id="25" dur="2000"/>
                                        <p:tgtEl>
                                          <p:spTgt spid="1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a:t>
            </a:r>
          </a:p>
        </p:txBody>
      </p:sp>
      <p:sp>
        <p:nvSpPr>
          <p:cNvPr id="131" name="Once upon a time, a professional athlete could play their chosen sport, collect a paycheck, retire happily to the family home without intrusions into their private lives…"/>
          <p:cNvSpPr txBox="1">
            <a:spLocks noGrp="1"/>
          </p:cNvSpPr>
          <p:nvPr>
            <p:ph type="body" idx="4294967295"/>
          </p:nvPr>
        </p:nvSpPr>
        <p:spPr>
          <a:xfrm>
            <a:off x="584666" y="91148"/>
            <a:ext cx="7919723" cy="4852363"/>
          </a:xfrm>
          <a:prstGeom prst="rect">
            <a:avLst/>
          </a:prstGeom>
        </p:spPr>
        <p:txBody>
          <a:bodyPr anchor="ctr">
            <a:normAutofit/>
          </a:bodyPr>
          <a:lstStyle/>
          <a:p>
            <a:pPr marL="342899" indent="-228599">
              <a:spcBef>
                <a:spcPts val="300"/>
              </a:spcBef>
              <a:defRPr sz="1600">
                <a:latin typeface="Arial"/>
                <a:ea typeface="Arial"/>
                <a:cs typeface="Arial"/>
                <a:sym typeface="Arial"/>
              </a:defRPr>
            </a:pPr>
            <a:r>
              <a:rPr sz="1400" dirty="0"/>
              <a:t>In Germany, there is the "50 + 1" rule, where the association or club has to have a controlling stake, commercial interests can't gain control</a:t>
            </a:r>
            <a:r>
              <a:rPr lang="en-US" sz="1400" dirty="0"/>
              <a:t>. </a:t>
            </a:r>
            <a:r>
              <a:rPr sz="1400" dirty="0"/>
              <a:t>In Bayern Munich, for example, Audi and Adidas each own 9% but the rest is controlled by the members via the club.</a:t>
            </a:r>
          </a:p>
          <a:p>
            <a:pPr marL="342899" indent="-228599">
              <a:spcBef>
                <a:spcPts val="600"/>
              </a:spcBef>
              <a:defRPr sz="1600">
                <a:latin typeface="Arial"/>
                <a:ea typeface="Arial"/>
                <a:cs typeface="Arial"/>
                <a:sym typeface="Arial"/>
              </a:defRPr>
            </a:pPr>
            <a:endParaRPr sz="1400" dirty="0"/>
          </a:p>
          <a:p>
            <a:pPr marL="342899" indent="-228599">
              <a:spcBef>
                <a:spcPts val="300"/>
              </a:spcBef>
              <a:defRPr sz="1600">
                <a:latin typeface="Arial"/>
                <a:ea typeface="Arial"/>
                <a:cs typeface="Arial"/>
                <a:sym typeface="Arial"/>
              </a:defRPr>
            </a:pPr>
            <a:r>
              <a:rPr sz="1400" dirty="0"/>
              <a:t>There are two exceptions: Wolfsburg is owned by Volkswagen and Bayer Leverkusen is owned by the chemical company, Bayer</a:t>
            </a:r>
            <a:r>
              <a:rPr lang="en-US" sz="1400" dirty="0"/>
              <a:t>.</a:t>
            </a:r>
            <a:r>
              <a:rPr sz="1400" dirty="0"/>
              <a:t> </a:t>
            </a:r>
            <a:r>
              <a:rPr lang="en-US" sz="1400" dirty="0"/>
              <a:t>B</a:t>
            </a:r>
            <a:r>
              <a:rPr sz="1400" dirty="0"/>
              <a:t>oth clubs originated as works sporting clubs. But generally a club in Germany is a true club for the members.</a:t>
            </a:r>
          </a:p>
        </p:txBody>
      </p:sp>
      <p:pic>
        <p:nvPicPr>
          <p:cNvPr id="132" name="3 Imagen" descr="3 Imagen">
            <a:hlinkClick r:id="rId2"/>
          </p:cNvPr>
          <p:cNvPicPr>
            <a:picLocks noChangeAspect="1"/>
          </p:cNvPicPr>
          <p:nvPr/>
        </p:nvPicPr>
        <p:blipFill>
          <a:blip r:embed="rId3"/>
          <a:stretch>
            <a:fillRect/>
          </a:stretch>
        </p:blipFill>
        <p:spPr>
          <a:xfrm>
            <a:off x="3904473" y="3385107"/>
            <a:ext cx="2722952" cy="272295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1">
                                            <p:bg/>
                                          </p:spTgt>
                                        </p:tgtEl>
                                        <p:attrNameLst>
                                          <p:attrName>style.visibility</p:attrName>
                                        </p:attrNameLst>
                                      </p:cBhvr>
                                      <p:to>
                                        <p:strVal val="visible"/>
                                      </p:to>
                                    </p:set>
                                    <p:animEffect transition="in" filter="fade">
                                      <p:cBhvr>
                                        <p:cTn id="7" dur="2000"/>
                                        <p:tgtEl>
                                          <p:spTgt spid="131">
                                            <p:bg/>
                                          </p:spTgt>
                                        </p:tgtEl>
                                      </p:cBhvr>
                                    </p:animEffect>
                                  </p:childTnLst>
                                </p:cTn>
                              </p:par>
                              <p:par>
                                <p:cTn id="8" presetID="10" presetClass="entr" presetSubtype="0" fill="hold" grpId="1" nodeType="withEffect">
                                  <p:stCondLst>
                                    <p:cond delay="0"/>
                                  </p:stCondLst>
                                  <p:iterate>
                                    <p:tmAbs val="0"/>
                                  </p:iterate>
                                  <p:childTnLst>
                                    <p:set>
                                      <p:cBhvr>
                                        <p:cTn id="9" fill="hold"/>
                                        <p:tgtEl>
                                          <p:spTgt spid="131">
                                            <p:txEl>
                                              <p:pRg st="0" end="0"/>
                                            </p:txEl>
                                          </p:spTgt>
                                        </p:tgtEl>
                                        <p:attrNameLst>
                                          <p:attrName>style.visibility</p:attrName>
                                        </p:attrNameLst>
                                      </p:cBhvr>
                                      <p:to>
                                        <p:strVal val="visible"/>
                                      </p:to>
                                    </p:set>
                                    <p:animEffect transition="in" filter="fade">
                                      <p:cBhvr>
                                        <p:cTn id="10" dur="2000"/>
                                        <p:tgtEl>
                                          <p:spTgt spid="1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31">
                                            <p:txEl>
                                              <p:pRg st="2" end="2"/>
                                            </p:txEl>
                                          </p:spTgt>
                                        </p:tgtEl>
                                        <p:attrNameLst>
                                          <p:attrName>style.visibility</p:attrName>
                                        </p:attrNameLst>
                                      </p:cBhvr>
                                      <p:to>
                                        <p:strVal val="visible"/>
                                      </p:to>
                                    </p:set>
                                    <p:animEffect transition="in" filter="fade">
                                      <p:cBhvr>
                                        <p:cTn id="15" dur="2000"/>
                                        <p:tgtEl>
                                          <p:spTgt spid="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he Sports Spectrum"/>
          <p:cNvSpPr txBox="1">
            <a:spLocks noGrp="1"/>
          </p:cNvSpPr>
          <p:nvPr>
            <p:ph type="title" idx="4294967295"/>
          </p:nvPr>
        </p:nvSpPr>
        <p:spPr>
          <a:xfrm>
            <a:off x="570729" y="160202"/>
            <a:ext cx="8229601" cy="1289560"/>
          </a:xfrm>
          <a:prstGeom prst="rect">
            <a:avLst/>
          </a:prstGeom>
        </p:spPr>
        <p:txBody>
          <a:bodyPr lIns="45718" tIns="45718" rIns="45718" bIns="45718" anchor="t"/>
          <a:lstStyle/>
          <a:p>
            <a:pPr algn="l" defTabSz="347472">
              <a:defRPr sz="2052" b="1">
                <a:solidFill>
                  <a:srgbClr val="921824"/>
                </a:solidFill>
                <a:latin typeface="Georgia"/>
                <a:ea typeface="Georgia"/>
                <a:cs typeface="Georgia"/>
                <a:sym typeface="Georgia"/>
              </a:defRPr>
            </a:pPr>
            <a:r>
              <a:rPr dirty="0"/>
              <a:t>Ownership and Management Structures </a:t>
            </a:r>
          </a:p>
          <a:p>
            <a:pPr algn="l" defTabSz="347472">
              <a:defRPr sz="2052" b="1">
                <a:solidFill>
                  <a:srgbClr val="921824"/>
                </a:solidFill>
                <a:latin typeface="Georgia"/>
                <a:ea typeface="Georgia"/>
                <a:cs typeface="Georgia"/>
                <a:sym typeface="Georgia"/>
              </a:defRPr>
            </a:pPr>
            <a:r>
              <a:rPr dirty="0"/>
              <a:t>Exceptions to the 50 plus 1 rule are possible, albeit sometimes controversial</a:t>
            </a:r>
          </a:p>
        </p:txBody>
      </p:sp>
      <p:grpSp>
        <p:nvGrpSpPr>
          <p:cNvPr id="144" name="Content Placeholder 5"/>
          <p:cNvGrpSpPr/>
          <p:nvPr/>
        </p:nvGrpSpPr>
        <p:grpSpPr>
          <a:xfrm>
            <a:off x="838199" y="1381192"/>
            <a:ext cx="8229601" cy="4524860"/>
            <a:chOff x="0" y="0"/>
            <a:chExt cx="8229600" cy="4524858"/>
          </a:xfrm>
        </p:grpSpPr>
        <p:sp>
          <p:nvSpPr>
            <p:cNvPr id="135" name="Rounded Rectangle"/>
            <p:cNvSpPr/>
            <p:nvPr/>
          </p:nvSpPr>
          <p:spPr>
            <a:xfrm>
              <a:off x="0" y="0"/>
              <a:ext cx="8229600" cy="1292816"/>
            </a:xfrm>
            <a:prstGeom prst="roundRect">
              <a:avLst>
                <a:gd name="adj" fmla="val 10000"/>
              </a:avLst>
            </a:prstGeom>
            <a:solidFill>
              <a:srgbClr val="E8CFCF"/>
            </a:solid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36" name="Square"/>
            <p:cNvSpPr/>
            <p:nvPr/>
          </p:nvSpPr>
          <p:spPr>
            <a:xfrm>
              <a:off x="391077" y="290883"/>
              <a:ext cx="711049" cy="71105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37" name="The regulations permit an exception where an investor can show that it has &quot;supported the sport of football within the parent club substantially and continuously for more than 20 years&quot;."/>
            <p:cNvSpPr txBox="1"/>
            <p:nvPr/>
          </p:nvSpPr>
          <p:spPr>
            <a:xfrm>
              <a:off x="1493203" y="205241"/>
              <a:ext cx="6736396" cy="88233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36822" tIns="136822" rIns="136822" bIns="136822" numCol="1" anchor="ctr">
              <a:spAutoFit/>
            </a:bodyPr>
            <a:lstStyle/>
            <a:p>
              <a:pPr defTabSz="622300">
                <a:lnSpc>
                  <a:spcPct val="90000"/>
                </a:lnSpc>
                <a:spcBef>
                  <a:spcPts val="500"/>
                </a:spcBef>
                <a:defRPr sz="1400">
                  <a:latin typeface="+mj-lt"/>
                  <a:ea typeface="+mj-ea"/>
                  <a:cs typeface="+mj-cs"/>
                  <a:sym typeface="Calibri"/>
                </a:defRPr>
              </a:pPr>
              <a:r>
                <a:rPr dirty="0">
                  <a:latin typeface="Arial" panose="020B0604020202020204" pitchFamily="34" charset="0"/>
                  <a:cs typeface="Arial" panose="020B0604020202020204" pitchFamily="34" charset="0"/>
                </a:rPr>
                <a:t>The regulations permit an exception where an investor can show that it has "</a:t>
              </a:r>
              <a:r>
                <a:rPr i="1" dirty="0">
                  <a:latin typeface="Arial" panose="020B0604020202020204" pitchFamily="34" charset="0"/>
                  <a:cs typeface="Arial" panose="020B0604020202020204" pitchFamily="34" charset="0"/>
                </a:rPr>
                <a:t>supported the sport of football within the parent club substantially and continuously for more than 20 years</a:t>
              </a:r>
              <a:r>
                <a:rPr dirty="0">
                  <a:latin typeface="Arial" panose="020B0604020202020204" pitchFamily="34" charset="0"/>
                  <a:cs typeface="Arial" panose="020B0604020202020204" pitchFamily="34" charset="0"/>
                </a:rPr>
                <a:t>". </a:t>
              </a:r>
            </a:p>
          </p:txBody>
        </p:sp>
        <p:sp>
          <p:nvSpPr>
            <p:cNvPr id="138" name="Rounded Rectangle"/>
            <p:cNvSpPr/>
            <p:nvPr/>
          </p:nvSpPr>
          <p:spPr>
            <a:xfrm>
              <a:off x="0" y="1616021"/>
              <a:ext cx="8229600" cy="1292816"/>
            </a:xfrm>
            <a:prstGeom prst="roundRect">
              <a:avLst>
                <a:gd name="adj" fmla="val 10000"/>
              </a:avLst>
            </a:prstGeom>
            <a:solidFill>
              <a:srgbClr val="E8CFCF"/>
            </a:solid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39" name="Square"/>
            <p:cNvSpPr/>
            <p:nvPr/>
          </p:nvSpPr>
          <p:spPr>
            <a:xfrm>
              <a:off x="391077" y="1906904"/>
              <a:ext cx="711049" cy="711050"/>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40" name="Exceptions were granted for the so-called &quot;works clubs&quot; Bayer 04 Leverkusen (started by workers of the Leverkusen-headquartered pharmaceutical company Bayer in 1904) and VfL Wolfsburg (started by workers of the car manufacturer Volkswagen in 1945)."/>
            <p:cNvSpPr txBox="1"/>
            <p:nvPr/>
          </p:nvSpPr>
          <p:spPr>
            <a:xfrm>
              <a:off x="1493203" y="1736473"/>
              <a:ext cx="6736396" cy="105191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36822" tIns="136822" rIns="136822" bIns="136822" numCol="1" anchor="ctr">
              <a:spAutoFit/>
            </a:bodyPr>
            <a:lstStyle>
              <a:lvl1pPr defTabSz="622300">
                <a:lnSpc>
                  <a:spcPct val="90000"/>
                </a:lnSpc>
                <a:spcBef>
                  <a:spcPts val="500"/>
                </a:spcBef>
                <a:defRPr sz="1400">
                  <a:latin typeface="+mj-lt"/>
                  <a:ea typeface="+mj-ea"/>
                  <a:cs typeface="+mj-cs"/>
                  <a:sym typeface="Calibri"/>
                </a:defRPr>
              </a:lvl1pPr>
            </a:lstStyle>
            <a:p>
              <a:r>
                <a:rPr dirty="0">
                  <a:latin typeface="Arial" panose="020B0604020202020204" pitchFamily="34" charset="0"/>
                  <a:cs typeface="Arial" panose="020B0604020202020204" pitchFamily="34" charset="0"/>
                </a:rPr>
                <a:t>Exceptions were granted for the so-called "works clubs" Bayer 04 Leverkusen (started by workers of the Leverkusen-headquartered pharmaceutical company Bayer in 1904) and VfL Wolfsburg (started by workers of the car manufacturer Volkswagen in 1945). </a:t>
              </a:r>
            </a:p>
          </p:txBody>
        </p:sp>
        <p:sp>
          <p:nvSpPr>
            <p:cNvPr id="141" name="Rounded Rectangle"/>
            <p:cNvSpPr/>
            <p:nvPr/>
          </p:nvSpPr>
          <p:spPr>
            <a:xfrm>
              <a:off x="0" y="3232041"/>
              <a:ext cx="8229600" cy="1292817"/>
            </a:xfrm>
            <a:prstGeom prst="roundRect">
              <a:avLst>
                <a:gd name="adj" fmla="val 10000"/>
              </a:avLst>
            </a:prstGeom>
            <a:solidFill>
              <a:srgbClr val="E8CFCF"/>
            </a:solid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42" name="Square"/>
            <p:cNvSpPr/>
            <p:nvPr/>
          </p:nvSpPr>
          <p:spPr>
            <a:xfrm>
              <a:off x="391077" y="3522925"/>
              <a:ext cx="711049" cy="711050"/>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defTabSz="914400">
                <a:spcBef>
                  <a:spcPts val="700"/>
                </a:spcBef>
                <a:defRPr sz="3200">
                  <a:latin typeface="+mj-lt"/>
                  <a:ea typeface="+mj-ea"/>
                  <a:cs typeface="+mj-cs"/>
                  <a:sym typeface="Calibri"/>
                </a:defRPr>
              </a:pPr>
              <a:endParaRPr/>
            </a:p>
          </p:txBody>
        </p:sp>
        <p:sp>
          <p:nvSpPr>
            <p:cNvPr id="143" name="The only other exception granted to-date is for TSG 1899 Hoffenheim and its now majority owner Dietmar Hopp, founder of software company SAP. Hopp has invested over £300million into his local &quot;village&quot; team since the late 1980s and helped propel the club"/>
            <p:cNvSpPr txBox="1"/>
            <p:nvPr/>
          </p:nvSpPr>
          <p:spPr>
            <a:xfrm>
              <a:off x="1493203" y="3290168"/>
              <a:ext cx="6736396" cy="117656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36822" tIns="136822" rIns="136822" bIns="136822" numCol="1" anchor="ctr">
              <a:spAutoFit/>
            </a:bodyPr>
            <a:lstStyle>
              <a:lvl1pPr defTabSz="622300">
                <a:lnSpc>
                  <a:spcPct val="90000"/>
                </a:lnSpc>
                <a:spcBef>
                  <a:spcPts val="500"/>
                </a:spcBef>
                <a:defRPr sz="1400">
                  <a:latin typeface="+mj-lt"/>
                  <a:ea typeface="+mj-ea"/>
                  <a:cs typeface="+mj-cs"/>
                  <a:sym typeface="Calibri"/>
                </a:defRPr>
              </a:lvl1pPr>
            </a:lstStyle>
            <a:p>
              <a:r>
                <a:rPr sz="1300" dirty="0">
                  <a:latin typeface="Arial" panose="020B0604020202020204" pitchFamily="34" charset="0"/>
                  <a:cs typeface="Arial" panose="020B0604020202020204" pitchFamily="34" charset="0"/>
                </a:rPr>
                <a:t>The only other exception granted to-date is for TSG 1899 Hoffenheim and its now majority owner Dietmar Hopp, founder of software company SAP. Hopp has invested over £300million into his local "village" team since the late 1980s and helped propel the club from local village leagues into the Bundesliga. Hopp was granted an exception on the basis of the 20 year rule in 2015 when he became majority shareholder.</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t>Ownership and Management Structures</a:t>
            </a:r>
          </a:p>
        </p:txBody>
      </p:sp>
      <p:sp>
        <p:nvSpPr>
          <p:cNvPr id="147" name="Content Placeholder 2"/>
          <p:cNvSpPr txBox="1"/>
          <p:nvPr/>
        </p:nvSpPr>
        <p:spPr>
          <a:xfrm>
            <a:off x="748596" y="1453356"/>
            <a:ext cx="7744968" cy="21431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lstStyle/>
          <a:p>
            <a:pPr marL="228600" indent="-228600" defTabSz="914400">
              <a:buSzPct val="100000"/>
              <a:buChar char="•"/>
              <a:defRPr sz="1600">
                <a:latin typeface="Arial"/>
                <a:ea typeface="Arial"/>
                <a:cs typeface="Arial"/>
                <a:sym typeface="Arial"/>
              </a:defRPr>
            </a:pPr>
            <a:r>
              <a:rPr sz="1400" dirty="0"/>
              <a:t>In the case of RB Leipzig, an exemption has not been granted. Nonetheless, RB Leipzig is 99% owned by the energy drinks company Red Bull, with the remaining 1% held by the </a:t>
            </a:r>
            <a:r>
              <a:rPr sz="1400" dirty="0" err="1"/>
              <a:t>e.V.</a:t>
            </a:r>
            <a:r>
              <a:rPr sz="1400" dirty="0"/>
              <a:t> The </a:t>
            </a:r>
            <a:r>
              <a:rPr sz="1400" dirty="0" err="1"/>
              <a:t>e.V.</a:t>
            </a:r>
            <a:r>
              <a:rPr sz="1400" dirty="0"/>
              <a:t> retains 100% of the voting rights but it has a closed membership of only 19 voting members, </a:t>
            </a:r>
            <a:r>
              <a:rPr sz="1400" u="sng" dirty="0">
                <a:solidFill>
                  <a:srgbClr val="0000FF"/>
                </a:solidFill>
                <a:uFill>
                  <a:solidFill>
                    <a:srgbClr val="0000FF"/>
                  </a:solidFill>
                </a:uFill>
                <a:hlinkClick r:id="rId2"/>
              </a:rPr>
              <a:t>all of whom are either directly or indirectly employed by Red Bull</a:t>
            </a:r>
            <a:r>
              <a:rPr sz="1400" dirty="0"/>
              <a:t>. </a:t>
            </a:r>
          </a:p>
          <a:p>
            <a:pPr marL="228600" indent="-228600" defTabSz="914400">
              <a:buSzPct val="100000"/>
              <a:buChar char="•"/>
              <a:defRPr sz="1600">
                <a:latin typeface="Arial"/>
                <a:ea typeface="Arial"/>
                <a:cs typeface="Arial"/>
                <a:sym typeface="Arial"/>
              </a:defRPr>
            </a:pPr>
            <a:endParaRPr sz="1400" dirty="0"/>
          </a:p>
          <a:p>
            <a:pPr marL="228600" indent="-228600" defTabSz="914400">
              <a:buSzPct val="100000"/>
              <a:buChar char="•"/>
              <a:defRPr sz="1600">
                <a:latin typeface="Arial"/>
                <a:ea typeface="Arial"/>
                <a:cs typeface="Arial"/>
                <a:sym typeface="Arial"/>
              </a:defRPr>
            </a:pPr>
            <a:r>
              <a:rPr sz="1400" dirty="0"/>
              <a:t>Furthermore, despite league restrictions on the use of company logos and names, the club and Red Bull have been careful to stay within the regulations: for example, the RB in the club's full name stands for "</a:t>
            </a:r>
            <a:r>
              <a:rPr sz="1400" dirty="0" err="1"/>
              <a:t>RasenBallsport</a:t>
            </a:r>
            <a:r>
              <a:rPr sz="1400" dirty="0"/>
              <a:t>" – nevertheless, the club remains synonymous with Red Bull.</a:t>
            </a:r>
          </a:p>
        </p:txBody>
      </p:sp>
      <p:pic>
        <p:nvPicPr>
          <p:cNvPr id="148" name="Picture 2" descr="Picture 2"/>
          <p:cNvPicPr>
            <a:picLocks noChangeAspect="1"/>
          </p:cNvPicPr>
          <p:nvPr/>
        </p:nvPicPr>
        <p:blipFill>
          <a:blip r:embed="rId3"/>
          <a:stretch>
            <a:fillRect/>
          </a:stretch>
        </p:blipFill>
        <p:spPr>
          <a:xfrm>
            <a:off x="3236976" y="3496379"/>
            <a:ext cx="2441447" cy="244144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lvl1pPr algn="l" defTabSz="457200">
              <a:defRPr sz="2000" b="1">
                <a:solidFill>
                  <a:srgbClr val="921824"/>
                </a:solidFill>
                <a:latin typeface="Georgia"/>
                <a:ea typeface="Georgia"/>
                <a:cs typeface="Georgia"/>
                <a:sym typeface="Georgia"/>
              </a:defRPr>
            </a:lvl1pPr>
          </a:lstStyle>
          <a:p>
            <a:r>
              <a:rPr dirty="0"/>
              <a:t>Ownership and Management Structures</a:t>
            </a:r>
          </a:p>
        </p:txBody>
      </p:sp>
      <p:sp>
        <p:nvSpPr>
          <p:cNvPr id="151" name="Once upon a time, a professional athlete could play their chosen sport, collect a paycheck, retire happily to the family home without intrusions into their private lives…"/>
          <p:cNvSpPr txBox="1">
            <a:spLocks noGrp="1"/>
          </p:cNvSpPr>
          <p:nvPr>
            <p:ph type="body" idx="4294967295"/>
          </p:nvPr>
        </p:nvSpPr>
        <p:spPr>
          <a:xfrm>
            <a:off x="748596" y="1672973"/>
            <a:ext cx="8229600" cy="3346704"/>
          </a:xfrm>
          <a:prstGeom prst="rect">
            <a:avLst/>
          </a:prstGeom>
        </p:spPr>
        <p:txBody>
          <a:bodyPr>
            <a:normAutofit/>
          </a:bodyPr>
          <a:lstStyle/>
          <a:p>
            <a:pPr>
              <a:spcBef>
                <a:spcPts val="500"/>
              </a:spcBef>
              <a:buSzTx/>
              <a:buNone/>
              <a:defRPr sz="1600">
                <a:latin typeface="Arial"/>
                <a:ea typeface="Arial"/>
                <a:cs typeface="Arial"/>
                <a:sym typeface="Arial"/>
              </a:defRPr>
            </a:pPr>
            <a:r>
              <a:rPr sz="1400" dirty="0"/>
              <a:t>All or vast majority of club shares are in the hands of a single person or company that has injected </a:t>
            </a:r>
            <a:endParaRPr lang="en-US" sz="1400" dirty="0"/>
          </a:p>
          <a:p>
            <a:pPr>
              <a:spcBef>
                <a:spcPts val="500"/>
              </a:spcBef>
              <a:buSzTx/>
              <a:buNone/>
              <a:defRPr sz="1600">
                <a:latin typeface="Arial"/>
                <a:ea typeface="Arial"/>
                <a:cs typeface="Arial"/>
                <a:sym typeface="Arial"/>
              </a:defRPr>
            </a:pPr>
            <a:r>
              <a:rPr sz="1400" dirty="0"/>
              <a:t>considerable amount of money that will be hard to recoup through the natural workings of the club. In </a:t>
            </a:r>
            <a:endParaRPr lang="en-US" sz="1400" dirty="0"/>
          </a:p>
          <a:p>
            <a:pPr>
              <a:spcBef>
                <a:spcPts val="500"/>
              </a:spcBef>
              <a:buSzTx/>
              <a:buNone/>
              <a:defRPr sz="1600">
                <a:latin typeface="Arial"/>
                <a:ea typeface="Arial"/>
                <a:cs typeface="Arial"/>
                <a:sym typeface="Arial"/>
              </a:defRPr>
            </a:pPr>
            <a:r>
              <a:rPr sz="1400" dirty="0"/>
              <a:t>Europe, we have the examples of Roman Abramovich at Chelsea, Sheikh Mansour at Manchester City </a:t>
            </a:r>
            <a:endParaRPr lang="en-US" sz="1400" dirty="0"/>
          </a:p>
          <a:p>
            <a:pPr>
              <a:spcBef>
                <a:spcPts val="500"/>
              </a:spcBef>
              <a:buSzTx/>
              <a:buNone/>
              <a:defRPr sz="1600">
                <a:latin typeface="Arial"/>
                <a:ea typeface="Arial"/>
                <a:cs typeface="Arial"/>
                <a:sym typeface="Arial"/>
              </a:defRPr>
            </a:pPr>
            <a:r>
              <a:rPr sz="1400" dirty="0"/>
              <a:t>FC, the Glazers at Manchester United FC, Silvio Berlusconi formerly at AC Milan and the Qatari </a:t>
            </a:r>
            <a:endParaRPr lang="en-US" sz="1400" dirty="0"/>
          </a:p>
          <a:p>
            <a:pPr>
              <a:spcBef>
                <a:spcPts val="500"/>
              </a:spcBef>
              <a:buSzTx/>
              <a:buNone/>
              <a:defRPr sz="1600">
                <a:latin typeface="Arial"/>
                <a:ea typeface="Arial"/>
                <a:cs typeface="Arial"/>
                <a:sym typeface="Arial"/>
              </a:defRPr>
            </a:pPr>
            <a:r>
              <a:rPr sz="1400" dirty="0"/>
              <a:t>investors at PSG in France. </a:t>
            </a:r>
          </a:p>
          <a:p>
            <a:pPr>
              <a:spcBef>
                <a:spcPts val="500"/>
              </a:spcBef>
              <a:buSzTx/>
              <a:buNone/>
              <a:defRPr sz="1600">
                <a:latin typeface="Arial"/>
                <a:ea typeface="Arial"/>
                <a:cs typeface="Arial"/>
                <a:sym typeface="Arial"/>
              </a:defRPr>
            </a:pPr>
            <a:endParaRPr sz="1400" dirty="0"/>
          </a:p>
          <a:p>
            <a:pPr>
              <a:spcBef>
                <a:spcPts val="500"/>
              </a:spcBef>
              <a:defRPr sz="1600">
                <a:latin typeface="Arial"/>
                <a:ea typeface="Arial"/>
                <a:cs typeface="Arial"/>
                <a:sym typeface="Arial"/>
              </a:defRPr>
            </a:pPr>
            <a:r>
              <a:rPr sz="1400" dirty="0"/>
              <a:t>In all these cases the owners have made big financial investment that they hope to capitalize on, obtaining added benefits such as: </a:t>
            </a:r>
          </a:p>
          <a:p>
            <a:pPr>
              <a:spcBef>
                <a:spcPts val="500"/>
              </a:spcBef>
              <a:buSzTx/>
              <a:buFontTx/>
              <a:buNone/>
              <a:defRPr sz="1600">
                <a:latin typeface="Arial"/>
                <a:ea typeface="Arial"/>
                <a:cs typeface="Arial"/>
                <a:sym typeface="Arial"/>
              </a:defRPr>
            </a:pPr>
            <a:br>
              <a:rPr sz="1400" dirty="0"/>
            </a:br>
            <a:r>
              <a:rPr sz="1400" dirty="0"/>
              <a:t>● Public recognition, </a:t>
            </a:r>
            <a:r>
              <a:rPr lang="en-US" sz="1400" dirty="0"/>
              <a:t>p</a:t>
            </a:r>
            <a:r>
              <a:rPr sz="1400" dirty="0"/>
              <a:t>resence and PR purposes.</a:t>
            </a:r>
            <a:br>
              <a:rPr sz="1400" dirty="0"/>
            </a:br>
            <a:r>
              <a:rPr sz="1400" dirty="0"/>
              <a:t>● Synergies with other companies they own and advertising returns for these companies. </a:t>
            </a:r>
            <a:br>
              <a:rPr sz="1400" dirty="0"/>
            </a:br>
            <a:r>
              <a:rPr sz="1400" dirty="0"/>
              <a:t>● Sporting successes. </a:t>
            </a:r>
          </a:p>
        </p:txBody>
      </p:sp>
      <p:pic>
        <p:nvPicPr>
          <p:cNvPr id="152" name="3 Imagen" descr="3 Imagen">
            <a:hlinkClick r:id="rId2"/>
          </p:cNvPr>
          <p:cNvPicPr>
            <a:picLocks noChangeAspect="1"/>
          </p:cNvPicPr>
          <p:nvPr/>
        </p:nvPicPr>
        <p:blipFill>
          <a:blip r:embed="rId3"/>
          <a:stretch>
            <a:fillRect/>
          </a:stretch>
        </p:blipFill>
        <p:spPr>
          <a:xfrm>
            <a:off x="6944367" y="4716152"/>
            <a:ext cx="2033830" cy="1230043"/>
          </a:xfrm>
          <a:prstGeom prst="rect">
            <a:avLst/>
          </a:prstGeom>
          <a:ln w="12700">
            <a:miter lim="400000"/>
          </a:ln>
        </p:spPr>
      </p:pic>
      <p:sp>
        <p:nvSpPr>
          <p:cNvPr id="153" name="1 Título"/>
          <p:cNvSpPr txBox="1"/>
          <p:nvPr/>
        </p:nvSpPr>
        <p:spPr>
          <a:xfrm>
            <a:off x="748596" y="911805"/>
            <a:ext cx="8229601" cy="1143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lstStyle/>
          <a:p>
            <a:pPr defTabSz="457200">
              <a:defRPr sz="1600" b="1">
                <a:latin typeface="Arial"/>
                <a:ea typeface="Arial"/>
                <a:cs typeface="Arial"/>
                <a:sym typeface="Arial"/>
              </a:defRPr>
            </a:pPr>
            <a:r>
              <a:rPr dirty="0"/>
              <a:t>2.  S</a:t>
            </a:r>
            <a:r>
              <a:rPr lang="en-US" dirty="0"/>
              <a:t>ingle Ownership Model</a:t>
            </a:r>
            <a:r>
              <a:rPr dirty="0"/>
              <a:t>: </a:t>
            </a:r>
            <a:br>
              <a:rPr dirty="0"/>
            </a:b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1">
                                            <p:bg/>
                                          </p:spTgt>
                                        </p:tgtEl>
                                        <p:attrNameLst>
                                          <p:attrName>style.visibility</p:attrName>
                                        </p:attrNameLst>
                                      </p:cBhvr>
                                      <p:to>
                                        <p:strVal val="visible"/>
                                      </p:to>
                                    </p:set>
                                    <p:animEffect transition="in" filter="fade">
                                      <p:cBhvr>
                                        <p:cTn id="7" dur="2000"/>
                                        <p:tgtEl>
                                          <p:spTgt spid="151">
                                            <p:bg/>
                                          </p:spTgt>
                                        </p:tgtEl>
                                      </p:cBhvr>
                                    </p:animEffect>
                                  </p:childTnLst>
                                </p:cTn>
                              </p:par>
                            </p:childTnLst>
                          </p:cTn>
                        </p:par>
                        <p:par>
                          <p:cTn id="8" fill="hold">
                            <p:stCondLst>
                              <p:cond delay="2000"/>
                            </p:stCondLst>
                            <p:childTnLst>
                              <p:par>
                                <p:cTn id="9" presetID="10" presetClass="entr" presetSubtype="0" fill="hold" grpId="1" nodeType="afterEffect">
                                  <p:stCondLst>
                                    <p:cond delay="0"/>
                                  </p:stCondLst>
                                  <p:iterate>
                                    <p:tmAbs val="0"/>
                                  </p:iterate>
                                  <p:childTnLst>
                                    <p:set>
                                      <p:cBhvr>
                                        <p:cTn id="10" fill="hold"/>
                                        <p:tgtEl>
                                          <p:spTgt spid="151">
                                            <p:txEl>
                                              <p:pRg st="0" end="0"/>
                                            </p:txEl>
                                          </p:spTgt>
                                        </p:tgtEl>
                                        <p:attrNameLst>
                                          <p:attrName>style.visibility</p:attrName>
                                        </p:attrNameLst>
                                      </p:cBhvr>
                                      <p:to>
                                        <p:strVal val="visible"/>
                                      </p:to>
                                    </p:set>
                                    <p:animEffect transition="in" filter="fade">
                                      <p:cBhvr>
                                        <p:cTn id="11" dur="2000"/>
                                        <p:tgtEl>
                                          <p:spTgt spid="151">
                                            <p:txEl>
                                              <p:pRg st="0" end="0"/>
                                            </p:txEl>
                                          </p:spTgt>
                                        </p:tgtEl>
                                      </p:cBhvr>
                                    </p:animEffect>
                                  </p:childTnLst>
                                </p:cTn>
                              </p:par>
                            </p:childTnLst>
                          </p:cTn>
                        </p:par>
                        <p:par>
                          <p:cTn id="12" fill="hold">
                            <p:stCondLst>
                              <p:cond delay="4000"/>
                            </p:stCondLst>
                            <p:childTnLst>
                              <p:par>
                                <p:cTn id="13" presetID="10" presetClass="entr" presetSubtype="0" fill="hold" grpId="1" nodeType="afterEffect">
                                  <p:stCondLst>
                                    <p:cond delay="0"/>
                                  </p:stCondLst>
                                  <p:iterate>
                                    <p:tmAbs val="0"/>
                                  </p:iterate>
                                  <p:childTnLst>
                                    <p:set>
                                      <p:cBhvr>
                                        <p:cTn id="14" fill="hold"/>
                                        <p:tgtEl>
                                          <p:spTgt spid="151">
                                            <p:txEl>
                                              <p:pRg st="1" end="1"/>
                                            </p:txEl>
                                          </p:spTgt>
                                        </p:tgtEl>
                                        <p:attrNameLst>
                                          <p:attrName>style.visibility</p:attrName>
                                        </p:attrNameLst>
                                      </p:cBhvr>
                                      <p:to>
                                        <p:strVal val="visible"/>
                                      </p:to>
                                    </p:set>
                                    <p:animEffect transition="in" filter="fade">
                                      <p:cBhvr>
                                        <p:cTn id="15" dur="2000"/>
                                        <p:tgtEl>
                                          <p:spTgt spid="151">
                                            <p:txEl>
                                              <p:pRg st="1" end="1"/>
                                            </p:txEl>
                                          </p:spTgt>
                                        </p:tgtEl>
                                      </p:cBhvr>
                                    </p:animEffect>
                                  </p:childTnLst>
                                </p:cTn>
                              </p:par>
                            </p:childTnLst>
                          </p:cTn>
                        </p:par>
                        <p:par>
                          <p:cTn id="16" fill="hold">
                            <p:stCondLst>
                              <p:cond delay="6000"/>
                            </p:stCondLst>
                            <p:childTnLst>
                              <p:par>
                                <p:cTn id="17" presetID="10" presetClass="entr" presetSubtype="0" fill="hold" grpId="1" nodeType="afterEffect">
                                  <p:stCondLst>
                                    <p:cond delay="0"/>
                                  </p:stCondLst>
                                  <p:iterate>
                                    <p:tmAbs val="0"/>
                                  </p:iterate>
                                  <p:childTnLst>
                                    <p:set>
                                      <p:cBhvr>
                                        <p:cTn id="18" fill="hold"/>
                                        <p:tgtEl>
                                          <p:spTgt spid="151">
                                            <p:txEl>
                                              <p:pRg st="2" end="2"/>
                                            </p:txEl>
                                          </p:spTgt>
                                        </p:tgtEl>
                                        <p:attrNameLst>
                                          <p:attrName>style.visibility</p:attrName>
                                        </p:attrNameLst>
                                      </p:cBhvr>
                                      <p:to>
                                        <p:strVal val="visible"/>
                                      </p:to>
                                    </p:set>
                                    <p:animEffect transition="in" filter="fade">
                                      <p:cBhvr>
                                        <p:cTn id="19" dur="2000"/>
                                        <p:tgtEl>
                                          <p:spTgt spid="151">
                                            <p:txEl>
                                              <p:pRg st="2" end="2"/>
                                            </p:txEl>
                                          </p:spTgt>
                                        </p:tgtEl>
                                      </p:cBhvr>
                                    </p:animEffect>
                                  </p:childTnLst>
                                </p:cTn>
                              </p:par>
                            </p:childTnLst>
                          </p:cTn>
                        </p:par>
                        <p:par>
                          <p:cTn id="20" fill="hold">
                            <p:stCondLst>
                              <p:cond delay="8000"/>
                            </p:stCondLst>
                            <p:childTnLst>
                              <p:par>
                                <p:cTn id="21" presetID="10" presetClass="entr" presetSubtype="0" fill="hold" grpId="1" nodeType="afterEffect">
                                  <p:stCondLst>
                                    <p:cond delay="0"/>
                                  </p:stCondLst>
                                  <p:iterate>
                                    <p:tmAbs val="0"/>
                                  </p:iterate>
                                  <p:childTnLst>
                                    <p:set>
                                      <p:cBhvr>
                                        <p:cTn id="22" fill="hold"/>
                                        <p:tgtEl>
                                          <p:spTgt spid="151">
                                            <p:txEl>
                                              <p:pRg st="3" end="3"/>
                                            </p:txEl>
                                          </p:spTgt>
                                        </p:tgtEl>
                                        <p:attrNameLst>
                                          <p:attrName>style.visibility</p:attrName>
                                        </p:attrNameLst>
                                      </p:cBhvr>
                                      <p:to>
                                        <p:strVal val="visible"/>
                                      </p:to>
                                    </p:set>
                                    <p:animEffect transition="in" filter="fade">
                                      <p:cBhvr>
                                        <p:cTn id="23" dur="2000"/>
                                        <p:tgtEl>
                                          <p:spTgt spid="151">
                                            <p:txEl>
                                              <p:pRg st="3" end="3"/>
                                            </p:txEl>
                                          </p:spTgt>
                                        </p:tgtEl>
                                      </p:cBhvr>
                                    </p:animEffect>
                                  </p:childTnLst>
                                </p:cTn>
                              </p:par>
                            </p:childTnLst>
                          </p:cTn>
                        </p:par>
                        <p:par>
                          <p:cTn id="24" fill="hold">
                            <p:stCondLst>
                              <p:cond delay="10000"/>
                            </p:stCondLst>
                            <p:childTnLst>
                              <p:par>
                                <p:cTn id="25" presetID="10" presetClass="entr" presetSubtype="0" fill="hold" grpId="1" nodeType="afterEffect">
                                  <p:stCondLst>
                                    <p:cond delay="0"/>
                                  </p:stCondLst>
                                  <p:iterate>
                                    <p:tmAbs val="0"/>
                                  </p:iterate>
                                  <p:childTnLst>
                                    <p:set>
                                      <p:cBhvr>
                                        <p:cTn id="26" fill="hold"/>
                                        <p:tgtEl>
                                          <p:spTgt spid="151">
                                            <p:txEl>
                                              <p:pRg st="4" end="4"/>
                                            </p:txEl>
                                          </p:spTgt>
                                        </p:tgtEl>
                                        <p:attrNameLst>
                                          <p:attrName>style.visibility</p:attrName>
                                        </p:attrNameLst>
                                      </p:cBhvr>
                                      <p:to>
                                        <p:strVal val="visible"/>
                                      </p:to>
                                    </p:set>
                                    <p:animEffect transition="in" filter="fade">
                                      <p:cBhvr>
                                        <p:cTn id="27" dur="2000"/>
                                        <p:tgtEl>
                                          <p:spTgt spid="151">
                                            <p:txEl>
                                              <p:pRg st="4" end="4"/>
                                            </p:txEl>
                                          </p:spTgt>
                                        </p:tgtEl>
                                      </p:cBhvr>
                                    </p:animEffect>
                                  </p:childTnLst>
                                </p:cTn>
                              </p:par>
                            </p:childTnLst>
                          </p:cTn>
                        </p:par>
                        <p:par>
                          <p:cTn id="28" fill="hold">
                            <p:stCondLst>
                              <p:cond delay="12000"/>
                            </p:stCondLst>
                            <p:childTnLst>
                              <p:par>
                                <p:cTn id="29" presetID="10" presetClass="entr" fill="hold" grpId="1" nodeType="afterEffect">
                                  <p:stCondLst>
                                    <p:cond delay="0"/>
                                  </p:stCondLst>
                                  <p:iterate>
                                    <p:tmAbs val="0"/>
                                  </p:iterate>
                                  <p:childTnLst>
                                    <p:set>
                                      <p:cBhvr>
                                        <p:cTn id="30" fill="hold"/>
                                        <p:tgtEl>
                                          <p:spTgt spid="151">
                                            <p:txEl>
                                              <p:pRg st="6" end="6"/>
                                            </p:txEl>
                                          </p:spTgt>
                                        </p:tgtEl>
                                        <p:attrNameLst>
                                          <p:attrName>style.visibility</p:attrName>
                                        </p:attrNameLst>
                                      </p:cBhvr>
                                      <p:to>
                                        <p:strVal val="visible"/>
                                      </p:to>
                                    </p:set>
                                    <p:animEffect transition="in" filter="fade">
                                      <p:cBhvr>
                                        <p:cTn id="31" dur="2000"/>
                                        <p:tgtEl>
                                          <p:spTgt spid="151">
                                            <p:txEl>
                                              <p:pRg st="6" end="6"/>
                                            </p:txEl>
                                          </p:spTgt>
                                        </p:tgtEl>
                                      </p:cBhvr>
                                    </p:animEffect>
                                  </p:childTnLst>
                                </p:cTn>
                              </p:par>
                            </p:childTnLst>
                          </p:cTn>
                        </p:par>
                        <p:par>
                          <p:cTn id="32" fill="hold">
                            <p:stCondLst>
                              <p:cond delay="14000"/>
                            </p:stCondLst>
                            <p:childTnLst>
                              <p:par>
                                <p:cTn id="33" presetID="10" presetClass="entr" fill="hold" grpId="1" nodeType="afterEffect">
                                  <p:stCondLst>
                                    <p:cond delay="0"/>
                                  </p:stCondLst>
                                  <p:iterate>
                                    <p:tmAbs val="0"/>
                                  </p:iterate>
                                  <p:childTnLst>
                                    <p:set>
                                      <p:cBhvr>
                                        <p:cTn id="34" fill="hold"/>
                                        <p:tgtEl>
                                          <p:spTgt spid="151">
                                            <p:txEl>
                                              <p:pRg st="7" end="7"/>
                                            </p:txEl>
                                          </p:spTgt>
                                        </p:tgtEl>
                                        <p:attrNameLst>
                                          <p:attrName>style.visibility</p:attrName>
                                        </p:attrNameLst>
                                      </p:cBhvr>
                                      <p:to>
                                        <p:strVal val="visible"/>
                                      </p:to>
                                    </p:set>
                                    <p:animEffect transition="in" filter="fade">
                                      <p:cBhvr>
                                        <p:cTn id="35" dur="2000"/>
                                        <p:tgtEl>
                                          <p:spTgt spid="1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e Sports Spectrum"/>
          <p:cNvSpPr txBox="1">
            <a:spLocks noGrp="1"/>
          </p:cNvSpPr>
          <p:nvPr>
            <p:ph type="title" idx="4294967295"/>
          </p:nvPr>
        </p:nvSpPr>
        <p:spPr>
          <a:xfrm>
            <a:off x="748596" y="709832"/>
            <a:ext cx="6946691" cy="823782"/>
          </a:xfrm>
          <a:prstGeom prst="rect">
            <a:avLst/>
          </a:prstGeom>
        </p:spPr>
        <p:txBody>
          <a:bodyPr lIns="45718" tIns="45718" rIns="45718" bIns="45718" anchor="t"/>
          <a:lstStyle/>
          <a:p>
            <a:pPr algn="l" defTabSz="384047">
              <a:defRPr sz="1679" b="1">
                <a:solidFill>
                  <a:srgbClr val="921824"/>
                </a:solidFill>
                <a:latin typeface="Georgia"/>
                <a:ea typeface="Georgia"/>
                <a:cs typeface="Georgia"/>
                <a:sym typeface="Georgia"/>
              </a:defRPr>
            </a:pPr>
            <a:r>
              <a:t>Ownership and Management Structures </a:t>
            </a:r>
          </a:p>
          <a:p>
            <a:pPr algn="l" defTabSz="384047">
              <a:defRPr sz="1679" b="1">
                <a:solidFill>
                  <a:srgbClr val="921824"/>
                </a:solidFill>
                <a:latin typeface="Georgia"/>
                <a:ea typeface="Georgia"/>
                <a:cs typeface="Georgia"/>
                <a:sym typeface="Georgia"/>
              </a:defRPr>
            </a:pPr>
            <a:r>
              <a:t>Richest Owners in Football</a:t>
            </a:r>
          </a:p>
        </p:txBody>
      </p:sp>
      <p:pic>
        <p:nvPicPr>
          <p:cNvPr id="156" name="Picture 4" descr="Picture 4"/>
          <p:cNvPicPr>
            <a:picLocks noChangeAspect="1"/>
          </p:cNvPicPr>
          <p:nvPr/>
        </p:nvPicPr>
        <p:blipFill>
          <a:blip r:embed="rId2"/>
          <a:stretch>
            <a:fillRect/>
          </a:stretch>
        </p:blipFill>
        <p:spPr>
          <a:xfrm>
            <a:off x="1484331" y="1432301"/>
            <a:ext cx="6175338" cy="452596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089A55-9549-4A94-996B-480EABF16412}">
  <ds:schemaRefs>
    <ds:schemaRef ds:uri="0323e3e7-18dc-45e6-99d2-53fab8d99a6d"/>
    <ds:schemaRef ds:uri="fac5c5d6-3f40-4888-827f-2feba602e37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4ADA459-A663-4F94-943F-2673AAB877FE}">
  <ds:schemaRefs>
    <ds:schemaRef ds:uri="http://schemas.microsoft.com/sharepoint/v3/contenttype/forms"/>
  </ds:schemaRefs>
</ds:datastoreItem>
</file>

<file path=customXml/itemProps3.xml><?xml version="1.0" encoding="utf-8"?>
<ds:datastoreItem xmlns:ds="http://schemas.openxmlformats.org/officeDocument/2006/customXml" ds:itemID="{300A124C-AB37-49BE-B36E-ACE70255C284}">
  <ds:schemaRefs>
    <ds:schemaRef ds:uri="0323e3e7-18dc-45e6-99d2-53fab8d99a6d"/>
    <ds:schemaRef ds:uri="fac5c5d6-3f40-4888-827f-2feba602e3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2100</Words>
  <Application>Microsoft Office PowerPoint</Application>
  <PresentationFormat>A4 Paper (210x297 mm)</PresentationFormat>
  <Paragraphs>125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Georgia</vt:lpstr>
      <vt:lpstr>Tema de Office</vt:lpstr>
      <vt:lpstr>PowerPoint Presentation</vt:lpstr>
      <vt:lpstr>Ownership and Management Structures</vt:lpstr>
      <vt:lpstr>Ownership and Management Structures</vt:lpstr>
      <vt:lpstr>Ownership and Management Structures</vt:lpstr>
      <vt:lpstr>Ownership and Management Structures</vt:lpstr>
      <vt:lpstr>Ownership and Management Structures  Exceptions to the 50 plus 1 rule are possible, albeit sometimes controversial</vt:lpstr>
      <vt:lpstr>Ownership and Management Structures</vt:lpstr>
      <vt:lpstr>Ownership and Management Structures</vt:lpstr>
      <vt:lpstr>Ownership and Management Structures  Richest Owners in Football</vt:lpstr>
      <vt:lpstr>Ownership and Management Structures </vt:lpstr>
      <vt:lpstr>Ownership and Management Structures </vt:lpstr>
      <vt:lpstr>Ownership and Management Structures </vt:lpstr>
      <vt:lpstr>Ownership and Management Structures   'Some are just coming to make quick money’  - Wenger warns Ligue 1 clubs against foreign investors </vt:lpstr>
      <vt:lpstr>Ownership and Management Structures </vt:lpstr>
      <vt:lpstr>Ownership and Management Structures </vt:lpstr>
      <vt:lpstr>Ownership and Management Structures </vt:lpstr>
      <vt:lpstr>Ownership and Management Structures </vt:lpstr>
      <vt:lpstr>Ownership and Management Structures </vt:lpstr>
      <vt:lpstr>How Sports Companies Can Conquer the Chinese Market</vt:lpstr>
      <vt:lpstr>Ownership and Management Structures   Manchester United History</vt:lpstr>
      <vt:lpstr>A New Take on Ownership</vt:lpstr>
      <vt:lpstr>Ownership and Management Structures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Mei</dc:creator>
  <cp:lastModifiedBy>Francesca Mei</cp:lastModifiedBy>
  <cp:revision>9</cp:revision>
  <dcterms:modified xsi:type="dcterms:W3CDTF">2024-01-27T08:29:41Z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