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57" r:id="rId6"/>
    <p:sldId id="258" r:id="rId7"/>
    <p:sldId id="259" r:id="rId8"/>
    <p:sldId id="260"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785" r:id="rId28"/>
  </p:sldIdLst>
  <p:sldSz cx="9906000" cy="6858000" type="A4"/>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1pPr>
    <a:lvl2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2pPr>
    <a:lvl3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3pPr>
    <a:lvl4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4pPr>
    <a:lvl5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5pPr>
    <a:lvl6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6pPr>
    <a:lvl7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7pPr>
    <a:lvl8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8pPr>
    <a:lvl9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A2A029-0AE0-1124-D9E2-269F4EBE56E5}" v="253" dt="2023-12-27T13:14:37.33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CECB"/>
          </a:solidFill>
        </a:fill>
      </a:tcStyle>
    </a:wholeTbl>
    <a:band2H>
      <a:tcTxStyle/>
      <a:tcStyle>
        <a:tcBdr/>
        <a:fill>
          <a:solidFill>
            <a:srgbClr val="FBE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ECB"/>
          </a:solidFill>
        </a:fill>
      </a:tcStyle>
    </a:wholeTbl>
    <a:band2H>
      <a:tcTxStyle/>
      <a:tcStyle>
        <a:tcBdr/>
        <a:fill>
          <a:solidFill>
            <a:srgbClr val="F2E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BCA"/>
          </a:solidFill>
        </a:fill>
      </a:tcStyle>
    </a:wholeTbl>
    <a:band2H>
      <a:tcTxStyle/>
      <a:tcStyle>
        <a:tcBdr/>
        <a:fill>
          <a:solidFill>
            <a:srgbClr val="F2E7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0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072866" latinLnBrk="0">
      <a:defRPr sz="1400">
        <a:latin typeface="+mn-lt"/>
        <a:ea typeface="+mn-ea"/>
        <a:cs typeface="+mn-cs"/>
        <a:sym typeface="Calibri"/>
      </a:defRPr>
    </a:lvl1pPr>
    <a:lvl2pPr indent="228600" defTabSz="1072866" latinLnBrk="0">
      <a:defRPr sz="1400">
        <a:latin typeface="+mn-lt"/>
        <a:ea typeface="+mn-ea"/>
        <a:cs typeface="+mn-cs"/>
        <a:sym typeface="Calibri"/>
      </a:defRPr>
    </a:lvl2pPr>
    <a:lvl3pPr indent="457200" defTabSz="1072866" latinLnBrk="0">
      <a:defRPr sz="1400">
        <a:latin typeface="+mn-lt"/>
        <a:ea typeface="+mn-ea"/>
        <a:cs typeface="+mn-cs"/>
        <a:sym typeface="Calibri"/>
      </a:defRPr>
    </a:lvl3pPr>
    <a:lvl4pPr indent="685800" defTabSz="1072866" latinLnBrk="0">
      <a:defRPr sz="1400">
        <a:latin typeface="+mn-lt"/>
        <a:ea typeface="+mn-ea"/>
        <a:cs typeface="+mn-cs"/>
        <a:sym typeface="Calibri"/>
      </a:defRPr>
    </a:lvl4pPr>
    <a:lvl5pPr indent="914400" defTabSz="1072866" latinLnBrk="0">
      <a:defRPr sz="1400">
        <a:latin typeface="+mn-lt"/>
        <a:ea typeface="+mn-ea"/>
        <a:cs typeface="+mn-cs"/>
        <a:sym typeface="Calibri"/>
      </a:defRPr>
    </a:lvl5pPr>
    <a:lvl6pPr indent="1143000" defTabSz="1072866" latinLnBrk="0">
      <a:defRPr sz="1400">
        <a:latin typeface="+mn-lt"/>
        <a:ea typeface="+mn-ea"/>
        <a:cs typeface="+mn-cs"/>
        <a:sym typeface="Calibri"/>
      </a:defRPr>
    </a:lvl6pPr>
    <a:lvl7pPr indent="1371600" defTabSz="1072866" latinLnBrk="0">
      <a:defRPr sz="1400">
        <a:latin typeface="+mn-lt"/>
        <a:ea typeface="+mn-ea"/>
        <a:cs typeface="+mn-cs"/>
        <a:sym typeface="Calibri"/>
      </a:defRPr>
    </a:lvl7pPr>
    <a:lvl8pPr indent="1600200" defTabSz="1072866" latinLnBrk="0">
      <a:defRPr sz="1400">
        <a:latin typeface="+mn-lt"/>
        <a:ea typeface="+mn-ea"/>
        <a:cs typeface="+mn-cs"/>
        <a:sym typeface="Calibri"/>
      </a:defRPr>
    </a:lvl8pPr>
    <a:lvl9pPr indent="1828800" defTabSz="1072866" latinLnBrk="0">
      <a:defRPr sz="14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apositiva de título">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Diapositiva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Прямоугольник 9"/>
          <p:cNvSpPr txBox="1"/>
          <p:nvPr/>
        </p:nvSpPr>
        <p:spPr>
          <a:xfrm>
            <a:off x="4373150" y="6307680"/>
            <a:ext cx="5229529"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spc="600">
                <a:solidFill>
                  <a:srgbClr val="921824"/>
                </a:solidFill>
                <a:latin typeface="Arial"/>
                <a:ea typeface="Arial"/>
                <a:cs typeface="Arial"/>
                <a:sym typeface="Arial"/>
              </a:defRPr>
            </a:lvl1pPr>
          </a:lstStyle>
          <a:p>
            <a:r>
              <a:t>BARCELONA | MADRID | MALTA | ONLINE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y objeto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 name="Imagen 6" descr="Imagen 6"/>
          <p:cNvPicPr>
            <a:picLocks noChangeAspect="1"/>
          </p:cNvPicPr>
          <p:nvPr/>
        </p:nvPicPr>
        <p:blipFill>
          <a:blip r:embed="rId3"/>
          <a:stretch>
            <a:fillRect/>
          </a:stretch>
        </p:blipFill>
        <p:spPr>
          <a:xfrm>
            <a:off x="8261991" y="242422"/>
            <a:ext cx="1644009" cy="1121402"/>
          </a:xfrm>
          <a:prstGeom prst="rect">
            <a:avLst/>
          </a:prstGeom>
          <a:ln w="12700">
            <a:miter lim="400000"/>
          </a:ln>
        </p:spPr>
      </p:pic>
      <p:sp>
        <p:nvSpPr>
          <p:cNvPr id="27" name="Прямоугольник 9"/>
          <p:cNvSpPr txBox="1"/>
          <p:nvPr/>
        </p:nvSpPr>
        <p:spPr>
          <a:xfrm>
            <a:off x="4373150" y="6307680"/>
            <a:ext cx="5229529"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spc="600">
                <a:solidFill>
                  <a:srgbClr val="921824"/>
                </a:solidFill>
                <a:latin typeface="Arial"/>
                <a:ea typeface="Arial"/>
                <a:cs typeface="Arial"/>
                <a:sym typeface="Arial"/>
              </a:defRPr>
            </a:lvl1pPr>
          </a:lstStyle>
          <a:p>
            <a:r>
              <a:t>BARCELONA | MADRID | MALTA | ONLINE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Encabezado de secció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 name="Прямоугольник 9"/>
          <p:cNvSpPr txBox="1"/>
          <p:nvPr/>
        </p:nvSpPr>
        <p:spPr>
          <a:xfrm>
            <a:off x="4373150" y="6307680"/>
            <a:ext cx="5229529"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spc="600">
                <a:solidFill>
                  <a:srgbClr val="FFFFFF"/>
                </a:solidFill>
                <a:latin typeface="Arial"/>
                <a:ea typeface="Arial"/>
                <a:cs typeface="Arial"/>
                <a:sym typeface="Arial"/>
              </a:defRPr>
            </a:lvl1pPr>
          </a:lstStyle>
          <a:p>
            <a:r>
              <a:t>BARCELONA | MADRID | MALTA | ONLINE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os obje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 name="Прямоугольник 8"/>
          <p:cNvSpPr txBox="1"/>
          <p:nvPr/>
        </p:nvSpPr>
        <p:spPr>
          <a:xfrm>
            <a:off x="4373150" y="6307680"/>
            <a:ext cx="5229529"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spc="600">
                <a:solidFill>
                  <a:srgbClr val="921824"/>
                </a:solidFill>
                <a:latin typeface="Arial"/>
                <a:ea typeface="Arial"/>
                <a:cs typeface="Arial"/>
                <a:sym typeface="Arial"/>
              </a:defRPr>
            </a:lvl1pPr>
          </a:lstStyle>
          <a:p>
            <a:r>
              <a:t>BARCELONA | MADRID | MALTA | ONLINE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objetos">
    <p:bg>
      <p:bgPr>
        <a:solidFill>
          <a:srgbClr val="FFFFFF"/>
        </a:solidFill>
        <a:effectLst/>
      </p:bgPr>
    </p:bg>
    <p:spTree>
      <p:nvGrpSpPr>
        <p:cNvPr id="1" name=""/>
        <p:cNvGrpSpPr/>
        <p:nvPr/>
      </p:nvGrpSpPr>
      <p:grpSpPr>
        <a:xfrm>
          <a:off x="0" y="0"/>
          <a:ext cx="0" cy="0"/>
          <a:chOff x="0" y="0"/>
          <a:chExt cx="0" cy="0"/>
        </a:xfrm>
      </p:grpSpPr>
      <p:pic>
        <p:nvPicPr>
          <p:cNvPr id="51" name="image1.jpeg" descr="image1.jpeg"/>
          <p:cNvPicPr>
            <a:picLocks noChangeAspect="1"/>
          </p:cNvPicPr>
          <p:nvPr/>
        </p:nvPicPr>
        <p:blipFill>
          <a:blip r:embed="rId2"/>
          <a:stretch>
            <a:fillRect/>
          </a:stretch>
        </p:blipFill>
        <p:spPr>
          <a:xfrm>
            <a:off x="381000" y="331788"/>
            <a:ext cx="9144000" cy="6469063"/>
          </a:xfrm>
          <a:prstGeom prst="rect">
            <a:avLst/>
          </a:prstGeom>
          <a:ln w="12700">
            <a:miter lim="400000"/>
          </a:ln>
        </p:spPr>
      </p:pic>
      <p:sp>
        <p:nvSpPr>
          <p:cNvPr id="52" name="Body Level One…"/>
          <p:cNvSpPr txBox="1">
            <a:spLocks noGrp="1"/>
          </p:cNvSpPr>
          <p:nvPr>
            <p:ph type="body" idx="1"/>
          </p:nvPr>
        </p:nvSpPr>
        <p:spPr>
          <a:xfrm>
            <a:off x="704850" y="1916113"/>
            <a:ext cx="7570790" cy="4210054"/>
          </a:xfrm>
          <a:prstGeom prst="rect">
            <a:avLst/>
          </a:prstGeom>
        </p:spPr>
        <p:txBody>
          <a:bodyPr>
            <a:normAutofit/>
          </a:bodyPr>
          <a:lstStyle>
            <a:lvl1pPr defTabSz="914400">
              <a:spcBef>
                <a:spcPts val="300"/>
              </a:spcBef>
              <a:defRPr sz="1600">
                <a:latin typeface="Arial"/>
                <a:ea typeface="Arial"/>
                <a:cs typeface="Arial"/>
                <a:sym typeface="Arial"/>
              </a:defRPr>
            </a:lvl1pPr>
            <a:lvl2pPr marL="742950" indent="-285750" defTabSz="914400">
              <a:spcBef>
                <a:spcPts val="300"/>
              </a:spcBef>
              <a:defRPr sz="1600">
                <a:latin typeface="Arial"/>
                <a:ea typeface="Arial"/>
                <a:cs typeface="Arial"/>
                <a:sym typeface="Arial"/>
              </a:defRPr>
            </a:lvl2pPr>
            <a:lvl3pPr marL="1175657" indent="-261257" defTabSz="914400">
              <a:spcBef>
                <a:spcPts val="300"/>
              </a:spcBef>
              <a:defRPr sz="1600">
                <a:latin typeface="Arial"/>
                <a:ea typeface="Arial"/>
                <a:cs typeface="Arial"/>
                <a:sym typeface="Arial"/>
              </a:defRPr>
            </a:lvl3pPr>
            <a:lvl4pPr marL="1676400" indent="-304800" defTabSz="914400">
              <a:spcBef>
                <a:spcPts val="300"/>
              </a:spcBef>
              <a:defRPr sz="1600">
                <a:latin typeface="Arial"/>
                <a:ea typeface="Arial"/>
                <a:cs typeface="Arial"/>
                <a:sym typeface="Arial"/>
              </a:defRPr>
            </a:lvl4pPr>
            <a:lvl5pPr marL="2133600" indent="-304800" defTabSz="914400">
              <a:spcBef>
                <a:spcPts val="300"/>
              </a:spcBef>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 name="Title Text"/>
          <p:cNvSpPr txBox="1">
            <a:spLocks noGrp="1"/>
          </p:cNvSpPr>
          <p:nvPr>
            <p:ph type="title"/>
          </p:nvPr>
        </p:nvSpPr>
        <p:spPr>
          <a:xfrm>
            <a:off x="704850" y="274638"/>
            <a:ext cx="7056440" cy="633413"/>
          </a:xfrm>
          <a:prstGeom prst="rect">
            <a:avLst/>
          </a:prstGeom>
        </p:spPr>
        <p:txBody>
          <a:bodyPr>
            <a:normAutofit/>
          </a:bodyPr>
          <a:lstStyle>
            <a:lvl1pPr algn="l" defTabSz="914400">
              <a:defRPr sz="2400">
                <a:latin typeface="Arial"/>
                <a:ea typeface="Arial"/>
                <a:cs typeface="Arial"/>
                <a:sym typeface="Arial"/>
              </a:defRPr>
            </a:lvl1pPr>
          </a:lstStyle>
          <a:p>
            <a:r>
              <a:t>Title Text</a:t>
            </a:r>
          </a:p>
        </p:txBody>
      </p:sp>
      <p:sp>
        <p:nvSpPr>
          <p:cNvPr id="54" name="Slide Number"/>
          <p:cNvSpPr txBox="1">
            <a:spLocks noGrp="1"/>
          </p:cNvSpPr>
          <p:nvPr>
            <p:ph type="sldNum" sz="quarter" idx="2"/>
          </p:nvPr>
        </p:nvSpPr>
        <p:spPr>
          <a:xfrm>
            <a:off x="6660552" y="6224225"/>
            <a:ext cx="273652" cy="264251"/>
          </a:xfrm>
          <a:prstGeom prst="rect">
            <a:avLst/>
          </a:prstGeom>
        </p:spPr>
        <p:txBody>
          <a:bodyPr/>
          <a:lstStyle>
            <a:lvl1pPr defTabSz="914400">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11C55E7E-687B-4A45-94DE-BA5E190DA591}"/>
              </a:ext>
            </a:extLst>
          </p:cNvPr>
          <p:cNvSpPr/>
          <p:nvPr userDrawn="1"/>
        </p:nvSpPr>
        <p:spPr>
          <a:xfrm>
            <a:off x="3795692" y="6173361"/>
            <a:ext cx="5837014" cy="258982"/>
          </a:xfrm>
          <a:prstGeom prst="rect">
            <a:avLst/>
          </a:prstGeom>
        </p:spPr>
        <p:txBody>
          <a:bodyPr wrap="square">
            <a:spAutoFit/>
          </a:bodyPr>
          <a:lstStyle/>
          <a:p>
            <a:r>
              <a:rPr lang="en-US" sz="1083" spc="650" dirty="0">
                <a:solidFill>
                  <a:schemeClr val="bg1"/>
                </a:solidFill>
                <a:latin typeface="Arial" panose="020B0604020202020204" pitchFamily="34" charset="0"/>
                <a:cs typeface="Arial" panose="020B0604020202020204" pitchFamily="34" charset="0"/>
              </a:rPr>
              <a:t>BARCELONA | MADRID | MALTA | ONLINE</a:t>
            </a:r>
            <a:endParaRPr lang="ru-RU" sz="1083" spc="650" dirty="0">
              <a:solidFill>
                <a:schemeClr val="bg1"/>
              </a:solidFill>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2739462F-C2B3-614B-B845-31A3F2DB39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2998" y="5847830"/>
            <a:ext cx="1205167" cy="651060"/>
          </a:xfrm>
          <a:prstGeom prst="rect">
            <a:avLst/>
          </a:prstGeom>
        </p:spPr>
      </p:pic>
    </p:spTree>
    <p:extLst>
      <p:ext uri="{BB962C8B-B14F-4D97-AF65-F5344CB8AC3E}">
        <p14:creationId xmlns:p14="http://schemas.microsoft.com/office/powerpoint/2010/main" val="205820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84180" y="769937"/>
            <a:ext cx="79248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3" name="Body Level One…"/>
          <p:cNvSpPr txBox="1">
            <a:spLocks noGrp="1"/>
          </p:cNvSpPr>
          <p:nvPr>
            <p:ph type="body" idx="1"/>
          </p:nvPr>
        </p:nvSpPr>
        <p:spPr>
          <a:xfrm>
            <a:off x="5529130" y="2438400"/>
            <a:ext cx="387985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840681" y="6232200"/>
            <a:ext cx="258620" cy="248301"/>
          </a:xfrm>
          <a:prstGeom prst="rect">
            <a:avLst/>
          </a:prstGeom>
          <a:ln w="12700">
            <a:miter lim="400000"/>
          </a:ln>
        </p:spPr>
        <p:txBody>
          <a:bodyPr wrap="none" lIns="45718" tIns="45718" rIns="45718" bIns="45718" anchor="ctr">
            <a:spAutoFit/>
          </a:bodyPr>
          <a:lstStyle>
            <a:lvl1pPr algn="r">
              <a:defRPr sz="1200">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53643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cnbc.com/2019/10/05/why-nba-players-make-more-money-than-mlb-and-nfl-athletes.html" TargetMode="External"/><Relationship Id="rId2" Type="http://schemas.openxmlformats.org/officeDocument/2006/relationships/hyperlink" Target="https://nbpa.com/about" TargetMode="External"/><Relationship Id="rId1" Type="http://schemas.openxmlformats.org/officeDocument/2006/relationships/slideLayout" Target="../slideLayouts/slideLayout5.xml"/><Relationship Id="rId5" Type="http://schemas.openxmlformats.org/officeDocument/2006/relationships/hyperlink" Target="https://www.amazon.com/Last-Pass-Russell-Celtics-Matters/dp/0735223610?ots=1&amp;slotNum=0&amp;imprToken=54c28cf8-0a38-9ea8-24f&amp;tag=gqgensqua-20&amp;linkCode=w50" TargetMode="External"/><Relationship Id="rId4" Type="http://schemas.openxmlformats.org/officeDocument/2006/relationships/hyperlink" Target="https://www.mckinsey.com/featured-insights/employment-and-growth/a-new-look-at-the-declining-labor-share-of-income-in-the-united-stat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3"/>
          <p:cNvSpPr txBox="1"/>
          <p:nvPr/>
        </p:nvSpPr>
        <p:spPr>
          <a:xfrm>
            <a:off x="496209" y="1621285"/>
            <a:ext cx="3291844"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lvl1pPr>
              <a:defRPr spc="300">
                <a:latin typeface="Arial"/>
                <a:ea typeface="Arial"/>
                <a:cs typeface="Arial"/>
                <a:sym typeface="Arial"/>
              </a:defRPr>
            </a:lvl1pPr>
          </a:lstStyle>
          <a:p>
            <a:r>
              <a:rPr sz="2000" dirty="0"/>
              <a:t>Sports Business Management and Strategy</a:t>
            </a:r>
            <a:endParaRPr lang="en-US" sz="2000" dirty="0"/>
          </a:p>
        </p:txBody>
      </p:sp>
      <p:sp>
        <p:nvSpPr>
          <p:cNvPr id="64" name="TextBox 4"/>
          <p:cNvSpPr txBox="1"/>
          <p:nvPr/>
        </p:nvSpPr>
        <p:spPr>
          <a:xfrm>
            <a:off x="498397" y="2382965"/>
            <a:ext cx="4597641"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defRPr sz="3200" b="1">
                <a:solidFill>
                  <a:srgbClr val="921824"/>
                </a:solidFill>
                <a:latin typeface="Georgia"/>
                <a:ea typeface="Georgia"/>
                <a:cs typeface="Georgia"/>
                <a:sym typeface="Georgia"/>
              </a:defRPr>
            </a:pPr>
            <a:endParaRPr lang="en-US" sz="3000" dirty="0"/>
          </a:p>
          <a:p>
            <a:pPr>
              <a:defRPr sz="3200" b="1">
                <a:solidFill>
                  <a:srgbClr val="921824"/>
                </a:solidFill>
                <a:latin typeface="Georgia"/>
                <a:ea typeface="Georgia"/>
                <a:cs typeface="Georgia"/>
                <a:sym typeface="Georgia"/>
              </a:defRPr>
            </a:pPr>
            <a:r>
              <a:rPr sz="3000" dirty="0"/>
              <a:t>Athletes and Agents</a:t>
            </a:r>
          </a:p>
          <a:p>
            <a:pPr>
              <a:defRPr sz="3200" b="1">
                <a:solidFill>
                  <a:srgbClr val="921824"/>
                </a:solidFill>
                <a:latin typeface="Georgia"/>
                <a:ea typeface="Georgia"/>
                <a:cs typeface="Georgia"/>
                <a:sym typeface="Georgia"/>
              </a:defRPr>
            </a:pPr>
            <a:r>
              <a:rPr sz="3000" dirty="0"/>
              <a:t>An Overview of Representation</a:t>
            </a:r>
          </a:p>
          <a:p>
            <a:pPr>
              <a:defRPr sz="3200" b="1">
                <a:solidFill>
                  <a:srgbClr val="921824"/>
                </a:solidFill>
                <a:latin typeface="Georgia"/>
                <a:ea typeface="Georgia"/>
                <a:cs typeface="Georgia"/>
                <a:sym typeface="Georgia"/>
              </a:defRPr>
            </a:pPr>
            <a:endParaRPr sz="3000" dirty="0"/>
          </a:p>
          <a:p>
            <a:pPr>
              <a:defRPr sz="3000" b="1">
                <a:solidFill>
                  <a:srgbClr val="921824"/>
                </a:solidFill>
                <a:latin typeface="Georgia"/>
                <a:ea typeface="Georgia"/>
                <a:cs typeface="Georgia"/>
                <a:sym typeface="Georgia"/>
              </a:defRPr>
            </a:pPr>
            <a:r>
              <a:rPr dirty="0"/>
              <a:t>Aarthi Rajaraman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ítulo 1"/>
          <p:cNvSpPr txBox="1"/>
          <p:nvPr/>
        </p:nvSpPr>
        <p:spPr>
          <a:xfrm>
            <a:off x="636852" y="630197"/>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Player Representation</a:t>
            </a:r>
          </a:p>
        </p:txBody>
      </p:sp>
      <p:sp>
        <p:nvSpPr>
          <p:cNvPr id="99" name="Shape 299"/>
          <p:cNvSpPr txBox="1"/>
          <p:nvPr/>
        </p:nvSpPr>
        <p:spPr>
          <a:xfrm>
            <a:off x="634129" y="1206708"/>
            <a:ext cx="7576094" cy="4185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defRPr sz="1600">
                <a:latin typeface="Arial"/>
                <a:ea typeface="Arial"/>
                <a:cs typeface="Arial"/>
                <a:sym typeface="Arial"/>
              </a:defRPr>
            </a:pPr>
            <a:r>
              <a:rPr sz="1400" b="1" dirty="0"/>
              <a:t>Large multi-service firms have grown to include sports marketing and event management</a:t>
            </a:r>
            <a:r>
              <a:rPr lang="en-US" sz="1400" b="1" dirty="0"/>
              <a:t>.</a:t>
            </a:r>
          </a:p>
          <a:p>
            <a:pPr>
              <a:defRPr sz="1600">
                <a:latin typeface="Arial"/>
                <a:ea typeface="Arial"/>
                <a:cs typeface="Arial"/>
                <a:sym typeface="Arial"/>
              </a:defRPr>
            </a:pPr>
            <a:endParaRPr sz="1400" b="1" dirty="0"/>
          </a:p>
          <a:p>
            <a:pPr>
              <a:defRPr sz="1600">
                <a:latin typeface="Arial"/>
                <a:ea typeface="Arial"/>
                <a:cs typeface="Arial"/>
                <a:sym typeface="Arial"/>
              </a:defRPr>
            </a:pPr>
            <a:r>
              <a:rPr sz="1400" b="1" dirty="0"/>
              <a:t>A highly competitive business:</a:t>
            </a:r>
          </a:p>
          <a:p>
            <a:pPr marL="521335" lvl="1" indent="-140335">
              <a:buSzPct val="100000"/>
              <a:buChar char="-"/>
              <a:defRPr sz="1600">
                <a:latin typeface="Arial"/>
                <a:ea typeface="Arial"/>
                <a:cs typeface="Arial"/>
                <a:sym typeface="Arial"/>
              </a:defRPr>
            </a:pPr>
            <a:r>
              <a:rPr sz="1400" dirty="0"/>
              <a:t>Many agents either have a limited number of clients or are doing agency work only part of the time</a:t>
            </a:r>
            <a:r>
              <a:rPr lang="en-US" sz="1400" dirty="0"/>
              <a:t>.</a:t>
            </a:r>
            <a:endParaRPr sz="1400" dirty="0"/>
          </a:p>
          <a:p>
            <a:pPr>
              <a:defRPr sz="1600">
                <a:latin typeface="Arial"/>
                <a:ea typeface="Arial"/>
                <a:cs typeface="Arial"/>
                <a:sym typeface="Arial"/>
              </a:defRPr>
            </a:pPr>
            <a:endParaRPr sz="1400" dirty="0"/>
          </a:p>
          <a:p>
            <a:pPr>
              <a:defRPr sz="1600">
                <a:latin typeface="Arial"/>
                <a:ea typeface="Arial"/>
                <a:cs typeface="Arial"/>
                <a:sym typeface="Arial"/>
              </a:defRPr>
            </a:pPr>
            <a:r>
              <a:rPr sz="1400" dirty="0"/>
              <a:t>Law of agency imposes fiduciary duties on the sports agent</a:t>
            </a:r>
            <a:r>
              <a:rPr lang="en-US" sz="1400" dirty="0"/>
              <a:t>.</a:t>
            </a:r>
            <a:endParaRPr sz="1400" dirty="0"/>
          </a:p>
          <a:p>
            <a:pPr>
              <a:defRPr sz="1600">
                <a:latin typeface="Arial"/>
                <a:ea typeface="Arial"/>
                <a:cs typeface="Arial"/>
                <a:sym typeface="Arial"/>
              </a:defRPr>
            </a:pPr>
            <a:endParaRPr sz="1400" b="1" dirty="0"/>
          </a:p>
          <a:p>
            <a:pPr>
              <a:defRPr sz="1600">
                <a:latin typeface="Arial"/>
                <a:ea typeface="Arial"/>
                <a:cs typeface="Arial"/>
                <a:sym typeface="Arial"/>
              </a:defRPr>
            </a:pPr>
            <a:r>
              <a:rPr sz="1400" b="1" dirty="0"/>
              <a:t>Fiduciary duties inherent in principal-agent relationship include:</a:t>
            </a:r>
          </a:p>
          <a:p>
            <a:pPr marL="521335" lvl="1" indent="-140335">
              <a:buSzPct val="100000"/>
              <a:buChar char="-"/>
              <a:defRPr sz="1600">
                <a:latin typeface="Arial"/>
                <a:ea typeface="Arial"/>
                <a:cs typeface="Arial"/>
                <a:sym typeface="Arial"/>
              </a:defRPr>
            </a:pPr>
            <a:r>
              <a:rPr sz="1400" dirty="0"/>
              <a:t>To comply with a contract if one exists</a:t>
            </a:r>
          </a:p>
          <a:p>
            <a:pPr marL="521335" lvl="1" indent="-140335">
              <a:buSzPct val="100000"/>
              <a:buChar char="-"/>
              <a:defRPr sz="1600">
                <a:latin typeface="Arial"/>
                <a:ea typeface="Arial"/>
                <a:cs typeface="Arial"/>
                <a:sym typeface="Arial"/>
              </a:defRPr>
            </a:pPr>
            <a:r>
              <a:rPr sz="1400" dirty="0"/>
              <a:t>To compensate the agent for his or her service</a:t>
            </a:r>
          </a:p>
          <a:p>
            <a:pPr marL="521335" lvl="1" indent="-140335">
              <a:buSzPct val="100000"/>
              <a:buChar char="-"/>
              <a:defRPr sz="1600">
                <a:latin typeface="Arial"/>
                <a:ea typeface="Arial"/>
                <a:cs typeface="Arial"/>
                <a:sym typeface="Arial"/>
              </a:defRPr>
            </a:pPr>
            <a:r>
              <a:rPr sz="1400" dirty="0"/>
              <a:t>To reimburse the agent for any expenses incurred while acting on the principal’s behalf</a:t>
            </a:r>
          </a:p>
          <a:p>
            <a:pPr>
              <a:defRPr sz="1600">
                <a:latin typeface="Arial"/>
                <a:ea typeface="Arial"/>
                <a:cs typeface="Arial"/>
                <a:sym typeface="Arial"/>
              </a:defRPr>
            </a:pPr>
            <a:endParaRPr sz="1400" b="1" dirty="0"/>
          </a:p>
          <a:p>
            <a:pPr>
              <a:defRPr sz="1600">
                <a:latin typeface="Arial"/>
                <a:ea typeface="Arial"/>
                <a:cs typeface="Arial"/>
                <a:sym typeface="Arial"/>
              </a:defRPr>
            </a:pPr>
            <a:r>
              <a:rPr sz="1400" b="1" dirty="0"/>
              <a:t>Agent’s fiduciary duties include:</a:t>
            </a:r>
          </a:p>
          <a:p>
            <a:pPr marL="521335" lvl="1" indent="-140335">
              <a:buSzPct val="100000"/>
              <a:buChar char="-"/>
              <a:defRPr sz="1600">
                <a:latin typeface="Arial"/>
                <a:ea typeface="Arial"/>
                <a:cs typeface="Arial"/>
                <a:sym typeface="Arial"/>
              </a:defRPr>
            </a:pPr>
            <a:r>
              <a:rPr sz="1400" dirty="0"/>
              <a:t>To obey wishes of principal (client)</a:t>
            </a:r>
          </a:p>
          <a:p>
            <a:pPr marL="521335" lvl="1" indent="-140335">
              <a:buSzPct val="100000"/>
              <a:buChar char="-"/>
              <a:defRPr sz="1600">
                <a:latin typeface="Arial"/>
                <a:ea typeface="Arial"/>
                <a:cs typeface="Arial"/>
                <a:sym typeface="Arial"/>
              </a:defRPr>
            </a:pPr>
            <a:r>
              <a:rPr sz="1400" dirty="0"/>
              <a:t>To remain loyal</a:t>
            </a:r>
          </a:p>
          <a:p>
            <a:pPr marL="521335" lvl="1" indent="-140335">
              <a:buSzPct val="100000"/>
              <a:buChar char="-"/>
              <a:defRPr sz="1600">
                <a:latin typeface="Arial"/>
                <a:ea typeface="Arial"/>
                <a:cs typeface="Arial"/>
                <a:sym typeface="Arial"/>
              </a:defRPr>
            </a:pPr>
            <a:r>
              <a:rPr sz="1400" dirty="0"/>
              <a:t>To exercise reasonable care</a:t>
            </a:r>
          </a:p>
          <a:p>
            <a:pPr marL="521335" lvl="1" indent="-140335">
              <a:buSzPct val="100000"/>
              <a:buChar char="-"/>
              <a:defRPr sz="1600">
                <a:latin typeface="Arial"/>
                <a:ea typeface="Arial"/>
                <a:cs typeface="Arial"/>
                <a:sym typeface="Arial"/>
              </a:defRPr>
            </a:pPr>
            <a:r>
              <a:rPr sz="1400" dirty="0"/>
              <a:t>To account for information and finances on a reasonable basis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ítulo 1"/>
          <p:cNvSpPr txBox="1"/>
          <p:nvPr/>
        </p:nvSpPr>
        <p:spPr>
          <a:xfrm>
            <a:off x="743017" y="1005754"/>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Athlete Contracts</a:t>
            </a:r>
          </a:p>
        </p:txBody>
      </p:sp>
      <p:sp>
        <p:nvSpPr>
          <p:cNvPr id="102" name="Shape 299"/>
          <p:cNvSpPr txBox="1"/>
          <p:nvPr/>
        </p:nvSpPr>
        <p:spPr>
          <a:xfrm>
            <a:off x="353231" y="1754878"/>
            <a:ext cx="8915403" cy="246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marL="541020" lvl="1" indent="-160020">
              <a:buSzPct val="100000"/>
              <a:buChar char="•"/>
              <a:defRPr sz="1600">
                <a:latin typeface="Arial"/>
                <a:ea typeface="Arial"/>
                <a:cs typeface="Arial"/>
                <a:sym typeface="Arial"/>
              </a:defRPr>
            </a:pPr>
            <a:r>
              <a:rPr sz="1400" dirty="0"/>
              <a:t>Agents represent athletes and entertainers in negotiations.</a:t>
            </a:r>
            <a:endParaRPr lang="en-US" sz="1400" dirty="0"/>
          </a:p>
          <a:p>
            <a:pPr marL="541020" lvl="1" indent="-160020">
              <a:buSzPct val="100000"/>
              <a:buChar char="•"/>
              <a:defRPr sz="1600">
                <a:latin typeface="Arial"/>
                <a:ea typeface="Arial"/>
                <a:cs typeface="Arial"/>
                <a:sym typeface="Arial"/>
              </a:defRPr>
            </a:pPr>
            <a:r>
              <a:rPr sz="1400" dirty="0"/>
              <a:t>Agents understand the legal concepts behind contracts.</a:t>
            </a:r>
          </a:p>
          <a:p>
            <a:pPr marL="541020" lvl="1" indent="-160020">
              <a:buSzPct val="100000"/>
              <a:buChar char="•"/>
              <a:defRPr sz="1600">
                <a:latin typeface="Arial"/>
                <a:ea typeface="Arial"/>
                <a:cs typeface="Arial"/>
                <a:sym typeface="Arial"/>
              </a:defRPr>
            </a:pPr>
            <a:r>
              <a:rPr sz="1400" dirty="0"/>
              <a:t>Agents are paid a percentage of earnings and understand the legalities of contracts.</a:t>
            </a:r>
          </a:p>
          <a:p>
            <a:pPr marL="541020" lvl="1" indent="-160020">
              <a:buSzPct val="100000"/>
              <a:buChar char="•"/>
              <a:defRPr sz="1600">
                <a:latin typeface="Arial"/>
                <a:ea typeface="Arial"/>
                <a:cs typeface="Arial"/>
                <a:sym typeface="Arial"/>
              </a:defRPr>
            </a:pPr>
            <a:r>
              <a:rPr sz="1400" dirty="0"/>
              <a:t>Handlers are used to deal with difficult clients.</a:t>
            </a:r>
          </a:p>
          <a:p>
            <a:pPr marL="541020" lvl="1" indent="-160020">
              <a:buSzPct val="100000"/>
              <a:buChar char="•"/>
              <a:defRPr sz="1600">
                <a:latin typeface="Arial"/>
                <a:ea typeface="Arial"/>
                <a:cs typeface="Arial"/>
                <a:sym typeface="Arial"/>
              </a:defRPr>
            </a:pPr>
            <a:r>
              <a:rPr sz="1400" dirty="0"/>
              <a:t>Free agency allows players to explore options of moving to another team with little or no financial penalty.</a:t>
            </a:r>
            <a:r>
              <a:rPr lang="en-US" sz="1400" dirty="0"/>
              <a:t>  </a:t>
            </a:r>
            <a:endParaRPr sz="1400" dirty="0"/>
          </a:p>
          <a:p>
            <a:pPr marL="541020" lvl="1" indent="-160020">
              <a:buSzPct val="100000"/>
              <a:buChar char="•"/>
              <a:defRPr sz="1600">
                <a:latin typeface="Arial"/>
                <a:ea typeface="Arial"/>
                <a:cs typeface="Arial"/>
                <a:sym typeface="Arial"/>
              </a:defRPr>
            </a:pPr>
            <a:r>
              <a:rPr sz="1400" dirty="0"/>
              <a:t>Higher player/personnel costs result from bidding wars for certain players.</a:t>
            </a:r>
          </a:p>
          <a:p>
            <a:pPr marL="541020" lvl="1" indent="-160020">
              <a:buSzPct val="100000"/>
              <a:buChar char="•"/>
              <a:defRPr sz="1600">
                <a:latin typeface="Arial"/>
                <a:ea typeface="Arial"/>
                <a:cs typeface="Arial"/>
                <a:sym typeface="Arial"/>
              </a:defRPr>
            </a:pPr>
            <a:r>
              <a:rPr sz="1400"/>
              <a:t>Salary caps limit the amount a team may spend on contracts.</a:t>
            </a:r>
            <a:endParaRPr sz="1400" dirty="0"/>
          </a:p>
          <a:p>
            <a:pPr marL="541020" lvl="1" indent="-160020">
              <a:buSzPct val="100000"/>
              <a:buChar char="•"/>
              <a:defRPr sz="1600">
                <a:latin typeface="Arial"/>
                <a:ea typeface="Arial"/>
                <a:cs typeface="Arial"/>
                <a:sym typeface="Arial"/>
              </a:defRPr>
            </a:pPr>
            <a:r>
              <a:rPr sz="1400"/>
              <a:t>Less profitable teams are protected from continual losses.</a:t>
            </a:r>
            <a:endParaRPr sz="1400" dirty="0"/>
          </a:p>
          <a:p>
            <a:pPr marL="541020" lvl="1" indent="-160020">
              <a:buSzPct val="100000"/>
              <a:buChar char="•"/>
              <a:defRPr sz="1600">
                <a:latin typeface="Arial"/>
                <a:ea typeface="Arial"/>
                <a:cs typeface="Arial"/>
                <a:sym typeface="Arial"/>
              </a:defRPr>
            </a:pPr>
            <a:r>
              <a:rPr sz="1400"/>
              <a:t>A luxury tax is paid by teams that exceed the salary cap in the NBA and is split between less profitable teams.</a:t>
            </a:r>
            <a:endParaRPr sz="14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forbes2022.jpg" descr="forbes2022.jpg"/>
          <p:cNvPicPr>
            <a:picLocks noChangeAspect="1"/>
          </p:cNvPicPr>
          <p:nvPr/>
        </p:nvPicPr>
        <p:blipFill>
          <a:blip r:embed="rId2"/>
          <a:stretch>
            <a:fillRect/>
          </a:stretch>
        </p:blipFill>
        <p:spPr>
          <a:xfrm>
            <a:off x="438150" y="426405"/>
            <a:ext cx="9029701" cy="4889501"/>
          </a:xfrm>
          <a:prstGeom prst="rect">
            <a:avLst/>
          </a:prstGeom>
          <a:ln w="50800">
            <a:solidFill>
              <a:srgbClr val="DDDDDD"/>
            </a:solidFill>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ítulo 1"/>
          <p:cNvSpPr txBox="1"/>
          <p:nvPr/>
        </p:nvSpPr>
        <p:spPr>
          <a:xfrm>
            <a:off x="789354" y="480703"/>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Agencies and Codes of Conduct</a:t>
            </a:r>
          </a:p>
        </p:txBody>
      </p:sp>
      <p:sp>
        <p:nvSpPr>
          <p:cNvPr id="108" name="Shape 299"/>
          <p:cNvSpPr txBox="1"/>
          <p:nvPr/>
        </p:nvSpPr>
        <p:spPr>
          <a:xfrm>
            <a:off x="455403" y="1170549"/>
            <a:ext cx="8041585" cy="1600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marL="541020" lvl="1" indent="-160020">
              <a:buSzPct val="100000"/>
              <a:buChar char="•"/>
              <a:defRPr sz="1600">
                <a:latin typeface="Arial"/>
                <a:ea typeface="Arial"/>
                <a:cs typeface="Arial"/>
                <a:sym typeface="Arial"/>
              </a:defRPr>
            </a:pPr>
            <a:r>
              <a:rPr sz="1400" dirty="0"/>
              <a:t>Organizations must be above reproach and hold themselves to high standards.</a:t>
            </a:r>
            <a:endParaRPr lang="en-US" sz="1400" dirty="0"/>
          </a:p>
          <a:p>
            <a:pPr marL="541020" lvl="1" indent="-160020">
              <a:buSzPct val="100000"/>
              <a:buChar char="•"/>
              <a:defRPr sz="1600">
                <a:latin typeface="Arial"/>
                <a:ea typeface="Arial"/>
                <a:cs typeface="Arial"/>
                <a:sym typeface="Arial"/>
              </a:defRPr>
            </a:pPr>
            <a:r>
              <a:rPr sz="1400" dirty="0"/>
              <a:t>Corporations adopt Codes of conduct:</a:t>
            </a:r>
            <a:r>
              <a:rPr lang="en-US" sz="1400" dirty="0"/>
              <a:t> </a:t>
            </a:r>
            <a:r>
              <a:rPr sz="1400" dirty="0"/>
              <a:t>regulations regarding worker conduct</a:t>
            </a:r>
            <a:r>
              <a:rPr lang="en-US" sz="1400" dirty="0"/>
              <a:t>.</a:t>
            </a:r>
            <a:endParaRPr sz="1400" dirty="0"/>
          </a:p>
          <a:p>
            <a:pPr marL="541020" lvl="1" indent="-160020">
              <a:buSzPct val="100000"/>
              <a:buChar char="•"/>
              <a:defRPr sz="1600">
                <a:latin typeface="Arial"/>
                <a:ea typeface="Arial"/>
                <a:cs typeface="Arial"/>
                <a:sym typeface="Arial"/>
              </a:defRPr>
            </a:pPr>
            <a:r>
              <a:rPr sz="1400" dirty="0"/>
              <a:t>Codes of conduct improve:</a:t>
            </a:r>
          </a:p>
          <a:p>
            <a:pPr marL="922020" lvl="2" indent="-160020">
              <a:buSzPct val="100000"/>
              <a:buChar char="•"/>
              <a:defRPr sz="1600">
                <a:latin typeface="Arial"/>
                <a:ea typeface="Arial"/>
                <a:cs typeface="Arial"/>
                <a:sym typeface="Arial"/>
              </a:defRPr>
            </a:pPr>
            <a:r>
              <a:rPr sz="1400" dirty="0"/>
              <a:t>public perception</a:t>
            </a:r>
          </a:p>
          <a:p>
            <a:pPr marL="922020" lvl="2" indent="-160020">
              <a:buSzPct val="100000"/>
              <a:buChar char="•"/>
              <a:defRPr sz="1600">
                <a:latin typeface="Arial"/>
                <a:ea typeface="Arial"/>
                <a:cs typeface="Arial"/>
                <a:sym typeface="Arial"/>
              </a:defRPr>
            </a:pPr>
            <a:r>
              <a:rPr sz="1400" dirty="0"/>
              <a:t>business operations</a:t>
            </a:r>
          </a:p>
          <a:p>
            <a:pPr marL="541020" lvl="1" indent="-160020">
              <a:buSzPct val="100000"/>
              <a:buChar char="•"/>
              <a:defRPr sz="1600">
                <a:latin typeface="Arial"/>
                <a:ea typeface="Arial"/>
                <a:cs typeface="Arial"/>
                <a:sym typeface="Arial"/>
              </a:defRPr>
            </a:pPr>
            <a:r>
              <a:rPr sz="1400" dirty="0"/>
              <a:t>Certain products are protected from reproduction or use unless permission is granted by the owner.</a:t>
            </a:r>
          </a:p>
        </p:txBody>
      </p:sp>
      <p:pic>
        <p:nvPicPr>
          <p:cNvPr id="109" name="download.png" descr="download.png"/>
          <p:cNvPicPr>
            <a:picLocks noChangeAspect="1"/>
          </p:cNvPicPr>
          <p:nvPr/>
        </p:nvPicPr>
        <p:blipFill>
          <a:blip r:embed="rId2"/>
          <a:stretch>
            <a:fillRect/>
          </a:stretch>
        </p:blipFill>
        <p:spPr>
          <a:xfrm>
            <a:off x="1950858" y="2998161"/>
            <a:ext cx="6008385" cy="300783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299"/>
          <p:cNvSpPr txBox="1"/>
          <p:nvPr/>
        </p:nvSpPr>
        <p:spPr>
          <a:xfrm>
            <a:off x="366146" y="1184074"/>
            <a:ext cx="7959920" cy="2462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marL="381000" lvl="1">
              <a:buSzPct val="100000"/>
              <a:defRPr sz="1500"/>
            </a:pPr>
            <a:r>
              <a:rPr sz="1400" dirty="0">
                <a:latin typeface="Arial"/>
              </a:rPr>
              <a:t>Certain products are protected from reproduction or use unless permission is granted by the </a:t>
            </a:r>
            <a:r>
              <a:rPr sz="1400">
                <a:latin typeface="Arial"/>
              </a:rPr>
              <a:t>owner.</a:t>
            </a:r>
            <a:r>
              <a:rPr lang="en-US" sz="1400" dirty="0">
                <a:latin typeface="Arial"/>
              </a:rPr>
              <a:t> </a:t>
            </a:r>
            <a:r>
              <a:rPr sz="1400">
                <a:latin typeface="Arial"/>
              </a:rPr>
              <a:t>Intellectual property is a person’s thoughts or creations.</a:t>
            </a:r>
            <a:r>
              <a:rPr lang="en-US" sz="1400" dirty="0">
                <a:latin typeface="Arial"/>
              </a:rPr>
              <a:t> </a:t>
            </a:r>
            <a:r>
              <a:rPr sz="1400" dirty="0">
                <a:latin typeface="Arial"/>
              </a:rPr>
              <a:t>Protecting intellectual property is important because:</a:t>
            </a:r>
            <a:r>
              <a:rPr lang="en-US" sz="1400" dirty="0">
                <a:latin typeface="Arial"/>
              </a:rPr>
              <a:t> </a:t>
            </a:r>
            <a:endParaRPr lang="en-US"/>
          </a:p>
          <a:p>
            <a:pPr marL="591185" lvl="1" indent="-210185">
              <a:buSzPct val="100000"/>
              <a:buChar char="•"/>
              <a:defRPr sz="1500"/>
            </a:pPr>
            <a:r>
              <a:rPr sz="1400" dirty="0">
                <a:latin typeface="Arial"/>
              </a:rPr>
              <a:t>Substantial profit is a reflection of a good idea.</a:t>
            </a:r>
          </a:p>
          <a:p>
            <a:pPr marL="591185" lvl="1" indent="-210185">
              <a:buSzPct val="100000"/>
              <a:buChar char="•"/>
              <a:defRPr sz="1500"/>
            </a:pPr>
            <a:r>
              <a:rPr sz="1400" dirty="0">
                <a:latin typeface="Arial"/>
              </a:rPr>
              <a:t>Businesses who originate an idea and protect it usually maximize profits.</a:t>
            </a:r>
          </a:p>
          <a:p>
            <a:pPr marL="591185" lvl="1" indent="-210185">
              <a:buSzPct val="100000"/>
              <a:buChar char="•"/>
              <a:defRPr sz="1500"/>
            </a:pPr>
            <a:r>
              <a:rPr sz="1400" dirty="0">
                <a:latin typeface="Arial"/>
              </a:rPr>
              <a:t>Exclusivity - </a:t>
            </a:r>
            <a:r>
              <a:rPr lang="en-US" sz="1400" dirty="0">
                <a:latin typeface="Arial"/>
              </a:rPr>
              <a:t>A</a:t>
            </a:r>
            <a:r>
              <a:rPr sz="1400" dirty="0">
                <a:latin typeface="Arial"/>
              </a:rPr>
              <a:t> right purchased by a sponsor to be the sole provider of a particular type of good or service for a sport/event</a:t>
            </a:r>
            <a:r>
              <a:rPr lang="en-US" sz="1400" dirty="0">
                <a:latin typeface="Arial"/>
              </a:rPr>
              <a:t>.</a:t>
            </a:r>
            <a:endParaRPr sz="1400" dirty="0">
              <a:latin typeface="Arial"/>
            </a:endParaRPr>
          </a:p>
          <a:p>
            <a:pPr marL="591185" lvl="1" indent="-210185">
              <a:buSzPct val="100000"/>
              <a:buChar char="•"/>
              <a:defRPr sz="1500"/>
            </a:pPr>
            <a:r>
              <a:rPr sz="1400" dirty="0">
                <a:latin typeface="Arial"/>
              </a:rPr>
              <a:t>You may use an athlete’s identity in a book, TV news show, newspaper, or magazine, but marketers must learn where to draw the line between freedom of expression and violations of rights of privacy or publicity.</a:t>
            </a:r>
          </a:p>
          <a:p>
            <a:pPr marL="591185" lvl="1" indent="-210185">
              <a:buSzPct val="100000"/>
              <a:buChar char="•"/>
              <a:defRPr sz="1500"/>
            </a:pPr>
            <a:r>
              <a:rPr sz="1400" dirty="0">
                <a:latin typeface="Arial"/>
              </a:rPr>
              <a:t>You may not use their identity on your advertisements without their consent!</a:t>
            </a:r>
          </a:p>
        </p:txBody>
      </p:sp>
      <p:sp>
        <p:nvSpPr>
          <p:cNvPr id="112" name="Título 1"/>
          <p:cNvSpPr txBox="1"/>
          <p:nvPr/>
        </p:nvSpPr>
        <p:spPr>
          <a:xfrm>
            <a:off x="734851" y="564883"/>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Agencies and Codes of Conduct</a:t>
            </a:r>
          </a:p>
        </p:txBody>
      </p:sp>
      <p:pic>
        <p:nvPicPr>
          <p:cNvPr id="113" name="images.jpg" descr="images.jpg"/>
          <p:cNvPicPr>
            <a:picLocks noChangeAspect="1"/>
          </p:cNvPicPr>
          <p:nvPr/>
        </p:nvPicPr>
        <p:blipFill>
          <a:blip r:embed="rId2"/>
          <a:stretch>
            <a:fillRect/>
          </a:stretch>
        </p:blipFill>
        <p:spPr>
          <a:xfrm>
            <a:off x="3103726" y="4206543"/>
            <a:ext cx="2445364" cy="1831663"/>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ítulo 1"/>
          <p:cNvSpPr txBox="1"/>
          <p:nvPr/>
        </p:nvSpPr>
        <p:spPr>
          <a:xfrm>
            <a:off x="759350" y="564883"/>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Athlete Contracts</a:t>
            </a:r>
          </a:p>
        </p:txBody>
      </p:sp>
      <p:sp>
        <p:nvSpPr>
          <p:cNvPr id="116" name="Collective bargaining can be used in most sports with the exception of Major League Baseball.…"/>
          <p:cNvSpPr txBox="1">
            <a:spLocks noGrp="1"/>
          </p:cNvSpPr>
          <p:nvPr>
            <p:ph type="body" idx="4294967295"/>
          </p:nvPr>
        </p:nvSpPr>
        <p:spPr>
          <a:xfrm>
            <a:off x="756574" y="1168851"/>
            <a:ext cx="7570791" cy="1613814"/>
          </a:xfrm>
          <a:prstGeom prst="rect">
            <a:avLst/>
          </a:prstGeom>
        </p:spPr>
        <p:txBody>
          <a:bodyPr lIns="45718" tIns="45718" rIns="45718" bIns="45718" anchor="t">
            <a:normAutofit/>
          </a:bodyPr>
          <a:lstStyle/>
          <a:p>
            <a:pPr defTabSz="914400">
              <a:spcBef>
                <a:spcPts val="300"/>
              </a:spcBef>
              <a:defRPr sz="1700">
                <a:latin typeface="Arial"/>
                <a:ea typeface="Arial"/>
                <a:cs typeface="Arial"/>
                <a:sym typeface="Arial"/>
              </a:defRPr>
            </a:pPr>
            <a:r>
              <a:rPr sz="1400" dirty="0"/>
              <a:t>Collective bargaining can be used in most sports with the exception of Major League Baseball.</a:t>
            </a:r>
            <a:endParaRPr lang="en-US" sz="1400" dirty="0"/>
          </a:p>
          <a:p>
            <a:pPr defTabSz="914400">
              <a:spcBef>
                <a:spcPts val="300"/>
              </a:spcBef>
              <a:defRPr sz="1700">
                <a:latin typeface="Arial"/>
                <a:ea typeface="Arial"/>
                <a:cs typeface="Arial"/>
                <a:sym typeface="Arial"/>
              </a:defRPr>
            </a:pPr>
            <a:r>
              <a:rPr sz="1400" dirty="0"/>
              <a:t>Excludes MLB because of the Sherman Antitrust Act ruling.</a:t>
            </a:r>
          </a:p>
          <a:p>
            <a:pPr defTabSz="914400">
              <a:spcBef>
                <a:spcPts val="300"/>
              </a:spcBef>
              <a:defRPr sz="1700">
                <a:latin typeface="Arial"/>
                <a:ea typeface="Arial"/>
                <a:cs typeface="Arial"/>
                <a:sym typeface="Arial"/>
              </a:defRPr>
            </a:pPr>
            <a:r>
              <a:rPr sz="1400" dirty="0"/>
              <a:t>Gives players the right to organize, use the agent of choice and protect themselves.</a:t>
            </a:r>
          </a:p>
          <a:p>
            <a:pPr defTabSz="914400">
              <a:spcBef>
                <a:spcPts val="300"/>
              </a:spcBef>
              <a:defRPr sz="1700">
                <a:latin typeface="Arial"/>
                <a:ea typeface="Arial"/>
                <a:cs typeface="Arial"/>
                <a:sym typeface="Arial"/>
              </a:defRPr>
            </a:pPr>
            <a:r>
              <a:rPr sz="1400" dirty="0"/>
              <a:t>Collective bargaining agreements are agreements between players’ associations (or unions) and team ownership/management.</a:t>
            </a:r>
          </a:p>
        </p:txBody>
      </p:sp>
      <p:pic>
        <p:nvPicPr>
          <p:cNvPr id="117" name="Top-female-atheltes-1.jpeg" descr="Top-female-atheltes-1.jpeg"/>
          <p:cNvPicPr>
            <a:picLocks noChangeAspect="1"/>
          </p:cNvPicPr>
          <p:nvPr/>
        </p:nvPicPr>
        <p:blipFill>
          <a:blip r:embed="rId2"/>
          <a:stretch>
            <a:fillRect/>
          </a:stretch>
        </p:blipFill>
        <p:spPr>
          <a:xfrm>
            <a:off x="2333665" y="3222934"/>
            <a:ext cx="4413963" cy="248592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db0ip7zd23b50.cloudfront.png" descr="db0ip7zd23b50.cloudfront.png"/>
          <p:cNvPicPr>
            <a:picLocks noChangeAspect="1"/>
          </p:cNvPicPr>
          <p:nvPr/>
        </p:nvPicPr>
        <p:blipFill>
          <a:blip r:embed="rId2"/>
          <a:stretch>
            <a:fillRect/>
          </a:stretch>
        </p:blipFill>
        <p:spPr>
          <a:xfrm>
            <a:off x="1207080" y="376260"/>
            <a:ext cx="8039101" cy="53340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ítulo 1"/>
          <p:cNvSpPr txBox="1"/>
          <p:nvPr/>
        </p:nvSpPr>
        <p:spPr>
          <a:xfrm>
            <a:off x="636852" y="581211"/>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Athlete Contracts</a:t>
            </a:r>
          </a:p>
        </p:txBody>
      </p:sp>
      <p:sp>
        <p:nvSpPr>
          <p:cNvPr id="122" name="Collective bargaining gives players the right to organize, use the agent of choice and protect themselves.  Also includes:…"/>
          <p:cNvSpPr txBox="1">
            <a:spLocks noGrp="1"/>
          </p:cNvSpPr>
          <p:nvPr>
            <p:ph type="body" idx="4294967295"/>
          </p:nvPr>
        </p:nvSpPr>
        <p:spPr>
          <a:xfrm>
            <a:off x="640273" y="1504426"/>
            <a:ext cx="7570791" cy="2756814"/>
          </a:xfrm>
          <a:prstGeom prst="rect">
            <a:avLst/>
          </a:prstGeom>
        </p:spPr>
        <p:txBody>
          <a:bodyPr lIns="45718" tIns="45718" rIns="45718" bIns="45718" anchor="t">
            <a:normAutofit/>
          </a:bodyPr>
          <a:lstStyle/>
          <a:p>
            <a:pPr marL="0" indent="0" defTabSz="914400">
              <a:spcBef>
                <a:spcPts val="300"/>
              </a:spcBef>
              <a:buNone/>
              <a:defRPr sz="1700">
                <a:latin typeface="Arial"/>
                <a:ea typeface="Arial"/>
                <a:cs typeface="Arial"/>
                <a:sym typeface="Arial"/>
              </a:defRPr>
            </a:pPr>
            <a:r>
              <a:rPr sz="1400" dirty="0"/>
              <a:t>Collective bargaining gives players the right to organize, use the agent of choice and protect themselves.</a:t>
            </a:r>
            <a:r>
              <a:rPr lang="en-US" sz="1400" dirty="0"/>
              <a:t> </a:t>
            </a:r>
            <a:r>
              <a:rPr sz="1400" dirty="0"/>
              <a:t> Also includes:</a:t>
            </a:r>
            <a:endParaRPr lang="en-US" sz="1400" dirty="0"/>
          </a:p>
          <a:p>
            <a:pPr defTabSz="914400">
              <a:spcBef>
                <a:spcPts val="300"/>
              </a:spcBef>
              <a:defRPr sz="1700">
                <a:latin typeface="Arial"/>
                <a:ea typeface="Arial"/>
                <a:cs typeface="Arial"/>
                <a:sym typeface="Arial"/>
              </a:defRPr>
            </a:pPr>
            <a:r>
              <a:rPr sz="1400" dirty="0"/>
              <a:t>A minimum salary</a:t>
            </a:r>
          </a:p>
          <a:p>
            <a:pPr defTabSz="914400">
              <a:spcBef>
                <a:spcPts val="300"/>
              </a:spcBef>
              <a:defRPr sz="1700">
                <a:latin typeface="Arial"/>
                <a:ea typeface="Arial"/>
                <a:cs typeface="Arial"/>
                <a:sym typeface="Arial"/>
              </a:defRPr>
            </a:pPr>
            <a:r>
              <a:rPr sz="1400" dirty="0"/>
              <a:t>Player’s rights</a:t>
            </a:r>
          </a:p>
          <a:p>
            <a:pPr defTabSz="914400">
              <a:spcBef>
                <a:spcPts val="300"/>
              </a:spcBef>
              <a:defRPr sz="1700">
                <a:latin typeface="Arial"/>
                <a:ea typeface="Arial"/>
                <a:cs typeface="Arial"/>
                <a:sym typeface="Arial"/>
              </a:defRPr>
            </a:pPr>
            <a:r>
              <a:rPr sz="1400" dirty="0"/>
              <a:t>Medical disability insurance</a:t>
            </a:r>
          </a:p>
          <a:p>
            <a:pPr defTabSz="914400">
              <a:spcBef>
                <a:spcPts val="300"/>
              </a:spcBef>
              <a:defRPr sz="1700">
                <a:latin typeface="Arial"/>
                <a:ea typeface="Arial"/>
                <a:cs typeface="Arial"/>
                <a:sym typeface="Arial"/>
              </a:defRPr>
            </a:pPr>
            <a:r>
              <a:rPr sz="1400" dirty="0"/>
              <a:t>Labor rules</a:t>
            </a:r>
          </a:p>
          <a:p>
            <a:pPr defTabSz="914400">
              <a:spcBef>
                <a:spcPts val="300"/>
              </a:spcBef>
              <a:defRPr sz="1700">
                <a:latin typeface="Arial"/>
                <a:ea typeface="Arial"/>
                <a:cs typeface="Arial"/>
                <a:sym typeface="Arial"/>
              </a:defRPr>
            </a:pPr>
            <a:r>
              <a:rPr sz="1400" dirty="0"/>
              <a:t>Length of contract</a:t>
            </a:r>
          </a:p>
          <a:p>
            <a:pPr defTabSz="914400">
              <a:spcBef>
                <a:spcPts val="300"/>
              </a:spcBef>
              <a:defRPr sz="1700">
                <a:latin typeface="Arial"/>
                <a:ea typeface="Arial"/>
                <a:cs typeface="Arial"/>
                <a:sym typeface="Arial"/>
              </a:defRPr>
            </a:pPr>
            <a:r>
              <a:rPr sz="1400" dirty="0"/>
              <a:t>Restrictions of certain activities or behaviors</a:t>
            </a:r>
          </a:p>
          <a:p>
            <a:pPr defTabSz="914400">
              <a:spcBef>
                <a:spcPts val="300"/>
              </a:spcBef>
              <a:defRPr sz="1700">
                <a:latin typeface="Arial"/>
                <a:ea typeface="Arial"/>
                <a:cs typeface="Arial"/>
                <a:sym typeface="Arial"/>
              </a:defRPr>
            </a:pPr>
            <a:r>
              <a:rPr sz="1400" dirty="0"/>
              <a:t>Rules for agents</a:t>
            </a:r>
          </a:p>
          <a:p>
            <a:pPr defTabSz="914400">
              <a:spcBef>
                <a:spcPts val="300"/>
              </a:spcBef>
              <a:defRPr sz="1700">
                <a:latin typeface="Arial"/>
                <a:ea typeface="Arial"/>
                <a:cs typeface="Arial"/>
                <a:sym typeface="Arial"/>
              </a:defRPr>
            </a:pPr>
            <a:r>
              <a:rPr sz="1400" dirty="0"/>
              <a:t>Player and team travel</a:t>
            </a:r>
            <a:r>
              <a:rPr lang="en-US" sz="1400" dirty="0"/>
              <a:t> </a:t>
            </a:r>
            <a:endParaRPr sz="1400" dirty="0"/>
          </a:p>
        </p:txBody>
      </p:sp>
      <p:pic>
        <p:nvPicPr>
          <p:cNvPr id="123" name="Picture2.jpg" descr="Picture2.jpg"/>
          <p:cNvPicPr>
            <a:picLocks noChangeAspect="1"/>
          </p:cNvPicPr>
          <p:nvPr/>
        </p:nvPicPr>
        <p:blipFill>
          <a:blip r:embed="rId2"/>
          <a:stretch>
            <a:fillRect/>
          </a:stretch>
        </p:blipFill>
        <p:spPr>
          <a:xfrm>
            <a:off x="5559623" y="2358580"/>
            <a:ext cx="4014075" cy="214084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 descr="Image"/>
          <p:cNvPicPr>
            <a:picLocks noChangeAspect="1"/>
          </p:cNvPicPr>
          <p:nvPr/>
        </p:nvPicPr>
        <p:blipFill>
          <a:blip r:embed="rId2"/>
          <a:stretch>
            <a:fillRect/>
          </a:stretch>
        </p:blipFill>
        <p:spPr>
          <a:xfrm>
            <a:off x="854252" y="365224"/>
            <a:ext cx="9051749" cy="559913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 descr="Image"/>
          <p:cNvPicPr>
            <a:picLocks noChangeAspect="1"/>
          </p:cNvPicPr>
          <p:nvPr/>
        </p:nvPicPr>
        <p:blipFill>
          <a:blip r:embed="rId2"/>
          <a:stretch>
            <a:fillRect/>
          </a:stretch>
        </p:blipFill>
        <p:spPr>
          <a:xfrm>
            <a:off x="1444180" y="220535"/>
            <a:ext cx="7777417" cy="5741779"/>
          </a:xfrm>
          <a:prstGeom prst="rect">
            <a:avLst/>
          </a:prstGeom>
          <a:ln w="12700">
            <a:solidFill>
              <a:srgbClr val="DDDDDD"/>
            </a:solidFill>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he Sports Spectrum"/>
          <p:cNvSpPr txBox="1">
            <a:spLocks noGrp="1"/>
          </p:cNvSpPr>
          <p:nvPr>
            <p:ph type="title" idx="4294967295"/>
          </p:nvPr>
        </p:nvSpPr>
        <p:spPr>
          <a:xfrm>
            <a:off x="748596" y="709833"/>
            <a:ext cx="6946691" cy="823783"/>
          </a:xfrm>
          <a:prstGeom prst="rect">
            <a:avLst/>
          </a:prstGeom>
        </p:spPr>
        <p:txBody>
          <a:bodyPr anchor="t">
            <a:normAutofit/>
          </a:bodyPr>
          <a:lstStyle>
            <a:lvl1pPr algn="l">
              <a:defRPr sz="2000" b="1">
                <a:solidFill>
                  <a:srgbClr val="921824"/>
                </a:solidFill>
                <a:latin typeface="Georgia"/>
                <a:ea typeface="Georgia"/>
                <a:cs typeface="Georgia"/>
                <a:sym typeface="Georgia"/>
              </a:defRPr>
            </a:lvl1pPr>
          </a:lstStyle>
          <a:p>
            <a:r>
              <a:t>Athlete Salaries</a:t>
            </a:r>
          </a:p>
        </p:txBody>
      </p:sp>
      <p:sp>
        <p:nvSpPr>
          <p:cNvPr id="2" name="TextBox 1">
            <a:extLst>
              <a:ext uri="{FF2B5EF4-FFF2-40B4-BE49-F238E27FC236}">
                <a16:creationId xmlns:a16="http://schemas.microsoft.com/office/drawing/2014/main" id="{BF8829F4-FB9B-6572-67FA-E3EC21022076}"/>
              </a:ext>
            </a:extLst>
          </p:cNvPr>
          <p:cNvSpPr txBox="1"/>
          <p:nvPr/>
        </p:nvSpPr>
        <p:spPr>
          <a:xfrm>
            <a:off x="783273" y="1270644"/>
            <a:ext cx="8302705" cy="56015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28600" indent="-228600">
              <a:spcBef>
                <a:spcPts val="300"/>
              </a:spcBef>
              <a:buFont typeface="Arial"/>
              <a:buChar char="•"/>
            </a:pPr>
            <a:r>
              <a:rPr lang="en-US" sz="1400" dirty="0">
                <a:latin typeface="Arial"/>
                <a:cs typeface="Arial"/>
              </a:rPr>
              <a:t>Athlete Salaries have increased dramatically over the last 20 years:</a:t>
            </a:r>
            <a:endParaRPr lang="en-US" sz="1400">
              <a:latin typeface="Arial"/>
              <a:cs typeface="Arial"/>
            </a:endParaRPr>
          </a:p>
          <a:p>
            <a:pPr>
              <a:spcBef>
                <a:spcPts val="300"/>
              </a:spcBef>
            </a:pPr>
            <a:endParaRPr lang="en-US" sz="1400" dirty="0">
              <a:latin typeface="Arial"/>
              <a:cs typeface="Arial"/>
            </a:endParaRPr>
          </a:p>
          <a:p>
            <a:pPr>
              <a:spcBef>
                <a:spcPts val="300"/>
              </a:spcBef>
            </a:pPr>
            <a:r>
              <a:rPr lang="en-US" sz="1400" b="1" dirty="0">
                <a:latin typeface="Arial"/>
                <a:cs typeface="Arial"/>
              </a:rPr>
              <a:t>NFL (National Football League)</a:t>
            </a:r>
            <a:endParaRPr lang="en-US" sz="1400" dirty="0">
              <a:latin typeface="Arial"/>
              <a:cs typeface="Arial"/>
            </a:endParaRPr>
          </a:p>
          <a:p>
            <a:pPr>
              <a:spcBef>
                <a:spcPts val="300"/>
              </a:spcBef>
            </a:pPr>
            <a:r>
              <a:rPr lang="en-US" sz="1400" dirty="0">
                <a:latin typeface="Arial"/>
                <a:cs typeface="Arial"/>
              </a:rPr>
              <a:t>- The average salary for a place in 1992 was $496,000 USD</a:t>
            </a:r>
          </a:p>
          <a:p>
            <a:pPr>
              <a:spcBef>
                <a:spcPts val="300"/>
              </a:spcBef>
            </a:pPr>
            <a:r>
              <a:rPr lang="en-US" sz="1400" dirty="0">
                <a:latin typeface="Arial"/>
                <a:cs typeface="Arial"/>
              </a:rPr>
              <a:t>- In 2022 the average salary was $7million USD</a:t>
            </a:r>
          </a:p>
          <a:p>
            <a:pPr>
              <a:spcBef>
                <a:spcPts val="300"/>
              </a:spcBef>
            </a:pPr>
            <a:endParaRPr lang="en-US" sz="1400" dirty="0">
              <a:latin typeface="Arial"/>
              <a:cs typeface="Arial"/>
            </a:endParaRPr>
          </a:p>
          <a:p>
            <a:pPr>
              <a:spcBef>
                <a:spcPts val="300"/>
              </a:spcBef>
            </a:pPr>
            <a:r>
              <a:rPr lang="en-US" sz="1400" b="1" dirty="0">
                <a:latin typeface="Arial"/>
                <a:cs typeface="Arial"/>
              </a:rPr>
              <a:t>NBA (National Basketball Association)</a:t>
            </a:r>
            <a:endParaRPr lang="en-US" sz="1400" dirty="0">
              <a:latin typeface="Arial"/>
              <a:cs typeface="Arial"/>
            </a:endParaRPr>
          </a:p>
          <a:p>
            <a:pPr>
              <a:spcBef>
                <a:spcPts val="300"/>
              </a:spcBef>
            </a:pPr>
            <a:r>
              <a:rPr lang="en-US" sz="1400" dirty="0">
                <a:latin typeface="Arial"/>
                <a:cs typeface="Arial"/>
              </a:rPr>
              <a:t>- The average salary in 1994 was $1 million USD</a:t>
            </a:r>
          </a:p>
          <a:p>
            <a:pPr>
              <a:spcBef>
                <a:spcPts val="300"/>
              </a:spcBef>
            </a:pPr>
            <a:r>
              <a:rPr lang="en-US" sz="1400" dirty="0">
                <a:latin typeface="Arial"/>
                <a:cs typeface="Arial"/>
              </a:rPr>
              <a:t>- In 2022 the average salary was $9 million USD</a:t>
            </a:r>
          </a:p>
          <a:p>
            <a:pPr>
              <a:spcBef>
                <a:spcPts val="300"/>
              </a:spcBef>
            </a:pPr>
            <a:endParaRPr lang="en-US" sz="1400" dirty="0">
              <a:latin typeface="Arial"/>
              <a:cs typeface="Arial"/>
            </a:endParaRPr>
          </a:p>
          <a:p>
            <a:pPr>
              <a:spcBef>
                <a:spcPts val="300"/>
              </a:spcBef>
            </a:pPr>
            <a:r>
              <a:rPr lang="en-US" sz="1400" b="1" dirty="0">
                <a:latin typeface="Arial"/>
                <a:cs typeface="Arial"/>
              </a:rPr>
              <a:t>MLB (Major League Baseball)</a:t>
            </a:r>
            <a:endParaRPr lang="en-US" sz="1400" dirty="0">
              <a:latin typeface="Arial"/>
              <a:cs typeface="Arial"/>
            </a:endParaRPr>
          </a:p>
          <a:p>
            <a:pPr>
              <a:spcBef>
                <a:spcPts val="300"/>
              </a:spcBef>
            </a:pPr>
            <a:r>
              <a:rPr lang="en-US" sz="1400" dirty="0">
                <a:latin typeface="Arial"/>
                <a:cs typeface="Arial"/>
              </a:rPr>
              <a:t>- The average salary in 1994 was $590,000 USD</a:t>
            </a:r>
          </a:p>
          <a:p>
            <a:pPr>
              <a:spcBef>
                <a:spcPts val="300"/>
              </a:spcBef>
            </a:pPr>
            <a:r>
              <a:rPr lang="en-US" sz="1400" dirty="0">
                <a:latin typeface="Arial"/>
                <a:cs typeface="Arial"/>
              </a:rPr>
              <a:t>- The average salary in 2022 was $4.4 million USD</a:t>
            </a:r>
          </a:p>
          <a:p>
            <a:pPr>
              <a:spcBef>
                <a:spcPts val="300"/>
              </a:spcBef>
            </a:pPr>
            <a:endParaRPr lang="en-US" sz="1400" dirty="0">
              <a:latin typeface="Arial"/>
              <a:cs typeface="Arial"/>
            </a:endParaRPr>
          </a:p>
          <a:p>
            <a:pPr>
              <a:spcBef>
                <a:spcPts val="300"/>
              </a:spcBef>
            </a:pPr>
            <a:r>
              <a:rPr lang="en-US" sz="1400" b="1" dirty="0">
                <a:latin typeface="Arial"/>
                <a:cs typeface="Arial"/>
              </a:rPr>
              <a:t>English Premier League (EPL)</a:t>
            </a:r>
            <a:endParaRPr lang="en-US" sz="1400" dirty="0">
              <a:latin typeface="Arial"/>
              <a:cs typeface="Arial"/>
            </a:endParaRPr>
          </a:p>
          <a:p>
            <a:pPr>
              <a:spcBef>
                <a:spcPts val="300"/>
              </a:spcBef>
            </a:pPr>
            <a:r>
              <a:rPr lang="en-US" sz="1400" dirty="0">
                <a:latin typeface="Arial"/>
                <a:cs typeface="Arial"/>
              </a:rPr>
              <a:t>- The average salary in 1990 was 1,500 pounds a week</a:t>
            </a:r>
          </a:p>
          <a:p>
            <a:pPr>
              <a:spcBef>
                <a:spcPts val="300"/>
              </a:spcBef>
            </a:pPr>
            <a:r>
              <a:rPr lang="en-US" sz="1400" dirty="0">
                <a:latin typeface="Arial"/>
                <a:cs typeface="Arial"/>
              </a:rPr>
              <a:t>- The average salary in 2022 was £515,000  pounds a week</a:t>
            </a:r>
          </a:p>
          <a:p>
            <a:pPr>
              <a:spcBef>
                <a:spcPts val="300"/>
              </a:spcBef>
            </a:pPr>
            <a:endParaRPr lang="en-US" sz="1400" dirty="0">
              <a:latin typeface="Arial"/>
              <a:cs typeface="Arial"/>
            </a:endParaRPr>
          </a:p>
          <a:p>
            <a:pPr>
              <a:spcBef>
                <a:spcPts val="300"/>
              </a:spcBef>
            </a:pPr>
            <a:endParaRPr lang="en-US" sz="1400" dirty="0">
              <a:latin typeface="Arial"/>
              <a:cs typeface="Arial"/>
            </a:endParaRPr>
          </a:p>
          <a:p>
            <a:pPr>
              <a:spcBef>
                <a:spcPts val="300"/>
              </a:spcBef>
            </a:pPr>
            <a:br>
              <a:rPr lang="en-US" sz="1400" dirty="0">
                <a:latin typeface="Arial"/>
                <a:cs typeface="Arial"/>
              </a:rPr>
            </a:br>
            <a:endParaRPr lang="en-US" sz="1400" dirty="0">
              <a:latin typeface="Arial"/>
              <a:cs typeface="Arial"/>
            </a:endParaRPr>
          </a:p>
          <a:p>
            <a:pPr marL="0" marR="0" indent="0" algn="l" defTabSz="536433">
              <a:lnSpc>
                <a:spcPct val="100000"/>
              </a:lnSpc>
              <a:spcBef>
                <a:spcPts val="0"/>
              </a:spcBef>
              <a:spcAft>
                <a:spcPts val="0"/>
              </a:spcAft>
              <a:buClrTx/>
              <a:buSzTx/>
              <a:buFontTx/>
              <a:buNone/>
              <a:tabLst/>
            </a:pPr>
            <a:endParaRPr lang="en-US" sz="1400" b="0" i="0" u="none" strike="noStrike" cap="none" spc="0" normalizeH="0" baseline="0" dirty="0">
              <a:ln>
                <a:noFill/>
              </a:ln>
              <a:solidFill>
                <a:srgbClr val="000000"/>
              </a:solidFill>
              <a:effectLst/>
              <a:uFillTx/>
              <a:latin typeface="Arial"/>
              <a:ea typeface="+mj-ea"/>
              <a:cs typeface="+mj-cs"/>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 descr="Image"/>
          <p:cNvPicPr>
            <a:picLocks noChangeAspect="1"/>
          </p:cNvPicPr>
          <p:nvPr/>
        </p:nvPicPr>
        <p:blipFill>
          <a:blip r:embed="rId2"/>
          <a:stretch>
            <a:fillRect/>
          </a:stretch>
        </p:blipFill>
        <p:spPr>
          <a:xfrm>
            <a:off x="1576792" y="296409"/>
            <a:ext cx="6958971" cy="549715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ítulo 1"/>
          <p:cNvSpPr txBox="1"/>
          <p:nvPr/>
        </p:nvSpPr>
        <p:spPr>
          <a:xfrm>
            <a:off x="669518" y="613869"/>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Player Associations</a:t>
            </a:r>
          </a:p>
        </p:txBody>
      </p:sp>
      <p:sp>
        <p:nvSpPr>
          <p:cNvPr id="132" name="The labor unions that represent athletes and function the same as unions in other industries.…"/>
          <p:cNvSpPr txBox="1">
            <a:spLocks noGrp="1"/>
          </p:cNvSpPr>
          <p:nvPr>
            <p:ph type="body" idx="4294967295"/>
          </p:nvPr>
        </p:nvSpPr>
        <p:spPr>
          <a:xfrm>
            <a:off x="666104" y="1205774"/>
            <a:ext cx="7570791" cy="1638306"/>
          </a:xfrm>
          <a:prstGeom prst="rect">
            <a:avLst/>
          </a:prstGeom>
        </p:spPr>
        <p:txBody>
          <a:bodyPr lIns="45718" tIns="45718" rIns="45718" bIns="45718" anchor="t">
            <a:normAutofit/>
          </a:bodyPr>
          <a:lstStyle/>
          <a:p>
            <a:pPr defTabSz="914400">
              <a:spcBef>
                <a:spcPts val="300"/>
              </a:spcBef>
              <a:defRPr sz="1700">
                <a:latin typeface="Arial"/>
                <a:ea typeface="Arial"/>
                <a:cs typeface="Arial"/>
                <a:sym typeface="Arial"/>
              </a:defRPr>
            </a:pPr>
            <a:endParaRPr lang="en-US" sz="1400" dirty="0"/>
          </a:p>
          <a:p>
            <a:pPr defTabSz="914400">
              <a:spcBef>
                <a:spcPts val="300"/>
              </a:spcBef>
              <a:defRPr sz="1700">
                <a:latin typeface="Arial"/>
                <a:ea typeface="Arial"/>
                <a:cs typeface="Arial"/>
                <a:sym typeface="Arial"/>
              </a:defRPr>
            </a:pPr>
            <a:r>
              <a:rPr sz="1400" dirty="0"/>
              <a:t>The labor unions that represent athletes and function the same as unions in other industries.</a:t>
            </a:r>
          </a:p>
          <a:p>
            <a:pPr defTabSz="914400">
              <a:spcBef>
                <a:spcPts val="300"/>
              </a:spcBef>
              <a:defRPr sz="1700">
                <a:latin typeface="Arial"/>
                <a:ea typeface="Arial"/>
                <a:cs typeface="Arial"/>
                <a:sym typeface="Arial"/>
              </a:defRPr>
            </a:pPr>
            <a:r>
              <a:rPr sz="1400" dirty="0"/>
              <a:t>They help aid athletes in issues such as salaries, contracts, and profit sharing.</a:t>
            </a:r>
            <a:r>
              <a:rPr lang="en-US" sz="1400" dirty="0"/>
              <a:t> </a:t>
            </a:r>
            <a:endParaRPr sz="1400" dirty="0"/>
          </a:p>
          <a:p>
            <a:pPr defTabSz="914400">
              <a:spcBef>
                <a:spcPts val="300"/>
              </a:spcBef>
              <a:defRPr sz="1700">
                <a:latin typeface="Arial"/>
                <a:ea typeface="Arial"/>
                <a:cs typeface="Arial"/>
                <a:sym typeface="Arial"/>
              </a:defRPr>
            </a:pPr>
            <a:r>
              <a:rPr sz="1400" dirty="0"/>
              <a:t>The sports’ leagues represent the owners and managers and their goals = control costs.</a:t>
            </a:r>
          </a:p>
        </p:txBody>
      </p:sp>
      <p:pic>
        <p:nvPicPr>
          <p:cNvPr id="133" name="Why-To-Unionize.jpeg" descr="Why-To-Unionize.jpeg"/>
          <p:cNvPicPr>
            <a:picLocks noChangeAspect="1"/>
          </p:cNvPicPr>
          <p:nvPr/>
        </p:nvPicPr>
        <p:blipFill>
          <a:blip r:embed="rId2"/>
          <a:stretch>
            <a:fillRect/>
          </a:stretch>
        </p:blipFill>
        <p:spPr>
          <a:xfrm>
            <a:off x="2147052" y="2915972"/>
            <a:ext cx="5618382" cy="316034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1082458_1_0509-sports-graphic-2_large.jpg" descr="1082458_1_0509-sports-graphic-2_large.jpg"/>
          <p:cNvPicPr>
            <a:picLocks noChangeAspect="1"/>
          </p:cNvPicPr>
          <p:nvPr/>
        </p:nvPicPr>
        <p:blipFill>
          <a:blip r:embed="rId2"/>
          <a:stretch>
            <a:fillRect/>
          </a:stretch>
        </p:blipFill>
        <p:spPr>
          <a:xfrm>
            <a:off x="627650" y="1109191"/>
            <a:ext cx="8841074" cy="398830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ítulo 1"/>
          <p:cNvSpPr txBox="1"/>
          <p:nvPr/>
        </p:nvSpPr>
        <p:spPr>
          <a:xfrm>
            <a:off x="506188" y="393433"/>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Player Unions</a:t>
            </a:r>
          </a:p>
        </p:txBody>
      </p:sp>
      <p:sp>
        <p:nvSpPr>
          <p:cNvPr id="138" name="Over the past 60 years, the NBPA collectively bargained professional basketball players into an average salary of $7 million, making them the highest-paid union employees in the world (the NFL and MLB also have unions, but they earn their members less ta"/>
          <p:cNvSpPr txBox="1"/>
          <p:nvPr/>
        </p:nvSpPr>
        <p:spPr>
          <a:xfrm>
            <a:off x="508012" y="941637"/>
            <a:ext cx="7779329" cy="3529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defTabSz="457200">
              <a:spcBef>
                <a:spcPts val="1600"/>
              </a:spcBef>
              <a:defRPr sz="1600">
                <a:latin typeface="Arial"/>
                <a:ea typeface="Arial"/>
                <a:cs typeface="Arial"/>
                <a:sym typeface="Arial"/>
              </a:defRPr>
            </a:pPr>
            <a:r>
              <a:rPr sz="1400" dirty="0"/>
              <a:t>Over the past 60 years, the NBPA collectively bargained professional basketball players into an average salary of $7 million, making them the highest-paid union employees </a:t>
            </a:r>
            <a:r>
              <a:rPr sz="1400" dirty="0">
                <a:hlinkClick r:id="rId2"/>
              </a:rPr>
              <a:t>in the world</a:t>
            </a:r>
            <a:r>
              <a:rPr sz="1400" dirty="0"/>
              <a:t> (the NFL and MLB also have unions, but they </a:t>
            </a:r>
            <a:r>
              <a:rPr sz="1400" dirty="0">
                <a:hlinkClick r:id="rId3"/>
              </a:rPr>
              <a:t>earn their members less take-home pay</a:t>
            </a:r>
            <a:r>
              <a:rPr sz="1400" dirty="0"/>
              <a:t>). Yet, over the very same period, millions of American workers saw paychecks flatline, jobs automate, and factories offshore. Today, as economic inequality drives debates both presidential and pedestrian, some economists argue that the decline of labor unions explains why workers receive a </a:t>
            </a:r>
            <a:r>
              <a:rPr sz="1400" dirty="0">
                <a:hlinkClick r:id="rId4"/>
              </a:rPr>
              <a:t>shrinking sliver</a:t>
            </a:r>
            <a:r>
              <a:rPr sz="1400" dirty="0"/>
              <a:t> of national income. Offering a blueprint to reverse this trend, the NBA players’ union shows how collective bargaining can help spread prosperity to workers in sectors beyond basketball.</a:t>
            </a:r>
            <a:endParaRPr lang="en-US" sz="1400" dirty="0"/>
          </a:p>
          <a:p>
            <a:pPr defTabSz="457200">
              <a:spcBef>
                <a:spcPts val="1600"/>
              </a:spcBef>
              <a:defRPr sz="1600">
                <a:latin typeface="Arial"/>
                <a:ea typeface="Arial"/>
                <a:cs typeface="Arial"/>
                <a:sym typeface="Arial"/>
              </a:defRPr>
            </a:pPr>
            <a:r>
              <a:rPr sz="1400" dirty="0"/>
              <a:t>"Prior to the union, the players had nothing," the NBPA proclaims. On their official website, </a:t>
            </a:r>
            <a:r>
              <a:rPr sz="1400" dirty="0">
                <a:hlinkClick r:id="rId2"/>
              </a:rPr>
              <a:t>a short video</a:t>
            </a:r>
            <a:r>
              <a:rPr sz="1400" dirty="0"/>
              <a:t> reel recounts how, in the early 1960s, the players had no pension, no health-care benefits, and a per diem of $7 a day. Boston Celtics Hall of Famer Bob Cousy </a:t>
            </a:r>
            <a:r>
              <a:rPr sz="1400" dirty="0">
                <a:hlinkClick r:id="rId5"/>
              </a:rPr>
              <a:t>portrayed</a:t>
            </a:r>
            <a:r>
              <a:rPr sz="1400" dirty="0"/>
              <a:t> the 1950s pre-union NBA as a sports oligarchy where “players had no voice" and "team owners took advantage of them." Even after unionizing in 1954, the Celtics' Gene Conley scoffed that owners were so stingy, they only conceded to give players "more soap in the shower room, and two towels instead of one."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BD5EA8DB-22F7-5B41-9CBB-E4D2FDE70682}"/>
              </a:ext>
            </a:extLst>
          </p:cNvPr>
          <p:cNvSpPr txBox="1">
            <a:spLocks/>
          </p:cNvSpPr>
          <p:nvPr/>
        </p:nvSpPr>
        <p:spPr>
          <a:xfrm>
            <a:off x="2062701" y="2528990"/>
            <a:ext cx="4975260" cy="1597743"/>
          </a:xfrm>
          <a:prstGeom prst="rect">
            <a:avLst/>
          </a:prstGeom>
        </p:spPr>
        <p:txBody>
          <a:bodyPr lIns="91440" tIns="45720" rIns="91440" bIns="45720" anchor="t">
            <a:noAutofit/>
          </a:bodyPr>
          <a:lstStyle>
            <a:defPPr>
              <a:defRPr lang="es-ES"/>
            </a:defPPr>
            <a:lvl1pPr marL="0" algn="l" defTabSz="536433" rtl="0" eaLnBrk="1" latinLnBrk="0" hangingPunct="1">
              <a:defRPr sz="2112" kern="1200">
                <a:solidFill>
                  <a:schemeClr val="tx1"/>
                </a:solidFill>
                <a:latin typeface="+mn-lt"/>
                <a:ea typeface="+mn-ea"/>
                <a:cs typeface="+mn-cs"/>
              </a:defRPr>
            </a:lvl1pPr>
            <a:lvl2pPr marL="536433" algn="l" defTabSz="536433" rtl="0" eaLnBrk="1" latinLnBrk="0" hangingPunct="1">
              <a:defRPr sz="2112" kern="1200">
                <a:solidFill>
                  <a:schemeClr val="tx1"/>
                </a:solidFill>
                <a:latin typeface="+mn-lt"/>
                <a:ea typeface="+mn-ea"/>
                <a:cs typeface="+mn-cs"/>
              </a:defRPr>
            </a:lvl2pPr>
            <a:lvl3pPr marL="1072866" algn="l" defTabSz="536433" rtl="0" eaLnBrk="1" latinLnBrk="0" hangingPunct="1">
              <a:defRPr sz="2112" kern="1200">
                <a:solidFill>
                  <a:schemeClr val="tx1"/>
                </a:solidFill>
                <a:latin typeface="+mn-lt"/>
                <a:ea typeface="+mn-ea"/>
                <a:cs typeface="+mn-cs"/>
              </a:defRPr>
            </a:lvl3pPr>
            <a:lvl4pPr marL="1609298" algn="l" defTabSz="536433" rtl="0" eaLnBrk="1" latinLnBrk="0" hangingPunct="1">
              <a:defRPr sz="2112" kern="1200">
                <a:solidFill>
                  <a:schemeClr val="tx1"/>
                </a:solidFill>
                <a:latin typeface="+mn-lt"/>
                <a:ea typeface="+mn-ea"/>
                <a:cs typeface="+mn-cs"/>
              </a:defRPr>
            </a:lvl4pPr>
            <a:lvl5pPr marL="2145731" algn="l" defTabSz="536433" rtl="0" eaLnBrk="1" latinLnBrk="0" hangingPunct="1">
              <a:defRPr sz="2112" kern="1200">
                <a:solidFill>
                  <a:schemeClr val="tx1"/>
                </a:solidFill>
                <a:latin typeface="+mn-lt"/>
                <a:ea typeface="+mn-ea"/>
                <a:cs typeface="+mn-cs"/>
              </a:defRPr>
            </a:lvl5pPr>
            <a:lvl6pPr marL="2682164" algn="l" defTabSz="536433" rtl="0" eaLnBrk="1" latinLnBrk="0" hangingPunct="1">
              <a:defRPr sz="2112" kern="1200">
                <a:solidFill>
                  <a:schemeClr val="tx1"/>
                </a:solidFill>
                <a:latin typeface="+mn-lt"/>
                <a:ea typeface="+mn-ea"/>
                <a:cs typeface="+mn-cs"/>
              </a:defRPr>
            </a:lvl6pPr>
            <a:lvl7pPr marL="3218597" algn="l" defTabSz="536433" rtl="0" eaLnBrk="1" latinLnBrk="0" hangingPunct="1">
              <a:defRPr sz="2112" kern="1200">
                <a:solidFill>
                  <a:schemeClr val="tx1"/>
                </a:solidFill>
                <a:latin typeface="+mn-lt"/>
                <a:ea typeface="+mn-ea"/>
                <a:cs typeface="+mn-cs"/>
              </a:defRPr>
            </a:lvl7pPr>
            <a:lvl8pPr marL="3755029" algn="l" defTabSz="536433" rtl="0" eaLnBrk="1" latinLnBrk="0" hangingPunct="1">
              <a:defRPr sz="2112" kern="1200">
                <a:solidFill>
                  <a:schemeClr val="tx1"/>
                </a:solidFill>
                <a:latin typeface="+mn-lt"/>
                <a:ea typeface="+mn-ea"/>
                <a:cs typeface="+mn-cs"/>
              </a:defRPr>
            </a:lvl8pPr>
            <a:lvl9pPr marL="4291462" algn="l" defTabSz="536433" rtl="0" eaLnBrk="1" latinLnBrk="0" hangingPunct="1">
              <a:defRPr sz="2112" kern="1200">
                <a:solidFill>
                  <a:schemeClr val="tx1"/>
                </a:solidFill>
                <a:latin typeface="+mn-lt"/>
                <a:ea typeface="+mn-ea"/>
                <a:cs typeface="+mn-cs"/>
              </a:defRPr>
            </a:lvl9pPr>
          </a:lstStyle>
          <a:p>
            <a:pPr algn="l"/>
            <a:r>
              <a:rPr lang="en-US" sz="3000" b="1" dirty="0">
                <a:solidFill>
                  <a:schemeClr val="bg1"/>
                </a:solidFill>
                <a:latin typeface="Georgia"/>
              </a:rPr>
              <a:t>Thank You</a:t>
            </a:r>
            <a:endParaRPr lang="en-US" dirty="0">
              <a:solidFill>
                <a:schemeClr val="bg1"/>
              </a:solidFill>
            </a:endParaRPr>
          </a:p>
        </p:txBody>
      </p:sp>
    </p:spTree>
    <p:extLst>
      <p:ext uri="{BB962C8B-B14F-4D97-AF65-F5344CB8AC3E}">
        <p14:creationId xmlns:p14="http://schemas.microsoft.com/office/powerpoint/2010/main" val="1060360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ítulo 1"/>
          <p:cNvSpPr txBox="1">
            <a:spLocks noGrp="1"/>
          </p:cNvSpPr>
          <p:nvPr>
            <p:ph type="title" idx="4294967295"/>
          </p:nvPr>
        </p:nvSpPr>
        <p:spPr>
          <a:xfrm>
            <a:off x="816864" y="631050"/>
            <a:ext cx="6946691" cy="823783"/>
          </a:xfrm>
          <a:prstGeom prst="rect">
            <a:avLst/>
          </a:prstGeom>
        </p:spPr>
        <p:txBody>
          <a:bodyPr anchor="t">
            <a:normAutofit/>
          </a:bodyPr>
          <a:lstStyle>
            <a:lvl1pPr algn="l">
              <a:defRPr sz="2000" b="1">
                <a:solidFill>
                  <a:srgbClr val="921824"/>
                </a:solidFill>
                <a:latin typeface="Georgia"/>
                <a:ea typeface="Georgia"/>
                <a:cs typeface="Georgia"/>
                <a:sym typeface="Georgia"/>
              </a:defRPr>
            </a:lvl1pPr>
          </a:lstStyle>
          <a:p>
            <a:r>
              <a:t>Salary Structures</a:t>
            </a:r>
          </a:p>
        </p:txBody>
      </p:sp>
      <p:sp>
        <p:nvSpPr>
          <p:cNvPr id="71" name="Marcador de texto 3"/>
          <p:cNvSpPr txBox="1">
            <a:spLocks noGrp="1"/>
          </p:cNvSpPr>
          <p:nvPr>
            <p:ph type="body" sz="half" idx="4294967295"/>
          </p:nvPr>
        </p:nvSpPr>
        <p:spPr>
          <a:xfrm>
            <a:off x="821049" y="1667765"/>
            <a:ext cx="7725406" cy="2795525"/>
          </a:xfrm>
          <a:prstGeom prst="rect">
            <a:avLst/>
          </a:prstGeom>
        </p:spPr>
        <p:txBody>
          <a:bodyPr lIns="45718" tIns="45718" rIns="45718" bIns="45718" numCol="2" spcCol="41262" anchor="t">
            <a:normAutofit/>
          </a:bodyPr>
          <a:lstStyle/>
          <a:p>
            <a:pPr marL="0" indent="0">
              <a:spcBef>
                <a:spcPts val="300"/>
              </a:spcBef>
              <a:buSzTx/>
              <a:buNone/>
              <a:defRPr sz="1400">
                <a:latin typeface="Arial"/>
                <a:ea typeface="Arial"/>
                <a:cs typeface="Arial"/>
                <a:sym typeface="Arial"/>
              </a:defRPr>
            </a:pPr>
            <a:r>
              <a:rPr b="1" dirty="0"/>
              <a:t>Free Market versus Agreed Salary Structure</a:t>
            </a:r>
          </a:p>
          <a:p>
            <a:pPr marL="0" indent="0">
              <a:spcBef>
                <a:spcPts val="300"/>
              </a:spcBef>
              <a:buSzTx/>
              <a:buNone/>
              <a:defRPr sz="1400">
                <a:latin typeface="Arial"/>
                <a:ea typeface="Arial"/>
                <a:cs typeface="Arial"/>
                <a:sym typeface="Arial"/>
              </a:defRPr>
            </a:pPr>
            <a:endParaRPr/>
          </a:p>
          <a:p>
            <a:pPr marL="0" indent="0">
              <a:spcBef>
                <a:spcPts val="300"/>
              </a:spcBef>
              <a:buSzTx/>
              <a:buNone/>
              <a:defRPr sz="1400">
                <a:latin typeface="Arial"/>
                <a:ea typeface="Arial"/>
                <a:cs typeface="Arial"/>
                <a:sym typeface="Arial"/>
              </a:defRPr>
            </a:pPr>
            <a:r>
              <a:rPr dirty="0"/>
              <a:t>There are fundamental differences across sporting leagues in how athlete compensation is determined.</a:t>
            </a:r>
          </a:p>
          <a:p>
            <a:pPr marL="0" indent="0">
              <a:spcBef>
                <a:spcPts val="300"/>
              </a:spcBef>
              <a:buSzTx/>
              <a:buNone/>
              <a:defRPr sz="1400">
                <a:latin typeface="Arial"/>
                <a:ea typeface="Arial"/>
                <a:cs typeface="Arial"/>
                <a:sym typeface="Arial"/>
              </a:defRPr>
            </a:pPr>
            <a:endParaRPr dirty="0"/>
          </a:p>
          <a:p>
            <a:pPr marL="0" indent="0">
              <a:spcBef>
                <a:spcPts val="300"/>
              </a:spcBef>
              <a:buSzTx/>
              <a:buNone/>
              <a:defRPr sz="1400">
                <a:latin typeface="Arial"/>
                <a:ea typeface="Arial"/>
                <a:cs typeface="Arial"/>
                <a:sym typeface="Arial"/>
              </a:defRPr>
            </a:pPr>
            <a:r>
              <a:rPr b="1" dirty="0"/>
              <a:t>Approaches:</a:t>
            </a:r>
          </a:p>
          <a:p>
            <a:pPr marL="0" indent="0">
              <a:spcBef>
                <a:spcPts val="300"/>
              </a:spcBef>
              <a:buSzTx/>
              <a:buNone/>
              <a:defRPr sz="1400">
                <a:latin typeface="Arial"/>
                <a:ea typeface="Arial"/>
                <a:cs typeface="Arial"/>
                <a:sym typeface="Arial"/>
              </a:defRPr>
            </a:pPr>
            <a:endParaRPr/>
          </a:p>
          <a:p>
            <a:pPr marL="285750" indent="-285750">
              <a:spcBef>
                <a:spcPts val="300"/>
              </a:spcBef>
              <a:buSzTx/>
              <a:defRPr sz="1400">
                <a:latin typeface="Arial"/>
                <a:ea typeface="Arial"/>
                <a:cs typeface="Arial"/>
                <a:sym typeface="Arial"/>
              </a:defRPr>
            </a:pPr>
            <a:r>
              <a:rPr dirty="0"/>
              <a:t>Allow free-market to operate on an individual player-by-player basis – this means there is no constraint on salaries at either the top or bottom of the roster. Examples: English Premier </a:t>
            </a:r>
            <a:r>
              <a:t>League, Spanish </a:t>
            </a:r>
            <a:r>
              <a:rPr lang="en-US"/>
              <a:t>Liga. </a:t>
            </a:r>
          </a:p>
          <a:p>
            <a:pPr marL="285750" indent="-285750">
              <a:spcBef>
                <a:spcPts val="300"/>
              </a:spcBef>
              <a:buSzTx/>
              <a:defRPr sz="1400">
                <a:latin typeface="Arial"/>
                <a:ea typeface="Arial"/>
                <a:cs typeface="Arial"/>
                <a:sym typeface="Arial"/>
              </a:defRPr>
            </a:pPr>
            <a:r>
              <a:rPr lang="en-US"/>
              <a:t>Allowed</a:t>
            </a:r>
            <a:r>
              <a:t> to have an “agreed salary structure” that </a:t>
            </a:r>
            <a:r>
              <a:rPr dirty="0"/>
              <a:t>places constraints on salary payments.</a:t>
            </a: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ítulo 1"/>
          <p:cNvSpPr txBox="1"/>
          <p:nvPr/>
        </p:nvSpPr>
        <p:spPr>
          <a:xfrm>
            <a:off x="1078453" y="1420173"/>
            <a:ext cx="6855250"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FFFFFF"/>
                </a:solidFill>
                <a:latin typeface="Georgia"/>
                <a:ea typeface="Georgia"/>
                <a:cs typeface="Georgia"/>
                <a:sym typeface="Georgia"/>
              </a:defRPr>
            </a:lvl1pPr>
          </a:lstStyle>
          <a:p>
            <a:r>
              <a:t>Salary Structures</a:t>
            </a:r>
          </a:p>
        </p:txBody>
      </p:sp>
      <p:sp>
        <p:nvSpPr>
          <p:cNvPr id="2" name="TextBox 1">
            <a:extLst>
              <a:ext uri="{FF2B5EF4-FFF2-40B4-BE49-F238E27FC236}">
                <a16:creationId xmlns:a16="http://schemas.microsoft.com/office/drawing/2014/main" id="{135F4106-5C26-5BB8-B192-EFD1F8485A3F}"/>
              </a:ext>
            </a:extLst>
          </p:cNvPr>
          <p:cNvSpPr txBox="1"/>
          <p:nvPr/>
        </p:nvSpPr>
        <p:spPr>
          <a:xfrm>
            <a:off x="1143000" y="2024743"/>
            <a:ext cx="7037614" cy="450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b="1">
                <a:solidFill>
                  <a:schemeClr val="bg1"/>
                </a:solidFill>
                <a:latin typeface="Arial"/>
                <a:ea typeface="+mj-lt"/>
                <a:cs typeface="+mj-lt"/>
              </a:rPr>
              <a:t>Agreed Salary Structure</a:t>
            </a:r>
            <a:endParaRPr lang="en-US" sz="1400" dirty="0">
              <a:solidFill>
                <a:schemeClr val="bg1"/>
              </a:solidFill>
              <a:latin typeface="Arial"/>
            </a:endParaRPr>
          </a:p>
          <a:p>
            <a:endParaRPr lang="en-US" sz="1400" b="1" dirty="0">
              <a:solidFill>
                <a:schemeClr val="bg1"/>
              </a:solidFill>
              <a:latin typeface="Arial"/>
              <a:ea typeface="+mj-lt"/>
              <a:cs typeface="+mj-lt"/>
            </a:endParaRPr>
          </a:p>
          <a:p>
            <a:r>
              <a:rPr lang="en-US" sz="1400" b="1" dirty="0">
                <a:solidFill>
                  <a:schemeClr val="bg1"/>
                </a:solidFill>
                <a:latin typeface="Arial"/>
                <a:ea typeface="+mj-lt"/>
                <a:cs typeface="+mj-lt"/>
              </a:rPr>
              <a:t>League Level:</a:t>
            </a:r>
            <a:r>
              <a:rPr lang="en-US" sz="1400" dirty="0">
                <a:solidFill>
                  <a:schemeClr val="bg1"/>
                </a:solidFill>
                <a:latin typeface="Arial"/>
                <a:ea typeface="+mj-lt"/>
                <a:cs typeface="+mj-lt"/>
              </a:rPr>
              <a:t> This constraint is typically a formula that sets total player salary payments as a percentage of designated total league-related revenues. For example, in the NBA, player salaries are linked to a percentage of BRI (basketball-related income), and in the NFL, they are set as a percentage of the DGR (designated gross revenues). All of these terms are outlined between the leagues and their players' associations.</a:t>
            </a:r>
            <a:endParaRPr lang="en-US" sz="1400" dirty="0">
              <a:solidFill>
                <a:schemeClr val="bg1"/>
              </a:solidFill>
              <a:latin typeface="Arial"/>
            </a:endParaRPr>
          </a:p>
          <a:p>
            <a:endParaRPr lang="en-US" sz="1400" b="1" dirty="0">
              <a:solidFill>
                <a:schemeClr val="bg1"/>
              </a:solidFill>
              <a:latin typeface="Arial"/>
              <a:ea typeface="+mj-lt"/>
              <a:cs typeface="+mj-lt"/>
            </a:endParaRPr>
          </a:p>
          <a:p>
            <a:r>
              <a:rPr lang="en-US" sz="1400" b="1" dirty="0">
                <a:solidFill>
                  <a:schemeClr val="bg1"/>
                </a:solidFill>
                <a:latin typeface="Arial"/>
                <a:ea typeface="+mj-lt"/>
                <a:cs typeface="+mj-lt"/>
              </a:rPr>
              <a:t>Club Level:</a:t>
            </a:r>
            <a:r>
              <a:rPr lang="en-US" sz="1400" dirty="0">
                <a:solidFill>
                  <a:schemeClr val="bg1"/>
                </a:solidFill>
                <a:latin typeface="Arial"/>
                <a:ea typeface="+mj-lt"/>
                <a:cs typeface="+mj-lt"/>
              </a:rPr>
              <a:t> Constraints on player salaries at the club level in some leagues are related to constraints agreed upon at the league level. These can include salary caps, where each club is given a set dollar salary cap for the coming season, which they cannot exceed without incurring severe penalties.</a:t>
            </a:r>
            <a:endParaRPr lang="en-US" sz="1400" dirty="0">
              <a:solidFill>
                <a:schemeClr val="bg1"/>
              </a:solidFill>
              <a:latin typeface="Arial"/>
            </a:endParaRPr>
          </a:p>
          <a:p>
            <a:endParaRPr lang="en-US" sz="1400" b="1" dirty="0">
              <a:solidFill>
                <a:schemeClr val="bg1"/>
              </a:solidFill>
              <a:latin typeface="Arial"/>
              <a:ea typeface="+mj-lt"/>
              <a:cs typeface="+mj-lt"/>
            </a:endParaRPr>
          </a:p>
          <a:p>
            <a:r>
              <a:rPr lang="en-US" sz="1400" b="1" dirty="0">
                <a:solidFill>
                  <a:schemeClr val="bg1"/>
                </a:solidFill>
                <a:latin typeface="Arial"/>
                <a:ea typeface="+mj-lt"/>
                <a:cs typeface="+mj-lt"/>
              </a:rPr>
              <a:t>Player Level:</a:t>
            </a:r>
            <a:r>
              <a:rPr lang="en-US" sz="1400" dirty="0">
                <a:solidFill>
                  <a:schemeClr val="bg1"/>
                </a:solidFill>
                <a:latin typeface="Arial"/>
                <a:ea typeface="+mj-lt"/>
                <a:cs typeface="+mj-lt"/>
              </a:rPr>
              <a:t> Player associations often negotiate with the leagues to secure a minimum salary for their members. These minimums are unrelated to market forces for any specific player. For example, minimum salaries in the NBA are a function of the years played in the league.</a:t>
            </a:r>
            <a:endParaRPr lang="en-US" sz="1400" dirty="0">
              <a:solidFill>
                <a:schemeClr val="bg1"/>
              </a:solidFill>
              <a:latin typeface="Arial"/>
            </a:endParaRPr>
          </a:p>
          <a:p>
            <a:br>
              <a:rPr lang="en-US" dirty="0"/>
            </a:br>
            <a:endParaRPr lang="en-US" sz="1400" dirty="0">
              <a:solidFill>
                <a:schemeClr val="bg1"/>
              </a:solidFill>
              <a:latin typeface="Arial"/>
            </a:endParaRPr>
          </a:p>
          <a:p>
            <a:pPr marL="0" marR="0" indent="0" algn="l" defTabSz="536433">
              <a:lnSpc>
                <a:spcPct val="100000"/>
              </a:lnSpc>
              <a:spcBef>
                <a:spcPts val="0"/>
              </a:spcBef>
              <a:spcAft>
                <a:spcPts val="0"/>
              </a:spcAft>
              <a:buClrTx/>
              <a:buSzTx/>
              <a:buFontTx/>
              <a:buNone/>
              <a:tabLst/>
            </a:pPr>
            <a:endParaRPr lang="en-US" sz="1400" b="0" i="0" u="none" strike="noStrike" cap="none" spc="0" normalizeH="0" baseline="0" dirty="0">
              <a:ln>
                <a:noFill/>
              </a:ln>
              <a:solidFill>
                <a:schemeClr val="bg1"/>
              </a:solidFill>
              <a:effectLst/>
              <a:uFillTx/>
              <a:latin typeface="Arial"/>
              <a:ea typeface="+mj-ea"/>
              <a:cs typeface="+mj-cs"/>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ítulo 1"/>
          <p:cNvSpPr txBox="1"/>
          <p:nvPr/>
        </p:nvSpPr>
        <p:spPr>
          <a:xfrm>
            <a:off x="1052621" y="1058547"/>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Motivations for Player Salary Constraints   </a:t>
            </a:r>
          </a:p>
        </p:txBody>
      </p:sp>
      <p:sp>
        <p:nvSpPr>
          <p:cNvPr id="78" name="Areas of Commonality                                                                    Areas of Differentiation…"/>
          <p:cNvSpPr txBox="1">
            <a:spLocks noGrp="1"/>
          </p:cNvSpPr>
          <p:nvPr>
            <p:ph type="body" sz="half" idx="4294967295"/>
          </p:nvPr>
        </p:nvSpPr>
        <p:spPr>
          <a:xfrm>
            <a:off x="1319560" y="1828033"/>
            <a:ext cx="7270943" cy="3822692"/>
          </a:xfrm>
          <a:prstGeom prst="rect">
            <a:avLst/>
          </a:prstGeom>
        </p:spPr>
        <p:txBody>
          <a:bodyPr lIns="45718" tIns="45718" rIns="45718" bIns="45718" anchor="t">
            <a:noAutofit/>
          </a:bodyPr>
          <a:lstStyle/>
          <a:p>
            <a:pPr marL="3279775" lvl="3" indent="-285750" defTabSz="448055">
              <a:spcBef>
                <a:spcPts val="200"/>
              </a:spcBef>
              <a:defRPr sz="1372">
                <a:latin typeface="Arial"/>
                <a:ea typeface="Arial"/>
                <a:cs typeface="Arial"/>
                <a:sym typeface="Arial"/>
              </a:defRPr>
            </a:pPr>
            <a:r>
              <a:rPr sz="1400" b="1" dirty="0"/>
              <a:t>Promote Competitive Balance</a:t>
            </a:r>
            <a:r>
              <a:rPr sz="1400" dirty="0"/>
              <a:t> – </a:t>
            </a:r>
            <a:r>
              <a:rPr lang="en-US" sz="1400" dirty="0"/>
              <a:t>Attempts</a:t>
            </a:r>
            <a:r>
              <a:rPr sz="1400" dirty="0"/>
              <a:t> to prevent one or several clubs from having payrolls much larger than those of other clubs. Ex: New York Yankees</a:t>
            </a:r>
            <a:r>
              <a:rPr lang="en-US" sz="1400" dirty="0"/>
              <a:t>.</a:t>
            </a:r>
          </a:p>
          <a:p>
            <a:pPr marL="3279775" lvl="3" indent="-285750" defTabSz="448055">
              <a:spcBef>
                <a:spcPts val="200"/>
              </a:spcBef>
              <a:defRPr sz="1372">
                <a:latin typeface="Arial"/>
                <a:ea typeface="Arial"/>
                <a:cs typeface="Arial"/>
                <a:sym typeface="Arial"/>
              </a:defRPr>
            </a:pPr>
            <a:r>
              <a:rPr sz="1400" b="1" dirty="0"/>
              <a:t>Economic Viability of League</a:t>
            </a:r>
            <a:r>
              <a:rPr sz="1400" dirty="0"/>
              <a:t> – </a:t>
            </a:r>
            <a:r>
              <a:rPr lang="en-US" sz="1400" dirty="0"/>
              <a:t>Restricting</a:t>
            </a:r>
            <a:r>
              <a:rPr sz="1400" dirty="0"/>
              <a:t> player salaries to a level that ensures club profitability is needed for the league. Ex: the NFL combines the player salary/DGR revenue with the largest league central revenue pool, that is then equally shared.</a:t>
            </a:r>
          </a:p>
          <a:p>
            <a:pPr marL="3279775" lvl="3" indent="-285750" defTabSz="448055">
              <a:spcBef>
                <a:spcPts val="200"/>
              </a:spcBef>
              <a:defRPr sz="1372">
                <a:latin typeface="Arial"/>
                <a:ea typeface="Arial"/>
                <a:cs typeface="Arial"/>
                <a:sym typeface="Arial"/>
              </a:defRPr>
            </a:pPr>
            <a:r>
              <a:rPr sz="1400" b="1" dirty="0"/>
              <a:t>Promote a Broad Sharing by Players of the Total Revenues in a Sport:</a:t>
            </a:r>
            <a:r>
              <a:rPr sz="1400" dirty="0"/>
              <a:t> </a:t>
            </a:r>
            <a:r>
              <a:rPr lang="en-US" sz="1400" dirty="0"/>
              <a:t>Allowing</a:t>
            </a:r>
            <a:r>
              <a:rPr sz="1400" dirty="0"/>
              <a:t> max and min salary levels for each team increases the chance for the creation of a set of players who will receive good salaries in relation to the free market system</a:t>
            </a:r>
            <a:r>
              <a:rPr lang="en-US" sz="1400" dirty="0"/>
              <a:t>.</a:t>
            </a:r>
            <a:endParaRPr sz="1400" dirty="0"/>
          </a:p>
        </p:txBody>
      </p:sp>
      <p:pic>
        <p:nvPicPr>
          <p:cNvPr id="79" name="download.jpg" descr="download.jpg"/>
          <p:cNvPicPr>
            <a:picLocks noChangeAspect="1"/>
          </p:cNvPicPr>
          <p:nvPr/>
        </p:nvPicPr>
        <p:blipFill>
          <a:blip r:embed="rId2"/>
          <a:stretch>
            <a:fillRect/>
          </a:stretch>
        </p:blipFill>
        <p:spPr>
          <a:xfrm>
            <a:off x="1120305" y="1957186"/>
            <a:ext cx="2717801" cy="2984501"/>
          </a:xfrm>
          <a:prstGeom prst="rect">
            <a:avLst/>
          </a:prstGeom>
          <a:ln w="12700">
            <a:miter lim="400000"/>
          </a:ln>
          <a:effectLst>
            <a:outerShdw blurRad="254000" dist="127000" dir="16200000" rotWithShape="0">
              <a:srgbClr val="000000">
                <a:alpha val="70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1. Leadership and Strategy Matters – the sports industry, just like other industries, also places importance on top managers/management exhibiting strong leadership and executing well-developed strategies.…"/>
          <p:cNvSpPr txBox="1">
            <a:spLocks noGrp="1"/>
          </p:cNvSpPr>
          <p:nvPr>
            <p:ph type="body" idx="4294967295"/>
          </p:nvPr>
        </p:nvSpPr>
        <p:spPr>
          <a:xfrm>
            <a:off x="717682" y="1714230"/>
            <a:ext cx="7825481" cy="2182567"/>
          </a:xfrm>
          <a:prstGeom prst="rect">
            <a:avLst/>
          </a:prstGeom>
        </p:spPr>
        <p:txBody>
          <a:bodyPr lIns="45718" tIns="45718" rIns="45718" bIns="45718" anchor="t">
            <a:normAutofit/>
          </a:bodyPr>
          <a:lstStyle/>
          <a:p>
            <a:pPr marL="191770" indent="-191770" defTabSz="511650">
              <a:spcBef>
                <a:spcPts val="100"/>
              </a:spcBef>
              <a:buSzTx/>
              <a:buNone/>
              <a:defRPr sz="1700">
                <a:latin typeface="Arial"/>
                <a:ea typeface="Arial"/>
                <a:cs typeface="Arial"/>
                <a:sym typeface="Arial"/>
              </a:defRPr>
            </a:pPr>
            <a:r>
              <a:rPr sz="1400" b="1" dirty="0"/>
              <a:t>Strikes and Lockouts</a:t>
            </a:r>
            <a:endParaRPr lang="en-US" sz="1400" b="1" dirty="0"/>
          </a:p>
          <a:p>
            <a:pPr marL="191770" indent="-191770" defTabSz="511650">
              <a:spcBef>
                <a:spcPts val="100"/>
              </a:spcBef>
              <a:buSzTx/>
              <a:buNone/>
              <a:defRPr sz="1700">
                <a:latin typeface="Arial"/>
                <a:ea typeface="Arial"/>
                <a:cs typeface="Arial"/>
                <a:sym typeface="Arial"/>
              </a:defRPr>
            </a:pPr>
            <a:endParaRPr sz="1400" dirty="0"/>
          </a:p>
          <a:p>
            <a:pPr marL="191770" indent="-191770" defTabSz="511650">
              <a:spcBef>
                <a:spcPts val="100"/>
              </a:spcBef>
              <a:buSzTx/>
              <a:buNone/>
              <a:defRPr sz="1700">
                <a:latin typeface="Arial"/>
                <a:ea typeface="Arial"/>
                <a:cs typeface="Arial"/>
                <a:sym typeface="Arial"/>
              </a:defRPr>
            </a:pPr>
            <a:r>
              <a:rPr sz="1400" dirty="0"/>
              <a:t>Players and owners don’t always enjoy harmonious relationships.</a:t>
            </a:r>
            <a:r>
              <a:rPr lang="en-US" sz="1400" dirty="0"/>
              <a:t> </a:t>
            </a:r>
            <a:r>
              <a:rPr sz="1400" dirty="0"/>
              <a:t>Strikes and lockouts can take</a:t>
            </a:r>
            <a:r>
              <a:rPr lang="en-US" sz="1400" dirty="0"/>
              <a:t> </a:t>
            </a:r>
          </a:p>
          <a:p>
            <a:pPr marL="191770" indent="-191770" defTabSz="511650">
              <a:spcBef>
                <a:spcPts val="100"/>
              </a:spcBef>
              <a:buSzTx/>
              <a:buNone/>
              <a:defRPr sz="1700">
                <a:latin typeface="Arial"/>
                <a:ea typeface="Arial"/>
                <a:cs typeface="Arial"/>
                <a:sym typeface="Arial"/>
              </a:defRPr>
            </a:pPr>
            <a:r>
              <a:rPr sz="1400" dirty="0"/>
              <a:t>place during labor</a:t>
            </a:r>
            <a:r>
              <a:rPr lang="en-US" sz="1400" dirty="0"/>
              <a:t> negotiations</a:t>
            </a:r>
            <a:r>
              <a:rPr sz="1400" dirty="0"/>
              <a:t>.</a:t>
            </a:r>
            <a:r>
              <a:rPr lang="en-US" sz="1400" dirty="0"/>
              <a:t> </a:t>
            </a:r>
            <a:r>
              <a:rPr sz="1400"/>
              <a:t>A strike can occur when a player refuses to play under</a:t>
            </a:r>
            <a:endParaRPr lang="en-US" sz="1700"/>
          </a:p>
          <a:p>
            <a:pPr marL="191770" indent="-191770" defTabSz="511650">
              <a:spcBef>
                <a:spcPts val="100"/>
              </a:spcBef>
              <a:buSzTx/>
              <a:buNone/>
              <a:defRPr sz="1700">
                <a:latin typeface="Arial"/>
                <a:ea typeface="Arial"/>
                <a:cs typeface="Arial"/>
                <a:sym typeface="Arial"/>
              </a:defRPr>
            </a:pPr>
            <a:r>
              <a:rPr lang="en-US" sz="1400"/>
              <a:t>the conditions</a:t>
            </a:r>
            <a:r>
              <a:rPr sz="1400" dirty="0"/>
              <a:t> offered.</a:t>
            </a:r>
            <a:endParaRPr lang="en-US" sz="1700"/>
          </a:p>
          <a:p>
            <a:pPr marL="191770" indent="-191770" defTabSz="511650">
              <a:spcBef>
                <a:spcPts val="100"/>
              </a:spcBef>
              <a:buSzTx/>
              <a:buNone/>
              <a:defRPr sz="1700">
                <a:latin typeface="Arial"/>
                <a:ea typeface="Arial"/>
                <a:cs typeface="Arial"/>
                <a:sym typeface="Arial"/>
              </a:defRPr>
            </a:pPr>
            <a:endParaRPr sz="1400" dirty="0"/>
          </a:p>
          <a:p>
            <a:pPr marL="191770" indent="-191770" defTabSz="511650">
              <a:spcBef>
                <a:spcPts val="100"/>
              </a:spcBef>
              <a:buSzTx/>
              <a:buNone/>
              <a:defRPr sz="1700">
                <a:latin typeface="Arial"/>
                <a:ea typeface="Arial"/>
                <a:cs typeface="Arial"/>
                <a:sym typeface="Arial"/>
              </a:defRPr>
            </a:pPr>
            <a:r>
              <a:rPr lang="en-US" sz="1400" dirty="0"/>
              <a:t>A</a:t>
            </a:r>
            <a:r>
              <a:rPr sz="1400" dirty="0"/>
              <a:t> lockout occurs when the owners shut down the </a:t>
            </a:r>
            <a:r>
              <a:rPr lang="en-US" sz="1400" dirty="0"/>
              <a:t>operations on</a:t>
            </a:r>
            <a:r>
              <a:rPr sz="1400" dirty="0"/>
              <a:t> knowledge that the players will </a:t>
            </a:r>
            <a:endParaRPr lang="en-US" sz="1400" dirty="0"/>
          </a:p>
          <a:p>
            <a:pPr marL="191770" indent="-191770" defTabSz="511650">
              <a:spcBef>
                <a:spcPts val="100"/>
              </a:spcBef>
              <a:buSzTx/>
              <a:buNone/>
              <a:defRPr sz="1700">
                <a:latin typeface="Arial"/>
                <a:ea typeface="Arial"/>
                <a:cs typeface="Arial"/>
                <a:sym typeface="Arial"/>
              </a:defRPr>
            </a:pPr>
            <a:r>
              <a:rPr sz="1400" dirty="0"/>
              <a:t>not agree to</a:t>
            </a:r>
            <a:r>
              <a:rPr lang="en-US" sz="1400" dirty="0"/>
              <a:t> </a:t>
            </a:r>
            <a:r>
              <a:rPr sz="1400" dirty="0"/>
              <a:t>certain</a:t>
            </a:r>
            <a:r>
              <a:rPr lang="en-US" sz="1400" dirty="0"/>
              <a:t> conditions the</a:t>
            </a:r>
            <a:r>
              <a:rPr sz="1400" dirty="0"/>
              <a:t> owners have offered them.</a:t>
            </a:r>
            <a:endParaRPr lang="en-US" sz="1700"/>
          </a:p>
        </p:txBody>
      </p:sp>
      <p:sp>
        <p:nvSpPr>
          <p:cNvPr id="82" name="Título 1"/>
          <p:cNvSpPr txBox="1"/>
          <p:nvPr/>
        </p:nvSpPr>
        <p:spPr>
          <a:xfrm>
            <a:off x="719849" y="1136869"/>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Labor Issues - Strikes versus Lockouts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HighestPaidAthletes_Supplemental.jpg" descr="HighestPaidAthletes_Supplemental.jpg"/>
          <p:cNvPicPr>
            <a:picLocks noChangeAspect="1"/>
          </p:cNvPicPr>
          <p:nvPr/>
        </p:nvPicPr>
        <p:blipFill>
          <a:blip r:embed="rId2"/>
          <a:stretch>
            <a:fillRect/>
          </a:stretch>
        </p:blipFill>
        <p:spPr>
          <a:xfrm>
            <a:off x="756032" y="331410"/>
            <a:ext cx="8943324" cy="590041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ports Marketing"/>
          <p:cNvSpPr txBox="1">
            <a:spLocks noGrp="1"/>
          </p:cNvSpPr>
          <p:nvPr>
            <p:ph type="title" idx="4294967295"/>
          </p:nvPr>
        </p:nvSpPr>
        <p:spPr>
          <a:xfrm>
            <a:off x="330630" y="-414581"/>
            <a:ext cx="6781801" cy="685803"/>
          </a:xfrm>
          <a:prstGeom prst="rect">
            <a:avLst/>
          </a:prstGeom>
        </p:spPr>
        <p:txBody>
          <a:bodyPr>
            <a:normAutofit/>
          </a:bodyPr>
          <a:lstStyle>
            <a:lvl1pPr algn="l">
              <a:defRPr sz="3600">
                <a:solidFill>
                  <a:srgbClr val="FFFFFF"/>
                </a:solidFill>
                <a:latin typeface="Arial"/>
                <a:ea typeface="Arial"/>
                <a:cs typeface="Arial"/>
                <a:sym typeface="Arial"/>
              </a:defRPr>
            </a:lvl1pPr>
          </a:lstStyle>
          <a:p>
            <a:r>
              <a:t>Sports Marketing</a:t>
            </a:r>
          </a:p>
        </p:txBody>
      </p:sp>
      <p:sp>
        <p:nvSpPr>
          <p:cNvPr id="92" name="Shape 299"/>
          <p:cNvSpPr txBox="1"/>
          <p:nvPr/>
        </p:nvSpPr>
        <p:spPr>
          <a:xfrm>
            <a:off x="634129" y="1386322"/>
            <a:ext cx="7657759" cy="2893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defRPr sz="1400">
                <a:latin typeface="Arial"/>
                <a:ea typeface="Arial"/>
                <a:cs typeface="Arial"/>
                <a:sym typeface="Arial"/>
              </a:defRPr>
            </a:pPr>
            <a:r>
              <a:rPr dirty="0"/>
              <a:t>Many players/athletes are represented by agents in negotiations</a:t>
            </a:r>
          </a:p>
          <a:p>
            <a:pPr>
              <a:defRPr sz="1400">
                <a:latin typeface="Arial"/>
                <a:ea typeface="Arial"/>
                <a:cs typeface="Arial"/>
                <a:sym typeface="Arial"/>
              </a:defRPr>
            </a:pPr>
            <a:r>
              <a:rPr dirty="0"/>
              <a:t>with clubs, tournaments and endorsement-related dealings. Agents</a:t>
            </a:r>
          </a:p>
          <a:p>
            <a:pPr>
              <a:defRPr sz="1400">
                <a:latin typeface="Arial"/>
                <a:ea typeface="Arial"/>
                <a:cs typeface="Arial"/>
                <a:sym typeface="Arial"/>
              </a:defRPr>
            </a:pPr>
            <a:r>
              <a:rPr dirty="0"/>
              <a:t>have become necessary for athletes as the financial stakes are large</a:t>
            </a:r>
          </a:p>
          <a:p>
            <a:pPr>
              <a:defRPr sz="1400">
                <a:latin typeface="Arial"/>
                <a:ea typeface="Arial"/>
                <a:cs typeface="Arial"/>
                <a:sym typeface="Arial"/>
              </a:defRPr>
            </a:pPr>
            <a:r>
              <a:rPr dirty="0"/>
              <a:t>and astute contracting can contribute to a player’s welfare.</a:t>
            </a:r>
          </a:p>
          <a:p>
            <a:pPr>
              <a:defRPr sz="1400">
                <a:latin typeface="Arial"/>
                <a:ea typeface="Arial"/>
                <a:cs typeface="Arial"/>
                <a:sym typeface="Arial"/>
              </a:defRPr>
            </a:pPr>
            <a:endParaRPr dirty="0"/>
          </a:p>
          <a:p>
            <a:pPr>
              <a:defRPr sz="1400">
                <a:latin typeface="Arial"/>
                <a:ea typeface="Arial"/>
                <a:cs typeface="Arial"/>
                <a:sym typeface="Arial"/>
              </a:defRPr>
            </a:pPr>
            <a:r>
              <a:rPr b="1" dirty="0"/>
              <a:t>Options for agents include:</a:t>
            </a:r>
          </a:p>
          <a:p>
            <a:pPr>
              <a:defRPr sz="1400">
                <a:latin typeface="Arial"/>
                <a:ea typeface="Arial"/>
                <a:cs typeface="Arial"/>
                <a:sym typeface="Arial"/>
              </a:defRPr>
            </a:pPr>
            <a:endParaRPr/>
          </a:p>
          <a:p>
            <a:pPr>
              <a:defRPr sz="1400">
                <a:latin typeface="Arial"/>
                <a:ea typeface="Arial"/>
                <a:cs typeface="Arial"/>
                <a:sym typeface="Arial"/>
              </a:defRPr>
            </a:pPr>
            <a:r>
              <a:rPr dirty="0"/>
              <a:t>1. A well-known agency such as: IMG, Octagon, </a:t>
            </a:r>
            <a:r>
              <a:rPr lang="en-US" dirty="0"/>
              <a:t>CAA. They</a:t>
            </a:r>
            <a:r>
              <a:rPr dirty="0"/>
              <a:t> have worldwide operations and own events, too</a:t>
            </a:r>
          </a:p>
          <a:p>
            <a:pPr>
              <a:defRPr sz="1400">
                <a:latin typeface="Arial"/>
                <a:ea typeface="Arial"/>
                <a:cs typeface="Arial"/>
                <a:sym typeface="Arial"/>
              </a:defRPr>
            </a:pPr>
            <a:endParaRPr/>
          </a:p>
          <a:p>
            <a:pPr>
              <a:defRPr sz="1400">
                <a:latin typeface="Arial"/>
                <a:ea typeface="Arial"/>
                <a:cs typeface="Arial"/>
                <a:sym typeface="Arial"/>
              </a:defRPr>
            </a:pPr>
            <a:r>
              <a:rPr dirty="0"/>
              <a:t>2. Small agent groups – ex: Wasserman Group in Hollywood</a:t>
            </a:r>
            <a:r>
              <a:rPr lang="en-US" dirty="0"/>
              <a:t>.</a:t>
            </a:r>
            <a:endParaRPr dirty="0"/>
          </a:p>
          <a:p>
            <a:pPr>
              <a:defRPr sz="1400">
                <a:latin typeface="Arial"/>
                <a:ea typeface="Arial"/>
                <a:cs typeface="Arial"/>
                <a:sym typeface="Arial"/>
              </a:defRPr>
            </a:pPr>
            <a:endParaRPr/>
          </a:p>
          <a:p>
            <a:pPr>
              <a:defRPr sz="1400">
                <a:latin typeface="Arial"/>
                <a:ea typeface="Arial"/>
                <a:cs typeface="Arial"/>
                <a:sym typeface="Arial"/>
              </a:defRPr>
            </a:pPr>
            <a:r>
              <a:rPr dirty="0"/>
              <a:t>3. Individual agent – an agent that works exclusively with</a:t>
            </a:r>
            <a:r>
              <a:rPr lang="en-US" dirty="0"/>
              <a:t> </a:t>
            </a:r>
            <a:r>
              <a:rPr dirty="0"/>
              <a:t>one or more clients</a:t>
            </a:r>
            <a:r>
              <a:rPr lang="en-US" dirty="0"/>
              <a:t>.</a:t>
            </a:r>
            <a:endParaRPr dirty="0"/>
          </a:p>
        </p:txBody>
      </p:sp>
      <p:sp>
        <p:nvSpPr>
          <p:cNvPr id="93" name="Título 1"/>
          <p:cNvSpPr txBox="1"/>
          <p:nvPr/>
        </p:nvSpPr>
        <p:spPr>
          <a:xfrm>
            <a:off x="669518" y="809812"/>
            <a:ext cx="7179496"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defRPr sz="2000" b="1">
                <a:solidFill>
                  <a:srgbClr val="921824"/>
                </a:solidFill>
                <a:latin typeface="Georgia"/>
                <a:ea typeface="Georgia"/>
                <a:cs typeface="Georgia"/>
                <a:sym typeface="Georgia"/>
              </a:defRPr>
            </a:lvl1pPr>
          </a:lstStyle>
          <a:p>
            <a:r>
              <a:t>Player Representation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FSjuh5EWUAEBmxQ.jpg" descr="FSjuh5EWUAEBmxQ.jpg"/>
          <p:cNvPicPr>
            <a:picLocks noChangeAspect="1"/>
          </p:cNvPicPr>
          <p:nvPr/>
        </p:nvPicPr>
        <p:blipFill>
          <a:blip r:embed="rId2"/>
          <a:stretch>
            <a:fillRect/>
          </a:stretch>
        </p:blipFill>
        <p:spPr>
          <a:xfrm>
            <a:off x="2227261" y="117437"/>
            <a:ext cx="4920912" cy="6151141"/>
          </a:xfrm>
          <a:prstGeom prst="rect">
            <a:avLst/>
          </a:prstGeom>
          <a:ln w="12700">
            <a:miter lim="400000"/>
          </a:ln>
          <a:effectLst>
            <a:outerShdw blurRad="254000" dist="127000" dir="16200000" rotWithShape="0">
              <a:srgbClr val="000000">
                <a:alpha val="70000"/>
              </a:srgbClr>
            </a:outerShdw>
          </a:effectLst>
        </p:spPr>
      </p:pic>
    </p:spTree>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536433"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zni xmlns="fac5c5d6-3f40-4888-827f-2feba602e379" xsi:nil="true"/>
    <f0ly xmlns="fac5c5d6-3f40-4888-827f-2feba602e379">
      <UserInfo>
        <DisplayName/>
        <AccountId xsi:nil="true"/>
        <AccountType/>
      </UserInfo>
    </f0ly>
    <lcf76f155ced4ddcb4097134ff3c332f xmlns="fac5c5d6-3f40-4888-827f-2feba602e379">
      <Terms xmlns="http://schemas.microsoft.com/office/infopath/2007/PartnerControls"/>
    </lcf76f155ced4ddcb4097134ff3c332f>
    <TaxCatchAll xmlns="0323e3e7-18dc-45e6-99d2-53fab8d99a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27C33CFCA74046A0A633136646FD5F" ma:contentTypeVersion="20" ma:contentTypeDescription="Create a new document." ma:contentTypeScope="" ma:versionID="d0a4f56e1333b37715db1ca526836c42">
  <xsd:schema xmlns:xsd="http://www.w3.org/2001/XMLSchema" xmlns:xs="http://www.w3.org/2001/XMLSchema" xmlns:p="http://schemas.microsoft.com/office/2006/metadata/properties" xmlns:ns2="fac5c5d6-3f40-4888-827f-2feba602e379" xmlns:ns3="0323e3e7-18dc-45e6-99d2-53fab8d99a6d" targetNamespace="http://schemas.microsoft.com/office/2006/metadata/properties" ma:root="true" ma:fieldsID="f81d95c457976425973bde8a22d6186a" ns2:_="" ns3:_="">
    <xsd:import namespace="fac5c5d6-3f40-4888-827f-2feba602e379"/>
    <xsd:import namespace="0323e3e7-18dc-45e6-99d2-53fab8d99a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rzni" minOccurs="0"/>
                <xsd:element ref="ns2:f0ly" minOccurs="0"/>
                <xsd:element ref="ns3:SharedWithDetail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5c5d6-3f40-4888-827f-2feba602e37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rzni" ma:index="12" nillable="true" ma:displayName="Date and Time" ma:internalName="rzni">
      <xsd:simpleType>
        <xsd:restriction base="dms:DateTime"/>
      </xsd:simpleType>
    </xsd:element>
    <xsd:element name="f0ly" ma:index="13" nillable="true" ma:displayName="Person or Group" ma:list="UserInfo" ma:internalName="f0l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820fac2-d059-4130-98b8-bcc963ebf008"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23e3e7-18dc-45e6-99d2-53fab8d99a6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c906492-6d0e-4e26-b089-5965b0bba648}" ma:internalName="TaxCatchAll" ma:showField="CatchAllData" ma:web="0323e3e7-18dc-45e6-99d2-53fab8d99a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EA1C6A-4E03-49A5-8A25-D0866ACFC507}">
  <ds:schemaRefs>
    <ds:schemaRef ds:uri="http://schemas.microsoft.com/office/2006/metadata/properties"/>
    <ds:schemaRef ds:uri="http://schemas.microsoft.com/office/infopath/2007/PartnerControls"/>
    <ds:schemaRef ds:uri="fac5c5d6-3f40-4888-827f-2feba602e379"/>
    <ds:schemaRef ds:uri="0323e3e7-18dc-45e6-99d2-53fab8d99a6d"/>
  </ds:schemaRefs>
</ds:datastoreItem>
</file>

<file path=customXml/itemProps2.xml><?xml version="1.0" encoding="utf-8"?>
<ds:datastoreItem xmlns:ds="http://schemas.openxmlformats.org/officeDocument/2006/customXml" ds:itemID="{AE28A7B3-D4E1-4808-9732-3367B5B468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c5c5d6-3f40-4888-827f-2feba602e379"/>
    <ds:schemaRef ds:uri="0323e3e7-18dc-45e6-99d2-53fab8d99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65D78F-18C6-4BE2-A37D-BD6E02E182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1555</Words>
  <Application>Microsoft Office PowerPoint</Application>
  <PresentationFormat>A4 Paper (210x297 mm)</PresentationFormat>
  <Paragraphs>138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Georgia</vt:lpstr>
      <vt:lpstr>Tema de Office</vt:lpstr>
      <vt:lpstr>PowerPoint Presentation</vt:lpstr>
      <vt:lpstr>Athlete Salaries</vt:lpstr>
      <vt:lpstr>Salary Structures</vt:lpstr>
      <vt:lpstr>PowerPoint Presentation</vt:lpstr>
      <vt:lpstr>PowerPoint Presentation</vt:lpstr>
      <vt:lpstr>PowerPoint Presentation</vt:lpstr>
      <vt:lpstr>PowerPoint Presentation</vt:lpstr>
      <vt:lpstr>Sports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Mei</dc:creator>
  <cp:lastModifiedBy>Francesca Mei</cp:lastModifiedBy>
  <cp:revision>83</cp:revision>
  <dcterms:modified xsi:type="dcterms:W3CDTF">2024-01-12T16:47:46Z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0x0101006627C33CFCA74046A0A633136646FD5F</vt:lpwstr>
  </property>
  <property fmtid="{D5CDD505-2E9C-101B-9397-08002B2CF9AE}" pid="3" name="MediaServiceImageTags">
    <vt:lpwstr/>
  </property>
</Properties>
</file>