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785" r:id="rId26"/>
  </p:sldIdLst>
  <p:sldSz cx="9906000" cy="6858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1pPr>
    <a:lvl2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2pPr>
    <a:lvl3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3pPr>
    <a:lvl4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4pPr>
    <a:lvl5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5pPr>
    <a:lvl6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6pPr>
    <a:lvl7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7pPr>
    <a:lvl8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8pPr>
    <a:lvl9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B"/>
          </a:solidFill>
        </a:fill>
      </a:tcStyle>
    </a:wholeTbl>
    <a:band2H>
      <a:tcTxStyle/>
      <a:tcStyle>
        <a:tcBdr/>
        <a:fill>
          <a:solidFill>
            <a:srgbClr val="FB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ECB"/>
          </a:solidFill>
        </a:fill>
      </a:tcStyle>
    </a:wholeTbl>
    <a:band2H>
      <a:tcTxStyle/>
      <a:tcStyle>
        <a:tcBdr/>
        <a:fill>
          <a:solidFill>
            <a:srgbClr val="F2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BCA"/>
          </a:solidFill>
        </a:fill>
      </a:tcStyle>
    </a:wholeTbl>
    <a:band2H>
      <a:tcTxStyle/>
      <a:tcStyle>
        <a:tcBdr/>
        <a:fill>
          <a:solidFill>
            <a:srgbClr val="F2E7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3" d="100"/>
          <a:sy n="93" d="100"/>
        </p:scale>
        <p:origin x="29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Naidoo" userId="S::charlene.naidoo@faculty.gbsb.global::be3a4d7b-217a-4d6d-8d19-aa1039059a41" providerId="AD" clId="Web-{E49D2178-74B1-C2EA-9905-41F542EF6012}"/>
    <pc:docChg chg="addSld modSld">
      <pc:chgData name="Charlene Naidoo" userId="S::charlene.naidoo@faculty.gbsb.global::be3a4d7b-217a-4d6d-8d19-aa1039059a41" providerId="AD" clId="Web-{E49D2178-74B1-C2EA-9905-41F542EF6012}" dt="2023-12-27T08:28:06.594" v="289" actId="14100"/>
      <pc:docMkLst>
        <pc:docMk/>
      </pc:docMkLst>
      <pc:sldChg chg="modSp">
        <pc:chgData name="Charlene Naidoo" userId="S::charlene.naidoo@faculty.gbsb.global::be3a4d7b-217a-4d6d-8d19-aa1039059a41" providerId="AD" clId="Web-{E49D2178-74B1-C2EA-9905-41F542EF6012}" dt="2023-12-27T07:56:34.670" v="7" actId="20577"/>
        <pc:sldMkLst>
          <pc:docMk/>
          <pc:sldMk cId="0" sldId="256"/>
        </pc:sldMkLst>
        <pc:spChg chg="mod">
          <ac:chgData name="Charlene Naidoo" userId="S::charlene.naidoo@faculty.gbsb.global::be3a4d7b-217a-4d6d-8d19-aa1039059a41" providerId="AD" clId="Web-{E49D2178-74B1-C2EA-9905-41F542EF6012}" dt="2023-12-27T07:56:20.670" v="1" actId="20577"/>
          <ac:spMkLst>
            <pc:docMk/>
            <pc:sldMk cId="0" sldId="256"/>
            <ac:spMk id="63" creationId="{00000000-0000-0000-0000-000000000000}"/>
          </ac:spMkLst>
        </pc:spChg>
        <pc:spChg chg="mod">
          <ac:chgData name="Charlene Naidoo" userId="S::charlene.naidoo@faculty.gbsb.global::be3a4d7b-217a-4d6d-8d19-aa1039059a41" providerId="AD" clId="Web-{E49D2178-74B1-C2EA-9905-41F542EF6012}" dt="2023-12-27T07:56:34.670" v="7" actId="20577"/>
          <ac:spMkLst>
            <pc:docMk/>
            <pc:sldMk cId="0" sldId="256"/>
            <ac:spMk id="64" creationId="{00000000-0000-0000-0000-000000000000}"/>
          </ac:spMkLst>
        </pc:spChg>
      </pc:sldChg>
      <pc:sldChg chg="modSp">
        <pc:chgData name="Charlene Naidoo" userId="S::charlene.naidoo@faculty.gbsb.global::be3a4d7b-217a-4d6d-8d19-aa1039059a41" providerId="AD" clId="Web-{E49D2178-74B1-C2EA-9905-41F542EF6012}" dt="2023-12-27T07:59:10.877" v="33" actId="20577"/>
        <pc:sldMkLst>
          <pc:docMk/>
          <pc:sldMk cId="0" sldId="257"/>
        </pc:sldMkLst>
        <pc:spChg chg="mod">
          <ac:chgData name="Charlene Naidoo" userId="S::charlene.naidoo@faculty.gbsb.global::be3a4d7b-217a-4d6d-8d19-aa1039059a41" providerId="AD" clId="Web-{E49D2178-74B1-C2EA-9905-41F542EF6012}" dt="2023-12-27T07:59:07.252" v="31" actId="1076"/>
          <ac:spMkLst>
            <pc:docMk/>
            <pc:sldMk cId="0" sldId="257"/>
            <ac:spMk id="66" creationId="{00000000-0000-0000-0000-000000000000}"/>
          </ac:spMkLst>
        </pc:spChg>
        <pc:spChg chg="mod">
          <ac:chgData name="Charlene Naidoo" userId="S::charlene.naidoo@faculty.gbsb.global::be3a4d7b-217a-4d6d-8d19-aa1039059a41" providerId="AD" clId="Web-{E49D2178-74B1-C2EA-9905-41F542EF6012}" dt="2023-12-27T07:59:10.877" v="33" actId="20577"/>
          <ac:spMkLst>
            <pc:docMk/>
            <pc:sldMk cId="0" sldId="257"/>
            <ac:spMk id="67" creationId="{00000000-0000-0000-0000-000000000000}"/>
          </ac:spMkLst>
        </pc:spChg>
      </pc:sldChg>
      <pc:sldChg chg="modSp">
        <pc:chgData name="Charlene Naidoo" userId="S::charlene.naidoo@faculty.gbsb.global::be3a4d7b-217a-4d6d-8d19-aa1039059a41" providerId="AD" clId="Web-{E49D2178-74B1-C2EA-9905-41F542EF6012}" dt="2023-12-27T08:00:24.004" v="54" actId="20577"/>
        <pc:sldMkLst>
          <pc:docMk/>
          <pc:sldMk cId="0" sldId="258"/>
        </pc:sldMkLst>
        <pc:spChg chg="mod">
          <ac:chgData name="Charlene Naidoo" userId="S::charlene.naidoo@faculty.gbsb.global::be3a4d7b-217a-4d6d-8d19-aa1039059a41" providerId="AD" clId="Web-{E49D2178-74B1-C2EA-9905-41F542EF6012}" dt="2023-12-27T07:59:28.237" v="37" actId="14100"/>
          <ac:spMkLst>
            <pc:docMk/>
            <pc:sldMk cId="0" sldId="258"/>
            <ac:spMk id="69" creationId="{00000000-0000-0000-0000-000000000000}"/>
          </ac:spMkLst>
        </pc:spChg>
        <pc:spChg chg="mod">
          <ac:chgData name="Charlene Naidoo" userId="S::charlene.naidoo@faculty.gbsb.global::be3a4d7b-217a-4d6d-8d19-aa1039059a41" providerId="AD" clId="Web-{E49D2178-74B1-C2EA-9905-41F542EF6012}" dt="2023-12-27T08:00:24.004" v="54" actId="20577"/>
          <ac:spMkLst>
            <pc:docMk/>
            <pc:sldMk cId="0" sldId="258"/>
            <ac:spMk id="70" creationId="{00000000-0000-0000-0000-000000000000}"/>
          </ac:spMkLst>
        </pc:spChg>
      </pc:sldChg>
      <pc:sldChg chg="modSp">
        <pc:chgData name="Charlene Naidoo" userId="S::charlene.naidoo@faculty.gbsb.global::be3a4d7b-217a-4d6d-8d19-aa1039059a41" providerId="AD" clId="Web-{E49D2178-74B1-C2EA-9905-41F542EF6012}" dt="2023-12-27T08:01:10.255" v="64" actId="1076"/>
        <pc:sldMkLst>
          <pc:docMk/>
          <pc:sldMk cId="0" sldId="259"/>
        </pc:sldMkLst>
        <pc:spChg chg="mod">
          <ac:chgData name="Charlene Naidoo" userId="S::charlene.naidoo@faculty.gbsb.global::be3a4d7b-217a-4d6d-8d19-aa1039059a41" providerId="AD" clId="Web-{E49D2178-74B1-C2EA-9905-41F542EF6012}" dt="2023-12-27T08:01:10.255" v="64" actId="1076"/>
          <ac:spMkLst>
            <pc:docMk/>
            <pc:sldMk cId="0" sldId="259"/>
            <ac:spMk id="72" creationId="{00000000-0000-0000-0000-000000000000}"/>
          </ac:spMkLst>
        </pc:spChg>
        <pc:spChg chg="mod">
          <ac:chgData name="Charlene Naidoo" userId="S::charlene.naidoo@faculty.gbsb.global::be3a4d7b-217a-4d6d-8d19-aa1039059a41" providerId="AD" clId="Web-{E49D2178-74B1-C2EA-9905-41F542EF6012}" dt="2023-12-27T08:00:57.802" v="61" actId="1076"/>
          <ac:spMkLst>
            <pc:docMk/>
            <pc:sldMk cId="0" sldId="259"/>
            <ac:spMk id="73" creationId="{00000000-0000-0000-0000-000000000000}"/>
          </ac:spMkLst>
        </pc:spChg>
        <pc:picChg chg="mod">
          <ac:chgData name="Charlene Naidoo" userId="S::charlene.naidoo@faculty.gbsb.global::be3a4d7b-217a-4d6d-8d19-aa1039059a41" providerId="AD" clId="Web-{E49D2178-74B1-C2EA-9905-41F542EF6012}" dt="2023-12-27T08:01:00.161" v="62" actId="1076"/>
          <ac:picMkLst>
            <pc:docMk/>
            <pc:sldMk cId="0" sldId="259"/>
            <ac:picMk id="74" creationId="{00000000-0000-0000-0000-000000000000}"/>
          </ac:picMkLst>
        </pc:picChg>
      </pc:sldChg>
      <pc:sldChg chg="modSp">
        <pc:chgData name="Charlene Naidoo" userId="S::charlene.naidoo@faculty.gbsb.global::be3a4d7b-217a-4d6d-8d19-aa1039059a41" providerId="AD" clId="Web-{E49D2178-74B1-C2EA-9905-41F542EF6012}" dt="2023-12-27T08:01:27.318" v="66" actId="1076"/>
        <pc:sldMkLst>
          <pc:docMk/>
          <pc:sldMk cId="0" sldId="260"/>
        </pc:sldMkLst>
        <pc:spChg chg="mod">
          <ac:chgData name="Charlene Naidoo" userId="S::charlene.naidoo@faculty.gbsb.global::be3a4d7b-217a-4d6d-8d19-aa1039059a41" providerId="AD" clId="Web-{E49D2178-74B1-C2EA-9905-41F542EF6012}" dt="2023-12-27T08:01:19.365" v="65" actId="14100"/>
          <ac:spMkLst>
            <pc:docMk/>
            <pc:sldMk cId="0" sldId="260"/>
            <ac:spMk id="76" creationId="{00000000-0000-0000-0000-000000000000}"/>
          </ac:spMkLst>
        </pc:spChg>
        <pc:picChg chg="mod">
          <ac:chgData name="Charlene Naidoo" userId="S::charlene.naidoo@faculty.gbsb.global::be3a4d7b-217a-4d6d-8d19-aa1039059a41" providerId="AD" clId="Web-{E49D2178-74B1-C2EA-9905-41F542EF6012}" dt="2023-12-27T08:01:27.318" v="66" actId="1076"/>
          <ac:picMkLst>
            <pc:docMk/>
            <pc:sldMk cId="0" sldId="260"/>
            <ac:picMk id="77" creationId="{00000000-0000-0000-0000-000000000000}"/>
          </ac:picMkLst>
        </pc:picChg>
      </pc:sldChg>
      <pc:sldChg chg="modSp">
        <pc:chgData name="Charlene Naidoo" userId="S::charlene.naidoo@faculty.gbsb.global::be3a4d7b-217a-4d6d-8d19-aa1039059a41" providerId="AD" clId="Web-{E49D2178-74B1-C2EA-9905-41F542EF6012}" dt="2023-12-27T08:02:56.196" v="74" actId="1076"/>
        <pc:sldMkLst>
          <pc:docMk/>
          <pc:sldMk cId="0" sldId="261"/>
        </pc:sldMkLst>
        <pc:spChg chg="mod">
          <ac:chgData name="Charlene Naidoo" userId="S::charlene.naidoo@faculty.gbsb.global::be3a4d7b-217a-4d6d-8d19-aa1039059a41" providerId="AD" clId="Web-{E49D2178-74B1-C2EA-9905-41F542EF6012}" dt="2023-12-27T08:02:56.196" v="74" actId="1076"/>
          <ac:spMkLst>
            <pc:docMk/>
            <pc:sldMk cId="0" sldId="261"/>
            <ac:spMk id="80" creationId="{00000000-0000-0000-0000-000000000000}"/>
          </ac:spMkLst>
        </pc:spChg>
      </pc:sldChg>
      <pc:sldChg chg="modSp">
        <pc:chgData name="Charlene Naidoo" userId="S::charlene.naidoo@faculty.gbsb.global::be3a4d7b-217a-4d6d-8d19-aa1039059a41" providerId="AD" clId="Web-{E49D2178-74B1-C2EA-9905-41F542EF6012}" dt="2023-12-27T08:03:10.430" v="78" actId="1076"/>
        <pc:sldMkLst>
          <pc:docMk/>
          <pc:sldMk cId="0" sldId="262"/>
        </pc:sldMkLst>
        <pc:spChg chg="mod">
          <ac:chgData name="Charlene Naidoo" userId="S::charlene.naidoo@faculty.gbsb.global::be3a4d7b-217a-4d6d-8d19-aa1039059a41" providerId="AD" clId="Web-{E49D2178-74B1-C2EA-9905-41F542EF6012}" dt="2023-12-27T08:03:10.430" v="78" actId="1076"/>
          <ac:spMkLst>
            <pc:docMk/>
            <pc:sldMk cId="0" sldId="262"/>
            <ac:spMk id="82" creationId="{00000000-0000-0000-0000-000000000000}"/>
          </ac:spMkLst>
        </pc:spChg>
        <pc:grpChg chg="mod">
          <ac:chgData name="Charlene Naidoo" userId="S::charlene.naidoo@faculty.gbsb.global::be3a4d7b-217a-4d6d-8d19-aa1039059a41" providerId="AD" clId="Web-{E49D2178-74B1-C2EA-9905-41F542EF6012}" dt="2023-12-27T08:03:05.805" v="76" actId="1076"/>
          <ac:grpSpMkLst>
            <pc:docMk/>
            <pc:sldMk cId="0" sldId="262"/>
            <ac:grpSpMk id="85" creationId="{00000000-0000-0000-0000-000000000000}"/>
          </ac:grpSpMkLst>
        </pc:grpChg>
      </pc:sldChg>
      <pc:sldChg chg="modSp">
        <pc:chgData name="Charlene Naidoo" userId="S::charlene.naidoo@faculty.gbsb.global::be3a4d7b-217a-4d6d-8d19-aa1039059a41" providerId="AD" clId="Web-{E49D2178-74B1-C2EA-9905-41F542EF6012}" dt="2023-12-27T08:03:45.291" v="90" actId="20577"/>
        <pc:sldMkLst>
          <pc:docMk/>
          <pc:sldMk cId="0" sldId="263"/>
        </pc:sldMkLst>
        <pc:spChg chg="mod">
          <ac:chgData name="Charlene Naidoo" userId="S::charlene.naidoo@faculty.gbsb.global::be3a4d7b-217a-4d6d-8d19-aa1039059a41" providerId="AD" clId="Web-{E49D2178-74B1-C2EA-9905-41F542EF6012}" dt="2023-12-27T08:03:45.291" v="90" actId="20577"/>
          <ac:spMkLst>
            <pc:docMk/>
            <pc:sldMk cId="0" sldId="263"/>
            <ac:spMk id="88" creationId="{00000000-0000-0000-0000-000000000000}"/>
          </ac:spMkLst>
        </pc:spChg>
      </pc:sldChg>
      <pc:sldChg chg="modSp">
        <pc:chgData name="Charlene Naidoo" userId="S::charlene.naidoo@faculty.gbsb.global::be3a4d7b-217a-4d6d-8d19-aa1039059a41" providerId="AD" clId="Web-{E49D2178-74B1-C2EA-9905-41F542EF6012}" dt="2023-12-27T08:03:54.588" v="92" actId="1076"/>
        <pc:sldMkLst>
          <pc:docMk/>
          <pc:sldMk cId="0" sldId="264"/>
        </pc:sldMkLst>
        <pc:picChg chg="mod">
          <ac:chgData name="Charlene Naidoo" userId="S::charlene.naidoo@faculty.gbsb.global::be3a4d7b-217a-4d6d-8d19-aa1039059a41" providerId="AD" clId="Web-{E49D2178-74B1-C2EA-9905-41F542EF6012}" dt="2023-12-27T08:03:54.588" v="92" actId="1076"/>
          <ac:picMkLst>
            <pc:docMk/>
            <pc:sldMk cId="0" sldId="264"/>
            <ac:picMk id="91" creationId="{00000000-0000-0000-0000-000000000000}"/>
          </ac:picMkLst>
        </pc:picChg>
      </pc:sldChg>
      <pc:sldChg chg="modSp">
        <pc:chgData name="Charlene Naidoo" userId="S::charlene.naidoo@faculty.gbsb.global::be3a4d7b-217a-4d6d-8d19-aa1039059a41" providerId="AD" clId="Web-{E49D2178-74B1-C2EA-9905-41F542EF6012}" dt="2023-12-27T08:28:06.594" v="289" actId="14100"/>
        <pc:sldMkLst>
          <pc:docMk/>
          <pc:sldMk cId="0" sldId="265"/>
        </pc:sldMkLst>
        <pc:picChg chg="mod">
          <ac:chgData name="Charlene Naidoo" userId="S::charlene.naidoo@faculty.gbsb.global::be3a4d7b-217a-4d6d-8d19-aa1039059a41" providerId="AD" clId="Web-{E49D2178-74B1-C2EA-9905-41F542EF6012}" dt="2023-12-27T08:28:06.594" v="289" actId="14100"/>
          <ac:picMkLst>
            <pc:docMk/>
            <pc:sldMk cId="0" sldId="265"/>
            <ac:picMk id="94" creationId="{00000000-0000-0000-0000-000000000000}"/>
          </ac:picMkLst>
        </pc:picChg>
      </pc:sldChg>
      <pc:sldChg chg="modSp">
        <pc:chgData name="Charlene Naidoo" userId="S::charlene.naidoo@faculty.gbsb.global::be3a4d7b-217a-4d6d-8d19-aa1039059a41" providerId="AD" clId="Web-{E49D2178-74B1-C2EA-9905-41F542EF6012}" dt="2023-12-27T08:04:35.495" v="96" actId="1076"/>
        <pc:sldMkLst>
          <pc:docMk/>
          <pc:sldMk cId="0" sldId="266"/>
        </pc:sldMkLst>
        <pc:spChg chg="mod">
          <ac:chgData name="Charlene Naidoo" userId="S::charlene.naidoo@faculty.gbsb.global::be3a4d7b-217a-4d6d-8d19-aa1039059a41" providerId="AD" clId="Web-{E49D2178-74B1-C2EA-9905-41F542EF6012}" dt="2023-12-27T08:04:35.495" v="96" actId="1076"/>
          <ac:spMkLst>
            <pc:docMk/>
            <pc:sldMk cId="0" sldId="266"/>
            <ac:spMk id="96" creationId="{00000000-0000-0000-0000-000000000000}"/>
          </ac:spMkLst>
        </pc:spChg>
        <pc:picChg chg="mod">
          <ac:chgData name="Charlene Naidoo" userId="S::charlene.naidoo@faculty.gbsb.global::be3a4d7b-217a-4d6d-8d19-aa1039059a41" providerId="AD" clId="Web-{E49D2178-74B1-C2EA-9905-41F542EF6012}" dt="2023-12-27T08:04:28.417" v="93" actId="14100"/>
          <ac:picMkLst>
            <pc:docMk/>
            <pc:sldMk cId="0" sldId="266"/>
            <ac:picMk id="97" creationId="{00000000-0000-0000-0000-000000000000}"/>
          </ac:picMkLst>
        </pc:picChg>
      </pc:sldChg>
      <pc:sldChg chg="modSp">
        <pc:chgData name="Charlene Naidoo" userId="S::charlene.naidoo@faculty.gbsb.global::be3a4d7b-217a-4d6d-8d19-aa1039059a41" providerId="AD" clId="Web-{E49D2178-74B1-C2EA-9905-41F542EF6012}" dt="2023-12-27T08:05:19.059" v="113" actId="1076"/>
        <pc:sldMkLst>
          <pc:docMk/>
          <pc:sldMk cId="0" sldId="267"/>
        </pc:sldMkLst>
        <pc:spChg chg="mod">
          <ac:chgData name="Charlene Naidoo" userId="S::charlene.naidoo@faculty.gbsb.global::be3a4d7b-217a-4d6d-8d19-aa1039059a41" providerId="AD" clId="Web-{E49D2178-74B1-C2EA-9905-41F542EF6012}" dt="2023-12-27T08:05:19.059" v="113" actId="1076"/>
          <ac:spMkLst>
            <pc:docMk/>
            <pc:sldMk cId="0" sldId="267"/>
            <ac:spMk id="99" creationId="{00000000-0000-0000-0000-000000000000}"/>
          </ac:spMkLst>
        </pc:spChg>
        <pc:picChg chg="mod">
          <ac:chgData name="Charlene Naidoo" userId="S::charlene.naidoo@faculty.gbsb.global::be3a4d7b-217a-4d6d-8d19-aa1039059a41" providerId="AD" clId="Web-{E49D2178-74B1-C2EA-9905-41F542EF6012}" dt="2023-12-27T08:05:11.605" v="111" actId="1076"/>
          <ac:picMkLst>
            <pc:docMk/>
            <pc:sldMk cId="0" sldId="267"/>
            <ac:picMk id="100" creationId="{00000000-0000-0000-0000-000000000000}"/>
          </ac:picMkLst>
        </pc:picChg>
      </pc:sldChg>
      <pc:sldChg chg="modSp">
        <pc:chgData name="Charlene Naidoo" userId="S::charlene.naidoo@faculty.gbsb.global::be3a4d7b-217a-4d6d-8d19-aa1039059a41" providerId="AD" clId="Web-{E49D2178-74B1-C2EA-9905-41F542EF6012}" dt="2023-12-27T08:05:26.731" v="115" actId="1076"/>
        <pc:sldMkLst>
          <pc:docMk/>
          <pc:sldMk cId="0" sldId="268"/>
        </pc:sldMkLst>
        <pc:spChg chg="mod">
          <ac:chgData name="Charlene Naidoo" userId="S::charlene.naidoo@faculty.gbsb.global::be3a4d7b-217a-4d6d-8d19-aa1039059a41" providerId="AD" clId="Web-{E49D2178-74B1-C2EA-9905-41F542EF6012}" dt="2023-12-27T08:05:26.731" v="115" actId="1076"/>
          <ac:spMkLst>
            <pc:docMk/>
            <pc:sldMk cId="0" sldId="268"/>
            <ac:spMk id="102" creationId="{00000000-0000-0000-0000-000000000000}"/>
          </ac:spMkLst>
        </pc:spChg>
      </pc:sldChg>
      <pc:sldChg chg="modSp">
        <pc:chgData name="Charlene Naidoo" userId="S::charlene.naidoo@faculty.gbsb.global::be3a4d7b-217a-4d6d-8d19-aa1039059a41" providerId="AD" clId="Web-{E49D2178-74B1-C2EA-9905-41F542EF6012}" dt="2023-12-27T08:06:45.545" v="141" actId="1076"/>
        <pc:sldMkLst>
          <pc:docMk/>
          <pc:sldMk cId="0" sldId="269"/>
        </pc:sldMkLst>
        <pc:spChg chg="mod">
          <ac:chgData name="Charlene Naidoo" userId="S::charlene.naidoo@faculty.gbsb.global::be3a4d7b-217a-4d6d-8d19-aa1039059a41" providerId="AD" clId="Web-{E49D2178-74B1-C2EA-9905-41F542EF6012}" dt="2023-12-27T08:06:45.545" v="141" actId="1076"/>
          <ac:spMkLst>
            <pc:docMk/>
            <pc:sldMk cId="0" sldId="269"/>
            <ac:spMk id="105" creationId="{00000000-0000-0000-0000-000000000000}"/>
          </ac:spMkLst>
        </pc:spChg>
        <pc:spChg chg="mod">
          <ac:chgData name="Charlene Naidoo" userId="S::charlene.naidoo@faculty.gbsb.global::be3a4d7b-217a-4d6d-8d19-aa1039059a41" providerId="AD" clId="Web-{E49D2178-74B1-C2EA-9905-41F542EF6012}" dt="2023-12-27T08:06:43.342" v="140" actId="1076"/>
          <ac:spMkLst>
            <pc:docMk/>
            <pc:sldMk cId="0" sldId="269"/>
            <ac:spMk id="106" creationId="{00000000-0000-0000-0000-000000000000}"/>
          </ac:spMkLst>
        </pc:spChg>
      </pc:sldChg>
      <pc:sldChg chg="modSp">
        <pc:chgData name="Charlene Naidoo" userId="S::charlene.naidoo@faculty.gbsb.global::be3a4d7b-217a-4d6d-8d19-aa1039059a41" providerId="AD" clId="Web-{E49D2178-74B1-C2EA-9905-41F542EF6012}" dt="2023-12-27T08:09:03.689" v="172" actId="20577"/>
        <pc:sldMkLst>
          <pc:docMk/>
          <pc:sldMk cId="0" sldId="271"/>
        </pc:sldMkLst>
        <pc:spChg chg="mod">
          <ac:chgData name="Charlene Naidoo" userId="S::charlene.naidoo@faculty.gbsb.global::be3a4d7b-217a-4d6d-8d19-aa1039059a41" providerId="AD" clId="Web-{E49D2178-74B1-C2EA-9905-41F542EF6012}" dt="2023-12-27T08:08:55.846" v="169" actId="1076"/>
          <ac:spMkLst>
            <pc:docMk/>
            <pc:sldMk cId="0" sldId="271"/>
            <ac:spMk id="111" creationId="{00000000-0000-0000-0000-000000000000}"/>
          </ac:spMkLst>
        </pc:spChg>
        <pc:spChg chg="mod">
          <ac:chgData name="Charlene Naidoo" userId="S::charlene.naidoo@faculty.gbsb.global::be3a4d7b-217a-4d6d-8d19-aa1039059a41" providerId="AD" clId="Web-{E49D2178-74B1-C2EA-9905-41F542EF6012}" dt="2023-12-27T08:09:03.689" v="172" actId="20577"/>
          <ac:spMkLst>
            <pc:docMk/>
            <pc:sldMk cId="0" sldId="271"/>
            <ac:spMk id="112" creationId="{00000000-0000-0000-0000-000000000000}"/>
          </ac:spMkLst>
        </pc:spChg>
      </pc:sldChg>
      <pc:sldChg chg="modSp">
        <pc:chgData name="Charlene Naidoo" userId="S::charlene.naidoo@faculty.gbsb.global::be3a4d7b-217a-4d6d-8d19-aa1039059a41" providerId="AD" clId="Web-{E49D2178-74B1-C2EA-9905-41F542EF6012}" dt="2023-12-27T08:10:00.894" v="190" actId="1076"/>
        <pc:sldMkLst>
          <pc:docMk/>
          <pc:sldMk cId="0" sldId="272"/>
        </pc:sldMkLst>
        <pc:spChg chg="mod">
          <ac:chgData name="Charlene Naidoo" userId="S::charlene.naidoo@faculty.gbsb.global::be3a4d7b-217a-4d6d-8d19-aa1039059a41" providerId="AD" clId="Web-{E49D2178-74B1-C2EA-9905-41F542EF6012}" dt="2023-12-27T08:10:00.894" v="190" actId="1076"/>
          <ac:spMkLst>
            <pc:docMk/>
            <pc:sldMk cId="0" sldId="272"/>
            <ac:spMk id="114" creationId="{00000000-0000-0000-0000-000000000000}"/>
          </ac:spMkLst>
        </pc:spChg>
        <pc:spChg chg="mod">
          <ac:chgData name="Charlene Naidoo" userId="S::charlene.naidoo@faculty.gbsb.global::be3a4d7b-217a-4d6d-8d19-aa1039059a41" providerId="AD" clId="Web-{E49D2178-74B1-C2EA-9905-41F542EF6012}" dt="2023-12-27T08:09:46.034" v="187" actId="1076"/>
          <ac:spMkLst>
            <pc:docMk/>
            <pc:sldMk cId="0" sldId="272"/>
            <ac:spMk id="115" creationId="{00000000-0000-0000-0000-000000000000}"/>
          </ac:spMkLst>
        </pc:spChg>
      </pc:sldChg>
      <pc:sldChg chg="modSp">
        <pc:chgData name="Charlene Naidoo" userId="S::charlene.naidoo@faculty.gbsb.global::be3a4d7b-217a-4d6d-8d19-aa1039059a41" providerId="AD" clId="Web-{E49D2178-74B1-C2EA-9905-41F542EF6012}" dt="2023-12-27T08:10:47.661" v="207" actId="14100"/>
        <pc:sldMkLst>
          <pc:docMk/>
          <pc:sldMk cId="0" sldId="273"/>
        </pc:sldMkLst>
        <pc:spChg chg="mod">
          <ac:chgData name="Charlene Naidoo" userId="S::charlene.naidoo@faculty.gbsb.global::be3a4d7b-217a-4d6d-8d19-aa1039059a41" providerId="AD" clId="Web-{E49D2178-74B1-C2EA-9905-41F542EF6012}" dt="2023-12-27T08:10:42.833" v="203" actId="1076"/>
          <ac:spMkLst>
            <pc:docMk/>
            <pc:sldMk cId="0" sldId="273"/>
            <ac:spMk id="117" creationId="{00000000-0000-0000-0000-000000000000}"/>
          </ac:spMkLst>
        </pc:spChg>
        <pc:spChg chg="mod">
          <ac:chgData name="Charlene Naidoo" userId="S::charlene.naidoo@faculty.gbsb.global::be3a4d7b-217a-4d6d-8d19-aa1039059a41" providerId="AD" clId="Web-{E49D2178-74B1-C2EA-9905-41F542EF6012}" dt="2023-12-27T08:10:47.661" v="207" actId="14100"/>
          <ac:spMkLst>
            <pc:docMk/>
            <pc:sldMk cId="0" sldId="273"/>
            <ac:spMk id="118" creationId="{00000000-0000-0000-0000-000000000000}"/>
          </ac:spMkLst>
        </pc:spChg>
      </pc:sldChg>
      <pc:sldChg chg="modSp">
        <pc:chgData name="Charlene Naidoo" userId="S::charlene.naidoo@faculty.gbsb.global::be3a4d7b-217a-4d6d-8d19-aa1039059a41" providerId="AD" clId="Web-{E49D2178-74B1-C2EA-9905-41F542EF6012}" dt="2023-12-27T08:11:35.475" v="225" actId="1076"/>
        <pc:sldMkLst>
          <pc:docMk/>
          <pc:sldMk cId="0" sldId="274"/>
        </pc:sldMkLst>
        <pc:spChg chg="mod">
          <ac:chgData name="Charlene Naidoo" userId="S::charlene.naidoo@faculty.gbsb.global::be3a4d7b-217a-4d6d-8d19-aa1039059a41" providerId="AD" clId="Web-{E49D2178-74B1-C2EA-9905-41F542EF6012}" dt="2023-12-27T08:11:35.475" v="225" actId="1076"/>
          <ac:spMkLst>
            <pc:docMk/>
            <pc:sldMk cId="0" sldId="274"/>
            <ac:spMk id="120" creationId="{00000000-0000-0000-0000-000000000000}"/>
          </ac:spMkLst>
        </pc:spChg>
        <pc:spChg chg="mod">
          <ac:chgData name="Charlene Naidoo" userId="S::charlene.naidoo@faculty.gbsb.global::be3a4d7b-217a-4d6d-8d19-aa1039059a41" providerId="AD" clId="Web-{E49D2178-74B1-C2EA-9905-41F542EF6012}" dt="2023-12-27T08:11:32.959" v="224" actId="20577"/>
          <ac:spMkLst>
            <pc:docMk/>
            <pc:sldMk cId="0" sldId="274"/>
            <ac:spMk id="121" creationId="{00000000-0000-0000-0000-000000000000}"/>
          </ac:spMkLst>
        </pc:spChg>
      </pc:sldChg>
      <pc:sldChg chg="modSp">
        <pc:chgData name="Charlene Naidoo" userId="S::charlene.naidoo@faculty.gbsb.global::be3a4d7b-217a-4d6d-8d19-aa1039059a41" providerId="AD" clId="Web-{E49D2178-74B1-C2EA-9905-41F542EF6012}" dt="2023-12-27T08:13:05.868" v="246" actId="1076"/>
        <pc:sldMkLst>
          <pc:docMk/>
          <pc:sldMk cId="0" sldId="275"/>
        </pc:sldMkLst>
        <pc:spChg chg="mod">
          <ac:chgData name="Charlene Naidoo" userId="S::charlene.naidoo@faculty.gbsb.global::be3a4d7b-217a-4d6d-8d19-aa1039059a41" providerId="AD" clId="Web-{E49D2178-74B1-C2EA-9905-41F542EF6012}" dt="2023-12-27T08:13:05.868" v="246" actId="1076"/>
          <ac:spMkLst>
            <pc:docMk/>
            <pc:sldMk cId="0" sldId="275"/>
            <ac:spMk id="123" creationId="{00000000-0000-0000-0000-000000000000}"/>
          </ac:spMkLst>
        </pc:spChg>
        <pc:spChg chg="mod">
          <ac:chgData name="Charlene Naidoo" userId="S::charlene.naidoo@faculty.gbsb.global::be3a4d7b-217a-4d6d-8d19-aa1039059a41" providerId="AD" clId="Web-{E49D2178-74B1-C2EA-9905-41F542EF6012}" dt="2023-12-27T08:13:03.008" v="245" actId="1076"/>
          <ac:spMkLst>
            <pc:docMk/>
            <pc:sldMk cId="0" sldId="275"/>
            <ac:spMk id="124" creationId="{00000000-0000-0000-0000-000000000000}"/>
          </ac:spMkLst>
        </pc:spChg>
      </pc:sldChg>
      <pc:sldChg chg="modSp">
        <pc:chgData name="Charlene Naidoo" userId="S::charlene.naidoo@faculty.gbsb.global::be3a4d7b-217a-4d6d-8d19-aa1039059a41" providerId="AD" clId="Web-{E49D2178-74B1-C2EA-9905-41F542EF6012}" dt="2023-12-27T08:14:05.322" v="272" actId="1076"/>
        <pc:sldMkLst>
          <pc:docMk/>
          <pc:sldMk cId="0" sldId="276"/>
        </pc:sldMkLst>
        <pc:spChg chg="mod">
          <ac:chgData name="Charlene Naidoo" userId="S::charlene.naidoo@faculty.gbsb.global::be3a4d7b-217a-4d6d-8d19-aa1039059a41" providerId="AD" clId="Web-{E49D2178-74B1-C2EA-9905-41F542EF6012}" dt="2023-12-27T08:14:05.322" v="272" actId="1076"/>
          <ac:spMkLst>
            <pc:docMk/>
            <pc:sldMk cId="0" sldId="276"/>
            <ac:spMk id="126" creationId="{00000000-0000-0000-0000-000000000000}"/>
          </ac:spMkLst>
        </pc:spChg>
        <pc:spChg chg="mod">
          <ac:chgData name="Charlene Naidoo" userId="S::charlene.naidoo@faculty.gbsb.global::be3a4d7b-217a-4d6d-8d19-aa1039059a41" providerId="AD" clId="Web-{E49D2178-74B1-C2EA-9905-41F542EF6012}" dt="2023-12-27T08:14:02.838" v="271" actId="1076"/>
          <ac:spMkLst>
            <pc:docMk/>
            <pc:sldMk cId="0" sldId="276"/>
            <ac:spMk id="127" creationId="{00000000-0000-0000-0000-000000000000}"/>
          </ac:spMkLst>
        </pc:spChg>
      </pc:sldChg>
      <pc:sldChg chg="modSp">
        <pc:chgData name="Charlene Naidoo" userId="S::charlene.naidoo@faculty.gbsb.global::be3a4d7b-217a-4d6d-8d19-aa1039059a41" providerId="AD" clId="Web-{E49D2178-74B1-C2EA-9905-41F542EF6012}" dt="2023-12-27T08:19:32.706" v="287" actId="20577"/>
        <pc:sldMkLst>
          <pc:docMk/>
          <pc:sldMk cId="0" sldId="277"/>
        </pc:sldMkLst>
        <pc:spChg chg="mod">
          <ac:chgData name="Charlene Naidoo" userId="S::charlene.naidoo@faculty.gbsb.global::be3a4d7b-217a-4d6d-8d19-aa1039059a41" providerId="AD" clId="Web-{E49D2178-74B1-C2EA-9905-41F542EF6012}" dt="2023-12-27T08:19:27.315" v="283" actId="14100"/>
          <ac:spMkLst>
            <pc:docMk/>
            <pc:sldMk cId="0" sldId="277"/>
            <ac:spMk id="129" creationId="{00000000-0000-0000-0000-000000000000}"/>
          </ac:spMkLst>
        </pc:spChg>
        <pc:spChg chg="mod">
          <ac:chgData name="Charlene Naidoo" userId="S::charlene.naidoo@faculty.gbsb.global::be3a4d7b-217a-4d6d-8d19-aa1039059a41" providerId="AD" clId="Web-{E49D2178-74B1-C2EA-9905-41F542EF6012}" dt="2023-12-27T08:19:32.706" v="287" actId="20577"/>
          <ac:spMkLst>
            <pc:docMk/>
            <pc:sldMk cId="0" sldId="277"/>
            <ac:spMk id="130" creationId="{00000000-0000-0000-0000-000000000000}"/>
          </ac:spMkLst>
        </pc:spChg>
      </pc:sldChg>
      <pc:sldChg chg="add">
        <pc:chgData name="Charlene Naidoo" userId="S::charlene.naidoo@faculty.gbsb.global::be3a4d7b-217a-4d6d-8d19-aa1039059a41" providerId="AD" clId="Web-{E49D2178-74B1-C2EA-9905-41F542EF6012}" dt="2023-12-27T08:27:16.186" v="288"/>
        <pc:sldMkLst>
          <pc:docMk/>
          <pc:sldMk cId="1060360473" sldId="785"/>
        </pc:sldMkLst>
      </pc:sldChg>
      <pc:sldMasterChg chg="addSldLayout">
        <pc:chgData name="Charlene Naidoo" userId="S::charlene.naidoo@faculty.gbsb.global::be3a4d7b-217a-4d6d-8d19-aa1039059a41" providerId="AD" clId="Web-{E49D2178-74B1-C2EA-9905-41F542EF6012}" dt="2023-12-27T08:27:16.186" v="288"/>
        <pc:sldMasterMkLst>
          <pc:docMk/>
          <pc:sldMasterMk cId="0" sldId="2147483648"/>
        </pc:sldMasterMkLst>
        <pc:sldLayoutChg chg="add">
          <pc:chgData name="Charlene Naidoo" userId="S::charlene.naidoo@faculty.gbsb.global::be3a4d7b-217a-4d6d-8d19-aa1039059a41" providerId="AD" clId="Web-{E49D2178-74B1-C2EA-9905-41F542EF6012}" dt="2023-12-27T08:27:16.186" v="288"/>
          <pc:sldLayoutMkLst>
            <pc:docMk/>
            <pc:sldMasterMk cId="0" sldId="2147483648"/>
            <pc:sldLayoutMk cId="175001370" sldId="2147483655"/>
          </pc:sldLayoutMkLst>
        </pc:sldLayoutChg>
      </pc:sldMasterChg>
    </pc:docChg>
  </pc:docChgLst>
  <pc:docChgLst>
    <pc:chgData name="Francesca Mei" userId="695a47ea-32ec-47e9-a1de-ac5c466789f3" providerId="ADAL" clId="{FE1A4042-019D-4BE6-9B70-8218946A874C}"/>
    <pc:docChg chg="delSld">
      <pc:chgData name="Francesca Mei" userId="695a47ea-32ec-47e9-a1de-ac5c466789f3" providerId="ADAL" clId="{FE1A4042-019D-4BE6-9B70-8218946A874C}" dt="2024-02-23T14:42:59.235" v="0" actId="47"/>
      <pc:docMkLst>
        <pc:docMk/>
      </pc:docMkLst>
      <pc:sldChg chg="del">
        <pc:chgData name="Francesca Mei" userId="695a47ea-32ec-47e9-a1de-ac5c466789f3" providerId="ADAL" clId="{FE1A4042-019D-4BE6-9B70-8218946A874C}" dt="2024-02-23T14:42:59.235" v="0" actId="47"/>
        <pc:sldMkLst>
          <pc:docMk/>
          <pc:sldMk cId="0"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endParaRPr/>
          </a:p>
        </p:txBody>
      </p:sp>
      <p:sp>
        <p:nvSpPr>
          <p:cNvPr id="61" name="Shape 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72866" latinLnBrk="0">
      <a:defRPr sz="1400">
        <a:latin typeface="+mj-lt"/>
        <a:ea typeface="+mj-ea"/>
        <a:cs typeface="+mj-cs"/>
        <a:sym typeface="Calibri"/>
      </a:defRPr>
    </a:lvl1pPr>
    <a:lvl2pPr indent="228600" defTabSz="1072866" latinLnBrk="0">
      <a:defRPr sz="1400">
        <a:latin typeface="+mj-lt"/>
        <a:ea typeface="+mj-ea"/>
        <a:cs typeface="+mj-cs"/>
        <a:sym typeface="Calibri"/>
      </a:defRPr>
    </a:lvl2pPr>
    <a:lvl3pPr indent="457200" defTabSz="1072866" latinLnBrk="0">
      <a:defRPr sz="1400">
        <a:latin typeface="+mj-lt"/>
        <a:ea typeface="+mj-ea"/>
        <a:cs typeface="+mj-cs"/>
        <a:sym typeface="Calibri"/>
      </a:defRPr>
    </a:lvl3pPr>
    <a:lvl4pPr indent="685800" defTabSz="1072866" latinLnBrk="0">
      <a:defRPr sz="1400">
        <a:latin typeface="+mj-lt"/>
        <a:ea typeface="+mj-ea"/>
        <a:cs typeface="+mj-cs"/>
        <a:sym typeface="Calibri"/>
      </a:defRPr>
    </a:lvl4pPr>
    <a:lvl5pPr indent="914400" defTabSz="1072866" latinLnBrk="0">
      <a:defRPr sz="1400">
        <a:latin typeface="+mj-lt"/>
        <a:ea typeface="+mj-ea"/>
        <a:cs typeface="+mj-cs"/>
        <a:sym typeface="Calibri"/>
      </a:defRPr>
    </a:lvl5pPr>
    <a:lvl6pPr indent="1143000" defTabSz="1072866" latinLnBrk="0">
      <a:defRPr sz="1400">
        <a:latin typeface="+mj-lt"/>
        <a:ea typeface="+mj-ea"/>
        <a:cs typeface="+mj-cs"/>
        <a:sym typeface="Calibri"/>
      </a:defRPr>
    </a:lvl6pPr>
    <a:lvl7pPr indent="1371600" defTabSz="1072866" latinLnBrk="0">
      <a:defRPr sz="1400">
        <a:latin typeface="+mj-lt"/>
        <a:ea typeface="+mj-ea"/>
        <a:cs typeface="+mj-cs"/>
        <a:sym typeface="Calibri"/>
      </a:defRPr>
    </a:lvl7pPr>
    <a:lvl8pPr indent="1600200" defTabSz="1072866" latinLnBrk="0">
      <a:defRPr sz="1400">
        <a:latin typeface="+mj-lt"/>
        <a:ea typeface="+mj-ea"/>
        <a:cs typeface="+mj-cs"/>
        <a:sym typeface="Calibri"/>
      </a:defRPr>
    </a:lvl8pPr>
    <a:lvl9pPr indent="1828800" defTabSz="1072866" latinLnBrk="0">
      <a:defRPr sz="14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iapositiva de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Прямоугольник 9"/>
          <p:cNvSpPr txBox="1"/>
          <p:nvPr/>
        </p:nvSpPr>
        <p:spPr>
          <a:xfrm>
            <a:off x="4373148" y="6307680"/>
            <a:ext cx="5229529" cy="226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objeto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 name="Imagen 6" descr="Imagen 6"/>
          <p:cNvPicPr>
            <a:picLocks noChangeAspect="1"/>
          </p:cNvPicPr>
          <p:nvPr/>
        </p:nvPicPr>
        <p:blipFill>
          <a:blip r:embed="rId3"/>
          <a:stretch>
            <a:fillRect/>
          </a:stretch>
        </p:blipFill>
        <p:spPr>
          <a:xfrm>
            <a:off x="8261991" y="242422"/>
            <a:ext cx="1644009" cy="1121402"/>
          </a:xfrm>
          <a:prstGeom prst="rect">
            <a:avLst/>
          </a:prstGeom>
          <a:ln w="12700">
            <a:miter lim="400000"/>
          </a:ln>
        </p:spPr>
      </p:pic>
      <p:sp>
        <p:nvSpPr>
          <p:cNvPr id="27" name="Прямоугольник 9"/>
          <p:cNvSpPr txBox="1"/>
          <p:nvPr/>
        </p:nvSpPr>
        <p:spPr>
          <a:xfrm>
            <a:off x="4373148" y="6307680"/>
            <a:ext cx="5229529" cy="226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Encabezado de secció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Прямоугольник 9"/>
          <p:cNvSpPr txBox="1"/>
          <p:nvPr/>
        </p:nvSpPr>
        <p:spPr>
          <a:xfrm>
            <a:off x="4373148" y="6307680"/>
            <a:ext cx="5229529" cy="226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spc="600">
                <a:solidFill>
                  <a:srgbClr val="FFFFFF"/>
                </a:solidFill>
                <a:latin typeface="Arial"/>
                <a:ea typeface="Arial"/>
                <a:cs typeface="Arial"/>
                <a:sym typeface="Arial"/>
              </a:defRPr>
            </a:lvl1pPr>
          </a:lstStyle>
          <a:p>
            <a:r>
              <a:t>BARCELONA | MADRID | MALTA | ONLINE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os objeto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Прямоугольник 8"/>
          <p:cNvSpPr txBox="1"/>
          <p:nvPr/>
        </p:nvSpPr>
        <p:spPr>
          <a:xfrm>
            <a:off x="4373148" y="6307680"/>
            <a:ext cx="5229529" cy="226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objetos">
    <p:bg>
      <p:bgPr>
        <a:solidFill>
          <a:srgbClr val="FFFFFF"/>
        </a:solidFill>
        <a:effectLst/>
      </p:bgPr>
    </p:bg>
    <p:spTree>
      <p:nvGrpSpPr>
        <p:cNvPr id="1" name=""/>
        <p:cNvGrpSpPr/>
        <p:nvPr/>
      </p:nvGrpSpPr>
      <p:grpSpPr>
        <a:xfrm>
          <a:off x="0" y="0"/>
          <a:ext cx="0" cy="0"/>
          <a:chOff x="0" y="0"/>
          <a:chExt cx="0" cy="0"/>
        </a:xfrm>
      </p:grpSpPr>
      <p:pic>
        <p:nvPicPr>
          <p:cNvPr id="51" name="image1.jpeg" descr="image1.jpeg"/>
          <p:cNvPicPr>
            <a:picLocks noChangeAspect="1"/>
          </p:cNvPicPr>
          <p:nvPr/>
        </p:nvPicPr>
        <p:blipFill>
          <a:blip r:embed="rId2"/>
          <a:stretch>
            <a:fillRect/>
          </a:stretch>
        </p:blipFill>
        <p:spPr>
          <a:xfrm>
            <a:off x="381000" y="331788"/>
            <a:ext cx="9144000" cy="6469063"/>
          </a:xfrm>
          <a:prstGeom prst="rect">
            <a:avLst/>
          </a:prstGeom>
          <a:ln w="12700">
            <a:miter lim="400000"/>
          </a:ln>
        </p:spPr>
      </p:pic>
      <p:sp>
        <p:nvSpPr>
          <p:cNvPr id="52" name="Body Level One…"/>
          <p:cNvSpPr txBox="1">
            <a:spLocks noGrp="1"/>
          </p:cNvSpPr>
          <p:nvPr>
            <p:ph type="body" idx="1"/>
          </p:nvPr>
        </p:nvSpPr>
        <p:spPr>
          <a:xfrm>
            <a:off x="704850" y="1916113"/>
            <a:ext cx="7570790" cy="4210054"/>
          </a:xfrm>
          <a:prstGeom prst="rect">
            <a:avLst/>
          </a:prstGeom>
        </p:spPr>
        <p:txBody>
          <a:bodyPr>
            <a:normAutofit/>
          </a:bodyPr>
          <a:lstStyle>
            <a:lvl1pPr defTabSz="914400">
              <a:spcBef>
                <a:spcPts val="300"/>
              </a:spcBef>
              <a:defRPr sz="1600">
                <a:latin typeface="Arial"/>
                <a:ea typeface="Arial"/>
                <a:cs typeface="Arial"/>
                <a:sym typeface="Arial"/>
              </a:defRPr>
            </a:lvl1pPr>
            <a:lvl2pPr marL="742950" indent="-285750" defTabSz="914400">
              <a:spcBef>
                <a:spcPts val="300"/>
              </a:spcBef>
              <a:defRPr sz="1600">
                <a:latin typeface="Arial"/>
                <a:ea typeface="Arial"/>
                <a:cs typeface="Arial"/>
                <a:sym typeface="Arial"/>
              </a:defRPr>
            </a:lvl2pPr>
            <a:lvl3pPr marL="1175657" indent="-261257" defTabSz="914400">
              <a:spcBef>
                <a:spcPts val="300"/>
              </a:spcBef>
              <a:defRPr sz="1600">
                <a:latin typeface="Arial"/>
                <a:ea typeface="Arial"/>
                <a:cs typeface="Arial"/>
                <a:sym typeface="Arial"/>
              </a:defRPr>
            </a:lvl3pPr>
            <a:lvl4pPr marL="1676400" indent="-304800" defTabSz="914400">
              <a:spcBef>
                <a:spcPts val="300"/>
              </a:spcBef>
              <a:defRPr sz="1600">
                <a:latin typeface="Arial"/>
                <a:ea typeface="Arial"/>
                <a:cs typeface="Arial"/>
                <a:sym typeface="Arial"/>
              </a:defRPr>
            </a:lvl4pPr>
            <a:lvl5pPr marL="2133600" indent="-304800" defTabSz="914400">
              <a:spcBef>
                <a:spcPts val="300"/>
              </a:spcBef>
              <a:defRPr sz="16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3" name="Title Text"/>
          <p:cNvSpPr txBox="1">
            <a:spLocks noGrp="1"/>
          </p:cNvSpPr>
          <p:nvPr>
            <p:ph type="title"/>
          </p:nvPr>
        </p:nvSpPr>
        <p:spPr>
          <a:xfrm>
            <a:off x="704850" y="274638"/>
            <a:ext cx="7056440" cy="633413"/>
          </a:xfrm>
          <a:prstGeom prst="rect">
            <a:avLst/>
          </a:prstGeom>
        </p:spPr>
        <p:txBody>
          <a:bodyPr>
            <a:normAutofit/>
          </a:bodyPr>
          <a:lstStyle>
            <a:lvl1pPr algn="l" defTabSz="914400">
              <a:defRPr sz="2400">
                <a:latin typeface="Arial"/>
                <a:ea typeface="Arial"/>
                <a:cs typeface="Arial"/>
                <a:sym typeface="Arial"/>
              </a:defRPr>
            </a:lvl1pPr>
          </a:lstStyle>
          <a:p>
            <a:r>
              <a:t>Title Text</a:t>
            </a:r>
          </a:p>
        </p:txBody>
      </p:sp>
      <p:sp>
        <p:nvSpPr>
          <p:cNvPr id="54" name="Slide Number"/>
          <p:cNvSpPr txBox="1">
            <a:spLocks noGrp="1"/>
          </p:cNvSpPr>
          <p:nvPr>
            <p:ph type="sldNum" sz="quarter" idx="2"/>
          </p:nvPr>
        </p:nvSpPr>
        <p:spPr>
          <a:xfrm>
            <a:off x="6660555" y="6224225"/>
            <a:ext cx="273652" cy="264251"/>
          </a:xfrm>
          <a:prstGeom prst="rect">
            <a:avLst/>
          </a:prstGeom>
        </p:spPr>
        <p:txBody>
          <a:bodyPr/>
          <a:lstStyle>
            <a:lvl1pPr defTabSz="914400">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795692" y="6173361"/>
            <a:ext cx="5837014" cy="258982"/>
          </a:xfrm>
          <a:prstGeom prst="rect">
            <a:avLst/>
          </a:prstGeom>
        </p:spPr>
        <p:txBody>
          <a:bodyPr wrap="square">
            <a:spAutoFit/>
          </a:bodyPr>
          <a:lstStyle/>
          <a:p>
            <a:r>
              <a:rPr lang="en-US" sz="1083" spc="650" dirty="0">
                <a:solidFill>
                  <a:schemeClr val="bg1"/>
                </a:solidFill>
                <a:latin typeface="Arial" panose="020B0604020202020204" pitchFamily="34" charset="0"/>
                <a:cs typeface="Arial" panose="020B0604020202020204" pitchFamily="34" charset="0"/>
              </a:rPr>
              <a:t>BARCELONA | MADRID | MALTA | ONLINE</a:t>
            </a:r>
            <a:endParaRPr lang="ru-RU" sz="1083" spc="65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998" y="5847830"/>
            <a:ext cx="1205167" cy="651060"/>
          </a:xfrm>
          <a:prstGeom prst="rect">
            <a:avLst/>
          </a:prstGeom>
        </p:spPr>
      </p:pic>
    </p:spTree>
    <p:extLst>
      <p:ext uri="{BB962C8B-B14F-4D97-AF65-F5344CB8AC3E}">
        <p14:creationId xmlns:p14="http://schemas.microsoft.com/office/powerpoint/2010/main" val="17500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484180" y="769937"/>
            <a:ext cx="79248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lstStyle/>
          <a:p>
            <a:r>
              <a:t>Title Text</a:t>
            </a:r>
          </a:p>
        </p:txBody>
      </p:sp>
      <p:sp>
        <p:nvSpPr>
          <p:cNvPr id="3" name="Body Level One…"/>
          <p:cNvSpPr txBox="1">
            <a:spLocks noGrp="1"/>
          </p:cNvSpPr>
          <p:nvPr>
            <p:ph type="body" idx="1"/>
          </p:nvPr>
        </p:nvSpPr>
        <p:spPr>
          <a:xfrm>
            <a:off x="5529130" y="2438400"/>
            <a:ext cx="387985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840681" y="6232199"/>
            <a:ext cx="258620" cy="248302"/>
          </a:xfrm>
          <a:prstGeom prst="rect">
            <a:avLst/>
          </a:prstGeom>
          <a:ln w="12700">
            <a:miter lim="400000"/>
          </a:ln>
        </p:spPr>
        <p:txBody>
          <a:bodyPr wrap="none" lIns="45718" tIns="45718" rIns="45718" bIns="45718" anchor="ctr">
            <a:spAutoFit/>
          </a:bodyPr>
          <a:lstStyle>
            <a:lvl1pPr algn="r">
              <a:defRPr sz="1200">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3"/>
          <p:cNvSpPr txBox="1"/>
          <p:nvPr/>
        </p:nvSpPr>
        <p:spPr>
          <a:xfrm>
            <a:off x="786536" y="1412412"/>
            <a:ext cx="3291847" cy="1015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a:defRPr spc="300">
                <a:latin typeface="Arial"/>
                <a:ea typeface="Arial"/>
                <a:cs typeface="Arial"/>
                <a:sym typeface="Arial"/>
              </a:defRPr>
            </a:lvl1pPr>
          </a:lstStyle>
          <a:p>
            <a:r>
              <a:rPr sz="2000" dirty="0"/>
              <a:t>Sports Business Management and Strategy</a:t>
            </a:r>
            <a:endParaRPr lang="en-US" sz="2000" dirty="0"/>
          </a:p>
        </p:txBody>
      </p:sp>
      <p:sp>
        <p:nvSpPr>
          <p:cNvPr id="64" name="TextBox 4"/>
          <p:cNvSpPr txBox="1"/>
          <p:nvPr/>
        </p:nvSpPr>
        <p:spPr>
          <a:xfrm>
            <a:off x="788720" y="2893543"/>
            <a:ext cx="4597650" cy="20313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p>
            <a:pPr>
              <a:defRPr sz="3200" b="1">
                <a:solidFill>
                  <a:srgbClr val="921824"/>
                </a:solidFill>
                <a:latin typeface="Georgia"/>
                <a:ea typeface="Georgia"/>
                <a:cs typeface="Georgia"/>
                <a:sym typeface="Georgia"/>
              </a:defRPr>
            </a:pPr>
            <a:r>
              <a:rPr dirty="0"/>
              <a:t>Sport and Social Media</a:t>
            </a:r>
          </a:p>
          <a:p>
            <a:pPr>
              <a:defRPr sz="3000" b="1">
                <a:solidFill>
                  <a:srgbClr val="921824"/>
                </a:solidFill>
                <a:latin typeface="Georgia"/>
                <a:ea typeface="Georgia"/>
                <a:cs typeface="Georgia"/>
                <a:sym typeface="Georgia"/>
              </a:defRPr>
            </a:pPr>
            <a:endParaRPr lang="en-US" sz="3200" dirty="0"/>
          </a:p>
          <a:p>
            <a:pPr>
              <a:defRPr sz="3000" b="1">
                <a:solidFill>
                  <a:srgbClr val="921824"/>
                </a:solidFill>
                <a:latin typeface="Georgia"/>
                <a:ea typeface="Georgia"/>
                <a:cs typeface="Georgia"/>
                <a:sym typeface="Georgia"/>
              </a:defRPr>
            </a:pPr>
            <a:r>
              <a:rPr dirty="0"/>
              <a:t>Aarthi Rajaraman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he Sports Spectrum"/>
          <p:cNvSpPr txBox="1">
            <a:spLocks noGrp="1"/>
          </p:cNvSpPr>
          <p:nvPr>
            <p:ph type="title" idx="4294967295"/>
          </p:nvPr>
        </p:nvSpPr>
        <p:spPr>
          <a:xfrm>
            <a:off x="671104" y="231967"/>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Sport and Social Media</a:t>
            </a:r>
          </a:p>
        </p:txBody>
      </p:sp>
      <p:pic>
        <p:nvPicPr>
          <p:cNvPr id="94" name="The top 10 most followed sports competition on social media.png" descr="The top 10 most followed sports competition on social media.png"/>
          <p:cNvPicPr>
            <a:picLocks noChangeAspect="1"/>
          </p:cNvPicPr>
          <p:nvPr/>
        </p:nvPicPr>
        <p:blipFill>
          <a:blip r:embed="rId2"/>
          <a:stretch>
            <a:fillRect/>
          </a:stretch>
        </p:blipFill>
        <p:spPr>
          <a:xfrm>
            <a:off x="2108492" y="684657"/>
            <a:ext cx="5675180" cy="567529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he Sports Spectrum"/>
          <p:cNvSpPr txBox="1">
            <a:spLocks noGrp="1"/>
          </p:cNvSpPr>
          <p:nvPr>
            <p:ph type="title" idx="4294967295"/>
          </p:nvPr>
        </p:nvSpPr>
        <p:spPr>
          <a:xfrm>
            <a:off x="345423" y="2533097"/>
            <a:ext cx="3324139" cy="459890"/>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Sport and Social Media</a:t>
            </a:r>
          </a:p>
        </p:txBody>
      </p:sp>
      <p:pic>
        <p:nvPicPr>
          <p:cNvPr id="97" name="Fan-Engagement-_Infograph_FinalVersion-3.jpg" descr="Fan-Engagement-_Infograph_FinalVersion-3.jpg"/>
          <p:cNvPicPr>
            <a:picLocks noChangeAspect="1"/>
          </p:cNvPicPr>
          <p:nvPr/>
        </p:nvPicPr>
        <p:blipFill>
          <a:blip r:embed="rId2"/>
          <a:stretch>
            <a:fillRect/>
          </a:stretch>
        </p:blipFill>
        <p:spPr>
          <a:xfrm>
            <a:off x="3758545" y="583978"/>
            <a:ext cx="2813779" cy="5659039"/>
          </a:xfrm>
          <a:prstGeom prst="rect">
            <a:avLst/>
          </a:prstGeom>
          <a:ln w="12700">
            <a:solidFill>
              <a:srgbClr val="DDDDDD"/>
            </a:solidFill>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he Sports Spectrum"/>
          <p:cNvSpPr txBox="1">
            <a:spLocks noGrp="1"/>
          </p:cNvSpPr>
          <p:nvPr>
            <p:ph type="title" idx="4294967295"/>
          </p:nvPr>
        </p:nvSpPr>
        <p:spPr>
          <a:xfrm>
            <a:off x="741292" y="2643642"/>
            <a:ext cx="1923668" cy="777129"/>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Sport and </a:t>
            </a:r>
            <a:br>
              <a:rPr lang="en-US" dirty="0"/>
            </a:br>
            <a:r>
              <a:rPr dirty="0"/>
              <a:t>Social Media</a:t>
            </a:r>
          </a:p>
        </p:txBody>
      </p:sp>
      <p:pic>
        <p:nvPicPr>
          <p:cNvPr id="100" name="Blog-Chart-1-1-671x1024.png" descr="Blog-Chart-1-1-671x1024.png"/>
          <p:cNvPicPr>
            <a:picLocks noChangeAspect="1"/>
          </p:cNvPicPr>
          <p:nvPr/>
        </p:nvPicPr>
        <p:blipFill>
          <a:blip r:embed="rId2"/>
          <a:stretch>
            <a:fillRect/>
          </a:stretch>
        </p:blipFill>
        <p:spPr>
          <a:xfrm>
            <a:off x="2923130" y="330127"/>
            <a:ext cx="4061200" cy="6194708"/>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he Sports Spectrum"/>
          <p:cNvSpPr txBox="1">
            <a:spLocks noGrp="1"/>
          </p:cNvSpPr>
          <p:nvPr>
            <p:ph type="title" idx="4294967295"/>
          </p:nvPr>
        </p:nvSpPr>
        <p:spPr>
          <a:xfrm>
            <a:off x="244901" y="115045"/>
            <a:ext cx="6946691" cy="431897"/>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Sport and Social Media</a:t>
            </a:r>
          </a:p>
        </p:txBody>
      </p:sp>
      <p:pic>
        <p:nvPicPr>
          <p:cNvPr id="103" name="Blog-Chart-3-1-1024x673.png" descr="Blog-Chart-3-1-1024x673.png"/>
          <p:cNvPicPr>
            <a:picLocks noChangeAspect="1"/>
          </p:cNvPicPr>
          <p:nvPr/>
        </p:nvPicPr>
        <p:blipFill>
          <a:blip r:embed="rId2"/>
          <a:stretch>
            <a:fillRect/>
          </a:stretch>
        </p:blipFill>
        <p:spPr>
          <a:xfrm>
            <a:off x="1054889" y="612315"/>
            <a:ext cx="8122512" cy="533833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he Sports Spectrum"/>
          <p:cNvSpPr txBox="1">
            <a:spLocks noGrp="1"/>
          </p:cNvSpPr>
          <p:nvPr>
            <p:ph type="title" idx="4294967295"/>
          </p:nvPr>
        </p:nvSpPr>
        <p:spPr>
          <a:xfrm>
            <a:off x="627697" y="497600"/>
            <a:ext cx="6946691" cy="459890"/>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Sport and Social Media</a:t>
            </a:r>
          </a:p>
        </p:txBody>
      </p:sp>
      <p:sp>
        <p:nvSpPr>
          <p:cNvPr id="106" name="How social media is a double-edged sword in sports…"/>
          <p:cNvSpPr txBox="1"/>
          <p:nvPr/>
        </p:nvSpPr>
        <p:spPr>
          <a:xfrm>
            <a:off x="624808" y="1237618"/>
            <a:ext cx="8133369" cy="4382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p>
            <a:pPr defTabSz="457200">
              <a:defRPr sz="1600" b="1" i="1">
                <a:latin typeface="Arial"/>
                <a:ea typeface="Arial"/>
                <a:cs typeface="Arial"/>
                <a:sym typeface="Arial"/>
              </a:defRPr>
            </a:pPr>
            <a:r>
              <a:rPr lang="en-US" sz="1400" dirty="0">
                <a:solidFill>
                  <a:schemeClr val="tx1"/>
                </a:solidFill>
                <a:ea typeface="+mn-lt"/>
                <a:cs typeface="+mn-lt"/>
              </a:rPr>
              <a:t>Social media is a double-edged sword in sports, offering fans unprecedented access while providing athletes with real-time communication opportunities, often sparking issues. The media's attention on professional athletes and organizations has surged through platforms like Instagram and Twitter, with a particular emphasis on the latter.</a:t>
            </a:r>
            <a:endParaRPr lang="en-US" sz="1400">
              <a:solidFill>
                <a:schemeClr val="tx1"/>
              </a:solidFill>
            </a:endParaRPr>
          </a:p>
          <a:p>
            <a:pPr marL="285750" indent="-285750" defTabSz="457200">
              <a:buFont typeface="Arial"/>
              <a:buChar char="•"/>
              <a:defRPr sz="1600">
                <a:latin typeface="Arial"/>
                <a:ea typeface="Arial"/>
                <a:cs typeface="Arial"/>
                <a:sym typeface="Arial"/>
              </a:defRPr>
            </a:pPr>
            <a:endParaRPr lang="en-US" sz="1400" b="1" i="1" dirty="0">
              <a:solidFill>
                <a:schemeClr val="tx1"/>
              </a:solidFill>
              <a:ea typeface="+mn-lt"/>
              <a:cs typeface="+mn-lt"/>
            </a:endParaRPr>
          </a:p>
          <a:p>
            <a:pPr marL="285750" indent="-285750" defTabSz="457200">
              <a:buFont typeface="Arial"/>
              <a:buChar char="•"/>
              <a:defRPr sz="1600">
                <a:latin typeface="Arial"/>
                <a:ea typeface="Arial"/>
                <a:cs typeface="Arial"/>
                <a:sym typeface="Arial"/>
              </a:defRPr>
            </a:pPr>
            <a:r>
              <a:rPr lang="en-US" sz="1400" dirty="0">
                <a:solidFill>
                  <a:schemeClr val="tx1"/>
                </a:solidFill>
                <a:ea typeface="+mn-lt"/>
                <a:cs typeface="+mn-lt"/>
              </a:rPr>
              <a:t>Twitter has swiftly emerged as one of the most powerful social media outlets for athletes and their fans. It facilitates direct communication between fans and the stars they follow, support, or even dislike. On Twitter, users can ask questions, comment on each other’s tweets, or express their thoughts on the latest games.</a:t>
            </a:r>
          </a:p>
          <a:p>
            <a:pPr marL="285750" indent="-285750" defTabSz="457200">
              <a:buFont typeface="Arial"/>
              <a:buChar char="•"/>
              <a:defRPr sz="1600">
                <a:latin typeface="Arial"/>
                <a:ea typeface="Arial"/>
                <a:cs typeface="Arial"/>
                <a:sym typeface="Arial"/>
              </a:defRPr>
            </a:pPr>
            <a:endParaRPr lang="en-US" sz="1400" dirty="0">
              <a:solidFill>
                <a:schemeClr val="tx1"/>
              </a:solidFill>
              <a:ea typeface="+mn-lt"/>
              <a:cs typeface="+mn-lt"/>
            </a:endParaRPr>
          </a:p>
          <a:p>
            <a:pPr marL="285750" indent="-285750" defTabSz="457200">
              <a:buFont typeface="Arial"/>
              <a:buChar char="•"/>
              <a:defRPr sz="1600">
                <a:latin typeface="Arial"/>
                <a:ea typeface="Arial"/>
                <a:cs typeface="Arial"/>
                <a:sym typeface="Arial"/>
              </a:defRPr>
            </a:pPr>
            <a:r>
              <a:rPr lang="en-US" sz="1400" dirty="0">
                <a:solidFill>
                  <a:schemeClr val="tx1"/>
                </a:solidFill>
                <a:ea typeface="+mn-lt"/>
                <a:cs typeface="+mn-lt"/>
              </a:rPr>
              <a:t>Beyond this interactive aspect, Twitter's widespread success among sports fans can be attributed to its practicality. Modern sports enthusiasts crave constant and up-to-date access to sports information, including scores and stats, and Twitter effectively meets these needs.</a:t>
            </a:r>
          </a:p>
          <a:p>
            <a:pPr marL="285750" indent="-285750" defTabSz="457200">
              <a:buFont typeface="Arial"/>
              <a:buChar char="•"/>
              <a:defRPr sz="1600">
                <a:latin typeface="Arial"/>
                <a:ea typeface="Arial"/>
                <a:cs typeface="Arial"/>
                <a:sym typeface="Arial"/>
              </a:defRPr>
            </a:pPr>
            <a:endParaRPr lang="en-US" sz="1400" dirty="0">
              <a:solidFill>
                <a:schemeClr val="tx1"/>
              </a:solidFill>
              <a:ea typeface="+mn-lt"/>
              <a:cs typeface="+mn-lt"/>
            </a:endParaRPr>
          </a:p>
          <a:p>
            <a:pPr marL="285750" indent="-285750" defTabSz="457200">
              <a:buFont typeface="Arial"/>
              <a:buChar char="•"/>
              <a:defRPr sz="1600">
                <a:latin typeface="Arial"/>
                <a:ea typeface="Arial"/>
                <a:cs typeface="Arial"/>
                <a:sym typeface="Arial"/>
              </a:defRPr>
            </a:pPr>
            <a:r>
              <a:rPr lang="en-US" sz="1400">
                <a:solidFill>
                  <a:schemeClr val="tx1"/>
                </a:solidFill>
                <a:ea typeface="+mn-lt"/>
                <a:cs typeface="+mn-lt"/>
              </a:rPr>
              <a:t>However, this increased connectivity comes with significant risks to reputations. While Twitter serves as a valuable tool for modern sports fans, some professional athletes have faced challenges in using it in a practical and beneficial manner. Notably, Twitter played a crucial role in the three cases discussed above, not as a cause of the issues but as an instrumental tool for athletes to issue apologies and statements quickly, far outpacing traditional media.</a:t>
            </a:r>
          </a:p>
          <a:p>
            <a:pPr marL="285750" indent="-285750" defTabSz="457200">
              <a:buFont typeface="Arial"/>
              <a:buChar char="•"/>
              <a:defRPr sz="1600">
                <a:latin typeface="Arial"/>
                <a:ea typeface="Arial"/>
                <a:cs typeface="Arial"/>
                <a:sym typeface="Arial"/>
              </a:defRPr>
            </a:pPr>
            <a:endParaRPr sz="1400" dirty="0">
              <a:solidFill>
                <a:schemeClr val="tx1"/>
              </a:solidFill>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Sport and Social Media</a:t>
            </a:r>
          </a:p>
        </p:txBody>
      </p:sp>
      <p:pic>
        <p:nvPicPr>
          <p:cNvPr id="109" name="Increase-in-online-activities.jpg" descr="Increase-in-online-activities.jpg"/>
          <p:cNvPicPr>
            <a:picLocks noChangeAspect="1"/>
          </p:cNvPicPr>
          <p:nvPr/>
        </p:nvPicPr>
        <p:blipFill>
          <a:blip r:embed="rId2"/>
          <a:stretch>
            <a:fillRect/>
          </a:stretch>
        </p:blipFill>
        <p:spPr>
          <a:xfrm>
            <a:off x="1213979" y="1316421"/>
            <a:ext cx="7971088" cy="4483738"/>
          </a:xfrm>
          <a:prstGeom prst="rect">
            <a:avLst/>
          </a:prstGeom>
          <a:ln w="12700">
            <a:miter lim="400000"/>
          </a:ln>
          <a:effectLst>
            <a:outerShdw blurRad="254000" dist="127000" dir="16200000" rotWithShape="0">
              <a:srgbClr val="000000">
                <a:alpha val="70000"/>
              </a:srgbClr>
            </a:outerShdw>
          </a:effec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he Sports Spectrum"/>
          <p:cNvSpPr txBox="1">
            <a:spLocks noGrp="1"/>
          </p:cNvSpPr>
          <p:nvPr>
            <p:ph type="title" idx="4294967295"/>
          </p:nvPr>
        </p:nvSpPr>
        <p:spPr>
          <a:xfrm>
            <a:off x="568098" y="381995"/>
            <a:ext cx="6946691" cy="50654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Sport and Social Media</a:t>
            </a:r>
          </a:p>
        </p:txBody>
      </p:sp>
      <p:sp>
        <p:nvSpPr>
          <p:cNvPr id="112" name="Almost every team in any league, not just the NBA, has its own Twitter, Instagram and Facebook, and as well as an official app to share news with its fans. Two core datasets that brand managers can utilize to great results are team and player performance"/>
          <p:cNvSpPr txBox="1"/>
          <p:nvPr/>
        </p:nvSpPr>
        <p:spPr>
          <a:xfrm>
            <a:off x="564613" y="1061334"/>
            <a:ext cx="7609714" cy="3323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p>
            <a:pPr marL="285750" indent="-285750" defTabSz="457200">
              <a:buSzPct val="100000"/>
              <a:buFont typeface="Arial"/>
              <a:buChar char="•"/>
              <a:defRPr sz="1600">
                <a:latin typeface="Arial"/>
                <a:ea typeface="Arial"/>
                <a:cs typeface="Arial"/>
                <a:sym typeface="Arial"/>
              </a:defRPr>
            </a:pPr>
            <a:r>
              <a:rPr lang="en-US" sz="1400" dirty="0">
                <a:solidFill>
                  <a:schemeClr val="tx1"/>
                </a:solidFill>
                <a:ea typeface="+mn-lt"/>
                <a:cs typeface="+mn-lt"/>
              </a:rPr>
              <a:t>Almost every team in any sports league, not just the NBA, maintains a presence on Twitter, Instagram, and Facebook, along with an official app to share news with its fans. Two essential datasets that brand managers can leverage for impactful results are team and player performances, as well as insights into upcoming matchups. Given that sports-related news is inherently more engaging through visual content such as pictures, clips, and graphics, it's beneficial to make full use of the visual-sharing capabilities offered by each social platform.</a:t>
            </a:r>
            <a:endParaRPr lang="en-US">
              <a:solidFill>
                <a:schemeClr val="tx1"/>
              </a:solidFill>
            </a:endParaRPr>
          </a:p>
          <a:p>
            <a:pPr marL="285750" indent="-285750" defTabSz="457200">
              <a:buSzPct val="100000"/>
              <a:buFont typeface="Arial"/>
              <a:buChar char="•"/>
              <a:defRPr sz="1600">
                <a:latin typeface="Arial"/>
                <a:ea typeface="Arial"/>
                <a:cs typeface="Arial"/>
                <a:sym typeface="Arial"/>
              </a:defRPr>
            </a:pPr>
            <a:endParaRPr lang="en-US" sz="1400" dirty="0">
              <a:solidFill>
                <a:schemeClr val="tx1"/>
              </a:solidFill>
              <a:ea typeface="+mn-lt"/>
              <a:cs typeface="+mn-lt"/>
            </a:endParaRPr>
          </a:p>
          <a:p>
            <a:pPr marL="285750" indent="-285750" defTabSz="457200">
              <a:buSzPct val="100000"/>
              <a:buFont typeface="Arial"/>
              <a:buChar char="•"/>
              <a:defRPr sz="1600">
                <a:latin typeface="Arial"/>
                <a:ea typeface="Arial"/>
                <a:cs typeface="Arial"/>
                <a:sym typeface="Arial"/>
              </a:defRPr>
            </a:pPr>
            <a:r>
              <a:rPr lang="en-US" sz="1400" dirty="0">
                <a:solidFill>
                  <a:schemeClr val="tx1"/>
                </a:solidFill>
                <a:ea typeface="+mn-lt"/>
                <a:cs typeface="+mn-lt"/>
              </a:rPr>
              <a:t>Significant plays unfold during various points in the season—against rival teams in the regular season, in playoff games, and ultimately in championship clashes. For instance, videos capturing someone like LeBron James scoring 20 points not only garner clicks and elevate his profile but, if it occurs during a regular-season game, showcasing crowd reactions can be utilized for marketing to highlight the excitement of live games. On the other hand, if it's a playoff game, these videos can serve to rally fan support on social media, creating a buzz and fostering heightened enthusiasm.</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he Sports Spectrum"/>
          <p:cNvSpPr txBox="1">
            <a:spLocks noGrp="1"/>
          </p:cNvSpPr>
          <p:nvPr>
            <p:ph type="title" idx="4294967295"/>
          </p:nvPr>
        </p:nvSpPr>
        <p:spPr>
          <a:xfrm>
            <a:off x="409378" y="326012"/>
            <a:ext cx="6946691" cy="562526"/>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Sport and Social Media</a:t>
            </a:r>
          </a:p>
        </p:txBody>
      </p:sp>
      <p:sp>
        <p:nvSpPr>
          <p:cNvPr id="115" name="Then there is the topic of rivalries. Every league has at least two teams that are engaged in a heated rivalry. While the reasons behind the feud may or may not be hazy, you can share data about their rivalry going into the game. For example, the Boston "/>
          <p:cNvSpPr txBox="1"/>
          <p:nvPr/>
        </p:nvSpPr>
        <p:spPr>
          <a:xfrm>
            <a:off x="406831" y="1190387"/>
            <a:ext cx="8207249" cy="3754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p>
            <a:pPr marL="285750" indent="-285750" defTabSz="457200">
              <a:buSzPct val="100000"/>
              <a:buFont typeface="Arial"/>
              <a:buChar char="•"/>
              <a:defRPr sz="1600">
                <a:latin typeface="Arial"/>
                <a:ea typeface="Arial"/>
                <a:cs typeface="Arial"/>
                <a:sym typeface="Arial"/>
              </a:defRPr>
            </a:pPr>
            <a:r>
              <a:rPr lang="en-US" sz="1400">
                <a:solidFill>
                  <a:schemeClr val="tx1"/>
                </a:solidFill>
                <a:ea typeface="+mn-lt"/>
                <a:cs typeface="+mn-lt"/>
              </a:rPr>
              <a:t>Moving on to the topic of rivalries, every sports league has at least two teams engaged in a heated rivalry. While the reasons behind these feuds may be clear or somewhat hazy, sharing data about the rivalry leading up to the game can be compelling. For instance, consider the longstanding rivalry between the Boston Celtics and the Los Angeles Lakers, one of the longest-running rivalries in NBA history. Providing statistics based on previous victories and defeats adds to the pregame interest, including specific player statistics.</a:t>
            </a:r>
            <a:endParaRPr lang="en-US" sz="1400" dirty="0">
              <a:solidFill>
                <a:schemeClr val="tx1"/>
              </a:solidFill>
              <a:ea typeface="+mn-lt"/>
              <a:cs typeface="+mn-lt"/>
            </a:endParaRPr>
          </a:p>
          <a:p>
            <a:pPr marL="285750" indent="-285750" defTabSz="457200">
              <a:buSzPct val="100000"/>
              <a:buFont typeface="Arial"/>
              <a:buChar char="•"/>
              <a:defRPr sz="1600">
                <a:latin typeface="Arial"/>
                <a:ea typeface="Arial"/>
                <a:cs typeface="Arial"/>
                <a:sym typeface="Arial"/>
              </a:defRPr>
            </a:pPr>
            <a:endParaRPr lang="en-US" sz="1400" dirty="0">
              <a:solidFill>
                <a:schemeClr val="tx1"/>
              </a:solidFill>
            </a:endParaRPr>
          </a:p>
          <a:p>
            <a:pPr marL="285750" indent="-285750" defTabSz="457200">
              <a:buSzPct val="100000"/>
              <a:buFont typeface="Arial"/>
              <a:buChar char="•"/>
              <a:defRPr sz="1600">
                <a:latin typeface="Arial"/>
                <a:ea typeface="Arial"/>
                <a:cs typeface="Arial"/>
                <a:sym typeface="Arial"/>
              </a:defRPr>
            </a:pPr>
            <a:r>
              <a:rPr lang="en-US" sz="1400" dirty="0">
                <a:solidFill>
                  <a:schemeClr val="tx1"/>
                </a:solidFill>
                <a:ea typeface="+mn-lt"/>
                <a:cs typeface="+mn-lt"/>
              </a:rPr>
              <a:t>Transitioning to the actual game itself, in addition to highlighting ongoing results, historical comparisons can add a fascinating dimension and bring the story full circle, all while keeping fans informed about the current roster’s prowess. This information can be presented through eye-catching graphic designs or quick videos.</a:t>
            </a:r>
          </a:p>
          <a:p>
            <a:pPr marL="285750" indent="-285750" defTabSz="457200">
              <a:buSzPct val="100000"/>
              <a:buFont typeface="Arial"/>
              <a:buChar char="•"/>
              <a:defRPr sz="1600">
                <a:latin typeface="Arial"/>
                <a:ea typeface="Arial"/>
                <a:cs typeface="Arial"/>
                <a:sym typeface="Arial"/>
              </a:defRPr>
            </a:pPr>
            <a:endParaRPr lang="en-US" sz="1400" dirty="0">
              <a:solidFill>
                <a:schemeClr val="tx1"/>
              </a:solidFill>
            </a:endParaRPr>
          </a:p>
          <a:p>
            <a:pPr marL="285750" indent="-285750" defTabSz="457200">
              <a:buSzPct val="100000"/>
              <a:buFont typeface="Arial"/>
              <a:buChar char="•"/>
              <a:defRPr sz="1600">
                <a:latin typeface="Arial"/>
                <a:ea typeface="Arial"/>
                <a:cs typeface="Arial"/>
                <a:sym typeface="Arial"/>
              </a:defRPr>
            </a:pPr>
            <a:r>
              <a:rPr lang="en-US" sz="1400" dirty="0">
                <a:solidFill>
                  <a:schemeClr val="tx1"/>
                </a:solidFill>
                <a:ea typeface="+mn-lt"/>
                <a:cs typeface="+mn-lt"/>
              </a:rPr>
              <a:t>Now, what about smaller-market teams? While this is a common occurrence in any league, it's not an insurmountable challenge. Every team, regardless of market size, has a star player, even if they don't appear on ESPN every day. Elevating a player's profile on social media can lead to growing interest from casual fans. This can involve showcasing not only their on-court/field achievements but also their interactions with local fans, providing a more personalized and engaging narrative.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he Sports Spectrum"/>
          <p:cNvSpPr txBox="1">
            <a:spLocks noGrp="1"/>
          </p:cNvSpPr>
          <p:nvPr>
            <p:ph type="title" idx="4294967295"/>
          </p:nvPr>
        </p:nvSpPr>
        <p:spPr>
          <a:xfrm>
            <a:off x="568098" y="363334"/>
            <a:ext cx="6946691" cy="403906"/>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Sport and Social Media</a:t>
            </a:r>
          </a:p>
        </p:txBody>
      </p:sp>
      <p:sp>
        <p:nvSpPr>
          <p:cNvPr id="118" name="While traditional media platforms continue to see a negative dip in revenue growth, sponsorship of live sports content is booming. According to a recent survey, 98% of sports marketers chose social media as the number one way to fully leverage sponsorshi"/>
          <p:cNvSpPr txBox="1"/>
          <p:nvPr/>
        </p:nvSpPr>
        <p:spPr>
          <a:xfrm>
            <a:off x="564613" y="984270"/>
            <a:ext cx="7956144" cy="3160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p>
            <a:pPr marL="285750" indent="-285750" defTabSz="457200">
              <a:buSzPct val="100000"/>
              <a:buFont typeface="Arial"/>
              <a:buChar char="•"/>
              <a:defRPr sz="1600">
                <a:latin typeface="Arial"/>
                <a:ea typeface="Arial"/>
                <a:cs typeface="Arial"/>
                <a:sym typeface="Arial"/>
              </a:defRPr>
            </a:pPr>
            <a:r>
              <a:rPr lang="en-US" sz="1400" dirty="0">
                <a:solidFill>
                  <a:schemeClr val="tx1"/>
                </a:solidFill>
                <a:ea typeface="+mn-lt"/>
                <a:cs typeface="+mn-lt"/>
              </a:rPr>
              <a:t>While traditional media platforms continue to experience a negative dip in revenue growth, the sponsorship of live sports content is flourishing. According to a recent survey, 98% of sports marketers identified social media as the number one way to fully leverage sponsorships. In 2017, sports sponsorships increased by 4.3%, representing $16.37 billion of the total North American sponsorship spend.</a:t>
            </a:r>
            <a:endParaRPr lang="en-US"/>
          </a:p>
          <a:p>
            <a:pPr marL="285750" indent="-285750" defTabSz="457200">
              <a:buSzPct val="100000"/>
              <a:buFont typeface="Arial"/>
              <a:buChar char="•"/>
              <a:defRPr sz="1600">
                <a:latin typeface="Arial"/>
                <a:ea typeface="Arial"/>
                <a:cs typeface="Arial"/>
                <a:sym typeface="Arial"/>
              </a:defRPr>
            </a:pPr>
            <a:endParaRPr lang="en-US" sz="1400" dirty="0">
              <a:solidFill>
                <a:schemeClr val="tx1"/>
              </a:solidFill>
              <a:ea typeface="+mn-lt"/>
              <a:cs typeface="+mn-lt"/>
            </a:endParaRPr>
          </a:p>
          <a:p>
            <a:pPr marL="285750" indent="-285750" defTabSz="457200">
              <a:buSzPct val="100000"/>
              <a:buFont typeface="Arial"/>
              <a:buChar char="•"/>
              <a:defRPr sz="1600">
                <a:latin typeface="Arial"/>
                <a:ea typeface="Arial"/>
                <a:cs typeface="Arial"/>
                <a:sym typeface="Arial"/>
              </a:defRPr>
            </a:pPr>
            <a:r>
              <a:rPr lang="en-US" sz="1400" dirty="0">
                <a:solidFill>
                  <a:schemeClr val="tx1"/>
                </a:solidFill>
                <a:ea typeface="+mn-lt"/>
                <a:cs typeface="+mn-lt"/>
              </a:rPr>
              <a:t>The way fans consume sports is rapidly evolving, from watching games on demand to engaging with shorter, snackable content on platforms like Snapchat. This season, Facebook is set to live stream college sports, and it will also feature NFL game recaps and highlights through a deal with the NFL. Additionally, Amazon is streaming Thursday Night NFL games for Prime members, and Twitter has expanded its coverage to broadcast college sports 24/7, along with MLB games on Friday nights.</a:t>
            </a:r>
            <a:br>
              <a:rPr lang="en-US" dirty="0"/>
            </a:br>
            <a:endParaRPr lang="en-US" sz="1400">
              <a:solidFill>
                <a:schemeClr val="tx1"/>
              </a:solidFill>
            </a:endParaRPr>
          </a:p>
          <a:p>
            <a:pPr marL="285750" indent="-285750" defTabSz="457200">
              <a:lnSpc>
                <a:spcPct val="140000"/>
              </a:lnSpc>
              <a:buSzPct val="100000"/>
              <a:buFont typeface="Arial"/>
              <a:buChar char="•"/>
              <a:defRPr sz="1600">
                <a:latin typeface="Arial"/>
                <a:ea typeface="Arial"/>
                <a:cs typeface="Arial"/>
                <a:sym typeface="Arial"/>
              </a:defRPr>
            </a:pPr>
            <a:endParaRPr sz="1400" dirty="0">
              <a:solidFill>
                <a:schemeClr val="tx1"/>
              </a:solidFill>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he Sports Spectrum"/>
          <p:cNvSpPr txBox="1">
            <a:spLocks noGrp="1"/>
          </p:cNvSpPr>
          <p:nvPr>
            <p:ph type="title" idx="4294967295"/>
          </p:nvPr>
        </p:nvSpPr>
        <p:spPr>
          <a:xfrm>
            <a:off x="400042" y="829865"/>
            <a:ext cx="6946691" cy="375914"/>
          </a:xfrm>
          <a:prstGeom prst="rect">
            <a:avLst/>
          </a:prstGeom>
        </p:spPr>
        <p:txBody>
          <a:bodyPr anchor="t">
            <a:normAutofit fontScale="90000"/>
          </a:bodyPr>
          <a:lstStyle>
            <a:lvl1pPr algn="l">
              <a:defRPr sz="2000" b="1">
                <a:solidFill>
                  <a:srgbClr val="921824"/>
                </a:solidFill>
                <a:latin typeface="Georgia"/>
                <a:ea typeface="Georgia"/>
                <a:cs typeface="Georgia"/>
                <a:sym typeface="Georgia"/>
              </a:defRPr>
            </a:lvl1pPr>
          </a:lstStyle>
          <a:p>
            <a:r>
              <a:t>Sport and Social Media</a:t>
            </a:r>
          </a:p>
        </p:txBody>
      </p:sp>
      <p:sp>
        <p:nvSpPr>
          <p:cNvPr id="121" name="Trends such as augmented reality and virtual reality are also reshaping the way fans interact -- from VR experiences at the stadium to new apps that allow for VR group viewings similar to multiplayer video games. Wendy’s just teamed up with Fox Sports to"/>
          <p:cNvSpPr txBox="1"/>
          <p:nvPr/>
        </p:nvSpPr>
        <p:spPr>
          <a:xfrm>
            <a:off x="401073" y="1521230"/>
            <a:ext cx="7998931" cy="3591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p>
            <a:pPr marL="285750" indent="-285750" defTabSz="457200">
              <a:buFont typeface="Arial"/>
              <a:buChar char="•"/>
              <a:defRPr sz="1600">
                <a:latin typeface="Arial"/>
                <a:ea typeface="Arial"/>
                <a:cs typeface="Arial"/>
                <a:sym typeface="Arial"/>
              </a:defRPr>
            </a:pPr>
            <a:r>
              <a:rPr lang="en-US" sz="1400" dirty="0">
                <a:solidFill>
                  <a:schemeClr val="tx1"/>
                </a:solidFill>
                <a:ea typeface="+mn-lt"/>
                <a:cs typeface="+mn-lt"/>
              </a:rPr>
              <a:t>Trends like augmented reality and virtual reality are reshaping the way fans interact, offering VR experiences at the stadium and new apps enabling VR group viewings akin to multiplayer video games. Wendy’s recently partnered with Fox Sports to create a VR experience, allowing fans not only to watch games together but also to explore the action on the field from multiple angles with user-controlled instant replays.</a:t>
            </a:r>
          </a:p>
          <a:p>
            <a:pPr marL="285750" indent="-285750" defTabSz="457200">
              <a:buFont typeface="Arial"/>
              <a:buChar char="•"/>
              <a:defRPr sz="1600">
                <a:latin typeface="Arial"/>
                <a:ea typeface="Arial"/>
                <a:cs typeface="Arial"/>
                <a:sym typeface="Arial"/>
              </a:defRPr>
            </a:pPr>
            <a:endParaRPr lang="en-US" sz="1400" dirty="0">
              <a:solidFill>
                <a:schemeClr val="tx1"/>
              </a:solidFill>
              <a:ea typeface="+mn-lt"/>
              <a:cs typeface="+mn-lt"/>
            </a:endParaRPr>
          </a:p>
          <a:p>
            <a:pPr marL="285750" indent="-285750" defTabSz="457200">
              <a:buFont typeface="Arial"/>
              <a:buChar char="•"/>
              <a:defRPr sz="1600">
                <a:latin typeface="Arial"/>
                <a:ea typeface="Arial"/>
                <a:cs typeface="Arial"/>
                <a:sym typeface="Arial"/>
              </a:defRPr>
            </a:pPr>
            <a:r>
              <a:rPr lang="en-US" sz="1400" dirty="0">
                <a:solidFill>
                  <a:schemeClr val="tx1"/>
                </a:solidFill>
                <a:ea typeface="+mn-lt"/>
                <a:cs typeface="+mn-lt"/>
              </a:rPr>
              <a:t>Forward-thinking sports marketers are swiftly adapting to sponsor on-demand and VR content, while also delving into live content and storytelling on a larger scale. During this year’s finals, the NBA exclusively produced content for Snapchat, and the NHL introduced a playoff beard filter to enhance fan engagement with the Stanley Cup.</a:t>
            </a:r>
          </a:p>
          <a:p>
            <a:pPr marL="285750" indent="-285750" defTabSz="457200">
              <a:buFont typeface="Arial"/>
              <a:buChar char="•"/>
              <a:defRPr sz="1600">
                <a:latin typeface="Arial"/>
                <a:ea typeface="Arial"/>
                <a:cs typeface="Arial"/>
                <a:sym typeface="Arial"/>
              </a:defRPr>
            </a:pPr>
            <a:endParaRPr lang="en-US" sz="1400" dirty="0">
              <a:solidFill>
                <a:schemeClr val="tx1"/>
              </a:solidFill>
              <a:ea typeface="+mn-lt"/>
              <a:cs typeface="+mn-lt"/>
            </a:endParaRPr>
          </a:p>
          <a:p>
            <a:pPr marL="285750" indent="-285750" defTabSz="457200">
              <a:buFont typeface="Arial"/>
              <a:buChar char="•"/>
              <a:defRPr sz="1600">
                <a:latin typeface="Arial"/>
                <a:ea typeface="Arial"/>
                <a:cs typeface="Arial"/>
                <a:sym typeface="Arial"/>
              </a:defRPr>
            </a:pPr>
            <a:r>
              <a:rPr lang="en-US" sz="1400" dirty="0">
                <a:solidFill>
                  <a:schemeClr val="tx1"/>
                </a:solidFill>
                <a:ea typeface="+mn-lt"/>
                <a:cs typeface="+mn-lt"/>
              </a:rPr>
              <a:t>The ascendancy of live streaming will continue to redefine how we consume sports. With platforms and content strategies evolving rapidly, traditional media is diminishing in relevance. From individual athletes and teams to brands, everyone is embracing live content to bring fans closer to the game, fostering new experiences in collaboration with tech players.</a:t>
            </a:r>
          </a:p>
          <a:p>
            <a:pPr marL="285750" indent="-285750" defTabSz="457200">
              <a:lnSpc>
                <a:spcPct val="140000"/>
              </a:lnSpc>
              <a:buFont typeface="Arial"/>
              <a:buChar char="•"/>
              <a:defRPr sz="1600">
                <a:latin typeface="Arial"/>
                <a:ea typeface="Arial"/>
                <a:cs typeface="Arial"/>
                <a:sym typeface="Arial"/>
              </a:defRPr>
            </a:pPr>
            <a:endParaRPr sz="1400" dirty="0">
              <a:solidFill>
                <a:schemeClr val="tx1"/>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he Sports Spectrum"/>
          <p:cNvSpPr txBox="1">
            <a:spLocks noGrp="1"/>
          </p:cNvSpPr>
          <p:nvPr>
            <p:ph type="title" idx="4294967295"/>
          </p:nvPr>
        </p:nvSpPr>
        <p:spPr>
          <a:xfrm>
            <a:off x="664568" y="943097"/>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dirty="0"/>
              <a:t>Sport and Social Media</a:t>
            </a:r>
          </a:p>
        </p:txBody>
      </p:sp>
      <p:sp>
        <p:nvSpPr>
          <p:cNvPr id="67" name="Once upon a time, a professional athlete could play their chosen sport, collect a paycheck, retire happily to the family home without intrusions into their private lives…"/>
          <p:cNvSpPr txBox="1">
            <a:spLocks noGrp="1"/>
          </p:cNvSpPr>
          <p:nvPr>
            <p:ph type="body" idx="4294967295"/>
          </p:nvPr>
        </p:nvSpPr>
        <p:spPr>
          <a:xfrm>
            <a:off x="664002" y="1926959"/>
            <a:ext cx="7548039" cy="2809134"/>
          </a:xfrm>
          <a:prstGeom prst="rect">
            <a:avLst/>
          </a:prstGeom>
        </p:spPr>
        <p:txBody>
          <a:bodyPr lIns="45718" tIns="45718" rIns="45718" bIns="45718" anchor="t">
            <a:normAutofit/>
          </a:bodyPr>
          <a:lstStyle/>
          <a:p>
            <a:pPr marL="342265" indent="-342265">
              <a:defRPr sz="1600">
                <a:latin typeface="Arial"/>
                <a:ea typeface="Arial"/>
                <a:cs typeface="Arial"/>
                <a:sym typeface="Arial"/>
              </a:defRPr>
            </a:pPr>
            <a:r>
              <a:rPr sz="1400" dirty="0"/>
              <a:t>During the past two decades </a:t>
            </a:r>
            <a:r>
              <a:rPr lang="en-US" sz="1400" dirty="0"/>
              <a:t>social</a:t>
            </a:r>
            <a:r>
              <a:rPr sz="1400" dirty="0"/>
              <a:t> </a:t>
            </a:r>
            <a:r>
              <a:rPr lang="en-US" sz="1400" dirty="0"/>
              <a:t>media</a:t>
            </a:r>
            <a:r>
              <a:rPr sz="1400" dirty="0"/>
              <a:t> has evolved drastically both in how we utilize it and how prominent it is within our culture.</a:t>
            </a:r>
            <a:endParaRPr lang="en-US" sz="1400" dirty="0"/>
          </a:p>
          <a:p>
            <a:pPr marL="342265" indent="-342265">
              <a:defRPr sz="1600">
                <a:latin typeface="Arial"/>
                <a:ea typeface="Arial"/>
                <a:cs typeface="Arial"/>
                <a:sym typeface="Arial"/>
              </a:defRPr>
            </a:pPr>
            <a:r>
              <a:rPr sz="1400" dirty="0"/>
              <a:t>If you are not minding your Social Media presence than you are not fully branding yourself.</a:t>
            </a:r>
          </a:p>
          <a:p>
            <a:pPr marL="342265" indent="-342265">
              <a:defRPr sz="1600">
                <a:latin typeface="Arial"/>
                <a:ea typeface="Arial"/>
                <a:cs typeface="Arial"/>
                <a:sym typeface="Arial"/>
              </a:defRPr>
            </a:pPr>
            <a:r>
              <a:rPr sz="1400" dirty="0"/>
              <a:t>Social </a:t>
            </a:r>
            <a:r>
              <a:rPr lang="en-US" sz="1400" dirty="0"/>
              <a:t>media</a:t>
            </a:r>
            <a:r>
              <a:rPr sz="1400" dirty="0"/>
              <a:t> can be the catalyst for success by empowering people and fueling ideas.</a:t>
            </a:r>
            <a:r>
              <a:rPr lang="en-US" sz="1400" dirty="0"/>
              <a:t> </a:t>
            </a:r>
            <a:endParaRPr sz="1400" dirty="0"/>
          </a:p>
          <a:p>
            <a:pPr marL="342265" indent="-342265">
              <a:defRPr sz="1600">
                <a:latin typeface="Arial"/>
                <a:ea typeface="Arial"/>
                <a:cs typeface="Arial"/>
                <a:sym typeface="Arial"/>
              </a:defRPr>
            </a:pPr>
            <a:r>
              <a:rPr sz="1400" dirty="0"/>
              <a:t>We have all seen the good and the bad that can come from </a:t>
            </a:r>
            <a:r>
              <a:rPr lang="en-US" sz="1400" dirty="0"/>
              <a:t>social</a:t>
            </a:r>
            <a:r>
              <a:rPr sz="1400" dirty="0"/>
              <a:t> </a:t>
            </a:r>
            <a:r>
              <a:rPr lang="en-US" sz="1400" dirty="0"/>
              <a:t>media</a:t>
            </a:r>
            <a:r>
              <a:rPr sz="1400" dirty="0"/>
              <a:t>.</a:t>
            </a:r>
          </a:p>
          <a:p>
            <a:pPr marL="342265" indent="-342265">
              <a:defRPr sz="1600">
                <a:latin typeface="Arial"/>
                <a:ea typeface="Arial"/>
                <a:cs typeface="Arial"/>
                <a:sym typeface="Arial"/>
              </a:defRPr>
            </a:pPr>
            <a:r>
              <a:rPr sz="1400" dirty="0"/>
              <a:t>The way that </a:t>
            </a:r>
            <a:r>
              <a:rPr lang="en-US" sz="1400" dirty="0"/>
              <a:t>social</a:t>
            </a:r>
            <a:r>
              <a:rPr sz="1400" dirty="0"/>
              <a:t> </a:t>
            </a:r>
            <a:r>
              <a:rPr lang="en-US" sz="1400" dirty="0"/>
              <a:t>media</a:t>
            </a:r>
            <a:r>
              <a:rPr sz="1400" dirty="0"/>
              <a:t> has impacted the Sports Industry has been profound. Over a third (37%) of Twitter users will buy from a brand they follow.</a:t>
            </a:r>
          </a:p>
          <a:p>
            <a:pPr marL="342265" indent="-342265">
              <a:defRPr sz="1600">
                <a:latin typeface="Arial"/>
                <a:ea typeface="Arial"/>
                <a:cs typeface="Arial"/>
                <a:sym typeface="Arial"/>
              </a:defRPr>
            </a:pPr>
            <a:r>
              <a:rPr sz="1400" dirty="0"/>
              <a:t>Almost every team, league and sports association has a social media profile on Twitter. From the pros to the minors and from the high school athlete to the retired athlete, social media has been a force in the sports industry landscape.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he Sports Spectrum"/>
          <p:cNvSpPr txBox="1">
            <a:spLocks noGrp="1"/>
          </p:cNvSpPr>
          <p:nvPr>
            <p:ph type="title" idx="4294967295"/>
          </p:nvPr>
        </p:nvSpPr>
        <p:spPr>
          <a:xfrm>
            <a:off x="484070" y="512623"/>
            <a:ext cx="6946691" cy="50654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Sport and Social Media</a:t>
            </a:r>
          </a:p>
        </p:txBody>
      </p:sp>
      <p:sp>
        <p:nvSpPr>
          <p:cNvPr id="124" name="The entire industry now has to explore other opportunities to create content and engage with sports fans—this is where social media comes in. The sports industry can make use of the popularity of social media in both good and trying times through the fol"/>
          <p:cNvSpPr txBox="1"/>
          <p:nvPr/>
        </p:nvSpPr>
        <p:spPr>
          <a:xfrm>
            <a:off x="480743" y="1228975"/>
            <a:ext cx="7961585" cy="3160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p>
            <a:pPr marL="285750" indent="-285750" defTabSz="457200">
              <a:buFont typeface="Arial"/>
              <a:buChar char="•"/>
              <a:defRPr sz="1600">
                <a:latin typeface="Arial"/>
                <a:ea typeface="Arial"/>
                <a:cs typeface="Arial"/>
                <a:sym typeface="Arial"/>
              </a:defRPr>
            </a:pPr>
            <a:r>
              <a:rPr lang="en-US" sz="1400" dirty="0">
                <a:solidFill>
                  <a:schemeClr val="tx1"/>
                </a:solidFill>
                <a:ea typeface="+mn-lt"/>
                <a:cs typeface="+mn-lt"/>
              </a:rPr>
              <a:t>The entire sports industry is now exploring various opportunities to create content and engage with fans, and social media plays a crucial role in this endeavor. The sports industry can harness the popularity of social media in both favorable and challenging times through the following:</a:t>
            </a:r>
            <a:endParaRPr lang="en-US" sz="1400"/>
          </a:p>
          <a:p>
            <a:pPr marL="285750" indent="-285750" defTabSz="457200">
              <a:buFont typeface="Arial"/>
              <a:buChar char="•"/>
              <a:defRPr sz="1600">
                <a:latin typeface="Arial"/>
                <a:ea typeface="Arial"/>
                <a:cs typeface="Arial"/>
                <a:sym typeface="Arial"/>
              </a:defRPr>
            </a:pPr>
            <a:endParaRPr lang="en-US" sz="1400" dirty="0">
              <a:solidFill>
                <a:schemeClr val="tx1"/>
              </a:solidFill>
              <a:ea typeface="+mn-lt"/>
              <a:cs typeface="+mn-lt"/>
            </a:endParaRPr>
          </a:p>
          <a:p>
            <a:pPr defTabSz="457200">
              <a:defRPr sz="1600">
                <a:latin typeface="Arial"/>
                <a:ea typeface="Arial"/>
                <a:cs typeface="Arial"/>
                <a:sym typeface="Arial"/>
              </a:defRPr>
            </a:pPr>
            <a:r>
              <a:rPr lang="en-US" sz="1400" b="1" dirty="0">
                <a:solidFill>
                  <a:schemeClr val="tx1"/>
                </a:solidFill>
                <a:ea typeface="+mn-lt"/>
                <a:cs typeface="+mn-lt"/>
              </a:rPr>
              <a:t>Boost Loyalty Through Real-Time Engagement</a:t>
            </a:r>
            <a:r>
              <a:rPr lang="en-US" sz="1400" dirty="0">
                <a:solidFill>
                  <a:schemeClr val="tx1"/>
                </a:solidFill>
                <a:ea typeface="+mn-lt"/>
                <a:cs typeface="+mn-lt"/>
              </a:rPr>
              <a:t> </a:t>
            </a:r>
            <a:endParaRPr lang="en-US" sz="1400">
              <a:solidFill>
                <a:schemeClr val="tx1"/>
              </a:solidFill>
              <a:ea typeface="+mn-lt"/>
              <a:cs typeface="Arial"/>
            </a:endParaRPr>
          </a:p>
          <a:p>
            <a:pPr marL="285750" indent="-285750" defTabSz="457200">
              <a:buFont typeface="Arial"/>
              <a:buChar char="•"/>
              <a:defRPr sz="1600">
                <a:latin typeface="Arial"/>
                <a:ea typeface="Arial"/>
                <a:cs typeface="Arial"/>
                <a:sym typeface="Arial"/>
              </a:defRPr>
            </a:pPr>
            <a:r>
              <a:rPr lang="en-US" sz="1400" dirty="0">
                <a:solidFill>
                  <a:schemeClr val="tx1"/>
                </a:solidFill>
                <a:ea typeface="+mn-lt"/>
                <a:cs typeface="+mn-lt"/>
              </a:rPr>
              <a:t>Professional athletes are celebrities in their own right, having achieved their status through rigorous training and hard work. Sports fans adore interacting with their favorite teams and players, a common occurrence on platforms like Twitter. Sports teams should continue to amplify the interest and passion of their fans by engaging with them in real-time. Especially with the pandemic keeping many people indoors, a bit of interesting real-time interaction with favorite sports superstars can go a long way. Sports teams can help maintain the enthusiasm of their fans by involving them in discussions or polls on social media.</a:t>
            </a:r>
            <a:br>
              <a:rPr lang="en-US" dirty="0"/>
            </a:br>
            <a:endParaRPr lang="en-US" sz="1400">
              <a:solidFill>
                <a:schemeClr val="tx1"/>
              </a:solidFill>
            </a:endParaRPr>
          </a:p>
          <a:p>
            <a:pPr marL="285750" indent="-285750" defTabSz="457200">
              <a:lnSpc>
                <a:spcPct val="140000"/>
              </a:lnSpc>
              <a:buFont typeface="Arial"/>
              <a:buChar char="•"/>
              <a:defRPr sz="1600">
                <a:latin typeface="Arial"/>
                <a:ea typeface="Arial"/>
                <a:cs typeface="Arial"/>
                <a:sym typeface="Arial"/>
              </a:defRPr>
            </a:pPr>
            <a:endParaRPr sz="1400" dirty="0">
              <a:solidFill>
                <a:schemeClr val="tx1"/>
              </a:solidFill>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he Sports Spectrum"/>
          <p:cNvSpPr txBox="1">
            <a:spLocks noGrp="1"/>
          </p:cNvSpPr>
          <p:nvPr>
            <p:ph type="title" idx="4294967295"/>
          </p:nvPr>
        </p:nvSpPr>
        <p:spPr>
          <a:xfrm>
            <a:off x="530752" y="624591"/>
            <a:ext cx="6946691" cy="459890"/>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Sport and Social Media</a:t>
            </a:r>
          </a:p>
        </p:txBody>
      </p:sp>
      <p:sp>
        <p:nvSpPr>
          <p:cNvPr id="127" name="Increasing Sales Through Influencer Marketing Sports fans are a very passionate and emotional bunch. They follow their favorite athletes on social media and engage with other fans on these platforms. Case in point: Footballer Cristiano Ronaldo has 234.5 "/>
          <p:cNvSpPr txBox="1"/>
          <p:nvPr/>
        </p:nvSpPr>
        <p:spPr>
          <a:xfrm>
            <a:off x="529605" y="1292814"/>
            <a:ext cx="8230583" cy="3539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p>
            <a:pPr defTabSz="457200">
              <a:defRPr sz="1600">
                <a:latin typeface="Arial"/>
                <a:ea typeface="Arial"/>
                <a:cs typeface="Arial"/>
                <a:sym typeface="Arial"/>
              </a:defRPr>
            </a:pPr>
            <a:r>
              <a:rPr lang="en-US" sz="1400" b="1" dirty="0">
                <a:solidFill>
                  <a:schemeClr val="tx1"/>
                </a:solidFill>
                <a:ea typeface="+mn-lt"/>
                <a:cs typeface="+mn-lt"/>
              </a:rPr>
              <a:t>Increasing Sales Through Influencer Marketing</a:t>
            </a:r>
            <a:endParaRPr lang="en-US" sz="1400" b="1" dirty="0">
              <a:solidFill>
                <a:schemeClr val="tx1"/>
              </a:solidFill>
            </a:endParaRPr>
          </a:p>
          <a:p>
            <a:pPr defTabSz="457200">
              <a:defRPr sz="1600">
                <a:latin typeface="Arial"/>
                <a:ea typeface="Arial"/>
                <a:cs typeface="Arial"/>
                <a:sym typeface="Arial"/>
              </a:defRPr>
            </a:pPr>
            <a:r>
              <a:rPr lang="en-US" sz="1400" dirty="0">
                <a:solidFill>
                  <a:schemeClr val="tx1"/>
                </a:solidFill>
                <a:ea typeface="+mn-lt"/>
                <a:cs typeface="+mn-lt"/>
              </a:rPr>
              <a:t>Sports fans are known for their passionate and emotional engagement. They follow their favorite athletes on social media and interact with fellow fans on these platforms. Take footballer Cristiano Ronaldo, for example, who boasts 234.5 million followers on Instagram and almost 128 million followers on Facebook as of this writing. It's no surprise that he is one of the highest-paid influencers on social media. Businesses related to sports, health, and fitness products and services recognize the potential to boost revenue by collaborating with athletes who have a substantial social media fan base.</a:t>
            </a:r>
          </a:p>
          <a:p>
            <a:pPr defTabSz="457200">
              <a:defRPr sz="1600">
                <a:latin typeface="Arial"/>
                <a:ea typeface="Arial"/>
                <a:cs typeface="Arial"/>
                <a:sym typeface="Arial"/>
              </a:defRPr>
            </a:pPr>
            <a:endParaRPr sz="1400" b="1" dirty="0">
              <a:solidFill>
                <a:schemeClr val="tx1"/>
              </a:solidFill>
            </a:endParaRPr>
          </a:p>
          <a:p>
            <a:pPr defTabSz="457200">
              <a:defRPr sz="1600">
                <a:latin typeface="Arial"/>
                <a:ea typeface="Arial"/>
                <a:cs typeface="Arial"/>
                <a:sym typeface="Arial"/>
              </a:defRPr>
            </a:pPr>
            <a:r>
              <a:rPr lang="en-US" sz="1400" b="1" dirty="0">
                <a:solidFill>
                  <a:schemeClr val="tx1"/>
                </a:solidFill>
                <a:ea typeface="+mn-lt"/>
                <a:cs typeface="+mn-lt"/>
              </a:rPr>
              <a:t>Giving Back to the Community by Supporting Various Causes</a:t>
            </a:r>
            <a:endParaRPr lang="en-US" sz="1400" b="1" dirty="0">
              <a:solidFill>
                <a:schemeClr val="tx1"/>
              </a:solidFill>
            </a:endParaRPr>
          </a:p>
          <a:p>
            <a:pPr defTabSz="457200">
              <a:defRPr sz="1600">
                <a:latin typeface="Arial"/>
                <a:ea typeface="Arial"/>
                <a:cs typeface="Arial"/>
                <a:sym typeface="Arial"/>
              </a:defRPr>
            </a:pPr>
            <a:r>
              <a:rPr lang="en-US" sz="1400" dirty="0">
                <a:solidFill>
                  <a:schemeClr val="tx1"/>
                </a:solidFill>
                <a:ea typeface="+mn-lt"/>
                <a:cs typeface="+mn-lt"/>
              </a:rPr>
              <a:t>How can organizations and companies cultivate loyal and passionate customers on social media? One effective way is to support charitable organizations and promote various causes online. Renowned athletes such as Serena Williams and Michael Phelps are recognized for their efforts in supporting and establishing charities that aid children in need, promote gender equality, alleviate poverty, and more. Sports organizations, advertisers, and brands can garner more interest and sales by collaborating with athletes and sports teams that use their influence to advocate for the less fortunate and speak up on important social causes today.</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062701" y="2528990"/>
            <a:ext cx="4975260" cy="1597743"/>
          </a:xfrm>
          <a:prstGeom prst="rect">
            <a:avLst/>
          </a:prstGeom>
        </p:spPr>
        <p:txBody>
          <a:bodyPr lIns="91440" tIns="45720" rIns="91440" bIns="45720" anchor="t">
            <a:noAutofit/>
          </a:bodyPr>
          <a:ls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a:lstStyle>
          <a:p>
            <a:pPr algn="l"/>
            <a:r>
              <a:rPr lang="en-US" sz="3000" b="1" dirty="0">
                <a:solidFill>
                  <a:schemeClr val="bg1"/>
                </a:solidFill>
                <a:latin typeface="Georgia"/>
              </a:rPr>
              <a:t>Thank You</a:t>
            </a:r>
            <a:endParaRPr lang="en-US" dirty="0">
              <a:solidFill>
                <a:schemeClr val="bg1"/>
              </a:solidFill>
            </a:endParaRPr>
          </a:p>
        </p:txBody>
      </p:sp>
    </p:spTree>
    <p:extLst>
      <p:ext uri="{BB962C8B-B14F-4D97-AF65-F5344CB8AC3E}">
        <p14:creationId xmlns:p14="http://schemas.microsoft.com/office/powerpoint/2010/main" val="106036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he Sports Spectrum"/>
          <p:cNvSpPr txBox="1">
            <a:spLocks noGrp="1"/>
          </p:cNvSpPr>
          <p:nvPr>
            <p:ph type="title" idx="4294967295"/>
          </p:nvPr>
        </p:nvSpPr>
        <p:spPr>
          <a:xfrm>
            <a:off x="748596" y="709832"/>
            <a:ext cx="6946690" cy="385245"/>
          </a:xfrm>
          <a:prstGeom prst="rect">
            <a:avLst/>
          </a:prstGeom>
        </p:spPr>
        <p:txBody>
          <a:bodyPr anchor="t">
            <a:normAutofit fontScale="90000"/>
          </a:bodyPr>
          <a:lstStyle>
            <a:lvl1pPr algn="l">
              <a:defRPr sz="2000" b="1">
                <a:solidFill>
                  <a:srgbClr val="921824"/>
                </a:solidFill>
                <a:latin typeface="Georgia"/>
                <a:ea typeface="Georgia"/>
                <a:cs typeface="Georgia"/>
                <a:sym typeface="Georgia"/>
              </a:defRPr>
            </a:lvl1pPr>
          </a:lstStyle>
          <a:p>
            <a:r>
              <a:t>Sport and Social Media</a:t>
            </a:r>
          </a:p>
        </p:txBody>
      </p:sp>
      <p:sp>
        <p:nvSpPr>
          <p:cNvPr id="70" name="Once upon a time, a professional athlete could play their chosen sport, collect a paycheck, retire happily to the family home without intrusions into their private lives…"/>
          <p:cNvSpPr txBox="1">
            <a:spLocks noGrp="1"/>
          </p:cNvSpPr>
          <p:nvPr>
            <p:ph type="body" idx="4294967295"/>
          </p:nvPr>
        </p:nvSpPr>
        <p:spPr>
          <a:xfrm>
            <a:off x="748030" y="1451098"/>
            <a:ext cx="7669413" cy="2771810"/>
          </a:xfrm>
          <a:prstGeom prst="rect">
            <a:avLst/>
          </a:prstGeom>
        </p:spPr>
        <p:txBody>
          <a:bodyPr lIns="45718" tIns="45718" rIns="45718" bIns="45718" anchor="t">
            <a:normAutofit/>
          </a:bodyPr>
          <a:lstStyle/>
          <a:p>
            <a:pPr>
              <a:defRPr sz="1600">
                <a:latin typeface="Arial"/>
                <a:ea typeface="Arial"/>
                <a:cs typeface="Arial"/>
                <a:sym typeface="Arial"/>
              </a:defRPr>
            </a:pPr>
            <a:r>
              <a:rPr lang="en-US" sz="1400" dirty="0">
                <a:solidFill>
                  <a:schemeClr val="tx1"/>
                </a:solidFill>
                <a:ea typeface="+mj-lt"/>
                <a:cs typeface="+mj-lt"/>
              </a:rPr>
              <a:t>According to Navigate Research, sports fans are 67% more likely to use Twitter to enhance their viewing experience compared to non-sports fans. Essentially, Twitter serves as the virtual sports bar that fans flock to before, during, and after games. Consequently, the behavior of a team or athlete on social media can directly influence a fan's perception of that team or athlete.</a:t>
            </a:r>
          </a:p>
          <a:p>
            <a:pPr>
              <a:defRPr sz="1600">
                <a:latin typeface="Arial"/>
                <a:ea typeface="Arial"/>
                <a:cs typeface="Arial"/>
                <a:sym typeface="Arial"/>
              </a:defRPr>
            </a:pPr>
            <a:r>
              <a:rPr lang="en-US" sz="1400">
                <a:solidFill>
                  <a:schemeClr val="tx1"/>
                </a:solidFill>
                <a:ea typeface="+mj-lt"/>
                <a:cs typeface="+mj-lt"/>
              </a:rPr>
              <a:t>Almost every sports-related show or event has a hashtag associated with it, displayed on screen during the event or show. This practice not only drives engagement but also creates a relationship with the audience that was not possible several years ago.</a:t>
            </a:r>
            <a:endParaRPr lang="en-US" sz="1400" dirty="0">
              <a:solidFill>
                <a:schemeClr val="tx1"/>
              </a:solidFill>
              <a:ea typeface="+mj-lt"/>
              <a:cs typeface="+mj-lt"/>
            </a:endParaRPr>
          </a:p>
          <a:p>
            <a:pPr>
              <a:defRPr sz="1600">
                <a:latin typeface="Arial"/>
                <a:ea typeface="Arial"/>
                <a:cs typeface="Arial"/>
                <a:sym typeface="Arial"/>
              </a:defRPr>
            </a:pPr>
            <a:r>
              <a:rPr lang="en-US" sz="1400" dirty="0">
                <a:solidFill>
                  <a:schemeClr val="tx1"/>
                </a:solidFill>
                <a:ea typeface="+mj-lt"/>
                <a:cs typeface="+mj-lt"/>
              </a:rPr>
              <a:t>Social media is a powerful vehicle that propels sports talk today, shaping the way fans interact with teams, players, personalities, and fellow fans. It serves as a potent source for obtaining news, engaging in topical discussions, and empowering brands.</a:t>
            </a:r>
          </a:p>
          <a:p>
            <a:pPr marL="342265" indent="-342265">
              <a:defRPr sz="1600">
                <a:latin typeface="Arial"/>
                <a:ea typeface="Arial"/>
                <a:cs typeface="Arial"/>
                <a:sym typeface="Arial"/>
              </a:defRPr>
            </a:pPr>
            <a:endParaRPr sz="1400" dirty="0">
              <a:solidFill>
                <a:schemeClr val="tx1"/>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he Sports Spectrum"/>
          <p:cNvSpPr txBox="1">
            <a:spLocks noGrp="1"/>
          </p:cNvSpPr>
          <p:nvPr>
            <p:ph type="title" idx="4294967295"/>
          </p:nvPr>
        </p:nvSpPr>
        <p:spPr>
          <a:xfrm>
            <a:off x="554867" y="331019"/>
            <a:ext cx="6946691" cy="51587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Sport and Social Media</a:t>
            </a:r>
          </a:p>
        </p:txBody>
      </p:sp>
      <p:sp>
        <p:nvSpPr>
          <p:cNvPr id="73" name="Once upon a time, a professional athlete could play their chosen sport, collect a paycheck, retire happily to the family home without intrusions into their private lives…"/>
          <p:cNvSpPr txBox="1">
            <a:spLocks noGrp="1"/>
          </p:cNvSpPr>
          <p:nvPr>
            <p:ph type="body" idx="4294967295"/>
          </p:nvPr>
        </p:nvSpPr>
        <p:spPr>
          <a:xfrm>
            <a:off x="557879" y="1145643"/>
            <a:ext cx="7193254" cy="3275664"/>
          </a:xfrm>
          <a:prstGeom prst="rect">
            <a:avLst/>
          </a:prstGeom>
        </p:spPr>
        <p:txBody>
          <a:bodyPr lIns="45718" tIns="45718" rIns="45718" bIns="45718" anchor="t">
            <a:normAutofit lnSpcReduction="10000"/>
          </a:bodyPr>
          <a:lstStyle/>
          <a:p>
            <a:pPr>
              <a:defRPr sz="1600">
                <a:latin typeface="Arial"/>
                <a:ea typeface="Arial"/>
                <a:cs typeface="Arial"/>
                <a:sym typeface="Arial"/>
              </a:defRPr>
            </a:pPr>
            <a:r>
              <a:rPr lang="en-US" sz="1400" dirty="0">
                <a:solidFill>
                  <a:schemeClr val="tx1"/>
                </a:solidFill>
                <a:ea typeface="+mj-lt"/>
                <a:cs typeface="+mj-lt"/>
              </a:rPr>
              <a:t>According to Forbes, Cristiano Ronaldo stands out as one of the most valuable and impactful social media influencers.</a:t>
            </a:r>
          </a:p>
          <a:p>
            <a:pPr>
              <a:defRPr sz="1600">
                <a:latin typeface="Arial"/>
                <a:ea typeface="Arial"/>
                <a:cs typeface="Arial"/>
                <a:sym typeface="Arial"/>
              </a:defRPr>
            </a:pPr>
            <a:r>
              <a:rPr lang="en-US" sz="1400" dirty="0">
                <a:solidFill>
                  <a:schemeClr val="tx1"/>
                </a:solidFill>
                <a:ea typeface="+mj-lt"/>
                <a:cs typeface="+mj-lt"/>
              </a:rPr>
              <a:t>Take Ronaldo's collaboration with Tag Heuer, for instance. He posted six times on Facebook over two days last year regarding the watch brand's "Don't Crack Under Pressure" ad campaign. These posts garnered an impressive 35 million views and received 2.4 million "likes" within that short span. Research firm </a:t>
            </a:r>
            <a:r>
              <a:rPr lang="en-US" sz="1400" dirty="0" err="1">
                <a:solidFill>
                  <a:schemeClr val="tx1"/>
                </a:solidFill>
                <a:ea typeface="+mj-lt"/>
                <a:cs typeface="+mj-lt"/>
              </a:rPr>
              <a:t>Repucom</a:t>
            </a:r>
            <a:r>
              <a:rPr lang="en-US" sz="1400" dirty="0">
                <a:solidFill>
                  <a:schemeClr val="tx1"/>
                </a:solidFill>
                <a:ea typeface="+mj-lt"/>
                <a:cs typeface="+mj-lt"/>
              </a:rPr>
              <a:t> estimates that these posts generated an impressive value of $380,000 for Tag. Ronaldo boasts a total of 158 million followers across Facebook, Twitter, and Instagram, a figure surpassing Lionel Messi and Neymar by 65 million, who have the next biggest followings.</a:t>
            </a:r>
          </a:p>
          <a:p>
            <a:pPr>
              <a:defRPr sz="1600">
                <a:latin typeface="Arial"/>
                <a:ea typeface="Arial"/>
                <a:cs typeface="Arial"/>
                <a:sym typeface="Arial"/>
              </a:defRPr>
            </a:pPr>
            <a:r>
              <a:rPr lang="en-US" sz="1400" dirty="0">
                <a:solidFill>
                  <a:schemeClr val="tx1"/>
                </a:solidFill>
                <a:ea typeface="+mj-lt"/>
                <a:cs typeface="+mj-lt"/>
              </a:rPr>
              <a:t>Ronaldo holds the distinction of being the first athlete to accumulate 100 million Facebook fans, and his current total of 103 million exceeds that of any other person on the planet. Notably, he continues to amass fans at a rate of nearly one per second. His most popular Facebook post to date features a photo of him celebrating Children's Day with his son, amassing 4.3 million likes.</a:t>
            </a:r>
          </a:p>
          <a:p>
            <a:pPr marL="342265" indent="-342265">
              <a:defRPr sz="1600">
                <a:latin typeface="Arial"/>
                <a:ea typeface="Arial"/>
                <a:cs typeface="Arial"/>
                <a:sym typeface="Arial"/>
              </a:defRPr>
            </a:pPr>
            <a:endParaRPr sz="1400" dirty="0">
              <a:solidFill>
                <a:schemeClr val="tx1"/>
              </a:solidFill>
            </a:endParaRPr>
          </a:p>
        </p:txBody>
      </p:sp>
      <p:pic>
        <p:nvPicPr>
          <p:cNvPr id="74" name="images.jpg" descr="images.jpg"/>
          <p:cNvPicPr>
            <a:picLocks noChangeAspect="1"/>
          </p:cNvPicPr>
          <p:nvPr/>
        </p:nvPicPr>
        <p:blipFill>
          <a:blip r:embed="rId2"/>
          <a:stretch>
            <a:fillRect/>
          </a:stretch>
        </p:blipFill>
        <p:spPr>
          <a:xfrm>
            <a:off x="7297215" y="4080972"/>
            <a:ext cx="2168255" cy="2168255"/>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he Sports Spectrum"/>
          <p:cNvSpPr txBox="1">
            <a:spLocks noGrp="1"/>
          </p:cNvSpPr>
          <p:nvPr>
            <p:ph type="title" idx="4294967295"/>
          </p:nvPr>
        </p:nvSpPr>
        <p:spPr>
          <a:xfrm>
            <a:off x="748596" y="709832"/>
            <a:ext cx="6946691" cy="403905"/>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Sport and Social Media</a:t>
            </a:r>
          </a:p>
        </p:txBody>
      </p:sp>
      <p:pic>
        <p:nvPicPr>
          <p:cNvPr id="77" name="0x0.png" descr="0x0.png"/>
          <p:cNvPicPr>
            <a:picLocks noChangeAspect="1"/>
          </p:cNvPicPr>
          <p:nvPr/>
        </p:nvPicPr>
        <p:blipFill>
          <a:blip r:embed="rId2"/>
          <a:stretch>
            <a:fillRect/>
          </a:stretch>
        </p:blipFill>
        <p:spPr>
          <a:xfrm>
            <a:off x="1040487" y="1329585"/>
            <a:ext cx="7137513" cy="447581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Sport and Social Media</a:t>
            </a:r>
          </a:p>
        </p:txBody>
      </p:sp>
      <p:sp>
        <p:nvSpPr>
          <p:cNvPr id="80" name="Once upon a time, a professional athlete could play their chosen sport, collect a paycheck, retire happily to the family home without intrusions into their private lives…"/>
          <p:cNvSpPr txBox="1">
            <a:spLocks noGrp="1"/>
          </p:cNvSpPr>
          <p:nvPr>
            <p:ph type="body" idx="4294967295"/>
          </p:nvPr>
        </p:nvSpPr>
        <p:spPr>
          <a:xfrm>
            <a:off x="748030" y="1535073"/>
            <a:ext cx="7650740" cy="2100007"/>
          </a:xfrm>
          <a:prstGeom prst="rect">
            <a:avLst/>
          </a:prstGeom>
        </p:spPr>
        <p:txBody>
          <a:bodyPr lIns="45718" tIns="45718" rIns="45718" bIns="45718" anchor="t">
            <a:normAutofit/>
          </a:bodyPr>
          <a:lstStyle/>
          <a:p>
            <a:pPr>
              <a:defRPr sz="1600">
                <a:latin typeface="Arial"/>
                <a:ea typeface="Arial"/>
                <a:cs typeface="Arial"/>
                <a:sym typeface="Arial"/>
              </a:defRPr>
            </a:pPr>
            <a:r>
              <a:rPr lang="en-US" sz="1400" dirty="0">
                <a:solidFill>
                  <a:schemeClr val="tx1"/>
                </a:solidFill>
                <a:ea typeface="+mj-lt"/>
                <a:cs typeface="+mj-lt"/>
              </a:rPr>
              <a:t>LeBron James, with his impressive 138 million followers, is the sole athlete preventing soccer players from dominating the top of the list. Other NBA stars boasting substantial social media followings include Steph Curry (64 million followers), Kevin Durant (35 million), and the late Kobe Bryant (36 million).</a:t>
            </a:r>
          </a:p>
          <a:p>
            <a:pPr>
              <a:defRPr sz="1600">
                <a:latin typeface="Arial"/>
                <a:ea typeface="Arial"/>
                <a:cs typeface="Arial"/>
                <a:sym typeface="Arial"/>
              </a:defRPr>
            </a:pPr>
            <a:r>
              <a:rPr lang="en-US" sz="1400" dirty="0">
                <a:solidFill>
                  <a:schemeClr val="tx1"/>
                </a:solidFill>
                <a:ea typeface="+mj-lt"/>
                <a:cs typeface="+mj-lt"/>
              </a:rPr>
              <a:t>While Major League Baseball and the National Football League both harbor global aspirations, they fall short compared to soccer and, to a lesser extent, basketball in terms of the social media presence of their stars. The global appeal of soccer and basketball gives rise to international icons among their premier players.</a:t>
            </a:r>
          </a:p>
          <a:p>
            <a:pPr marL="342265" indent="-342265">
              <a:defRPr sz="1600">
                <a:latin typeface="Arial"/>
                <a:ea typeface="Arial"/>
                <a:cs typeface="Arial"/>
                <a:sym typeface="Arial"/>
              </a:defRPr>
            </a:pPr>
            <a:endParaRPr sz="1400" dirty="0">
              <a:solidFill>
                <a:schemeClr val="tx1"/>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he Sports Spectrum"/>
          <p:cNvSpPr txBox="1">
            <a:spLocks noGrp="1"/>
          </p:cNvSpPr>
          <p:nvPr>
            <p:ph type="title" idx="4294967295"/>
          </p:nvPr>
        </p:nvSpPr>
        <p:spPr>
          <a:xfrm>
            <a:off x="578835" y="297334"/>
            <a:ext cx="6946691" cy="459890"/>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Sport and Social Media</a:t>
            </a:r>
          </a:p>
        </p:txBody>
      </p:sp>
      <p:grpSp>
        <p:nvGrpSpPr>
          <p:cNvPr id="85" name="Image"/>
          <p:cNvGrpSpPr/>
          <p:nvPr/>
        </p:nvGrpSpPr>
        <p:grpSpPr>
          <a:xfrm>
            <a:off x="2372786" y="751751"/>
            <a:ext cx="5154252" cy="5088127"/>
            <a:chOff x="0" y="0"/>
            <a:chExt cx="6190599" cy="6198468"/>
          </a:xfrm>
        </p:grpSpPr>
        <p:pic>
          <p:nvPicPr>
            <p:cNvPr id="84" name="Image" descr="Image"/>
            <p:cNvPicPr>
              <a:picLocks noChangeAspect="1"/>
            </p:cNvPicPr>
            <p:nvPr/>
          </p:nvPicPr>
          <p:blipFill>
            <a:blip r:embed="rId2"/>
            <a:stretch>
              <a:fillRect/>
            </a:stretch>
          </p:blipFill>
          <p:spPr>
            <a:xfrm>
              <a:off x="203199" y="203200"/>
              <a:ext cx="5784201" cy="5753969"/>
            </a:xfrm>
            <a:prstGeom prst="rect">
              <a:avLst/>
            </a:prstGeom>
            <a:ln>
              <a:noFill/>
            </a:ln>
            <a:effectLst/>
          </p:spPr>
        </p:pic>
        <p:pic>
          <p:nvPicPr>
            <p:cNvPr id="83" name="Image" descr="Image"/>
            <p:cNvPicPr>
              <a:picLocks/>
            </p:cNvPicPr>
            <p:nvPr/>
          </p:nvPicPr>
          <p:blipFill>
            <a:blip r:embed="rId3"/>
            <a:stretch>
              <a:fillRect/>
            </a:stretch>
          </p:blipFill>
          <p:spPr>
            <a:xfrm>
              <a:off x="-1" y="0"/>
              <a:ext cx="6190601" cy="6198469"/>
            </a:xfrm>
            <a:prstGeom prst="rect">
              <a:avLst/>
            </a:prstGeom>
            <a:effectLst/>
          </p:spPr>
        </p:pic>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Sport and Social Media</a:t>
            </a:r>
          </a:p>
        </p:txBody>
      </p:sp>
      <p:sp>
        <p:nvSpPr>
          <p:cNvPr id="88" name="Once upon a time, a professional athlete could play their chosen sport, collect a paycheck, retire happily to the family home without intrusions into their private lives…"/>
          <p:cNvSpPr txBox="1">
            <a:spLocks noGrp="1"/>
          </p:cNvSpPr>
          <p:nvPr>
            <p:ph type="body" idx="4294967295"/>
          </p:nvPr>
        </p:nvSpPr>
        <p:spPr>
          <a:xfrm>
            <a:off x="748030" y="1451098"/>
            <a:ext cx="7865479" cy="2697166"/>
          </a:xfrm>
          <a:prstGeom prst="rect">
            <a:avLst/>
          </a:prstGeom>
        </p:spPr>
        <p:txBody>
          <a:bodyPr lIns="45718" tIns="45718" rIns="45718" bIns="45718" anchor="t">
            <a:normAutofit/>
          </a:bodyPr>
          <a:lstStyle/>
          <a:p>
            <a:pPr>
              <a:defRPr sz="1600">
                <a:latin typeface="Arial"/>
                <a:ea typeface="Arial"/>
                <a:cs typeface="Arial"/>
                <a:sym typeface="Arial"/>
              </a:defRPr>
            </a:pPr>
            <a:r>
              <a:rPr lang="en-US" sz="1400" dirty="0">
                <a:solidFill>
                  <a:schemeClr val="tx1"/>
                </a:solidFill>
                <a:ea typeface="+mj-lt"/>
                <a:cs typeface="+mj-lt"/>
              </a:rPr>
              <a:t>Despite its reputation as one of the world’s most traditional sports properties, Wimbledon has achieved success in engaging consumers via social media while steadfastly maintaining its core values and traditions.</a:t>
            </a:r>
          </a:p>
          <a:p>
            <a:pPr>
              <a:defRPr sz="1600">
                <a:latin typeface="Arial"/>
                <a:ea typeface="Arial"/>
                <a:cs typeface="Arial"/>
                <a:sym typeface="Arial"/>
              </a:defRPr>
            </a:pPr>
            <a:r>
              <a:rPr lang="en-US" sz="1400" dirty="0">
                <a:solidFill>
                  <a:schemeClr val="tx1"/>
                </a:solidFill>
                <a:ea typeface="+mj-lt"/>
                <a:cs typeface="+mj-lt"/>
              </a:rPr>
              <a:t>The primary role of social media, for Wimbledon, is to articulate its purpose and core values. As a brand, Wimbledon benefits from its iconic attributes: grass, strawberries, whites, royalty, and the hill.</a:t>
            </a:r>
          </a:p>
          <a:p>
            <a:pPr>
              <a:defRPr sz="1600">
                <a:latin typeface="Arial"/>
                <a:ea typeface="Arial"/>
                <a:cs typeface="Arial"/>
                <a:sym typeface="Arial"/>
              </a:defRPr>
            </a:pPr>
            <a:r>
              <a:rPr lang="en-US" sz="1400" dirty="0">
                <a:solidFill>
                  <a:schemeClr val="tx1"/>
                </a:solidFill>
                <a:ea typeface="+mj-lt"/>
                <a:cs typeface="+mj-lt"/>
              </a:rPr>
              <a:t>The All-England Club adopts a strategy wherein social media serves as the next best experience to being physically present at Wimbledon. They utilize these platforms to convey the unique atmosphere of walking through the gates for the first time and being greeted by the magnificent structure covered in ivory.</a:t>
            </a:r>
            <a:endParaRPr lang="en-US" sz="1400">
              <a:solidFill>
                <a:schemeClr val="tx1"/>
              </a:solidFill>
            </a:endParaRPr>
          </a:p>
          <a:p>
            <a:pPr marL="342265" indent="-342265">
              <a:defRPr sz="1600">
                <a:latin typeface="Arial"/>
                <a:ea typeface="Arial"/>
                <a:cs typeface="Arial"/>
                <a:sym typeface="Arial"/>
              </a:defRPr>
            </a:pPr>
            <a:endParaRPr sz="1400" dirty="0">
              <a:solidFill>
                <a:schemeClr val="tx1"/>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Sport and Social Media</a:t>
            </a:r>
          </a:p>
        </p:txBody>
      </p:sp>
      <p:pic>
        <p:nvPicPr>
          <p:cNvPr id="91" name="1_ZO8nARngSgk09wrRHtNXUQ.png" descr="1_ZO8nARngSgk09wrRHtNXUQ.png"/>
          <p:cNvPicPr>
            <a:picLocks noChangeAspect="1"/>
          </p:cNvPicPr>
          <p:nvPr/>
        </p:nvPicPr>
        <p:blipFill>
          <a:blip r:embed="rId2"/>
          <a:stretch>
            <a:fillRect/>
          </a:stretch>
        </p:blipFill>
        <p:spPr>
          <a:xfrm>
            <a:off x="744488" y="1284407"/>
            <a:ext cx="7908181" cy="4294245"/>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56E48-8476-43AB-9922-2BC03EAFAE45}">
  <ds:schemaRefs>
    <ds:schemaRef ds:uri="http://schemas.microsoft.com/sharepoint/v3/contenttype/forms"/>
  </ds:schemaRefs>
</ds:datastoreItem>
</file>

<file path=customXml/itemProps2.xml><?xml version="1.0" encoding="utf-8"?>
<ds:datastoreItem xmlns:ds="http://schemas.openxmlformats.org/officeDocument/2006/customXml" ds:itemID="{88247C62-AF11-4E16-A270-DABE6D0A5487}">
  <ds:schemaRefs>
    <ds:schemaRef ds:uri="http://schemas.microsoft.com/office/2006/metadata/properties"/>
    <ds:schemaRef ds:uri="http://schemas.microsoft.com/office/infopath/2007/PartnerControls"/>
    <ds:schemaRef ds:uri="fac5c5d6-3f40-4888-827f-2feba602e379"/>
    <ds:schemaRef ds:uri="0323e3e7-18dc-45e6-99d2-53fab8d99a6d"/>
  </ds:schemaRefs>
</ds:datastoreItem>
</file>

<file path=customXml/itemProps3.xml><?xml version="1.0" encoding="utf-8"?>
<ds:datastoreItem xmlns:ds="http://schemas.openxmlformats.org/officeDocument/2006/customXml" ds:itemID="{484F83AA-3B54-454D-AB31-EE77DCDDFB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2226</Words>
  <Application>Microsoft Office PowerPoint</Application>
  <PresentationFormat>A4 Paper (210x297 mm)</PresentationFormat>
  <Paragraphs>74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Georgia</vt:lpstr>
      <vt:lpstr>Tema de Office</vt:lpstr>
      <vt:lpstr>PowerPoint Presentation</vt:lpstr>
      <vt:lpstr>Sport and Social Media</vt:lpstr>
      <vt:lpstr>Sport and Social Media</vt:lpstr>
      <vt:lpstr>Sport and Social Media</vt:lpstr>
      <vt:lpstr>Sport and Social Media</vt:lpstr>
      <vt:lpstr>Sport and Social Media</vt:lpstr>
      <vt:lpstr>Sport and Social Media</vt:lpstr>
      <vt:lpstr>Sport and Social Media</vt:lpstr>
      <vt:lpstr>Sport and Social Media</vt:lpstr>
      <vt:lpstr>Sport and Social Media</vt:lpstr>
      <vt:lpstr>Sport and Social Media</vt:lpstr>
      <vt:lpstr>Sport and  Social Media</vt:lpstr>
      <vt:lpstr>Sport and Social Media</vt:lpstr>
      <vt:lpstr>Sport and Social Media</vt:lpstr>
      <vt:lpstr>Sport and Social Media</vt:lpstr>
      <vt:lpstr>Sport and Social Media</vt:lpstr>
      <vt:lpstr>Sport and Social Media</vt:lpstr>
      <vt:lpstr>Sport and Social Media</vt:lpstr>
      <vt:lpstr>Sport and Social Media</vt:lpstr>
      <vt:lpstr>Sport and Social Media</vt:lpstr>
      <vt:lpstr>Sport and Social Media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Francesca Mei</cp:lastModifiedBy>
  <cp:revision>101</cp:revision>
  <dcterms:modified xsi:type="dcterms:W3CDTF">2024-02-23T14:43:10Z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MediaServiceImageTags">
    <vt:lpwstr/>
  </property>
</Properties>
</file>