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785" r:id="rId29"/>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1pPr>
    <a:lvl2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2pPr>
    <a:lvl3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3pPr>
    <a:lvl4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4pPr>
    <a:lvl5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5pPr>
    <a:lvl6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6pPr>
    <a:lvl7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7pPr>
    <a:lvl8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8pPr>
    <a:lvl9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0C9C3-85C3-D4D1-DF2B-C65B15CDCFBD}" v="356" dt="2023-12-26T15:12:07.42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0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72866" latinLnBrk="0">
      <a:defRPr sz="1400">
        <a:latin typeface="+mj-lt"/>
        <a:ea typeface="+mj-ea"/>
        <a:cs typeface="+mj-cs"/>
        <a:sym typeface="Calibri"/>
      </a:defRPr>
    </a:lvl1pPr>
    <a:lvl2pPr indent="228600" defTabSz="1072866" latinLnBrk="0">
      <a:defRPr sz="1400">
        <a:latin typeface="+mj-lt"/>
        <a:ea typeface="+mj-ea"/>
        <a:cs typeface="+mj-cs"/>
        <a:sym typeface="Calibri"/>
      </a:defRPr>
    </a:lvl2pPr>
    <a:lvl3pPr indent="457200" defTabSz="1072866" latinLnBrk="0">
      <a:defRPr sz="1400">
        <a:latin typeface="+mj-lt"/>
        <a:ea typeface="+mj-ea"/>
        <a:cs typeface="+mj-cs"/>
        <a:sym typeface="Calibri"/>
      </a:defRPr>
    </a:lvl3pPr>
    <a:lvl4pPr indent="685800" defTabSz="1072866" latinLnBrk="0">
      <a:defRPr sz="1400">
        <a:latin typeface="+mj-lt"/>
        <a:ea typeface="+mj-ea"/>
        <a:cs typeface="+mj-cs"/>
        <a:sym typeface="Calibri"/>
      </a:defRPr>
    </a:lvl4pPr>
    <a:lvl5pPr indent="914400" defTabSz="1072866" latinLnBrk="0">
      <a:defRPr sz="1400">
        <a:latin typeface="+mj-lt"/>
        <a:ea typeface="+mj-ea"/>
        <a:cs typeface="+mj-cs"/>
        <a:sym typeface="Calibri"/>
      </a:defRPr>
    </a:lvl5pPr>
    <a:lvl6pPr indent="1143000" defTabSz="1072866" latinLnBrk="0">
      <a:defRPr sz="1400">
        <a:latin typeface="+mj-lt"/>
        <a:ea typeface="+mj-ea"/>
        <a:cs typeface="+mj-cs"/>
        <a:sym typeface="Calibri"/>
      </a:defRPr>
    </a:lvl6pPr>
    <a:lvl7pPr indent="1371600" defTabSz="1072866" latinLnBrk="0">
      <a:defRPr sz="1400">
        <a:latin typeface="+mj-lt"/>
        <a:ea typeface="+mj-ea"/>
        <a:cs typeface="+mj-cs"/>
        <a:sym typeface="Calibri"/>
      </a:defRPr>
    </a:lvl7pPr>
    <a:lvl8pPr indent="1600200" defTabSz="1072866" latinLnBrk="0">
      <a:defRPr sz="1400">
        <a:latin typeface="+mj-lt"/>
        <a:ea typeface="+mj-ea"/>
        <a:cs typeface="+mj-cs"/>
        <a:sym typeface="Calibri"/>
      </a:defRPr>
    </a:lvl8pPr>
    <a:lvl9pPr indent="1828800" defTabSz="1072866" latinLnBrk="0">
      <a:defRPr sz="1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Прямоугольник 9"/>
          <p:cNvSpPr txBox="1"/>
          <p:nvPr/>
        </p:nvSpPr>
        <p:spPr>
          <a:xfrm>
            <a:off x="4373150" y="6307681"/>
            <a:ext cx="5229531" cy="22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 name="Imagen 6" descr="Imagen 6"/>
          <p:cNvPicPr>
            <a:picLocks noChangeAspect="1"/>
          </p:cNvPicPr>
          <p:nvPr/>
        </p:nvPicPr>
        <p:blipFill>
          <a:blip r:embed="rId3"/>
          <a:stretch>
            <a:fillRect/>
          </a:stretch>
        </p:blipFill>
        <p:spPr>
          <a:xfrm>
            <a:off x="8261991" y="242422"/>
            <a:ext cx="1644009" cy="1121402"/>
          </a:xfrm>
          <a:prstGeom prst="rect">
            <a:avLst/>
          </a:prstGeom>
          <a:ln w="12700">
            <a:miter lim="400000"/>
          </a:ln>
        </p:spPr>
      </p:pic>
      <p:sp>
        <p:nvSpPr>
          <p:cNvPr id="27" name="Прямоугольник 9"/>
          <p:cNvSpPr txBox="1"/>
          <p:nvPr/>
        </p:nvSpPr>
        <p:spPr>
          <a:xfrm>
            <a:off x="4373150" y="6307681"/>
            <a:ext cx="5229531" cy="22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Прямоугольник 9"/>
          <p:cNvSpPr txBox="1"/>
          <p:nvPr/>
        </p:nvSpPr>
        <p:spPr>
          <a:xfrm>
            <a:off x="4373150" y="6307681"/>
            <a:ext cx="5229531" cy="22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FFFFFF"/>
                </a:solidFill>
                <a:latin typeface="Arial"/>
                <a:ea typeface="Arial"/>
                <a:cs typeface="Arial"/>
                <a:sym typeface="Arial"/>
              </a:defRPr>
            </a:lvl1pPr>
          </a:lstStyle>
          <a:p>
            <a:r>
              <a:t>BARCELONA | MADRID | MALTA | ONLINE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Прямоугольник 8"/>
          <p:cNvSpPr txBox="1"/>
          <p:nvPr/>
        </p:nvSpPr>
        <p:spPr>
          <a:xfrm>
            <a:off x="4373150" y="6307681"/>
            <a:ext cx="5229531" cy="22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795692" y="6173361"/>
            <a:ext cx="5837014" cy="258982"/>
          </a:xfrm>
          <a:prstGeom prst="rect">
            <a:avLst/>
          </a:prstGeom>
        </p:spPr>
        <p:txBody>
          <a:bodyPr wrap="square">
            <a:spAutoFit/>
          </a:bodyPr>
          <a:lstStyle/>
          <a:p>
            <a:r>
              <a:rPr lang="en-US" sz="1083" spc="650" dirty="0">
                <a:solidFill>
                  <a:schemeClr val="bg1"/>
                </a:solidFill>
                <a:latin typeface="Arial" panose="020B0604020202020204" pitchFamily="34" charset="0"/>
                <a:cs typeface="Arial" panose="020B0604020202020204" pitchFamily="34" charset="0"/>
              </a:rPr>
              <a:t>BARCELONA | MADRID | MALTA | ONLINE</a:t>
            </a:r>
            <a:endParaRPr lang="ru-RU" sz="1083" spc="65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998" y="5847830"/>
            <a:ext cx="1205167" cy="651060"/>
          </a:xfrm>
          <a:prstGeom prst="rect">
            <a:avLst/>
          </a:prstGeom>
        </p:spPr>
      </p:pic>
    </p:spTree>
    <p:extLst>
      <p:ext uri="{BB962C8B-B14F-4D97-AF65-F5344CB8AC3E}">
        <p14:creationId xmlns:p14="http://schemas.microsoft.com/office/powerpoint/2010/main" val="284550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84180" y="769937"/>
            <a:ext cx="79248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Title Text</a:t>
            </a:r>
          </a:p>
        </p:txBody>
      </p:sp>
      <p:sp>
        <p:nvSpPr>
          <p:cNvPr id="3" name="Body Level One…"/>
          <p:cNvSpPr txBox="1">
            <a:spLocks noGrp="1"/>
          </p:cNvSpPr>
          <p:nvPr>
            <p:ph type="body" idx="1"/>
          </p:nvPr>
        </p:nvSpPr>
        <p:spPr>
          <a:xfrm>
            <a:off x="5529130" y="2438400"/>
            <a:ext cx="387985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840678" y="6232199"/>
            <a:ext cx="258623" cy="248303"/>
          </a:xfrm>
          <a:prstGeom prst="rect">
            <a:avLst/>
          </a:prstGeom>
          <a:ln w="12700">
            <a:miter lim="400000"/>
          </a:ln>
        </p:spPr>
        <p:txBody>
          <a:bodyPr wrap="none" lIns="45718" tIns="45718" rIns="45718" bIns="45718" anchor="ctr">
            <a:spAutoFit/>
          </a:bodyPr>
          <a:lstStyle>
            <a:lvl1pPr algn="r">
              <a:defRPr sz="1200">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tkearney.com/documents/10192/24d95b81-4b55-43d3-8fd6-9450e767e55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google.es/imgres?imgurl=http://www.soccersouls.com/wp-content/uploads/2014/05/PremierLeagueLogo.jpg&amp;imgrefurl=http://www.soccersouls.com/2014/08/06/man-uniteds-7th-place-finish-city-evertons-rise-how-the-premier-league-has-evolved/&amp;h=372&amp;w=620&amp;tbnid=hvL30v5rzPRCvM:&amp;zoom=1&amp;docid=pZcU8F90m7J0oM&amp;hl=es&amp;ei=jL0VVLn8IIHhavShgbAJ&amp;tbm=isch&amp;ved=0CFcQMygXMBc&amp;iact=rc&amp;uact=3&amp;dur=2717&amp;page=2&amp;start=18&amp;ndsp=22" TargetMode="External"/><Relationship Id="rId5" Type="http://schemas.openxmlformats.org/officeDocument/2006/relationships/image" Target="../media/image13.jpeg"/><Relationship Id="rId4" Type="http://schemas.openxmlformats.org/officeDocument/2006/relationships/hyperlink" Target="http://www.google.es/imgres?imgurl=http://www.crosswater.com/images/dynamic/getImage.gif?ID=2897496&amp;imgrefurl=http://www.crosswater.com/Default.aspx?p=DynamicModule&amp;pageid=350993&amp;ssid=255613&amp;vnf=1&amp;h=527&amp;w=1600&amp;tbnid=rftkbYPOLLpn4M:&amp;zoom=1&amp;docid=IPkNd1swZb4SAM&amp;hl=es&amp;ei=Fb4VVPuOBongaJfhgIgL&amp;tbm=isch&amp;ved=0CE8QMygkMCQ&amp;iact=rc&amp;uact=3&amp;dur=399&amp;page=2&amp;start=18&amp;ndsp=2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3"/>
          <p:cNvSpPr txBox="1"/>
          <p:nvPr/>
        </p:nvSpPr>
        <p:spPr>
          <a:xfrm>
            <a:off x="786538" y="1412413"/>
            <a:ext cx="3291842"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defRPr spc="300">
                <a:latin typeface="Arial"/>
                <a:ea typeface="Arial"/>
                <a:cs typeface="Arial"/>
                <a:sym typeface="Arial"/>
              </a:defRPr>
            </a:lvl1pPr>
          </a:lstStyle>
          <a:p>
            <a:r>
              <a:rPr sz="2000" dirty="0"/>
              <a:t>Sports Business Management and Strategy</a:t>
            </a:r>
            <a:endParaRPr lang="en-US" sz="2000" dirty="0"/>
          </a:p>
        </p:txBody>
      </p:sp>
      <p:sp>
        <p:nvSpPr>
          <p:cNvPr id="54" name="TextBox 4"/>
          <p:cNvSpPr txBox="1"/>
          <p:nvPr/>
        </p:nvSpPr>
        <p:spPr>
          <a:xfrm>
            <a:off x="784481" y="2858732"/>
            <a:ext cx="3653104" cy="2062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a:defRPr sz="4200" b="1">
                <a:solidFill>
                  <a:srgbClr val="921824"/>
                </a:solidFill>
                <a:latin typeface="Georgia"/>
                <a:ea typeface="Georgia"/>
                <a:cs typeface="Georgia"/>
                <a:sym typeface="Georgia"/>
              </a:defRPr>
            </a:pPr>
            <a:r>
              <a:rPr sz="3200" dirty="0"/>
              <a:t>An Introduction</a:t>
            </a:r>
            <a:endParaRPr lang="en-US" sz="3200" dirty="0"/>
          </a:p>
          <a:p>
            <a:pPr>
              <a:defRPr sz="4200" b="1">
                <a:solidFill>
                  <a:srgbClr val="921824"/>
                </a:solidFill>
                <a:latin typeface="Georgia"/>
                <a:ea typeface="Georgia"/>
                <a:cs typeface="Georgia"/>
                <a:sym typeface="Georgia"/>
              </a:defRPr>
            </a:pPr>
            <a:endParaRPr sz="3200" dirty="0"/>
          </a:p>
          <a:p>
            <a:pPr>
              <a:defRPr sz="3000" b="1">
                <a:solidFill>
                  <a:srgbClr val="921824"/>
                </a:solidFill>
                <a:latin typeface="Georgia"/>
                <a:ea typeface="Georgia"/>
                <a:cs typeface="Georgia"/>
                <a:sym typeface="Georgia"/>
              </a:defRPr>
            </a:pPr>
            <a:r>
              <a:rPr sz="3200" dirty="0"/>
              <a:t>Aarthi Rajaraman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4.png" descr="image4.png"/>
          <p:cNvPicPr>
            <a:picLocks noChangeAspect="1"/>
          </p:cNvPicPr>
          <p:nvPr/>
        </p:nvPicPr>
        <p:blipFill>
          <a:blip r:embed="rId2"/>
          <a:stretch>
            <a:fillRect/>
          </a:stretch>
        </p:blipFill>
        <p:spPr>
          <a:xfrm>
            <a:off x="787258" y="139340"/>
            <a:ext cx="8331484" cy="5710857"/>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Marcador de texto 3"/>
          <p:cNvSpPr txBox="1"/>
          <p:nvPr/>
        </p:nvSpPr>
        <p:spPr>
          <a:xfrm>
            <a:off x="450025" y="1368169"/>
            <a:ext cx="7734922" cy="4300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1851" anchor="t"/>
          <a:lstStyle/>
          <a:p>
            <a:pPr defTabSz="457200">
              <a:defRPr sz="1400">
                <a:latin typeface="Arial"/>
                <a:ea typeface="Arial"/>
                <a:cs typeface="Arial"/>
                <a:sym typeface="Arial"/>
              </a:defRPr>
            </a:pPr>
            <a:r>
              <a:rPr lang="en-US" sz="1400" dirty="0">
                <a:solidFill>
                  <a:schemeClr val="tx1"/>
                </a:solidFill>
                <a:ea typeface="+mn-lt"/>
                <a:cs typeface="+mn-lt"/>
              </a:rPr>
              <a:t>We need to understand how sports create value.</a:t>
            </a:r>
            <a:endParaRPr lang="en-US" sz="1400" dirty="0">
              <a:solidFill>
                <a:schemeClr val="tx1"/>
              </a:solidFill>
            </a:endParaRPr>
          </a:p>
          <a:p>
            <a:pPr defTabSz="457200">
              <a:defRPr sz="1400">
                <a:latin typeface="Arial"/>
                <a:ea typeface="Arial"/>
                <a:cs typeface="Arial"/>
                <a:sym typeface="Arial"/>
              </a:defRPr>
            </a:pPr>
            <a:endParaRPr lang="en-US" sz="1400" dirty="0">
              <a:solidFill>
                <a:schemeClr val="tx1"/>
              </a:solidFill>
              <a:ea typeface="+mn-lt"/>
              <a:cs typeface="+mn-lt"/>
            </a:endParaRPr>
          </a:p>
          <a:p>
            <a:pPr defTabSz="457200">
              <a:defRPr sz="1400">
                <a:latin typeface="Arial"/>
                <a:ea typeface="Arial"/>
                <a:cs typeface="Arial"/>
                <a:sym typeface="Arial"/>
              </a:defRPr>
            </a:pPr>
            <a:r>
              <a:rPr lang="en-US" sz="1400" dirty="0">
                <a:solidFill>
                  <a:schemeClr val="tx1"/>
                </a:solidFill>
                <a:ea typeface="+mn-lt"/>
                <a:cs typeface="+mn-lt"/>
              </a:rPr>
              <a:t>Rights owners define the structure of professional sports around the world. They set the rules, organize the events, and take responsibility for generating revenues from matches, media, and marketing rights.</a:t>
            </a:r>
          </a:p>
          <a:p>
            <a:pPr defTabSz="457200">
              <a:defRPr sz="1400">
                <a:latin typeface="Arial"/>
                <a:ea typeface="Arial"/>
                <a:cs typeface="Arial"/>
                <a:sym typeface="Arial"/>
              </a:defRPr>
            </a:pPr>
            <a:endParaRPr lang="en-US" sz="1400" dirty="0">
              <a:solidFill>
                <a:schemeClr val="tx1"/>
              </a:solidFill>
              <a:ea typeface="+mn-lt"/>
              <a:cs typeface="+mn-lt"/>
            </a:endParaRPr>
          </a:p>
          <a:p>
            <a:pPr defTabSz="457200">
              <a:defRPr sz="1400">
                <a:latin typeface="Arial"/>
                <a:ea typeface="Arial"/>
                <a:cs typeface="Arial"/>
                <a:sym typeface="Arial"/>
              </a:defRPr>
            </a:pPr>
            <a:r>
              <a:rPr lang="en-US" sz="1400" dirty="0">
                <a:solidFill>
                  <a:schemeClr val="tx1"/>
                </a:solidFill>
                <a:ea typeface="+mn-lt"/>
                <a:cs typeface="+mn-lt"/>
              </a:rPr>
              <a:t>The sports value chain is structured around four pillars:</a:t>
            </a:r>
            <a:endParaRPr lang="en-US">
              <a:solidFill>
                <a:schemeClr val="tx1"/>
              </a:solidFill>
            </a:endParaRPr>
          </a:p>
          <a:p>
            <a:pPr defTabSz="457200">
              <a:spcBef>
                <a:spcPts val="300"/>
              </a:spcBef>
              <a:defRPr sz="1400">
                <a:latin typeface="Arial"/>
                <a:ea typeface="Arial"/>
                <a:cs typeface="Arial"/>
                <a:sym typeface="Arial"/>
              </a:defRPr>
            </a:pPr>
            <a:endParaRPr dirty="0">
              <a:solidFill>
                <a:schemeClr val="tx1"/>
              </a:solidFill>
            </a:endParaRPr>
          </a:p>
        </p:txBody>
      </p:sp>
      <p:sp>
        <p:nvSpPr>
          <p:cNvPr id="84" name="Why Has Sports Become Such a Big Business?"/>
          <p:cNvSpPr txBox="1">
            <a:spLocks noGrp="1"/>
          </p:cNvSpPr>
          <p:nvPr>
            <p:ph type="title" idx="4294967295"/>
          </p:nvPr>
        </p:nvSpPr>
        <p:spPr>
          <a:xfrm>
            <a:off x="452629" y="852586"/>
            <a:ext cx="6946691" cy="50654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Why Has Sports Become Such a Big Business?</a:t>
            </a:r>
          </a:p>
        </p:txBody>
      </p:sp>
      <p:pic>
        <p:nvPicPr>
          <p:cNvPr id="85" name="3 Marcador de contenido" descr="3 Marcador de contenido">
            <a:hlinkClick r:id="rId2"/>
          </p:cNvPr>
          <p:cNvPicPr>
            <a:picLocks noChangeAspect="1"/>
          </p:cNvPicPr>
          <p:nvPr/>
        </p:nvPicPr>
        <p:blipFill>
          <a:blip r:embed="rId3"/>
          <a:stretch>
            <a:fillRect/>
          </a:stretch>
        </p:blipFill>
        <p:spPr>
          <a:xfrm>
            <a:off x="5147015" y="2824497"/>
            <a:ext cx="3941759" cy="2671983"/>
          </a:xfrm>
          <a:prstGeom prst="rect">
            <a:avLst/>
          </a:prstGeom>
          <a:ln w="12700">
            <a:miter lim="400000"/>
          </a:ln>
          <a:effectLst>
            <a:reflection stA="50000" endPos="40000" dir="5400000" sy="-100000" algn="bl" rotWithShape="0"/>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Marcador de texto 3"/>
          <p:cNvSpPr txBox="1"/>
          <p:nvPr/>
        </p:nvSpPr>
        <p:spPr>
          <a:xfrm>
            <a:off x="824377" y="1916230"/>
            <a:ext cx="7734922" cy="540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1851" anchor="t"/>
          <a:lstStyle/>
          <a:p>
            <a:pPr defTabSz="457200">
              <a:spcBef>
                <a:spcPts val="300"/>
              </a:spcBef>
              <a:defRPr sz="1600">
                <a:latin typeface="Arial"/>
                <a:ea typeface="Arial"/>
                <a:cs typeface="Arial"/>
                <a:sym typeface="Arial"/>
              </a:defRPr>
            </a:pPr>
            <a:r>
              <a:rPr sz="1400" b="1" dirty="0"/>
              <a:t>Properties.</a:t>
            </a:r>
            <a:r>
              <a:rPr sz="1400" dirty="0"/>
              <a:t> The properties managed by rights owners are the intangible assets that draw fans and money. They include a wide range of parties, including leagues (such as the Premier League), pro tours (golf's PGA Tour), teams (Arsenal or Atletico Madrid) and athletes (Lebron James, Lionel Messi).</a:t>
            </a:r>
            <a:endParaRPr lang="en-US" sz="1400" dirty="0"/>
          </a:p>
          <a:p>
            <a:pPr marL="228600" indent="-228600" defTabSz="457200">
              <a:spcBef>
                <a:spcPts val="300"/>
              </a:spcBef>
              <a:buSzPct val="100000"/>
              <a:buChar char="•"/>
              <a:defRPr sz="1400">
                <a:latin typeface="Arial"/>
                <a:ea typeface="Arial"/>
                <a:cs typeface="Arial"/>
                <a:sym typeface="Arial"/>
              </a:defRPr>
            </a:pPr>
            <a:endParaRPr/>
          </a:p>
        </p:txBody>
      </p:sp>
      <p:sp>
        <p:nvSpPr>
          <p:cNvPr id="88" name="Key Areas of Professional Sport"/>
          <p:cNvSpPr txBox="1">
            <a:spLocks noGrp="1"/>
          </p:cNvSpPr>
          <p:nvPr>
            <p:ph type="title" idx="4294967295"/>
          </p:nvPr>
        </p:nvSpPr>
        <p:spPr>
          <a:xfrm>
            <a:off x="826088" y="955223"/>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Key Areas of Professional Sport</a:t>
            </a:r>
          </a:p>
        </p:txBody>
      </p:sp>
      <p:grpSp>
        <p:nvGrpSpPr>
          <p:cNvPr id="91" name="Picture 4"/>
          <p:cNvGrpSpPr/>
          <p:nvPr/>
        </p:nvGrpSpPr>
        <p:grpSpPr>
          <a:xfrm>
            <a:off x="5079428" y="1424239"/>
            <a:ext cx="3471551" cy="2160985"/>
            <a:chOff x="0" y="0"/>
            <a:chExt cx="3471550" cy="2160984"/>
          </a:xfrm>
        </p:grpSpPr>
        <p:pic>
          <p:nvPicPr>
            <p:cNvPr id="90" name="Picture 4" descr="Picture 4"/>
            <p:cNvPicPr>
              <a:picLocks noChangeAspect="1"/>
            </p:cNvPicPr>
            <p:nvPr/>
          </p:nvPicPr>
          <p:blipFill>
            <a:blip r:embed="rId2"/>
            <a:stretch>
              <a:fillRect/>
            </a:stretch>
          </p:blipFill>
          <p:spPr>
            <a:xfrm>
              <a:off x="203200" y="203200"/>
              <a:ext cx="3065151" cy="1716485"/>
            </a:xfrm>
            <a:prstGeom prst="rect">
              <a:avLst/>
            </a:prstGeom>
            <a:ln>
              <a:noFill/>
            </a:ln>
            <a:effectLst/>
          </p:spPr>
        </p:pic>
        <p:pic>
          <p:nvPicPr>
            <p:cNvPr id="89" name="Picture 4" descr="Picture 4"/>
            <p:cNvPicPr>
              <a:picLocks/>
            </p:cNvPicPr>
            <p:nvPr/>
          </p:nvPicPr>
          <p:blipFill>
            <a:blip r:embed="rId3"/>
            <a:stretch>
              <a:fillRect/>
            </a:stretch>
          </p:blipFill>
          <p:spPr>
            <a:xfrm>
              <a:off x="0" y="0"/>
              <a:ext cx="3471551" cy="2160985"/>
            </a:xfrm>
            <a:prstGeom prst="rect">
              <a:avLst/>
            </a:prstGeom>
            <a:effectLst/>
          </p:spPr>
        </p:pic>
      </p:grpSp>
      <p:pic>
        <p:nvPicPr>
          <p:cNvPr id="92" name="5 Imagen" descr="5 Imagen">
            <a:hlinkClick r:id="rId4"/>
          </p:cNvPr>
          <p:cNvPicPr>
            <a:picLocks noChangeAspect="1"/>
          </p:cNvPicPr>
          <p:nvPr/>
        </p:nvPicPr>
        <p:blipFill>
          <a:blip r:embed="rId5"/>
          <a:stretch>
            <a:fillRect/>
          </a:stretch>
        </p:blipFill>
        <p:spPr>
          <a:xfrm>
            <a:off x="929209" y="4412024"/>
            <a:ext cx="3421698" cy="1126020"/>
          </a:xfrm>
          <a:prstGeom prst="rect">
            <a:avLst/>
          </a:prstGeom>
          <a:ln w="12700">
            <a:miter lim="400000"/>
          </a:ln>
        </p:spPr>
      </p:pic>
      <p:pic>
        <p:nvPicPr>
          <p:cNvPr id="93" name="3 Imagen" descr="3 Imagen">
            <a:hlinkClick r:id="rId6"/>
          </p:cNvPr>
          <p:cNvPicPr>
            <a:picLocks noChangeAspect="1"/>
          </p:cNvPicPr>
          <p:nvPr/>
        </p:nvPicPr>
        <p:blipFill>
          <a:blip r:embed="rId7"/>
          <a:stretch>
            <a:fillRect/>
          </a:stretch>
        </p:blipFill>
        <p:spPr>
          <a:xfrm>
            <a:off x="5772430" y="3836191"/>
            <a:ext cx="3421698" cy="205302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Marcador de texto 3"/>
          <p:cNvSpPr txBox="1"/>
          <p:nvPr/>
        </p:nvSpPr>
        <p:spPr>
          <a:xfrm>
            <a:off x="540083" y="1356409"/>
            <a:ext cx="4747250" cy="2657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1851" anchor="t"/>
          <a:lstStyle/>
          <a:p>
            <a:pPr defTabSz="457200">
              <a:defRPr sz="1600">
                <a:latin typeface="Arial"/>
                <a:ea typeface="Arial"/>
                <a:cs typeface="Arial"/>
                <a:sym typeface="Arial"/>
              </a:defRPr>
            </a:pPr>
            <a:r>
              <a:rPr lang="en-US" sz="1400" dirty="0">
                <a:solidFill>
                  <a:schemeClr val="tx1"/>
                </a:solidFill>
                <a:ea typeface="+mn-lt"/>
                <a:cs typeface="+mn-lt"/>
              </a:rPr>
              <a:t>Rights management has evolved over time. Historically, the monetization of properties was based on gate receipts, but in contemporary professional sports, media and marketing rights have become crucial revenue sources. Rights owners or sports agencies, acting on their behalf, not only structure the deals but also engage in the trading of media and marketing rights.</a:t>
            </a:r>
          </a:p>
          <a:p>
            <a:pPr defTabSz="457200">
              <a:defRPr sz="1600">
                <a:latin typeface="Arial"/>
                <a:ea typeface="Arial"/>
                <a:cs typeface="Arial"/>
                <a:sym typeface="Arial"/>
              </a:defRPr>
            </a:pPr>
            <a:endParaRPr lang="en-US" sz="1400" dirty="0">
              <a:solidFill>
                <a:schemeClr val="tx1"/>
              </a:solidFill>
              <a:ea typeface="+mn-lt"/>
              <a:cs typeface="+mn-lt"/>
            </a:endParaRPr>
          </a:p>
          <a:p>
            <a:pPr defTabSz="457200">
              <a:defRPr sz="1600">
                <a:latin typeface="Arial"/>
                <a:ea typeface="Arial"/>
                <a:cs typeface="Arial"/>
                <a:sym typeface="Arial"/>
              </a:defRPr>
            </a:pPr>
            <a:r>
              <a:rPr lang="en-US" sz="1400" dirty="0">
                <a:solidFill>
                  <a:schemeClr val="tx1"/>
                </a:solidFill>
                <a:ea typeface="+mn-lt"/>
                <a:cs typeface="+mn-lt"/>
              </a:rPr>
              <a:t>In the following, we will provide a general overview of branding and sponsorship and apply it specifically to European sports teams and individuals.</a:t>
            </a:r>
            <a:endParaRPr lang="en-US" sz="1400" dirty="0">
              <a:solidFill>
                <a:schemeClr val="tx1"/>
              </a:solidFill>
            </a:endParaRPr>
          </a:p>
          <a:p>
            <a:pPr defTabSz="457200">
              <a:spcBef>
                <a:spcPts val="300"/>
              </a:spcBef>
              <a:defRPr sz="1600">
                <a:latin typeface="Arial"/>
                <a:ea typeface="Arial"/>
                <a:cs typeface="Arial"/>
                <a:sym typeface="Arial"/>
              </a:defRPr>
            </a:pPr>
            <a:endParaRPr sz="1400" dirty="0">
              <a:solidFill>
                <a:schemeClr val="tx1"/>
              </a:solidFill>
            </a:endParaRPr>
          </a:p>
        </p:txBody>
      </p:sp>
      <p:sp>
        <p:nvSpPr>
          <p:cNvPr id="96" name="Key Areas of Professional Sport"/>
          <p:cNvSpPr txBox="1">
            <a:spLocks noGrp="1"/>
          </p:cNvSpPr>
          <p:nvPr>
            <p:ph type="title" idx="4294967295"/>
          </p:nvPr>
        </p:nvSpPr>
        <p:spPr>
          <a:xfrm>
            <a:off x="545373" y="533238"/>
            <a:ext cx="6956027" cy="375914"/>
          </a:xfrm>
          <a:prstGeom prst="rect">
            <a:avLst/>
          </a:prstGeom>
        </p:spPr>
        <p:txBody>
          <a:bodyPr anchor="t">
            <a:normAutofit fontScale="90000"/>
          </a:bodyPr>
          <a:lstStyle>
            <a:lvl1pPr algn="l">
              <a:defRPr sz="2000" b="1">
                <a:solidFill>
                  <a:srgbClr val="921824"/>
                </a:solidFill>
                <a:latin typeface="Georgia"/>
                <a:ea typeface="Georgia"/>
                <a:cs typeface="Georgia"/>
                <a:sym typeface="Georgia"/>
              </a:defRPr>
            </a:lvl1pPr>
          </a:lstStyle>
          <a:p>
            <a:r>
              <a:t>Key Areas of Professional Sport</a:t>
            </a:r>
          </a:p>
        </p:txBody>
      </p:sp>
      <p:grpSp>
        <p:nvGrpSpPr>
          <p:cNvPr id="99" name="f.elconfidencial.com_original_4e0_44c_b4b_4e044cb4bd559fe3ea3ae0cc3d314ddf.jpg"/>
          <p:cNvGrpSpPr/>
          <p:nvPr/>
        </p:nvGrpSpPr>
        <p:grpSpPr>
          <a:xfrm>
            <a:off x="5267721" y="1911841"/>
            <a:ext cx="4151072" cy="4205666"/>
            <a:chOff x="0" y="0"/>
            <a:chExt cx="5336802" cy="4187002"/>
          </a:xfrm>
        </p:grpSpPr>
        <p:pic>
          <p:nvPicPr>
            <p:cNvPr id="97" name="f.elconfidencial.com_original_4e0_44c_b4b_4e044cb4bd559fe3ea3ae0cc3d314ddf.jpg" descr="f.elconfidencial.com_original_4e0_44c_b4b_4e044cb4bd559fe3ea3ae0cc3d314ddf.jpg"/>
            <p:cNvPicPr>
              <a:picLocks noChangeAspect="1"/>
            </p:cNvPicPr>
            <p:nvPr/>
          </p:nvPicPr>
          <p:blipFill>
            <a:blip r:embed="rId2">
              <a:alphaModFix amt="54171"/>
            </a:blip>
            <a:srcRect r="24"/>
            <a:stretch>
              <a:fillRect/>
            </a:stretch>
          </p:blipFill>
          <p:spPr>
            <a:xfrm>
              <a:off x="168586" y="109085"/>
              <a:ext cx="4999630" cy="3750661"/>
            </a:xfrm>
            <a:prstGeom prst="rect">
              <a:avLst/>
            </a:prstGeom>
            <a:ln w="12700" cap="flat">
              <a:noFill/>
              <a:miter lim="400000"/>
            </a:ln>
            <a:effectLst/>
          </p:spPr>
        </p:pic>
        <p:pic>
          <p:nvPicPr>
            <p:cNvPr id="98" name="f.elconfidencial.com_original_4e0_44c_b4b_4e044cb4bd559fe3ea3ae0cc3d314ddf.jpg" descr="f.elconfidencial.com_original_4e0_44c_b4b_4e044cb4bd559fe3ea3ae0cc3d314ddf.jpg"/>
            <p:cNvPicPr>
              <a:picLocks noChangeAspect="1"/>
            </p:cNvPicPr>
            <p:nvPr/>
          </p:nvPicPr>
          <p:blipFill>
            <a:blip r:embed="rId3">
              <a:alphaModFix amt="54171"/>
            </a:blip>
            <a:stretch>
              <a:fillRect/>
            </a:stretch>
          </p:blipFill>
          <p:spPr>
            <a:xfrm>
              <a:off x="0" y="0"/>
              <a:ext cx="5336803" cy="4187004"/>
            </a:xfrm>
            <a:prstGeom prst="rect">
              <a:avLst/>
            </a:prstGeom>
            <a:ln w="12700" cap="flat">
              <a:noFill/>
              <a:miter lim="400000"/>
            </a:ln>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Marcador de texto 3"/>
          <p:cNvSpPr txBox="1"/>
          <p:nvPr/>
        </p:nvSpPr>
        <p:spPr>
          <a:xfrm>
            <a:off x="630648" y="1520090"/>
            <a:ext cx="7734922" cy="540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1851"/>
          <a:lstStyle/>
          <a:p>
            <a:pPr defTabSz="457200">
              <a:spcBef>
                <a:spcPts val="300"/>
              </a:spcBef>
              <a:defRPr sz="1600">
                <a:latin typeface="Arial"/>
                <a:ea typeface="Arial"/>
                <a:cs typeface="Arial"/>
                <a:sym typeface="Arial"/>
              </a:defRPr>
            </a:pPr>
            <a:r>
              <a:rPr b="1"/>
              <a:t>Events</a:t>
            </a:r>
            <a:r>
              <a:t>. Effective rights management depends first on operating live events. An enjoyable experience for fans can create additional opportunities for revenue.</a:t>
            </a:r>
          </a:p>
          <a:p>
            <a:pPr defTabSz="457200">
              <a:spcBef>
                <a:spcPts val="300"/>
              </a:spcBef>
              <a:defRPr sz="1600">
                <a:latin typeface="Arial"/>
                <a:ea typeface="Arial"/>
                <a:cs typeface="Arial"/>
                <a:sym typeface="Arial"/>
              </a:defRPr>
            </a:pPr>
            <a:endParaRPr/>
          </a:p>
          <a:p>
            <a:pPr defTabSz="457200">
              <a:spcBef>
                <a:spcPts val="300"/>
              </a:spcBef>
              <a:defRPr sz="1600">
                <a:latin typeface="Arial"/>
                <a:ea typeface="Arial"/>
                <a:cs typeface="Arial"/>
                <a:sym typeface="Arial"/>
              </a:defRPr>
            </a:pPr>
            <a:r>
              <a:t>We will look at changing stadium design, how events are run and managed , the fan and fan development</a:t>
            </a:r>
          </a:p>
        </p:txBody>
      </p:sp>
      <p:sp>
        <p:nvSpPr>
          <p:cNvPr id="102" name="Key Areas of Professional Sport"/>
          <p:cNvSpPr txBox="1">
            <a:spLocks noGrp="1"/>
          </p:cNvSpPr>
          <p:nvPr>
            <p:ph type="title" idx="4294967295"/>
          </p:nvPr>
        </p:nvSpPr>
        <p:spPr>
          <a:xfrm>
            <a:off x="722766" y="813156"/>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Key Areas of Professional Sport</a:t>
            </a:r>
          </a:p>
        </p:txBody>
      </p:sp>
      <p:grpSp>
        <p:nvGrpSpPr>
          <p:cNvPr id="105" name="images.jpg"/>
          <p:cNvGrpSpPr/>
          <p:nvPr/>
        </p:nvGrpSpPr>
        <p:grpSpPr>
          <a:xfrm>
            <a:off x="5370060" y="584244"/>
            <a:ext cx="3923964" cy="2464723"/>
            <a:chOff x="0" y="0"/>
            <a:chExt cx="3923962" cy="2464721"/>
          </a:xfrm>
        </p:grpSpPr>
        <p:pic>
          <p:nvPicPr>
            <p:cNvPr id="104" name="images.jpg" descr="images.jpg"/>
            <p:cNvPicPr>
              <a:picLocks noChangeAspect="1"/>
            </p:cNvPicPr>
            <p:nvPr/>
          </p:nvPicPr>
          <p:blipFill>
            <a:blip r:embed="rId2"/>
            <a:stretch>
              <a:fillRect/>
            </a:stretch>
          </p:blipFill>
          <p:spPr>
            <a:xfrm>
              <a:off x="203200" y="203200"/>
              <a:ext cx="3517563" cy="2020222"/>
            </a:xfrm>
            <a:prstGeom prst="rect">
              <a:avLst/>
            </a:prstGeom>
            <a:ln>
              <a:noFill/>
            </a:ln>
            <a:effectLst/>
          </p:spPr>
        </p:pic>
        <p:pic>
          <p:nvPicPr>
            <p:cNvPr id="103" name="images.jpg" descr="images.jpg"/>
            <p:cNvPicPr>
              <a:picLocks/>
            </p:cNvPicPr>
            <p:nvPr/>
          </p:nvPicPr>
          <p:blipFill>
            <a:blip r:embed="rId3"/>
            <a:stretch>
              <a:fillRect/>
            </a:stretch>
          </p:blipFill>
          <p:spPr>
            <a:xfrm>
              <a:off x="0" y="0"/>
              <a:ext cx="3923963" cy="2464722"/>
            </a:xfrm>
            <a:prstGeom prst="rect">
              <a:avLst/>
            </a:prstGeom>
            <a:effectLst/>
          </p:spPr>
        </p:pic>
      </p:grpSp>
      <p:grpSp>
        <p:nvGrpSpPr>
          <p:cNvPr id="108" name="download.jpg"/>
          <p:cNvGrpSpPr/>
          <p:nvPr/>
        </p:nvGrpSpPr>
        <p:grpSpPr>
          <a:xfrm>
            <a:off x="4018030" y="3487950"/>
            <a:ext cx="3923964" cy="2785279"/>
            <a:chOff x="0" y="0"/>
            <a:chExt cx="3923962" cy="2785277"/>
          </a:xfrm>
        </p:grpSpPr>
        <p:pic>
          <p:nvPicPr>
            <p:cNvPr id="107" name="download.jpg" descr="download.jpg"/>
            <p:cNvPicPr>
              <a:picLocks noChangeAspect="1"/>
            </p:cNvPicPr>
            <p:nvPr/>
          </p:nvPicPr>
          <p:blipFill>
            <a:blip r:embed="rId4"/>
            <a:stretch>
              <a:fillRect/>
            </a:stretch>
          </p:blipFill>
          <p:spPr>
            <a:xfrm>
              <a:off x="203200" y="203200"/>
              <a:ext cx="3517563" cy="2340778"/>
            </a:xfrm>
            <a:prstGeom prst="rect">
              <a:avLst/>
            </a:prstGeom>
            <a:ln>
              <a:noFill/>
            </a:ln>
            <a:effectLst/>
          </p:spPr>
        </p:pic>
        <p:pic>
          <p:nvPicPr>
            <p:cNvPr id="106" name="download.jpg" descr="download.jpg"/>
            <p:cNvPicPr>
              <a:picLocks/>
            </p:cNvPicPr>
            <p:nvPr/>
          </p:nvPicPr>
          <p:blipFill>
            <a:blip r:embed="rId5"/>
            <a:stretch>
              <a:fillRect/>
            </a:stretch>
          </p:blipFill>
          <p:spPr>
            <a:xfrm>
              <a:off x="0" y="0"/>
              <a:ext cx="3923963" cy="2785278"/>
            </a:xfrm>
            <a:prstGeom prst="rect">
              <a:avLst/>
            </a:prstGeom>
            <a:effectLst/>
          </p:spPr>
        </p:pic>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Marcador de texto 3"/>
          <p:cNvSpPr txBox="1"/>
          <p:nvPr/>
        </p:nvSpPr>
        <p:spPr>
          <a:xfrm>
            <a:off x="717476" y="1636327"/>
            <a:ext cx="7725586" cy="3609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1851" anchor="t"/>
          <a:lstStyle/>
          <a:p>
            <a:pPr defTabSz="457200">
              <a:spcBef>
                <a:spcPts val="300"/>
              </a:spcBef>
              <a:defRPr sz="1600">
                <a:latin typeface="Arial"/>
                <a:ea typeface="Arial"/>
                <a:cs typeface="Arial"/>
                <a:sym typeface="Arial"/>
              </a:defRPr>
            </a:pPr>
            <a:r>
              <a:rPr sz="1400" b="1" dirty="0"/>
              <a:t>Content. </a:t>
            </a:r>
            <a:r>
              <a:rPr sz="1400" dirty="0"/>
              <a:t>The stadiums can only seat a certain number of fans, but packaging content for broadcasters' and sponsors' needs is a vital part of creating revenue in modern sports.</a:t>
            </a:r>
            <a:r>
              <a:rPr lang="en-US" sz="1400" dirty="0"/>
              <a:t> </a:t>
            </a:r>
          </a:p>
          <a:p>
            <a:pPr defTabSz="457200">
              <a:spcBef>
                <a:spcPts val="300"/>
              </a:spcBef>
              <a:defRPr sz="1600">
                <a:latin typeface="Arial"/>
                <a:ea typeface="Arial"/>
                <a:cs typeface="Arial"/>
                <a:sym typeface="Arial"/>
              </a:defRPr>
            </a:pPr>
            <a:endParaRPr sz="1400" dirty="0"/>
          </a:p>
          <a:p>
            <a:pPr defTabSz="457200">
              <a:spcBef>
                <a:spcPts val="300"/>
              </a:spcBef>
              <a:defRPr sz="1600">
                <a:latin typeface="Arial"/>
                <a:ea typeface="Arial"/>
                <a:cs typeface="Arial"/>
                <a:sym typeface="Arial"/>
              </a:defRPr>
            </a:pPr>
            <a:r>
              <a:rPr lang="en-US" sz="1400" dirty="0"/>
              <a:t> </a:t>
            </a:r>
            <a:r>
              <a:rPr sz="1400" dirty="0"/>
              <a:t>We will look at social media, technology and communication and fantasy sports league growth</a:t>
            </a:r>
            <a:r>
              <a:rPr lang="en-US" sz="1400" dirty="0"/>
              <a:t>.</a:t>
            </a:r>
            <a:endParaRPr sz="1400" dirty="0"/>
          </a:p>
        </p:txBody>
      </p:sp>
      <p:sp>
        <p:nvSpPr>
          <p:cNvPr id="111" name="Key Areas of Professional Sport"/>
          <p:cNvSpPr txBox="1">
            <a:spLocks noGrp="1"/>
          </p:cNvSpPr>
          <p:nvPr>
            <p:ph type="title" idx="4294967295"/>
          </p:nvPr>
        </p:nvSpPr>
        <p:spPr>
          <a:xfrm>
            <a:off x="722766" y="813156"/>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Key Areas of Professional Sport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Marcador de texto 3"/>
          <p:cNvSpPr txBox="1"/>
          <p:nvPr/>
        </p:nvSpPr>
        <p:spPr>
          <a:xfrm>
            <a:off x="682309" y="1042225"/>
            <a:ext cx="7734922" cy="540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1851"/>
          <a:lstStyle/>
          <a:p>
            <a:pPr algn="ctr" defTabSz="457200">
              <a:spcBef>
                <a:spcPts val="300"/>
              </a:spcBef>
              <a:defRPr sz="1600">
                <a:latin typeface="Arial"/>
                <a:ea typeface="Arial"/>
                <a:cs typeface="Arial"/>
                <a:sym typeface="Arial"/>
              </a:defRPr>
            </a:pPr>
            <a:endParaRPr/>
          </a:p>
          <a:p>
            <a:pPr algn="ctr" defTabSz="457200">
              <a:spcBef>
                <a:spcPts val="300"/>
              </a:spcBef>
              <a:defRPr sz="1600">
                <a:latin typeface="Arial"/>
                <a:ea typeface="Arial"/>
                <a:cs typeface="Arial"/>
                <a:sym typeface="Arial"/>
              </a:defRPr>
            </a:pPr>
            <a:r>
              <a:t>The three most valuable sports teams in Europe play the non-American brand of football. Take a look below….</a:t>
            </a:r>
          </a:p>
        </p:txBody>
      </p:sp>
      <p:sp>
        <p:nvSpPr>
          <p:cNvPr id="116" name="Key Areas of Professional Sport"/>
          <p:cNvSpPr txBox="1">
            <a:spLocks noGrp="1"/>
          </p:cNvSpPr>
          <p:nvPr>
            <p:ph type="title" idx="4294967295"/>
          </p:nvPr>
        </p:nvSpPr>
        <p:spPr>
          <a:xfrm>
            <a:off x="722766" y="813156"/>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Key Areas of Professional Sport</a:t>
            </a:r>
          </a:p>
        </p:txBody>
      </p:sp>
      <p:pic>
        <p:nvPicPr>
          <p:cNvPr id="117" name="download.jpg" descr="download.jpg"/>
          <p:cNvPicPr>
            <a:picLocks noChangeAspect="1"/>
          </p:cNvPicPr>
          <p:nvPr/>
        </p:nvPicPr>
        <p:blipFill>
          <a:blip r:embed="rId2"/>
          <a:stretch>
            <a:fillRect/>
          </a:stretch>
        </p:blipFill>
        <p:spPr>
          <a:xfrm>
            <a:off x="6164181" y="512984"/>
            <a:ext cx="2543082" cy="1424126"/>
          </a:xfrm>
          <a:prstGeom prst="rect">
            <a:avLst/>
          </a:prstGeom>
          <a:ln w="12700">
            <a:miter lim="400000"/>
          </a:ln>
        </p:spPr>
      </p:pic>
      <p:grpSp>
        <p:nvGrpSpPr>
          <p:cNvPr id="120" name="Football-50-2022-Social-Media-Post-Most-Valuable-1536x864.jpg"/>
          <p:cNvGrpSpPr/>
          <p:nvPr/>
        </p:nvGrpSpPr>
        <p:grpSpPr>
          <a:xfrm>
            <a:off x="1608708" y="2127673"/>
            <a:ext cx="7181642" cy="4255574"/>
            <a:chOff x="0" y="0"/>
            <a:chExt cx="7181640" cy="4255572"/>
          </a:xfrm>
        </p:grpSpPr>
        <p:pic>
          <p:nvPicPr>
            <p:cNvPr id="119" name="Football-50-2022-Social-Media-Post-Most-Valuable-1536x864.jpg" descr="Football-50-2022-Social-Media-Post-Most-Valuable-1536x864.jpg"/>
            <p:cNvPicPr>
              <a:picLocks noChangeAspect="1"/>
            </p:cNvPicPr>
            <p:nvPr/>
          </p:nvPicPr>
          <p:blipFill>
            <a:blip r:embed="rId3"/>
            <a:stretch>
              <a:fillRect/>
            </a:stretch>
          </p:blipFill>
          <p:spPr>
            <a:xfrm>
              <a:off x="203200" y="203200"/>
              <a:ext cx="6775241" cy="3811073"/>
            </a:xfrm>
            <a:prstGeom prst="rect">
              <a:avLst/>
            </a:prstGeom>
            <a:ln>
              <a:noFill/>
            </a:ln>
            <a:effectLst/>
          </p:spPr>
        </p:pic>
        <p:pic>
          <p:nvPicPr>
            <p:cNvPr id="118" name="Football-50-2022-Social-Media-Post-Most-Valuable-1536x864.jpg" descr="Football-50-2022-Social-Media-Post-Most-Valuable-1536x864.jpg"/>
            <p:cNvPicPr>
              <a:picLocks/>
            </p:cNvPicPr>
            <p:nvPr/>
          </p:nvPicPr>
          <p:blipFill>
            <a:blip r:embed="rId4"/>
            <a:stretch>
              <a:fillRect/>
            </a:stretch>
          </p:blipFill>
          <p:spPr>
            <a:xfrm>
              <a:off x="0" y="0"/>
              <a:ext cx="7181641" cy="4255573"/>
            </a:xfrm>
            <a:prstGeom prst="rect">
              <a:avLst/>
            </a:prstGeom>
            <a:effectLst/>
          </p:spPr>
        </p:pic>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Most Followed Sports on the Globe"/>
          <p:cNvSpPr txBox="1">
            <a:spLocks noGrp="1"/>
          </p:cNvSpPr>
          <p:nvPr>
            <p:ph type="title" idx="4294967295"/>
          </p:nvPr>
        </p:nvSpPr>
        <p:spPr>
          <a:xfrm>
            <a:off x="231987" y="219054"/>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Most Followed Sports on the Globe</a:t>
            </a:r>
          </a:p>
        </p:txBody>
      </p:sp>
      <p:pic>
        <p:nvPicPr>
          <p:cNvPr id="123" name="Image" descr="Image"/>
          <p:cNvPicPr>
            <a:picLocks noChangeAspect="1"/>
          </p:cNvPicPr>
          <p:nvPr/>
        </p:nvPicPr>
        <p:blipFill>
          <a:blip r:embed="rId2"/>
          <a:stretch>
            <a:fillRect/>
          </a:stretch>
        </p:blipFill>
        <p:spPr>
          <a:xfrm>
            <a:off x="1826627" y="698381"/>
            <a:ext cx="5488867" cy="5461238"/>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ichest Pro Sporting Leagues on the Planet"/>
          <p:cNvSpPr txBox="1">
            <a:spLocks noGrp="1"/>
          </p:cNvSpPr>
          <p:nvPr>
            <p:ph type="title" idx="4294967295"/>
          </p:nvPr>
        </p:nvSpPr>
        <p:spPr>
          <a:xfrm>
            <a:off x="231987" y="219054"/>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Richest Pro Sporting Leagues on the Planet</a:t>
            </a:r>
          </a:p>
        </p:txBody>
      </p:sp>
      <p:pic>
        <p:nvPicPr>
          <p:cNvPr id="126" name="sports-leagues-by-revenue-9337-c600.jpg" descr="sports-leagues-by-revenue-9337-c600.jpg"/>
          <p:cNvPicPr>
            <a:picLocks noChangeAspect="1"/>
          </p:cNvPicPr>
          <p:nvPr/>
        </p:nvPicPr>
        <p:blipFill>
          <a:blip r:embed="rId2"/>
          <a:stretch>
            <a:fillRect/>
          </a:stretch>
        </p:blipFill>
        <p:spPr>
          <a:xfrm>
            <a:off x="345695" y="628441"/>
            <a:ext cx="8363866" cy="5196053"/>
          </a:xfrm>
          <a:prstGeom prst="rect">
            <a:avLst/>
          </a:prstGeom>
          <a:ln w="25400">
            <a:solidFill>
              <a:srgbClr val="DDDDDD"/>
            </a:solidFill>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Most Followed Athletes on the Planet"/>
          <p:cNvSpPr txBox="1">
            <a:spLocks noGrp="1"/>
          </p:cNvSpPr>
          <p:nvPr>
            <p:ph type="title" idx="4294967295"/>
          </p:nvPr>
        </p:nvSpPr>
        <p:spPr>
          <a:xfrm>
            <a:off x="231987" y="219054"/>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Most Followed Athletes on the Planet</a:t>
            </a:r>
          </a:p>
        </p:txBody>
      </p:sp>
      <p:pic>
        <p:nvPicPr>
          <p:cNvPr id="129" name="Eunh3-8WQAY0TW0.jpg" descr="Eunh3-8WQAY0TW0.jpg"/>
          <p:cNvPicPr>
            <a:picLocks noChangeAspect="1"/>
          </p:cNvPicPr>
          <p:nvPr/>
        </p:nvPicPr>
        <p:blipFill>
          <a:blip r:embed="rId2"/>
          <a:stretch>
            <a:fillRect/>
          </a:stretch>
        </p:blipFill>
        <p:spPr>
          <a:xfrm>
            <a:off x="1501522" y="602555"/>
            <a:ext cx="5652890" cy="565289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Marcador de texto 3"/>
          <p:cNvSpPr txBox="1"/>
          <p:nvPr/>
        </p:nvSpPr>
        <p:spPr>
          <a:xfrm>
            <a:off x="824377" y="1626128"/>
            <a:ext cx="7734922" cy="2801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1851" anchor="t"/>
          <a:lstStyle/>
          <a:p>
            <a:pPr defTabSz="457200">
              <a:buSzPct val="100000"/>
              <a:buFont typeface="Arial"/>
              <a:buChar char="•"/>
              <a:defRPr sz="1400">
                <a:latin typeface="Arial"/>
                <a:ea typeface="Arial"/>
                <a:cs typeface="Arial"/>
                <a:sym typeface="Arial"/>
              </a:defRPr>
            </a:pPr>
            <a:r>
              <a:rPr lang="en-US" dirty="0">
                <a:ea typeface="+mn-lt"/>
                <a:cs typeface="+mn-lt"/>
              </a:rPr>
              <a:t> Amateur sports and professional sports are best viewed as ends of a spectrum. One end makes no money, while the other brings in billions in revenues.</a:t>
            </a:r>
          </a:p>
          <a:p>
            <a:pPr defTabSz="457200">
              <a:buSzPct val="100000"/>
              <a:buFont typeface="Arial"/>
              <a:buChar char="•"/>
              <a:defRPr sz="1400">
                <a:latin typeface="Arial"/>
                <a:ea typeface="Arial"/>
                <a:cs typeface="Arial"/>
                <a:sym typeface="Arial"/>
              </a:defRPr>
            </a:pPr>
            <a:endParaRPr lang="en-US"/>
          </a:p>
          <a:p>
            <a:pPr defTabSz="457200">
              <a:buSzPct val="100000"/>
              <a:buFont typeface="Arial"/>
              <a:buChar char="•"/>
              <a:defRPr sz="1400">
                <a:latin typeface="Arial"/>
                <a:ea typeface="Arial"/>
                <a:cs typeface="Arial"/>
                <a:sym typeface="Arial"/>
              </a:defRPr>
            </a:pPr>
            <a:r>
              <a:rPr lang="en-US" dirty="0">
                <a:ea typeface="+mn-lt"/>
                <a:cs typeface="+mn-lt"/>
              </a:rPr>
              <a:t> Professionals make enough money to play their sport as their job, while amateurs refer to participants that practice or play for fulfillment.</a:t>
            </a:r>
          </a:p>
          <a:p>
            <a:pPr defTabSz="457200">
              <a:buSzPct val="100000"/>
              <a:buFont typeface="Arial"/>
              <a:buChar char="•"/>
              <a:defRPr sz="1400">
                <a:latin typeface="Arial"/>
                <a:ea typeface="Arial"/>
                <a:cs typeface="Arial"/>
                <a:sym typeface="Arial"/>
              </a:defRPr>
            </a:pPr>
            <a:endParaRPr/>
          </a:p>
          <a:p>
            <a:pPr defTabSz="457200">
              <a:buSzPct val="100000"/>
              <a:buFont typeface="Arial"/>
              <a:buChar char="•"/>
              <a:defRPr sz="1400">
                <a:latin typeface="Arial"/>
                <a:ea typeface="Arial"/>
                <a:cs typeface="Arial"/>
                <a:sym typeface="Arial"/>
              </a:defRPr>
            </a:pPr>
            <a:r>
              <a:rPr lang="en-US" dirty="0">
                <a:ea typeface="+mn-lt"/>
                <a:cs typeface="+mn-lt"/>
              </a:rPr>
              <a:t>From a management perspective, they are managed differently and have different rules.</a:t>
            </a:r>
            <a:endParaRPr dirty="0"/>
          </a:p>
          <a:p>
            <a:pPr defTabSz="457200">
              <a:buSzPct val="100000"/>
              <a:buFont typeface="Arial"/>
              <a:buChar char="•"/>
              <a:defRPr sz="1400">
                <a:latin typeface="Arial"/>
                <a:ea typeface="Arial"/>
                <a:cs typeface="Arial"/>
                <a:sym typeface="Arial"/>
              </a:defRPr>
            </a:pPr>
            <a:endParaRPr/>
          </a:p>
          <a:p>
            <a:pPr defTabSz="457200">
              <a:buSzPct val="100000"/>
              <a:buFont typeface="Arial"/>
              <a:buChar char="•"/>
              <a:defRPr sz="1400">
                <a:latin typeface="Arial"/>
                <a:ea typeface="Arial"/>
                <a:cs typeface="Arial"/>
                <a:sym typeface="Arial"/>
              </a:defRPr>
            </a:pPr>
            <a:r>
              <a:rPr lang="en-US" dirty="0">
                <a:ea typeface="+mn-lt"/>
                <a:cs typeface="+mn-lt"/>
              </a:rPr>
              <a:t> Up until the 1988 Olympic Games, the IOC banned professional athletes from competing in the Games.</a:t>
            </a:r>
          </a:p>
          <a:p>
            <a:pPr defTabSz="457200">
              <a:buSzPct val="100000"/>
              <a:buFont typeface="Arial"/>
              <a:buChar char="•"/>
              <a:defRPr sz="1400">
                <a:latin typeface="Arial"/>
                <a:ea typeface="Arial"/>
                <a:cs typeface="Arial"/>
                <a:sym typeface="Arial"/>
              </a:defRPr>
            </a:pPr>
            <a:endParaRPr/>
          </a:p>
          <a:p>
            <a:pPr defTabSz="457200">
              <a:spcBef>
                <a:spcPts val="300"/>
              </a:spcBef>
              <a:buSzPct val="100000"/>
              <a:defRPr sz="1400">
                <a:latin typeface="Arial"/>
                <a:ea typeface="Arial"/>
                <a:cs typeface="Arial"/>
                <a:sym typeface="Arial"/>
              </a:defRPr>
            </a:pPr>
            <a:r>
              <a:rPr lang="en-US" dirty="0">
                <a:ea typeface="+mn-lt"/>
                <a:cs typeface="+mn-lt"/>
              </a:rPr>
              <a:t>The emergence of professional sports still creates tensions in the operation of amateur sports federations, as many of these organizations were created to manage and support amateur sports due to their values and social relevance, and they are often funded by governments around the world.</a:t>
            </a:r>
          </a:p>
        </p:txBody>
      </p:sp>
      <p:sp>
        <p:nvSpPr>
          <p:cNvPr id="57" name="The Sports Spectrum"/>
          <p:cNvSpPr txBox="1">
            <a:spLocks noGrp="1"/>
          </p:cNvSpPr>
          <p:nvPr>
            <p:ph type="title" idx="4294967295"/>
          </p:nvPr>
        </p:nvSpPr>
        <p:spPr>
          <a:xfrm>
            <a:off x="826088" y="955223"/>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The Sports Spectrum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Highest Paid Athletes on the Planet"/>
          <p:cNvSpPr txBox="1">
            <a:spLocks noGrp="1"/>
          </p:cNvSpPr>
          <p:nvPr>
            <p:ph type="title" idx="4294967295"/>
          </p:nvPr>
        </p:nvSpPr>
        <p:spPr>
          <a:xfrm>
            <a:off x="231987" y="219054"/>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Highest Paid Athletes on the Planet</a:t>
            </a:r>
          </a:p>
        </p:txBody>
      </p:sp>
      <p:pic>
        <p:nvPicPr>
          <p:cNvPr id="132" name="rr-graphic-sports-rich-list.jpeg" descr="rr-graphic-sports-rich-list.jpeg"/>
          <p:cNvPicPr>
            <a:picLocks noChangeAspect="1"/>
          </p:cNvPicPr>
          <p:nvPr/>
        </p:nvPicPr>
        <p:blipFill>
          <a:blip r:embed="rId2"/>
          <a:stretch>
            <a:fillRect/>
          </a:stretch>
        </p:blipFill>
        <p:spPr>
          <a:xfrm>
            <a:off x="402219" y="657307"/>
            <a:ext cx="8482276" cy="523639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Most Followed Sporting Brands on the Planet"/>
          <p:cNvSpPr txBox="1">
            <a:spLocks noGrp="1"/>
          </p:cNvSpPr>
          <p:nvPr>
            <p:ph type="title" idx="4294967295"/>
          </p:nvPr>
        </p:nvSpPr>
        <p:spPr>
          <a:xfrm>
            <a:off x="231987" y="219054"/>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Most Followed Sporting Brands on the Planet</a:t>
            </a:r>
          </a:p>
        </p:txBody>
      </p:sp>
      <p:pic>
        <p:nvPicPr>
          <p:cNvPr id="135" name="richest-sports-brands-infographics.png" descr="richest-sports-brands-infographics.png"/>
          <p:cNvPicPr>
            <a:picLocks noChangeAspect="1"/>
          </p:cNvPicPr>
          <p:nvPr/>
        </p:nvPicPr>
        <p:blipFill>
          <a:blip r:embed="rId2"/>
          <a:stretch>
            <a:fillRect/>
          </a:stretch>
        </p:blipFill>
        <p:spPr>
          <a:xfrm>
            <a:off x="611281" y="682484"/>
            <a:ext cx="2086807" cy="5217016"/>
          </a:xfrm>
          <a:prstGeom prst="rect">
            <a:avLst/>
          </a:prstGeom>
          <a:ln w="12700">
            <a:miter lim="400000"/>
          </a:ln>
        </p:spPr>
      </p:pic>
      <p:pic>
        <p:nvPicPr>
          <p:cNvPr id="136" name="13470.jpg" descr="13470.jpg"/>
          <p:cNvPicPr>
            <a:picLocks noChangeAspect="1"/>
          </p:cNvPicPr>
          <p:nvPr/>
        </p:nvPicPr>
        <p:blipFill>
          <a:blip r:embed="rId3"/>
          <a:stretch>
            <a:fillRect/>
          </a:stretch>
        </p:blipFill>
        <p:spPr>
          <a:xfrm>
            <a:off x="3480294" y="651160"/>
            <a:ext cx="5279665" cy="527966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Most Watched Sporting Events on the Planet"/>
          <p:cNvSpPr txBox="1">
            <a:spLocks noGrp="1"/>
          </p:cNvSpPr>
          <p:nvPr>
            <p:ph type="title" idx="4294967295"/>
          </p:nvPr>
        </p:nvSpPr>
        <p:spPr>
          <a:xfrm>
            <a:off x="231987" y="219054"/>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Most Watched Sporting Events on the Planet</a:t>
            </a:r>
          </a:p>
        </p:txBody>
      </p:sp>
      <p:pic>
        <p:nvPicPr>
          <p:cNvPr id="139" name="7297bf94c38c15cb752127e5e76626aa.jpg" descr="7297bf94c38c15cb752127e5e76626aa.jpg"/>
          <p:cNvPicPr>
            <a:picLocks noChangeAspect="1"/>
          </p:cNvPicPr>
          <p:nvPr/>
        </p:nvPicPr>
        <p:blipFill>
          <a:blip r:embed="rId2"/>
          <a:stretch>
            <a:fillRect/>
          </a:stretch>
        </p:blipFill>
        <p:spPr>
          <a:xfrm>
            <a:off x="760518" y="680794"/>
            <a:ext cx="7941558" cy="521661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5.png" descr="image5.png"/>
          <p:cNvPicPr>
            <a:picLocks noChangeAspect="1"/>
          </p:cNvPicPr>
          <p:nvPr/>
        </p:nvPicPr>
        <p:blipFill>
          <a:blip r:embed="rId2"/>
          <a:stretch>
            <a:fillRect/>
          </a:stretch>
        </p:blipFill>
        <p:spPr>
          <a:xfrm>
            <a:off x="785994" y="277730"/>
            <a:ext cx="8116147" cy="5666547"/>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rowth of Sports Industry Media Coverage is Increasing…"/>
          <p:cNvSpPr txBox="1">
            <a:spLocks noGrp="1"/>
          </p:cNvSpPr>
          <p:nvPr>
            <p:ph type="body" idx="4294967295"/>
          </p:nvPr>
        </p:nvSpPr>
        <p:spPr>
          <a:xfrm>
            <a:off x="551266" y="515919"/>
            <a:ext cx="7910535" cy="4784421"/>
          </a:xfrm>
          <a:prstGeom prst="rect">
            <a:avLst/>
          </a:prstGeom>
        </p:spPr>
        <p:txBody>
          <a:bodyPr lIns="45718" tIns="45718" rIns="45718" bIns="45718" anchor="t">
            <a:normAutofit/>
          </a:bodyPr>
          <a:lstStyle/>
          <a:p>
            <a:pPr marL="0" indent="0">
              <a:spcBef>
                <a:spcPts val="0"/>
              </a:spcBef>
              <a:buSzTx/>
              <a:buFontTx/>
              <a:buNone/>
              <a:defRPr sz="2000" b="1">
                <a:solidFill>
                  <a:srgbClr val="921824"/>
                </a:solidFill>
                <a:latin typeface="Georgia"/>
                <a:ea typeface="Georgia"/>
                <a:cs typeface="Georgia"/>
                <a:sym typeface="Georgia"/>
              </a:defRPr>
            </a:pPr>
            <a:r>
              <a:rPr dirty="0"/>
              <a:t>Growth of Sports Media and Coverage</a:t>
            </a:r>
            <a:endParaRPr lang="en-US" sz="1400"/>
          </a:p>
          <a:p>
            <a:pPr marL="0" indent="0">
              <a:spcBef>
                <a:spcPts val="0"/>
              </a:spcBef>
              <a:buSzTx/>
              <a:buFontTx/>
              <a:buNone/>
              <a:defRPr sz="2000" b="1">
                <a:solidFill>
                  <a:srgbClr val="921824"/>
                </a:solidFill>
                <a:latin typeface="Georgia"/>
                <a:ea typeface="Georgia"/>
                <a:cs typeface="Georgia"/>
                <a:sym typeface="Georgia"/>
              </a:defRPr>
            </a:pPr>
            <a:endParaRPr sz="1400" dirty="0">
              <a:latin typeface="Arial"/>
              <a:ea typeface="Arial"/>
              <a:cs typeface="Arial"/>
            </a:endParaRPr>
          </a:p>
          <a:p>
            <a:pPr marL="421640" lvl="2" indent="-83820" defTabSz="337412">
              <a:lnSpc>
                <a:spcPct val="150000"/>
              </a:lnSpc>
              <a:spcBef>
                <a:spcPts val="0"/>
              </a:spcBef>
              <a:defRPr sz="1500">
                <a:latin typeface="Arial"/>
                <a:ea typeface="Arial"/>
                <a:cs typeface="Arial"/>
                <a:sym typeface="Arial"/>
              </a:defRPr>
            </a:pPr>
            <a:r>
              <a:rPr lang="en-US" sz="1400" dirty="0"/>
              <a:t> </a:t>
            </a:r>
            <a:r>
              <a:rPr sz="1400" dirty="0"/>
              <a:t>ESPN, the original sports-only network launched in 1979,</a:t>
            </a:r>
            <a:r>
              <a:rPr lang="en-US" sz="1400" dirty="0"/>
              <a:t> </a:t>
            </a:r>
            <a:r>
              <a:rPr sz="1400" dirty="0"/>
              <a:t>reaches some 76 million homes</a:t>
            </a:r>
            <a:r>
              <a:rPr lang="en-US" sz="1400" dirty="0"/>
              <a:t> </a:t>
            </a:r>
            <a:r>
              <a:rPr sz="1400" dirty="0"/>
              <a:t>with its 4900 hours of sports programming</a:t>
            </a:r>
            <a:r>
              <a:rPr sz="1400" baseline="29739" dirty="0"/>
              <a:t> </a:t>
            </a:r>
            <a:r>
              <a:rPr sz="1400" dirty="0"/>
              <a:t>and, ESPN2 reaches 65 million viewers.</a:t>
            </a:r>
          </a:p>
          <a:p>
            <a:pPr marL="421640" lvl="2" indent="-83820" defTabSz="337412">
              <a:lnSpc>
                <a:spcPct val="150000"/>
              </a:lnSpc>
              <a:spcBef>
                <a:spcPts val="0"/>
              </a:spcBef>
              <a:defRPr sz="1500">
                <a:latin typeface="Arial"/>
                <a:ea typeface="Arial"/>
                <a:cs typeface="Arial"/>
                <a:sym typeface="Arial"/>
              </a:defRPr>
            </a:pPr>
            <a:r>
              <a:rPr sz="1400" dirty="0"/>
              <a:t>$7.75 billion to secure the broadcast and cable rights for the Olympic Games in from 2014-2032</a:t>
            </a:r>
            <a:r>
              <a:rPr lang="en-US" sz="1400" dirty="0"/>
              <a:t>.</a:t>
            </a:r>
            <a:endParaRPr sz="1400" dirty="0"/>
          </a:p>
          <a:p>
            <a:pPr marL="421640" lvl="2" indent="-83820" defTabSz="337412">
              <a:lnSpc>
                <a:spcPct val="150000"/>
              </a:lnSpc>
              <a:spcBef>
                <a:spcPts val="0"/>
              </a:spcBef>
              <a:defRPr sz="1500">
                <a:latin typeface="Arial"/>
                <a:ea typeface="Arial"/>
                <a:cs typeface="Arial"/>
                <a:sym typeface="Arial"/>
              </a:defRPr>
            </a:pPr>
            <a:r>
              <a:rPr lang="en-US" sz="1400" dirty="0"/>
              <a:t>Overall, for</a:t>
            </a:r>
            <a:r>
              <a:rPr sz="1400" dirty="0"/>
              <a:t> the week, NBC averaged 26.7 million viewers in primetime during the Olympic Games.</a:t>
            </a:r>
          </a:p>
          <a:p>
            <a:pPr marL="421640" lvl="2" indent="-83820" defTabSz="337412">
              <a:lnSpc>
                <a:spcPct val="150000"/>
              </a:lnSpc>
              <a:spcBef>
                <a:spcPts val="0"/>
              </a:spcBef>
              <a:defRPr sz="1500">
                <a:latin typeface="Arial"/>
                <a:ea typeface="Arial"/>
                <a:cs typeface="Arial"/>
                <a:sym typeface="Arial"/>
              </a:defRPr>
            </a:pPr>
            <a:r>
              <a:rPr sz="1400" dirty="0"/>
              <a:t>$2.64 billion paid by NBC and Turner Sports to televise NBA contests, $18 billion paid by the networks for the NFL, $2.5 billion for post season MLB</a:t>
            </a:r>
            <a:r>
              <a:rPr lang="en-US" sz="1400" dirty="0"/>
              <a:t>.</a:t>
            </a:r>
            <a:endParaRPr sz="1400" dirty="0"/>
          </a:p>
          <a:p>
            <a:pPr marL="421640" lvl="2" indent="-83820" defTabSz="337412">
              <a:lnSpc>
                <a:spcPct val="150000"/>
              </a:lnSpc>
              <a:spcBef>
                <a:spcPts val="0"/>
              </a:spcBef>
              <a:defRPr sz="1500">
                <a:latin typeface="Arial"/>
                <a:ea typeface="Arial"/>
                <a:cs typeface="Arial"/>
                <a:sym typeface="Arial"/>
              </a:defRPr>
            </a:pPr>
            <a:r>
              <a:rPr sz="1400" dirty="0"/>
              <a:t>New sports networks, such as the College Sports Television, Tennis Channel, Blackbelt TV, and the Women’s Sports Network</a:t>
            </a:r>
            <a:r>
              <a:rPr lang="en-US" sz="1400" dirty="0"/>
              <a:t>.</a:t>
            </a:r>
          </a:p>
          <a:p>
            <a:pPr marL="421640" lvl="2" indent="-83820" defTabSz="337412">
              <a:lnSpc>
                <a:spcPct val="150000"/>
              </a:lnSpc>
              <a:spcBef>
                <a:spcPts val="0"/>
              </a:spcBef>
              <a:defRPr sz="1500">
                <a:latin typeface="Arial"/>
                <a:ea typeface="Arial"/>
                <a:cs typeface="Arial"/>
                <a:sym typeface="Arial"/>
              </a:defRPr>
            </a:pPr>
            <a:r>
              <a:rPr sz="1400" dirty="0"/>
              <a:t>Internet, satellite stations, and pay-per-view cable television are growing in popularity</a:t>
            </a:r>
            <a:r>
              <a:rPr lang="en-US" sz="1400" dirty="0"/>
              <a:t>.</a:t>
            </a:r>
            <a:endParaRPr sz="1400" dirty="0"/>
          </a:p>
          <a:p>
            <a:pPr marL="421640" lvl="2" indent="-83820" defTabSz="337412">
              <a:lnSpc>
                <a:spcPct val="150000"/>
              </a:lnSpc>
              <a:spcBef>
                <a:spcPts val="0"/>
              </a:spcBef>
              <a:defRPr sz="1500">
                <a:latin typeface="Arial"/>
                <a:ea typeface="Arial"/>
                <a:cs typeface="Arial"/>
                <a:sym typeface="Arial"/>
              </a:defRPr>
            </a:pPr>
            <a:r>
              <a:rPr sz="1400" dirty="0"/>
              <a:t>Rights for live games of Premier League football for 3 seasons starting this year sold for 5.1 billion pounds (Sky and BT</a:t>
            </a:r>
            <a:r>
              <a:rPr lang="en-US" sz="1400" dirty="0"/>
              <a:t>).</a:t>
            </a:r>
            <a:endParaRPr sz="1400"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62701" y="2528990"/>
            <a:ext cx="4975260" cy="1597743"/>
          </a:xfrm>
          <a:prstGeom prst="rect">
            <a:avLst/>
          </a:prstGeom>
        </p:spPr>
        <p:txBody>
          <a:bodyPr lIns="91440" tIns="45720" rIns="91440" bIns="45720" anchor="t">
            <a:noAutofit/>
          </a:bodyPr>
          <a:ls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a:lstStyle>
          <a:p>
            <a:pPr algn="l"/>
            <a:r>
              <a:rPr lang="en-US" sz="3000" b="1" dirty="0">
                <a:solidFill>
                  <a:schemeClr val="bg1"/>
                </a:solidFill>
                <a:latin typeface="Georgia"/>
              </a:rPr>
              <a:t>Thank You</a:t>
            </a:r>
            <a:endParaRPr lang="en-US" dirty="0">
              <a:solidFill>
                <a:schemeClr val="bg1"/>
              </a:solidFill>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ítulo 1"/>
          <p:cNvSpPr txBox="1">
            <a:spLocks noGrp="1"/>
          </p:cNvSpPr>
          <p:nvPr>
            <p:ph type="title" idx="4294967295"/>
          </p:nvPr>
        </p:nvSpPr>
        <p:spPr>
          <a:xfrm>
            <a:off x="892686" y="645732"/>
            <a:ext cx="6946690"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The Sports Ecosystem</a:t>
            </a:r>
          </a:p>
        </p:txBody>
      </p:sp>
      <p:sp>
        <p:nvSpPr>
          <p:cNvPr id="60" name="Marcador de texto 3"/>
          <p:cNvSpPr txBox="1">
            <a:spLocks noGrp="1"/>
          </p:cNvSpPr>
          <p:nvPr>
            <p:ph type="body" sz="half" idx="4294967295"/>
          </p:nvPr>
        </p:nvSpPr>
        <p:spPr>
          <a:xfrm>
            <a:off x="972052" y="1303450"/>
            <a:ext cx="7457726" cy="3297352"/>
          </a:xfrm>
          <a:prstGeom prst="rect">
            <a:avLst/>
          </a:prstGeom>
        </p:spPr>
        <p:txBody>
          <a:bodyPr lIns="45718" tIns="45718" rIns="45718" bIns="45718" numCol="2" spcCol="43423" anchor="t">
            <a:normAutofit/>
          </a:bodyPr>
          <a:lstStyle/>
          <a:p>
            <a:pPr marL="0" indent="0">
              <a:spcBef>
                <a:spcPts val="300"/>
              </a:spcBef>
              <a:buSzTx/>
              <a:buNone/>
              <a:defRPr sz="1400">
                <a:latin typeface="Arial"/>
                <a:ea typeface="Arial"/>
                <a:cs typeface="Arial"/>
                <a:sym typeface="Arial"/>
              </a:defRPr>
            </a:pPr>
            <a:r>
              <a:rPr b="1" dirty="0"/>
              <a:t>The key stakeholders in the ecosystem</a:t>
            </a:r>
          </a:p>
          <a:p>
            <a:pPr marL="0" indent="0">
              <a:spcBef>
                <a:spcPts val="300"/>
              </a:spcBef>
              <a:buSzTx/>
              <a:buNone/>
              <a:defRPr sz="1400">
                <a:latin typeface="Arial"/>
                <a:ea typeface="Arial"/>
                <a:cs typeface="Arial"/>
                <a:sym typeface="Arial"/>
              </a:defRPr>
            </a:pPr>
            <a:endParaRPr lang="en-US" b="1" dirty="0"/>
          </a:p>
          <a:p>
            <a:pPr marL="0" indent="0">
              <a:spcBef>
                <a:spcPts val="300"/>
              </a:spcBef>
              <a:buSzTx/>
              <a:buNone/>
              <a:defRPr sz="1400">
                <a:latin typeface="Arial"/>
                <a:ea typeface="Arial"/>
                <a:cs typeface="Arial"/>
                <a:sym typeface="Arial"/>
              </a:defRPr>
            </a:pPr>
            <a:r>
              <a:rPr dirty="0"/>
              <a:t>1. Leagues, Federations and Associations – </a:t>
            </a:r>
            <a:r>
              <a:rPr lang="en-US" dirty="0"/>
              <a:t>Most</a:t>
            </a:r>
            <a:r>
              <a:rPr dirty="0"/>
              <a:t> sports</a:t>
            </a:r>
            <a:r>
              <a:rPr lang="en-US" dirty="0"/>
              <a:t> either</a:t>
            </a:r>
            <a:r>
              <a:rPr dirty="0"/>
              <a:t> at the </a:t>
            </a:r>
            <a:r>
              <a:rPr lang="en-US" dirty="0"/>
              <a:t>pro </a:t>
            </a:r>
            <a:r>
              <a:rPr dirty="0"/>
              <a:t>and amateur </a:t>
            </a:r>
            <a:r>
              <a:rPr lang="en-US" dirty="0"/>
              <a:t>level </a:t>
            </a:r>
            <a:r>
              <a:rPr dirty="0"/>
              <a:t>have one or more bodies that </a:t>
            </a:r>
            <a:r>
              <a:rPr lang="en-US" dirty="0"/>
              <a:t>govern </a:t>
            </a:r>
            <a:r>
              <a:rPr dirty="0"/>
              <a:t>major aspects of the game</a:t>
            </a:r>
            <a:r>
              <a:rPr lang="en-US" dirty="0"/>
              <a:t>.</a:t>
            </a:r>
            <a:endParaRPr dirty="0"/>
          </a:p>
          <a:p>
            <a:pPr marL="0" indent="0">
              <a:spcBef>
                <a:spcPts val="300"/>
              </a:spcBef>
              <a:buSzTx/>
              <a:buNone/>
              <a:defRPr sz="1400">
                <a:latin typeface="Arial"/>
                <a:ea typeface="Arial"/>
                <a:cs typeface="Arial"/>
                <a:sym typeface="Arial"/>
              </a:defRPr>
            </a:pPr>
            <a:r>
              <a:rPr dirty="0"/>
              <a:t>2. Clubs and Teams – </a:t>
            </a:r>
            <a:r>
              <a:rPr lang="en-US" dirty="0"/>
              <a:t>Many </a:t>
            </a:r>
            <a:r>
              <a:rPr dirty="0"/>
              <a:t>sports </a:t>
            </a:r>
            <a:r>
              <a:rPr lang="en-US" dirty="0"/>
              <a:t>have a </a:t>
            </a:r>
            <a:r>
              <a:rPr dirty="0"/>
              <a:t>club/team </a:t>
            </a:r>
            <a:r>
              <a:rPr lang="en-US" dirty="0"/>
              <a:t>as well as an </a:t>
            </a:r>
            <a:r>
              <a:rPr dirty="0"/>
              <a:t>individual participant </a:t>
            </a:r>
            <a:r>
              <a:rPr lang="en-US" dirty="0"/>
              <a:t>aspect</a:t>
            </a:r>
            <a:r>
              <a:rPr dirty="0"/>
              <a:t>. Teams in </a:t>
            </a:r>
            <a:r>
              <a:rPr lang="en-US" dirty="0"/>
              <a:t>the </a:t>
            </a:r>
            <a:r>
              <a:rPr dirty="0"/>
              <a:t>leagues </a:t>
            </a:r>
            <a:r>
              <a:rPr lang="en-US" dirty="0"/>
              <a:t>help engage </a:t>
            </a:r>
            <a:r>
              <a:rPr dirty="0"/>
              <a:t>fans</a:t>
            </a:r>
            <a:r>
              <a:rPr lang="en-US" dirty="0"/>
              <a:t>.</a:t>
            </a:r>
            <a:endParaRPr dirty="0"/>
          </a:p>
          <a:p>
            <a:pPr marL="0" indent="0">
              <a:spcBef>
                <a:spcPts val="300"/>
              </a:spcBef>
              <a:buSzTx/>
              <a:buNone/>
              <a:defRPr sz="1400">
                <a:latin typeface="Arial"/>
                <a:ea typeface="Arial"/>
                <a:cs typeface="Arial"/>
                <a:sym typeface="Arial"/>
              </a:defRPr>
            </a:pPr>
            <a:r>
              <a:rPr dirty="0"/>
              <a:t>3. Players, Coaches, Agents and Player Associations – </a:t>
            </a:r>
            <a:r>
              <a:rPr lang="en-US" dirty="0"/>
              <a:t>These </a:t>
            </a:r>
            <a:r>
              <a:rPr dirty="0"/>
              <a:t>are the key players </a:t>
            </a:r>
            <a:r>
              <a:rPr lang="en-US" dirty="0"/>
              <a:t>at </a:t>
            </a:r>
            <a:r>
              <a:rPr dirty="0"/>
              <a:t>the </a:t>
            </a:r>
            <a:r>
              <a:rPr lang="en-US" dirty="0"/>
              <a:t>pro </a:t>
            </a:r>
            <a:r>
              <a:rPr dirty="0"/>
              <a:t>sports </a:t>
            </a:r>
            <a:r>
              <a:rPr lang="en-US" dirty="0"/>
              <a:t>level.</a:t>
            </a:r>
            <a:endParaRPr dirty="0"/>
          </a:p>
          <a:p>
            <a:pPr marL="0" indent="0">
              <a:spcBef>
                <a:spcPts val="300"/>
              </a:spcBef>
              <a:buSzTx/>
              <a:buNone/>
              <a:defRPr sz="1400">
                <a:latin typeface="Arial"/>
                <a:ea typeface="Arial"/>
                <a:cs typeface="Arial"/>
                <a:sym typeface="Arial"/>
              </a:defRPr>
            </a:pPr>
            <a:r>
              <a:rPr dirty="0"/>
              <a:t>4. Events – </a:t>
            </a:r>
            <a:r>
              <a:rPr lang="en-US" dirty="0"/>
              <a:t>Sporting </a:t>
            </a:r>
            <a:r>
              <a:rPr dirty="0"/>
              <a:t>activities are associated with organized events</a:t>
            </a:r>
            <a:r>
              <a:rPr lang="en-US" dirty="0"/>
              <a:t>.</a:t>
            </a:r>
            <a:endParaRPr dirty="0"/>
          </a:p>
          <a:p>
            <a:pPr marL="0" indent="0">
              <a:spcBef>
                <a:spcPts val="300"/>
              </a:spcBef>
              <a:buSzTx/>
              <a:buNone/>
              <a:defRPr sz="1400">
                <a:latin typeface="Arial"/>
                <a:ea typeface="Arial"/>
                <a:cs typeface="Arial"/>
                <a:sym typeface="Arial"/>
              </a:defRPr>
            </a:pPr>
            <a:r>
              <a:rPr dirty="0"/>
              <a:t>5. Facilities, Arenas, Stadiums – </a:t>
            </a:r>
            <a:r>
              <a:rPr lang="en-US" dirty="0"/>
              <a:t>At </a:t>
            </a:r>
            <a:r>
              <a:rPr dirty="0"/>
              <a:t>the </a:t>
            </a:r>
            <a:r>
              <a:rPr lang="en-US" dirty="0"/>
              <a:t>pro </a:t>
            </a:r>
            <a:r>
              <a:rPr dirty="0"/>
              <a:t>level, events can attract </a:t>
            </a:r>
            <a:r>
              <a:rPr lang="en-US" dirty="0"/>
              <a:t>mega </a:t>
            </a:r>
            <a:r>
              <a:rPr dirty="0"/>
              <a:t>crowds in </a:t>
            </a:r>
            <a:r>
              <a:rPr lang="en-US" dirty="0"/>
              <a:t>housed in </a:t>
            </a:r>
            <a:r>
              <a:rPr dirty="0"/>
              <a:t>facilities</a:t>
            </a:r>
            <a:r>
              <a:rPr lang="en-US" dirty="0"/>
              <a:t>.</a:t>
            </a:r>
            <a:endParaRPr dirty="0"/>
          </a:p>
          <a:p>
            <a:pPr marL="0" indent="0">
              <a:spcBef>
                <a:spcPts val="300"/>
              </a:spcBef>
              <a:buSzTx/>
              <a:buNone/>
              <a:defRPr sz="1400">
                <a:latin typeface="Arial"/>
                <a:ea typeface="Arial"/>
                <a:cs typeface="Arial"/>
                <a:sym typeface="Arial"/>
              </a:defRPr>
            </a:pPr>
            <a:r>
              <a:rPr dirty="0"/>
              <a:t>6. Health and Sport Medicine Bodies – </a:t>
            </a:r>
            <a:r>
              <a:rPr lang="en-US" dirty="0"/>
              <a:t>A </a:t>
            </a:r>
            <a:r>
              <a:rPr dirty="0"/>
              <a:t>key role of sports in society is promoting physical and mental health</a:t>
            </a:r>
            <a:endParaRPr/>
          </a:p>
          <a:p>
            <a:pPr marL="0" indent="0">
              <a:spcBef>
                <a:spcPts val="300"/>
              </a:spcBef>
              <a:buSzTx/>
              <a:buNone/>
              <a:defRPr sz="1400">
                <a:latin typeface="Arial"/>
                <a:ea typeface="Arial"/>
                <a:cs typeface="Arial"/>
                <a:sym typeface="Arial"/>
              </a:defRPr>
            </a:pPr>
            <a:r>
              <a:rPr dirty="0"/>
              <a:t>7.</a:t>
            </a:r>
            <a:r>
              <a:rPr lang="en-US" dirty="0"/>
              <a:t> </a:t>
            </a:r>
            <a:r>
              <a:rPr dirty="0"/>
              <a:t>Apparel and Equipment Providers –</a:t>
            </a:r>
            <a:r>
              <a:rPr lang="en-US" dirty="0"/>
              <a:t> Varies </a:t>
            </a:r>
            <a:r>
              <a:rPr dirty="0"/>
              <a:t>sport to sport but has become a major growth area </a:t>
            </a:r>
            <a:r>
              <a:rPr lang="en-US" dirty="0"/>
              <a:t>of </a:t>
            </a:r>
            <a:r>
              <a:rPr dirty="0"/>
              <a:t>the sports ecosystem thanks to companies like </a:t>
            </a:r>
            <a:r>
              <a:rPr lang="en-US" dirty="0"/>
              <a:t>Nike.</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ítulo 1"/>
          <p:cNvSpPr txBox="1"/>
          <p:nvPr/>
        </p:nvSpPr>
        <p:spPr>
          <a:xfrm>
            <a:off x="1031771" y="1224231"/>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FFFFFF"/>
                </a:solidFill>
                <a:latin typeface="Georgia"/>
                <a:ea typeface="Georgia"/>
                <a:cs typeface="Georgia"/>
                <a:sym typeface="Georgia"/>
              </a:defRPr>
            </a:lvl1pPr>
          </a:lstStyle>
          <a:p>
            <a:r>
              <a:t>The Sports Ecosystem and its Stakeholders</a:t>
            </a:r>
          </a:p>
        </p:txBody>
      </p:sp>
      <p:sp>
        <p:nvSpPr>
          <p:cNvPr id="63" name="Marcador de texto 3"/>
          <p:cNvSpPr txBox="1"/>
          <p:nvPr/>
        </p:nvSpPr>
        <p:spPr>
          <a:xfrm>
            <a:off x="1031771" y="2005251"/>
            <a:ext cx="8158182" cy="2890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4141" anchor="t"/>
          <a:lstStyle/>
          <a:p>
            <a:pPr defTabSz="457200">
              <a:spcBef>
                <a:spcPts val="300"/>
              </a:spcBef>
              <a:defRPr sz="1400">
                <a:solidFill>
                  <a:srgbClr val="FFFFFF"/>
                </a:solidFill>
                <a:latin typeface="Arial"/>
                <a:ea typeface="Arial"/>
                <a:cs typeface="Arial"/>
                <a:sym typeface="Arial"/>
              </a:defRPr>
            </a:pPr>
            <a:r>
              <a:rPr dirty="0"/>
              <a:t>8. Media Content and Distribution – </a:t>
            </a:r>
            <a:r>
              <a:rPr lang="en-US" dirty="0"/>
              <a:t>A </a:t>
            </a:r>
            <a:r>
              <a:rPr dirty="0"/>
              <a:t>major financial pillar of many sporting leagues and clubs – broadcast revenue</a:t>
            </a:r>
            <a:r>
              <a:rPr lang="en-US" dirty="0"/>
              <a:t>.</a:t>
            </a:r>
            <a:endParaRPr dirty="0"/>
          </a:p>
          <a:p>
            <a:pPr defTabSz="457200">
              <a:spcBef>
                <a:spcPts val="300"/>
              </a:spcBef>
              <a:defRPr sz="1400">
                <a:solidFill>
                  <a:srgbClr val="FFFFFF"/>
                </a:solidFill>
                <a:latin typeface="Arial"/>
                <a:ea typeface="Arial"/>
                <a:cs typeface="Arial"/>
                <a:sym typeface="Arial"/>
              </a:defRPr>
            </a:pPr>
            <a:r>
              <a:rPr dirty="0"/>
              <a:t>9. Branding, Marketing and Sponsorship – </a:t>
            </a:r>
            <a:r>
              <a:rPr lang="en-US" dirty="0"/>
              <a:t>Occurs </a:t>
            </a:r>
            <a:r>
              <a:rPr dirty="0"/>
              <a:t>at multiple areas of the ecosystem. Brand is an important aspect for every stakeholder in sport.</a:t>
            </a:r>
            <a:r>
              <a:rPr lang="en-US" dirty="0"/>
              <a:t> </a:t>
            </a:r>
            <a:r>
              <a:rPr dirty="0"/>
              <a:t>Leagues, clubs and players in the pro area benefits from developing brands that create a positive image</a:t>
            </a:r>
            <a:r>
              <a:rPr lang="en-US" dirty="0"/>
              <a:t>.</a:t>
            </a:r>
            <a:endParaRPr dirty="0"/>
          </a:p>
          <a:p>
            <a:pPr defTabSz="457200">
              <a:spcBef>
                <a:spcPts val="300"/>
              </a:spcBef>
              <a:defRPr sz="1400">
                <a:solidFill>
                  <a:srgbClr val="FFFFFF"/>
                </a:solidFill>
                <a:latin typeface="Arial"/>
                <a:ea typeface="Arial"/>
                <a:cs typeface="Arial"/>
                <a:sym typeface="Arial"/>
              </a:defRPr>
            </a:pPr>
            <a:r>
              <a:rPr dirty="0"/>
              <a:t>10. Ticketing – </a:t>
            </a:r>
            <a:r>
              <a:rPr lang="en-US" dirty="0"/>
              <a:t>The</a:t>
            </a:r>
            <a:r>
              <a:rPr dirty="0"/>
              <a:t> ticketing companies are key to the ecosystem as they are the way in which the public transacts with the event/club</a:t>
            </a:r>
            <a:r>
              <a:rPr lang="en-US" dirty="0"/>
              <a:t>.</a:t>
            </a:r>
            <a:endParaRPr dirty="0"/>
          </a:p>
          <a:p>
            <a:pPr defTabSz="457200">
              <a:spcBef>
                <a:spcPts val="300"/>
              </a:spcBef>
              <a:defRPr sz="1400">
                <a:solidFill>
                  <a:srgbClr val="FFFFFF"/>
                </a:solidFill>
                <a:latin typeface="Arial"/>
                <a:ea typeface="Arial"/>
                <a:cs typeface="Arial"/>
                <a:sym typeface="Arial"/>
              </a:defRPr>
            </a:pPr>
            <a:r>
              <a:rPr dirty="0"/>
              <a:t>11. Sports Advisory/Service Companies – </a:t>
            </a:r>
            <a:r>
              <a:rPr lang="en-US" dirty="0"/>
              <a:t>Pro</a:t>
            </a:r>
            <a:r>
              <a:rPr dirty="0"/>
              <a:t> sports often use the services of </a:t>
            </a:r>
            <a:r>
              <a:rPr lang="en-US" dirty="0"/>
              <a:t>third-party</a:t>
            </a:r>
            <a:r>
              <a:rPr dirty="0"/>
              <a:t> companies who have sizable expertise in areas of importance to decision making in the sports industry</a:t>
            </a:r>
            <a:r>
              <a:rPr lang="en-US" dirty="0"/>
              <a:t>.</a:t>
            </a:r>
            <a:endParaRPr dirty="0"/>
          </a:p>
          <a:p>
            <a:pPr defTabSz="457200">
              <a:spcBef>
                <a:spcPts val="300"/>
              </a:spcBef>
              <a:defRPr sz="1400">
                <a:solidFill>
                  <a:srgbClr val="FFFFFF"/>
                </a:solidFill>
                <a:latin typeface="Arial"/>
                <a:ea typeface="Arial"/>
                <a:cs typeface="Arial"/>
                <a:sym typeface="Arial"/>
              </a:defRPr>
            </a:pPr>
            <a:r>
              <a:rPr dirty="0"/>
              <a:t>12. Government, NGOs, Sports Law – </a:t>
            </a:r>
            <a:r>
              <a:rPr lang="en-US" dirty="0"/>
              <a:t>Govt</a:t>
            </a:r>
            <a:r>
              <a:rPr dirty="0"/>
              <a:t> has a vital interest in many areas of sports. In some countries, they are the primary funder of sports. Based on the role in the country, govt can make sporting related investments to promote health and events to its citizens.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ítulo 1"/>
          <p:cNvSpPr txBox="1"/>
          <p:nvPr/>
        </p:nvSpPr>
        <p:spPr>
          <a:xfrm>
            <a:off x="1052621" y="1058547"/>
            <a:ext cx="7179497"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defTabSz="457200">
              <a:defRPr sz="2000" b="1">
                <a:solidFill>
                  <a:srgbClr val="921824"/>
                </a:solidFill>
                <a:latin typeface="Georgia"/>
                <a:ea typeface="Georgia"/>
                <a:cs typeface="Georgia"/>
                <a:sym typeface="Georgia"/>
              </a:defRPr>
            </a:lvl1pPr>
          </a:lstStyle>
          <a:p>
            <a:r>
              <a:rPr dirty="0"/>
              <a:t>Managing in the </a:t>
            </a:r>
            <a:r>
              <a:rPr lang="en-US" dirty="0"/>
              <a:t>Sports Industry</a:t>
            </a:r>
            <a:r>
              <a:rPr dirty="0"/>
              <a:t> </a:t>
            </a:r>
            <a:r>
              <a:rPr lang="en-US" dirty="0"/>
              <a:t>versus Other</a:t>
            </a:r>
            <a:r>
              <a:rPr dirty="0"/>
              <a:t> </a:t>
            </a:r>
            <a:r>
              <a:rPr lang="en-US" dirty="0"/>
              <a:t>Industries     </a:t>
            </a:r>
            <a:endParaRPr/>
          </a:p>
        </p:txBody>
      </p:sp>
      <p:sp>
        <p:nvSpPr>
          <p:cNvPr id="66" name="Areas of Commonality                                                                    Areas of Differentiation…"/>
          <p:cNvSpPr txBox="1">
            <a:spLocks noGrp="1"/>
          </p:cNvSpPr>
          <p:nvPr>
            <p:ph type="body" idx="4294967295"/>
          </p:nvPr>
        </p:nvSpPr>
        <p:spPr>
          <a:xfrm>
            <a:off x="1050942" y="1962338"/>
            <a:ext cx="8539331" cy="3701395"/>
          </a:xfrm>
          <a:prstGeom prst="rect">
            <a:avLst/>
          </a:prstGeom>
        </p:spPr>
        <p:txBody>
          <a:bodyPr lIns="45718" tIns="45718" rIns="45718" bIns="45718" anchor="t">
            <a:normAutofit/>
          </a:bodyPr>
          <a:lstStyle/>
          <a:p>
            <a:pPr marL="0" lvl="3" indent="1530985">
              <a:spcBef>
                <a:spcPts val="300"/>
              </a:spcBef>
              <a:buSzTx/>
              <a:buNone/>
              <a:defRPr sz="1300">
                <a:latin typeface="Arial"/>
                <a:ea typeface="Arial"/>
                <a:cs typeface="Arial"/>
                <a:sym typeface="Arial"/>
              </a:defRPr>
            </a:pPr>
            <a:endParaRPr lang="en-US" sz="1300" dirty="0"/>
          </a:p>
          <a:p>
            <a:pPr marL="0" indent="0" defTabSz="914371">
              <a:spcBef>
                <a:spcPts val="0"/>
              </a:spcBef>
              <a:buSzTx/>
              <a:buNone/>
              <a:defRPr sz="1300" b="1">
                <a:latin typeface="Arial"/>
                <a:ea typeface="Arial"/>
                <a:cs typeface="Arial"/>
                <a:sym typeface="Arial"/>
              </a:defRPr>
            </a:pPr>
            <a:r>
              <a:rPr sz="1300" dirty="0"/>
              <a:t>Areas of Commonality</a:t>
            </a:r>
            <a:r>
              <a:rPr lang="en-US" sz="1300" dirty="0"/>
              <a:t>                                                                   </a:t>
            </a:r>
            <a:r>
              <a:rPr sz="1300" dirty="0"/>
              <a:t> Areas of Differentiation</a:t>
            </a:r>
            <a:endParaRPr sz="1300" u="sng"/>
          </a:p>
          <a:p>
            <a:pPr defTabSz="914400">
              <a:spcBef>
                <a:spcPts val="400"/>
              </a:spcBef>
              <a:buSzTx/>
              <a:buNone/>
              <a:defRPr sz="1300">
                <a:latin typeface="Arial"/>
                <a:ea typeface="Arial"/>
                <a:cs typeface="Arial"/>
                <a:sym typeface="Arial"/>
              </a:defRPr>
            </a:pPr>
            <a:r>
              <a:rPr sz="1300" dirty="0"/>
              <a:t>1. Leadership and Strategy Matters		</a:t>
            </a:r>
            <a:r>
              <a:rPr lang="en-US" sz="1300" dirty="0"/>
              <a:t>                         </a:t>
            </a:r>
            <a:r>
              <a:rPr sz="1300" dirty="0"/>
              <a:t> 1. Winning on the Field Central</a:t>
            </a:r>
            <a:r>
              <a:rPr lang="en-US" sz="1300" dirty="0"/>
              <a:t>  </a:t>
            </a:r>
            <a:endParaRPr sz="1300" dirty="0"/>
          </a:p>
          <a:p>
            <a:pPr defTabSz="914400">
              <a:spcBef>
                <a:spcPts val="400"/>
              </a:spcBef>
              <a:buSzTx/>
              <a:buNone/>
              <a:defRPr sz="1300">
                <a:latin typeface="Arial"/>
                <a:ea typeface="Arial"/>
                <a:cs typeface="Arial"/>
                <a:sym typeface="Arial"/>
              </a:defRPr>
            </a:pPr>
            <a:r>
              <a:rPr sz="1300" dirty="0"/>
              <a:t>2. Value Creation and Value Sharing	</a:t>
            </a:r>
            <a:r>
              <a:rPr lang="en-US" sz="1300" dirty="0"/>
              <a:t>                                             </a:t>
            </a:r>
            <a:r>
              <a:rPr sz="1300" dirty="0"/>
              <a:t> 2. Diverse Owner Objectives</a:t>
            </a:r>
          </a:p>
          <a:p>
            <a:pPr defTabSz="914400">
              <a:spcBef>
                <a:spcPts val="400"/>
              </a:spcBef>
              <a:buSzTx/>
              <a:buNone/>
              <a:defRPr sz="1300">
                <a:latin typeface="Arial"/>
                <a:ea typeface="Arial"/>
                <a:cs typeface="Arial"/>
                <a:sym typeface="Arial"/>
              </a:defRPr>
            </a:pPr>
            <a:r>
              <a:rPr sz="1300" dirty="0"/>
              <a:t>3. Search for Revenue Growth		</a:t>
            </a:r>
            <a:r>
              <a:rPr lang="en-US" sz="1300" dirty="0"/>
              <a:t>                         </a:t>
            </a:r>
            <a:r>
              <a:rPr sz="1300" dirty="0"/>
              <a:t> 3. Managing in the Fishbowl</a:t>
            </a:r>
          </a:p>
          <a:p>
            <a:pPr defTabSz="914400">
              <a:spcBef>
                <a:spcPts val="400"/>
              </a:spcBef>
              <a:buSzTx/>
              <a:buNone/>
              <a:defRPr sz="1300">
                <a:latin typeface="Arial"/>
                <a:ea typeface="Arial"/>
                <a:cs typeface="Arial"/>
                <a:sym typeface="Arial"/>
              </a:defRPr>
            </a:pPr>
            <a:r>
              <a:rPr sz="1300" dirty="0"/>
              <a:t>4. Growth and </a:t>
            </a:r>
            <a:r>
              <a:rPr lang="en-US" sz="1300" dirty="0"/>
              <a:t>Fluidity</a:t>
            </a:r>
            <a:r>
              <a:rPr sz="1300" dirty="0"/>
              <a:t> in </a:t>
            </a:r>
            <a:r>
              <a:rPr lang="en-US" sz="1300" dirty="0"/>
              <a:t>Various</a:t>
            </a:r>
            <a:r>
              <a:rPr sz="1300" dirty="0"/>
              <a:t> </a:t>
            </a:r>
            <a:r>
              <a:rPr lang="en-US" sz="1300" dirty="0"/>
              <a:t>Areas                                           </a:t>
            </a:r>
            <a:r>
              <a:rPr sz="1300" dirty="0"/>
              <a:t>4. Supporting the Weakest</a:t>
            </a:r>
          </a:p>
          <a:p>
            <a:pPr defTabSz="914400">
              <a:spcBef>
                <a:spcPts val="400"/>
              </a:spcBef>
              <a:buSzTx/>
              <a:buNone/>
              <a:defRPr sz="1300">
                <a:latin typeface="Arial"/>
                <a:ea typeface="Arial"/>
                <a:cs typeface="Arial"/>
                <a:sym typeface="Arial"/>
              </a:defRPr>
            </a:pPr>
            <a:r>
              <a:rPr sz="1300" dirty="0"/>
              <a:t>5. New Product Innovation			</a:t>
            </a:r>
            <a:r>
              <a:rPr lang="en-US" sz="1300" dirty="0"/>
              <a:t>     </a:t>
            </a:r>
            <a:r>
              <a:rPr sz="1300" dirty="0"/>
              <a:t> 5. Handicapping the Strongest</a:t>
            </a:r>
          </a:p>
          <a:p>
            <a:pPr defTabSz="914400">
              <a:spcBef>
                <a:spcPts val="400"/>
              </a:spcBef>
              <a:buSzTx/>
              <a:buNone/>
              <a:defRPr sz="1300">
                <a:latin typeface="Arial"/>
                <a:ea typeface="Arial"/>
                <a:cs typeface="Arial"/>
                <a:sym typeface="Arial"/>
              </a:defRPr>
            </a:pPr>
            <a:r>
              <a:rPr sz="1300" dirty="0"/>
              <a:t>6. Astute and Creative Contracting		</a:t>
            </a:r>
            <a:r>
              <a:rPr lang="en-US" sz="1300" dirty="0"/>
              <a:t>                         </a:t>
            </a:r>
            <a:r>
              <a:rPr sz="1300" dirty="0"/>
              <a:t> 6. Revenue Pools &amp;Allocation Rules</a:t>
            </a:r>
          </a:p>
          <a:p>
            <a:pPr defTabSz="914400">
              <a:spcBef>
                <a:spcPts val="400"/>
              </a:spcBef>
              <a:buSzTx/>
              <a:buNone/>
              <a:defRPr sz="1300">
                <a:latin typeface="Arial"/>
                <a:ea typeface="Arial"/>
                <a:cs typeface="Arial"/>
                <a:sym typeface="Arial"/>
              </a:defRPr>
            </a:pPr>
            <a:r>
              <a:rPr sz="1300" dirty="0"/>
              <a:t>7. Quality of the Product Matters		</a:t>
            </a:r>
            <a:r>
              <a:rPr lang="en-US" sz="1300" dirty="0"/>
              <a:t>                         </a:t>
            </a:r>
            <a:r>
              <a:rPr sz="1300" dirty="0"/>
              <a:t> 7. Athletes as Business Assets</a:t>
            </a:r>
          </a:p>
          <a:p>
            <a:pPr defTabSz="914400">
              <a:spcBef>
                <a:spcPts val="400"/>
              </a:spcBef>
              <a:buSzTx/>
              <a:buNone/>
              <a:defRPr sz="1300">
                <a:latin typeface="Arial"/>
                <a:ea typeface="Arial"/>
                <a:cs typeface="Arial"/>
                <a:sym typeface="Arial"/>
              </a:defRPr>
            </a:pPr>
            <a:r>
              <a:rPr sz="1300" dirty="0"/>
              <a:t>8. Branding Matters			</a:t>
            </a:r>
            <a:r>
              <a:rPr lang="en-US" sz="1300" dirty="0"/>
              <a:t>                         </a:t>
            </a:r>
            <a:r>
              <a:rPr sz="1300" dirty="0"/>
              <a:t> 8. Managing w/“Badly Behaving”</a:t>
            </a:r>
          </a:p>
          <a:p>
            <a:pPr defTabSz="914400">
              <a:spcBef>
                <a:spcPts val="400"/>
              </a:spcBef>
              <a:buSzTx/>
              <a:buNone/>
              <a:defRPr sz="1300">
                <a:latin typeface="Arial"/>
                <a:ea typeface="Arial"/>
                <a:cs typeface="Arial"/>
                <a:sym typeface="Arial"/>
              </a:defRPr>
            </a:pPr>
            <a:r>
              <a:rPr sz="1300" dirty="0"/>
              <a:t>9. Fans and Customers as a Business Pillar 	</a:t>
            </a:r>
            <a:r>
              <a:rPr lang="en-US" sz="1300" dirty="0"/>
              <a:t>                         </a:t>
            </a:r>
            <a:r>
              <a:rPr sz="1300" dirty="0"/>
              <a:t> 9. Limited Financial Disclosures</a:t>
            </a:r>
          </a:p>
          <a:p>
            <a:pPr defTabSz="914400">
              <a:spcBef>
                <a:spcPts val="400"/>
              </a:spcBef>
              <a:buSzTx/>
              <a:buNone/>
              <a:defRPr sz="1300">
                <a:latin typeface="Arial"/>
                <a:ea typeface="Arial"/>
                <a:cs typeface="Arial"/>
                <a:sym typeface="Arial"/>
              </a:defRPr>
            </a:pPr>
            <a:r>
              <a:rPr sz="1300" dirty="0"/>
              <a:t>10. Globalization				</a:t>
            </a:r>
            <a:r>
              <a:rPr lang="en-US" sz="1300" dirty="0"/>
              <a:t>    </a:t>
            </a:r>
            <a:r>
              <a:rPr sz="1300" dirty="0"/>
              <a:t> 10. Sports and Entertainment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1. Leadership and Strategy Matters – the sports industry, just like other industries, also places importance on top managers/management exhibiting strong leadership and executing well-developed strategies.…"/>
          <p:cNvSpPr txBox="1">
            <a:spLocks noGrp="1"/>
          </p:cNvSpPr>
          <p:nvPr>
            <p:ph type="body" idx="4294967295"/>
          </p:nvPr>
        </p:nvSpPr>
        <p:spPr>
          <a:xfrm>
            <a:off x="725849" y="340672"/>
            <a:ext cx="7907876" cy="5154366"/>
          </a:xfrm>
          <a:prstGeom prst="rect">
            <a:avLst/>
          </a:prstGeom>
        </p:spPr>
        <p:txBody>
          <a:bodyPr lIns="45718" tIns="45718" rIns="45718" bIns="45718" anchor="t">
            <a:noAutofit/>
          </a:bodyPr>
          <a:lstStyle/>
          <a:p>
            <a:pPr defTabSz="511650">
              <a:lnSpc>
                <a:spcPct val="120000"/>
              </a:lnSpc>
              <a:buNone/>
              <a:defRPr sz="1330" b="1">
                <a:latin typeface="Arial"/>
                <a:ea typeface="Arial"/>
                <a:cs typeface="Arial"/>
                <a:sym typeface="Arial"/>
              </a:defRPr>
            </a:pPr>
            <a:r>
              <a:rPr lang="en-US" sz="1200" dirty="0">
                <a:ea typeface="+mj-lt"/>
                <a:cs typeface="+mj-lt"/>
              </a:rPr>
              <a:t>1. Leadership and Strategy Matter – </a:t>
            </a:r>
            <a:r>
              <a:rPr lang="en-US" sz="1200" b="0" dirty="0">
                <a:ea typeface="+mj-lt"/>
                <a:cs typeface="+mj-lt"/>
              </a:rPr>
              <a:t>the sports industry, just like other industries, also places importance on top managers/management exhibiting strong leadership and executing well-developed strategies.</a:t>
            </a:r>
            <a:endParaRPr lang="en-US" sz="1200" dirty="0">
              <a:ea typeface="+mj-lt"/>
              <a:cs typeface="+mj-lt"/>
            </a:endParaRPr>
          </a:p>
          <a:p>
            <a:pPr defTabSz="511650">
              <a:lnSpc>
                <a:spcPct val="120000"/>
              </a:lnSpc>
              <a:buNone/>
              <a:defRPr sz="1330" b="1">
                <a:latin typeface="Arial"/>
                <a:ea typeface="Arial"/>
                <a:cs typeface="Arial"/>
                <a:sym typeface="Arial"/>
              </a:defRPr>
            </a:pPr>
            <a:r>
              <a:rPr lang="en-US" sz="1200" dirty="0">
                <a:ea typeface="+mj-lt"/>
                <a:cs typeface="+mj-lt"/>
              </a:rPr>
              <a:t>2. Value Creation and Value Sharing as a Major Focus - Business </a:t>
            </a:r>
            <a:r>
              <a:rPr lang="en-US" sz="1200" b="0" dirty="0">
                <a:ea typeface="+mj-lt"/>
                <a:cs typeface="+mj-lt"/>
              </a:rPr>
              <a:t>executives face the challenge of creating value and then sharing (distribution) that value. The sports industry is no different.</a:t>
            </a:r>
            <a:endParaRPr lang="en-US" sz="1200" dirty="0">
              <a:ea typeface="+mj-lt"/>
              <a:cs typeface="+mj-lt"/>
            </a:endParaRPr>
          </a:p>
          <a:p>
            <a:pPr defTabSz="511650">
              <a:lnSpc>
                <a:spcPct val="120000"/>
              </a:lnSpc>
              <a:buNone/>
              <a:defRPr sz="1330" b="1">
                <a:latin typeface="Arial"/>
                <a:ea typeface="Arial"/>
                <a:cs typeface="Arial"/>
                <a:sym typeface="Arial"/>
              </a:defRPr>
            </a:pPr>
            <a:r>
              <a:rPr lang="en-US" sz="1200" dirty="0">
                <a:ea typeface="+mj-lt"/>
                <a:cs typeface="+mj-lt"/>
              </a:rPr>
              <a:t>3. Relentless Search for Revenue Growth Opportunities</a:t>
            </a:r>
            <a:r>
              <a:rPr lang="en-US" sz="1200" b="0" dirty="0">
                <a:ea typeface="+mj-lt"/>
                <a:cs typeface="+mj-lt"/>
              </a:rPr>
              <a:t> –</a:t>
            </a:r>
            <a:r>
              <a:rPr lang="en-US" sz="1200" dirty="0">
                <a:ea typeface="+mj-lt"/>
                <a:cs typeface="+mj-lt"/>
              </a:rPr>
              <a:t> </a:t>
            </a:r>
            <a:r>
              <a:rPr lang="en-US" sz="1200" b="0" dirty="0">
                <a:ea typeface="+mj-lt"/>
                <a:cs typeface="+mj-lt"/>
              </a:rPr>
              <a:t>just as business </a:t>
            </a:r>
            <a:r>
              <a:rPr lang="en-US" sz="1200" dirty="0">
                <a:ea typeface="+mj-lt"/>
                <a:cs typeface="+mj-lt"/>
              </a:rPr>
              <a:t>executives </a:t>
            </a:r>
            <a:r>
              <a:rPr lang="en-US" sz="1200" b="0" dirty="0">
                <a:ea typeface="+mj-lt"/>
                <a:cs typeface="+mj-lt"/>
              </a:rPr>
              <a:t>are continually pursuing opportunities to grow revenue, the sports industry is pursuing the same objective at multiple levels, via league, club, player, </a:t>
            </a:r>
            <a:r>
              <a:rPr lang="en-US" sz="1200" dirty="0">
                <a:ea typeface="+mj-lt"/>
                <a:cs typeface="+mj-lt"/>
              </a:rPr>
              <a:t>and </a:t>
            </a:r>
            <a:r>
              <a:rPr lang="en-US" sz="1200" b="0" dirty="0">
                <a:ea typeface="+mj-lt"/>
                <a:cs typeface="+mj-lt"/>
              </a:rPr>
              <a:t>broadcasting.</a:t>
            </a:r>
            <a:endParaRPr lang="en-US" sz="1200" dirty="0">
              <a:ea typeface="+mj-lt"/>
              <a:cs typeface="+mj-lt"/>
            </a:endParaRPr>
          </a:p>
          <a:p>
            <a:pPr defTabSz="511650">
              <a:lnSpc>
                <a:spcPct val="120000"/>
              </a:lnSpc>
              <a:buNone/>
              <a:defRPr sz="1330" b="1">
                <a:latin typeface="Arial"/>
                <a:ea typeface="Arial"/>
                <a:cs typeface="Arial"/>
                <a:sym typeface="Arial"/>
              </a:defRPr>
            </a:pPr>
            <a:r>
              <a:rPr lang="en-US" sz="1200" dirty="0">
                <a:ea typeface="+mj-lt"/>
                <a:cs typeface="+mj-lt"/>
              </a:rPr>
              <a:t>4. Growth and Fluidity</a:t>
            </a:r>
            <a:r>
              <a:rPr lang="en-US" sz="1200" b="0" dirty="0">
                <a:ea typeface="+mj-lt"/>
                <a:cs typeface="+mj-lt"/>
              </a:rPr>
              <a:t> – can also be thought of as vertical integration – whereby clubs/teams/leagues seek to own or operate other aspects in the value chain. </a:t>
            </a:r>
            <a:r>
              <a:rPr lang="en-US" sz="1200" dirty="0">
                <a:ea typeface="+mj-lt"/>
                <a:cs typeface="+mj-lt"/>
              </a:rPr>
              <a:t>For example, </a:t>
            </a:r>
            <a:r>
              <a:rPr lang="en-US" sz="1200" b="0" dirty="0">
                <a:ea typeface="+mj-lt"/>
                <a:cs typeface="+mj-lt"/>
              </a:rPr>
              <a:t>owning the stadium, cable channels, internet</a:t>
            </a:r>
            <a:r>
              <a:rPr lang="en-US" sz="1200" dirty="0">
                <a:ea typeface="+mj-lt"/>
                <a:cs typeface="+mj-lt"/>
              </a:rPr>
              <a:t>.</a:t>
            </a:r>
            <a:r>
              <a:rPr lang="en-US" sz="1200" b="0" dirty="0">
                <a:ea typeface="+mj-lt"/>
                <a:cs typeface="+mj-lt"/>
              </a:rPr>
              <a:t> Managing in the sports industry</a:t>
            </a:r>
            <a:r>
              <a:rPr lang="en-US" sz="1200" dirty="0">
                <a:ea typeface="+mj-lt"/>
                <a:cs typeface="+mj-lt"/>
              </a:rPr>
              <a:t> is similar to </a:t>
            </a:r>
            <a:r>
              <a:rPr lang="en-US" sz="1200" b="0" dirty="0">
                <a:ea typeface="+mj-lt"/>
                <a:cs typeface="+mj-lt"/>
              </a:rPr>
              <a:t>managing in other industries</a:t>
            </a:r>
            <a:r>
              <a:rPr lang="en-US" sz="1200" dirty="0">
                <a:ea typeface="+mj-lt"/>
                <a:cs typeface="+mj-lt"/>
              </a:rPr>
              <a:t>.</a:t>
            </a:r>
            <a:endParaRPr sz="1200" dirty="0"/>
          </a:p>
          <a:p>
            <a:pPr defTabSz="529893">
              <a:lnSpc>
                <a:spcPct val="120000"/>
              </a:lnSpc>
              <a:buNone/>
              <a:defRPr sz="1330" b="1">
                <a:latin typeface="Arial"/>
                <a:ea typeface="Arial"/>
                <a:cs typeface="Arial"/>
                <a:sym typeface="Arial"/>
              </a:defRPr>
            </a:pPr>
            <a:r>
              <a:rPr lang="en-US" sz="1200" dirty="0">
                <a:ea typeface="+mj-lt"/>
                <a:cs typeface="+mj-lt"/>
              </a:rPr>
              <a:t>5. New Product Innovation Fuels Revenue Growth – </a:t>
            </a:r>
            <a:r>
              <a:rPr lang="en-US" sz="1200" b="0" dirty="0">
                <a:ea typeface="+mj-lt"/>
                <a:cs typeface="+mj-lt"/>
              </a:rPr>
              <a:t>like other businesses, across the major players in the sports value chain, new product innovations are a central part of growth strategies. From new sporting competitions to new leagues, this is evident.</a:t>
            </a:r>
            <a:endParaRPr lang="en-US" sz="1200" dirty="0">
              <a:ea typeface="+mj-lt"/>
              <a:cs typeface="+mj-lt"/>
            </a:endParaRPr>
          </a:p>
          <a:p>
            <a:pPr defTabSz="529893">
              <a:lnSpc>
                <a:spcPct val="120000"/>
              </a:lnSpc>
              <a:buNone/>
              <a:defRPr sz="1330" b="1">
                <a:latin typeface="Arial"/>
                <a:ea typeface="Arial"/>
                <a:cs typeface="Arial"/>
                <a:sym typeface="Arial"/>
              </a:defRPr>
            </a:pPr>
            <a:r>
              <a:rPr lang="en-US" sz="1200" dirty="0">
                <a:ea typeface="+mj-lt"/>
                <a:cs typeface="+mj-lt"/>
              </a:rPr>
              <a:t>6. Astute and Creative Contracting – </a:t>
            </a:r>
            <a:r>
              <a:rPr lang="en-US" sz="1200" b="0" dirty="0">
                <a:ea typeface="+mj-lt"/>
                <a:cs typeface="+mj-lt"/>
              </a:rPr>
              <a:t>successful managers in many businesses </a:t>
            </a:r>
            <a:r>
              <a:rPr lang="en-US" sz="1200" dirty="0">
                <a:ea typeface="+mj-lt"/>
                <a:cs typeface="+mj-lt"/>
              </a:rPr>
              <a:t>combine </a:t>
            </a:r>
            <a:r>
              <a:rPr lang="en-US" sz="1200" b="0" dirty="0">
                <a:ea typeface="+mj-lt"/>
                <a:cs typeface="+mj-lt"/>
              </a:rPr>
              <a:t>innovative product strategies with contracts that enable them to capture a sizeable part of the gains as well as not being exposed to inordinate risks from those strategies. Many of the sporting industry’s contracts are multiyear, and costs can be offset, for </a:t>
            </a:r>
            <a:r>
              <a:rPr lang="en-US" sz="1200" dirty="0">
                <a:ea typeface="+mj-lt"/>
                <a:cs typeface="+mj-lt"/>
              </a:rPr>
              <a:t>example, </a:t>
            </a:r>
            <a:r>
              <a:rPr lang="en-US" sz="1200" b="0" dirty="0">
                <a:ea typeface="+mj-lt"/>
                <a:cs typeface="+mj-lt"/>
              </a:rPr>
              <a:t>through stadium naming rights.</a:t>
            </a:r>
            <a:endParaRPr lang="en-US" sz="1200" dirty="0">
              <a:ea typeface="+mj-lt"/>
              <a:cs typeface="+mj-lt"/>
            </a:endParaRPr>
          </a:p>
          <a:p>
            <a:pPr marL="191770" indent="-191770" defTabSz="529893">
              <a:lnSpc>
                <a:spcPct val="120000"/>
              </a:lnSpc>
              <a:spcBef>
                <a:spcPts val="100"/>
              </a:spcBef>
              <a:buNone/>
              <a:defRPr sz="1330" b="1" i="1">
                <a:latin typeface="Arial"/>
                <a:ea typeface="Arial"/>
                <a:cs typeface="Arial"/>
                <a:sym typeface="Arial"/>
              </a:defRPr>
            </a:pPr>
            <a:r>
              <a:rPr lang="en-US" sz="1200" dirty="0">
                <a:ea typeface="+mj-lt"/>
                <a:cs typeface="+mj-lt"/>
              </a:rPr>
              <a:t>7. </a:t>
            </a:r>
            <a:r>
              <a:rPr lang="en-US" sz="1200" i="0" dirty="0">
                <a:ea typeface="+mj-lt"/>
                <a:cs typeface="+mj-lt"/>
              </a:rPr>
              <a:t>Quality of the Product Matters – </a:t>
            </a:r>
            <a:r>
              <a:rPr lang="en-US" sz="1200" b="0" i="0" dirty="0">
                <a:ea typeface="+mj-lt"/>
                <a:cs typeface="+mj-lt"/>
              </a:rPr>
              <a:t>like other industries, delivering a quality product is a key business success determinant in the sports industry! </a:t>
            </a:r>
            <a:r>
              <a:rPr lang="en-US" sz="1200" dirty="0">
                <a:ea typeface="+mj-lt"/>
                <a:cs typeface="+mj-lt"/>
              </a:rPr>
              <a:t>For example, "</a:t>
            </a:r>
            <a:r>
              <a:rPr lang="en-US" sz="1200" b="0" i="0" dirty="0">
                <a:ea typeface="+mj-lt"/>
                <a:cs typeface="+mj-lt"/>
              </a:rPr>
              <a:t>competitive balance</a:t>
            </a:r>
            <a:r>
              <a:rPr lang="en-US" sz="1200" dirty="0">
                <a:ea typeface="+mj-lt"/>
                <a:cs typeface="+mj-lt"/>
              </a:rPr>
              <a:t>," </a:t>
            </a:r>
            <a:r>
              <a:rPr lang="en-US" sz="1200" b="0" i="0" dirty="0">
                <a:ea typeface="+mj-lt"/>
                <a:cs typeface="+mj-lt"/>
              </a:rPr>
              <a:t>fan experience</a:t>
            </a:r>
            <a:r>
              <a:rPr lang="en-US" sz="1200" dirty="0">
                <a:ea typeface="+mj-lt"/>
                <a:cs typeface="+mj-lt"/>
              </a:rPr>
              <a:t>,</a:t>
            </a:r>
            <a:r>
              <a:rPr lang="en-US" sz="1200" b="0" i="0" dirty="0">
                <a:ea typeface="+mj-lt"/>
                <a:cs typeface="+mj-lt"/>
              </a:rPr>
              <a:t> and quality </a:t>
            </a:r>
            <a:r>
              <a:rPr lang="en-US" sz="1200" dirty="0">
                <a:ea typeface="+mj-lt"/>
                <a:cs typeface="+mj-lt"/>
              </a:rPr>
              <a:t>coverage. Managing </a:t>
            </a:r>
            <a:r>
              <a:rPr lang="en-US" sz="1200" b="0" i="0" dirty="0">
                <a:ea typeface="+mj-lt"/>
                <a:cs typeface="+mj-lt"/>
              </a:rPr>
              <a:t>in the sports industry</a:t>
            </a:r>
            <a:r>
              <a:rPr lang="en-US" sz="1200" dirty="0">
                <a:ea typeface="+mj-lt"/>
                <a:cs typeface="+mj-lt"/>
              </a:rPr>
              <a:t> is similar to </a:t>
            </a:r>
            <a:r>
              <a:rPr lang="en-US" sz="1200" b="0" i="0" dirty="0">
                <a:ea typeface="+mj-lt"/>
                <a:cs typeface="+mj-lt"/>
              </a:rPr>
              <a:t>managing in other industries</a:t>
            </a:r>
            <a:r>
              <a:rPr lang="en-US" sz="1200" dirty="0">
                <a:ea typeface="+mj-lt"/>
                <a:cs typeface="+mj-lt"/>
              </a:rPr>
              <a:t>.</a:t>
            </a:r>
            <a:endParaRPr sz="12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8.  Branding Matters – it is an important strategy for other businesses, but especially key in the sports one. It takes place at multiple levels, and can be demonstrated via global brands and have high merchandising rates.…"/>
          <p:cNvSpPr txBox="1">
            <a:spLocks noGrp="1"/>
          </p:cNvSpPr>
          <p:nvPr>
            <p:ph type="body" idx="4294967295"/>
          </p:nvPr>
        </p:nvSpPr>
        <p:spPr>
          <a:xfrm>
            <a:off x="1000894" y="2119867"/>
            <a:ext cx="7417328" cy="2753149"/>
          </a:xfrm>
          <a:prstGeom prst="rect">
            <a:avLst/>
          </a:prstGeom>
        </p:spPr>
        <p:txBody>
          <a:bodyPr lIns="45718" tIns="45718" rIns="45718" bIns="45718" anchor="t">
            <a:normAutofit fontScale="92500" lnSpcReduction="10000"/>
          </a:bodyPr>
          <a:lstStyle/>
          <a:p>
            <a:pPr defTabSz="603504">
              <a:buNone/>
              <a:defRPr sz="1400" b="1">
                <a:latin typeface="Arial"/>
                <a:ea typeface="Arial"/>
                <a:cs typeface="Arial"/>
                <a:sym typeface="Arial"/>
              </a:defRPr>
            </a:pPr>
            <a:r>
              <a:rPr lang="en-US" sz="1400">
                <a:ea typeface="+mj-lt"/>
                <a:cs typeface="+mj-lt"/>
              </a:rPr>
              <a:t>8. Branding Matters – It</a:t>
            </a:r>
            <a:r>
              <a:rPr lang="en-US" sz="1400" b="0">
                <a:ea typeface="+mj-lt"/>
                <a:cs typeface="+mj-lt"/>
              </a:rPr>
              <a:t> is an important strategy for other businesses, but especially </a:t>
            </a:r>
            <a:r>
              <a:rPr lang="en-US" sz="1400">
                <a:ea typeface="+mj-lt"/>
                <a:cs typeface="+mj-lt"/>
              </a:rPr>
              <a:t>crucial </a:t>
            </a:r>
            <a:r>
              <a:rPr lang="en-US" sz="1400" b="0">
                <a:ea typeface="+mj-lt"/>
                <a:cs typeface="+mj-lt"/>
              </a:rPr>
              <a:t>in the sports </a:t>
            </a:r>
            <a:r>
              <a:rPr lang="en-US" sz="1400">
                <a:ea typeface="+mj-lt"/>
                <a:cs typeface="+mj-lt"/>
              </a:rPr>
              <a:t>industry</a:t>
            </a:r>
            <a:r>
              <a:rPr lang="en-US" sz="1400" b="0">
                <a:ea typeface="+mj-lt"/>
                <a:cs typeface="+mj-lt"/>
              </a:rPr>
              <a:t>. </a:t>
            </a:r>
            <a:r>
              <a:rPr lang="en-US" sz="1400">
                <a:ea typeface="+mj-lt"/>
                <a:cs typeface="+mj-lt"/>
              </a:rPr>
              <a:t>It takes</a:t>
            </a:r>
            <a:r>
              <a:rPr lang="en-US" sz="1400" b="0">
                <a:ea typeface="+mj-lt"/>
                <a:cs typeface="+mj-lt"/>
              </a:rPr>
              <a:t> place at multiple levels and can be demonstrated via global brands </a:t>
            </a:r>
            <a:r>
              <a:rPr lang="en-US" sz="1400">
                <a:ea typeface="+mj-lt"/>
                <a:cs typeface="+mj-lt"/>
              </a:rPr>
              <a:t>that </a:t>
            </a:r>
            <a:r>
              <a:rPr lang="en-US" sz="1400" b="0">
                <a:ea typeface="+mj-lt"/>
                <a:cs typeface="+mj-lt"/>
              </a:rPr>
              <a:t>have high merchandising rates.</a:t>
            </a:r>
            <a:endParaRPr lang="en-US">
              <a:ea typeface="+mj-lt"/>
              <a:cs typeface="+mj-lt"/>
            </a:endParaRPr>
          </a:p>
          <a:p>
            <a:pPr defTabSz="603504">
              <a:buNone/>
              <a:defRPr sz="1400" b="1">
                <a:latin typeface="Arial"/>
                <a:ea typeface="Arial"/>
                <a:cs typeface="Arial"/>
                <a:sym typeface="Arial"/>
              </a:defRPr>
            </a:pPr>
            <a:endParaRPr/>
          </a:p>
          <a:p>
            <a:pPr defTabSz="603504">
              <a:buNone/>
              <a:defRPr sz="1400" b="1">
                <a:latin typeface="Arial"/>
                <a:ea typeface="Arial"/>
                <a:cs typeface="Arial"/>
                <a:sym typeface="Arial"/>
              </a:defRPr>
            </a:pPr>
            <a:r>
              <a:rPr lang="en-US" sz="1400" dirty="0">
                <a:ea typeface="+mj-lt"/>
                <a:cs typeface="+mj-lt"/>
              </a:rPr>
              <a:t>9. Fans and Customers as a Business Pillar – Leading</a:t>
            </a:r>
            <a:r>
              <a:rPr lang="en-US" sz="1400" b="0" dirty="0">
                <a:ea typeface="+mj-lt"/>
                <a:cs typeface="+mj-lt"/>
              </a:rPr>
              <a:t> clubs, sporting leagues, </a:t>
            </a:r>
            <a:r>
              <a:rPr lang="en-US" sz="1400" dirty="0">
                <a:ea typeface="+mj-lt"/>
                <a:cs typeface="+mj-lt"/>
              </a:rPr>
              <a:t>and </a:t>
            </a:r>
            <a:r>
              <a:rPr lang="en-US" sz="1400" b="0" dirty="0">
                <a:ea typeface="+mj-lt"/>
                <a:cs typeface="+mj-lt"/>
              </a:rPr>
              <a:t>athletes have a deep emotional connection to their fans. Creating this emotional link is </a:t>
            </a:r>
            <a:r>
              <a:rPr lang="en-US" sz="1400" dirty="0">
                <a:ea typeface="+mj-lt"/>
                <a:cs typeface="+mj-lt"/>
              </a:rPr>
              <a:t>crucial </a:t>
            </a:r>
            <a:r>
              <a:rPr lang="en-US" sz="1400" b="0" dirty="0">
                <a:ea typeface="+mj-lt"/>
                <a:cs typeface="+mj-lt"/>
              </a:rPr>
              <a:t>to </a:t>
            </a:r>
            <a:r>
              <a:rPr lang="en-US" sz="1400" dirty="0">
                <a:ea typeface="+mj-lt"/>
                <a:cs typeface="+mj-lt"/>
              </a:rPr>
              <a:t>building </a:t>
            </a:r>
            <a:r>
              <a:rPr lang="en-US" sz="1400" b="0" dirty="0">
                <a:ea typeface="+mj-lt"/>
                <a:cs typeface="+mj-lt"/>
              </a:rPr>
              <a:t>a sustainable relationship over an extended period.</a:t>
            </a:r>
            <a:endParaRPr lang="en-US" dirty="0">
              <a:ea typeface="+mj-lt"/>
              <a:cs typeface="+mj-lt"/>
            </a:endParaRPr>
          </a:p>
          <a:p>
            <a:pPr defTabSz="603504">
              <a:buNone/>
              <a:defRPr sz="1400" i="1">
                <a:latin typeface="Arial"/>
                <a:ea typeface="Arial"/>
                <a:cs typeface="Arial"/>
                <a:sym typeface="Arial"/>
              </a:defRPr>
            </a:pPr>
            <a:endParaRPr/>
          </a:p>
          <a:p>
            <a:pPr marL="226060" indent="-226060" defTabSz="603504">
              <a:spcBef>
                <a:spcPts val="200"/>
              </a:spcBef>
              <a:buNone/>
              <a:defRPr sz="1400" b="1">
                <a:latin typeface="Arial"/>
                <a:ea typeface="Arial"/>
                <a:cs typeface="Arial"/>
                <a:sym typeface="Arial"/>
              </a:defRPr>
            </a:pPr>
            <a:r>
              <a:rPr lang="en-US" sz="1400" dirty="0">
                <a:ea typeface="+mj-lt"/>
                <a:cs typeface="+mj-lt"/>
              </a:rPr>
              <a:t>10. Globalization – Other industries</a:t>
            </a:r>
            <a:r>
              <a:rPr lang="en-US" sz="1400" b="0" dirty="0">
                <a:ea typeface="+mj-lt"/>
                <a:cs typeface="+mj-lt"/>
              </a:rPr>
              <a:t> are </a:t>
            </a:r>
            <a:r>
              <a:rPr lang="en-US" sz="1400" dirty="0">
                <a:ea typeface="+mj-lt"/>
                <a:cs typeface="+mj-lt"/>
              </a:rPr>
              <a:t>emphasizing </a:t>
            </a:r>
            <a:r>
              <a:rPr lang="en-US" sz="1400" b="0" dirty="0">
                <a:ea typeface="+mj-lt"/>
                <a:cs typeface="+mj-lt"/>
              </a:rPr>
              <a:t>globalization strategies</a:t>
            </a:r>
            <a:r>
              <a:rPr lang="en-US" sz="1400" dirty="0">
                <a:ea typeface="+mj-lt"/>
                <a:cs typeface="+mj-lt"/>
              </a:rPr>
              <a:t>, and the </a:t>
            </a:r>
            <a:r>
              <a:rPr lang="en-US" sz="1400" b="0" dirty="0">
                <a:ea typeface="+mj-lt"/>
                <a:cs typeface="+mj-lt"/>
              </a:rPr>
              <a:t>sporting industry is no different</a:t>
            </a:r>
            <a:r>
              <a:rPr lang="en-US" sz="1400" dirty="0">
                <a:ea typeface="+mj-lt"/>
                <a:cs typeface="+mj-lt"/>
              </a:rPr>
              <a:t>. Many</a:t>
            </a:r>
            <a:r>
              <a:rPr lang="en-US" sz="1400" b="0" dirty="0">
                <a:ea typeface="+mj-lt"/>
                <a:cs typeface="+mj-lt"/>
              </a:rPr>
              <a:t> leagues, clubs</a:t>
            </a:r>
            <a:r>
              <a:rPr lang="en-US" sz="1400" dirty="0">
                <a:ea typeface="+mj-lt"/>
                <a:cs typeface="+mj-lt"/>
              </a:rPr>
              <a:t>,</a:t>
            </a:r>
            <a:r>
              <a:rPr lang="en-US" sz="1400" b="0" dirty="0">
                <a:ea typeface="+mj-lt"/>
                <a:cs typeface="+mj-lt"/>
              </a:rPr>
              <a:t> and individual athletes are also adopting a global perspective/strategy in their outlook. Managing in the sports industry</a:t>
            </a:r>
            <a:r>
              <a:rPr lang="en-US" sz="1400" dirty="0">
                <a:ea typeface="+mj-lt"/>
                <a:cs typeface="+mj-lt"/>
              </a:rPr>
              <a:t> is similar to </a:t>
            </a:r>
            <a:r>
              <a:rPr lang="en-US" sz="1400" b="0" dirty="0">
                <a:ea typeface="+mj-lt"/>
                <a:cs typeface="+mj-lt"/>
              </a:rPr>
              <a:t>managing in other industries</a:t>
            </a:r>
            <a:r>
              <a:rPr lang="en-US" sz="1400" dirty="0">
                <a:ea typeface="+mj-lt"/>
                <a:cs typeface="+mj-lt"/>
              </a:rPr>
              <a:t>.</a:t>
            </a:r>
            <a:endParaRPr dirty="0"/>
          </a:p>
        </p:txBody>
      </p:sp>
      <p:sp>
        <p:nvSpPr>
          <p:cNvPr id="72" name="Título 1"/>
          <p:cNvSpPr txBox="1"/>
          <p:nvPr/>
        </p:nvSpPr>
        <p:spPr>
          <a:xfrm>
            <a:off x="997077" y="927443"/>
            <a:ext cx="7179497"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defTabSz="457200">
              <a:defRPr sz="2000" b="1">
                <a:solidFill>
                  <a:srgbClr val="921824"/>
                </a:solidFill>
                <a:latin typeface="Georgia"/>
                <a:ea typeface="Georgia"/>
                <a:cs typeface="Georgia"/>
                <a:sym typeface="Georgia"/>
              </a:defRPr>
            </a:lvl1pPr>
          </a:lstStyle>
          <a:p>
            <a:r>
              <a:rPr dirty="0"/>
              <a:t>Managing in the </a:t>
            </a:r>
            <a:r>
              <a:rPr lang="en-US" dirty="0"/>
              <a:t>Sports Industry</a:t>
            </a:r>
            <a:r>
              <a:rPr dirty="0"/>
              <a:t> versus </a:t>
            </a:r>
            <a:r>
              <a:rPr lang="en-US" dirty="0"/>
              <a:t>Other</a:t>
            </a:r>
            <a:r>
              <a:rPr dirty="0"/>
              <a:t> </a:t>
            </a:r>
            <a:r>
              <a:rPr lang="en-US" dirty="0"/>
              <a:t>Industries     </a:t>
            </a: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ports Marketing"/>
          <p:cNvSpPr txBox="1">
            <a:spLocks noGrp="1"/>
          </p:cNvSpPr>
          <p:nvPr>
            <p:ph type="title" idx="4294967295"/>
          </p:nvPr>
        </p:nvSpPr>
        <p:spPr>
          <a:xfrm>
            <a:off x="330630" y="-414581"/>
            <a:ext cx="6781801" cy="685802"/>
          </a:xfrm>
          <a:prstGeom prst="rect">
            <a:avLst/>
          </a:prstGeom>
        </p:spPr>
        <p:txBody>
          <a:bodyPr lIns="45718" tIns="45718" rIns="45718" bIns="45718">
            <a:normAutofit/>
          </a:bodyPr>
          <a:lstStyle>
            <a:lvl1pPr algn="l">
              <a:defRPr sz="3600">
                <a:solidFill>
                  <a:srgbClr val="FFFFFF"/>
                </a:solidFill>
                <a:latin typeface="Arial"/>
                <a:ea typeface="Arial"/>
                <a:cs typeface="Arial"/>
                <a:sym typeface="Arial"/>
              </a:defRPr>
            </a:lvl1pPr>
          </a:lstStyle>
          <a:p>
            <a:r>
              <a:t>Sports Marketing</a:t>
            </a:r>
          </a:p>
        </p:txBody>
      </p:sp>
      <p:sp>
        <p:nvSpPr>
          <p:cNvPr id="75" name="Shape 299"/>
          <p:cNvSpPr txBox="1"/>
          <p:nvPr/>
        </p:nvSpPr>
        <p:spPr>
          <a:xfrm>
            <a:off x="803403" y="1431809"/>
            <a:ext cx="7178818" cy="3754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a:defRPr sz="1400">
                <a:latin typeface="Arial"/>
                <a:ea typeface="Arial"/>
                <a:cs typeface="Arial"/>
                <a:sym typeface="Arial"/>
              </a:defRPr>
            </a:pPr>
            <a:r>
              <a:rPr dirty="0"/>
              <a:t>1. </a:t>
            </a:r>
            <a:r>
              <a:rPr b="1" dirty="0"/>
              <a:t>Winning on the Field Central</a:t>
            </a:r>
            <a:r>
              <a:rPr dirty="0"/>
              <a:t> – </a:t>
            </a:r>
            <a:r>
              <a:rPr lang="en-US" dirty="0"/>
              <a:t>Very</a:t>
            </a:r>
            <a:r>
              <a:rPr dirty="0"/>
              <a:t> public “thumbs up or</a:t>
            </a:r>
          </a:p>
          <a:p>
            <a:pPr>
              <a:defRPr sz="1400">
                <a:latin typeface="Arial"/>
                <a:ea typeface="Arial"/>
                <a:cs typeface="Arial"/>
                <a:sym typeface="Arial"/>
              </a:defRPr>
            </a:pPr>
            <a:r>
              <a:rPr lang="en-US" dirty="0"/>
              <a:t> </a:t>
            </a:r>
            <a:r>
              <a:rPr dirty="0"/>
              <a:t>thumbs down” after each game. This affects the business side</a:t>
            </a:r>
            <a:r>
              <a:rPr lang="en-US" dirty="0"/>
              <a:t> </a:t>
            </a:r>
            <a:endParaRPr dirty="0"/>
          </a:p>
          <a:p>
            <a:pPr>
              <a:defRPr sz="1400">
                <a:latin typeface="Arial"/>
                <a:ea typeface="Arial"/>
                <a:cs typeface="Arial"/>
                <a:sym typeface="Arial"/>
              </a:defRPr>
            </a:pPr>
            <a:r>
              <a:rPr dirty="0"/>
              <a:t>as well as the playing side. Senior management’s jobs often</a:t>
            </a:r>
            <a:r>
              <a:rPr lang="en-US" dirty="0"/>
              <a:t> </a:t>
            </a:r>
            <a:endParaRPr dirty="0"/>
          </a:p>
          <a:p>
            <a:pPr>
              <a:defRPr sz="1400">
                <a:latin typeface="Arial"/>
                <a:ea typeface="Arial"/>
                <a:cs typeface="Arial"/>
                <a:sym typeface="Arial"/>
              </a:defRPr>
            </a:pPr>
            <a:r>
              <a:rPr dirty="0"/>
              <a:t>depend on on-field success.</a:t>
            </a:r>
          </a:p>
          <a:p>
            <a:pPr>
              <a:defRPr sz="1400">
                <a:latin typeface="Arial"/>
                <a:ea typeface="Arial"/>
                <a:cs typeface="Arial"/>
                <a:sym typeface="Arial"/>
              </a:defRPr>
            </a:pPr>
            <a:endParaRPr/>
          </a:p>
          <a:p>
            <a:pPr>
              <a:defRPr sz="1400">
                <a:latin typeface="Arial"/>
                <a:ea typeface="Arial"/>
                <a:cs typeface="Arial"/>
                <a:sym typeface="Arial"/>
              </a:defRPr>
            </a:pPr>
            <a:r>
              <a:rPr dirty="0"/>
              <a:t>2. </a:t>
            </a:r>
            <a:r>
              <a:rPr b="1" dirty="0"/>
              <a:t>Diverse Owner Objectives</a:t>
            </a:r>
            <a:r>
              <a:rPr dirty="0"/>
              <a:t> – </a:t>
            </a:r>
            <a:r>
              <a:rPr lang="en-US" dirty="0"/>
              <a:t>Companies</a:t>
            </a:r>
            <a:r>
              <a:rPr dirty="0"/>
              <a:t> in all industries often compete</a:t>
            </a:r>
          </a:p>
          <a:p>
            <a:pPr>
              <a:defRPr sz="1400">
                <a:latin typeface="Arial"/>
                <a:ea typeface="Arial"/>
                <a:cs typeface="Arial"/>
                <a:sym typeface="Arial"/>
              </a:defRPr>
            </a:pPr>
            <a:r>
              <a:rPr dirty="0"/>
              <a:t>for the similar objective of shareholder wealth maximization. This isn’t</a:t>
            </a:r>
          </a:p>
          <a:p>
            <a:pPr>
              <a:defRPr sz="1400">
                <a:latin typeface="Arial"/>
                <a:ea typeface="Arial"/>
                <a:cs typeface="Arial"/>
                <a:sym typeface="Arial"/>
              </a:defRPr>
            </a:pPr>
            <a:r>
              <a:rPr dirty="0"/>
              <a:t>necessarily the case with owner of sporting clubs and teams. They can</a:t>
            </a:r>
          </a:p>
          <a:p>
            <a:pPr>
              <a:defRPr sz="1400">
                <a:latin typeface="Arial"/>
                <a:ea typeface="Arial"/>
                <a:cs typeface="Arial"/>
                <a:sym typeface="Arial"/>
              </a:defRPr>
            </a:pPr>
            <a:r>
              <a:rPr dirty="0"/>
              <a:t>Also pursue winning on the field, financial gains, trophy status of owning a</a:t>
            </a:r>
          </a:p>
          <a:p>
            <a:pPr>
              <a:defRPr sz="1400">
                <a:latin typeface="Arial"/>
                <a:ea typeface="Arial"/>
                <a:cs typeface="Arial"/>
                <a:sym typeface="Arial"/>
              </a:defRPr>
            </a:pPr>
            <a:r>
              <a:rPr dirty="0"/>
              <a:t>club, protecting a community asset. The diversity of owner objectives can</a:t>
            </a:r>
          </a:p>
          <a:p>
            <a:pPr>
              <a:defRPr sz="1400">
                <a:latin typeface="Arial"/>
                <a:ea typeface="Arial"/>
                <a:cs typeface="Arial"/>
                <a:sym typeface="Arial"/>
              </a:defRPr>
            </a:pPr>
            <a:r>
              <a:rPr dirty="0"/>
              <a:t>create unstable equilibriums unless there are tight constraints on player</a:t>
            </a:r>
          </a:p>
          <a:p>
            <a:pPr>
              <a:defRPr sz="1400">
                <a:latin typeface="Arial"/>
                <a:ea typeface="Arial"/>
                <a:cs typeface="Arial"/>
                <a:sym typeface="Arial"/>
              </a:defRPr>
            </a:pPr>
            <a:r>
              <a:rPr dirty="0"/>
              <a:t>salaries and other outlays.</a:t>
            </a:r>
          </a:p>
          <a:p>
            <a:pPr>
              <a:defRPr sz="1400">
                <a:latin typeface="Arial"/>
                <a:ea typeface="Arial"/>
                <a:cs typeface="Arial"/>
                <a:sym typeface="Arial"/>
              </a:defRPr>
            </a:pPr>
            <a:endParaRPr/>
          </a:p>
          <a:p>
            <a:pPr>
              <a:defRPr sz="1400">
                <a:latin typeface="Arial"/>
                <a:ea typeface="Arial"/>
                <a:cs typeface="Arial"/>
                <a:sym typeface="Arial"/>
              </a:defRPr>
            </a:pPr>
            <a:r>
              <a:rPr lang="en-US" dirty="0"/>
              <a:t> </a:t>
            </a:r>
            <a:r>
              <a:rPr dirty="0"/>
              <a:t>3. </a:t>
            </a:r>
            <a:r>
              <a:rPr b="1" dirty="0"/>
              <a:t>Managing in the Fishbowl </a:t>
            </a:r>
            <a:r>
              <a:rPr dirty="0"/>
              <a:t>– </a:t>
            </a:r>
            <a:r>
              <a:rPr lang="en-US"/>
              <a:t>The</a:t>
            </a:r>
            <a:r>
              <a:rPr dirty="0"/>
              <a:t> media spotlight shines not only on the</a:t>
            </a:r>
          </a:p>
          <a:p>
            <a:pPr>
              <a:defRPr sz="1400">
                <a:latin typeface="Arial"/>
                <a:ea typeface="Arial"/>
                <a:cs typeface="Arial"/>
                <a:sym typeface="Arial"/>
              </a:defRPr>
            </a:pPr>
            <a:r>
              <a:rPr dirty="0"/>
              <a:t>players and the coaches, but the front office executives. Decisions they</a:t>
            </a:r>
          </a:p>
          <a:p>
            <a:pPr>
              <a:defRPr sz="1400">
                <a:latin typeface="Arial"/>
                <a:ea typeface="Arial"/>
                <a:cs typeface="Arial"/>
                <a:sym typeface="Arial"/>
              </a:defRPr>
            </a:pPr>
            <a:r>
              <a:rPr dirty="0"/>
              <a:t>make are subject to scrutiny by both informed and uninformed parties on a</a:t>
            </a:r>
          </a:p>
          <a:p>
            <a:pPr>
              <a:defRPr sz="1400">
                <a:latin typeface="Arial"/>
                <a:ea typeface="Arial"/>
                <a:cs typeface="Arial"/>
                <a:sym typeface="Arial"/>
              </a:defRPr>
            </a:pPr>
            <a:r>
              <a:rPr dirty="0"/>
              <a:t>regular basis.</a:t>
            </a:r>
          </a:p>
        </p:txBody>
      </p:sp>
      <p:sp>
        <p:nvSpPr>
          <p:cNvPr id="76" name="Título 1"/>
          <p:cNvSpPr txBox="1"/>
          <p:nvPr/>
        </p:nvSpPr>
        <p:spPr>
          <a:xfrm>
            <a:off x="806148" y="727003"/>
            <a:ext cx="7179496"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defTabSz="457200">
              <a:defRPr sz="2000" b="1">
                <a:solidFill>
                  <a:srgbClr val="921824"/>
                </a:solidFill>
                <a:latin typeface="Georgia"/>
                <a:ea typeface="Georgia"/>
                <a:cs typeface="Georgia"/>
                <a:sym typeface="Georgia"/>
              </a:defRPr>
            </a:lvl1pPr>
          </a:lstStyle>
          <a:p>
            <a:r>
              <a:rPr dirty="0"/>
              <a:t>Areas of Differentiation</a:t>
            </a:r>
            <a:r>
              <a:rPr lang="en-US" dirty="0"/>
              <a:t>   </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4. Supporting the Weakest – in business we rarely see attempts to help build up low-performing companies in a competitive marketplace but revenue-sharing rules in some leagues aim to help struggling clubs. This is in order to help the league overall.…"/>
          <p:cNvSpPr txBox="1">
            <a:spLocks noGrp="1"/>
          </p:cNvSpPr>
          <p:nvPr>
            <p:ph type="body" idx="4294967295"/>
          </p:nvPr>
        </p:nvSpPr>
        <p:spPr>
          <a:xfrm>
            <a:off x="590153" y="732532"/>
            <a:ext cx="7931158" cy="5385968"/>
          </a:xfrm>
          <a:prstGeom prst="rect">
            <a:avLst/>
          </a:prstGeom>
        </p:spPr>
        <p:txBody>
          <a:bodyPr lIns="45718" tIns="45718" rIns="45718" bIns="45718" anchor="t">
            <a:noAutofit/>
          </a:bodyPr>
          <a:lstStyle/>
          <a:p>
            <a:pPr defTabSz="283451">
              <a:buNone/>
              <a:defRPr sz="1260">
                <a:latin typeface="Arial"/>
                <a:ea typeface="Arial"/>
                <a:cs typeface="Arial"/>
                <a:sym typeface="Arial"/>
              </a:defRPr>
            </a:pPr>
            <a:r>
              <a:rPr lang="en-US" sz="1300" b="1" dirty="0">
                <a:ea typeface="+mj-lt"/>
                <a:cs typeface="+mj-lt"/>
              </a:rPr>
              <a:t>4. Supporting the Weakest</a:t>
            </a:r>
            <a:r>
              <a:rPr lang="en-US" sz="1300" dirty="0">
                <a:ea typeface="+mj-lt"/>
                <a:cs typeface="+mj-lt"/>
              </a:rPr>
              <a:t> – In business, we rarely see attempts to help build up low-performing companies in a competitive marketplace, but revenue-sharing rules in some leagues aim to assist struggling clubs. This is done to bolster the overall health of the league.</a:t>
            </a:r>
          </a:p>
          <a:p>
            <a:pPr defTabSz="283451">
              <a:buNone/>
              <a:defRPr sz="1260">
                <a:latin typeface="Arial"/>
                <a:ea typeface="Arial"/>
                <a:cs typeface="Arial"/>
                <a:sym typeface="Arial"/>
              </a:defRPr>
            </a:pPr>
            <a:r>
              <a:rPr lang="en-US" sz="1300" b="1" dirty="0">
                <a:ea typeface="+mj-lt"/>
                <a:cs typeface="+mj-lt"/>
              </a:rPr>
              <a:t>5. Handicapping the Strongest</a:t>
            </a:r>
            <a:r>
              <a:rPr lang="en-US" sz="1300" dirty="0">
                <a:ea typeface="+mj-lt"/>
                <a:cs typeface="+mj-lt"/>
              </a:rPr>
              <a:t> – Successful companies often continue to grow and move upward. Sporting dynasties aren’t always viewed as a good thing. Take Formula 1, for example—Schumacher and Ferrari dominated for so long, which was seen as detrimental to the overall health of the competition.</a:t>
            </a:r>
          </a:p>
          <a:p>
            <a:pPr defTabSz="283451">
              <a:buNone/>
              <a:defRPr sz="1260">
                <a:latin typeface="Arial"/>
                <a:ea typeface="Arial"/>
                <a:cs typeface="Arial"/>
                <a:sym typeface="Arial"/>
              </a:defRPr>
            </a:pPr>
            <a:r>
              <a:rPr lang="en-US" sz="1300" b="1" dirty="0">
                <a:ea typeface="+mj-lt"/>
                <a:cs typeface="+mj-lt"/>
              </a:rPr>
              <a:t>6. Revenue Pools and Allocation Rules</a:t>
            </a:r>
            <a:r>
              <a:rPr lang="en-US" sz="1300" dirty="0">
                <a:ea typeface="+mj-lt"/>
                <a:cs typeface="+mj-lt"/>
              </a:rPr>
              <a:t> – Sports executives at multiple levels often deal with central and local revenue pools and allocations for distributing and redistributing those revenues.</a:t>
            </a:r>
          </a:p>
          <a:p>
            <a:pPr defTabSz="283451">
              <a:buNone/>
              <a:defRPr sz="1260">
                <a:latin typeface="Arial"/>
                <a:ea typeface="Arial"/>
                <a:cs typeface="Arial"/>
                <a:sym typeface="Arial"/>
              </a:defRPr>
            </a:pPr>
            <a:r>
              <a:rPr lang="en-US" sz="1300" b="1" dirty="0">
                <a:ea typeface="+mj-lt"/>
                <a:cs typeface="+mj-lt"/>
              </a:rPr>
              <a:t>7. Athletes as Business Assets</a:t>
            </a:r>
            <a:r>
              <a:rPr lang="en-US" sz="1300" dirty="0">
                <a:ea typeface="+mj-lt"/>
                <a:cs typeface="+mj-lt"/>
              </a:rPr>
              <a:t> – High-profile individual athletes attain an emotional attachment from fans that can provide many commercial opportunities. However, with business leaders, you might admire them, but that’s it—there is no emotional connection.</a:t>
            </a:r>
          </a:p>
          <a:p>
            <a:pPr defTabSz="396335">
              <a:buNone/>
              <a:defRPr sz="1260">
                <a:latin typeface="Arial"/>
                <a:ea typeface="Arial"/>
                <a:cs typeface="Arial"/>
                <a:sym typeface="Arial"/>
              </a:defRPr>
            </a:pPr>
            <a:r>
              <a:rPr lang="en-US" sz="1300" b="1" dirty="0">
                <a:ea typeface="+mj-lt"/>
                <a:cs typeface="+mj-lt"/>
              </a:rPr>
              <a:t>8. Managing with the Badly Behaving</a:t>
            </a:r>
            <a:r>
              <a:rPr lang="en-US" sz="1300" dirty="0">
                <a:ea typeface="+mj-lt"/>
                <a:cs typeface="+mj-lt"/>
              </a:rPr>
              <a:t> - Since many high-profile athletes often reach success at such a young age, they are exposed to bad temptations early on. The media coverage of these events can be debilitating to a team, club, industry, and therefore, resources need to be devoted to combating this problem.</a:t>
            </a:r>
          </a:p>
          <a:p>
            <a:pPr defTabSz="396335">
              <a:buNone/>
              <a:defRPr sz="1260">
                <a:latin typeface="Arial"/>
                <a:ea typeface="Arial"/>
                <a:cs typeface="Arial"/>
                <a:sym typeface="Arial"/>
              </a:defRPr>
            </a:pPr>
            <a:r>
              <a:rPr lang="en-US" sz="1300" b="1" dirty="0">
                <a:ea typeface="+mj-lt"/>
                <a:cs typeface="+mj-lt"/>
              </a:rPr>
              <a:t>9. Limited Financial Disclosures</a:t>
            </a:r>
            <a:r>
              <a:rPr lang="en-US" sz="1300" dirty="0">
                <a:ea typeface="+mj-lt"/>
                <a:cs typeface="+mj-lt"/>
              </a:rPr>
              <a:t> - While many industries have detailed audited financial statements available, it’s not always the case with sporting companies. Mainly because they are privately owned, and owners prefer to keep their business affairs private. Sometimes, clubs opportunistically release their financials when they are seeking extra revenues, but the validity</a:t>
            </a:r>
            <a:r>
              <a:rPr lang="en-US" sz="1300" b="1" dirty="0">
                <a:ea typeface="+mj-lt"/>
                <a:cs typeface="+mj-lt"/>
              </a:rPr>
              <a:t> </a:t>
            </a:r>
            <a:r>
              <a:rPr lang="en-US" sz="1300" dirty="0">
                <a:ea typeface="+mj-lt"/>
                <a:cs typeface="+mj-lt"/>
              </a:rPr>
              <a:t>of these statements is not </a:t>
            </a:r>
            <a:r>
              <a:rPr lang="en-US" sz="1300">
                <a:ea typeface="+mj-lt"/>
                <a:cs typeface="+mj-lt"/>
              </a:rPr>
              <a:t>always accurate</a:t>
            </a:r>
            <a:r>
              <a:rPr lang="en-US" sz="1300" b="1">
                <a:ea typeface="+mj-lt"/>
                <a:cs typeface="+mj-lt"/>
              </a:rPr>
              <a:t>. </a:t>
            </a:r>
            <a:endParaRPr lang="en-US" sz="1300" b="1" dirty="0">
              <a:ea typeface="+mj-lt"/>
              <a:cs typeface="+mj-lt"/>
            </a:endParaRPr>
          </a:p>
          <a:p>
            <a:pPr defTabSz="396335">
              <a:buNone/>
              <a:defRPr sz="1260">
                <a:latin typeface="Arial"/>
                <a:ea typeface="Arial"/>
                <a:cs typeface="Arial"/>
                <a:sym typeface="Arial"/>
              </a:defRPr>
            </a:pPr>
            <a:r>
              <a:rPr lang="en-US" sz="1300" b="1" dirty="0">
                <a:ea typeface="+mj-lt"/>
                <a:cs typeface="+mj-lt"/>
              </a:rPr>
              <a:t>10. Sports and Entertainment</a:t>
            </a:r>
            <a:r>
              <a:rPr lang="en-US" sz="1300" dirty="0">
                <a:ea typeface="+mj-lt"/>
                <a:cs typeface="+mj-lt"/>
              </a:rPr>
              <a:t> – The sports industry is an example of how aspects of the entertainment industry are being incorporated into another.</a:t>
            </a:r>
            <a:endParaRPr lang="en-US" sz="1300" b="1" dirty="0">
              <a:ea typeface="+mj-lt"/>
              <a:cs typeface="+mj-lt"/>
            </a:endParaRPr>
          </a:p>
        </p:txBody>
      </p:sp>
      <p:sp>
        <p:nvSpPr>
          <p:cNvPr id="79" name="Managing in the sports industry versus managing in other industries  - Areas of Differentiation"/>
          <p:cNvSpPr txBox="1"/>
          <p:nvPr/>
        </p:nvSpPr>
        <p:spPr>
          <a:xfrm>
            <a:off x="592245" y="223094"/>
            <a:ext cx="3232612"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t">
            <a:spAutoFit/>
          </a:bodyPr>
          <a:lstStyle>
            <a:lvl1pPr defTabSz="457200">
              <a:defRPr sz="2000" b="1">
                <a:solidFill>
                  <a:srgbClr val="921824"/>
                </a:solidFill>
                <a:latin typeface="Georgia"/>
                <a:ea typeface="Georgia"/>
                <a:cs typeface="Georgia"/>
                <a:sym typeface="Georgia"/>
              </a:defRPr>
            </a:lvl1pPr>
          </a:lstStyle>
          <a:p>
            <a:r>
              <a:rPr dirty="0"/>
              <a:t>Areas of Differentiation</a:t>
            </a:r>
            <a:endParaRPr lang="en-US" dirty="0"/>
          </a:p>
        </p:txBody>
      </p:sp>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83800-1FDF-4521-8EDC-2F8C83ECBED6}">
  <ds:schemaRefs>
    <ds:schemaRef ds:uri="http://schemas.microsoft.com/office/2006/metadata/properties"/>
    <ds:schemaRef ds:uri="http://schemas.microsoft.com/office/infopath/2007/PartnerControls"/>
    <ds:schemaRef ds:uri="fac5c5d6-3f40-4888-827f-2feba602e379"/>
    <ds:schemaRef ds:uri="0323e3e7-18dc-45e6-99d2-53fab8d99a6d"/>
  </ds:schemaRefs>
</ds:datastoreItem>
</file>

<file path=customXml/itemProps2.xml><?xml version="1.0" encoding="utf-8"?>
<ds:datastoreItem xmlns:ds="http://schemas.openxmlformats.org/officeDocument/2006/customXml" ds:itemID="{7A5D9D8D-3615-41B5-9669-CAA52A997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76C292-10FF-473D-8062-ABDE2BC5F2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2213</Words>
  <Application>Microsoft Office PowerPoint</Application>
  <PresentationFormat>A4 Paper (210x297 mm)</PresentationFormat>
  <Paragraphs>122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Georgia</vt:lpstr>
      <vt:lpstr>Helvetica</vt:lpstr>
      <vt:lpstr>Tema de Office</vt:lpstr>
      <vt:lpstr>PowerPoint Presentation</vt:lpstr>
      <vt:lpstr>The Sports Spectrum</vt:lpstr>
      <vt:lpstr>The Sports Ecosystem</vt:lpstr>
      <vt:lpstr>PowerPoint Presentation</vt:lpstr>
      <vt:lpstr>PowerPoint Presentation</vt:lpstr>
      <vt:lpstr>PowerPoint Presentation</vt:lpstr>
      <vt:lpstr>PowerPoint Presentation</vt:lpstr>
      <vt:lpstr>Sports Marketing</vt:lpstr>
      <vt:lpstr>PowerPoint Presentation</vt:lpstr>
      <vt:lpstr>PowerPoint Presentation</vt:lpstr>
      <vt:lpstr>Why Has Sports Become Such a Big Business?</vt:lpstr>
      <vt:lpstr>Key Areas of Professional Sport</vt:lpstr>
      <vt:lpstr>Key Areas of Professional Sport</vt:lpstr>
      <vt:lpstr>Key Areas of Professional Sport</vt:lpstr>
      <vt:lpstr>Key Areas of Professional Sport</vt:lpstr>
      <vt:lpstr>Key Areas of Professional Sport</vt:lpstr>
      <vt:lpstr>Most Followed Sports on the Globe</vt:lpstr>
      <vt:lpstr>Richest Pro Sporting Leagues on the Planet</vt:lpstr>
      <vt:lpstr>Most Followed Athletes on the Planet</vt:lpstr>
      <vt:lpstr>Highest Paid Athletes on the Planet</vt:lpstr>
      <vt:lpstr>Most Followed Sporting Brands on the Planet</vt:lpstr>
      <vt:lpstr>Most Watched Sporting Events on the Planet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Mei</dc:creator>
  <cp:lastModifiedBy>Francesca Mei</cp:lastModifiedBy>
  <cp:revision>135</cp:revision>
  <dcterms:modified xsi:type="dcterms:W3CDTF">2024-01-08T12:39:45Z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MediaServiceImageTags">
    <vt:lpwstr/>
  </property>
</Properties>
</file>