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a2Hye7WA0MNyK+FU1grXJqVua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2b1de2bb0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f2b1de2bb0_0_2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2b1de2bb0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f2b1de2bb0_0_4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2b1de2bb0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f2b1de2bb0_0_5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2b1de2bb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g1f2b1de2bb0_0_1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f2b1de2bb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1f2b1de2bb0_0_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2b1de2bb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f2b1de2bb0_0_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rgbClr val="921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rgbClr val="921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1992" y="242423"/>
            <a:ext cx="1644008" cy="1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rgbClr val="921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alco23.com/competiciones/las-licencias-de-baloncesto-se-disparan-hasta-411885-en-2023-y-registran-su-maximo-historico" TargetMode="External"/><Relationship Id="rId4" Type="http://schemas.openxmlformats.org/officeDocument/2006/relationships/hyperlink" Target="https://www.palco23.com/competiciones/jjoo-los-angeles-2028-el-coi-asigna-los-derechos-de-ticketing-a-axs-y-cts-eventi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ibrary.olympics.com/Default/digital-viewer/c-38508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843280" y="2382966"/>
            <a:ext cx="346456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MIM115 Global Sports Business and Industry </a:t>
            </a:r>
            <a:endParaRPr b="1" sz="32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/>
          <p:nvPr/>
        </p:nvSpPr>
        <p:spPr>
          <a:xfrm>
            <a:off x="522820" y="1083045"/>
            <a:ext cx="836517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Game Curricula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3704252" y="3017680"/>
            <a:ext cx="51837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North Carolina State University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Wake Tech Community College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William Peace University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Wake County Public School System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sseio virtual pelo Parque Olímpico | Meer" id="87" name="Google Shape;87;p9"/>
          <p:cNvPicPr preferRelativeResize="0"/>
          <p:nvPr/>
        </p:nvPicPr>
        <p:blipFill rotWithShape="1">
          <a:blip r:embed="rId3">
            <a:alphaModFix/>
          </a:blip>
          <a:srcRect b="-1" l="35464" r="28809" t="0"/>
          <a:stretch/>
        </p:blipFill>
        <p:spPr>
          <a:xfrm>
            <a:off x="700242" y="1676400"/>
            <a:ext cx="2603137" cy="4098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2b1de2bb0_0_29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Activity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g1f2b1de2bb0_0_29"/>
          <p:cNvSpPr txBox="1"/>
          <p:nvPr/>
        </p:nvSpPr>
        <p:spPr>
          <a:xfrm>
            <a:off x="1122258" y="1971928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Each group has to focus on a city and a sports event (not the </a:t>
            </a:r>
            <a:r>
              <a:rPr b="1" lang="en-GB">
                <a:solidFill>
                  <a:schemeClr val="dk1"/>
                </a:solidFill>
              </a:rPr>
              <a:t>olympic</a:t>
            </a:r>
            <a:r>
              <a:rPr b="1" lang="en-GB">
                <a:solidFill>
                  <a:schemeClr val="dk1"/>
                </a:solidFill>
              </a:rPr>
              <a:t> games) </a:t>
            </a:r>
            <a:endParaRPr b="1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In each point focus on differentiating the impact (short term) and the legacy (long term)</a:t>
            </a:r>
            <a:endParaRPr b="1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Explain why that city was ideal for that sports event</a:t>
            </a:r>
            <a:endParaRPr b="1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What other city would have been better</a:t>
            </a:r>
            <a:endParaRPr b="1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Structure and explain all the elements of the economic impact it had (</a:t>
            </a:r>
            <a:r>
              <a:rPr b="1" lang="en-GB">
                <a:solidFill>
                  <a:schemeClr val="dk1"/>
                </a:solidFill>
              </a:rPr>
              <a:t>entertainment</a:t>
            </a:r>
            <a:r>
              <a:rPr b="1" lang="en-GB">
                <a:solidFill>
                  <a:schemeClr val="dk1"/>
                </a:solidFill>
              </a:rPr>
              <a:t>, ticketing etc.)</a:t>
            </a:r>
            <a:endParaRPr b="1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The infrastructure available it has and how much of that infrastructure was used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2b1de2bb0_0_45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Activity - Design a Legacy Plan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g1f2b1de2bb0_0_45"/>
          <p:cNvSpPr txBox="1"/>
          <p:nvPr/>
        </p:nvSpPr>
        <p:spPr>
          <a:xfrm>
            <a:off x="1122258" y="1971928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Each group selects a city, including geographic, economic, and social characteristics. This context will guide the development of their legacy plan.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Groups discuss and identify the unique opportunities and challenges their city faces in hosting the event. Consider factors like existing infrastructure, economic conditions, social issues, and environmental sustainability.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For the strategy: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Propose initiatives to boost local businesses, attract investments, and enhance tourism beyond the Games. Consider the development of sports tourism and leveraging facilities for future events.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2b1de2bb0_0_50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Activity - Design a Legacy Plan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g1f2b1de2bb0_0_50"/>
          <p:cNvSpPr txBox="1"/>
          <p:nvPr/>
        </p:nvSpPr>
        <p:spPr>
          <a:xfrm>
            <a:off x="1122258" y="1971928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Outline plans for sustainable infrastructure improvements that benefit the city long after the Games, such as transportation upgrades, sports facilities, and housing projects.</a:t>
            </a:r>
            <a:endParaRPr b="1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Develop programs to engage the local community in the Games, promote volunteerism, and ensure the Games' inclusivity and accessibility to all city residents.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Plan for eco-friendly Games with measures to minimize carbon footprint, manage waste, and promote biodiversity.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2081374" y="2528990"/>
            <a:ext cx="4975260" cy="1597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b="1" lang="en-GB"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b="1" sz="2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/>
          <p:nvPr/>
        </p:nvSpPr>
        <p:spPr>
          <a:xfrm>
            <a:off x="1032733" y="1616117"/>
            <a:ext cx="8643112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Class 13: International Sports Events and Legacy </a:t>
            </a:r>
            <a:endParaRPr b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1032733" y="2496255"/>
            <a:ext cx="7133023" cy="1782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International Sport Events and the Legacy Effect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International Events </a:t>
            </a:r>
            <a:endParaRPr/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f2b1de2bb0_0_13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News Palco 23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g1f2b1de2bb0_0_13"/>
          <p:cNvSpPr txBox="1"/>
          <p:nvPr/>
        </p:nvSpPr>
        <p:spPr>
          <a:xfrm>
            <a:off x="1032733" y="2509103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Basketball players increase from 407k to 411k in 2023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https://www.palco23.com/competiciones/las-licencias-de-baloncesto-se-disparan-hasta-411885-en-2023-y-registran-su-maximo-historico</a:t>
            </a:r>
            <a:r>
              <a:rPr lang="en-GB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IOC gives ticketing rights to AXS and CTS Event IM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https://www.palco23.com/competiciones/jjoo-los-angeles-2028-el-coi-asigna-los-derechos-de-ticketing-a-axs-y-cts-eventim</a:t>
            </a:r>
            <a:r>
              <a:rPr lang="en-GB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/>
        </p:nvSpPr>
        <p:spPr>
          <a:xfrm>
            <a:off x="522820" y="1083045"/>
            <a:ext cx="836517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International Sport Events and the Legacy Effect</a:t>
            </a:r>
            <a:endParaRPr/>
          </a:p>
        </p:txBody>
      </p:sp>
      <p:sp>
        <p:nvSpPr>
          <p:cNvPr id="44" name="Google Shape;44;p3"/>
          <p:cNvSpPr txBox="1"/>
          <p:nvPr/>
        </p:nvSpPr>
        <p:spPr>
          <a:xfrm>
            <a:off x="3704302" y="2628607"/>
            <a:ext cx="5183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Economic impact: </a:t>
            </a:r>
            <a:r>
              <a:rPr lang="en-GB">
                <a:solidFill>
                  <a:schemeClr val="dk1"/>
                </a:solidFill>
              </a:rPr>
              <a:t>Spending on </a:t>
            </a:r>
            <a:r>
              <a:rPr lang="en-GB">
                <a:solidFill>
                  <a:schemeClr val="dk1"/>
                </a:solidFill>
              </a:rPr>
              <a:t>accommodation</a:t>
            </a:r>
            <a:r>
              <a:rPr lang="en-GB">
                <a:solidFill>
                  <a:schemeClr val="dk1"/>
                </a:solidFill>
              </a:rPr>
              <a:t> food, transportation, job creation, </a:t>
            </a:r>
            <a:r>
              <a:rPr lang="en-GB">
                <a:solidFill>
                  <a:schemeClr val="dk1"/>
                </a:solidFill>
              </a:rPr>
              <a:t>entertainment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Social impact:</a:t>
            </a:r>
            <a:r>
              <a:rPr lang="en-GB">
                <a:solidFill>
                  <a:schemeClr val="dk1"/>
                </a:solidFill>
              </a:rPr>
              <a:t> Cultural exchange and promotion of the area on a national and international stage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3 Sites Incroyables de Rio 2016 À Ne Pas Rater - Équipe Canada | Site  officiel de l'équipe olympique" id="45" name="Google Shape;45;p3"/>
          <p:cNvPicPr preferRelativeResize="0"/>
          <p:nvPr/>
        </p:nvPicPr>
        <p:blipFill rotWithShape="1">
          <a:blip r:embed="rId3">
            <a:alphaModFix/>
          </a:blip>
          <a:srcRect b="0" l="30029" r="25987" t="0"/>
          <a:stretch/>
        </p:blipFill>
        <p:spPr>
          <a:xfrm>
            <a:off x="906780" y="1906828"/>
            <a:ext cx="2274036" cy="358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f2b1de2bb0_0_0"/>
          <p:cNvSpPr txBox="1"/>
          <p:nvPr/>
        </p:nvSpPr>
        <p:spPr>
          <a:xfrm>
            <a:off x="522820" y="1083045"/>
            <a:ext cx="8365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International Sport Events and the Legacy Effect</a:t>
            </a:r>
            <a:endParaRPr/>
          </a:p>
        </p:txBody>
      </p:sp>
      <p:sp>
        <p:nvSpPr>
          <p:cNvPr id="51" name="Google Shape;51;g1f2b1de2bb0_0_0"/>
          <p:cNvSpPr txBox="1"/>
          <p:nvPr/>
        </p:nvSpPr>
        <p:spPr>
          <a:xfrm>
            <a:off x="3704302" y="2628607"/>
            <a:ext cx="5183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Environmental Impact: </a:t>
            </a:r>
            <a:r>
              <a:rPr lang="en-GB">
                <a:solidFill>
                  <a:schemeClr val="dk1"/>
                </a:solidFill>
              </a:rPr>
              <a:t>How to use facilities for multiple events, waste reduction programs and improvements in public transportation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Infrastructure Legacy:</a:t>
            </a:r>
            <a:r>
              <a:rPr lang="en-GB">
                <a:solidFill>
                  <a:schemeClr val="dk1"/>
                </a:solidFill>
              </a:rPr>
              <a:t> Upgraded sports facilities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Brand and Image: </a:t>
            </a:r>
            <a:r>
              <a:rPr lang="en-GB">
                <a:solidFill>
                  <a:schemeClr val="dk1"/>
                </a:solidFill>
              </a:rPr>
              <a:t>Country’s or the city’s image for long term economic and cultural benefits.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3 Sites Incroyables de Rio 2016 À Ne Pas Rater - Équipe Canada | Site  officiel de l'équipe olympique" id="52" name="Google Shape;52;g1f2b1de2bb0_0_0"/>
          <p:cNvPicPr preferRelativeResize="0"/>
          <p:nvPr/>
        </p:nvPicPr>
        <p:blipFill rotWithShape="1">
          <a:blip r:embed="rId3">
            <a:alphaModFix/>
          </a:blip>
          <a:srcRect b="0" l="30027" r="25989" t="0"/>
          <a:stretch/>
        </p:blipFill>
        <p:spPr>
          <a:xfrm>
            <a:off x="906780" y="1906828"/>
            <a:ext cx="2274036" cy="3580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/>
        </p:nvSpPr>
        <p:spPr>
          <a:xfrm>
            <a:off x="522820" y="1083045"/>
            <a:ext cx="836517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Greater Raleigh, North Carolina</a:t>
            </a: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 - Esports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6"/>
          <p:cNvSpPr txBox="1"/>
          <p:nvPr/>
        </p:nvSpPr>
        <p:spPr>
          <a:xfrm>
            <a:off x="3704252" y="3017680"/>
            <a:ext cx="518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GB">
                <a:solidFill>
                  <a:schemeClr val="dk1"/>
                </a:solidFill>
              </a:rPr>
              <a:t>Tech Hub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Number five most educated city in the US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Great metro transport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189,000 students enrolled in higher education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8.8k international students enroll each year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Population has a high percentage of college graduates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800" y="249732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/>
        </p:nvSpPr>
        <p:spPr>
          <a:xfrm>
            <a:off x="522820" y="1083045"/>
            <a:ext cx="836517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Top Gaming Companies in Raleigh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3704252" y="3017680"/>
            <a:ext cx="51837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GB">
                <a:solidFill>
                  <a:schemeClr val="dk1"/>
                </a:solidFill>
              </a:rPr>
              <a:t>Epic games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IBM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Lenovo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Ubisoft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24" y="2812452"/>
            <a:ext cx="3181425" cy="211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/>
        </p:nvSpPr>
        <p:spPr>
          <a:xfrm>
            <a:off x="522820" y="1083045"/>
            <a:ext cx="836517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Events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3704252" y="2684576"/>
            <a:ext cx="5183700" cy="19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Carolina Games Summit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East coast game conference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GalaxyCon Raleigh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Major League Gaming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io 2016 deixa legado esportivo, mas peca na infraestrutura – DW – 22/08/ 2016" id="73" name="Google Shape;73;p8"/>
          <p:cNvPicPr preferRelativeResize="0"/>
          <p:nvPr/>
        </p:nvPicPr>
        <p:blipFill rotWithShape="1">
          <a:blip r:embed="rId3">
            <a:alphaModFix/>
          </a:blip>
          <a:srcRect b="-1" l="35741" r="28532" t="0"/>
          <a:stretch/>
        </p:blipFill>
        <p:spPr>
          <a:xfrm>
            <a:off x="754341" y="1659776"/>
            <a:ext cx="2718391" cy="428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2b1de2bb0_0_7"/>
          <p:cNvSpPr txBox="1"/>
          <p:nvPr/>
        </p:nvSpPr>
        <p:spPr>
          <a:xfrm>
            <a:off x="522820" y="1083045"/>
            <a:ext cx="8365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LCS Finals in 2023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g1f2b1de2bb0_0_7"/>
          <p:cNvSpPr txBox="1"/>
          <p:nvPr/>
        </p:nvSpPr>
        <p:spPr>
          <a:xfrm>
            <a:off x="3704252" y="2684576"/>
            <a:ext cx="5183700" cy="3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271k </a:t>
            </a:r>
            <a:r>
              <a:rPr lang="en-GB">
                <a:solidFill>
                  <a:schemeClr val="dk1"/>
                </a:solidFill>
              </a:rPr>
              <a:t>spectators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600k dollars in ticketing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550k in </a:t>
            </a:r>
            <a:r>
              <a:rPr lang="en-GB">
                <a:solidFill>
                  <a:schemeClr val="dk1"/>
                </a:solidFill>
              </a:rPr>
              <a:t>entertainment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500k in food and beverage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All those numbers exclude the impact of residents in the event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io 2016 deixa legado esportivo, mas peca na infraestrutura – DW – 22/08/ 2016" id="80" name="Google Shape;80;g1f2b1de2bb0_0_7"/>
          <p:cNvPicPr preferRelativeResize="0"/>
          <p:nvPr/>
        </p:nvPicPr>
        <p:blipFill rotWithShape="1">
          <a:blip r:embed="rId3">
            <a:alphaModFix/>
          </a:blip>
          <a:srcRect b="0" l="35740" r="28534" t="0"/>
          <a:stretch/>
        </p:blipFill>
        <p:spPr>
          <a:xfrm>
            <a:off x="754341" y="1659776"/>
            <a:ext cx="2718391" cy="428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Rojo naranja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2016-07-11T04:31:49Z</dcterms:created>
  <dc:creator>Ester Benedit Martínez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1.03265E7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