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906000"/>
  <p:notesSz cx="6858000" cy="91440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jg89R1YqNJQJr0bHOCAlLDeI36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1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9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0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1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1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8a66181bb_2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2b8a66181bb_2_44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2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8a66181bb_2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2b8a66181bb_2_50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5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b8a66181bb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g2b8a66181bb_2_0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4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7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b8a66181bb_2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2b8a66181bb_2_16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8a66181bb_2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2b8a66181bb_2_32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8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/>
          <p:nvPr/>
        </p:nvSpPr>
        <p:spPr>
          <a:xfrm>
            <a:off x="4327431" y="6307680"/>
            <a:ext cx="538801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BARCELONA | MADRID | MALTA | ONLINE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9"/>
          <p:cNvSpPr/>
          <p:nvPr/>
        </p:nvSpPr>
        <p:spPr>
          <a:xfrm>
            <a:off x="4327431" y="6307680"/>
            <a:ext cx="538801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21824"/>
                </a:solidFill>
                <a:latin typeface="Arial"/>
                <a:ea typeface="Arial"/>
                <a:cs typeface="Arial"/>
                <a:sym typeface="Arial"/>
              </a:rPr>
              <a:t>BARCELONA | MADRID | MALTA | ONLINE</a:t>
            </a:r>
            <a:endParaRPr sz="1000">
              <a:solidFill>
                <a:srgbClr val="9218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/>
          <p:nvPr/>
        </p:nvSpPr>
        <p:spPr>
          <a:xfrm>
            <a:off x="4327431" y="6307680"/>
            <a:ext cx="538801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21824"/>
                </a:solidFill>
                <a:latin typeface="Arial"/>
                <a:ea typeface="Arial"/>
                <a:cs typeface="Arial"/>
                <a:sym typeface="Arial"/>
              </a:rPr>
              <a:t>BARCELONA | MADRID | MALTA | ONLINE</a:t>
            </a:r>
            <a:endParaRPr sz="1000">
              <a:solidFill>
                <a:srgbClr val="9218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1992" y="242423"/>
            <a:ext cx="1644008" cy="11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1"/>
          <p:cNvSpPr/>
          <p:nvPr/>
        </p:nvSpPr>
        <p:spPr>
          <a:xfrm>
            <a:off x="4327431" y="6307680"/>
            <a:ext cx="538801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21824"/>
                </a:solidFill>
                <a:latin typeface="Arial"/>
                <a:ea typeface="Arial"/>
                <a:cs typeface="Arial"/>
                <a:sym typeface="Arial"/>
              </a:rPr>
              <a:t>BARCELONA | MADRID | MALTA | ONLINE</a:t>
            </a:r>
            <a:endParaRPr sz="1000">
              <a:solidFill>
                <a:srgbClr val="9218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library.olympics.com/default/candidatures.aspx?_lg=en-GB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library.olympics.com/default/candidatures.aspx?_lg=en-GB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palco23.com/competiciones/bay-fc-invierte-735000-euros-en-kundananji-el-traspaso-mas-caro-del-futbol-femenino" TargetMode="External"/><Relationship Id="rId4" Type="http://schemas.openxmlformats.org/officeDocument/2006/relationships/hyperlink" Target="https://www.palco23.com/clubes/la-premier-league-autoriza-la-venta-del-25-de-manchester-united-fc-a-jim-ratcliff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lErusz5X_XE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olympics.com/ioc/paris-1894-olympic-congress" TargetMode="External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paris2024.org/en/the-games-finance-themselves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olympics.com/ioc/media-rights-holders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 txBox="1"/>
          <p:nvPr/>
        </p:nvSpPr>
        <p:spPr>
          <a:xfrm>
            <a:off x="843280" y="2382966"/>
            <a:ext cx="346456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MIM115 Global Sports Business and Industry </a:t>
            </a:r>
            <a:endParaRPr b="1" sz="3200">
              <a:solidFill>
                <a:srgbClr val="92182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/>
        </p:nvSpPr>
        <p:spPr>
          <a:xfrm>
            <a:off x="873946" y="561296"/>
            <a:ext cx="6717638" cy="82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Broadcasting and Media coverage </a:t>
            </a:r>
            <a:endParaRPr/>
          </a:p>
        </p:txBody>
      </p:sp>
      <p:sp>
        <p:nvSpPr>
          <p:cNvPr id="85" name="Google Shape;85;p19"/>
          <p:cNvSpPr txBox="1"/>
          <p:nvPr/>
        </p:nvSpPr>
        <p:spPr>
          <a:xfrm>
            <a:off x="3860800" y="2251306"/>
            <a:ext cx="4953000" cy="1791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 of Olympic Games coverage has been the principal driver of the: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∙"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Funding of the Olympic Movement and the Olympic Games.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∙"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of the global popularity of the Olympic Games.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∙"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representation and promotion of the Olympic Games and the Olympic values.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9"/>
          <p:cNvPicPr preferRelativeResize="0"/>
          <p:nvPr/>
        </p:nvPicPr>
        <p:blipFill rotWithShape="1">
          <a:blip r:embed="rId3">
            <a:alphaModFix/>
          </a:blip>
          <a:srcRect b="0" l="4102" r="68645" t="23902"/>
          <a:stretch/>
        </p:blipFill>
        <p:spPr>
          <a:xfrm>
            <a:off x="870857" y="1381102"/>
            <a:ext cx="2699657" cy="4242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/>
        </p:nvSpPr>
        <p:spPr>
          <a:xfrm>
            <a:off x="1415461" y="551965"/>
            <a:ext cx="6717638" cy="82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Broadcasting and Media coverage </a:t>
            </a:r>
            <a:endParaRPr/>
          </a:p>
        </p:txBody>
      </p:sp>
      <p:pic>
        <p:nvPicPr>
          <p:cNvPr id="92" name="Google Shape;92;p20"/>
          <p:cNvPicPr preferRelativeResize="0"/>
          <p:nvPr/>
        </p:nvPicPr>
        <p:blipFill rotWithShape="1">
          <a:blip r:embed="rId3">
            <a:alphaModFix/>
          </a:blip>
          <a:srcRect b="0" l="4102" r="24541" t="23902"/>
          <a:stretch/>
        </p:blipFill>
        <p:spPr>
          <a:xfrm>
            <a:off x="1418771" y="1571691"/>
            <a:ext cx="7068457" cy="4242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/>
        </p:nvSpPr>
        <p:spPr>
          <a:xfrm>
            <a:off x="1415461" y="579957"/>
            <a:ext cx="6717638" cy="82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Broadcasting and Media coverage </a:t>
            </a:r>
            <a:endParaRPr/>
          </a:p>
        </p:txBody>
      </p:sp>
      <p:pic>
        <p:nvPicPr>
          <p:cNvPr id="98" name="Google Shape;98;p21"/>
          <p:cNvPicPr preferRelativeResize="0"/>
          <p:nvPr/>
        </p:nvPicPr>
        <p:blipFill rotWithShape="1">
          <a:blip r:embed="rId3">
            <a:alphaModFix/>
          </a:blip>
          <a:srcRect b="0" l="4102" r="24541" t="23902"/>
          <a:stretch/>
        </p:blipFill>
        <p:spPr>
          <a:xfrm>
            <a:off x="1418771" y="1571691"/>
            <a:ext cx="7068457" cy="4242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Description automatically generated with medium confidence" id="99" name="Google Shape;99;p21"/>
          <p:cNvPicPr preferRelativeResize="0"/>
          <p:nvPr/>
        </p:nvPicPr>
        <p:blipFill rotWithShape="1">
          <a:blip r:embed="rId4">
            <a:alphaModFix/>
          </a:blip>
          <a:srcRect b="16814" l="4233" r="49730" t="24688"/>
          <a:stretch/>
        </p:blipFill>
        <p:spPr>
          <a:xfrm>
            <a:off x="1727975" y="2271712"/>
            <a:ext cx="6450050" cy="2693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/>
          <p:nvPr/>
        </p:nvSpPr>
        <p:spPr>
          <a:xfrm>
            <a:off x="1067462" y="544708"/>
            <a:ext cx="6717638" cy="82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Broadcasting, Media Coverage, and Environmental Impact</a:t>
            </a:r>
            <a:endParaRPr b="1" sz="2000">
              <a:solidFill>
                <a:srgbClr val="92182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11"/>
          <p:cNvSpPr txBox="1"/>
          <p:nvPr/>
        </p:nvSpPr>
        <p:spPr>
          <a:xfrm>
            <a:off x="4287187" y="2893674"/>
            <a:ext cx="4120500" cy="14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>
                <a:solidFill>
                  <a:schemeClr val="dk1"/>
                </a:solidFill>
              </a:rPr>
              <a:t>Key source of revenue for the </a:t>
            </a:r>
            <a:r>
              <a:rPr lang="en-GB">
                <a:solidFill>
                  <a:schemeClr val="dk1"/>
                </a:solidFill>
              </a:rPr>
              <a:t>olympic</a:t>
            </a:r>
            <a:r>
              <a:rPr lang="en-GB">
                <a:solidFill>
                  <a:schemeClr val="dk1"/>
                </a:solidFill>
              </a:rPr>
              <a:t> games </a:t>
            </a:r>
            <a:endParaRPr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>
                <a:solidFill>
                  <a:schemeClr val="dk1"/>
                </a:solidFill>
              </a:rPr>
              <a:t>Global recognition of many sports</a:t>
            </a:r>
            <a:endParaRPr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>
                <a:solidFill>
                  <a:schemeClr val="dk1"/>
                </a:solidFill>
              </a:rPr>
              <a:t>Visibility of host cities and countries, potentially boosting tourism and international goodwill.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6" name="Google Shape;106;p1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1670" l="9080" r="72610" t="25253"/>
          <a:stretch/>
        </p:blipFill>
        <p:spPr>
          <a:xfrm>
            <a:off x="813518" y="1767764"/>
            <a:ext cx="3233826" cy="366144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8a66181bb_2_44"/>
          <p:cNvSpPr txBox="1"/>
          <p:nvPr/>
        </p:nvSpPr>
        <p:spPr>
          <a:xfrm>
            <a:off x="1032733" y="1420174"/>
            <a:ext cx="69468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Discussion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2" name="Google Shape;112;g2b8a66181bb_2_44"/>
          <p:cNvSpPr txBox="1"/>
          <p:nvPr/>
        </p:nvSpPr>
        <p:spPr>
          <a:xfrm>
            <a:off x="1032733" y="2509103"/>
            <a:ext cx="7133100" cy="23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-3175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How can the Olympic Games balance the need for extensive media coverage with the responsibility towards environmental sustainability?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. Broadcasting technologies and remote production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. Encourage digital engagement and virtual attendance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.Renewable energy and recycling materials.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 txBox="1"/>
          <p:nvPr/>
        </p:nvSpPr>
        <p:spPr>
          <a:xfrm>
            <a:off x="1067462" y="544708"/>
            <a:ext cx="6717638" cy="82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Environmental Impact For Paris 2024</a:t>
            </a:r>
            <a:endParaRPr b="1" sz="2000">
              <a:solidFill>
                <a:srgbClr val="92182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t/>
            </a:r>
            <a:endParaRPr b="1" sz="2000">
              <a:solidFill>
                <a:srgbClr val="92182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4476750" y="2905099"/>
            <a:ext cx="3930900" cy="16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048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-"/>
            </a:pPr>
            <a:r>
              <a:rPr lang="en-GB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Aiming to halve the carbon footprint compared to previous Games and power all competition venues with renewable electricity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-"/>
            </a:pPr>
            <a:r>
              <a:rPr lang="en-GB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Building less and using sustainable materials for new constructions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-"/>
            </a:pPr>
            <a:r>
              <a:rPr lang="en-GB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Promoting clean transport and soft mobility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-"/>
            </a:pPr>
            <a:r>
              <a:rPr lang="en-GB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Limiting food waste and reducing the use of single-use plastics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p1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9201" l="26562" r="55127" t="30454"/>
          <a:stretch/>
        </p:blipFill>
        <p:spPr>
          <a:xfrm>
            <a:off x="813518" y="1767764"/>
            <a:ext cx="3233826" cy="350282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8a66181bb_2_50"/>
          <p:cNvSpPr txBox="1"/>
          <p:nvPr/>
        </p:nvSpPr>
        <p:spPr>
          <a:xfrm>
            <a:off x="1032733" y="1420174"/>
            <a:ext cx="69468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Group Activity (20 minutes)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Google Shape;125;g2b8a66181bb_2_50"/>
          <p:cNvSpPr txBox="1"/>
          <p:nvPr/>
        </p:nvSpPr>
        <p:spPr>
          <a:xfrm>
            <a:off x="939583" y="2527003"/>
            <a:ext cx="7133100" cy="23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D0D0D"/>
                </a:solidFill>
                <a:highlight>
                  <a:srgbClr val="FFFFFF"/>
                </a:highlight>
              </a:rPr>
              <a:t>Role-play exercise where groups represent different cities bidding for the Olympic Games, focusing on creating a sustainable and beneficial proposal for their city </a:t>
            </a:r>
            <a:endParaRPr b="1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indent="-317500" lvl="0" marL="457200" marR="0" rtl="0" algn="l"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400"/>
              <a:buChar char="-"/>
            </a:pPr>
            <a:r>
              <a:rPr b="1" lang="en-GB">
                <a:solidFill>
                  <a:srgbClr val="0D0D0D"/>
                </a:solidFill>
                <a:highlight>
                  <a:srgbClr val="FFFFFF"/>
                </a:highlight>
              </a:rPr>
              <a:t>Choose your own country </a:t>
            </a:r>
            <a:endParaRPr b="1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indent="-317500" lvl="0" marL="457200" marR="0" rtl="0" algn="l"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400"/>
              <a:buChar char="-"/>
            </a:pPr>
            <a:r>
              <a:rPr b="1" lang="en-GB">
                <a:solidFill>
                  <a:srgbClr val="0D0D0D"/>
                </a:solidFill>
                <a:highlight>
                  <a:srgbClr val="FFFFFF"/>
                </a:highlight>
              </a:rPr>
              <a:t>Create a proposal that best fit their sporting, economic, social and environmental-planning needs and the most convincing proposal wins</a:t>
            </a:r>
            <a:endParaRPr b="1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indent="-317500" lvl="0" marL="457200" marR="0" rtl="0" algn="l"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400"/>
              <a:buChar char="-"/>
            </a:pPr>
            <a:r>
              <a:rPr b="1" lang="en-GB">
                <a:solidFill>
                  <a:srgbClr val="0D0D0D"/>
                </a:solidFill>
                <a:highlight>
                  <a:srgbClr val="FFFFFF"/>
                </a:highlight>
              </a:rPr>
              <a:t>Groups will have to decide what proposal is the winner. A group cannot vote themselves</a:t>
            </a:r>
            <a:endParaRPr b="1">
              <a:solidFill>
                <a:srgbClr val="0D0D0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/>
        </p:nvSpPr>
        <p:spPr>
          <a:xfrm>
            <a:off x="2081374" y="2528990"/>
            <a:ext cx="4975260" cy="1597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b="1" lang="en-GB" sz="2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Thank You</a:t>
            </a:r>
            <a:endParaRPr b="1" sz="2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b8a66181bb_2_0"/>
          <p:cNvSpPr txBox="1"/>
          <p:nvPr/>
        </p:nvSpPr>
        <p:spPr>
          <a:xfrm>
            <a:off x="1032733" y="1420174"/>
            <a:ext cx="69468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News Palco 23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1;g2b8a66181bb_2_0"/>
          <p:cNvSpPr txBox="1"/>
          <p:nvPr/>
        </p:nvSpPr>
        <p:spPr>
          <a:xfrm>
            <a:off x="1032733" y="2509103"/>
            <a:ext cx="7133100" cy="23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BAY FC INVESTS 735,000 EUROS FOR Rachel Kundananji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https://www.palco23.com/competiciones/bay-fc-invierte-735000-euros-en-kundananji-el-traspaso-mas-caro-del-futbol-femenino</a:t>
            </a:r>
            <a:r>
              <a:rPr lang="en-GB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Jim Ratcliffe buys 25% of Man U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https://www.palco23.com/clubes/la-premier-league-autoriza-la-venta-del-25-de-manchester-united-fc-a-jim-ratcliffe</a:t>
            </a:r>
            <a:r>
              <a:rPr lang="en-GB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/>
          <p:nvPr/>
        </p:nvSpPr>
        <p:spPr>
          <a:xfrm>
            <a:off x="1032733" y="1420174"/>
            <a:ext cx="6946691" cy="82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Class 10: Olympic Sports Business </a:t>
            </a:r>
            <a:endParaRPr b="1"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" name="Google Shape;38;p2"/>
          <p:cNvSpPr txBox="1"/>
          <p:nvPr/>
        </p:nvSpPr>
        <p:spPr>
          <a:xfrm>
            <a:off x="1032733" y="2104369"/>
            <a:ext cx="7133023" cy="3161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History and Commercial Development of the Olympic and Paralympic Games  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Staging the Olympic and Paralympic Games 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Bidding Process and Costs of Hosting the Olympic and Paralympic Games 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Challenges and Issues of Hosting the Olympic and Paralympic Games 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Broadcasting and Media Coverage 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Environmental Impact 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/>
          <p:nvPr/>
        </p:nvSpPr>
        <p:spPr>
          <a:xfrm>
            <a:off x="522820" y="691159"/>
            <a:ext cx="8365171" cy="82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History and Commercial Development of the Olympic and Paralympic Games </a:t>
            </a:r>
            <a:endParaRPr b="1" sz="2000">
              <a:solidFill>
                <a:srgbClr val="92182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" name="Google Shape;44;p3"/>
          <p:cNvSpPr txBox="1"/>
          <p:nvPr/>
        </p:nvSpPr>
        <p:spPr>
          <a:xfrm>
            <a:off x="4241800" y="3136207"/>
            <a:ext cx="4646100" cy="22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at the first Olympic Congress in Paris in 1894, the IOC is the leader of the Olympic Movement</a:t>
            </a:r>
            <a:endParaRPr sz="211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>
                <a:solidFill>
                  <a:schemeClr val="dk1"/>
                </a:solidFill>
              </a:rPr>
              <a:t>The evolution into a global mega-event has introduced complex challenges, including the management of </a:t>
            </a:r>
            <a:r>
              <a:rPr b="1" lang="en-GB">
                <a:solidFill>
                  <a:schemeClr val="dk1"/>
                </a:solidFill>
              </a:rPr>
              <a:t>broadcasting rights,</a:t>
            </a:r>
            <a:r>
              <a:rPr lang="en-GB">
                <a:solidFill>
                  <a:schemeClr val="dk1"/>
                </a:solidFill>
              </a:rPr>
              <a:t> ensuring </a:t>
            </a:r>
            <a:r>
              <a:rPr b="1" lang="en-GB">
                <a:solidFill>
                  <a:schemeClr val="dk1"/>
                </a:solidFill>
              </a:rPr>
              <a:t>environmental sustainability</a:t>
            </a:r>
            <a:r>
              <a:rPr lang="en-GB">
                <a:solidFill>
                  <a:schemeClr val="dk1"/>
                </a:solidFill>
              </a:rPr>
              <a:t>, and addressing social and ethical issues such as </a:t>
            </a:r>
            <a:r>
              <a:rPr b="1" lang="en-GB">
                <a:solidFill>
                  <a:schemeClr val="dk1"/>
                </a:solidFill>
              </a:rPr>
              <a:t>gender equality </a:t>
            </a:r>
            <a:r>
              <a:rPr lang="en-GB">
                <a:solidFill>
                  <a:schemeClr val="dk1"/>
                </a:solidFill>
              </a:rPr>
              <a:t>and </a:t>
            </a:r>
            <a:r>
              <a:rPr b="1" lang="en-GB">
                <a:solidFill>
                  <a:schemeClr val="dk1"/>
                </a:solidFill>
              </a:rPr>
              <a:t>athlete welfare.</a:t>
            </a:r>
            <a:endParaRPr b="1" sz="1400">
              <a:solidFill>
                <a:schemeClr val="dk1"/>
              </a:solidFill>
            </a:endParaRPr>
          </a:p>
        </p:txBody>
      </p:sp>
      <p:pic>
        <p:nvPicPr>
          <p:cNvPr descr="XII Olympic Congress - Paris 1994" id="45" name="Google Shape;45;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8846" r="20898" t="0"/>
          <a:stretch/>
        </p:blipFill>
        <p:spPr>
          <a:xfrm>
            <a:off x="653531" y="1906828"/>
            <a:ext cx="3427362" cy="3897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/>
          <p:nvPr/>
        </p:nvSpPr>
        <p:spPr>
          <a:xfrm>
            <a:off x="522820" y="1083045"/>
            <a:ext cx="8365171" cy="82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History and Commercial Development of the Olympic and Paralympic Games </a:t>
            </a:r>
            <a:endParaRPr b="1" sz="2000">
              <a:solidFill>
                <a:srgbClr val="92182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" name="Google Shape;51;p4"/>
          <p:cNvSpPr txBox="1"/>
          <p:nvPr/>
        </p:nvSpPr>
        <p:spPr>
          <a:xfrm>
            <a:off x="5039780" y="2997955"/>
            <a:ext cx="3585900" cy="14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Commercial development escalated after the 1984 Los Angeles Games, which famously turned a profit through</a:t>
            </a:r>
            <a:r>
              <a:rPr b="1" lang="en-GB">
                <a:solidFill>
                  <a:schemeClr val="dk1"/>
                </a:solidFill>
              </a:rPr>
              <a:t> corporate sponsorships</a:t>
            </a:r>
            <a:r>
              <a:rPr lang="en-GB">
                <a:solidFill>
                  <a:schemeClr val="dk1"/>
                </a:solidFill>
              </a:rPr>
              <a:t> and </a:t>
            </a:r>
            <a:r>
              <a:rPr b="1" lang="en-GB">
                <a:solidFill>
                  <a:schemeClr val="dk1"/>
                </a:solidFill>
              </a:rPr>
              <a:t>broadcasting rights. </a:t>
            </a:r>
            <a:r>
              <a:rPr lang="en-GB">
                <a:solidFill>
                  <a:schemeClr val="dk1"/>
                </a:solidFill>
              </a:rPr>
              <a:t>Similarly, the Paralympic Games, established in 1960.</a:t>
            </a:r>
            <a:endParaRPr sz="211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II Olympic Congress - Brussels 1905" id="52" name="Google Shape;52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6339" r="9735" t="0"/>
          <a:stretch/>
        </p:blipFill>
        <p:spPr>
          <a:xfrm>
            <a:off x="522820" y="2363789"/>
            <a:ext cx="4343401" cy="2957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/>
        </p:nvSpPr>
        <p:spPr>
          <a:xfrm>
            <a:off x="724562" y="747908"/>
            <a:ext cx="6717638" cy="82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Key Steps to Bidding Process </a:t>
            </a:r>
            <a:endParaRPr b="1" sz="2000">
              <a:solidFill>
                <a:srgbClr val="92182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8" name="Google Shape;58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4014" r="19112" t="0"/>
          <a:stretch/>
        </p:blipFill>
        <p:spPr>
          <a:xfrm>
            <a:off x="4266048" y="2181532"/>
            <a:ext cx="3947887" cy="33178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7"/>
          <p:cNvSpPr txBox="1"/>
          <p:nvPr/>
        </p:nvSpPr>
        <p:spPr>
          <a:xfrm>
            <a:off x="409000" y="2521075"/>
            <a:ext cx="3707100" cy="30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GB"/>
              <a:t>E</a:t>
            </a:r>
            <a:r>
              <a:rPr lang="en-GB"/>
              <a:t>xpressing interest: Cities or countries express their interest in hosting the Games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GB"/>
              <a:t>Submitting an application: covering plans for venues, infrastructure, environmental sustainability, finance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GB"/>
              <a:t> IOC makes the final decision. </a:t>
            </a:r>
            <a:endParaRPr/>
          </a:p>
        </p:txBody>
      </p:sp>
      <p:sp>
        <p:nvSpPr>
          <p:cNvPr id="60" name="Google Shape;60;p1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8a66181bb_2_16"/>
          <p:cNvSpPr txBox="1"/>
          <p:nvPr/>
        </p:nvSpPr>
        <p:spPr>
          <a:xfrm>
            <a:off x="1032733" y="1420174"/>
            <a:ext cx="69468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Discussion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" name="Google Shape;66;g2b8a66181bb_2_16"/>
          <p:cNvSpPr txBox="1"/>
          <p:nvPr/>
        </p:nvSpPr>
        <p:spPr>
          <a:xfrm>
            <a:off x="1032733" y="2509103"/>
            <a:ext cx="7133100" cy="23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What are the ethical considerations when bidding for and hosting the Olympic Games?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Social Equity and Displacement</a:t>
            </a:r>
            <a:endParaRPr b="1"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Environmental Sustainability</a:t>
            </a:r>
            <a:endParaRPr b="1"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Economic Responsibility (public funds, public debt, divert resources from public service, job creation). 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8a66181bb_2_32"/>
          <p:cNvSpPr txBox="1"/>
          <p:nvPr/>
        </p:nvSpPr>
        <p:spPr>
          <a:xfrm>
            <a:off x="1032733" y="1420174"/>
            <a:ext cx="69468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Activity (15 minutes)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Google Shape;72;g2b8a66181bb_2_32"/>
          <p:cNvSpPr txBox="1"/>
          <p:nvPr/>
        </p:nvSpPr>
        <p:spPr>
          <a:xfrm>
            <a:off x="1032733" y="2509103"/>
            <a:ext cx="7133100" cy="23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-3175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Role-play exercise where groups represent different cities bidding for the Olympic Games, focusing on creating a sustainable and beneficial proposal for their city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Each group has to ask a question from the proposal presented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175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Each group will select a winner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/>
        </p:nvSpPr>
        <p:spPr>
          <a:xfrm>
            <a:off x="724562" y="747908"/>
            <a:ext cx="6717638" cy="82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21824"/>
              </a:buClr>
              <a:buSzPts val="2000"/>
              <a:buFont typeface="Georgia"/>
              <a:buNone/>
            </a:pPr>
            <a:r>
              <a:rPr b="1" lang="en-GB" sz="2000">
                <a:solidFill>
                  <a:srgbClr val="921824"/>
                </a:solidFill>
                <a:latin typeface="Georgia"/>
                <a:ea typeface="Georgia"/>
                <a:cs typeface="Georgia"/>
                <a:sym typeface="Georgia"/>
              </a:rPr>
              <a:t>Broadcasting and Media Coverage </a:t>
            </a:r>
            <a:endParaRPr b="1" sz="2000">
              <a:solidFill>
                <a:srgbClr val="92182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4325257" y="2251306"/>
            <a:ext cx="4953000" cy="23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Broadcast and digital coverage are the principal means for people around the world to experience the magic of the Olympic Games.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IOC is the owner of the global media rights for the Olympic Games – including broadcasts on television, radio and digital platforms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 IOC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responsible for allocating Olympic media rights to media companies throughout the world through the negotiation of media rights agreements.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lympic Media Rights-Holders - TV, Radio, Mobile and Internet Platforms" id="79" name="Google Shape;79;p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3333" r="36667" t="0"/>
          <a:stretch/>
        </p:blipFill>
        <p:spPr>
          <a:xfrm>
            <a:off x="919536" y="1571691"/>
            <a:ext cx="3088528" cy="4120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Rojo naranja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2016-07-11T04:31:49Z</dcterms:created>
  <dc:creator>Ester Benedit Martínez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0x0101006627C33CFCA74046A0A633136646FD5F</vt:lpwstr>
  </property>
  <property fmtid="{D5CDD505-2E9C-101B-9397-08002B2CF9AE}" pid="3" name="Order">
    <vt:r8>1.03265E7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