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90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120">
          <p15:clr>
            <a:srgbClr val="A4A3A4"/>
          </p15:clr>
        </p15:guide>
      </p15:sldGuideLst>
    </p:ext>
    <p:ext uri="GoogleSlidesCustomDataVersion2">
      <go:slidesCustomData xmlns:go="http://customooxmlschemas.google.com/" r:id="rId26" roundtripDataSignature="AMtx7mi4p2d6DZgCduvGNr3j45blPv6E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1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12"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2b2b571e86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b2b571e867_0_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b2b571e867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2b2b571e867_0_1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b2b571e867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g2b2b571e867_0_3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2b571e867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2b2b571e867_0_3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9"/>
          <p:cNvSpPr/>
          <p:nvPr/>
        </p:nvSpPr>
        <p:spPr>
          <a:xfrm>
            <a:off x="4327431" y="6307680"/>
            <a:ext cx="53880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lt1"/>
                </a:solidFill>
                <a:latin typeface="Arial"/>
                <a:ea typeface="Arial"/>
                <a:cs typeface="Arial"/>
                <a:sym typeface="Arial"/>
              </a:rPr>
              <a:t>BARCELONA | MADRID | MALTA | ONLINE</a:t>
            </a:r>
            <a:endParaRPr sz="10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0"/>
          <p:cNvSpPr/>
          <p:nvPr/>
        </p:nvSpPr>
        <p:spPr>
          <a:xfrm>
            <a:off x="4327431" y="6307680"/>
            <a:ext cx="53880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921824"/>
                </a:solidFill>
                <a:latin typeface="Arial"/>
                <a:ea typeface="Arial"/>
                <a:cs typeface="Arial"/>
                <a:sym typeface="Arial"/>
              </a:rPr>
              <a:t>BARCELONA | MADRID | MALTA | ONLINE</a:t>
            </a:r>
            <a:endParaRPr sz="1000">
              <a:solidFill>
                <a:srgbClr val="921824"/>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1"/>
          <p:cNvSpPr/>
          <p:nvPr/>
        </p:nvSpPr>
        <p:spPr>
          <a:xfrm>
            <a:off x="4327431" y="6307680"/>
            <a:ext cx="53880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921824"/>
                </a:solidFill>
                <a:latin typeface="Arial"/>
                <a:ea typeface="Arial"/>
                <a:cs typeface="Arial"/>
                <a:sym typeface="Arial"/>
              </a:rPr>
              <a:t>BARCELONA | MADRID | MALTA | ONLINE</a:t>
            </a:r>
            <a:endParaRPr sz="1000">
              <a:solidFill>
                <a:srgbClr val="921824"/>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id="18" name="Google Shape;18;p32"/>
          <p:cNvPicPr preferRelativeResize="0"/>
          <p:nvPr/>
        </p:nvPicPr>
        <p:blipFill rotWithShape="1">
          <a:blip r:embed="rId3">
            <a:alphaModFix/>
          </a:blip>
          <a:srcRect b="0" l="0" r="0" t="0"/>
          <a:stretch/>
        </p:blipFill>
        <p:spPr>
          <a:xfrm>
            <a:off x="8261992" y="242423"/>
            <a:ext cx="1644008" cy="1121400"/>
          </a:xfrm>
          <a:prstGeom prst="rect">
            <a:avLst/>
          </a:prstGeom>
          <a:noFill/>
          <a:ln>
            <a:noFill/>
          </a:ln>
        </p:spPr>
      </p:pic>
      <p:sp>
        <p:nvSpPr>
          <p:cNvPr id="19" name="Google Shape;19;p32"/>
          <p:cNvSpPr/>
          <p:nvPr/>
        </p:nvSpPr>
        <p:spPr>
          <a:xfrm>
            <a:off x="4327431" y="6307680"/>
            <a:ext cx="53880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921824"/>
                </a:solidFill>
                <a:latin typeface="Arial"/>
                <a:ea typeface="Arial"/>
                <a:cs typeface="Arial"/>
                <a:sym typeface="Arial"/>
              </a:rPr>
              <a:t>BARCELONA | MADRID | MALTA | ONLINE</a:t>
            </a:r>
            <a:endParaRPr sz="1000">
              <a:solidFill>
                <a:srgbClr val="921824"/>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frontofficesports.com/thirty-five-ventures-latest-to-invest-in-major-league-pickleball/"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nielsensports.com/the-changing-value-of-sponsorship/"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pwc.com/us/en/industries/tmt/library/assets/pwc-tmt-sports-outlook.pdf"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tifosy.com/" TargetMode="External"/><Relationship Id="rId4" Type="http://schemas.openxmlformats.org/officeDocument/2006/relationships/image" Target="../media/image14.jpg"/><Relationship Id="rId5" Type="http://schemas.openxmlformats.org/officeDocument/2006/relationships/hyperlink" Target="https://sorare.com/" TargetMode="External"/><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sdgs.un.org/2030agenda"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on-a.es/work/cnf/" TargetMode="Externa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stillmed.olympics.com/media/Documents/News/2021/12/IOC-Sustainability-Report-2021.pdf"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www.palco23.com/competiciones/la-wwe-nombra-al-ex-wrestler-dwayne-johnson-miembro-del-consejo-y-entra-en-su-accionariado" TargetMode="External"/><Relationship Id="rId4" Type="http://schemas.openxmlformats.org/officeDocument/2006/relationships/hyperlink" Target="https://www.palco23.com/competiciones/la-serie-a-estudia-jugar-partidos-fuera-de-italia-y-pone-el-foco-en-estados-unidos-e-indi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lympics.com/ioc/olympic-charter"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thedroneracingleague.com/"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thedroneracingleague.com/"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zodsDMHBYes"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843280" y="2382966"/>
            <a:ext cx="346456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921824"/>
                </a:solidFill>
                <a:latin typeface="Georgia"/>
                <a:ea typeface="Georgia"/>
                <a:cs typeface="Georgia"/>
                <a:sym typeface="Georgia"/>
              </a:rPr>
              <a:t>MIM115 Global Sports Business and Industry </a:t>
            </a:r>
            <a:endParaRPr b="1" sz="3200">
              <a:solidFill>
                <a:srgbClr val="921824"/>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Capitalization on Emerging Markets in the Sport Industry  </a:t>
            </a:r>
            <a:endParaRPr b="1" sz="2000">
              <a:solidFill>
                <a:srgbClr val="921824"/>
              </a:solidFill>
              <a:latin typeface="Georgia"/>
              <a:ea typeface="Georgia"/>
              <a:cs typeface="Georgia"/>
              <a:sym typeface="Georgia"/>
            </a:endParaRPr>
          </a:p>
        </p:txBody>
      </p:sp>
      <p:pic>
        <p:nvPicPr>
          <p:cNvPr descr="Red Bull: How the conglomerate is making strides in football?" id="84" name="Google Shape;84;p11"/>
          <p:cNvPicPr preferRelativeResize="0"/>
          <p:nvPr/>
        </p:nvPicPr>
        <p:blipFill rotWithShape="1">
          <a:blip r:embed="rId3">
            <a:alphaModFix/>
          </a:blip>
          <a:srcRect b="0" l="31" r="159" t="0"/>
          <a:stretch/>
        </p:blipFill>
        <p:spPr>
          <a:xfrm>
            <a:off x="1541725" y="1918741"/>
            <a:ext cx="6822549" cy="34177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Capitalization on Emerging Markets in the Sport Industry  </a:t>
            </a:r>
            <a:endParaRPr b="1" sz="2000">
              <a:solidFill>
                <a:srgbClr val="921824"/>
              </a:solidFill>
              <a:latin typeface="Georgia"/>
              <a:ea typeface="Georgia"/>
              <a:cs typeface="Georgia"/>
              <a:sym typeface="Georgia"/>
            </a:endParaRPr>
          </a:p>
        </p:txBody>
      </p:sp>
      <p:pic>
        <p:nvPicPr>
          <p:cNvPr id="90" name="Google Shape;90;p14">
            <a:hlinkClick r:id="rId3"/>
          </p:cNvPr>
          <p:cNvPicPr preferRelativeResize="0"/>
          <p:nvPr/>
        </p:nvPicPr>
        <p:blipFill rotWithShape="1">
          <a:blip r:embed="rId4">
            <a:alphaModFix/>
          </a:blip>
          <a:srcRect b="6604" l="11955" r="64136" t="26173"/>
          <a:stretch/>
        </p:blipFill>
        <p:spPr>
          <a:xfrm>
            <a:off x="2878111" y="1845141"/>
            <a:ext cx="4032355" cy="372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nvSpPr>
        <p:spPr>
          <a:xfrm>
            <a:off x="4512542" y="2604535"/>
            <a:ext cx="4459156"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Commercial Trends in the Sport Industry  </a:t>
            </a:r>
            <a:endParaRPr b="1" sz="2000">
              <a:solidFill>
                <a:srgbClr val="921824"/>
              </a:solidFill>
              <a:latin typeface="Georgia"/>
              <a:ea typeface="Georgia"/>
              <a:cs typeface="Georgia"/>
              <a:sym typeface="Georgia"/>
            </a:endParaRPr>
          </a:p>
        </p:txBody>
      </p:sp>
      <p:pic>
        <p:nvPicPr>
          <p:cNvPr descr="Singapore Grand Prix 2022 - F1 Race" id="96" name="Google Shape;96;p15"/>
          <p:cNvPicPr preferRelativeResize="0"/>
          <p:nvPr/>
        </p:nvPicPr>
        <p:blipFill rotWithShape="1">
          <a:blip r:embed="rId3">
            <a:alphaModFix/>
          </a:blip>
          <a:srcRect b="-1" l="22274" r="41999" t="0"/>
          <a:stretch/>
        </p:blipFill>
        <p:spPr>
          <a:xfrm>
            <a:off x="635208" y="495351"/>
            <a:ext cx="3455615" cy="54407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Commercial Trends in the Sport Industry  </a:t>
            </a:r>
            <a:endParaRPr b="1" sz="2000">
              <a:solidFill>
                <a:srgbClr val="921824"/>
              </a:solidFill>
              <a:latin typeface="Georgia"/>
              <a:ea typeface="Georgia"/>
              <a:cs typeface="Georgia"/>
              <a:sym typeface="Georgia"/>
            </a:endParaRPr>
          </a:p>
        </p:txBody>
      </p:sp>
      <p:sp>
        <p:nvSpPr>
          <p:cNvPr id="102" name="Google Shape;102;p16"/>
          <p:cNvSpPr txBox="1"/>
          <p:nvPr/>
        </p:nvSpPr>
        <p:spPr>
          <a:xfrm>
            <a:off x="4191000" y="2464447"/>
            <a:ext cx="4584700" cy="20313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Nielsen Sports</a:t>
            </a:r>
            <a:r>
              <a:rPr lang="en-GB" sz="1400">
                <a:solidFill>
                  <a:schemeClr val="dk1"/>
                </a:solidFill>
                <a:latin typeface="Arial"/>
                <a:ea typeface="Arial"/>
                <a:cs typeface="Arial"/>
                <a:sym typeface="Arial"/>
              </a:rPr>
              <a:t>: </a:t>
            </a:r>
            <a:endParaRPr sz="2112">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New sponsorship entrants, new measurement requirements</a:t>
            </a:r>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Athlete platforms: influential and measurable</a:t>
            </a:r>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A crowded media mix requires one consistent framework</a:t>
            </a:r>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More fan touchpoints</a:t>
            </a:r>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Sales impact as standard metric</a:t>
            </a:r>
            <a:endParaRPr/>
          </a:p>
        </p:txBody>
      </p:sp>
      <p:pic>
        <p:nvPicPr>
          <p:cNvPr id="103" name="Google Shape;103;p16">
            <a:hlinkClick r:id="rId3"/>
          </p:cNvPr>
          <p:cNvPicPr preferRelativeResize="0"/>
          <p:nvPr/>
        </p:nvPicPr>
        <p:blipFill rotWithShape="1">
          <a:blip r:embed="rId4">
            <a:alphaModFix/>
          </a:blip>
          <a:srcRect b="16062" l="19423" r="63985" t="13333"/>
          <a:stretch/>
        </p:blipFill>
        <p:spPr>
          <a:xfrm>
            <a:off x="1130300" y="1615847"/>
            <a:ext cx="2665959" cy="37285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Commercial Trends in the Sport Industry  </a:t>
            </a:r>
            <a:endParaRPr b="1" sz="2000">
              <a:solidFill>
                <a:srgbClr val="921824"/>
              </a:solidFill>
              <a:latin typeface="Georgia"/>
              <a:ea typeface="Georgia"/>
              <a:cs typeface="Georgia"/>
              <a:sym typeface="Georgia"/>
            </a:endParaRPr>
          </a:p>
        </p:txBody>
      </p:sp>
      <p:sp>
        <p:nvSpPr>
          <p:cNvPr id="109" name="Google Shape;109;p18"/>
          <p:cNvSpPr txBox="1"/>
          <p:nvPr/>
        </p:nvSpPr>
        <p:spPr>
          <a:xfrm>
            <a:off x="4610100" y="2217330"/>
            <a:ext cx="352768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PWC Sports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Non-fungible tokens (NFTs): The future of digital assets in sports.</a:t>
            </a:r>
            <a:endParaRPr/>
          </a:p>
          <a:p>
            <a:pPr indent="-254000" lvl="0" marL="34290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Media rights: Content still rules as big tech weighs in.</a:t>
            </a:r>
            <a:endParaRPr/>
          </a:p>
          <a:p>
            <a:pPr indent="-254000" lvl="0" marL="34290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Smart venues: Make it magical to build revenue.</a:t>
            </a:r>
            <a:endParaRPr/>
          </a:p>
        </p:txBody>
      </p:sp>
      <p:pic>
        <p:nvPicPr>
          <p:cNvPr id="110" name="Google Shape;110;p18">
            <a:hlinkClick r:id="rId3"/>
          </p:cNvPr>
          <p:cNvPicPr preferRelativeResize="0"/>
          <p:nvPr/>
        </p:nvPicPr>
        <p:blipFill rotWithShape="1">
          <a:blip r:embed="rId4">
            <a:alphaModFix/>
          </a:blip>
          <a:srcRect b="23864" l="8076" r="66922" t="12085"/>
          <a:stretch/>
        </p:blipFill>
        <p:spPr>
          <a:xfrm>
            <a:off x="587116" y="2089982"/>
            <a:ext cx="3701707" cy="31170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nvSpPr>
        <p:spPr>
          <a:xfrm>
            <a:off x="3418052" y="215850"/>
            <a:ext cx="3069896" cy="82378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Commercial Trends in the Sport Industry  </a:t>
            </a:r>
            <a:endParaRPr b="1" sz="2000">
              <a:solidFill>
                <a:srgbClr val="921824"/>
              </a:solidFill>
              <a:latin typeface="Georgia"/>
              <a:ea typeface="Georgia"/>
              <a:cs typeface="Georgia"/>
              <a:sym typeface="Georgia"/>
            </a:endParaRPr>
          </a:p>
        </p:txBody>
      </p:sp>
      <p:pic>
        <p:nvPicPr>
          <p:cNvPr descr="Chart, histogram&#10;&#10;Description automatically generated" id="116" name="Google Shape;116;p19">
            <a:hlinkClick r:id="rId3"/>
          </p:cNvPr>
          <p:cNvPicPr preferRelativeResize="0"/>
          <p:nvPr/>
        </p:nvPicPr>
        <p:blipFill rotWithShape="1">
          <a:blip r:embed="rId4">
            <a:alphaModFix/>
          </a:blip>
          <a:srcRect b="0" l="0" r="0" t="0"/>
          <a:stretch/>
        </p:blipFill>
        <p:spPr>
          <a:xfrm>
            <a:off x="4793343" y="1487714"/>
            <a:ext cx="4434114" cy="4434114"/>
          </a:xfrm>
          <a:prstGeom prst="rect">
            <a:avLst/>
          </a:prstGeom>
          <a:noFill/>
          <a:ln>
            <a:noFill/>
          </a:ln>
        </p:spPr>
      </p:pic>
      <p:pic>
        <p:nvPicPr>
          <p:cNvPr id="117" name="Google Shape;117;p19">
            <a:hlinkClick r:id="rId5"/>
          </p:cNvPr>
          <p:cNvPicPr preferRelativeResize="0"/>
          <p:nvPr/>
        </p:nvPicPr>
        <p:blipFill rotWithShape="1">
          <a:blip r:embed="rId6">
            <a:alphaModFix/>
          </a:blip>
          <a:srcRect b="0" l="7619" r="66261" t="7983"/>
          <a:stretch/>
        </p:blipFill>
        <p:spPr>
          <a:xfrm>
            <a:off x="678543" y="1487714"/>
            <a:ext cx="3829346" cy="44341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Sport and Sustainability </a:t>
            </a:r>
            <a:endParaRPr/>
          </a:p>
        </p:txBody>
      </p:sp>
      <p:sp>
        <p:nvSpPr>
          <p:cNvPr id="123" name="Google Shape;123;p20"/>
          <p:cNvSpPr txBox="1"/>
          <p:nvPr/>
        </p:nvSpPr>
        <p:spPr>
          <a:xfrm>
            <a:off x="4878978" y="3039966"/>
            <a:ext cx="3847475" cy="160043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Sports have long been involved in Corporate Social Responsibility (CSR) activities to create positive impacts in their communities. This relationship has evolved, setting new standards for sports organizations' societal roles, with sustainability now fully integrated into their broader operations.</a:t>
            </a:r>
            <a:endParaRPr sz="1400">
              <a:solidFill>
                <a:schemeClr val="dk1"/>
              </a:solidFill>
              <a:latin typeface="Arial"/>
              <a:ea typeface="Arial"/>
              <a:cs typeface="Arial"/>
              <a:sym typeface="Arial"/>
            </a:endParaRPr>
          </a:p>
        </p:txBody>
      </p:sp>
      <p:pic>
        <p:nvPicPr>
          <p:cNvPr descr="Agenda2030" id="124" name="Google Shape;124;p20">
            <a:hlinkClick r:id="rId3"/>
          </p:cNvPr>
          <p:cNvPicPr preferRelativeResize="0"/>
          <p:nvPr/>
        </p:nvPicPr>
        <p:blipFill rotWithShape="1">
          <a:blip r:embed="rId4">
            <a:alphaModFix/>
          </a:blip>
          <a:srcRect b="0" l="0" r="0" t="0"/>
          <a:stretch/>
        </p:blipFill>
        <p:spPr>
          <a:xfrm>
            <a:off x="609074" y="1615847"/>
            <a:ext cx="3885447" cy="38757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Sport and Sustainability </a:t>
            </a:r>
            <a:endParaRPr/>
          </a:p>
        </p:txBody>
      </p:sp>
      <p:sp>
        <p:nvSpPr>
          <p:cNvPr id="130" name="Google Shape;130;p21"/>
          <p:cNvSpPr txBox="1"/>
          <p:nvPr/>
        </p:nvSpPr>
        <p:spPr>
          <a:xfrm>
            <a:off x="4542971" y="2864720"/>
            <a:ext cx="4564148"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Investment in stadia and technology, the carbon footprint of major sports events, and the development or utilization of new technology that can mitigate environmental impact or expedite the protection and restoration of the environment are critical aspects within the realm of sports and sustainability.</a:t>
            </a:r>
            <a:endParaRPr sz="2100">
              <a:solidFill>
                <a:schemeClr val="dk1"/>
              </a:solidFill>
              <a:latin typeface="Arial"/>
              <a:ea typeface="Arial"/>
              <a:cs typeface="Arial"/>
              <a:sym typeface="Arial"/>
            </a:endParaRPr>
          </a:p>
        </p:txBody>
      </p:sp>
      <p:pic>
        <p:nvPicPr>
          <p:cNvPr descr="Convertir el Camp Nou en un parque es la propuesta para la ciudad de Barcelona y utilizar la bioarquitectura como estrategia de renaturalizacion." id="131" name="Google Shape;131;p21">
            <a:hlinkClick r:id="rId3"/>
          </p:cNvPr>
          <p:cNvPicPr preferRelativeResize="0"/>
          <p:nvPr/>
        </p:nvPicPr>
        <p:blipFill rotWithShape="1">
          <a:blip r:embed="rId4">
            <a:alphaModFix/>
          </a:blip>
          <a:srcRect b="0" l="17003" r="44061" t="18792"/>
          <a:stretch/>
        </p:blipFill>
        <p:spPr>
          <a:xfrm>
            <a:off x="1399931" y="1615847"/>
            <a:ext cx="2941749" cy="40496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Sport and Sustainability </a:t>
            </a:r>
            <a:endParaRPr/>
          </a:p>
        </p:txBody>
      </p:sp>
      <p:sp>
        <p:nvSpPr>
          <p:cNvPr id="137" name="Google Shape;137;p22"/>
          <p:cNvSpPr txBox="1"/>
          <p:nvPr/>
        </p:nvSpPr>
        <p:spPr>
          <a:xfrm>
            <a:off x="4884615" y="2844224"/>
            <a:ext cx="4069442" cy="116955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Also, sports organizations can use the power of their platforms to become an advocacy hub for sustainability and generate a positive impact in society, achieving their objectives without jeopardizing the resources for future generations.</a:t>
            </a:r>
            <a:endParaRPr sz="1400">
              <a:solidFill>
                <a:schemeClr val="dk1"/>
              </a:solidFill>
              <a:latin typeface="Arial"/>
              <a:ea typeface="Arial"/>
              <a:cs typeface="Arial"/>
              <a:sym typeface="Arial"/>
            </a:endParaRPr>
          </a:p>
        </p:txBody>
      </p:sp>
      <p:pic>
        <p:nvPicPr>
          <p:cNvPr id="138" name="Google Shape;138;p22">
            <a:hlinkClick r:id="rId3"/>
          </p:cNvPr>
          <p:cNvPicPr preferRelativeResize="0"/>
          <p:nvPr/>
        </p:nvPicPr>
        <p:blipFill rotWithShape="1">
          <a:blip r:embed="rId4">
            <a:alphaModFix/>
          </a:blip>
          <a:srcRect b="16231" l="18315" r="62930" t="36513"/>
          <a:stretch/>
        </p:blipFill>
        <p:spPr>
          <a:xfrm>
            <a:off x="993531" y="1972694"/>
            <a:ext cx="3517111" cy="29126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Potential For Growth of the Sports Industry in Emerging Markets</a:t>
            </a:r>
            <a:endParaRPr b="1" sz="2000">
              <a:solidFill>
                <a:srgbClr val="921824"/>
              </a:solidFill>
              <a:latin typeface="Georgia"/>
              <a:ea typeface="Georgia"/>
              <a:cs typeface="Georgia"/>
              <a:sym typeface="Georgia"/>
            </a:endParaRPr>
          </a:p>
        </p:txBody>
      </p:sp>
      <p:sp>
        <p:nvSpPr>
          <p:cNvPr id="144" name="Google Shape;144;p23"/>
          <p:cNvSpPr txBox="1"/>
          <p:nvPr/>
        </p:nvSpPr>
        <p:spPr>
          <a:xfrm>
            <a:off x="4074912" y="2555468"/>
            <a:ext cx="4798785" cy="24519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Emerging markets, defined as countries or regions with some characteristics of a developed market but not yet fully developed, are unexplored territories for most sports properties and that is not by chance. </a:t>
            </a:r>
            <a:endParaRPr sz="1400">
              <a:solidFill>
                <a:schemeClr val="dk1"/>
              </a:solidFill>
              <a:latin typeface="Arial"/>
              <a:ea typeface="Arial"/>
              <a:cs typeface="Arial"/>
              <a:sym typeface="Arial"/>
            </a:endParaRPr>
          </a:p>
          <a:p>
            <a:pPr indent="0" lvl="0" marL="0" marR="0" rtl="0" algn="l">
              <a:spcBef>
                <a:spcPts val="800"/>
              </a:spcBef>
              <a:spcAft>
                <a:spcPts val="0"/>
              </a:spcAft>
              <a:buNone/>
            </a:pPr>
            <a:r>
              <a:t/>
            </a:r>
            <a:endParaRPr sz="1400">
              <a:solidFill>
                <a:schemeClr val="dk1"/>
              </a:solidFill>
              <a:latin typeface="Arial"/>
              <a:ea typeface="Arial"/>
              <a:cs typeface="Arial"/>
              <a:sym typeface="Arial"/>
            </a:endParaRPr>
          </a:p>
          <a:p>
            <a:pPr indent="0" lvl="0" marL="0" marR="0" rtl="0" algn="l">
              <a:spcBef>
                <a:spcPts val="800"/>
              </a:spcBef>
              <a:spcAft>
                <a:spcPts val="0"/>
              </a:spcAft>
              <a:buNone/>
            </a:pPr>
            <a:r>
              <a:rPr lang="en-GB" sz="1400">
                <a:solidFill>
                  <a:schemeClr val="dk1"/>
                </a:solidFill>
                <a:latin typeface="Arial"/>
                <a:ea typeface="Arial"/>
                <a:cs typeface="Arial"/>
                <a:sym typeface="Arial"/>
              </a:rPr>
              <a:t>Challenges like the complexity of the business environment, cultural and language barriers as well as political and social instability represent a few of the common hardships most companies and specially sports organizations will find in these markets.</a:t>
            </a:r>
            <a:endParaRPr sz="1400">
              <a:solidFill>
                <a:schemeClr val="dk1"/>
              </a:solidFill>
              <a:latin typeface="Arial"/>
              <a:ea typeface="Arial"/>
              <a:cs typeface="Arial"/>
              <a:sym typeface="Arial"/>
            </a:endParaRPr>
          </a:p>
        </p:txBody>
      </p:sp>
      <p:pic>
        <p:nvPicPr>
          <p:cNvPr descr="World Cup Qatar 2022 technology: semi-automatic offside and goal detection  - Meristation USA" id="145" name="Google Shape;145;p23"/>
          <p:cNvPicPr preferRelativeResize="0"/>
          <p:nvPr/>
        </p:nvPicPr>
        <p:blipFill rotWithShape="1">
          <a:blip r:embed="rId3">
            <a:alphaModFix/>
          </a:blip>
          <a:srcRect b="0" l="44835" r="14724" t="0"/>
          <a:stretch/>
        </p:blipFill>
        <p:spPr>
          <a:xfrm>
            <a:off x="1130301" y="2065900"/>
            <a:ext cx="2467429" cy="34321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g2b2b571e867_0_0"/>
          <p:cNvSpPr txBox="1"/>
          <p:nvPr/>
        </p:nvSpPr>
        <p:spPr>
          <a:xfrm>
            <a:off x="1032733" y="1420174"/>
            <a:ext cx="6946800" cy="824100"/>
          </a:xfrm>
          <a:prstGeom prst="rect">
            <a:avLst/>
          </a:prstGeom>
          <a:noFill/>
          <a:ln>
            <a:noFill/>
          </a:ln>
        </p:spPr>
        <p:txBody>
          <a:bodyPr anchorCtr="0" anchor="t" bIns="46150" lIns="92300" spcFirstLastPara="1" rIns="92300" wrap="square" tIns="4615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News Palco 23</a:t>
            </a:r>
            <a:endParaRPr sz="2000">
              <a:solidFill>
                <a:schemeClr val="dk1"/>
              </a:solidFill>
              <a:latin typeface="Georgia"/>
              <a:ea typeface="Georgia"/>
              <a:cs typeface="Georgia"/>
              <a:sym typeface="Georgia"/>
            </a:endParaRPr>
          </a:p>
        </p:txBody>
      </p:sp>
      <p:sp>
        <p:nvSpPr>
          <p:cNvPr id="31" name="Google Shape;31;g2b2b571e867_0_0"/>
          <p:cNvSpPr txBox="1"/>
          <p:nvPr/>
        </p:nvSpPr>
        <p:spPr>
          <a:xfrm>
            <a:off x="1032733" y="2509103"/>
            <a:ext cx="7133100" cy="2396400"/>
          </a:xfrm>
          <a:prstGeom prst="rect">
            <a:avLst/>
          </a:prstGeom>
          <a:noFill/>
          <a:ln>
            <a:noFill/>
          </a:ln>
        </p:spPr>
        <p:txBody>
          <a:bodyPr anchorCtr="0" anchor="t" bIns="46150" lIns="92300" spcFirstLastPara="1" rIns="92300" wrap="square" tIns="46150">
            <a:noAutofit/>
          </a:bodyPr>
          <a:lstStyle/>
          <a:p>
            <a:pPr indent="0" lvl="0" marL="0" marR="0" rtl="0" algn="l">
              <a:spcBef>
                <a:spcPts val="0"/>
              </a:spcBef>
              <a:spcAft>
                <a:spcPts val="0"/>
              </a:spcAft>
              <a:buNone/>
            </a:pPr>
            <a:r>
              <a:rPr b="1" lang="en-GB">
                <a:solidFill>
                  <a:schemeClr val="dk1"/>
                </a:solidFill>
              </a:rPr>
              <a:t>WWE names Dwayne Johnson as part of the board and shareholder</a:t>
            </a:r>
            <a:endParaRPr b="1">
              <a:solidFill>
                <a:schemeClr val="dk1"/>
              </a:solidFill>
            </a:endParaRPr>
          </a:p>
          <a:p>
            <a:pPr indent="0" lvl="0" marL="0" marR="0" rtl="0" algn="l">
              <a:spcBef>
                <a:spcPts val="0"/>
              </a:spcBef>
              <a:spcAft>
                <a:spcPts val="0"/>
              </a:spcAft>
              <a:buNone/>
            </a:pPr>
            <a:r>
              <a:t/>
            </a:r>
            <a:endParaRPr b="1">
              <a:solidFill>
                <a:schemeClr val="dk1"/>
              </a:solidFill>
            </a:endParaRPr>
          </a:p>
          <a:p>
            <a:pPr indent="0" lvl="0" marL="0" marR="0" rtl="0" algn="l">
              <a:spcBef>
                <a:spcPts val="0"/>
              </a:spcBef>
              <a:spcAft>
                <a:spcPts val="0"/>
              </a:spcAft>
              <a:buNone/>
            </a:pPr>
            <a:r>
              <a:rPr lang="en-GB" u="sng">
                <a:solidFill>
                  <a:schemeClr val="hlink"/>
                </a:solidFill>
                <a:hlinkClick r:id="rId3"/>
              </a:rPr>
              <a:t>https://www.palco23.com/competiciones/la-wwe-nombra-al-ex-wrestler-dwayne-johnson-miembro-del-consejo-y-entra-en-su-accionariado</a:t>
            </a:r>
            <a:r>
              <a:rPr lang="en-GB">
                <a:solidFill>
                  <a:schemeClr val="dk1"/>
                </a:solidFill>
              </a:rPr>
              <a:t> </a:t>
            </a:r>
            <a:endParaRPr sz="1400">
              <a:solidFill>
                <a:schemeClr val="dk1"/>
              </a:solidFill>
            </a:endParaRPr>
          </a:p>
          <a:p>
            <a:pPr indent="0" lvl="0" marL="457200" marR="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b="1" lang="en-GB">
                <a:solidFill>
                  <a:schemeClr val="dk1"/>
                </a:solidFill>
              </a:rPr>
              <a:t>Football COmpetition Serie A Plans Matches In The USA &amp; India (Not Saudi)</a:t>
            </a:r>
            <a:endParaRPr b="1"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GB" u="sng">
                <a:solidFill>
                  <a:schemeClr val="hlink"/>
                </a:solidFill>
                <a:hlinkClick r:id="rId4"/>
              </a:rPr>
              <a:t>https://www.palco23.com/competiciones/la-serie-a-estudia-jugar-partidos-fuera-de-italia-y-pone-el-foco-en-estados-unidos-e-india</a:t>
            </a:r>
            <a:r>
              <a:rPr lang="en-GB">
                <a:solidFill>
                  <a:schemeClr val="dk1"/>
                </a:solidFill>
              </a:rPr>
              <a:t> </a:t>
            </a:r>
            <a:endParaRPr sz="1400">
              <a:solidFill>
                <a:schemeClr val="dk1"/>
              </a:solidFill>
            </a:endParaRPr>
          </a:p>
          <a:p>
            <a:pPr indent="0" lvl="0" marL="0" marR="0" rtl="0" algn="l">
              <a:spcBef>
                <a:spcPts val="20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nvSpPr>
        <p:spPr>
          <a:xfrm>
            <a:off x="2081374" y="2528990"/>
            <a:ext cx="4975260" cy="15977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Georgia"/>
              <a:buNone/>
            </a:pPr>
            <a:r>
              <a:rPr b="1" lang="en-GB" sz="2800">
                <a:solidFill>
                  <a:schemeClr val="lt1"/>
                </a:solidFill>
                <a:latin typeface="Georgia"/>
                <a:ea typeface="Georgia"/>
                <a:cs typeface="Georgia"/>
                <a:sym typeface="Georgia"/>
              </a:rPr>
              <a:t>Thank You</a:t>
            </a:r>
            <a:endParaRPr b="1" sz="2800">
              <a:solidFill>
                <a:schemeClr val="lt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3"/>
          <p:cNvSpPr txBox="1"/>
          <p:nvPr/>
        </p:nvSpPr>
        <p:spPr>
          <a:xfrm>
            <a:off x="3865004" y="1103508"/>
            <a:ext cx="4508500"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Emerging Sports and Markets  </a:t>
            </a:r>
            <a:endParaRPr/>
          </a:p>
        </p:txBody>
      </p:sp>
      <p:sp>
        <p:nvSpPr>
          <p:cNvPr id="37" name="Google Shape;37;p3"/>
          <p:cNvSpPr txBox="1"/>
          <p:nvPr/>
        </p:nvSpPr>
        <p:spPr>
          <a:xfrm>
            <a:off x="3821452" y="2041105"/>
            <a:ext cx="4954200" cy="738900"/>
          </a:xfrm>
          <a:prstGeom prst="rect">
            <a:avLst/>
          </a:prstGeom>
          <a:noFill/>
          <a:ln>
            <a:noFill/>
          </a:ln>
        </p:spPr>
        <p:txBody>
          <a:bodyPr anchorCtr="0" anchor="ctr" bIns="45700" lIns="91425" spcFirstLastPara="1" rIns="91425" wrap="square" tIns="45700">
            <a:spAutoFit/>
          </a:bodyPr>
          <a:lstStyle/>
          <a:p>
            <a:pPr indent="0" lvl="0" marL="457200" marR="0" rtl="0" algn="l">
              <a:spcBef>
                <a:spcPts val="0"/>
              </a:spcBef>
              <a:spcAft>
                <a:spcPts val="0"/>
              </a:spcAft>
              <a:buNone/>
            </a:pPr>
            <a:r>
              <a:rPr lang="en-GB">
                <a:solidFill>
                  <a:schemeClr val="dk1"/>
                </a:solidFill>
              </a:rPr>
              <a:t>What is your favourite emerging sports and how are they expanding across other communities internationally and globally?</a:t>
            </a:r>
            <a:endParaRPr sz="1400">
              <a:solidFill>
                <a:schemeClr val="dk1"/>
              </a:solidFill>
              <a:latin typeface="Arial"/>
              <a:ea typeface="Arial"/>
              <a:cs typeface="Arial"/>
              <a:sym typeface="Arial"/>
            </a:endParaRPr>
          </a:p>
        </p:txBody>
      </p:sp>
      <p:pic>
        <p:nvPicPr>
          <p:cNvPr descr="Graphical user interface&#10;&#10;Description automatically generated with medium confidence" id="38" name="Google Shape;38;p3"/>
          <p:cNvPicPr preferRelativeResize="0"/>
          <p:nvPr/>
        </p:nvPicPr>
        <p:blipFill rotWithShape="1">
          <a:blip r:embed="rId3">
            <a:alphaModFix/>
          </a:blip>
          <a:srcRect b="-2" l="21276" r="21455" t="0"/>
          <a:stretch/>
        </p:blipFill>
        <p:spPr>
          <a:xfrm>
            <a:off x="542193" y="1103508"/>
            <a:ext cx="3062653" cy="45457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2b2b571e867_0_16"/>
          <p:cNvSpPr txBox="1"/>
          <p:nvPr/>
        </p:nvSpPr>
        <p:spPr>
          <a:xfrm>
            <a:off x="1032733" y="1420174"/>
            <a:ext cx="6946800" cy="824100"/>
          </a:xfrm>
          <a:prstGeom prst="rect">
            <a:avLst/>
          </a:prstGeom>
          <a:noFill/>
          <a:ln>
            <a:noFill/>
          </a:ln>
        </p:spPr>
        <p:txBody>
          <a:bodyPr anchorCtr="0" anchor="t" bIns="46150" lIns="92300" spcFirstLastPara="1" rIns="92300" wrap="square" tIns="4615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Group Activity (15 minutes)</a:t>
            </a:r>
            <a:endParaRPr sz="2000">
              <a:solidFill>
                <a:schemeClr val="dk1"/>
              </a:solidFill>
              <a:latin typeface="Georgia"/>
              <a:ea typeface="Georgia"/>
              <a:cs typeface="Georgia"/>
              <a:sym typeface="Georgia"/>
            </a:endParaRPr>
          </a:p>
        </p:txBody>
      </p:sp>
      <p:sp>
        <p:nvSpPr>
          <p:cNvPr id="44" name="Google Shape;44;g2b2b571e867_0_16"/>
          <p:cNvSpPr txBox="1"/>
          <p:nvPr/>
        </p:nvSpPr>
        <p:spPr>
          <a:xfrm>
            <a:off x="1032733" y="2509103"/>
            <a:ext cx="7133100" cy="2396400"/>
          </a:xfrm>
          <a:prstGeom prst="rect">
            <a:avLst/>
          </a:prstGeom>
          <a:noFill/>
          <a:ln>
            <a:noFill/>
          </a:ln>
        </p:spPr>
        <p:txBody>
          <a:bodyPr anchorCtr="0" anchor="t" bIns="46150" lIns="92300" spcFirstLastPara="1" rIns="92300" wrap="square" tIns="46150">
            <a:noAutofit/>
          </a:bodyPr>
          <a:lstStyle/>
          <a:p>
            <a:pPr indent="-317500" lvl="0" marL="457200" rtl="0" algn="l">
              <a:spcBef>
                <a:spcPts val="0"/>
              </a:spcBef>
              <a:spcAft>
                <a:spcPts val="0"/>
              </a:spcAft>
              <a:buClr>
                <a:schemeClr val="dk1"/>
              </a:buClr>
              <a:buSzPts val="1400"/>
              <a:buAutoNum type="arabicParenR"/>
            </a:pPr>
            <a:r>
              <a:rPr b="1" lang="en-GB">
                <a:solidFill>
                  <a:schemeClr val="dk1"/>
                </a:solidFill>
              </a:rPr>
              <a:t>How do different global markets impact sports business strategies for emerging sports?</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marR="0" rtl="0" algn="l">
              <a:spcBef>
                <a:spcPts val="200"/>
              </a:spcBef>
              <a:spcAft>
                <a:spcPts val="0"/>
              </a:spcAft>
              <a:buClr>
                <a:schemeClr val="dk1"/>
              </a:buClr>
              <a:buSzPts val="1400"/>
              <a:buFont typeface="Arial"/>
              <a:buAutoNum type="arabicParenR"/>
            </a:pPr>
            <a:r>
              <a:rPr b="1" lang="en-GB">
                <a:solidFill>
                  <a:schemeClr val="dk1"/>
                </a:solidFill>
              </a:rPr>
              <a:t>What are the ethical considerations in sports business at a global scale for emerging sports?</a:t>
            </a:r>
            <a:endParaRPr sz="1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6"/>
          <p:cNvSpPr txBox="1"/>
          <p:nvPr/>
        </p:nvSpPr>
        <p:spPr>
          <a:xfrm>
            <a:off x="1401857" y="73491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Emerging Sports and Markets  </a:t>
            </a:r>
            <a:endParaRPr/>
          </a:p>
        </p:txBody>
      </p:sp>
      <p:sp>
        <p:nvSpPr>
          <p:cNvPr id="50" name="Google Shape;50;p6"/>
          <p:cNvSpPr txBox="1"/>
          <p:nvPr/>
        </p:nvSpPr>
        <p:spPr>
          <a:xfrm>
            <a:off x="4646951" y="2113612"/>
            <a:ext cx="368383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The disruption of new technologies in the early 21st century paved the way for the development of new corporate strategies, novel forms of entertainment, and disintermediation. This evolution has resulted in:</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 New forms of investments</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 New platforms</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 Emerging sports</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 Opening new markets for traditional sports</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All within the sports and entertainment environment.</a:t>
            </a:r>
            <a:endParaRPr sz="1400">
              <a:solidFill>
                <a:schemeClr val="dk1"/>
              </a:solidFill>
              <a:latin typeface="Arial"/>
              <a:ea typeface="Arial"/>
              <a:cs typeface="Arial"/>
              <a:sym typeface="Arial"/>
            </a:endParaRPr>
          </a:p>
        </p:txBody>
      </p:sp>
      <p:pic>
        <p:nvPicPr>
          <p:cNvPr descr="New IOC headquarters – Architecture of the Games" id="51" name="Google Shape;51;p6">
            <a:hlinkClick r:id="rId3"/>
          </p:cNvPr>
          <p:cNvPicPr preferRelativeResize="0"/>
          <p:nvPr/>
        </p:nvPicPr>
        <p:blipFill rotWithShape="1">
          <a:blip r:embed="rId4">
            <a:alphaModFix/>
          </a:blip>
          <a:srcRect b="-1" l="34877" r="22886" t="0"/>
          <a:stretch/>
        </p:blipFill>
        <p:spPr>
          <a:xfrm>
            <a:off x="1401003" y="1477107"/>
            <a:ext cx="2758167" cy="43426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7"/>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Esports</a:t>
            </a:r>
            <a:endParaRPr/>
          </a:p>
        </p:txBody>
      </p:sp>
      <p:sp>
        <p:nvSpPr>
          <p:cNvPr id="57" name="Google Shape;57;p7"/>
          <p:cNvSpPr txBox="1"/>
          <p:nvPr/>
        </p:nvSpPr>
        <p:spPr>
          <a:xfrm>
            <a:off x="4151235" y="2774090"/>
            <a:ext cx="4954200" cy="1169700"/>
          </a:xfrm>
          <a:prstGeom prst="rect">
            <a:avLst/>
          </a:prstGeom>
          <a:noFill/>
          <a:ln>
            <a:noFill/>
          </a:ln>
        </p:spPr>
        <p:txBody>
          <a:bodyPr anchorCtr="0" anchor="ctr" bIns="45700" lIns="91425" spcFirstLastPara="1" rIns="91425" wrap="square" tIns="45700">
            <a:spAutoFit/>
          </a:bodyPr>
          <a:lstStyle/>
          <a:p>
            <a:pPr indent="-342900" lvl="0" marL="342900" marR="0" rtl="0" algn="l">
              <a:spcBef>
                <a:spcPts val="0"/>
              </a:spcBef>
              <a:spcAft>
                <a:spcPts val="0"/>
              </a:spcAft>
              <a:buClr>
                <a:schemeClr val="dk1"/>
              </a:buClr>
              <a:buSzPts val="1400"/>
              <a:buFont typeface="Arial"/>
              <a:buChar char="•"/>
            </a:pPr>
            <a:r>
              <a:rPr lang="en-GB">
                <a:solidFill>
                  <a:schemeClr val="dk1"/>
                </a:solidFill>
              </a:rPr>
              <a:t>Esports, or competitive video gaming, has experienced exponential growth over the past decade. Once a niche hobby, it has now become a billion-dollar industry with its own professional leagues, celebrity players, and a massive global audience.</a:t>
            </a:r>
            <a:endParaRPr b="0" i="0" sz="1400" u="none" cap="none" strike="noStrike">
              <a:solidFill>
                <a:schemeClr val="dk1"/>
              </a:solidFill>
              <a:latin typeface="Arial"/>
              <a:ea typeface="Arial"/>
              <a:cs typeface="Arial"/>
              <a:sym typeface="Arial"/>
            </a:endParaRPr>
          </a:p>
        </p:txBody>
      </p:sp>
      <p:pic>
        <p:nvPicPr>
          <p:cNvPr descr="Drone Racing League - Wikipedia" id="58" name="Google Shape;58;p7">
            <a:hlinkClick r:id="rId3"/>
          </p:cNvPr>
          <p:cNvPicPr preferRelativeResize="0"/>
          <p:nvPr/>
        </p:nvPicPr>
        <p:blipFill rotWithShape="1">
          <a:blip r:embed="rId4">
            <a:alphaModFix/>
          </a:blip>
          <a:srcRect b="1" l="51669" r="5936" t="0"/>
          <a:stretch/>
        </p:blipFill>
        <p:spPr>
          <a:xfrm>
            <a:off x="1130300" y="1544407"/>
            <a:ext cx="2702329" cy="42547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2b2b571e867_0_33"/>
          <p:cNvSpPr txBox="1"/>
          <p:nvPr/>
        </p:nvSpPr>
        <p:spPr>
          <a:xfrm>
            <a:off x="993531" y="792064"/>
            <a:ext cx="7782300" cy="82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Esports - Challenges &amp; Solutions</a:t>
            </a:r>
            <a:endParaRPr/>
          </a:p>
        </p:txBody>
      </p:sp>
      <p:sp>
        <p:nvSpPr>
          <p:cNvPr id="64" name="Google Shape;64;g2b2b571e867_0_33"/>
          <p:cNvSpPr txBox="1"/>
          <p:nvPr/>
        </p:nvSpPr>
        <p:spPr>
          <a:xfrm>
            <a:off x="4151235" y="2774090"/>
            <a:ext cx="4954200" cy="738900"/>
          </a:xfrm>
          <a:prstGeom prst="rect">
            <a:avLst/>
          </a:prstGeom>
          <a:noFill/>
          <a:ln>
            <a:noFill/>
          </a:ln>
        </p:spPr>
        <p:txBody>
          <a:bodyPr anchorCtr="0" anchor="ctr" bIns="45700" lIns="91425" spcFirstLastPara="1" rIns="91425" wrap="square" tIns="45700">
            <a:spAutoFit/>
          </a:bodyPr>
          <a:lstStyle/>
          <a:p>
            <a:pPr indent="-342900" lvl="0" marL="342900" marR="0" rtl="0" algn="l">
              <a:spcBef>
                <a:spcPts val="0"/>
              </a:spcBef>
              <a:spcAft>
                <a:spcPts val="0"/>
              </a:spcAft>
              <a:buClr>
                <a:schemeClr val="dk1"/>
              </a:buClr>
              <a:buSzPts val="1400"/>
              <a:buFont typeface="Arial"/>
              <a:buChar char="•"/>
            </a:pPr>
            <a:r>
              <a:rPr lang="en-GB">
                <a:solidFill>
                  <a:schemeClr val="dk1"/>
                </a:solidFill>
              </a:rPr>
              <a:t>Fan monetization</a:t>
            </a:r>
            <a:endParaRPr>
              <a:solidFill>
                <a:schemeClr val="dk1"/>
              </a:solidFill>
            </a:endParaRPr>
          </a:p>
          <a:p>
            <a:pPr indent="-342900" lvl="0" marL="342900" marR="0" rtl="0" algn="l">
              <a:spcBef>
                <a:spcPts val="0"/>
              </a:spcBef>
              <a:spcAft>
                <a:spcPts val="0"/>
              </a:spcAft>
              <a:buClr>
                <a:schemeClr val="dk1"/>
              </a:buClr>
              <a:buSzPts val="1400"/>
              <a:buChar char="•"/>
            </a:pPr>
            <a:r>
              <a:rPr lang="en-GB">
                <a:solidFill>
                  <a:schemeClr val="dk1"/>
                </a:solidFill>
              </a:rPr>
              <a:t>Teams focusing on the competitive side</a:t>
            </a:r>
            <a:endParaRPr>
              <a:solidFill>
                <a:schemeClr val="dk1"/>
              </a:solidFill>
            </a:endParaRPr>
          </a:p>
          <a:p>
            <a:pPr indent="0" lvl="0" marL="0" marR="0" rtl="0" algn="l">
              <a:spcBef>
                <a:spcPts val="0"/>
              </a:spcBef>
              <a:spcAft>
                <a:spcPts val="0"/>
              </a:spcAft>
              <a:buNone/>
            </a:pPr>
            <a:r>
              <a:t/>
            </a:r>
            <a:endParaRPr>
              <a:solidFill>
                <a:schemeClr val="dk1"/>
              </a:solidFill>
            </a:endParaRPr>
          </a:p>
        </p:txBody>
      </p:sp>
      <p:pic>
        <p:nvPicPr>
          <p:cNvPr descr="Drone Racing League - Wikipedia" id="65" name="Google Shape;65;g2b2b571e867_0_33">
            <a:hlinkClick r:id="rId3"/>
          </p:cNvPr>
          <p:cNvPicPr preferRelativeResize="0"/>
          <p:nvPr/>
        </p:nvPicPr>
        <p:blipFill rotWithShape="1">
          <a:blip r:embed="rId4">
            <a:alphaModFix/>
          </a:blip>
          <a:srcRect b="0" l="51670" r="5935" t="0"/>
          <a:stretch/>
        </p:blipFill>
        <p:spPr>
          <a:xfrm>
            <a:off x="1130300" y="1544407"/>
            <a:ext cx="2702331" cy="4254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2b2b571e867_0_39"/>
          <p:cNvSpPr txBox="1"/>
          <p:nvPr/>
        </p:nvSpPr>
        <p:spPr>
          <a:xfrm>
            <a:off x="1032733" y="1420174"/>
            <a:ext cx="6946800" cy="824100"/>
          </a:xfrm>
          <a:prstGeom prst="rect">
            <a:avLst/>
          </a:prstGeom>
          <a:noFill/>
          <a:ln>
            <a:noFill/>
          </a:ln>
        </p:spPr>
        <p:txBody>
          <a:bodyPr anchorCtr="0" anchor="t" bIns="46150" lIns="92300" spcFirstLastPara="1" rIns="92300" wrap="square" tIns="4615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Group Activity (15 minutes)</a:t>
            </a:r>
            <a:endParaRPr sz="2000">
              <a:solidFill>
                <a:schemeClr val="dk1"/>
              </a:solidFill>
              <a:latin typeface="Georgia"/>
              <a:ea typeface="Georgia"/>
              <a:cs typeface="Georgia"/>
              <a:sym typeface="Georgia"/>
            </a:endParaRPr>
          </a:p>
        </p:txBody>
      </p:sp>
      <p:sp>
        <p:nvSpPr>
          <p:cNvPr id="71" name="Google Shape;71;g2b2b571e867_0_39"/>
          <p:cNvSpPr txBox="1"/>
          <p:nvPr/>
        </p:nvSpPr>
        <p:spPr>
          <a:xfrm>
            <a:off x="1032733" y="2509103"/>
            <a:ext cx="7133100" cy="2396400"/>
          </a:xfrm>
          <a:prstGeom prst="rect">
            <a:avLst/>
          </a:prstGeom>
          <a:noFill/>
          <a:ln>
            <a:noFill/>
          </a:ln>
        </p:spPr>
        <p:txBody>
          <a:bodyPr anchorCtr="0" anchor="t" bIns="46150" lIns="92300" spcFirstLastPara="1" rIns="92300" wrap="square" tIns="46150">
            <a:noAutofit/>
          </a:bodyPr>
          <a:lstStyle/>
          <a:p>
            <a:pPr indent="-317500" lvl="0" marL="457200" rtl="0" algn="l">
              <a:spcBef>
                <a:spcPts val="0"/>
              </a:spcBef>
              <a:spcAft>
                <a:spcPts val="0"/>
              </a:spcAft>
              <a:buClr>
                <a:schemeClr val="dk1"/>
              </a:buClr>
              <a:buSzPts val="1400"/>
              <a:buAutoNum type="arabicParenR"/>
            </a:pPr>
            <a:r>
              <a:rPr b="1" lang="en-GB">
                <a:solidFill>
                  <a:schemeClr val="dk1"/>
                </a:solidFill>
              </a:rPr>
              <a:t>In groups analyze an emerging sport case study and outline one main </a:t>
            </a:r>
            <a:r>
              <a:rPr b="1" lang="en-GB">
                <a:solidFill>
                  <a:schemeClr val="dk1"/>
                </a:solidFill>
              </a:rPr>
              <a:t>challenge and</a:t>
            </a:r>
            <a:r>
              <a:rPr b="1" lang="en-GB">
                <a:solidFill>
                  <a:schemeClr val="dk1"/>
                </a:solidFill>
              </a:rPr>
              <a:t>  develop three strategic solutions from a stakeholder point of view (athlete, media company and sponsor)</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marR="0" rtl="0" algn="l">
              <a:spcBef>
                <a:spcPts val="200"/>
              </a:spcBef>
              <a:spcAft>
                <a:spcPts val="0"/>
              </a:spcAft>
              <a:buClr>
                <a:schemeClr val="dk1"/>
              </a:buClr>
              <a:buSzPts val="1400"/>
              <a:buFont typeface="Arial"/>
              <a:buAutoNum type="arabicParenR"/>
            </a:pPr>
            <a:r>
              <a:rPr b="1" lang="en-GB">
                <a:solidFill>
                  <a:schemeClr val="dk1"/>
                </a:solidFill>
              </a:rPr>
              <a:t>Present analysis and recommendations</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8"/>
          <p:cNvSpPr txBox="1"/>
          <p:nvPr/>
        </p:nvSpPr>
        <p:spPr>
          <a:xfrm>
            <a:off x="993531" y="792064"/>
            <a:ext cx="7782169" cy="823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1824"/>
              </a:buClr>
              <a:buSzPts val="2000"/>
              <a:buFont typeface="Georgia"/>
              <a:buNone/>
            </a:pPr>
            <a:r>
              <a:rPr b="1" lang="en-GB" sz="2000">
                <a:solidFill>
                  <a:srgbClr val="921824"/>
                </a:solidFill>
                <a:latin typeface="Georgia"/>
                <a:ea typeface="Georgia"/>
                <a:cs typeface="Georgia"/>
                <a:sym typeface="Georgia"/>
              </a:rPr>
              <a:t>Emerging Sports and Markets  </a:t>
            </a:r>
            <a:endParaRPr/>
          </a:p>
        </p:txBody>
      </p:sp>
      <p:sp>
        <p:nvSpPr>
          <p:cNvPr id="77" name="Google Shape;77;p8"/>
          <p:cNvSpPr txBox="1"/>
          <p:nvPr/>
        </p:nvSpPr>
        <p:spPr>
          <a:xfrm>
            <a:off x="4242217" y="2733745"/>
            <a:ext cx="4863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rPr>
              <a:t>What are recent developments and trends in the sports industry you have observed?</a:t>
            </a:r>
            <a:endParaRPr sz="1400">
              <a:solidFill>
                <a:schemeClr val="dk1"/>
              </a:solidFill>
              <a:latin typeface="Arial"/>
              <a:ea typeface="Arial"/>
              <a:cs typeface="Arial"/>
              <a:sym typeface="Arial"/>
            </a:endParaRPr>
          </a:p>
        </p:txBody>
      </p:sp>
      <p:pic>
        <p:nvPicPr>
          <p:cNvPr descr="Amazon Prime Video Premier League Intro 2020/21 - YouTube" id="78" name="Google Shape;78;p8">
            <a:hlinkClick r:id="rId3"/>
          </p:cNvPr>
          <p:cNvPicPr preferRelativeResize="0"/>
          <p:nvPr/>
        </p:nvPicPr>
        <p:blipFill rotWithShape="1">
          <a:blip r:embed="rId4">
            <a:alphaModFix/>
          </a:blip>
          <a:srcRect b="17588" l="32813" r="31236" t="15047"/>
          <a:stretch/>
        </p:blipFill>
        <p:spPr>
          <a:xfrm>
            <a:off x="993531" y="1717031"/>
            <a:ext cx="3074904" cy="32409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Rojo naranja">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2016-07-11T04:31:49Z</dcterms:created>
  <dc:creator>Ester Benedit Martínez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1.03265E7</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