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56" r:id="rId5"/>
    <p:sldId id="258"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81" r:id="rId19"/>
    <p:sldId id="282" r:id="rId20"/>
    <p:sldId id="277" r:id="rId21"/>
    <p:sldId id="279" r:id="rId22"/>
    <p:sldId id="283" r:id="rId23"/>
    <p:sldId id="284" r:id="rId24"/>
    <p:sldId id="285" r:id="rId25"/>
    <p:sldId id="286" r:id="rId26"/>
    <p:sldId id="288" r:id="rId27"/>
    <p:sldId id="289" r:id="rId28"/>
    <p:sldId id="291" r:id="rId29"/>
    <p:sldId id="785" r:id="rId30"/>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FC7F4-489D-B06D-3725-2AF1E0E83D96}" v="256" dt="2023-12-29T07:13:53.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5" autoAdjust="0"/>
    <p:restoredTop sz="94674"/>
  </p:normalViewPr>
  <p:slideViewPr>
    <p:cSldViewPr snapToGrid="0" snapToObjects="1">
      <p:cViewPr varScale="1">
        <p:scale>
          <a:sx n="64" d="100"/>
          <a:sy n="64" d="100"/>
        </p:scale>
        <p:origin x="1458"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22/01/2024</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22/01/2024</a:t>
            </a:fld>
            <a:endParaRPr lang="en-GB"/>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a:p>
        </p:txBody>
      </p:sp>
    </p:spTree>
    <p:extLst>
      <p:ext uri="{BB962C8B-B14F-4D97-AF65-F5344CB8AC3E}">
        <p14:creationId xmlns:p14="http://schemas.microsoft.com/office/powerpoint/2010/main" val="41311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2</a:t>
            </a:fld>
            <a:endParaRPr lang="en-GB"/>
          </a:p>
        </p:txBody>
      </p:sp>
    </p:spTree>
    <p:extLst>
      <p:ext uri="{BB962C8B-B14F-4D97-AF65-F5344CB8AC3E}">
        <p14:creationId xmlns:p14="http://schemas.microsoft.com/office/powerpoint/2010/main" val="3140800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www.mckinsey.com/~/media/mckinsey/industries/retail/our%20insights/sporting%20goods%202022%20the%20new%20normal%20is%20here/sporting-goods-report-2022-report.pdf?shouldIndex=fals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fifa.com/football-development/fifa-forward"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ckinsey.com/~/media/mckinsey/industries/retail/our%20insights/sporting%20goods%202022%20the%20new%20normal%20is%20here/sporting-goods-report-2022-report.pdf?shouldIndex=false"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3DEC4-160F-8D45-928E-F904BB56AA6E}"/>
              </a:ext>
            </a:extLst>
          </p:cNvPr>
          <p:cNvSpPr txBox="1"/>
          <p:nvPr/>
        </p:nvSpPr>
        <p:spPr>
          <a:xfrm>
            <a:off x="792480" y="1554480"/>
            <a:ext cx="3383280" cy="417358"/>
          </a:xfrm>
          <a:prstGeom prst="rect">
            <a:avLst/>
          </a:prstGeom>
          <a:noFill/>
        </p:spPr>
        <p:txBody>
          <a:bodyPr wrap="square" lIns="91440" tIns="45720" rIns="91440" bIns="45720" rtlCol="0" anchor="t">
            <a:spAutoFit/>
          </a:bodyPr>
          <a:lstStyle/>
          <a:p>
            <a:endParaRPr lang="en" sz="2100" spc="3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12168F-BBB5-C845-B138-AB550A9E1E14}"/>
              </a:ext>
            </a:extLst>
          </p:cNvPr>
          <p:cNvSpPr txBox="1"/>
          <p:nvPr/>
        </p:nvSpPr>
        <p:spPr>
          <a:xfrm>
            <a:off x="843280" y="2382966"/>
            <a:ext cx="3464560" cy="2062103"/>
          </a:xfrm>
          <a:prstGeom prst="rect">
            <a:avLst/>
          </a:prstGeom>
          <a:noFill/>
        </p:spPr>
        <p:txBody>
          <a:bodyPr wrap="square" lIns="91440" tIns="45720" rIns="91440" bIns="45720" rtlCol="0" anchor="t">
            <a:spAutoFit/>
          </a:bodyPr>
          <a:lstStyle/>
          <a:p>
            <a:r>
              <a:rPr lang="en-US" sz="3200" b="1" dirty="0">
                <a:solidFill>
                  <a:srgbClr val="921824"/>
                </a:solidFill>
                <a:latin typeface="Georgia"/>
              </a:rPr>
              <a:t>MIM115 Global Sports Business and Industry </a:t>
            </a:r>
            <a:endParaRPr lang="en" sz="3200" b="1">
              <a:solidFill>
                <a:srgbClr val="921824"/>
              </a:solidFill>
              <a:latin typeface="Georgia" panose="02040502050405020303" pitchFamily="18" charset="0"/>
            </a:endParaRPr>
          </a:p>
        </p:txBody>
      </p:sp>
    </p:spTree>
    <p:extLst>
      <p:ext uri="{BB962C8B-B14F-4D97-AF65-F5344CB8AC3E}">
        <p14:creationId xmlns:p14="http://schemas.microsoft.com/office/powerpoint/2010/main" val="751796680"/>
      </p:ext>
    </p:extLst>
  </p:cSld>
  <p:clrMapOvr>
    <a:masterClrMapping/>
  </p:clrMapOvr>
  <mc:AlternateContent xmlns:mc="http://schemas.openxmlformats.org/markup-compatibility/2006" xmlns:p14="http://schemas.microsoft.com/office/powerpoint/2010/main">
    <mc:Choice Requires="p14">
      <p:transition spd="slow" p14:dur="2000" advTm="6387"/>
    </mc:Choice>
    <mc:Fallback xmlns="">
      <p:transition spd="slow" advTm="63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pic>
        <p:nvPicPr>
          <p:cNvPr id="2" name="Picture 1" descr="Graphical user interface, application, Word&#10;&#10;Description automatically generated">
            <a:extLst>
              <a:ext uri="{FF2B5EF4-FFF2-40B4-BE49-F238E27FC236}">
                <a16:creationId xmlns:a16="http://schemas.microsoft.com/office/drawing/2014/main" id="{20F25F7D-A9C8-97A3-0972-49B6AD121670}"/>
              </a:ext>
            </a:extLst>
          </p:cNvPr>
          <p:cNvPicPr>
            <a:picLocks noChangeAspect="1"/>
          </p:cNvPicPr>
          <p:nvPr/>
        </p:nvPicPr>
        <p:blipFill rotWithShape="1">
          <a:blip r:embed="rId2"/>
          <a:srcRect l="65670" t="24063" r="10470" b="31445"/>
          <a:stretch/>
        </p:blipFill>
        <p:spPr bwMode="auto">
          <a:xfrm>
            <a:off x="993531" y="1615847"/>
            <a:ext cx="6894248" cy="42250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331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pic>
        <p:nvPicPr>
          <p:cNvPr id="2" name="Picture 1" descr="Graphical user interface, application, Word&#10;&#10;Description automatically generated">
            <a:extLst>
              <a:ext uri="{FF2B5EF4-FFF2-40B4-BE49-F238E27FC236}">
                <a16:creationId xmlns:a16="http://schemas.microsoft.com/office/drawing/2014/main" id="{C6B132A2-FEE1-DDE5-54FE-DA37ACD37FF0}"/>
              </a:ext>
            </a:extLst>
          </p:cNvPr>
          <p:cNvPicPr>
            <a:picLocks noChangeAspect="1"/>
          </p:cNvPicPr>
          <p:nvPr/>
        </p:nvPicPr>
        <p:blipFill rotWithShape="1">
          <a:blip r:embed="rId2"/>
          <a:srcRect l="63315" t="19504" r="5899" b="27163"/>
          <a:stretch/>
        </p:blipFill>
        <p:spPr bwMode="auto">
          <a:xfrm>
            <a:off x="1458251" y="1615847"/>
            <a:ext cx="6852727" cy="39017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527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sp>
        <p:nvSpPr>
          <p:cNvPr id="5" name="TextBox 4">
            <a:extLst>
              <a:ext uri="{FF2B5EF4-FFF2-40B4-BE49-F238E27FC236}">
                <a16:creationId xmlns:a16="http://schemas.microsoft.com/office/drawing/2014/main" id="{9364DEEE-1123-E5BC-309F-A020F8AC452F}"/>
              </a:ext>
            </a:extLst>
          </p:cNvPr>
          <p:cNvSpPr txBox="1"/>
          <p:nvPr/>
        </p:nvSpPr>
        <p:spPr>
          <a:xfrm>
            <a:off x="4500797" y="2328983"/>
            <a:ext cx="4954248" cy="2882840"/>
          </a:xfrm>
          <a:prstGeom prst="rect">
            <a:avLst/>
          </a:prstGeom>
          <a:noFill/>
        </p:spPr>
        <p:txBody>
          <a:bodyPr wrap="square" lIns="91440" tIns="45720" rIns="91440" bIns="45720" anchor="t">
            <a:spAutoFit/>
          </a:bodyPr>
          <a:lstStyle/>
          <a:p>
            <a:pPr marL="285750" indent="-285750">
              <a:spcAft>
                <a:spcPts val="800"/>
              </a:spcAft>
              <a:buFont typeface="Arial"/>
              <a:buChar char="•"/>
            </a:pPr>
            <a:r>
              <a:rPr lang="en-GB" sz="1400" dirty="0">
                <a:latin typeface="Arial"/>
                <a:ea typeface="+mn-lt"/>
                <a:cs typeface="+mn-lt"/>
              </a:rPr>
              <a:t>"</a:t>
            </a:r>
            <a:r>
              <a:rPr lang="en-GB" sz="1400" dirty="0">
                <a:effectLst/>
                <a:latin typeface="Arial"/>
                <a:ea typeface="+mn-lt"/>
                <a:cs typeface="+mn-lt"/>
              </a:rPr>
              <a:t>More digital, less gym</a:t>
            </a:r>
            <a:r>
              <a:rPr lang="en-GB" sz="1400" dirty="0">
                <a:latin typeface="Arial"/>
                <a:ea typeface="+mn-lt"/>
                <a:cs typeface="+mn-lt"/>
              </a:rPr>
              <a:t>" encapsulates a dominant trend in recent times against </a:t>
            </a:r>
            <a:r>
              <a:rPr lang="en-GB" sz="1400" dirty="0">
                <a:effectLst/>
                <a:latin typeface="Arial"/>
                <a:ea typeface="+mn-lt"/>
                <a:cs typeface="+mn-lt"/>
              </a:rPr>
              <a:t>a complex demographic landscape</a:t>
            </a:r>
            <a:r>
              <a:rPr lang="en-GB" sz="1400" dirty="0">
                <a:latin typeface="Arial"/>
                <a:ea typeface="+mn-lt"/>
                <a:cs typeface="+mn-lt"/>
              </a:rPr>
              <a:t>. </a:t>
            </a:r>
            <a:endParaRPr lang="en-US" sz="1400">
              <a:latin typeface="Arial"/>
              <a:ea typeface="+mn-lt"/>
              <a:cs typeface="+mn-lt"/>
            </a:endParaRPr>
          </a:p>
          <a:p>
            <a:pPr marL="285750" indent="-285750">
              <a:spcAft>
                <a:spcPts val="800"/>
              </a:spcAft>
              <a:buFont typeface="Arial"/>
              <a:buChar char="•"/>
            </a:pPr>
            <a:r>
              <a:rPr lang="en-GB" sz="1400" dirty="0">
                <a:latin typeface="Arial"/>
                <a:ea typeface="+mn-lt"/>
                <a:cs typeface="+mn-lt"/>
              </a:rPr>
              <a:t>There have </a:t>
            </a:r>
            <a:r>
              <a:rPr lang="en-GB" sz="1400" dirty="0">
                <a:effectLst/>
                <a:latin typeface="Arial"/>
                <a:ea typeface="+mn-lt"/>
                <a:cs typeface="+mn-lt"/>
              </a:rPr>
              <a:t>been </a:t>
            </a:r>
            <a:r>
              <a:rPr lang="en-GB" sz="1400" dirty="0">
                <a:latin typeface="Arial"/>
                <a:ea typeface="+mn-lt"/>
                <a:cs typeface="+mn-lt"/>
              </a:rPr>
              <a:t>notable shifts </a:t>
            </a:r>
            <a:r>
              <a:rPr lang="en-GB" sz="1400" dirty="0">
                <a:effectLst/>
                <a:latin typeface="Arial"/>
                <a:ea typeface="+mn-lt"/>
                <a:cs typeface="+mn-lt"/>
              </a:rPr>
              <a:t>in </a:t>
            </a:r>
            <a:r>
              <a:rPr lang="en-GB" sz="1400" dirty="0">
                <a:latin typeface="Arial"/>
                <a:ea typeface="+mn-lt"/>
                <a:cs typeface="+mn-lt"/>
              </a:rPr>
              <a:t>how </a:t>
            </a:r>
            <a:r>
              <a:rPr lang="en-GB" sz="1400" dirty="0">
                <a:effectLst/>
                <a:latin typeface="Arial"/>
                <a:ea typeface="+mn-lt"/>
                <a:cs typeface="+mn-lt"/>
              </a:rPr>
              <a:t>people </a:t>
            </a:r>
            <a:r>
              <a:rPr lang="en-GB" sz="1400" dirty="0">
                <a:latin typeface="Arial"/>
                <a:ea typeface="+mn-lt"/>
                <a:cs typeface="+mn-lt"/>
              </a:rPr>
              <a:t>engage in </a:t>
            </a:r>
            <a:r>
              <a:rPr lang="en-GB" sz="1400" dirty="0">
                <a:effectLst/>
                <a:latin typeface="Arial"/>
                <a:ea typeface="+mn-lt"/>
                <a:cs typeface="+mn-lt"/>
              </a:rPr>
              <a:t>exercise, </a:t>
            </a:r>
            <a:r>
              <a:rPr lang="en-GB" sz="1400" dirty="0">
                <a:latin typeface="Arial"/>
                <a:ea typeface="+mn-lt"/>
                <a:cs typeface="+mn-lt"/>
              </a:rPr>
              <a:t>marked by significantly </a:t>
            </a:r>
            <a:r>
              <a:rPr lang="en-GB" sz="1400" dirty="0">
                <a:effectLst/>
                <a:latin typeface="Arial"/>
                <a:ea typeface="+mn-lt"/>
                <a:cs typeface="+mn-lt"/>
              </a:rPr>
              <a:t>higher levels of digital participation, </a:t>
            </a:r>
            <a:r>
              <a:rPr lang="en-GB" sz="1400" dirty="0">
                <a:latin typeface="Arial"/>
                <a:ea typeface="+mn-lt"/>
                <a:cs typeface="+mn-lt"/>
              </a:rPr>
              <a:t>reduced </a:t>
            </a:r>
            <a:r>
              <a:rPr lang="en-GB" sz="1400" dirty="0">
                <a:effectLst/>
                <a:latin typeface="Arial"/>
                <a:ea typeface="+mn-lt"/>
                <a:cs typeface="+mn-lt"/>
              </a:rPr>
              <a:t>gym attendance (</a:t>
            </a:r>
            <a:r>
              <a:rPr lang="en-GB" sz="1400" dirty="0">
                <a:latin typeface="Arial"/>
                <a:ea typeface="+mn-lt"/>
                <a:cs typeface="+mn-lt"/>
              </a:rPr>
              <a:t>attributed to </a:t>
            </a:r>
            <a:r>
              <a:rPr lang="en-GB" sz="1400" dirty="0">
                <a:effectLst/>
                <a:latin typeface="Arial"/>
                <a:ea typeface="+mn-lt"/>
                <a:cs typeface="+mn-lt"/>
              </a:rPr>
              <a:t>the impact of lockdowns</a:t>
            </a:r>
            <a:r>
              <a:rPr lang="en-GB" sz="1400" dirty="0">
                <a:latin typeface="Arial"/>
                <a:ea typeface="+mn-lt"/>
                <a:cs typeface="+mn-lt"/>
              </a:rPr>
              <a:t>), </a:t>
            </a:r>
            <a:r>
              <a:rPr lang="en-GB" sz="1400" dirty="0">
                <a:effectLst/>
                <a:latin typeface="Arial"/>
                <a:ea typeface="+mn-lt"/>
                <a:cs typeface="+mn-lt"/>
              </a:rPr>
              <a:t>and </a:t>
            </a:r>
            <a:r>
              <a:rPr lang="en-GB" sz="1400" dirty="0">
                <a:latin typeface="Arial"/>
                <a:ea typeface="+mn-lt"/>
                <a:cs typeface="+mn-lt"/>
              </a:rPr>
              <a:t>an increase in home-based </a:t>
            </a:r>
            <a:r>
              <a:rPr lang="en-GB" sz="1400" dirty="0">
                <a:effectLst/>
                <a:latin typeface="Arial"/>
                <a:ea typeface="+mn-lt"/>
                <a:cs typeface="+mn-lt"/>
              </a:rPr>
              <a:t>activity.</a:t>
            </a:r>
            <a:r>
              <a:rPr lang="en-GB" sz="1400" dirty="0">
                <a:latin typeface="Arial"/>
                <a:ea typeface="+mn-lt"/>
                <a:cs typeface="+mn-lt"/>
              </a:rPr>
              <a:t> </a:t>
            </a:r>
            <a:endParaRPr lang="en-US" sz="1400">
              <a:latin typeface="Arial"/>
              <a:ea typeface="+mn-lt"/>
              <a:cs typeface="+mn-lt"/>
            </a:endParaRPr>
          </a:p>
          <a:p>
            <a:pPr marL="285750" indent="-285750">
              <a:spcAft>
                <a:spcPts val="800"/>
              </a:spcAft>
              <a:buFont typeface="Arial"/>
              <a:buChar char="•"/>
            </a:pPr>
            <a:r>
              <a:rPr lang="en-GB" sz="1400" dirty="0">
                <a:latin typeface="Arial"/>
                <a:ea typeface="+mn-lt"/>
                <a:cs typeface="+mn-lt"/>
              </a:rPr>
              <a:t>The growth </a:t>
            </a:r>
            <a:r>
              <a:rPr lang="en-GB" sz="1400" dirty="0">
                <a:effectLst/>
                <a:latin typeface="Arial"/>
                <a:ea typeface="+mn-lt"/>
                <a:cs typeface="+mn-lt"/>
              </a:rPr>
              <a:t>in online fitness, wellness</a:t>
            </a:r>
            <a:r>
              <a:rPr lang="en-GB" sz="1400" dirty="0">
                <a:latin typeface="Arial"/>
                <a:ea typeface="+mn-lt"/>
                <a:cs typeface="+mn-lt"/>
              </a:rPr>
              <a:t>,</a:t>
            </a:r>
            <a:r>
              <a:rPr lang="en-GB" sz="1400" dirty="0">
                <a:effectLst/>
                <a:latin typeface="Arial"/>
                <a:ea typeface="+mn-lt"/>
                <a:cs typeface="+mn-lt"/>
              </a:rPr>
              <a:t> and digital exercise has </a:t>
            </a:r>
            <a:r>
              <a:rPr lang="en-GB" sz="1400" dirty="0">
                <a:latin typeface="Arial"/>
                <a:ea typeface="+mn-lt"/>
                <a:cs typeface="+mn-lt"/>
              </a:rPr>
              <a:t>exceeded 50% </a:t>
            </a:r>
            <a:r>
              <a:rPr lang="en-GB" sz="1400" dirty="0">
                <a:effectLst/>
                <a:latin typeface="Arial"/>
                <a:ea typeface="+mn-lt"/>
                <a:cs typeface="+mn-lt"/>
              </a:rPr>
              <a:t>during the pandemic, </a:t>
            </a:r>
            <a:r>
              <a:rPr lang="en-GB" sz="1400" dirty="0">
                <a:latin typeface="Arial"/>
                <a:ea typeface="+mn-lt"/>
                <a:cs typeface="+mn-lt"/>
              </a:rPr>
              <a:t>with </a:t>
            </a:r>
            <a:r>
              <a:rPr lang="en-GB" sz="1400" dirty="0">
                <a:effectLst/>
                <a:latin typeface="Arial"/>
                <a:ea typeface="+mn-lt"/>
                <a:cs typeface="+mn-lt"/>
              </a:rPr>
              <a:t>up to 80</a:t>
            </a:r>
            <a:r>
              <a:rPr lang="en-GB" sz="1400" dirty="0">
                <a:latin typeface="Arial"/>
                <a:ea typeface="+mn-lt"/>
                <a:cs typeface="+mn-lt"/>
              </a:rPr>
              <a:t>%</a:t>
            </a:r>
            <a:r>
              <a:rPr lang="en-GB" sz="1400" dirty="0">
                <a:effectLst/>
                <a:latin typeface="Arial"/>
                <a:ea typeface="+mn-lt"/>
                <a:cs typeface="+mn-lt"/>
              </a:rPr>
              <a:t> expressing an intent to continue </a:t>
            </a:r>
            <a:r>
              <a:rPr lang="en-GB" sz="1400" dirty="0">
                <a:latin typeface="Arial"/>
                <a:ea typeface="+mn-lt"/>
                <a:cs typeface="+mn-lt"/>
              </a:rPr>
              <a:t>this trend even </a:t>
            </a:r>
            <a:r>
              <a:rPr lang="en-GB" sz="1400" dirty="0">
                <a:effectLst/>
                <a:latin typeface="Arial"/>
                <a:ea typeface="+mn-lt"/>
                <a:cs typeface="+mn-lt"/>
              </a:rPr>
              <a:t>after the pandemic</a:t>
            </a:r>
            <a:r>
              <a:rPr lang="en-GB" sz="1400" dirty="0">
                <a:latin typeface="Arial"/>
                <a:ea typeface="+mn-lt"/>
                <a:cs typeface="+mn-lt"/>
              </a:rPr>
              <a:t> subsides</a:t>
            </a:r>
            <a:r>
              <a:rPr lang="en-GB" sz="1400" dirty="0">
                <a:effectLst/>
                <a:latin typeface="Arial"/>
                <a:ea typeface="+mn-lt"/>
                <a:cs typeface="+mn-lt"/>
              </a:rPr>
              <a:t>.</a:t>
            </a:r>
            <a:endParaRPr lang="en-US" sz="1400">
              <a:latin typeface="Arial"/>
              <a:ea typeface="+mn-lt"/>
              <a:cs typeface="+mn-lt"/>
            </a:endParaRPr>
          </a:p>
        </p:txBody>
      </p:sp>
      <p:pic>
        <p:nvPicPr>
          <p:cNvPr id="2050" name="Picture 2" descr="7 Steps to Become an Online Fitness Coach | Kajabi">
            <a:extLst>
              <a:ext uri="{FF2B5EF4-FFF2-40B4-BE49-F238E27FC236}">
                <a16:creationId xmlns:a16="http://schemas.microsoft.com/office/drawing/2014/main" id="{0E06A8C3-8ABA-1CA6-C92E-2EA01BC4F1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02" r="26923"/>
          <a:stretch/>
        </p:blipFill>
        <p:spPr bwMode="auto">
          <a:xfrm>
            <a:off x="1130300" y="1472835"/>
            <a:ext cx="2835209" cy="391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pic>
        <p:nvPicPr>
          <p:cNvPr id="2" name="Picture 1" descr="Graphical user interface, application, Teams&#10;&#10;Description automatically generated">
            <a:extLst>
              <a:ext uri="{FF2B5EF4-FFF2-40B4-BE49-F238E27FC236}">
                <a16:creationId xmlns:a16="http://schemas.microsoft.com/office/drawing/2014/main" id="{AB3C746D-1D62-0EFE-7082-A83E84BB86FA}"/>
              </a:ext>
            </a:extLst>
          </p:cNvPr>
          <p:cNvPicPr>
            <a:picLocks noChangeAspect="1"/>
          </p:cNvPicPr>
          <p:nvPr/>
        </p:nvPicPr>
        <p:blipFill rotWithShape="1">
          <a:blip r:embed="rId2"/>
          <a:srcRect l="7951" t="14785" r="54783" b="14408"/>
          <a:stretch/>
        </p:blipFill>
        <p:spPr bwMode="auto">
          <a:xfrm>
            <a:off x="1511737" y="1498334"/>
            <a:ext cx="6882526" cy="42977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209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sp>
        <p:nvSpPr>
          <p:cNvPr id="5" name="TextBox 4">
            <a:extLst>
              <a:ext uri="{FF2B5EF4-FFF2-40B4-BE49-F238E27FC236}">
                <a16:creationId xmlns:a16="http://schemas.microsoft.com/office/drawing/2014/main" id="{D19CE46F-0294-C801-CB72-1DC5879AAC5C}"/>
              </a:ext>
            </a:extLst>
          </p:cNvPr>
          <p:cNvSpPr txBox="1"/>
          <p:nvPr/>
        </p:nvSpPr>
        <p:spPr>
          <a:xfrm>
            <a:off x="4141034" y="2150918"/>
            <a:ext cx="4954248" cy="1600438"/>
          </a:xfrm>
          <a:prstGeom prst="rect">
            <a:avLst/>
          </a:prstGeom>
          <a:noFill/>
        </p:spPr>
        <p:txBody>
          <a:bodyPr wrap="square" lIns="91440" tIns="45720" rIns="91440" bIns="45720" anchor="t">
            <a:spAutoFit/>
          </a:bodyPr>
          <a:lstStyle/>
          <a:p>
            <a:pPr>
              <a:spcAft>
                <a:spcPts val="800"/>
              </a:spcAft>
            </a:pPr>
            <a:r>
              <a:rPr lang="en-GB" sz="1400" dirty="0">
                <a:latin typeface="Arial"/>
                <a:ea typeface="+mn-lt"/>
                <a:cs typeface="+mn-lt"/>
              </a:rPr>
              <a:t>Amidst </a:t>
            </a:r>
            <a:r>
              <a:rPr lang="en-GB" sz="1400" dirty="0">
                <a:effectLst/>
                <a:latin typeface="Arial"/>
                <a:ea typeface="+mn-lt"/>
                <a:cs typeface="+mn-lt"/>
              </a:rPr>
              <a:t>growing user numbers and </a:t>
            </a:r>
            <a:r>
              <a:rPr lang="en-GB" sz="1400" dirty="0">
                <a:latin typeface="Arial"/>
                <a:ea typeface="+mn-lt"/>
                <a:cs typeface="+mn-lt"/>
              </a:rPr>
              <a:t>the </a:t>
            </a:r>
            <a:r>
              <a:rPr lang="en-GB" sz="1400" dirty="0">
                <a:effectLst/>
                <a:latin typeface="Arial"/>
                <a:ea typeface="+mn-lt"/>
                <a:cs typeface="+mn-lt"/>
              </a:rPr>
              <a:t>relentless expansion of its capabilities, social media is </a:t>
            </a:r>
            <a:r>
              <a:rPr lang="en-GB" sz="1400" dirty="0">
                <a:latin typeface="Arial"/>
                <a:ea typeface="+mn-lt"/>
                <a:cs typeface="+mn-lt"/>
              </a:rPr>
              <a:t>establishing itself </a:t>
            </a:r>
            <a:r>
              <a:rPr lang="en-GB" sz="1400" dirty="0">
                <a:effectLst/>
                <a:latin typeface="Arial"/>
                <a:ea typeface="+mn-lt"/>
                <a:cs typeface="+mn-lt"/>
              </a:rPr>
              <a:t>at the </a:t>
            </a:r>
            <a:r>
              <a:rPr lang="en-GB" sz="1400" err="1">
                <a:effectLst/>
                <a:latin typeface="Arial"/>
                <a:ea typeface="+mn-lt"/>
                <a:cs typeface="+mn-lt"/>
              </a:rPr>
              <a:t>center</a:t>
            </a:r>
            <a:r>
              <a:rPr lang="en-GB" sz="1400" dirty="0">
                <a:effectLst/>
                <a:latin typeface="Arial"/>
                <a:ea typeface="+mn-lt"/>
                <a:cs typeface="+mn-lt"/>
              </a:rPr>
              <a:t> of many brands</a:t>
            </a:r>
            <a:r>
              <a:rPr lang="en-GB" sz="1400" dirty="0">
                <a:latin typeface="Arial"/>
                <a:ea typeface="+mn-lt"/>
                <a:cs typeface="+mn-lt"/>
              </a:rPr>
              <a:t>' </a:t>
            </a:r>
            <a:r>
              <a:rPr lang="en-GB" sz="1400" dirty="0">
                <a:effectLst/>
                <a:latin typeface="Arial"/>
                <a:ea typeface="+mn-lt"/>
                <a:cs typeface="+mn-lt"/>
              </a:rPr>
              <a:t>e-commerce strategies. As </a:t>
            </a:r>
            <a:r>
              <a:rPr lang="en-GB" sz="1400" dirty="0">
                <a:latin typeface="Arial"/>
                <a:ea typeface="+mn-lt"/>
                <a:cs typeface="+mn-lt"/>
              </a:rPr>
              <a:t>an increasing number </a:t>
            </a:r>
            <a:r>
              <a:rPr lang="en-GB" sz="1400" dirty="0">
                <a:effectLst/>
                <a:latin typeface="Arial"/>
                <a:ea typeface="+mn-lt"/>
                <a:cs typeface="+mn-lt"/>
              </a:rPr>
              <a:t>of companies experiment with new </a:t>
            </a:r>
            <a:r>
              <a:rPr lang="en-GB" sz="1400" dirty="0">
                <a:latin typeface="Arial"/>
                <a:ea typeface="+mn-lt"/>
                <a:cs typeface="+mn-lt"/>
              </a:rPr>
              <a:t>approaches</a:t>
            </a:r>
            <a:r>
              <a:rPr lang="en-GB" sz="1400" dirty="0">
                <a:effectLst/>
                <a:latin typeface="Arial"/>
                <a:ea typeface="+mn-lt"/>
                <a:cs typeface="+mn-lt"/>
              </a:rPr>
              <a:t>, leaders are </a:t>
            </a:r>
            <a:r>
              <a:rPr lang="en-GB" sz="1400" dirty="0">
                <a:latin typeface="Arial"/>
                <a:ea typeface="+mn-lt"/>
                <a:cs typeface="+mn-lt"/>
              </a:rPr>
              <a:t>elevating </a:t>
            </a:r>
            <a:r>
              <a:rPr lang="en-GB" sz="1400" dirty="0">
                <a:effectLst/>
                <a:latin typeface="Arial"/>
                <a:ea typeface="+mn-lt"/>
                <a:cs typeface="+mn-lt"/>
              </a:rPr>
              <a:t>the art to a whole new level </a:t>
            </a:r>
            <a:r>
              <a:rPr lang="en-GB" sz="1400" dirty="0">
                <a:latin typeface="Arial"/>
                <a:ea typeface="+mn-lt"/>
                <a:cs typeface="+mn-lt"/>
              </a:rPr>
              <a:t>by </a:t>
            </a:r>
            <a:r>
              <a:rPr lang="en-GB" sz="1400" dirty="0">
                <a:effectLst/>
                <a:latin typeface="Arial"/>
                <a:ea typeface="+mn-lt"/>
                <a:cs typeface="+mn-lt"/>
              </a:rPr>
              <a:t>creating powerful blends of social interaction and e-commerce.</a:t>
            </a:r>
            <a:endParaRPr lang="en-US" sz="1400">
              <a:latin typeface="Arial"/>
              <a:ea typeface="+mn-lt"/>
              <a:cs typeface="+mn-lt"/>
            </a:endParaRPr>
          </a:p>
        </p:txBody>
      </p:sp>
      <p:pic>
        <p:nvPicPr>
          <p:cNvPr id="3074" name="Picture 2">
            <a:extLst>
              <a:ext uri="{FF2B5EF4-FFF2-40B4-BE49-F238E27FC236}">
                <a16:creationId xmlns:a16="http://schemas.microsoft.com/office/drawing/2014/main" id="{4ABC18D7-A52C-C6EA-CCCC-EDA5C6667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1257741"/>
            <a:ext cx="2445905" cy="434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267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pic>
        <p:nvPicPr>
          <p:cNvPr id="2" name="Picture 1" descr="Graphical user interface, application, Word&#10;&#10;Description automatically generated">
            <a:extLst>
              <a:ext uri="{FF2B5EF4-FFF2-40B4-BE49-F238E27FC236}">
                <a16:creationId xmlns:a16="http://schemas.microsoft.com/office/drawing/2014/main" id="{9D81E538-BA60-FF65-430A-0DF2183B7F6C}"/>
              </a:ext>
            </a:extLst>
          </p:cNvPr>
          <p:cNvPicPr>
            <a:picLocks noChangeAspect="1"/>
          </p:cNvPicPr>
          <p:nvPr/>
        </p:nvPicPr>
        <p:blipFill rotWithShape="1">
          <a:blip r:embed="rId2"/>
          <a:srcRect l="64199" t="20608" r="7231" b="29654"/>
          <a:stretch/>
        </p:blipFill>
        <p:spPr bwMode="auto">
          <a:xfrm>
            <a:off x="1579379" y="1615847"/>
            <a:ext cx="6610471" cy="3782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167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pic>
        <p:nvPicPr>
          <p:cNvPr id="3" name="Picture 2" descr="Graphical user interface, application, Word&#10;&#10;Description automatically generated">
            <a:extLst>
              <a:ext uri="{FF2B5EF4-FFF2-40B4-BE49-F238E27FC236}">
                <a16:creationId xmlns:a16="http://schemas.microsoft.com/office/drawing/2014/main" id="{1778DC6C-46DB-59EF-9D73-4BFD570CEFA9}"/>
              </a:ext>
            </a:extLst>
          </p:cNvPr>
          <p:cNvPicPr>
            <a:picLocks noChangeAspect="1"/>
          </p:cNvPicPr>
          <p:nvPr/>
        </p:nvPicPr>
        <p:blipFill rotWithShape="1">
          <a:blip r:embed="rId2"/>
          <a:srcRect l="65230" t="25536" r="5901" b="26179"/>
          <a:stretch/>
        </p:blipFill>
        <p:spPr bwMode="auto">
          <a:xfrm>
            <a:off x="1675520" y="1958339"/>
            <a:ext cx="6554960" cy="3603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0940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sp>
        <p:nvSpPr>
          <p:cNvPr id="5" name="TextBox 4">
            <a:extLst>
              <a:ext uri="{FF2B5EF4-FFF2-40B4-BE49-F238E27FC236}">
                <a16:creationId xmlns:a16="http://schemas.microsoft.com/office/drawing/2014/main" id="{86F7DFCA-779A-F19F-9E3E-67EEF1A41458}"/>
              </a:ext>
            </a:extLst>
          </p:cNvPr>
          <p:cNvSpPr txBox="1"/>
          <p:nvPr/>
        </p:nvSpPr>
        <p:spPr>
          <a:xfrm>
            <a:off x="4470817" y="2511579"/>
            <a:ext cx="4954248" cy="1918474"/>
          </a:xfrm>
          <a:prstGeom prst="rect">
            <a:avLst/>
          </a:prstGeom>
          <a:noFill/>
        </p:spPr>
        <p:txBody>
          <a:bodyPr wrap="square" lIns="91440" tIns="45720" rIns="91440" bIns="45720" anchor="t">
            <a:spAutoFit/>
          </a:bodyPr>
          <a:lstStyle/>
          <a:p>
            <a:pPr>
              <a:spcAft>
                <a:spcPts val="800"/>
              </a:spcAft>
            </a:pPr>
            <a:r>
              <a:rPr lang="en-GB" sz="1400" dirty="0">
                <a:effectLst/>
                <a:latin typeface="Arial"/>
                <a:ea typeface="Calibri"/>
                <a:cs typeface="Arial"/>
              </a:rPr>
              <a:t>Climate change has steadily </a:t>
            </a:r>
            <a:r>
              <a:rPr lang="en-GB" sz="1400" dirty="0">
                <a:latin typeface="Arial"/>
                <a:ea typeface="Calibri"/>
                <a:cs typeface="Arial"/>
              </a:rPr>
              <a:t>risen on </a:t>
            </a:r>
            <a:r>
              <a:rPr lang="en-GB" sz="1400" dirty="0">
                <a:effectLst/>
                <a:latin typeface="Arial"/>
                <a:ea typeface="Calibri"/>
                <a:cs typeface="Arial"/>
              </a:rPr>
              <a:t>consumer agendas </a:t>
            </a:r>
            <a:r>
              <a:rPr lang="en-GB" sz="1400" dirty="0">
                <a:latin typeface="Arial"/>
                <a:ea typeface="Calibri"/>
                <a:cs typeface="Arial"/>
              </a:rPr>
              <a:t>in </a:t>
            </a:r>
            <a:r>
              <a:rPr lang="en-GB" sz="1400" dirty="0">
                <a:effectLst/>
                <a:latin typeface="Arial"/>
                <a:ea typeface="Calibri"/>
                <a:cs typeface="Arial"/>
              </a:rPr>
              <a:t>recent years, and the impact of the COVID-19 pandemic has accelerated its </a:t>
            </a:r>
            <a:r>
              <a:rPr lang="en-GB" sz="1400" dirty="0">
                <a:latin typeface="Arial"/>
                <a:ea typeface="Calibri"/>
                <a:cs typeface="Arial"/>
              </a:rPr>
              <a:t>prominence</a:t>
            </a:r>
            <a:r>
              <a:rPr lang="en-GB" sz="1400" dirty="0">
                <a:effectLst/>
                <a:latin typeface="Arial"/>
                <a:ea typeface="Calibri"/>
                <a:cs typeface="Arial"/>
              </a:rPr>
              <a:t>. </a:t>
            </a:r>
            <a:endParaRPr lang="en-US" sz="1400" dirty="0">
              <a:latin typeface="Arial"/>
              <a:ea typeface="Calibri"/>
              <a:cs typeface="Arial"/>
            </a:endParaRPr>
          </a:p>
          <a:p>
            <a:pPr>
              <a:spcAft>
                <a:spcPts val="800"/>
              </a:spcAft>
            </a:pPr>
            <a:r>
              <a:rPr lang="en-GB" sz="1400">
                <a:effectLst/>
                <a:latin typeface="Arial"/>
                <a:ea typeface="Calibri"/>
                <a:cs typeface="Arial"/>
              </a:rPr>
              <a:t>People </a:t>
            </a:r>
            <a:r>
              <a:rPr lang="en-GB" sz="1400">
                <a:latin typeface="Arial"/>
                <a:ea typeface="Calibri"/>
                <a:cs typeface="Arial"/>
              </a:rPr>
              <a:t>now, </a:t>
            </a:r>
            <a:r>
              <a:rPr lang="en-GB" sz="1400">
                <a:effectLst/>
                <a:latin typeface="Arial"/>
                <a:ea typeface="Calibri"/>
                <a:cs typeface="Arial"/>
              </a:rPr>
              <a:t>more than ever</a:t>
            </a:r>
            <a:r>
              <a:rPr lang="en-GB" sz="1400">
                <a:latin typeface="Arial"/>
                <a:ea typeface="Calibri"/>
                <a:cs typeface="Arial"/>
              </a:rPr>
              <a:t>,</a:t>
            </a:r>
            <a:r>
              <a:rPr lang="en-GB" sz="1400">
                <a:effectLst/>
                <a:latin typeface="Arial"/>
                <a:ea typeface="Calibri"/>
                <a:cs typeface="Arial"/>
              </a:rPr>
              <a:t> </a:t>
            </a:r>
            <a:r>
              <a:rPr lang="en-GB" sz="1400" dirty="0">
                <a:effectLst/>
                <a:latin typeface="Arial"/>
                <a:ea typeface="Calibri"/>
                <a:cs typeface="Arial"/>
              </a:rPr>
              <a:t>understand the strong connection between their choices and the world they will leave for future generations. Sporting goods companies are naturally aligned with these values, but brands must do more to </a:t>
            </a:r>
            <a:r>
              <a:rPr lang="en-GB" sz="1400" dirty="0">
                <a:latin typeface="Arial"/>
                <a:ea typeface="Calibri"/>
                <a:cs typeface="Arial"/>
              </a:rPr>
              <a:t>empower </a:t>
            </a:r>
            <a:r>
              <a:rPr lang="en-GB" sz="1400" dirty="0">
                <a:effectLst/>
                <a:latin typeface="Arial"/>
                <a:ea typeface="Calibri"/>
                <a:cs typeface="Arial"/>
              </a:rPr>
              <a:t>their customers</a:t>
            </a:r>
            <a:r>
              <a:rPr lang="en-GB" sz="1400" dirty="0">
                <a:latin typeface="Arial"/>
                <a:ea typeface="Calibri"/>
                <a:cs typeface="Arial"/>
              </a:rPr>
              <a:t> to</a:t>
            </a:r>
            <a:r>
              <a:rPr lang="en-GB" sz="1400" dirty="0">
                <a:effectLst/>
                <a:latin typeface="Arial"/>
                <a:ea typeface="Calibri"/>
                <a:cs typeface="Arial"/>
              </a:rPr>
              <a:t> make sustainable choices.</a:t>
            </a:r>
            <a:endParaRPr lang="en-US" sz="1400">
              <a:latin typeface="Arial"/>
              <a:ea typeface="Calibri"/>
              <a:cs typeface="Arial"/>
            </a:endParaRPr>
          </a:p>
        </p:txBody>
      </p:sp>
      <p:pic>
        <p:nvPicPr>
          <p:cNvPr id="4100" name="Picture 4">
            <a:extLst>
              <a:ext uri="{FF2B5EF4-FFF2-40B4-BE49-F238E27FC236}">
                <a16:creationId xmlns:a16="http://schemas.microsoft.com/office/drawing/2014/main" id="{45E36DEB-70B1-A47B-1607-7E98F575B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1431756"/>
            <a:ext cx="3081936" cy="436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69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pic>
        <p:nvPicPr>
          <p:cNvPr id="2" name="Picture 1" descr="Graphical user interface, application, Word&#10;&#10;Description automatically generated">
            <a:extLst>
              <a:ext uri="{FF2B5EF4-FFF2-40B4-BE49-F238E27FC236}">
                <a16:creationId xmlns:a16="http://schemas.microsoft.com/office/drawing/2014/main" id="{5BB0AD35-5B09-6A7B-7FD0-D06F5338DF74}"/>
              </a:ext>
            </a:extLst>
          </p:cNvPr>
          <p:cNvPicPr>
            <a:picLocks noChangeAspect="1"/>
          </p:cNvPicPr>
          <p:nvPr/>
        </p:nvPicPr>
        <p:blipFill rotWithShape="1">
          <a:blip r:embed="rId2"/>
          <a:srcRect l="63904" t="25537" r="8703" b="26070"/>
          <a:stretch/>
        </p:blipFill>
        <p:spPr bwMode="auto">
          <a:xfrm>
            <a:off x="1096083" y="1615847"/>
            <a:ext cx="7577064" cy="43992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28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sp>
        <p:nvSpPr>
          <p:cNvPr id="5" name="TextBox 4">
            <a:extLst>
              <a:ext uri="{FF2B5EF4-FFF2-40B4-BE49-F238E27FC236}">
                <a16:creationId xmlns:a16="http://schemas.microsoft.com/office/drawing/2014/main" id="{60F71593-6988-0092-FE1C-6A1E8E501DF8}"/>
              </a:ext>
            </a:extLst>
          </p:cNvPr>
          <p:cNvSpPr txBox="1"/>
          <p:nvPr/>
        </p:nvSpPr>
        <p:spPr>
          <a:xfrm>
            <a:off x="3817704" y="1829712"/>
            <a:ext cx="4954248" cy="2667397"/>
          </a:xfrm>
          <a:prstGeom prst="rect">
            <a:avLst/>
          </a:prstGeom>
          <a:noFill/>
        </p:spPr>
        <p:txBody>
          <a:bodyPr wrap="square" lIns="91440" tIns="45720" rIns="91440" bIns="45720" anchor="t">
            <a:spAutoFit/>
          </a:bodyPr>
          <a:lstStyle/>
          <a:p>
            <a:pPr>
              <a:spcAft>
                <a:spcPts val="800"/>
              </a:spcAft>
            </a:pPr>
            <a:r>
              <a:rPr lang="en-GB" sz="1400" dirty="0">
                <a:effectLst/>
                <a:latin typeface="Arial"/>
                <a:ea typeface="+mn-lt"/>
                <a:cs typeface="+mn-lt"/>
              </a:rPr>
              <a:t>Finally, the sporting goods industry </a:t>
            </a:r>
            <a:r>
              <a:rPr lang="en-GB" sz="1400" dirty="0">
                <a:latin typeface="Arial"/>
                <a:ea typeface="+mn-lt"/>
                <a:cs typeface="+mn-lt"/>
              </a:rPr>
              <a:t>is confronted with </a:t>
            </a:r>
            <a:r>
              <a:rPr lang="en-GB" sz="1400" dirty="0">
                <a:effectLst/>
                <a:latin typeface="Arial"/>
                <a:ea typeface="+mn-lt"/>
                <a:cs typeface="+mn-lt"/>
              </a:rPr>
              <a:t>twin supply chain challenges. </a:t>
            </a:r>
            <a:endParaRPr lang="en-US" sz="1400">
              <a:latin typeface="Arial"/>
              <a:ea typeface="+mn-lt"/>
              <a:cs typeface="+mn-lt"/>
            </a:endParaRPr>
          </a:p>
          <a:p>
            <a:pPr>
              <a:spcAft>
                <a:spcPts val="800"/>
              </a:spcAft>
            </a:pPr>
            <a:endParaRPr lang="en-GB" sz="1400" dirty="0">
              <a:latin typeface="Arial"/>
              <a:ea typeface="+mn-lt"/>
              <a:cs typeface="+mn-lt"/>
            </a:endParaRPr>
          </a:p>
          <a:p>
            <a:pPr>
              <a:spcAft>
                <a:spcPts val="800"/>
              </a:spcAft>
            </a:pPr>
            <a:r>
              <a:rPr lang="en-GB" sz="1400" dirty="0">
                <a:latin typeface="Arial"/>
                <a:ea typeface="+mn-lt"/>
                <a:cs typeface="+mn-lt"/>
              </a:rPr>
              <a:t>Firstly</a:t>
            </a:r>
            <a:r>
              <a:rPr lang="en-GB" sz="1400" dirty="0">
                <a:effectLst/>
                <a:latin typeface="Arial"/>
                <a:ea typeface="+mn-lt"/>
                <a:cs typeface="+mn-lt"/>
              </a:rPr>
              <a:t>, </a:t>
            </a:r>
            <a:r>
              <a:rPr lang="en-GB" sz="1400" dirty="0">
                <a:latin typeface="Arial"/>
                <a:ea typeface="+mn-lt"/>
                <a:cs typeface="+mn-lt"/>
              </a:rPr>
              <a:t>it </a:t>
            </a:r>
            <a:r>
              <a:rPr lang="en-GB" sz="1400" dirty="0">
                <a:effectLst/>
                <a:latin typeface="Arial"/>
                <a:ea typeface="+mn-lt"/>
                <a:cs typeface="+mn-lt"/>
              </a:rPr>
              <a:t>must </a:t>
            </a:r>
            <a:r>
              <a:rPr lang="en-GB" sz="1400" dirty="0">
                <a:latin typeface="Arial"/>
                <a:ea typeface="+mn-lt"/>
                <a:cs typeface="+mn-lt"/>
              </a:rPr>
              <a:t>contend </a:t>
            </a:r>
            <a:r>
              <a:rPr lang="en-GB" sz="1400" dirty="0">
                <a:effectLst/>
                <a:latin typeface="Arial"/>
                <a:ea typeface="+mn-lt"/>
                <a:cs typeface="+mn-lt"/>
              </a:rPr>
              <a:t>with the short- and medium-term impacts of the pandemic</a:t>
            </a:r>
            <a:r>
              <a:rPr lang="en-GB" sz="1400" dirty="0">
                <a:latin typeface="Arial"/>
                <a:ea typeface="+mn-lt"/>
                <a:cs typeface="+mn-lt"/>
              </a:rPr>
              <a:t>, including challenging </a:t>
            </a:r>
            <a:r>
              <a:rPr lang="en-GB" sz="1400" dirty="0">
                <a:effectLst/>
                <a:latin typeface="Arial"/>
                <a:ea typeface="+mn-lt"/>
                <a:cs typeface="+mn-lt"/>
              </a:rPr>
              <a:t>imbalances between supply and demand, </a:t>
            </a:r>
            <a:r>
              <a:rPr lang="en-GB" sz="1400" dirty="0">
                <a:latin typeface="Arial"/>
                <a:ea typeface="+mn-lt"/>
                <a:cs typeface="+mn-lt"/>
              </a:rPr>
              <a:t>escalating </a:t>
            </a:r>
            <a:r>
              <a:rPr lang="en-GB" sz="1400" dirty="0">
                <a:effectLst/>
                <a:latin typeface="Arial"/>
                <a:ea typeface="+mn-lt"/>
                <a:cs typeface="+mn-lt"/>
              </a:rPr>
              <a:t>shipping costs, and the </a:t>
            </a:r>
            <a:r>
              <a:rPr lang="en-GB" sz="1400" dirty="0">
                <a:latin typeface="Arial"/>
                <a:ea typeface="+mn-lt"/>
                <a:cs typeface="+mn-lt"/>
              </a:rPr>
              <a:t>effects </a:t>
            </a:r>
            <a:r>
              <a:rPr lang="en-GB" sz="1400" dirty="0">
                <a:effectLst/>
                <a:latin typeface="Arial"/>
                <a:ea typeface="+mn-lt"/>
                <a:cs typeface="+mn-lt"/>
              </a:rPr>
              <a:t>of lockdowns on manufacturing hubs. The second challenge is longer-term and more structural, </a:t>
            </a:r>
            <a:r>
              <a:rPr lang="en-GB" sz="1400" dirty="0">
                <a:latin typeface="Arial"/>
                <a:ea typeface="+mn-lt"/>
                <a:cs typeface="+mn-lt"/>
              </a:rPr>
              <a:t>stemming </a:t>
            </a:r>
            <a:r>
              <a:rPr lang="en-GB" sz="1400" dirty="0">
                <a:effectLst/>
                <a:latin typeface="Arial"/>
                <a:ea typeface="+mn-lt"/>
                <a:cs typeface="+mn-lt"/>
              </a:rPr>
              <a:t>from </a:t>
            </a:r>
            <a:r>
              <a:rPr lang="en-GB" sz="1400" dirty="0">
                <a:latin typeface="Arial"/>
                <a:ea typeface="+mn-lt"/>
                <a:cs typeface="+mn-lt"/>
              </a:rPr>
              <a:t>the industry's shift </a:t>
            </a:r>
            <a:r>
              <a:rPr lang="en-GB" sz="1400" dirty="0">
                <a:effectLst/>
                <a:latin typeface="Arial"/>
                <a:ea typeface="+mn-lt"/>
                <a:cs typeface="+mn-lt"/>
              </a:rPr>
              <a:t>toward e-commerce. With these trends </a:t>
            </a:r>
            <a:r>
              <a:rPr lang="en-GB" sz="1400" dirty="0">
                <a:latin typeface="Arial"/>
                <a:ea typeface="+mn-lt"/>
                <a:cs typeface="+mn-lt"/>
              </a:rPr>
              <a:t>expected </a:t>
            </a:r>
            <a:r>
              <a:rPr lang="en-GB" sz="1400" dirty="0">
                <a:effectLst/>
                <a:latin typeface="Arial"/>
                <a:ea typeface="+mn-lt"/>
                <a:cs typeface="+mn-lt"/>
              </a:rPr>
              <a:t>to persist through 2022, brands need to adopt a strategic mindset to </a:t>
            </a:r>
            <a:r>
              <a:rPr lang="en-GB" sz="1400" dirty="0">
                <a:latin typeface="Arial"/>
                <a:ea typeface="+mn-lt"/>
                <a:cs typeface="+mn-lt"/>
              </a:rPr>
              <a:t>ensure the continuous flow of </a:t>
            </a:r>
            <a:r>
              <a:rPr lang="en-GB" sz="1400" dirty="0">
                <a:effectLst/>
                <a:latin typeface="Arial"/>
                <a:ea typeface="+mn-lt"/>
                <a:cs typeface="+mn-lt"/>
              </a:rPr>
              <a:t>stocks.</a:t>
            </a:r>
            <a:endParaRPr lang="en-US" sz="1400">
              <a:latin typeface="Arial"/>
              <a:ea typeface="+mn-lt"/>
              <a:cs typeface="+mn-lt"/>
            </a:endParaRPr>
          </a:p>
        </p:txBody>
      </p:sp>
      <p:pic>
        <p:nvPicPr>
          <p:cNvPr id="5122" name="Picture 2">
            <a:extLst>
              <a:ext uri="{FF2B5EF4-FFF2-40B4-BE49-F238E27FC236}">
                <a16:creationId xmlns:a16="http://schemas.microsoft.com/office/drawing/2014/main" id="{A06F3694-0197-EB8B-F74B-9615CFAA5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1330263"/>
            <a:ext cx="2398972" cy="419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8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915212-A0DC-FF44-B081-826172BCD550}"/>
              </a:ext>
            </a:extLst>
          </p:cNvPr>
          <p:cNvSpPr txBox="1">
            <a:spLocks/>
          </p:cNvSpPr>
          <p:nvPr/>
        </p:nvSpPr>
        <p:spPr>
          <a:xfrm>
            <a:off x="1032733" y="1420174"/>
            <a:ext cx="6946691"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pt-BR" sz="2000" b="1" dirty="0" err="1">
                <a:solidFill>
                  <a:schemeClr val="bg1"/>
                </a:solidFill>
                <a:latin typeface="Georgia"/>
              </a:rPr>
              <a:t>Class</a:t>
            </a:r>
            <a:r>
              <a:rPr lang="pt-BR" sz="2000" b="1" dirty="0">
                <a:solidFill>
                  <a:schemeClr val="bg1"/>
                </a:solidFill>
                <a:latin typeface="Georgia"/>
              </a:rPr>
              <a:t> 5: </a:t>
            </a:r>
            <a:r>
              <a:rPr lang="en-GB" sz="2000" b="1" dirty="0">
                <a:solidFill>
                  <a:schemeClr val="bg1"/>
                </a:solidFill>
                <a:latin typeface="Georgia"/>
              </a:rPr>
              <a:t>International Sports Industry and Business Environment Introduction</a:t>
            </a:r>
            <a:endParaRPr lang="pt-BR" sz="2000" b="1" dirty="0">
              <a:solidFill>
                <a:schemeClr val="bg1"/>
              </a:solidFill>
              <a:latin typeface="Georgia"/>
            </a:endParaRPr>
          </a:p>
          <a:p>
            <a:pPr algn="l"/>
            <a:endParaRPr lang="en-GB" sz="2000" dirty="0">
              <a:solidFill>
                <a:schemeClr val="bg1"/>
              </a:solidFill>
              <a:latin typeface="Georgia" panose="02040502050405020303" pitchFamily="18" charset="0"/>
            </a:endParaRPr>
          </a:p>
        </p:txBody>
      </p:sp>
      <p:sp>
        <p:nvSpPr>
          <p:cNvPr id="5" name="Marcador de texto 3">
            <a:extLst>
              <a:ext uri="{FF2B5EF4-FFF2-40B4-BE49-F238E27FC236}">
                <a16:creationId xmlns:a16="http://schemas.microsoft.com/office/drawing/2014/main" id="{DC4C2A24-4E6C-B747-AE9E-3DF8C757E770}"/>
              </a:ext>
            </a:extLst>
          </p:cNvPr>
          <p:cNvSpPr txBox="1">
            <a:spLocks/>
          </p:cNvSpPr>
          <p:nvPr/>
        </p:nvSpPr>
        <p:spPr>
          <a:xfrm>
            <a:off x="1032733" y="2509103"/>
            <a:ext cx="7133023" cy="1286482"/>
          </a:xfrm>
          <a:prstGeom prst="rect">
            <a:avLst/>
          </a:prstGeom>
        </p:spPr>
        <p:txBody>
          <a:bodyPr lIns="91440" tIns="45720" rIns="91440" bIns="45720" numCol="1"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chemeClr val="bg1"/>
                </a:solidFill>
                <a:latin typeface="Arial"/>
                <a:cs typeface="Arial"/>
              </a:rPr>
              <a:t>Global, International and Regional Sports Business</a:t>
            </a:r>
          </a:p>
          <a:p>
            <a:r>
              <a:rPr lang="en-GB" sz="1400" dirty="0">
                <a:solidFill>
                  <a:schemeClr val="bg1"/>
                </a:solidFill>
                <a:latin typeface="Arial"/>
                <a:cs typeface="Arial"/>
              </a:rPr>
              <a:t>Global Sporting Goods Industry </a:t>
            </a:r>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a:cs typeface="Arial"/>
              </a:rPr>
              <a:t>International Nature of Modern Sport</a:t>
            </a:r>
          </a:p>
          <a:p>
            <a:r>
              <a:rPr lang="en-US" sz="1400" dirty="0">
                <a:solidFill>
                  <a:schemeClr val="bg1"/>
                </a:solidFill>
                <a:latin typeface="Arial"/>
                <a:cs typeface="Arial"/>
              </a:rPr>
              <a:t>National and Regional Aspects of Sports Business</a:t>
            </a:r>
          </a:p>
          <a:p>
            <a:pPr marL="0" indent="0">
              <a:buNone/>
            </a:pP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0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pic>
        <p:nvPicPr>
          <p:cNvPr id="2" name="Picture 1" descr="Graphical user interface, application, Word&#10;&#10;Description automatically generated">
            <a:extLst>
              <a:ext uri="{FF2B5EF4-FFF2-40B4-BE49-F238E27FC236}">
                <a16:creationId xmlns:a16="http://schemas.microsoft.com/office/drawing/2014/main" id="{1E099E7D-7F06-12E7-C3B6-6C3804CCAF3D}"/>
              </a:ext>
            </a:extLst>
          </p:cNvPr>
          <p:cNvPicPr>
            <a:picLocks noChangeAspect="1"/>
          </p:cNvPicPr>
          <p:nvPr/>
        </p:nvPicPr>
        <p:blipFill rotWithShape="1">
          <a:blip r:embed="rId2"/>
          <a:srcRect l="64199" t="20608" r="6642" b="27862"/>
          <a:stretch/>
        </p:blipFill>
        <p:spPr bwMode="auto">
          <a:xfrm>
            <a:off x="1528458" y="1615847"/>
            <a:ext cx="6849083" cy="39776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598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pic>
        <p:nvPicPr>
          <p:cNvPr id="2" name="Picture 1" descr="Graphical user interface, application, Word&#10;&#10;Description automatically generated">
            <a:extLst>
              <a:ext uri="{FF2B5EF4-FFF2-40B4-BE49-F238E27FC236}">
                <a16:creationId xmlns:a16="http://schemas.microsoft.com/office/drawing/2014/main" id="{1E099E7D-7F06-12E7-C3B6-6C3804CCAF3D}"/>
              </a:ext>
            </a:extLst>
          </p:cNvPr>
          <p:cNvPicPr>
            <a:picLocks noChangeAspect="1"/>
          </p:cNvPicPr>
          <p:nvPr/>
        </p:nvPicPr>
        <p:blipFill rotWithShape="1">
          <a:blip r:embed="rId2"/>
          <a:srcRect l="64199" t="20608" r="6642" b="27862"/>
          <a:stretch/>
        </p:blipFill>
        <p:spPr bwMode="auto">
          <a:xfrm>
            <a:off x="2277427" y="1875155"/>
            <a:ext cx="5351145" cy="3107690"/>
          </a:xfrm>
          <a:prstGeom prst="rect">
            <a:avLst/>
          </a:prstGeom>
          <a:ln>
            <a:noFill/>
          </a:ln>
          <a:extLst>
            <a:ext uri="{53640926-AAD7-44D8-BBD7-CCE9431645EC}">
              <a14:shadowObscured xmlns:a14="http://schemas.microsoft.com/office/drawing/2010/main"/>
            </a:ext>
          </a:extLst>
        </p:spPr>
      </p:pic>
      <p:pic>
        <p:nvPicPr>
          <p:cNvPr id="3" name="Picture 2" descr="Graphical user interface, application, Word&#10;&#10;Description automatically generated">
            <a:extLst>
              <a:ext uri="{FF2B5EF4-FFF2-40B4-BE49-F238E27FC236}">
                <a16:creationId xmlns:a16="http://schemas.microsoft.com/office/drawing/2014/main" id="{BA15813C-B90A-F63E-6536-4C73D68A5346}"/>
              </a:ext>
            </a:extLst>
          </p:cNvPr>
          <p:cNvPicPr>
            <a:picLocks noChangeAspect="1"/>
          </p:cNvPicPr>
          <p:nvPr/>
        </p:nvPicPr>
        <p:blipFill rotWithShape="1">
          <a:blip r:embed="rId3"/>
          <a:srcRect l="65230" t="19721" r="6785" b="34146"/>
          <a:stretch/>
        </p:blipFill>
        <p:spPr bwMode="auto">
          <a:xfrm>
            <a:off x="1130300" y="1615847"/>
            <a:ext cx="7246089" cy="3926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697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pic>
        <p:nvPicPr>
          <p:cNvPr id="2" name="Picture 1" descr="Graphical user interface, application, Word&#10;&#10;Description automatically generated">
            <a:extLst>
              <a:ext uri="{FF2B5EF4-FFF2-40B4-BE49-F238E27FC236}">
                <a16:creationId xmlns:a16="http://schemas.microsoft.com/office/drawing/2014/main" id="{1E099E7D-7F06-12E7-C3B6-6C3804CCAF3D}"/>
              </a:ext>
            </a:extLst>
          </p:cNvPr>
          <p:cNvPicPr>
            <a:picLocks noChangeAspect="1"/>
          </p:cNvPicPr>
          <p:nvPr/>
        </p:nvPicPr>
        <p:blipFill rotWithShape="1">
          <a:blip r:embed="rId2"/>
          <a:srcRect l="64199" t="20608" r="6642" b="27862"/>
          <a:stretch/>
        </p:blipFill>
        <p:spPr bwMode="auto">
          <a:xfrm>
            <a:off x="2277427" y="1875155"/>
            <a:ext cx="5351145" cy="3107690"/>
          </a:xfrm>
          <a:prstGeom prst="rect">
            <a:avLst/>
          </a:prstGeom>
          <a:ln>
            <a:noFill/>
          </a:ln>
          <a:extLst>
            <a:ext uri="{53640926-AAD7-44D8-BBD7-CCE9431645EC}">
              <a14:shadowObscured xmlns:a14="http://schemas.microsoft.com/office/drawing/2010/main"/>
            </a:ext>
          </a:extLst>
        </p:spPr>
      </p:pic>
      <p:pic>
        <p:nvPicPr>
          <p:cNvPr id="3" name="Picture 2" descr="Graphical user interface, application, Word&#10;&#10;Description automatically generated">
            <a:extLst>
              <a:ext uri="{FF2B5EF4-FFF2-40B4-BE49-F238E27FC236}">
                <a16:creationId xmlns:a16="http://schemas.microsoft.com/office/drawing/2014/main" id="{BA15813C-B90A-F63E-6536-4C73D68A5346}"/>
              </a:ext>
            </a:extLst>
          </p:cNvPr>
          <p:cNvPicPr>
            <a:picLocks noChangeAspect="1"/>
          </p:cNvPicPr>
          <p:nvPr/>
        </p:nvPicPr>
        <p:blipFill rotWithShape="1">
          <a:blip r:embed="rId3"/>
          <a:srcRect l="65230" t="19721" r="6785" b="34146"/>
          <a:stretch/>
        </p:blipFill>
        <p:spPr bwMode="auto">
          <a:xfrm>
            <a:off x="2272665" y="1976755"/>
            <a:ext cx="5360670" cy="2904490"/>
          </a:xfrm>
          <a:prstGeom prst="rect">
            <a:avLst/>
          </a:prstGeom>
          <a:ln>
            <a:noFill/>
          </a:ln>
          <a:extLst>
            <a:ext uri="{53640926-AAD7-44D8-BBD7-CCE9431645EC}">
              <a14:shadowObscured xmlns:a14="http://schemas.microsoft.com/office/drawing/2010/main"/>
            </a:ext>
          </a:extLst>
        </p:spPr>
      </p:pic>
      <p:pic>
        <p:nvPicPr>
          <p:cNvPr id="5" name="Picture 4" descr="Graphical user interface, application, Word&#10;&#10;Description automatically generated">
            <a:hlinkClick r:id="rId4"/>
            <a:extLst>
              <a:ext uri="{FF2B5EF4-FFF2-40B4-BE49-F238E27FC236}">
                <a16:creationId xmlns:a16="http://schemas.microsoft.com/office/drawing/2014/main" id="{7EC362B6-FB87-A903-7106-1A97160A9052}"/>
              </a:ext>
            </a:extLst>
          </p:cNvPr>
          <p:cNvPicPr>
            <a:picLocks noChangeAspect="1"/>
          </p:cNvPicPr>
          <p:nvPr/>
        </p:nvPicPr>
        <p:blipFill rotWithShape="1">
          <a:blip r:embed="rId5"/>
          <a:srcRect l="65082" t="23744" r="7231" b="26071"/>
          <a:stretch/>
        </p:blipFill>
        <p:spPr bwMode="auto">
          <a:xfrm>
            <a:off x="1649293" y="1552139"/>
            <a:ext cx="6607411" cy="39360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9265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International Nature of Modern Sport</a:t>
            </a:r>
            <a:endParaRPr lang="en-GB" sz="2000" dirty="0">
              <a:latin typeface="Georgia"/>
            </a:endParaRPr>
          </a:p>
        </p:txBody>
      </p:sp>
      <p:sp>
        <p:nvSpPr>
          <p:cNvPr id="7" name="TextBox 6">
            <a:extLst>
              <a:ext uri="{FF2B5EF4-FFF2-40B4-BE49-F238E27FC236}">
                <a16:creationId xmlns:a16="http://schemas.microsoft.com/office/drawing/2014/main" id="{29314952-6A25-9DA6-5366-3811CB146860}"/>
              </a:ext>
            </a:extLst>
          </p:cNvPr>
          <p:cNvSpPr txBox="1"/>
          <p:nvPr/>
        </p:nvSpPr>
        <p:spPr>
          <a:xfrm>
            <a:off x="4118936" y="2608990"/>
            <a:ext cx="4954248" cy="2520818"/>
          </a:xfrm>
          <a:prstGeom prst="rect">
            <a:avLst/>
          </a:prstGeom>
          <a:noFill/>
        </p:spPr>
        <p:txBody>
          <a:bodyPr wrap="square" lIns="91440" tIns="45720" rIns="91440" bIns="45720" anchor="t">
            <a:spAutoFit/>
          </a:bodyPr>
          <a:lstStyle/>
          <a:p>
            <a:r>
              <a:rPr lang="en-GB" sz="1400" dirty="0">
                <a:effectLst/>
                <a:latin typeface="Arial"/>
                <a:ea typeface="+mn-lt"/>
                <a:cs typeface="+mn-lt"/>
              </a:rPr>
              <a:t>By understanding the origin of modern sport</a:t>
            </a:r>
            <a:r>
              <a:rPr lang="en-GB" sz="1400" dirty="0">
                <a:latin typeface="Arial"/>
                <a:ea typeface="+mn-lt"/>
                <a:cs typeface="+mn-lt"/>
              </a:rPr>
              <a:t>,</a:t>
            </a:r>
            <a:r>
              <a:rPr lang="en-GB" sz="1400" dirty="0">
                <a:effectLst/>
                <a:latin typeface="Arial"/>
                <a:ea typeface="+mn-lt"/>
                <a:cs typeface="+mn-lt"/>
              </a:rPr>
              <a:t> structured as private associations</a:t>
            </a:r>
            <a:r>
              <a:rPr lang="en-GB" sz="1400" dirty="0">
                <a:latin typeface="Arial"/>
                <a:ea typeface="+mn-lt"/>
                <a:cs typeface="+mn-lt"/>
              </a:rPr>
              <a:t>,</a:t>
            </a:r>
            <a:r>
              <a:rPr lang="en-GB" sz="1400" dirty="0">
                <a:effectLst/>
                <a:latin typeface="Arial"/>
                <a:ea typeface="+mn-lt"/>
                <a:cs typeface="+mn-lt"/>
              </a:rPr>
              <a:t> and the development of its industry</a:t>
            </a:r>
            <a:r>
              <a:rPr lang="en-GB" sz="1400" dirty="0">
                <a:latin typeface="Arial"/>
                <a:ea typeface="+mn-lt"/>
                <a:cs typeface="+mn-lt"/>
              </a:rPr>
              <a:t>,</a:t>
            </a:r>
            <a:r>
              <a:rPr lang="en-GB" sz="1400" dirty="0">
                <a:effectLst/>
                <a:latin typeface="Arial"/>
                <a:ea typeface="+mn-lt"/>
                <a:cs typeface="+mn-lt"/>
              </a:rPr>
              <a:t> mostly derived from the evolution of broadcasting, marketing</a:t>
            </a:r>
            <a:r>
              <a:rPr lang="en-GB" sz="1400" dirty="0">
                <a:latin typeface="Arial"/>
                <a:ea typeface="+mn-lt"/>
                <a:cs typeface="+mn-lt"/>
              </a:rPr>
              <a:t>,</a:t>
            </a:r>
            <a:r>
              <a:rPr lang="en-GB" sz="1400" dirty="0">
                <a:effectLst/>
                <a:latin typeface="Arial"/>
                <a:ea typeface="+mn-lt"/>
                <a:cs typeface="+mn-lt"/>
              </a:rPr>
              <a:t> and intellectual properties</a:t>
            </a:r>
            <a:r>
              <a:rPr lang="en-GB" sz="1400" dirty="0">
                <a:latin typeface="Arial"/>
                <a:ea typeface="+mn-lt"/>
                <a:cs typeface="+mn-lt"/>
              </a:rPr>
              <a:t>,</a:t>
            </a:r>
            <a:r>
              <a:rPr lang="en-GB" sz="1400" dirty="0">
                <a:effectLst/>
                <a:latin typeface="Arial"/>
                <a:ea typeface="+mn-lt"/>
                <a:cs typeface="+mn-lt"/>
              </a:rPr>
              <a:t> it is possible to comprehend its international nature.</a:t>
            </a:r>
            <a:endParaRPr lang="en-US" sz="1400" dirty="0">
              <a:latin typeface="Arial"/>
              <a:ea typeface="+mn-lt"/>
              <a:cs typeface="+mn-lt"/>
            </a:endParaRPr>
          </a:p>
          <a:p>
            <a:endParaRPr lang="pt-BR" sz="1400" dirty="0">
              <a:latin typeface="Arial"/>
              <a:ea typeface="+mn-lt"/>
              <a:cs typeface="+mn-lt"/>
            </a:endParaRPr>
          </a:p>
          <a:p>
            <a:pPr>
              <a:spcAft>
                <a:spcPts val="800"/>
              </a:spcAft>
            </a:pPr>
            <a:r>
              <a:rPr lang="en-GB" sz="1400" dirty="0">
                <a:effectLst/>
                <a:latin typeface="Arial"/>
                <a:ea typeface="+mn-lt"/>
                <a:cs typeface="+mn-lt"/>
              </a:rPr>
              <a:t>Also</a:t>
            </a:r>
            <a:r>
              <a:rPr lang="en-GB" sz="1400" dirty="0">
                <a:latin typeface="Arial"/>
                <a:ea typeface="+mn-lt"/>
                <a:cs typeface="+mn-lt"/>
              </a:rPr>
              <a:t>,</a:t>
            </a:r>
            <a:r>
              <a:rPr lang="en-GB" sz="1400" dirty="0">
                <a:effectLst/>
                <a:latin typeface="Arial"/>
                <a:ea typeface="+mn-lt"/>
                <a:cs typeface="+mn-lt"/>
              </a:rPr>
              <a:t> by </a:t>
            </a:r>
            <a:r>
              <a:rPr lang="en-GB" sz="1400" err="1">
                <a:latin typeface="Arial"/>
                <a:ea typeface="+mn-lt"/>
                <a:cs typeface="+mn-lt"/>
              </a:rPr>
              <a:t>analyzing</a:t>
            </a:r>
            <a:r>
              <a:rPr lang="en-GB" sz="1400" dirty="0">
                <a:latin typeface="Arial"/>
                <a:ea typeface="+mn-lt"/>
                <a:cs typeface="+mn-lt"/>
              </a:rPr>
              <a:t> </a:t>
            </a:r>
            <a:r>
              <a:rPr lang="en-GB" sz="1400" dirty="0">
                <a:effectLst/>
                <a:latin typeface="Arial"/>
                <a:ea typeface="+mn-lt"/>
                <a:cs typeface="+mn-lt"/>
              </a:rPr>
              <a:t>the evolution of the </a:t>
            </a:r>
            <a:r>
              <a:rPr lang="en-GB" sz="1400" dirty="0">
                <a:latin typeface="Arial"/>
                <a:ea typeface="+mn-lt"/>
                <a:cs typeface="+mn-lt"/>
              </a:rPr>
              <a:t>sports </a:t>
            </a:r>
            <a:r>
              <a:rPr lang="en-GB" sz="1400" dirty="0">
                <a:effectLst/>
                <a:latin typeface="Arial"/>
                <a:ea typeface="+mn-lt"/>
                <a:cs typeface="+mn-lt"/>
              </a:rPr>
              <a:t>industry and its impact on </a:t>
            </a:r>
            <a:r>
              <a:rPr lang="en-GB" sz="1400" dirty="0">
                <a:latin typeface="Arial"/>
                <a:ea typeface="+mn-lt"/>
                <a:cs typeface="+mn-lt"/>
              </a:rPr>
              <a:t>various </a:t>
            </a:r>
            <a:r>
              <a:rPr lang="en-GB" sz="1400" dirty="0">
                <a:effectLst/>
                <a:latin typeface="Arial"/>
                <a:ea typeface="+mn-lt"/>
                <a:cs typeface="+mn-lt"/>
              </a:rPr>
              <a:t>levels (global, international</a:t>
            </a:r>
            <a:r>
              <a:rPr lang="en-GB" sz="1400" dirty="0">
                <a:latin typeface="Arial"/>
                <a:ea typeface="+mn-lt"/>
                <a:cs typeface="+mn-lt"/>
              </a:rPr>
              <a:t>,</a:t>
            </a:r>
            <a:r>
              <a:rPr lang="en-GB" sz="1400" dirty="0">
                <a:effectLst/>
                <a:latin typeface="Arial"/>
                <a:ea typeface="+mn-lt"/>
                <a:cs typeface="+mn-lt"/>
              </a:rPr>
              <a:t> and regional</a:t>
            </a:r>
            <a:r>
              <a:rPr lang="en-GB" sz="1400" dirty="0">
                <a:latin typeface="Arial"/>
                <a:ea typeface="+mn-lt"/>
                <a:cs typeface="+mn-lt"/>
              </a:rPr>
              <a:t>), </a:t>
            </a:r>
            <a:r>
              <a:rPr lang="en-GB" sz="1400">
                <a:effectLst/>
                <a:latin typeface="Arial"/>
                <a:ea typeface="+mn-lt"/>
                <a:cs typeface="+mn-lt"/>
              </a:rPr>
              <a:t>we can understand how this </a:t>
            </a:r>
            <a:r>
              <a:rPr lang="en-GB" sz="1400">
                <a:latin typeface="Arial"/>
                <a:ea typeface="+mn-lt"/>
                <a:cs typeface="+mn-lt"/>
              </a:rPr>
              <a:t>"</a:t>
            </a:r>
            <a:r>
              <a:rPr lang="en-GB" sz="1400">
                <a:effectLst/>
                <a:latin typeface="Arial"/>
                <a:ea typeface="+mn-lt"/>
                <a:cs typeface="+mn-lt"/>
              </a:rPr>
              <a:t>glocal</a:t>
            </a:r>
            <a:r>
              <a:rPr lang="en-GB" sz="1400">
                <a:latin typeface="Arial"/>
                <a:ea typeface="+mn-lt"/>
                <a:cs typeface="+mn-lt"/>
              </a:rPr>
              <a:t>"</a:t>
            </a:r>
            <a:r>
              <a:rPr lang="en-GB" sz="1400" dirty="0">
                <a:effectLst/>
                <a:latin typeface="Arial"/>
                <a:ea typeface="+mn-lt"/>
                <a:cs typeface="+mn-lt"/>
              </a:rPr>
              <a:t> influence takes place</a:t>
            </a:r>
            <a:r>
              <a:rPr lang="en-GB" sz="1400" dirty="0">
                <a:latin typeface="Arial"/>
                <a:ea typeface="+mn-lt"/>
                <a:cs typeface="+mn-lt"/>
              </a:rPr>
              <a:t>. From governance </a:t>
            </a:r>
            <a:r>
              <a:rPr lang="en-GB" sz="1400" dirty="0">
                <a:effectLst/>
                <a:latin typeface="Arial"/>
                <a:ea typeface="+mn-lt"/>
                <a:cs typeface="+mn-lt"/>
              </a:rPr>
              <a:t>to broadcasting or merchandising, sports </a:t>
            </a:r>
            <a:r>
              <a:rPr lang="en-GB" sz="1400" dirty="0">
                <a:latin typeface="Arial"/>
                <a:ea typeface="+mn-lt"/>
                <a:cs typeface="+mn-lt"/>
              </a:rPr>
              <a:t>are inherently </a:t>
            </a:r>
            <a:r>
              <a:rPr lang="en-GB" sz="1400" dirty="0">
                <a:effectLst/>
                <a:latin typeface="Arial"/>
                <a:ea typeface="+mn-lt"/>
                <a:cs typeface="+mn-lt"/>
              </a:rPr>
              <a:t>international.</a:t>
            </a:r>
            <a:endParaRPr lang="pt-BR" sz="1400" dirty="0">
              <a:latin typeface="Arial"/>
              <a:ea typeface="+mn-lt"/>
              <a:cs typeface="+mn-lt"/>
            </a:endParaRPr>
          </a:p>
        </p:txBody>
      </p:sp>
      <p:pic>
        <p:nvPicPr>
          <p:cNvPr id="2" name="object 4">
            <a:extLst>
              <a:ext uri="{FF2B5EF4-FFF2-40B4-BE49-F238E27FC236}">
                <a16:creationId xmlns:a16="http://schemas.microsoft.com/office/drawing/2014/main" id="{AB360186-2E5A-8987-ACD9-5B6E7A7D13B8}"/>
              </a:ext>
            </a:extLst>
          </p:cNvPr>
          <p:cNvPicPr>
            <a:picLocks/>
          </p:cNvPicPr>
          <p:nvPr/>
        </p:nvPicPr>
        <p:blipFill rotWithShape="1">
          <a:blip r:embed="rId2" cstate="print"/>
          <a:srcRect l="21276" r="20740" b="-2"/>
          <a:stretch/>
        </p:blipFill>
        <p:spPr>
          <a:xfrm>
            <a:off x="1113453" y="1915928"/>
            <a:ext cx="2661192" cy="3901090"/>
          </a:xfrm>
          <a:prstGeom prst="rect">
            <a:avLst/>
          </a:prstGeom>
        </p:spPr>
      </p:pic>
    </p:spTree>
    <p:extLst>
      <p:ext uri="{BB962C8B-B14F-4D97-AF65-F5344CB8AC3E}">
        <p14:creationId xmlns:p14="http://schemas.microsoft.com/office/powerpoint/2010/main" val="2750585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International Nature of Modern Sport</a:t>
            </a:r>
            <a:endParaRPr lang="en-GB" sz="2000" dirty="0">
              <a:latin typeface="Georgia"/>
            </a:endParaRPr>
          </a:p>
        </p:txBody>
      </p:sp>
      <p:sp>
        <p:nvSpPr>
          <p:cNvPr id="7" name="TextBox 6">
            <a:extLst>
              <a:ext uri="{FF2B5EF4-FFF2-40B4-BE49-F238E27FC236}">
                <a16:creationId xmlns:a16="http://schemas.microsoft.com/office/drawing/2014/main" id="{29314952-6A25-9DA6-5366-3811CB146860}"/>
              </a:ext>
            </a:extLst>
          </p:cNvPr>
          <p:cNvSpPr txBox="1"/>
          <p:nvPr/>
        </p:nvSpPr>
        <p:spPr>
          <a:xfrm>
            <a:off x="4230974" y="2011831"/>
            <a:ext cx="4954248" cy="2828916"/>
          </a:xfrm>
          <a:prstGeom prst="rect">
            <a:avLst/>
          </a:prstGeom>
          <a:noFill/>
        </p:spPr>
        <p:txBody>
          <a:bodyPr wrap="square" lIns="91440" tIns="45720" rIns="91440" bIns="45720" anchor="t">
            <a:spAutoFit/>
          </a:bodyPr>
          <a:lstStyle/>
          <a:p>
            <a:r>
              <a:rPr lang="en-GB" sz="1400" dirty="0">
                <a:effectLst/>
                <a:latin typeface="Arial"/>
                <a:ea typeface="+mn-lt"/>
                <a:cs typeface="+mn-lt"/>
              </a:rPr>
              <a:t>The governance of sports </a:t>
            </a:r>
            <a:r>
              <a:rPr lang="en-GB" sz="1400" dirty="0">
                <a:latin typeface="Arial"/>
                <a:ea typeface="+mn-lt"/>
                <a:cs typeface="+mn-lt"/>
              </a:rPr>
              <a:t>begins </a:t>
            </a:r>
            <a:r>
              <a:rPr lang="en-GB" sz="1400" dirty="0">
                <a:effectLst/>
                <a:latin typeface="Arial"/>
                <a:ea typeface="+mn-lt"/>
                <a:cs typeface="+mn-lt"/>
              </a:rPr>
              <a:t>with International Federations, non-governmental organizations recognized as leaders </a:t>
            </a:r>
            <a:r>
              <a:rPr lang="en-GB" sz="1400" dirty="0">
                <a:latin typeface="Arial"/>
                <a:ea typeface="+mn-lt"/>
                <a:cs typeface="+mn-lt"/>
              </a:rPr>
              <a:t>in </a:t>
            </a:r>
            <a:r>
              <a:rPr lang="en-GB" sz="1400" dirty="0">
                <a:effectLst/>
                <a:latin typeface="Arial"/>
                <a:ea typeface="+mn-lt"/>
                <a:cs typeface="+mn-lt"/>
              </a:rPr>
              <a:t>the sport, with regulatory, organizational</a:t>
            </a:r>
            <a:r>
              <a:rPr lang="en-GB" sz="1400" dirty="0">
                <a:latin typeface="Arial"/>
                <a:ea typeface="+mn-lt"/>
                <a:cs typeface="+mn-lt"/>
              </a:rPr>
              <a:t>,</a:t>
            </a:r>
            <a:r>
              <a:rPr lang="en-GB" sz="1400" dirty="0">
                <a:effectLst/>
                <a:latin typeface="Arial"/>
                <a:ea typeface="+mn-lt"/>
                <a:cs typeface="+mn-lt"/>
              </a:rPr>
              <a:t> and commercial </a:t>
            </a:r>
            <a:r>
              <a:rPr lang="en-GB" sz="1400" dirty="0">
                <a:latin typeface="Arial"/>
                <a:ea typeface="+mn-lt"/>
                <a:cs typeface="+mn-lt"/>
              </a:rPr>
              <a:t>responsibilities</a:t>
            </a:r>
            <a:r>
              <a:rPr lang="en-GB" sz="1400" dirty="0">
                <a:effectLst/>
                <a:latin typeface="Arial"/>
                <a:ea typeface="+mn-lt"/>
                <a:cs typeface="+mn-lt"/>
              </a:rPr>
              <a:t>. Some sports can be more international than others, either </a:t>
            </a:r>
            <a:r>
              <a:rPr lang="en-GB" sz="1400" dirty="0">
                <a:latin typeface="Arial"/>
                <a:ea typeface="+mn-lt"/>
                <a:cs typeface="+mn-lt"/>
              </a:rPr>
              <a:t>due to their </a:t>
            </a:r>
            <a:r>
              <a:rPr lang="en-GB" sz="1400" dirty="0">
                <a:effectLst/>
                <a:latin typeface="Arial"/>
                <a:ea typeface="+mn-lt"/>
                <a:cs typeface="+mn-lt"/>
              </a:rPr>
              <a:t>nature, evolution</a:t>
            </a:r>
            <a:r>
              <a:rPr lang="en-GB" sz="1400" dirty="0">
                <a:latin typeface="Arial"/>
                <a:ea typeface="+mn-lt"/>
                <a:cs typeface="+mn-lt"/>
              </a:rPr>
              <a:t>,</a:t>
            </a:r>
            <a:r>
              <a:rPr lang="en-GB" sz="1400" dirty="0">
                <a:effectLst/>
                <a:latin typeface="Arial"/>
                <a:ea typeface="+mn-lt"/>
                <a:cs typeface="+mn-lt"/>
              </a:rPr>
              <a:t> or participation, </a:t>
            </a:r>
            <a:r>
              <a:rPr lang="en-GB" sz="1400" dirty="0">
                <a:latin typeface="Arial"/>
                <a:ea typeface="+mn-lt"/>
                <a:cs typeface="+mn-lt"/>
              </a:rPr>
              <a:t>such as </a:t>
            </a:r>
            <a:r>
              <a:rPr lang="en-GB" sz="1400" dirty="0">
                <a:effectLst/>
                <a:latin typeface="Arial"/>
                <a:ea typeface="+mn-lt"/>
                <a:cs typeface="+mn-lt"/>
              </a:rPr>
              <a:t>football (soccer) or running.</a:t>
            </a:r>
            <a:endParaRPr lang="en-US" sz="1400">
              <a:latin typeface="Arial"/>
              <a:ea typeface="+mn-lt"/>
              <a:cs typeface="+mn-lt"/>
            </a:endParaRPr>
          </a:p>
          <a:p>
            <a:endParaRPr lang="pt-BR" sz="1400" dirty="0">
              <a:latin typeface="Arial"/>
              <a:cs typeface="Arial"/>
            </a:endParaRPr>
          </a:p>
          <a:p>
            <a:pPr>
              <a:lnSpc>
                <a:spcPct val="107000"/>
              </a:lnSpc>
              <a:spcAft>
                <a:spcPts val="800"/>
              </a:spcAft>
            </a:pPr>
            <a:r>
              <a:rPr lang="en-GB" sz="1400" dirty="0">
                <a:effectLst/>
                <a:latin typeface="Arial"/>
                <a:ea typeface="+mn-lt"/>
                <a:cs typeface="+mn-lt"/>
              </a:rPr>
              <a:t>Other sports </a:t>
            </a:r>
            <a:r>
              <a:rPr lang="en-GB" sz="1400" dirty="0">
                <a:latin typeface="Arial"/>
                <a:ea typeface="+mn-lt"/>
                <a:cs typeface="+mn-lt"/>
              </a:rPr>
              <a:t>may </a:t>
            </a:r>
            <a:r>
              <a:rPr lang="en-GB" sz="1400" dirty="0">
                <a:effectLst/>
                <a:latin typeface="Arial"/>
                <a:ea typeface="+mn-lt"/>
                <a:cs typeface="+mn-lt"/>
              </a:rPr>
              <a:t>have a more national or regional nature, for the same reasons or other </a:t>
            </a:r>
            <a:r>
              <a:rPr lang="en-GB" sz="1400" dirty="0">
                <a:latin typeface="Arial"/>
                <a:ea typeface="+mn-lt"/>
                <a:cs typeface="+mn-lt"/>
              </a:rPr>
              <a:t>factors </a:t>
            </a:r>
            <a:r>
              <a:rPr lang="en-GB" sz="1400" dirty="0">
                <a:effectLst/>
                <a:latin typeface="Arial"/>
                <a:ea typeface="+mn-lt"/>
                <a:cs typeface="+mn-lt"/>
              </a:rPr>
              <a:t>such as weather or infrastructure, </a:t>
            </a:r>
            <a:r>
              <a:rPr lang="en-GB" sz="1400" dirty="0">
                <a:latin typeface="Arial"/>
                <a:ea typeface="+mn-lt"/>
                <a:cs typeface="+mn-lt"/>
              </a:rPr>
              <a:t>as seen in sports </a:t>
            </a:r>
            <a:r>
              <a:rPr lang="en-GB" sz="1400" dirty="0">
                <a:effectLst/>
                <a:latin typeface="Arial"/>
                <a:ea typeface="+mn-lt"/>
                <a:cs typeface="+mn-lt"/>
              </a:rPr>
              <a:t>like </a:t>
            </a:r>
            <a:r>
              <a:rPr lang="en-GB" sz="1400" dirty="0">
                <a:latin typeface="Arial"/>
                <a:ea typeface="+mn-lt"/>
                <a:cs typeface="+mn-lt"/>
              </a:rPr>
              <a:t>ice hockey </a:t>
            </a:r>
            <a:r>
              <a:rPr lang="en-GB" sz="1400" dirty="0">
                <a:effectLst/>
                <a:latin typeface="Arial"/>
                <a:ea typeface="+mn-lt"/>
                <a:cs typeface="+mn-lt"/>
              </a:rPr>
              <a:t>or even </a:t>
            </a:r>
            <a:r>
              <a:rPr lang="en-GB" sz="1400" dirty="0">
                <a:latin typeface="Arial"/>
                <a:ea typeface="+mn-lt"/>
                <a:cs typeface="+mn-lt"/>
              </a:rPr>
              <a:t>Pickleball.</a:t>
            </a:r>
            <a:endParaRPr lang="en-GB" sz="1400">
              <a:latin typeface="Arial"/>
              <a:ea typeface="+mn-lt"/>
              <a:cs typeface="+mn-lt"/>
            </a:endParaRPr>
          </a:p>
        </p:txBody>
      </p:sp>
      <p:pic>
        <p:nvPicPr>
          <p:cNvPr id="2" name="Picture 2" descr="LaLiga Santander 2021-22: resumen de la jornada 1 con los resultados de  Barcelona y Real Madrid | DEPORTE-TOTAL | EL COMERCIO PERÚ">
            <a:extLst>
              <a:ext uri="{FF2B5EF4-FFF2-40B4-BE49-F238E27FC236}">
                <a16:creationId xmlns:a16="http://schemas.microsoft.com/office/drawing/2014/main" id="{654A2DCF-9A90-9EDC-48B1-FD535CC1B5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14" r="35283"/>
          <a:stretch/>
        </p:blipFill>
        <p:spPr bwMode="auto">
          <a:xfrm>
            <a:off x="1130300" y="1360381"/>
            <a:ext cx="2737162" cy="430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599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National and Regional Aspects of Sports Business</a:t>
            </a:r>
            <a:endParaRPr lang="en-GB" sz="2000" dirty="0">
              <a:latin typeface="Georgia"/>
            </a:endParaRPr>
          </a:p>
        </p:txBody>
      </p:sp>
      <p:sp>
        <p:nvSpPr>
          <p:cNvPr id="7" name="TextBox 6">
            <a:extLst>
              <a:ext uri="{FF2B5EF4-FFF2-40B4-BE49-F238E27FC236}">
                <a16:creationId xmlns:a16="http://schemas.microsoft.com/office/drawing/2014/main" id="{29314952-6A25-9DA6-5366-3811CB146860}"/>
              </a:ext>
            </a:extLst>
          </p:cNvPr>
          <p:cNvSpPr txBox="1"/>
          <p:nvPr/>
        </p:nvSpPr>
        <p:spPr>
          <a:xfrm>
            <a:off x="4145064" y="1734541"/>
            <a:ext cx="4228266" cy="3960058"/>
          </a:xfrm>
          <a:prstGeom prst="rect">
            <a:avLst/>
          </a:prstGeom>
          <a:noFill/>
        </p:spPr>
        <p:txBody>
          <a:bodyPr wrap="square" lIns="91440" tIns="45720" rIns="91440" bIns="45720" anchor="t">
            <a:spAutoFit/>
          </a:bodyPr>
          <a:lstStyle/>
          <a:p>
            <a:pPr>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Modern sport has an international nature, but national and regional aspects will influence the realm of sports business by a lot. </a:t>
            </a:r>
            <a:endParaRPr lang="en-US">
              <a:ea typeface="Calibri"/>
              <a:cs typeface="Calibri"/>
            </a:endParaRPr>
          </a:p>
          <a:p>
            <a:pPr>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Aspects such as:</a:t>
            </a:r>
            <a:endParaRPr lang="en-GB" sz="1400" dirty="0">
              <a:latin typeface="Arial" panose="020B0604020202020204" pitchFamily="34" charset="0"/>
              <a:ea typeface="Calibri" panose="020F0502020204030204" pitchFamily="34" charset="0"/>
              <a:cs typeface="Arial" panose="020B0604020202020204" pitchFamily="34" charset="0"/>
            </a:endParaRPr>
          </a:p>
          <a:p>
            <a:pPr marL="878840"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Infrastructure</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878840" lvl="1" indent="-342900">
              <a:buFont typeface="Symbol" panose="05050102010706020507" pitchFamily="18" charset="2"/>
              <a:buChar char=""/>
            </a:pPr>
            <a:r>
              <a:rPr lang="en-GB" sz="1400" dirty="0">
                <a:effectLst/>
                <a:latin typeface="Arial"/>
                <a:ea typeface="Calibri"/>
                <a:cs typeface="Arial"/>
              </a:rPr>
              <a:t>Weather</a:t>
            </a:r>
            <a:r>
              <a:rPr lang="en-GB" sz="1400" dirty="0">
                <a:latin typeface="Arial"/>
                <a:ea typeface="Calibri"/>
                <a:cs typeface="Arial"/>
              </a:rPr>
              <a:t> and</a:t>
            </a:r>
            <a:r>
              <a:rPr lang="en-GB" sz="1400" dirty="0">
                <a:effectLst/>
                <a:latin typeface="Arial"/>
                <a:ea typeface="Calibri"/>
                <a:cs typeface="Arial"/>
              </a:rPr>
              <a:t> Climate</a:t>
            </a:r>
            <a:endParaRPr lang="pt-BR" sz="1400" dirty="0">
              <a:effectLst/>
              <a:latin typeface="Arial"/>
              <a:ea typeface="Calibri"/>
              <a:cs typeface="Arial"/>
            </a:endParaRPr>
          </a:p>
          <a:p>
            <a:pPr marL="878840" lvl="1" indent="-342900">
              <a:buFont typeface="Symbol" panose="05050102010706020507" pitchFamily="18" charset="2"/>
              <a:buChar char=""/>
            </a:pPr>
            <a:r>
              <a:rPr lang="en-GB" sz="1400" dirty="0">
                <a:effectLst/>
                <a:latin typeface="Arial"/>
                <a:ea typeface="Calibri"/>
                <a:cs typeface="Arial"/>
              </a:rPr>
              <a:t>Government</a:t>
            </a:r>
            <a:r>
              <a:rPr lang="en-GB" sz="1400" dirty="0">
                <a:latin typeface="Arial"/>
                <a:ea typeface="Calibri"/>
                <a:cs typeface="Arial"/>
              </a:rPr>
              <a:t> and</a:t>
            </a:r>
            <a:r>
              <a:rPr lang="en-GB" sz="1400" dirty="0">
                <a:effectLst/>
                <a:latin typeface="Arial"/>
                <a:ea typeface="Calibri"/>
                <a:cs typeface="Arial"/>
              </a:rPr>
              <a:t> Public Spending</a:t>
            </a:r>
            <a:endParaRPr lang="pt-BR" sz="1400" dirty="0">
              <a:effectLst/>
              <a:latin typeface="Arial"/>
              <a:ea typeface="Calibri"/>
              <a:cs typeface="Arial"/>
            </a:endParaRPr>
          </a:p>
          <a:p>
            <a:pPr marL="878840"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Macroeconomic Policies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878840"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Sectorial Regulations (Public and Private)</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878840" lvl="1" indent="-342900">
              <a:buFont typeface="Symbol" panose="05050102010706020507" pitchFamily="18" charset="2"/>
              <a:buChar char=""/>
            </a:pPr>
            <a:r>
              <a:rPr lang="en-GB" sz="1400" dirty="0">
                <a:effectLst/>
                <a:latin typeface="Arial"/>
                <a:ea typeface="Calibri"/>
                <a:cs typeface="Arial"/>
              </a:rPr>
              <a:t>Industry </a:t>
            </a:r>
            <a:r>
              <a:rPr lang="en-GB" sz="1400" dirty="0">
                <a:latin typeface="Arial"/>
                <a:ea typeface="Calibri"/>
                <a:cs typeface="Arial"/>
              </a:rPr>
              <a:t>Development</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878840"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Production Capacity</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878840"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Consumption Capacity</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878840" lvl="1" indent="-342900">
              <a:buFont typeface="Symbol" panose="05050102010706020507" pitchFamily="18" charset="2"/>
              <a:buChar char=""/>
            </a:pPr>
            <a:r>
              <a:rPr lang="en-GB" sz="1400" dirty="0">
                <a:effectLst/>
                <a:latin typeface="Arial"/>
                <a:ea typeface="Calibri"/>
                <a:cs typeface="Arial"/>
              </a:rPr>
              <a:t>Sociocultural and Historical </a:t>
            </a:r>
            <a:r>
              <a:rPr lang="en-GB" sz="1400" dirty="0">
                <a:latin typeface="Arial"/>
                <a:ea typeface="Calibri"/>
                <a:cs typeface="Arial"/>
              </a:rPr>
              <a:t>Characteristics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878840"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Sport Participation</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marL="878840" lvl="1" indent="-342900">
              <a:buFont typeface="Symbol" panose="05050102010706020507" pitchFamily="18" charset="2"/>
              <a:buChar char=""/>
            </a:pPr>
            <a:r>
              <a:rPr lang="en-GB" sz="1400" dirty="0">
                <a:effectLst/>
                <a:latin typeface="Arial"/>
                <a:ea typeface="Calibri"/>
                <a:cs typeface="Arial"/>
              </a:rPr>
              <a:t>International Agreements and Treaties</a:t>
            </a:r>
            <a:endParaRPr lang="pt-BR" sz="1400" dirty="0">
              <a:effectLst/>
              <a:latin typeface="Arial"/>
              <a:ea typeface="Calibri"/>
              <a:cs typeface="Arial"/>
            </a:endParaRPr>
          </a:p>
        </p:txBody>
      </p:sp>
      <p:pic>
        <p:nvPicPr>
          <p:cNvPr id="2" name="Picture 2" descr="THE FIRST STADIUM TO TURN FOOTBALL INTO ELECTRICITY">
            <a:extLst>
              <a:ext uri="{FF2B5EF4-FFF2-40B4-BE49-F238E27FC236}">
                <a16:creationId xmlns:a16="http://schemas.microsoft.com/office/drawing/2014/main" id="{2C967F54-8F83-F834-14EA-6A388563BA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548" r="26725" b="-1"/>
          <a:stretch/>
        </p:blipFill>
        <p:spPr bwMode="auto">
          <a:xfrm>
            <a:off x="993531" y="1501275"/>
            <a:ext cx="2813647" cy="442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93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081374" y="2528990"/>
            <a:ext cx="4975260" cy="159774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Georgia" panose="02040502050405020303" pitchFamily="18" charset="0"/>
              </a:rPr>
              <a:t>Thank You</a:t>
            </a:r>
            <a:endParaRPr lang="en-GB"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4107305" y="849610"/>
            <a:ext cx="4473522"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Global, International and Regional Sports Business</a:t>
            </a:r>
            <a:endParaRPr lang="en-GB" sz="2000" dirty="0">
              <a:latin typeface="Georgia" panose="02040502050405020303" pitchFamily="18" charset="0"/>
            </a:endParaRPr>
          </a:p>
        </p:txBody>
      </p:sp>
      <p:sp>
        <p:nvSpPr>
          <p:cNvPr id="5" name="Marcador de texto 3">
            <a:extLst>
              <a:ext uri="{FF2B5EF4-FFF2-40B4-BE49-F238E27FC236}">
                <a16:creationId xmlns:a16="http://schemas.microsoft.com/office/drawing/2014/main" id="{CC2BB18B-5F07-F645-B276-677CFDFBD93F}"/>
              </a:ext>
            </a:extLst>
          </p:cNvPr>
          <p:cNvSpPr txBox="1">
            <a:spLocks/>
          </p:cNvSpPr>
          <p:nvPr/>
        </p:nvSpPr>
        <p:spPr>
          <a:xfrm>
            <a:off x="4107306" y="1907941"/>
            <a:ext cx="4668394" cy="3418941"/>
          </a:xfrm>
          <a:prstGeom prst="rect">
            <a:avLst/>
          </a:prstGeom>
        </p:spPr>
        <p:txBody>
          <a:bodyPr lIns="91440" tIns="45720" rIns="91440" bIns="45720" numCol="1"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800"/>
              </a:spcAft>
            </a:pPr>
            <a:r>
              <a:rPr lang="en-GB" sz="1400" dirty="0">
                <a:effectLst/>
                <a:latin typeface="Arial"/>
                <a:ea typeface="Calibri"/>
                <a:cs typeface="Arial"/>
              </a:rPr>
              <a:t>Sports Business has Global, International and Regional impact.</a:t>
            </a:r>
            <a:r>
              <a:rPr lang="en-GB" sz="1400" dirty="0">
                <a:latin typeface="Arial"/>
                <a:ea typeface="Calibri"/>
                <a:cs typeface="Arial"/>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400" dirty="0">
                <a:effectLst/>
                <a:latin typeface="Arial"/>
                <a:ea typeface="Calibri"/>
                <a:cs typeface="Arial"/>
              </a:rPr>
              <a:t>In some cases</a:t>
            </a:r>
            <a:r>
              <a:rPr lang="en-GB" sz="1400" dirty="0">
                <a:latin typeface="Arial"/>
                <a:ea typeface="Calibri"/>
                <a:cs typeface="Arial"/>
              </a:rPr>
              <a:t>,</a:t>
            </a:r>
            <a:r>
              <a:rPr lang="en-GB" sz="1400" dirty="0">
                <a:effectLst/>
                <a:latin typeface="Arial"/>
                <a:ea typeface="Calibri"/>
                <a:cs typeface="Arial"/>
              </a:rPr>
              <a:t> the impact has global and local impact at the same time – to which we refer as “</a:t>
            </a:r>
            <a:r>
              <a:rPr lang="en-GB" sz="1400" dirty="0" err="1">
                <a:effectLst/>
                <a:latin typeface="Arial"/>
                <a:ea typeface="Calibri"/>
                <a:cs typeface="Arial"/>
              </a:rPr>
              <a:t>Glocal</a:t>
            </a:r>
            <a:r>
              <a:rPr lang="en-GB" sz="1400" dirty="0">
                <a:effectLst/>
                <a:latin typeface="Arial"/>
                <a:ea typeface="Calibri"/>
                <a:cs typeface="Arial"/>
              </a:rPr>
              <a:t>” impact.</a:t>
            </a:r>
            <a:endParaRPr lang="pt-BR" sz="1400">
              <a:effectLst/>
              <a:latin typeface="Arial"/>
              <a:ea typeface="Calibri"/>
              <a:cs typeface="Arial"/>
            </a:endParaRPr>
          </a:p>
        </p:txBody>
      </p:sp>
      <p:pic>
        <p:nvPicPr>
          <p:cNvPr id="2" name="Picture 2" descr="Essere Ferrari: Why does the Scuderia inspire passion in racing fans like  no other team? | Formula 1®">
            <a:extLst>
              <a:ext uri="{FF2B5EF4-FFF2-40B4-BE49-F238E27FC236}">
                <a16:creationId xmlns:a16="http://schemas.microsoft.com/office/drawing/2014/main" id="{32A9A81C-7F74-41A3-C5E5-E66C71F098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66" r="31407" b="-1"/>
          <a:stretch/>
        </p:blipFill>
        <p:spPr bwMode="auto">
          <a:xfrm>
            <a:off x="526128" y="416409"/>
            <a:ext cx="3427126" cy="539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6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786421" y="792064"/>
            <a:ext cx="7989280"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Global, International and Regional Sports Business</a:t>
            </a:r>
            <a:endParaRPr lang="en-GB" sz="2000" dirty="0">
              <a:latin typeface="Georgia" panose="02040502050405020303" pitchFamily="18" charset="0"/>
            </a:endParaRPr>
          </a:p>
        </p:txBody>
      </p:sp>
      <p:sp>
        <p:nvSpPr>
          <p:cNvPr id="5" name="Marcador de texto 3">
            <a:extLst>
              <a:ext uri="{FF2B5EF4-FFF2-40B4-BE49-F238E27FC236}">
                <a16:creationId xmlns:a16="http://schemas.microsoft.com/office/drawing/2014/main" id="{CC2BB18B-5F07-F645-B276-677CFDFBD93F}"/>
              </a:ext>
            </a:extLst>
          </p:cNvPr>
          <p:cNvSpPr txBox="1">
            <a:spLocks/>
          </p:cNvSpPr>
          <p:nvPr/>
        </p:nvSpPr>
        <p:spPr>
          <a:xfrm>
            <a:off x="3919433" y="1312870"/>
            <a:ext cx="4961198" cy="4602405"/>
          </a:xfrm>
          <a:prstGeom prst="rect">
            <a:avLst/>
          </a:prstGeom>
        </p:spPr>
        <p:txBody>
          <a:bodyPr lIns="91440" tIns="45720" rIns="91440" bIns="45720" numCol="1"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None/>
            </a:pPr>
            <a:r>
              <a:rPr lang="en-GB" sz="1400" b="1" dirty="0">
                <a:effectLst/>
                <a:latin typeface="Arial"/>
                <a:ea typeface="Calibri"/>
                <a:cs typeface="Arial"/>
              </a:rPr>
              <a:t>Examples of Global Sports Business:</a:t>
            </a:r>
            <a:endParaRPr lang="pt-BR" sz="1400" b="1">
              <a:effectLst/>
              <a:latin typeface="Arial"/>
              <a:ea typeface="Calibri"/>
              <a:cs typeface="Arial"/>
            </a:endParaRPr>
          </a:p>
          <a:p>
            <a:pPr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FIFA Football World Cup Broadcasting</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Olympic Games (Summer and Winter) Broadcasting</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Liberty Media’s Formula 1 Broadcasting</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Boxing Broadcasting</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1" indent="-342900">
              <a:buFont typeface="Symbol" panose="05050102010706020507" pitchFamily="18" charset="2"/>
              <a:buChar char=""/>
            </a:pPr>
            <a:r>
              <a:rPr lang="en-GB" sz="1400" dirty="0">
                <a:effectLst/>
                <a:latin typeface="Arial"/>
                <a:ea typeface="Calibri"/>
                <a:cs typeface="Arial"/>
              </a:rPr>
              <a:t>Sporting Goods </a:t>
            </a:r>
            <a:r>
              <a:rPr lang="en-GB" sz="1400" dirty="0">
                <a:latin typeface="Arial"/>
                <a:ea typeface="Calibri"/>
                <a:cs typeface="Arial"/>
              </a:rPr>
              <a:t>and</a:t>
            </a:r>
            <a:r>
              <a:rPr lang="en-GB" sz="1400" dirty="0">
                <a:effectLst/>
                <a:latin typeface="Arial"/>
                <a:ea typeface="Calibri"/>
                <a:cs typeface="Arial"/>
              </a:rPr>
              <a:t> Merchandise Industry</a:t>
            </a:r>
            <a:endParaRPr lang="pt-BR" sz="1400">
              <a:effectLst/>
              <a:latin typeface="Arial"/>
              <a:ea typeface="Calibri"/>
              <a:cs typeface="Arial"/>
            </a:endParaRPr>
          </a:p>
          <a:p>
            <a:pPr lvl="1" indent="-342900">
              <a:buFont typeface="Symbol" panose="05050102010706020507" pitchFamily="18" charset="2"/>
              <a:buChar char=""/>
            </a:pPr>
            <a:r>
              <a:rPr lang="en-GB" sz="1400" dirty="0">
                <a:effectLst/>
                <a:latin typeface="Arial"/>
                <a:ea typeface="Calibri"/>
                <a:cs typeface="Arial"/>
              </a:rPr>
              <a:t>International Federations Competitions</a:t>
            </a:r>
            <a:r>
              <a:rPr lang="en-GB" sz="1400" dirty="0">
                <a:latin typeface="Arial"/>
                <a:ea typeface="Calibri"/>
                <a:cs typeface="Arial"/>
              </a:rPr>
              <a:t> and </a:t>
            </a:r>
            <a:r>
              <a:rPr lang="en-GB" sz="1400" dirty="0">
                <a:effectLst/>
                <a:latin typeface="Arial"/>
                <a:ea typeface="Calibri"/>
                <a:cs typeface="Arial"/>
              </a:rPr>
              <a:t>Regulatory Attributions</a:t>
            </a:r>
            <a:endParaRPr lang="pt-BR" sz="1400" dirty="0">
              <a:effectLst/>
              <a:latin typeface="Arial"/>
              <a:ea typeface="Calibri"/>
              <a:cs typeface="Arial"/>
            </a:endParaRPr>
          </a:p>
          <a:p>
            <a:pPr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Sports Law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lvl="1" indent="-342900">
              <a:spcAft>
                <a:spcPts val="800"/>
              </a:spcAft>
              <a:buFont typeface="Symbol" panose="05050102010706020507" pitchFamily="18" charset="2"/>
              <a:buChar char=""/>
            </a:pPr>
            <a:r>
              <a:rPr lang="en-GB" sz="1400" dirty="0">
                <a:effectLst/>
                <a:latin typeface="Arial"/>
                <a:ea typeface="Calibri"/>
                <a:cs typeface="Arial"/>
              </a:rPr>
              <a:t>Sports Content, Audiovisual Production</a:t>
            </a:r>
            <a:r>
              <a:rPr lang="en-GB" sz="1400" dirty="0">
                <a:latin typeface="Arial"/>
                <a:ea typeface="Calibri"/>
                <a:cs typeface="Arial"/>
              </a:rPr>
              <a:t> and</a:t>
            </a:r>
            <a:r>
              <a:rPr lang="en-GB" sz="1400" dirty="0">
                <a:effectLst/>
                <a:latin typeface="Arial"/>
                <a:ea typeface="Calibri"/>
                <a:cs typeface="Arial"/>
              </a:rPr>
              <a:t> Movies</a:t>
            </a:r>
            <a:endParaRPr lang="pt-BR" sz="1400" dirty="0">
              <a:effectLst/>
              <a:latin typeface="Arial"/>
              <a:ea typeface="Calibri"/>
              <a:cs typeface="Arial"/>
            </a:endParaRPr>
          </a:p>
        </p:txBody>
      </p:sp>
      <p:pic>
        <p:nvPicPr>
          <p:cNvPr id="2" name="Picture 4" descr="At the Italian Grand Prix, a Passionate Home-Field Advantage for Ferrari -  The New York Times">
            <a:extLst>
              <a:ext uri="{FF2B5EF4-FFF2-40B4-BE49-F238E27FC236}">
                <a16:creationId xmlns:a16="http://schemas.microsoft.com/office/drawing/2014/main" id="{2353B5DF-65F2-DAE7-5418-4BDE33FCFC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29" r="21976" b="1"/>
          <a:stretch/>
        </p:blipFill>
        <p:spPr bwMode="auto">
          <a:xfrm>
            <a:off x="786420" y="1312870"/>
            <a:ext cx="2923151" cy="460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20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Global, International and Regional Sports Business</a:t>
            </a:r>
            <a:endParaRPr lang="en-GB" sz="2000" dirty="0">
              <a:latin typeface="Georgia" panose="02040502050405020303" pitchFamily="18" charset="0"/>
            </a:endParaRPr>
          </a:p>
        </p:txBody>
      </p:sp>
      <p:sp>
        <p:nvSpPr>
          <p:cNvPr id="5" name="Marcador de texto 3">
            <a:extLst>
              <a:ext uri="{FF2B5EF4-FFF2-40B4-BE49-F238E27FC236}">
                <a16:creationId xmlns:a16="http://schemas.microsoft.com/office/drawing/2014/main" id="{CC2BB18B-5F07-F645-B276-677CFDFBD93F}"/>
              </a:ext>
            </a:extLst>
          </p:cNvPr>
          <p:cNvSpPr txBox="1">
            <a:spLocks/>
          </p:cNvSpPr>
          <p:nvPr/>
        </p:nvSpPr>
        <p:spPr>
          <a:xfrm>
            <a:off x="3814502" y="2198087"/>
            <a:ext cx="4961198" cy="3418941"/>
          </a:xfrm>
          <a:prstGeom prst="rect">
            <a:avLst/>
          </a:prstGeom>
        </p:spPr>
        <p:txBody>
          <a:bodyPr lIns="91440" tIns="45720" rIns="91440" bIns="45720" numCol="1"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Aft>
                <a:spcPts val="800"/>
              </a:spcAft>
            </a:pPr>
            <a:r>
              <a:rPr lang="en-GB" sz="1400" b="1" dirty="0">
                <a:effectLst/>
                <a:latin typeface="Arial"/>
                <a:ea typeface="Calibri"/>
                <a:cs typeface="Arial"/>
              </a:rPr>
              <a:t>Examples of International Sports Business:</a:t>
            </a:r>
            <a:endParaRPr lang="pt-BR" sz="1400" b="1">
              <a:effectLst/>
              <a:latin typeface="Arial"/>
              <a:ea typeface="Calibri"/>
              <a:cs typeface="Arial"/>
            </a:endParaRPr>
          </a:p>
          <a:p>
            <a:pPr lvl="1"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World Rugby Broadcasting</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International Federations Competitions</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Extreme Sports Competitions </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Amateur Sports Competitions</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MMA (UFC)</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eSports</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Sports Special Apparel Industry</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Sports Marketing Industry (Consultancy)</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Transfer of Athletes Business </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Sports Finances Industry (Consultancy)</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Sports Travel and Hospitality Industry</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spcAft>
                <a:spcPts val="800"/>
              </a:spcAft>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Sports Procurement and Construction Industry</a:t>
            </a:r>
            <a:endParaRPr lang="pt-BR" sz="14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spcAft>
                <a:spcPts val="800"/>
              </a:spcAft>
              <a:buFont typeface="Symbol" panose="05050102010706020507" pitchFamily="18" charset="2"/>
              <a:buChar char=""/>
            </a:pP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0" descr="Manchester United Continue To Build On Their Dominance In China">
            <a:extLst>
              <a:ext uri="{FF2B5EF4-FFF2-40B4-BE49-F238E27FC236}">
                <a16:creationId xmlns:a16="http://schemas.microsoft.com/office/drawing/2014/main" id="{E4855FE7-858C-A91E-8059-1AF38628C3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33" t="2218" r="26954" b="12976"/>
          <a:stretch/>
        </p:blipFill>
        <p:spPr bwMode="auto">
          <a:xfrm>
            <a:off x="771499" y="1334507"/>
            <a:ext cx="3175213" cy="428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47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Global, International and Regional Sports Business</a:t>
            </a:r>
            <a:endParaRPr lang="en-GB" sz="2000" dirty="0">
              <a:latin typeface="Georgia" panose="02040502050405020303" pitchFamily="18" charset="0"/>
            </a:endParaRPr>
          </a:p>
        </p:txBody>
      </p:sp>
      <p:sp>
        <p:nvSpPr>
          <p:cNvPr id="5" name="Marcador de texto 3">
            <a:extLst>
              <a:ext uri="{FF2B5EF4-FFF2-40B4-BE49-F238E27FC236}">
                <a16:creationId xmlns:a16="http://schemas.microsoft.com/office/drawing/2014/main" id="{CC2BB18B-5F07-F645-B276-677CFDFBD93F}"/>
              </a:ext>
            </a:extLst>
          </p:cNvPr>
          <p:cNvSpPr txBox="1">
            <a:spLocks/>
          </p:cNvSpPr>
          <p:nvPr/>
        </p:nvSpPr>
        <p:spPr>
          <a:xfrm>
            <a:off x="3814502" y="2198087"/>
            <a:ext cx="4961198" cy="3418941"/>
          </a:xfrm>
          <a:prstGeom prst="rect">
            <a:avLst/>
          </a:prstGeom>
        </p:spPr>
        <p:txBody>
          <a:bodyPr lIns="91440" tIns="45720" rIns="91440" bIns="45720" numCol="1"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None/>
            </a:pPr>
            <a:r>
              <a:rPr lang="en-GB" sz="1400" b="1" dirty="0">
                <a:effectLst/>
                <a:latin typeface="Arial"/>
                <a:ea typeface="Calibri"/>
                <a:cs typeface="Arial"/>
              </a:rPr>
              <a:t>Examples of Regional Sports Business</a:t>
            </a:r>
            <a:endParaRPr lang="pt-BR" sz="1400" b="1">
              <a:latin typeface="Arial"/>
              <a:ea typeface="Calibri"/>
              <a:cs typeface="Arial"/>
            </a:endParaRPr>
          </a:p>
          <a:p>
            <a:pPr lvl="1" indent="-342900">
              <a:buFont typeface="Symbol" panose="05050102010706020507" pitchFamily="18" charset="2"/>
              <a:buChar char=""/>
            </a:pPr>
            <a:r>
              <a:rPr lang="en-GB" sz="1400" dirty="0">
                <a:latin typeface="Arial"/>
                <a:cs typeface="Arial"/>
              </a:rPr>
              <a:t>Gyms and Clubs </a:t>
            </a:r>
            <a:endParaRPr lang="pt-BR" sz="1400" dirty="0">
              <a:latin typeface="Arial" panose="020B0604020202020204" pitchFamily="34" charset="0"/>
              <a:cs typeface="Arial" panose="020B0604020202020204" pitchFamily="34" charset="0"/>
            </a:endParaRPr>
          </a:p>
          <a:p>
            <a:pPr lvl="1" indent="-342900">
              <a:buFont typeface="Symbol" panose="05050102010706020507" pitchFamily="18" charset="2"/>
              <a:buChar char=""/>
            </a:pPr>
            <a:r>
              <a:rPr lang="en-GB" sz="1400" dirty="0">
                <a:latin typeface="Arial"/>
                <a:cs typeface="Arial"/>
              </a:rPr>
              <a:t>Special and Cultural Sports Events</a:t>
            </a:r>
            <a:endParaRPr lang="pt-BR" sz="1400" dirty="0">
              <a:latin typeface="Arial"/>
              <a:cs typeface="Arial"/>
            </a:endParaRPr>
          </a:p>
          <a:p>
            <a:pPr lvl="1" indent="-342900">
              <a:buFont typeface="Symbol" panose="05050102010706020507" pitchFamily="18" charset="2"/>
              <a:buChar char=""/>
            </a:pPr>
            <a:r>
              <a:rPr lang="en-GB" sz="1400" dirty="0">
                <a:latin typeface="Arial" panose="020B0604020202020204" pitchFamily="34" charset="0"/>
                <a:cs typeface="Arial" panose="020B0604020202020204" pitchFamily="34" charset="0"/>
              </a:rPr>
              <a:t>Procurement and Construction</a:t>
            </a:r>
            <a:endParaRPr lang="pt-BR" sz="1400" dirty="0">
              <a:latin typeface="Arial" panose="020B0604020202020204" pitchFamily="34" charset="0"/>
              <a:cs typeface="Arial" panose="020B0604020202020204" pitchFamily="34" charset="0"/>
            </a:endParaRPr>
          </a:p>
          <a:p>
            <a:pPr lvl="1" indent="-342900">
              <a:buFont typeface="Symbol" panose="05050102010706020507" pitchFamily="18" charset="2"/>
              <a:buChar char=""/>
            </a:pPr>
            <a:r>
              <a:rPr lang="en-GB" sz="1400" dirty="0">
                <a:latin typeface="Arial" panose="020B0604020202020204" pitchFamily="34" charset="0"/>
                <a:cs typeface="Arial" panose="020B0604020202020204" pitchFamily="34" charset="0"/>
              </a:rPr>
              <a:t>Sport Public Private Partnerships</a:t>
            </a:r>
            <a:endParaRPr lang="pt-BR" sz="1400" dirty="0">
              <a:latin typeface="Arial" panose="020B0604020202020204" pitchFamily="34" charset="0"/>
              <a:cs typeface="Arial" panose="020B0604020202020204" pitchFamily="34" charset="0"/>
            </a:endParaRPr>
          </a:p>
          <a:p>
            <a:pPr lvl="1" indent="-342900">
              <a:buFont typeface="Symbol" panose="05050102010706020507" pitchFamily="18" charset="2"/>
              <a:buChar char=""/>
            </a:pPr>
            <a:r>
              <a:rPr lang="en-GB" sz="1400" dirty="0">
                <a:latin typeface="Arial"/>
                <a:cs typeface="Arial"/>
              </a:rPr>
              <a:t>Education and Sports Industry </a:t>
            </a:r>
            <a:endParaRPr lang="pt-BR" sz="1400" dirty="0">
              <a:latin typeface="Arial" panose="020B0604020202020204" pitchFamily="34" charset="0"/>
              <a:cs typeface="Arial" panose="020B0604020202020204" pitchFamily="34" charset="0"/>
            </a:endParaRPr>
          </a:p>
          <a:p>
            <a:pPr lvl="1" indent="-342900">
              <a:buFont typeface="Symbol" panose="05050102010706020507" pitchFamily="18" charset="2"/>
              <a:buChar char=""/>
            </a:pPr>
            <a:r>
              <a:rPr lang="en-GB" sz="1400" dirty="0">
                <a:latin typeface="Arial" panose="020B0604020202020204" pitchFamily="34" charset="0"/>
                <a:cs typeface="Arial" panose="020B0604020202020204" pitchFamily="34" charset="0"/>
              </a:rPr>
              <a:t>Sports Marketing Industry (Consultancy)</a:t>
            </a:r>
            <a:endParaRPr lang="pt-BR" sz="1400" dirty="0">
              <a:latin typeface="Arial" panose="020B0604020202020204" pitchFamily="34" charset="0"/>
              <a:cs typeface="Arial" panose="020B0604020202020204" pitchFamily="34" charset="0"/>
            </a:endParaRPr>
          </a:p>
          <a:p>
            <a:pPr lvl="1" indent="-342900">
              <a:buFont typeface="Symbol" panose="05050102010706020507" pitchFamily="18" charset="2"/>
              <a:buChar char=""/>
            </a:pPr>
            <a:r>
              <a:rPr lang="en-GB" sz="1400" dirty="0">
                <a:latin typeface="Arial" panose="020B0604020202020204" pitchFamily="34" charset="0"/>
                <a:cs typeface="Arial" panose="020B0604020202020204" pitchFamily="34" charset="0"/>
              </a:rPr>
              <a:t>Sports Business Law Industry (Consultancy)</a:t>
            </a:r>
            <a:endParaRPr lang="en-GB" sz="1400">
              <a:latin typeface="Arial" panose="020B0604020202020204" pitchFamily="34" charset="0"/>
              <a:cs typeface="Arial" panose="020B0604020202020204" pitchFamily="34" charset="0"/>
            </a:endParaRPr>
          </a:p>
          <a:p>
            <a:pPr lvl="1" indent="-342900">
              <a:buFont typeface="Symbol" panose="05050102010706020507" pitchFamily="18" charset="2"/>
              <a:buChar char=""/>
            </a:pPr>
            <a:r>
              <a:rPr lang="en-US" sz="1400" dirty="0">
                <a:latin typeface="Arial" panose="020B0604020202020204" pitchFamily="34" charset="0"/>
                <a:cs typeface="Arial" panose="020B0604020202020204" pitchFamily="34" charset="0"/>
              </a:rPr>
              <a:t>Amateur local competitions (National or Regional Federations)</a:t>
            </a:r>
            <a:endParaRPr lang="en-US" sz="1400">
              <a:latin typeface="Arial" panose="020B0604020202020204" pitchFamily="34" charset="0"/>
              <a:cs typeface="Arial" panose="020B0604020202020204" pitchFamily="34" charset="0"/>
            </a:endParaRPr>
          </a:p>
          <a:p>
            <a:pPr lvl="1" indent="-342900">
              <a:buFont typeface="Symbol" panose="05050102010706020507" pitchFamily="18" charset="2"/>
              <a:buChar char=""/>
            </a:pPr>
            <a:endParaRPr lang="pt-BR" sz="1400" dirty="0">
              <a:latin typeface="Arial" panose="020B0604020202020204" pitchFamily="34" charset="0"/>
              <a:cs typeface="Arial" panose="020B0604020202020204" pitchFamily="34" charset="0"/>
            </a:endParaRPr>
          </a:p>
          <a:p>
            <a:pPr lvl="1" indent="-342900">
              <a:spcAft>
                <a:spcPts val="800"/>
              </a:spcAft>
              <a:buFont typeface="Symbol" panose="05050102010706020507" pitchFamily="18" charset="2"/>
              <a:buChar char=""/>
            </a:pP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6" descr="Giallorossi fans go wild as Jose Mourinho arrives at Roma - in pictures">
            <a:extLst>
              <a:ext uri="{FF2B5EF4-FFF2-40B4-BE49-F238E27FC236}">
                <a16:creationId xmlns:a16="http://schemas.microsoft.com/office/drawing/2014/main" id="{0E4C3405-78C3-39FB-0198-58F4DD1C7C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66" r="29939" b="1"/>
          <a:stretch/>
        </p:blipFill>
        <p:spPr bwMode="auto">
          <a:xfrm>
            <a:off x="993531" y="1395588"/>
            <a:ext cx="2757353" cy="434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9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Global, International and Regional Sports Business</a:t>
            </a:r>
            <a:endParaRPr lang="en-GB" sz="2000" dirty="0">
              <a:latin typeface="Georgia" panose="02040502050405020303" pitchFamily="18" charset="0"/>
            </a:endParaRPr>
          </a:p>
        </p:txBody>
      </p:sp>
      <p:sp>
        <p:nvSpPr>
          <p:cNvPr id="5" name="Marcador de texto 3">
            <a:extLst>
              <a:ext uri="{FF2B5EF4-FFF2-40B4-BE49-F238E27FC236}">
                <a16:creationId xmlns:a16="http://schemas.microsoft.com/office/drawing/2014/main" id="{CC2BB18B-5F07-F645-B276-677CFDFBD93F}"/>
              </a:ext>
            </a:extLst>
          </p:cNvPr>
          <p:cNvSpPr txBox="1">
            <a:spLocks/>
          </p:cNvSpPr>
          <p:nvPr/>
        </p:nvSpPr>
        <p:spPr>
          <a:xfrm>
            <a:off x="4137284" y="2198087"/>
            <a:ext cx="4638415" cy="3418941"/>
          </a:xfrm>
          <a:prstGeom prst="rect">
            <a:avLst/>
          </a:prstGeom>
        </p:spPr>
        <p:txBody>
          <a:bodyPr lIns="91440" tIns="45720" rIns="91440" bIns="45720" numCol="1"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None/>
            </a:pPr>
            <a:r>
              <a:rPr lang="en-US" sz="1400" dirty="0">
                <a:effectLst/>
                <a:latin typeface="Arial"/>
                <a:ea typeface="+mn-lt"/>
                <a:cs typeface="+mn-lt"/>
              </a:rPr>
              <a:t>In some cases, sports can have a </a:t>
            </a:r>
            <a:r>
              <a:rPr lang="en-US" sz="1400" err="1">
                <a:latin typeface="Arial"/>
                <a:ea typeface="+mn-lt"/>
                <a:cs typeface="+mn-lt"/>
              </a:rPr>
              <a:t>glocal</a:t>
            </a:r>
            <a:r>
              <a:rPr lang="en-US" sz="1400" dirty="0">
                <a:latin typeface="Arial"/>
                <a:ea typeface="+mn-lt"/>
                <a:cs typeface="+mn-lt"/>
              </a:rPr>
              <a:t> </a:t>
            </a:r>
            <a:r>
              <a:rPr lang="en-US" sz="1400" dirty="0">
                <a:effectLst/>
                <a:latin typeface="Arial"/>
                <a:ea typeface="+mn-lt"/>
                <a:cs typeface="+mn-lt"/>
              </a:rPr>
              <a:t>impact. One example </a:t>
            </a:r>
            <a:r>
              <a:rPr lang="en-US" sz="1400" dirty="0">
                <a:latin typeface="Arial"/>
                <a:ea typeface="+mn-lt"/>
                <a:cs typeface="+mn-lt"/>
              </a:rPr>
              <a:t>is the </a:t>
            </a:r>
            <a:r>
              <a:rPr lang="en-US" sz="1400" dirty="0">
                <a:effectLst/>
                <a:latin typeface="Arial"/>
                <a:ea typeface="+mn-lt"/>
                <a:cs typeface="+mn-lt"/>
              </a:rPr>
              <a:t>FIFA Forward </a:t>
            </a:r>
            <a:r>
              <a:rPr lang="en-US" sz="1400" err="1">
                <a:effectLst/>
                <a:latin typeface="Arial"/>
                <a:ea typeface="+mn-lt"/>
                <a:cs typeface="+mn-lt"/>
              </a:rPr>
              <a:t>Programme</a:t>
            </a:r>
            <a:r>
              <a:rPr lang="en-US" sz="1400" dirty="0">
                <a:effectLst/>
                <a:latin typeface="Arial"/>
                <a:ea typeface="+mn-lt"/>
                <a:cs typeface="+mn-lt"/>
              </a:rPr>
              <a:t>, developed with the aim </a:t>
            </a:r>
            <a:r>
              <a:rPr lang="en-US" sz="1400" dirty="0">
                <a:latin typeface="Arial"/>
                <a:ea typeface="+mn-lt"/>
                <a:cs typeface="+mn-lt"/>
              </a:rPr>
              <a:t>of enhancing </a:t>
            </a:r>
            <a:r>
              <a:rPr lang="en-US" sz="1400" dirty="0">
                <a:effectLst/>
                <a:latin typeface="Arial"/>
                <a:ea typeface="+mn-lt"/>
                <a:cs typeface="+mn-lt"/>
              </a:rPr>
              <a:t>development and support for football </a:t>
            </a:r>
            <a:r>
              <a:rPr lang="en-US" sz="1400" dirty="0">
                <a:latin typeface="Arial"/>
                <a:ea typeface="+mn-lt"/>
                <a:cs typeface="+mn-lt"/>
              </a:rPr>
              <a:t>worldwide. The goal is to enable </a:t>
            </a:r>
            <a:r>
              <a:rPr lang="en-US" sz="1400" dirty="0">
                <a:effectLst/>
                <a:latin typeface="Arial"/>
                <a:ea typeface="+mn-lt"/>
                <a:cs typeface="+mn-lt"/>
              </a:rPr>
              <a:t>football </a:t>
            </a:r>
            <a:r>
              <a:rPr lang="en-US" sz="1400" dirty="0">
                <a:latin typeface="Arial"/>
                <a:ea typeface="+mn-lt"/>
                <a:cs typeface="+mn-lt"/>
              </a:rPr>
              <a:t>to realize </a:t>
            </a:r>
            <a:r>
              <a:rPr lang="en-US" sz="1400" dirty="0">
                <a:effectLst/>
                <a:latin typeface="Arial"/>
                <a:ea typeface="+mn-lt"/>
                <a:cs typeface="+mn-lt"/>
              </a:rPr>
              <a:t>its potential in every single country, </a:t>
            </a:r>
            <a:r>
              <a:rPr lang="en-US" sz="1400" dirty="0">
                <a:latin typeface="Arial"/>
                <a:ea typeface="+mn-lt"/>
                <a:cs typeface="+mn-lt"/>
              </a:rPr>
              <a:t>ensuring that </a:t>
            </a:r>
            <a:r>
              <a:rPr lang="en-US" sz="1400" dirty="0">
                <a:effectLst/>
                <a:latin typeface="Arial"/>
                <a:ea typeface="+mn-lt"/>
                <a:cs typeface="+mn-lt"/>
              </a:rPr>
              <a:t>everyone who </a:t>
            </a:r>
            <a:r>
              <a:rPr lang="en-US" sz="1400" dirty="0">
                <a:latin typeface="Arial"/>
                <a:ea typeface="+mn-lt"/>
                <a:cs typeface="+mn-lt"/>
              </a:rPr>
              <a:t>wishes </a:t>
            </a:r>
            <a:r>
              <a:rPr lang="en-US" sz="1400" dirty="0">
                <a:effectLst/>
                <a:latin typeface="Arial"/>
                <a:ea typeface="+mn-lt"/>
                <a:cs typeface="+mn-lt"/>
              </a:rPr>
              <a:t>to take part can do so without</a:t>
            </a:r>
            <a:r>
              <a:rPr lang="en-US" sz="1400" dirty="0">
                <a:latin typeface="Arial"/>
                <a:ea typeface="+mn-lt"/>
                <a:cs typeface="+mn-lt"/>
              </a:rPr>
              <a:t> encountering</a:t>
            </a:r>
            <a:r>
              <a:rPr lang="en-US" sz="1400" dirty="0">
                <a:effectLst/>
                <a:latin typeface="Arial"/>
                <a:ea typeface="+mn-lt"/>
                <a:cs typeface="+mn-lt"/>
              </a:rPr>
              <a:t> barriers.</a:t>
            </a:r>
            <a:endParaRPr lang="pt-BR" sz="1400" dirty="0">
              <a:effectLst/>
              <a:latin typeface="Arial"/>
              <a:ea typeface="+mn-lt"/>
              <a:cs typeface="+mn-lt"/>
            </a:endParaRPr>
          </a:p>
        </p:txBody>
      </p:sp>
      <p:pic>
        <p:nvPicPr>
          <p:cNvPr id="1028" name="Picture 4" descr="FIFA">
            <a:hlinkClick r:id="rId2"/>
            <a:extLst>
              <a:ext uri="{FF2B5EF4-FFF2-40B4-BE49-F238E27FC236}">
                <a16:creationId xmlns:a16="http://schemas.microsoft.com/office/drawing/2014/main" id="{BBB20164-34FA-56D4-960A-A91F7C4A7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31" y="1528615"/>
            <a:ext cx="2889145" cy="408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71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sp>
        <p:nvSpPr>
          <p:cNvPr id="5" name="Marcador de texto 3">
            <a:extLst>
              <a:ext uri="{FF2B5EF4-FFF2-40B4-BE49-F238E27FC236}">
                <a16:creationId xmlns:a16="http://schemas.microsoft.com/office/drawing/2014/main" id="{CC2BB18B-5F07-F645-B276-677CFDFBD93F}"/>
              </a:ext>
            </a:extLst>
          </p:cNvPr>
          <p:cNvSpPr txBox="1">
            <a:spLocks/>
          </p:cNvSpPr>
          <p:nvPr/>
        </p:nvSpPr>
        <p:spPr>
          <a:xfrm>
            <a:off x="4137284" y="2198087"/>
            <a:ext cx="4638415" cy="3418941"/>
          </a:xfrm>
          <a:prstGeom prst="rect">
            <a:avLst/>
          </a:prstGeom>
        </p:spPr>
        <p:txBody>
          <a:bodyPr lIns="91440" tIns="45720" rIns="91440" bIns="45720" numCol="1"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None/>
            </a:pPr>
            <a:r>
              <a:rPr lang="en-GB" sz="1400" dirty="0">
                <a:effectLst/>
                <a:latin typeface="Arial"/>
                <a:ea typeface="Calibri"/>
                <a:cs typeface="Arial"/>
              </a:rPr>
              <a:t>Sporting Goods refers to fitness equipment and accessories, which presently involve treadmills, home gyms, aerobic exercises, trampolines, weights and benches and exercise accessories, but the content of such product lines may vary from time to time.</a:t>
            </a:r>
            <a:endParaRPr lang="pt-BR" sz="1400">
              <a:effectLst/>
              <a:latin typeface="Arial"/>
              <a:ea typeface="Calibri"/>
              <a:cs typeface="Arial"/>
            </a:endParaRPr>
          </a:p>
        </p:txBody>
      </p:sp>
      <p:pic>
        <p:nvPicPr>
          <p:cNvPr id="2" name="Picture 2" descr="5 Gadgets Pushing Sport To The Next Level - YouTube">
            <a:extLst>
              <a:ext uri="{FF2B5EF4-FFF2-40B4-BE49-F238E27FC236}">
                <a16:creationId xmlns:a16="http://schemas.microsoft.com/office/drawing/2014/main" id="{B09B40DD-7C35-3BE3-E9BD-D38AD2A2E1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42" r="31231" b="-1"/>
          <a:stretch/>
        </p:blipFill>
        <p:spPr bwMode="auto">
          <a:xfrm>
            <a:off x="1130300" y="1428808"/>
            <a:ext cx="2802899" cy="441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94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993531" y="792064"/>
            <a:ext cx="7782169" cy="823783"/>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a:rPr>
              <a:t>Global Sporting Goods Industry</a:t>
            </a:r>
            <a:endParaRPr lang="en-GB" sz="2000" dirty="0">
              <a:latin typeface="Georgia"/>
            </a:endParaRPr>
          </a:p>
        </p:txBody>
      </p:sp>
      <p:sp>
        <p:nvSpPr>
          <p:cNvPr id="5" name="Marcador de texto 3">
            <a:extLst>
              <a:ext uri="{FF2B5EF4-FFF2-40B4-BE49-F238E27FC236}">
                <a16:creationId xmlns:a16="http://schemas.microsoft.com/office/drawing/2014/main" id="{CC2BB18B-5F07-F645-B276-677CFDFBD93F}"/>
              </a:ext>
            </a:extLst>
          </p:cNvPr>
          <p:cNvSpPr txBox="1">
            <a:spLocks/>
          </p:cNvSpPr>
          <p:nvPr/>
        </p:nvSpPr>
        <p:spPr>
          <a:xfrm>
            <a:off x="4137284" y="2198087"/>
            <a:ext cx="4638415" cy="3418941"/>
          </a:xfrm>
          <a:prstGeom prst="rect">
            <a:avLst/>
          </a:prstGeom>
        </p:spPr>
        <p:txBody>
          <a:bodyPr lIns="91440" tIns="45720" rIns="91440" bIns="45720" numCol="1"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None/>
            </a:pPr>
            <a:r>
              <a:rPr lang="en-GB" sz="1400" dirty="0">
                <a:effectLst/>
                <a:latin typeface="Arial"/>
                <a:ea typeface="Calibri"/>
                <a:cs typeface="Arial"/>
              </a:rPr>
              <a:t>The sporting goods industry is growing fast. According to </a:t>
            </a:r>
            <a:r>
              <a:rPr lang="en-GB" sz="1400" err="1">
                <a:effectLst/>
                <a:latin typeface="Arial"/>
                <a:ea typeface="Calibri"/>
                <a:cs typeface="Arial"/>
              </a:rPr>
              <a:t>Mckinsey</a:t>
            </a:r>
            <a:r>
              <a:rPr lang="en-GB" sz="1400" dirty="0">
                <a:effectLst/>
                <a:latin typeface="Arial"/>
                <a:ea typeface="Calibri"/>
                <a:cs typeface="Arial"/>
              </a:rPr>
              <a:t> &amp; Company, growth is likely to continue, with the market expanding by an average of 8-10 percent from €295 billion in 2021 up to €395 billion in 2025.</a:t>
            </a:r>
            <a:endParaRPr lang="pt-BR" sz="1400">
              <a:effectLst/>
              <a:latin typeface="Arial"/>
              <a:ea typeface="Calibri"/>
              <a:cs typeface="Arial"/>
            </a:endParaRPr>
          </a:p>
        </p:txBody>
      </p:sp>
      <p:pic>
        <p:nvPicPr>
          <p:cNvPr id="6" name="Picture 5">
            <a:hlinkClick r:id="rId2"/>
            <a:extLst>
              <a:ext uri="{FF2B5EF4-FFF2-40B4-BE49-F238E27FC236}">
                <a16:creationId xmlns:a16="http://schemas.microsoft.com/office/drawing/2014/main" id="{B17CD9BD-9F26-C677-0692-9E3B3B966152}"/>
              </a:ext>
            </a:extLst>
          </p:cNvPr>
          <p:cNvPicPr>
            <a:picLocks noChangeAspect="1"/>
          </p:cNvPicPr>
          <p:nvPr/>
        </p:nvPicPr>
        <p:blipFill rotWithShape="1">
          <a:blip r:embed="rId3"/>
          <a:srcRect l="18915" t="12193" r="64888" b="13512"/>
          <a:stretch/>
        </p:blipFill>
        <p:spPr>
          <a:xfrm>
            <a:off x="1130300" y="1615847"/>
            <a:ext cx="2467874" cy="3720651"/>
          </a:xfrm>
          <a:prstGeom prst="rect">
            <a:avLst/>
          </a:prstGeom>
        </p:spPr>
      </p:pic>
    </p:spTree>
    <p:extLst>
      <p:ext uri="{BB962C8B-B14F-4D97-AF65-F5344CB8AC3E}">
        <p14:creationId xmlns:p14="http://schemas.microsoft.com/office/powerpoint/2010/main" val="498545091"/>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323e3e7-18dc-45e6-99d2-53fab8d99a6d">
      <UserInfo>
        <DisplayName/>
        <AccountId xsi:nil="true"/>
        <AccountType/>
      </UserInfo>
    </SharedWithUsers>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FC59B9-A344-48C4-A698-EFC8ADBC0B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677089-0F61-4A3B-827B-C13FC83C6673}">
  <ds:schemaRefs>
    <ds:schemaRef ds:uri="3d523407-7fd8-4c2c-bf7b-279b355d419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3f72a00-3e77-4e40-b09f-79838f55c3a1"/>
    <ds:schemaRef ds:uri="http://www.w3.org/XML/1998/namespace"/>
    <ds:schemaRef ds:uri="http://purl.org/dc/dcmitype/"/>
    <ds:schemaRef ds:uri="0323e3e7-18dc-45e6-99d2-53fab8d99a6d"/>
    <ds:schemaRef ds:uri="fac5c5d6-3f40-4888-827f-2feba602e379"/>
  </ds:schemaRefs>
</ds:datastoreItem>
</file>

<file path=customXml/itemProps3.xml><?xml version="1.0" encoding="utf-8"?>
<ds:datastoreItem xmlns:ds="http://schemas.openxmlformats.org/officeDocument/2006/customXml" ds:itemID="{5C80F207-BEB7-4D04-B584-A93E77C9D2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3129</TotalTime>
  <Words>1010</Words>
  <Application>Microsoft Office PowerPoint</Application>
  <PresentationFormat>A4 Paper (210x297 mm)</PresentationFormat>
  <Paragraphs>94</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Rodrigo Iglesias</cp:lastModifiedBy>
  <cp:revision>123</cp:revision>
  <dcterms:created xsi:type="dcterms:W3CDTF">2016-07-11T04:31:49Z</dcterms:created>
  <dcterms:modified xsi:type="dcterms:W3CDTF">2024-01-23T07:17:52Z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