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3814" r:id="rId5"/>
    <p:sldId id="3728" r:id="rId6"/>
    <p:sldId id="3846" r:id="rId7"/>
    <p:sldId id="3872" r:id="rId8"/>
    <p:sldId id="3873" r:id="rId9"/>
    <p:sldId id="3874" r:id="rId10"/>
    <p:sldId id="3875" r:id="rId11"/>
    <p:sldId id="3884" r:id="rId12"/>
    <p:sldId id="3876" r:id="rId13"/>
    <p:sldId id="3877" r:id="rId14"/>
    <p:sldId id="3878" r:id="rId15"/>
    <p:sldId id="3879" r:id="rId16"/>
    <p:sldId id="3880" r:id="rId17"/>
    <p:sldId id="3881" r:id="rId18"/>
    <p:sldId id="3893" r:id="rId19"/>
    <p:sldId id="3882" r:id="rId20"/>
    <p:sldId id="3885" r:id="rId21"/>
    <p:sldId id="3886" r:id="rId22"/>
    <p:sldId id="3891" r:id="rId23"/>
    <p:sldId id="3887" r:id="rId24"/>
    <p:sldId id="3888" r:id="rId25"/>
    <p:sldId id="3892" r:id="rId26"/>
    <p:sldId id="3889" r:id="rId27"/>
    <p:sldId id="3890" r:id="rId28"/>
    <p:sldId id="3786" r:id="rId29"/>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0060A8"/>
    <a:srgbClr val="005A9E"/>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8FF28-5B2F-BDAA-3C36-9C993DD95F00}" v="457" dt="2023-12-24T13:06:17.3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67" d="100"/>
          <a:sy n="67" d="100"/>
        </p:scale>
        <p:origin x="1124" y="4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4E78FF28-5B2F-BDAA-3C36-9C993DD95F00}"/>
    <pc:docChg chg="modSld">
      <pc:chgData name="Charlene Naidoo" userId="S::charlene.naidoo@faculty.gbsb.global::be3a4d7b-217a-4d6d-8d19-aa1039059a41" providerId="AD" clId="Web-{4E78FF28-5B2F-BDAA-3C36-9C993DD95F00}" dt="2023-12-24T13:06:17.310" v="352" actId="1076"/>
      <pc:docMkLst>
        <pc:docMk/>
      </pc:docMkLst>
      <pc:sldChg chg="modSp">
        <pc:chgData name="Charlene Naidoo" userId="S::charlene.naidoo@faculty.gbsb.global::be3a4d7b-217a-4d6d-8d19-aa1039059a41" providerId="AD" clId="Web-{4E78FF28-5B2F-BDAA-3C36-9C993DD95F00}" dt="2023-12-24T13:06:17.310" v="352" actId="1076"/>
        <pc:sldMkLst>
          <pc:docMk/>
          <pc:sldMk cId="2777594232" sldId="3728"/>
        </pc:sldMkLst>
        <pc:spChg chg="mod">
          <ac:chgData name="Charlene Naidoo" userId="S::charlene.naidoo@faculty.gbsb.global::be3a4d7b-217a-4d6d-8d19-aa1039059a41" providerId="AD" clId="Web-{4E78FF28-5B2F-BDAA-3C36-9C993DD95F00}" dt="2023-12-24T12:51:41.841" v="16" actId="1076"/>
          <ac:spMkLst>
            <pc:docMk/>
            <pc:sldMk cId="2777594232" sldId="3728"/>
            <ac:spMk id="2" creationId="{3386F645-8A97-9140-951C-F64912F1F4B6}"/>
          </ac:spMkLst>
        </pc:spChg>
        <pc:spChg chg="mod">
          <ac:chgData name="Charlene Naidoo" userId="S::charlene.naidoo@faculty.gbsb.global::be3a4d7b-217a-4d6d-8d19-aa1039059a41" providerId="AD" clId="Web-{4E78FF28-5B2F-BDAA-3C36-9C993DD95F00}" dt="2023-12-24T13:06:17.310" v="352" actId="1076"/>
          <ac:spMkLst>
            <pc:docMk/>
            <pc:sldMk cId="2777594232" sldId="3728"/>
            <ac:spMk id="6" creationId="{9A2F3C01-A0C4-4F4A-B8D7-CF83D356CDB8}"/>
          </ac:spMkLst>
        </pc:spChg>
        <pc:picChg chg="mod">
          <ac:chgData name="Charlene Naidoo" userId="S::charlene.naidoo@faculty.gbsb.global::be3a4d7b-217a-4d6d-8d19-aa1039059a41" providerId="AD" clId="Web-{4E78FF28-5B2F-BDAA-3C36-9C993DD95F00}" dt="2023-12-24T12:51:32.997" v="14" actId="1076"/>
          <ac:picMkLst>
            <pc:docMk/>
            <pc:sldMk cId="2777594232" sldId="3728"/>
            <ac:picMk id="7" creationId="{8713A270-50AF-3080-2BFA-1AA813FE1720}"/>
          </ac:picMkLst>
        </pc:picChg>
      </pc:sldChg>
      <pc:sldChg chg="delSp modSp">
        <pc:chgData name="Charlene Naidoo" userId="S::charlene.naidoo@faculty.gbsb.global::be3a4d7b-217a-4d6d-8d19-aa1039059a41" providerId="AD" clId="Web-{4E78FF28-5B2F-BDAA-3C36-9C993DD95F00}" dt="2023-12-24T13:05:43.917" v="348" actId="20577"/>
        <pc:sldMkLst>
          <pc:docMk/>
          <pc:sldMk cId="4165568289" sldId="3786"/>
        </pc:sldMkLst>
        <pc:spChg chg="del mod">
          <ac:chgData name="Charlene Naidoo" userId="S::charlene.naidoo@faculty.gbsb.global::be3a4d7b-217a-4d6d-8d19-aa1039059a41" providerId="AD" clId="Web-{4E78FF28-5B2F-BDAA-3C36-9C993DD95F00}" dt="2023-12-24T13:05:41.245" v="345"/>
          <ac:spMkLst>
            <pc:docMk/>
            <pc:sldMk cId="4165568289" sldId="3786"/>
            <ac:spMk id="2" creationId="{1B784268-AF91-DA5E-6DAD-5FFD58614F90}"/>
          </ac:spMkLst>
        </pc:spChg>
        <pc:spChg chg="mod">
          <ac:chgData name="Charlene Naidoo" userId="S::charlene.naidoo@faculty.gbsb.global::be3a4d7b-217a-4d6d-8d19-aa1039059a41" providerId="AD" clId="Web-{4E78FF28-5B2F-BDAA-3C36-9C993DD95F00}" dt="2023-12-24T13:05:43.917" v="348" actId="20577"/>
          <ac:spMkLst>
            <pc:docMk/>
            <pc:sldMk cId="4165568289" sldId="3786"/>
            <ac:spMk id="3" creationId="{3CABC087-D81B-87CA-0A9A-15C2B41AEE51}"/>
          </ac:spMkLst>
        </pc:spChg>
        <pc:spChg chg="mod">
          <ac:chgData name="Charlene Naidoo" userId="S::charlene.naidoo@faculty.gbsb.global::be3a4d7b-217a-4d6d-8d19-aa1039059a41" providerId="AD" clId="Web-{4E78FF28-5B2F-BDAA-3C36-9C993DD95F00}" dt="2023-12-24T13:05:38.667" v="342" actId="20577"/>
          <ac:spMkLst>
            <pc:docMk/>
            <pc:sldMk cId="4165568289" sldId="3786"/>
            <ac:spMk id="6" creationId="{6141EF66-E939-5463-19F9-6753CE319E67}"/>
          </ac:spMkLst>
        </pc:spChg>
      </pc:sldChg>
      <pc:sldChg chg="modSp">
        <pc:chgData name="Charlene Naidoo" userId="S::charlene.naidoo@faculty.gbsb.global::be3a4d7b-217a-4d6d-8d19-aa1039059a41" providerId="AD" clId="Web-{4E78FF28-5B2F-BDAA-3C36-9C993DD95F00}" dt="2023-12-24T12:51:03.479" v="3" actId="20577"/>
        <pc:sldMkLst>
          <pc:docMk/>
          <pc:sldMk cId="1118049133" sldId="3814"/>
        </pc:sldMkLst>
        <pc:spChg chg="mod">
          <ac:chgData name="Charlene Naidoo" userId="S::charlene.naidoo@faculty.gbsb.global::be3a4d7b-217a-4d6d-8d19-aa1039059a41" providerId="AD" clId="Web-{4E78FF28-5B2F-BDAA-3C36-9C993DD95F00}" dt="2023-12-24T12:50:59.823" v="1" actId="20577"/>
          <ac:spMkLst>
            <pc:docMk/>
            <pc:sldMk cId="1118049133" sldId="3814"/>
            <ac:spMk id="4" creationId="{3A83DEC4-160F-8D45-928E-F904BB56AA6E}"/>
          </ac:spMkLst>
        </pc:spChg>
        <pc:spChg chg="mod">
          <ac:chgData name="Charlene Naidoo" userId="S::charlene.naidoo@faculty.gbsb.global::be3a4d7b-217a-4d6d-8d19-aa1039059a41" providerId="AD" clId="Web-{4E78FF28-5B2F-BDAA-3C36-9C993DD95F00}" dt="2023-12-24T12:51:03.479" v="3" actId="20577"/>
          <ac:spMkLst>
            <pc:docMk/>
            <pc:sldMk cId="1118049133" sldId="3814"/>
            <ac:spMk id="5" creationId="{1A12168F-BBB5-C845-B138-AB550A9E1E14}"/>
          </ac:spMkLst>
        </pc:spChg>
      </pc:sldChg>
      <pc:sldChg chg="modSp">
        <pc:chgData name="Charlene Naidoo" userId="S::charlene.naidoo@faculty.gbsb.global::be3a4d7b-217a-4d6d-8d19-aa1039059a41" providerId="AD" clId="Web-{4E78FF28-5B2F-BDAA-3C36-9C993DD95F00}" dt="2023-12-24T12:52:24.641" v="33" actId="1076"/>
        <pc:sldMkLst>
          <pc:docMk/>
          <pc:sldMk cId="345124925" sldId="3846"/>
        </pc:sldMkLst>
        <pc:spChg chg="mod">
          <ac:chgData name="Charlene Naidoo" userId="S::charlene.naidoo@faculty.gbsb.global::be3a4d7b-217a-4d6d-8d19-aa1039059a41" providerId="AD" clId="Web-{4E78FF28-5B2F-BDAA-3C36-9C993DD95F00}" dt="2023-12-24T12:52:00.858" v="25" actId="1076"/>
          <ac:spMkLst>
            <pc:docMk/>
            <pc:sldMk cId="345124925" sldId="3846"/>
            <ac:spMk id="2" creationId="{3386F645-8A97-9140-951C-F64912F1F4B6}"/>
          </ac:spMkLst>
        </pc:spChg>
        <pc:spChg chg="mod">
          <ac:chgData name="Charlene Naidoo" userId="S::charlene.naidoo@faculty.gbsb.global::be3a4d7b-217a-4d6d-8d19-aa1039059a41" providerId="AD" clId="Web-{4E78FF28-5B2F-BDAA-3C36-9C993DD95F00}" dt="2023-12-24T12:52:21.140" v="32" actId="20577"/>
          <ac:spMkLst>
            <pc:docMk/>
            <pc:sldMk cId="345124925" sldId="3846"/>
            <ac:spMk id="8" creationId="{4A2636A4-9706-A0D6-43B3-7E00FDFAB007}"/>
          </ac:spMkLst>
        </pc:spChg>
        <pc:picChg chg="mod">
          <ac:chgData name="Charlene Naidoo" userId="S::charlene.naidoo@faculty.gbsb.global::be3a4d7b-217a-4d6d-8d19-aa1039059a41" providerId="AD" clId="Web-{4E78FF28-5B2F-BDAA-3C36-9C993DD95F00}" dt="2023-12-24T12:52:24.641" v="33" actId="1076"/>
          <ac:picMkLst>
            <pc:docMk/>
            <pc:sldMk cId="345124925" sldId="3846"/>
            <ac:picMk id="1026" creationId="{ADED9B9C-A1F1-5A00-B16E-4A68B13854EA}"/>
          </ac:picMkLst>
        </pc:picChg>
      </pc:sldChg>
      <pc:sldChg chg="modSp">
        <pc:chgData name="Charlene Naidoo" userId="S::charlene.naidoo@faculty.gbsb.global::be3a4d7b-217a-4d6d-8d19-aa1039059a41" providerId="AD" clId="Web-{4E78FF28-5B2F-BDAA-3C36-9C993DD95F00}" dt="2023-12-24T12:53:06.972" v="52" actId="20577"/>
        <pc:sldMkLst>
          <pc:docMk/>
          <pc:sldMk cId="278593397" sldId="3872"/>
        </pc:sldMkLst>
        <pc:spChg chg="mod">
          <ac:chgData name="Charlene Naidoo" userId="S::charlene.naidoo@faculty.gbsb.global::be3a4d7b-217a-4d6d-8d19-aa1039059a41" providerId="AD" clId="Web-{4E78FF28-5B2F-BDAA-3C36-9C993DD95F00}" dt="2023-12-24T12:52:35.657" v="38" actId="14100"/>
          <ac:spMkLst>
            <pc:docMk/>
            <pc:sldMk cId="278593397" sldId="3872"/>
            <ac:spMk id="2" creationId="{3386F645-8A97-9140-951C-F64912F1F4B6}"/>
          </ac:spMkLst>
        </pc:spChg>
        <pc:spChg chg="mod">
          <ac:chgData name="Charlene Naidoo" userId="S::charlene.naidoo@faculty.gbsb.global::be3a4d7b-217a-4d6d-8d19-aa1039059a41" providerId="AD" clId="Web-{4E78FF28-5B2F-BDAA-3C36-9C993DD95F00}" dt="2023-12-24T12:53:06.972" v="52" actId="20577"/>
          <ac:spMkLst>
            <pc:docMk/>
            <pc:sldMk cId="278593397" sldId="3872"/>
            <ac:spMk id="5" creationId="{8461C40A-D21E-D001-9FCF-FFC013DEF974}"/>
          </ac:spMkLst>
        </pc:spChg>
        <pc:spChg chg="mod">
          <ac:chgData name="Charlene Naidoo" userId="S::charlene.naidoo@faculty.gbsb.global::be3a4d7b-217a-4d6d-8d19-aa1039059a41" providerId="AD" clId="Web-{4E78FF28-5B2F-BDAA-3C36-9C993DD95F00}" dt="2023-12-24T12:52:54.877" v="46" actId="20577"/>
          <ac:spMkLst>
            <pc:docMk/>
            <pc:sldMk cId="278593397" sldId="3872"/>
            <ac:spMk id="8" creationId="{4A2636A4-9706-A0D6-43B3-7E00FDFAB007}"/>
          </ac:spMkLst>
        </pc:spChg>
        <pc:picChg chg="mod">
          <ac:chgData name="Charlene Naidoo" userId="S::charlene.naidoo@faculty.gbsb.global::be3a4d7b-217a-4d6d-8d19-aa1039059a41" providerId="AD" clId="Web-{4E78FF28-5B2F-BDAA-3C36-9C993DD95F00}" dt="2023-12-24T12:53:01.190" v="50" actId="14100"/>
          <ac:picMkLst>
            <pc:docMk/>
            <pc:sldMk cId="278593397" sldId="3872"/>
            <ac:picMk id="2050" creationId="{1E35AB51-0FFB-3453-BFCB-1268C05F3F89}"/>
          </ac:picMkLst>
        </pc:picChg>
      </pc:sldChg>
      <pc:sldChg chg="modSp">
        <pc:chgData name="Charlene Naidoo" userId="S::charlene.naidoo@faculty.gbsb.global::be3a4d7b-217a-4d6d-8d19-aa1039059a41" providerId="AD" clId="Web-{4E78FF28-5B2F-BDAA-3C36-9C993DD95F00}" dt="2023-12-24T12:54:19.947" v="60" actId="20577"/>
        <pc:sldMkLst>
          <pc:docMk/>
          <pc:sldMk cId="1872922482" sldId="3873"/>
        </pc:sldMkLst>
        <pc:spChg chg="mod">
          <ac:chgData name="Charlene Naidoo" userId="S::charlene.naidoo@faculty.gbsb.global::be3a4d7b-217a-4d6d-8d19-aa1039059a41" providerId="AD" clId="Web-{4E78FF28-5B2F-BDAA-3C36-9C993DD95F00}" dt="2023-12-24T12:54:12.509" v="57" actId="1076"/>
          <ac:spMkLst>
            <pc:docMk/>
            <pc:sldMk cId="1872922482" sldId="3873"/>
            <ac:spMk id="2" creationId="{3386F645-8A97-9140-951C-F64912F1F4B6}"/>
          </ac:spMkLst>
        </pc:spChg>
        <pc:spChg chg="mod">
          <ac:chgData name="Charlene Naidoo" userId="S::charlene.naidoo@faculty.gbsb.global::be3a4d7b-217a-4d6d-8d19-aa1039059a41" providerId="AD" clId="Web-{4E78FF28-5B2F-BDAA-3C36-9C993DD95F00}" dt="2023-12-24T12:54:19.947" v="60" actId="20577"/>
          <ac:spMkLst>
            <pc:docMk/>
            <pc:sldMk cId="1872922482" sldId="3873"/>
            <ac:spMk id="3" creationId="{6FFDBDD7-3D26-E284-F8D1-52E2D78A2F43}"/>
          </ac:spMkLst>
        </pc:spChg>
        <pc:picChg chg="mod">
          <ac:chgData name="Charlene Naidoo" userId="S::charlene.naidoo@faculty.gbsb.global::be3a4d7b-217a-4d6d-8d19-aa1039059a41" providerId="AD" clId="Web-{4E78FF28-5B2F-BDAA-3C36-9C993DD95F00}" dt="2023-12-24T12:54:16.041" v="58" actId="1076"/>
          <ac:picMkLst>
            <pc:docMk/>
            <pc:sldMk cId="1872922482" sldId="3873"/>
            <ac:picMk id="3074" creationId="{F41421E7-3932-6523-1842-7141FC07ABD3}"/>
          </ac:picMkLst>
        </pc:picChg>
      </pc:sldChg>
      <pc:sldChg chg="modSp">
        <pc:chgData name="Charlene Naidoo" userId="S::charlene.naidoo@faculty.gbsb.global::be3a4d7b-217a-4d6d-8d19-aa1039059a41" providerId="AD" clId="Web-{4E78FF28-5B2F-BDAA-3C36-9C993DD95F00}" dt="2023-12-24T12:54:52.918" v="73" actId="20577"/>
        <pc:sldMkLst>
          <pc:docMk/>
          <pc:sldMk cId="1757577674" sldId="3874"/>
        </pc:sldMkLst>
        <pc:spChg chg="mod">
          <ac:chgData name="Charlene Naidoo" userId="S::charlene.naidoo@faculty.gbsb.global::be3a4d7b-217a-4d6d-8d19-aa1039059a41" providerId="AD" clId="Web-{4E78FF28-5B2F-BDAA-3C36-9C993DD95F00}" dt="2023-12-24T12:54:30.089" v="64" actId="1076"/>
          <ac:spMkLst>
            <pc:docMk/>
            <pc:sldMk cId="1757577674" sldId="3874"/>
            <ac:spMk id="2" creationId="{3386F645-8A97-9140-951C-F64912F1F4B6}"/>
          </ac:spMkLst>
        </pc:spChg>
        <pc:spChg chg="mod">
          <ac:chgData name="Charlene Naidoo" userId="S::charlene.naidoo@faculty.gbsb.global::be3a4d7b-217a-4d6d-8d19-aa1039059a41" providerId="AD" clId="Web-{4E78FF28-5B2F-BDAA-3C36-9C993DD95F00}" dt="2023-12-24T12:54:52.918" v="73" actId="20577"/>
          <ac:spMkLst>
            <pc:docMk/>
            <pc:sldMk cId="1757577674" sldId="3874"/>
            <ac:spMk id="8" creationId="{4A2636A4-9706-A0D6-43B3-7E00FDFAB007}"/>
          </ac:spMkLst>
        </pc:spChg>
      </pc:sldChg>
      <pc:sldChg chg="modSp">
        <pc:chgData name="Charlene Naidoo" userId="S::charlene.naidoo@faculty.gbsb.global::be3a4d7b-217a-4d6d-8d19-aa1039059a41" providerId="AD" clId="Web-{4E78FF28-5B2F-BDAA-3C36-9C993DD95F00}" dt="2023-12-24T12:55:18.482" v="85" actId="20577"/>
        <pc:sldMkLst>
          <pc:docMk/>
          <pc:sldMk cId="276395896" sldId="3875"/>
        </pc:sldMkLst>
        <pc:spChg chg="mod">
          <ac:chgData name="Charlene Naidoo" userId="S::charlene.naidoo@faculty.gbsb.global::be3a4d7b-217a-4d6d-8d19-aa1039059a41" providerId="AD" clId="Web-{4E78FF28-5B2F-BDAA-3C36-9C993DD95F00}" dt="2023-12-24T12:55:06.841" v="78" actId="1076"/>
          <ac:spMkLst>
            <pc:docMk/>
            <pc:sldMk cId="276395896" sldId="3875"/>
            <ac:spMk id="2" creationId="{3386F645-8A97-9140-951C-F64912F1F4B6}"/>
          </ac:spMkLst>
        </pc:spChg>
        <pc:spChg chg="mod">
          <ac:chgData name="Charlene Naidoo" userId="S::charlene.naidoo@faculty.gbsb.global::be3a4d7b-217a-4d6d-8d19-aa1039059a41" providerId="AD" clId="Web-{4E78FF28-5B2F-BDAA-3C36-9C993DD95F00}" dt="2023-12-24T12:55:18.482" v="85" actId="20577"/>
          <ac:spMkLst>
            <pc:docMk/>
            <pc:sldMk cId="276395896" sldId="3875"/>
            <ac:spMk id="8" creationId="{4A2636A4-9706-A0D6-43B3-7E00FDFAB007}"/>
          </ac:spMkLst>
        </pc:spChg>
      </pc:sldChg>
      <pc:sldChg chg="modSp">
        <pc:chgData name="Charlene Naidoo" userId="S::charlene.naidoo@faculty.gbsb.global::be3a4d7b-217a-4d6d-8d19-aa1039059a41" providerId="AD" clId="Web-{4E78FF28-5B2F-BDAA-3C36-9C993DD95F00}" dt="2023-12-24T12:56:13.720" v="105" actId="1076"/>
        <pc:sldMkLst>
          <pc:docMk/>
          <pc:sldMk cId="2238814815" sldId="3876"/>
        </pc:sldMkLst>
        <pc:spChg chg="mod">
          <ac:chgData name="Charlene Naidoo" userId="S::charlene.naidoo@faculty.gbsb.global::be3a4d7b-217a-4d6d-8d19-aa1039059a41" providerId="AD" clId="Web-{4E78FF28-5B2F-BDAA-3C36-9C993DD95F00}" dt="2023-12-24T12:56:02.407" v="102" actId="14100"/>
          <ac:spMkLst>
            <pc:docMk/>
            <pc:sldMk cId="2238814815" sldId="3876"/>
            <ac:spMk id="2" creationId="{3386F645-8A97-9140-951C-F64912F1F4B6}"/>
          </ac:spMkLst>
        </pc:spChg>
        <pc:spChg chg="mod">
          <ac:chgData name="Charlene Naidoo" userId="S::charlene.naidoo@faculty.gbsb.global::be3a4d7b-217a-4d6d-8d19-aa1039059a41" providerId="AD" clId="Web-{4E78FF28-5B2F-BDAA-3C36-9C993DD95F00}" dt="2023-12-24T12:56:13.720" v="105" actId="1076"/>
          <ac:spMkLst>
            <pc:docMk/>
            <pc:sldMk cId="2238814815" sldId="3876"/>
            <ac:spMk id="5" creationId="{84D75DE5-27C1-1D9F-7EAF-52FE36C766AF}"/>
          </ac:spMkLst>
        </pc:spChg>
        <pc:spChg chg="mod">
          <ac:chgData name="Charlene Naidoo" userId="S::charlene.naidoo@faculty.gbsb.global::be3a4d7b-217a-4d6d-8d19-aa1039059a41" providerId="AD" clId="Web-{4E78FF28-5B2F-BDAA-3C36-9C993DD95F00}" dt="2023-12-24T12:56:05.954" v="104" actId="20577"/>
          <ac:spMkLst>
            <pc:docMk/>
            <pc:sldMk cId="2238814815" sldId="3876"/>
            <ac:spMk id="8" creationId="{4A2636A4-9706-A0D6-43B3-7E00FDFAB007}"/>
          </ac:spMkLst>
        </pc:spChg>
        <pc:picChg chg="mod">
          <ac:chgData name="Charlene Naidoo" userId="S::charlene.naidoo@faculty.gbsb.global::be3a4d7b-217a-4d6d-8d19-aa1039059a41" providerId="AD" clId="Web-{4E78FF28-5B2F-BDAA-3C36-9C993DD95F00}" dt="2023-12-24T12:55:55.907" v="100" actId="1076"/>
          <ac:picMkLst>
            <pc:docMk/>
            <pc:sldMk cId="2238814815" sldId="3876"/>
            <ac:picMk id="4" creationId="{D2D96FE5-51AC-77B9-CB88-28FAFA6BCB2A}"/>
          </ac:picMkLst>
        </pc:picChg>
      </pc:sldChg>
      <pc:sldChg chg="modSp">
        <pc:chgData name="Charlene Naidoo" userId="S::charlene.naidoo@faculty.gbsb.global::be3a4d7b-217a-4d6d-8d19-aa1039059a41" providerId="AD" clId="Web-{4E78FF28-5B2F-BDAA-3C36-9C993DD95F00}" dt="2023-12-24T12:56:37.222" v="115" actId="1076"/>
        <pc:sldMkLst>
          <pc:docMk/>
          <pc:sldMk cId="3462060952" sldId="3877"/>
        </pc:sldMkLst>
        <pc:spChg chg="mod">
          <ac:chgData name="Charlene Naidoo" userId="S::charlene.naidoo@faculty.gbsb.global::be3a4d7b-217a-4d6d-8d19-aa1039059a41" providerId="AD" clId="Web-{4E78FF28-5B2F-BDAA-3C36-9C993DD95F00}" dt="2023-12-24T12:56:37.222" v="115" actId="1076"/>
          <ac:spMkLst>
            <pc:docMk/>
            <pc:sldMk cId="3462060952" sldId="3877"/>
            <ac:spMk id="2" creationId="{3386F645-8A97-9140-951C-F64912F1F4B6}"/>
          </ac:spMkLst>
        </pc:spChg>
        <pc:spChg chg="mod">
          <ac:chgData name="Charlene Naidoo" userId="S::charlene.naidoo@faculty.gbsb.global::be3a4d7b-217a-4d6d-8d19-aa1039059a41" providerId="AD" clId="Web-{4E78FF28-5B2F-BDAA-3C36-9C993DD95F00}" dt="2023-12-24T12:56:34.909" v="114" actId="14100"/>
          <ac:spMkLst>
            <pc:docMk/>
            <pc:sldMk cId="3462060952" sldId="3877"/>
            <ac:spMk id="8" creationId="{4A2636A4-9706-A0D6-43B3-7E00FDFAB007}"/>
          </ac:spMkLst>
        </pc:spChg>
      </pc:sldChg>
      <pc:sldChg chg="modSp">
        <pc:chgData name="Charlene Naidoo" userId="S::charlene.naidoo@faculty.gbsb.global::be3a4d7b-217a-4d6d-8d19-aa1039059a41" providerId="AD" clId="Web-{4E78FF28-5B2F-BDAA-3C36-9C993DD95F00}" dt="2023-12-24T12:57:28.772" v="133" actId="20577"/>
        <pc:sldMkLst>
          <pc:docMk/>
          <pc:sldMk cId="1823751627" sldId="3878"/>
        </pc:sldMkLst>
        <pc:spChg chg="mod">
          <ac:chgData name="Charlene Naidoo" userId="S::charlene.naidoo@faculty.gbsb.global::be3a4d7b-217a-4d6d-8d19-aa1039059a41" providerId="AD" clId="Web-{4E78FF28-5B2F-BDAA-3C36-9C993DD95F00}" dt="2023-12-24T12:56:53.567" v="119" actId="14100"/>
          <ac:spMkLst>
            <pc:docMk/>
            <pc:sldMk cId="1823751627" sldId="3878"/>
            <ac:spMk id="2" creationId="{3386F645-8A97-9140-951C-F64912F1F4B6}"/>
          </ac:spMkLst>
        </pc:spChg>
        <pc:spChg chg="mod">
          <ac:chgData name="Charlene Naidoo" userId="S::charlene.naidoo@faculty.gbsb.global::be3a4d7b-217a-4d6d-8d19-aa1039059a41" providerId="AD" clId="Web-{4E78FF28-5B2F-BDAA-3C36-9C993DD95F00}" dt="2023-12-24T12:57:28.772" v="133" actId="20577"/>
          <ac:spMkLst>
            <pc:docMk/>
            <pc:sldMk cId="1823751627" sldId="3878"/>
            <ac:spMk id="8" creationId="{4A2636A4-9706-A0D6-43B3-7E00FDFAB007}"/>
          </ac:spMkLst>
        </pc:spChg>
        <pc:picChg chg="mod">
          <ac:chgData name="Charlene Naidoo" userId="S::charlene.naidoo@faculty.gbsb.global::be3a4d7b-217a-4d6d-8d19-aa1039059a41" providerId="AD" clId="Web-{4E78FF28-5B2F-BDAA-3C36-9C993DD95F00}" dt="2023-12-24T12:57:07.146" v="125" actId="1076"/>
          <ac:picMkLst>
            <pc:docMk/>
            <pc:sldMk cId="1823751627" sldId="3878"/>
            <ac:picMk id="3" creationId="{D9C7B2AF-8DE6-CD89-3DC1-9978568B6247}"/>
          </ac:picMkLst>
        </pc:picChg>
      </pc:sldChg>
      <pc:sldChg chg="modSp">
        <pc:chgData name="Charlene Naidoo" userId="S::charlene.naidoo@faculty.gbsb.global::be3a4d7b-217a-4d6d-8d19-aa1039059a41" providerId="AD" clId="Web-{4E78FF28-5B2F-BDAA-3C36-9C993DD95F00}" dt="2023-12-24T12:58:16.744" v="148" actId="20577"/>
        <pc:sldMkLst>
          <pc:docMk/>
          <pc:sldMk cId="462963361" sldId="3879"/>
        </pc:sldMkLst>
        <pc:spChg chg="mod">
          <ac:chgData name="Charlene Naidoo" userId="S::charlene.naidoo@faculty.gbsb.global::be3a4d7b-217a-4d6d-8d19-aa1039059a41" providerId="AD" clId="Web-{4E78FF28-5B2F-BDAA-3C36-9C993DD95F00}" dt="2023-12-24T12:57:49.117" v="142" actId="1076"/>
          <ac:spMkLst>
            <pc:docMk/>
            <pc:sldMk cId="462963361" sldId="3879"/>
            <ac:spMk id="2" creationId="{3386F645-8A97-9140-951C-F64912F1F4B6}"/>
          </ac:spMkLst>
        </pc:spChg>
        <pc:spChg chg="mod">
          <ac:chgData name="Charlene Naidoo" userId="S::charlene.naidoo@faculty.gbsb.global::be3a4d7b-217a-4d6d-8d19-aa1039059a41" providerId="AD" clId="Web-{4E78FF28-5B2F-BDAA-3C36-9C993DD95F00}" dt="2023-12-24T12:58:16.744" v="148" actId="20577"/>
          <ac:spMkLst>
            <pc:docMk/>
            <pc:sldMk cId="462963361" sldId="3879"/>
            <ac:spMk id="5" creationId="{84D75DE5-27C1-1D9F-7EAF-52FE36C766AF}"/>
          </ac:spMkLst>
        </pc:spChg>
        <pc:spChg chg="mod">
          <ac:chgData name="Charlene Naidoo" userId="S::charlene.naidoo@faculty.gbsb.global::be3a4d7b-217a-4d6d-8d19-aa1039059a41" providerId="AD" clId="Web-{4E78FF28-5B2F-BDAA-3C36-9C993DD95F00}" dt="2023-12-24T12:58:05.978" v="146" actId="1076"/>
          <ac:spMkLst>
            <pc:docMk/>
            <pc:sldMk cId="462963361" sldId="3879"/>
            <ac:spMk id="6" creationId="{4437437A-317E-8DEE-0402-D534C50339C1}"/>
          </ac:spMkLst>
        </pc:spChg>
        <pc:spChg chg="mod">
          <ac:chgData name="Charlene Naidoo" userId="S::charlene.naidoo@faculty.gbsb.global::be3a4d7b-217a-4d6d-8d19-aa1039059a41" providerId="AD" clId="Web-{4E78FF28-5B2F-BDAA-3C36-9C993DD95F00}" dt="2023-12-24T12:57:53.914" v="144" actId="14100"/>
          <ac:spMkLst>
            <pc:docMk/>
            <pc:sldMk cId="462963361" sldId="3879"/>
            <ac:spMk id="8" creationId="{4A2636A4-9706-A0D6-43B3-7E00FDFAB007}"/>
          </ac:spMkLst>
        </pc:spChg>
        <pc:picChg chg="mod">
          <ac:chgData name="Charlene Naidoo" userId="S::charlene.naidoo@faculty.gbsb.global::be3a4d7b-217a-4d6d-8d19-aa1039059a41" providerId="AD" clId="Web-{4E78FF28-5B2F-BDAA-3C36-9C993DD95F00}" dt="2023-12-24T12:58:12.228" v="147" actId="14100"/>
          <ac:picMkLst>
            <pc:docMk/>
            <pc:sldMk cId="462963361" sldId="3879"/>
            <ac:picMk id="3" creationId="{4395B2A2-279A-B3CC-DE59-EE3254CF7066}"/>
          </ac:picMkLst>
        </pc:picChg>
      </pc:sldChg>
      <pc:sldChg chg="modSp">
        <pc:chgData name="Charlene Naidoo" userId="S::charlene.naidoo@faculty.gbsb.global::be3a4d7b-217a-4d6d-8d19-aa1039059a41" providerId="AD" clId="Web-{4E78FF28-5B2F-BDAA-3C36-9C993DD95F00}" dt="2023-12-24T12:58:36.933" v="158" actId="1076"/>
        <pc:sldMkLst>
          <pc:docMk/>
          <pc:sldMk cId="490736399" sldId="3880"/>
        </pc:sldMkLst>
        <pc:spChg chg="mod">
          <ac:chgData name="Charlene Naidoo" userId="S::charlene.naidoo@faculty.gbsb.global::be3a4d7b-217a-4d6d-8d19-aa1039059a41" providerId="AD" clId="Web-{4E78FF28-5B2F-BDAA-3C36-9C993DD95F00}" dt="2023-12-24T12:58:36.933" v="158" actId="1076"/>
          <ac:spMkLst>
            <pc:docMk/>
            <pc:sldMk cId="490736399" sldId="3880"/>
            <ac:spMk id="2" creationId="{3386F645-8A97-9140-951C-F64912F1F4B6}"/>
          </ac:spMkLst>
        </pc:spChg>
        <pc:spChg chg="mod">
          <ac:chgData name="Charlene Naidoo" userId="S::charlene.naidoo@faculty.gbsb.global::be3a4d7b-217a-4d6d-8d19-aa1039059a41" providerId="AD" clId="Web-{4E78FF28-5B2F-BDAA-3C36-9C993DD95F00}" dt="2023-12-24T12:58:31.386" v="157" actId="20577"/>
          <ac:spMkLst>
            <pc:docMk/>
            <pc:sldMk cId="490736399" sldId="3880"/>
            <ac:spMk id="8" creationId="{4A2636A4-9706-A0D6-43B3-7E00FDFAB007}"/>
          </ac:spMkLst>
        </pc:spChg>
      </pc:sldChg>
      <pc:sldChg chg="modSp">
        <pc:chgData name="Charlene Naidoo" userId="S::charlene.naidoo@faculty.gbsb.global::be3a4d7b-217a-4d6d-8d19-aa1039059a41" providerId="AD" clId="Web-{4E78FF28-5B2F-BDAA-3C36-9C993DD95F00}" dt="2023-12-24T12:58:51.449" v="161" actId="20577"/>
        <pc:sldMkLst>
          <pc:docMk/>
          <pc:sldMk cId="3825298348" sldId="3881"/>
        </pc:sldMkLst>
        <pc:spChg chg="mod">
          <ac:chgData name="Charlene Naidoo" userId="S::charlene.naidoo@faculty.gbsb.global::be3a4d7b-217a-4d6d-8d19-aa1039059a41" providerId="AD" clId="Web-{4E78FF28-5B2F-BDAA-3C36-9C993DD95F00}" dt="2023-12-24T12:58:51.449" v="161" actId="20577"/>
          <ac:spMkLst>
            <pc:docMk/>
            <pc:sldMk cId="3825298348" sldId="3881"/>
            <ac:spMk id="2" creationId="{3386F645-8A97-9140-951C-F64912F1F4B6}"/>
          </ac:spMkLst>
        </pc:spChg>
      </pc:sldChg>
      <pc:sldChg chg="modSp">
        <pc:chgData name="Charlene Naidoo" userId="S::charlene.naidoo@faculty.gbsb.global::be3a4d7b-217a-4d6d-8d19-aa1039059a41" providerId="AD" clId="Web-{4E78FF28-5B2F-BDAA-3C36-9C993DD95F00}" dt="2023-12-24T13:00:42.116" v="199" actId="1076"/>
        <pc:sldMkLst>
          <pc:docMk/>
          <pc:sldMk cId="1547754644" sldId="3882"/>
        </pc:sldMkLst>
        <pc:spChg chg="mod">
          <ac:chgData name="Charlene Naidoo" userId="S::charlene.naidoo@faculty.gbsb.global::be3a4d7b-217a-4d6d-8d19-aa1039059a41" providerId="AD" clId="Web-{4E78FF28-5B2F-BDAA-3C36-9C993DD95F00}" dt="2023-12-24T12:59:46.534" v="177" actId="14100"/>
          <ac:spMkLst>
            <pc:docMk/>
            <pc:sldMk cId="1547754644" sldId="3882"/>
            <ac:spMk id="2" creationId="{3386F645-8A97-9140-951C-F64912F1F4B6}"/>
          </ac:spMkLst>
        </pc:spChg>
        <pc:spChg chg="mod">
          <ac:chgData name="Charlene Naidoo" userId="S::charlene.naidoo@faculty.gbsb.global::be3a4d7b-217a-4d6d-8d19-aa1039059a41" providerId="AD" clId="Web-{4E78FF28-5B2F-BDAA-3C36-9C993DD95F00}" dt="2023-12-24T13:00:42.116" v="199" actId="1076"/>
          <ac:spMkLst>
            <pc:docMk/>
            <pc:sldMk cId="1547754644" sldId="3882"/>
            <ac:spMk id="8" creationId="{4A2636A4-9706-A0D6-43B3-7E00FDFAB007}"/>
          </ac:spMkLst>
        </pc:spChg>
      </pc:sldChg>
      <pc:sldChg chg="modSp">
        <pc:chgData name="Charlene Naidoo" userId="S::charlene.naidoo@faculty.gbsb.global::be3a4d7b-217a-4d6d-8d19-aa1039059a41" providerId="AD" clId="Web-{4E78FF28-5B2F-BDAA-3C36-9C993DD95F00}" dt="2023-12-24T12:55:34.858" v="90" actId="20577"/>
        <pc:sldMkLst>
          <pc:docMk/>
          <pc:sldMk cId="805672575" sldId="3884"/>
        </pc:sldMkLst>
        <pc:spChg chg="mod">
          <ac:chgData name="Charlene Naidoo" userId="S::charlene.naidoo@faculty.gbsb.global::be3a4d7b-217a-4d6d-8d19-aa1039059a41" providerId="AD" clId="Web-{4E78FF28-5B2F-BDAA-3C36-9C993DD95F00}" dt="2023-12-24T12:55:34.858" v="90" actId="20577"/>
          <ac:spMkLst>
            <pc:docMk/>
            <pc:sldMk cId="805672575" sldId="3884"/>
            <ac:spMk id="4" creationId="{5E00AE9F-14A9-3A14-2BB4-5C040C2D771F}"/>
          </ac:spMkLst>
        </pc:spChg>
      </pc:sldChg>
      <pc:sldChg chg="modSp">
        <pc:chgData name="Charlene Naidoo" userId="S::charlene.naidoo@faculty.gbsb.global::be3a4d7b-217a-4d6d-8d19-aa1039059a41" providerId="AD" clId="Web-{4E78FF28-5B2F-BDAA-3C36-9C993DD95F00}" dt="2023-12-24T13:01:19.696" v="215" actId="14100"/>
        <pc:sldMkLst>
          <pc:docMk/>
          <pc:sldMk cId="354914428" sldId="3885"/>
        </pc:sldMkLst>
        <pc:spChg chg="mod">
          <ac:chgData name="Charlene Naidoo" userId="S::charlene.naidoo@faculty.gbsb.global::be3a4d7b-217a-4d6d-8d19-aa1039059a41" providerId="AD" clId="Web-{4E78FF28-5B2F-BDAA-3C36-9C993DD95F00}" dt="2023-12-24T13:00:54.054" v="204" actId="1076"/>
          <ac:spMkLst>
            <pc:docMk/>
            <pc:sldMk cId="354914428" sldId="3885"/>
            <ac:spMk id="2" creationId="{3386F645-8A97-9140-951C-F64912F1F4B6}"/>
          </ac:spMkLst>
        </pc:spChg>
        <pc:spChg chg="mod">
          <ac:chgData name="Charlene Naidoo" userId="S::charlene.naidoo@faculty.gbsb.global::be3a4d7b-217a-4d6d-8d19-aa1039059a41" providerId="AD" clId="Web-{4E78FF28-5B2F-BDAA-3C36-9C993DD95F00}" dt="2023-12-24T13:01:19.696" v="215" actId="14100"/>
          <ac:spMkLst>
            <pc:docMk/>
            <pc:sldMk cId="354914428" sldId="3885"/>
            <ac:spMk id="5" creationId="{F9539D75-F7C1-988C-DA2A-69C2C0168F60}"/>
          </ac:spMkLst>
        </pc:spChg>
        <pc:spChg chg="mod">
          <ac:chgData name="Charlene Naidoo" userId="S::charlene.naidoo@faculty.gbsb.global::be3a4d7b-217a-4d6d-8d19-aa1039059a41" providerId="AD" clId="Web-{4E78FF28-5B2F-BDAA-3C36-9C993DD95F00}" dt="2023-12-24T13:01:03.820" v="210" actId="1076"/>
          <ac:spMkLst>
            <pc:docMk/>
            <pc:sldMk cId="354914428" sldId="3885"/>
            <ac:spMk id="8" creationId="{4A2636A4-9706-A0D6-43B3-7E00FDFAB007}"/>
          </ac:spMkLst>
        </pc:spChg>
      </pc:sldChg>
      <pc:sldChg chg="modSp">
        <pc:chgData name="Charlene Naidoo" userId="S::charlene.naidoo@faculty.gbsb.global::be3a4d7b-217a-4d6d-8d19-aa1039059a41" providerId="AD" clId="Web-{4E78FF28-5B2F-BDAA-3C36-9C993DD95F00}" dt="2023-12-24T13:02:21.341" v="243" actId="14100"/>
        <pc:sldMkLst>
          <pc:docMk/>
          <pc:sldMk cId="575502728" sldId="3886"/>
        </pc:sldMkLst>
        <pc:spChg chg="mod">
          <ac:chgData name="Charlene Naidoo" userId="S::charlene.naidoo@faculty.gbsb.global::be3a4d7b-217a-4d6d-8d19-aa1039059a41" providerId="AD" clId="Web-{4E78FF28-5B2F-BDAA-3C36-9C993DD95F00}" dt="2023-12-24T13:01:42.354" v="229" actId="20577"/>
          <ac:spMkLst>
            <pc:docMk/>
            <pc:sldMk cId="575502728" sldId="3886"/>
            <ac:spMk id="2" creationId="{3386F645-8A97-9140-951C-F64912F1F4B6}"/>
          </ac:spMkLst>
        </pc:spChg>
        <pc:spChg chg="mod">
          <ac:chgData name="Charlene Naidoo" userId="S::charlene.naidoo@faculty.gbsb.global::be3a4d7b-217a-4d6d-8d19-aa1039059a41" providerId="AD" clId="Web-{4E78FF28-5B2F-BDAA-3C36-9C993DD95F00}" dt="2023-12-24T13:02:21.341" v="243" actId="14100"/>
          <ac:spMkLst>
            <pc:docMk/>
            <pc:sldMk cId="575502728" sldId="3886"/>
            <ac:spMk id="8" creationId="{4A2636A4-9706-A0D6-43B3-7E00FDFAB007}"/>
          </ac:spMkLst>
        </pc:spChg>
      </pc:sldChg>
      <pc:sldChg chg="modSp">
        <pc:chgData name="Charlene Naidoo" userId="S::charlene.naidoo@faculty.gbsb.global::be3a4d7b-217a-4d6d-8d19-aa1039059a41" providerId="AD" clId="Web-{4E78FF28-5B2F-BDAA-3C36-9C993DD95F00}" dt="2023-12-24T13:03:16.657" v="269" actId="1076"/>
        <pc:sldMkLst>
          <pc:docMk/>
          <pc:sldMk cId="2617671231" sldId="3887"/>
        </pc:sldMkLst>
        <pc:spChg chg="mod">
          <ac:chgData name="Charlene Naidoo" userId="S::charlene.naidoo@faculty.gbsb.global::be3a4d7b-217a-4d6d-8d19-aa1039059a41" providerId="AD" clId="Web-{4E78FF28-5B2F-BDAA-3C36-9C993DD95F00}" dt="2023-12-24T13:03:16.657" v="269" actId="1076"/>
          <ac:spMkLst>
            <pc:docMk/>
            <pc:sldMk cId="2617671231" sldId="3887"/>
            <ac:spMk id="2" creationId="{3386F645-8A97-9140-951C-F64912F1F4B6}"/>
          </ac:spMkLst>
        </pc:spChg>
        <pc:spChg chg="mod">
          <ac:chgData name="Charlene Naidoo" userId="S::charlene.naidoo@faculty.gbsb.global::be3a4d7b-217a-4d6d-8d19-aa1039059a41" providerId="AD" clId="Web-{4E78FF28-5B2F-BDAA-3C36-9C993DD95F00}" dt="2023-12-24T13:03:14.532" v="268" actId="1076"/>
          <ac:spMkLst>
            <pc:docMk/>
            <pc:sldMk cId="2617671231" sldId="3887"/>
            <ac:spMk id="8" creationId="{4A2636A4-9706-A0D6-43B3-7E00FDFAB007}"/>
          </ac:spMkLst>
        </pc:spChg>
      </pc:sldChg>
      <pc:sldChg chg="modSp">
        <pc:chgData name="Charlene Naidoo" userId="S::charlene.naidoo@faculty.gbsb.global::be3a4d7b-217a-4d6d-8d19-aa1039059a41" providerId="AD" clId="Web-{4E78FF28-5B2F-BDAA-3C36-9C993DD95F00}" dt="2023-12-24T13:04:07.457" v="286" actId="1076"/>
        <pc:sldMkLst>
          <pc:docMk/>
          <pc:sldMk cId="875487268" sldId="3888"/>
        </pc:sldMkLst>
        <pc:spChg chg="mod">
          <ac:chgData name="Charlene Naidoo" userId="S::charlene.naidoo@faculty.gbsb.global::be3a4d7b-217a-4d6d-8d19-aa1039059a41" providerId="AD" clId="Web-{4E78FF28-5B2F-BDAA-3C36-9C993DD95F00}" dt="2023-12-24T13:04:07.457" v="286" actId="1076"/>
          <ac:spMkLst>
            <pc:docMk/>
            <pc:sldMk cId="875487268" sldId="3888"/>
            <ac:spMk id="2" creationId="{3386F645-8A97-9140-951C-F64912F1F4B6}"/>
          </ac:spMkLst>
        </pc:spChg>
        <pc:spChg chg="mod">
          <ac:chgData name="Charlene Naidoo" userId="S::charlene.naidoo@faculty.gbsb.global::be3a4d7b-217a-4d6d-8d19-aa1039059a41" providerId="AD" clId="Web-{4E78FF28-5B2F-BDAA-3C36-9C993DD95F00}" dt="2023-12-24T13:04:05.598" v="285" actId="1076"/>
          <ac:spMkLst>
            <pc:docMk/>
            <pc:sldMk cId="875487268" sldId="3888"/>
            <ac:spMk id="8" creationId="{4A2636A4-9706-A0D6-43B3-7E00FDFAB007}"/>
          </ac:spMkLst>
        </pc:spChg>
      </pc:sldChg>
      <pc:sldChg chg="modSp">
        <pc:chgData name="Charlene Naidoo" userId="S::charlene.naidoo@faculty.gbsb.global::be3a4d7b-217a-4d6d-8d19-aa1039059a41" providerId="AD" clId="Web-{4E78FF28-5B2F-BDAA-3C36-9C993DD95F00}" dt="2023-12-24T13:05:10.618" v="314" actId="20577"/>
        <pc:sldMkLst>
          <pc:docMk/>
          <pc:sldMk cId="699993083" sldId="3889"/>
        </pc:sldMkLst>
        <pc:spChg chg="mod">
          <ac:chgData name="Charlene Naidoo" userId="S::charlene.naidoo@faculty.gbsb.global::be3a4d7b-217a-4d6d-8d19-aa1039059a41" providerId="AD" clId="Web-{4E78FF28-5B2F-BDAA-3C36-9C993DD95F00}" dt="2023-12-24T13:05:04.930" v="311" actId="1076"/>
          <ac:spMkLst>
            <pc:docMk/>
            <pc:sldMk cId="699993083" sldId="3889"/>
            <ac:spMk id="2" creationId="{3386F645-8A97-9140-951C-F64912F1F4B6}"/>
          </ac:spMkLst>
        </pc:spChg>
        <pc:spChg chg="mod">
          <ac:chgData name="Charlene Naidoo" userId="S::charlene.naidoo@faculty.gbsb.global::be3a4d7b-217a-4d6d-8d19-aa1039059a41" providerId="AD" clId="Web-{4E78FF28-5B2F-BDAA-3C36-9C993DD95F00}" dt="2023-12-24T13:05:10.618" v="314" actId="20577"/>
          <ac:spMkLst>
            <pc:docMk/>
            <pc:sldMk cId="699993083" sldId="3889"/>
            <ac:spMk id="8" creationId="{4A2636A4-9706-A0D6-43B3-7E00FDFAB007}"/>
          </ac:spMkLst>
        </pc:spChg>
      </pc:sldChg>
      <pc:sldChg chg="modSp">
        <pc:chgData name="Charlene Naidoo" userId="S::charlene.naidoo@faculty.gbsb.global::be3a4d7b-217a-4d6d-8d19-aa1039059a41" providerId="AD" clId="Web-{4E78FF28-5B2F-BDAA-3C36-9C993DD95F00}" dt="2023-12-24T13:05:26.713" v="326" actId="14100"/>
        <pc:sldMkLst>
          <pc:docMk/>
          <pc:sldMk cId="4256294030" sldId="3890"/>
        </pc:sldMkLst>
        <pc:spChg chg="mod">
          <ac:chgData name="Charlene Naidoo" userId="S::charlene.naidoo@faculty.gbsb.global::be3a4d7b-217a-4d6d-8d19-aa1039059a41" providerId="AD" clId="Web-{4E78FF28-5B2F-BDAA-3C36-9C993DD95F00}" dt="2023-12-24T13:05:26.713" v="326" actId="14100"/>
          <ac:spMkLst>
            <pc:docMk/>
            <pc:sldMk cId="4256294030" sldId="3890"/>
            <ac:spMk id="2" creationId="{3386F645-8A97-9140-951C-F64912F1F4B6}"/>
          </ac:spMkLst>
        </pc:spChg>
      </pc:sldChg>
      <pc:sldChg chg="modSp">
        <pc:chgData name="Charlene Naidoo" userId="S::charlene.naidoo@faculty.gbsb.global::be3a4d7b-217a-4d6d-8d19-aa1039059a41" providerId="AD" clId="Web-{4E78FF28-5B2F-BDAA-3C36-9C993DD95F00}" dt="2023-12-24T13:02:51.171" v="255" actId="1076"/>
        <pc:sldMkLst>
          <pc:docMk/>
          <pc:sldMk cId="3281294883" sldId="3891"/>
        </pc:sldMkLst>
        <pc:spChg chg="mod">
          <ac:chgData name="Charlene Naidoo" userId="S::charlene.naidoo@faculty.gbsb.global::be3a4d7b-217a-4d6d-8d19-aa1039059a41" providerId="AD" clId="Web-{4E78FF28-5B2F-BDAA-3C36-9C993DD95F00}" dt="2023-12-24T13:02:51.171" v="255" actId="1076"/>
          <ac:spMkLst>
            <pc:docMk/>
            <pc:sldMk cId="3281294883" sldId="3891"/>
            <ac:spMk id="2" creationId="{3386F645-8A97-9140-951C-F64912F1F4B6}"/>
          </ac:spMkLst>
        </pc:spChg>
        <pc:picChg chg="mod">
          <ac:chgData name="Charlene Naidoo" userId="S::charlene.naidoo@faculty.gbsb.global::be3a4d7b-217a-4d6d-8d19-aa1039059a41" providerId="AD" clId="Web-{4E78FF28-5B2F-BDAA-3C36-9C993DD95F00}" dt="2023-12-24T13:02:47.280" v="254" actId="1076"/>
          <ac:picMkLst>
            <pc:docMk/>
            <pc:sldMk cId="3281294883" sldId="3891"/>
            <ac:picMk id="4" creationId="{DFCD4DD3-9320-A109-93C9-A5893B6F30FF}"/>
          </ac:picMkLst>
        </pc:picChg>
      </pc:sldChg>
      <pc:sldChg chg="modSp">
        <pc:chgData name="Charlene Naidoo" userId="S::charlene.naidoo@faculty.gbsb.global::be3a4d7b-217a-4d6d-8d19-aa1039059a41" providerId="AD" clId="Web-{4E78FF28-5B2F-BDAA-3C36-9C993DD95F00}" dt="2023-12-24T13:04:39.257" v="295" actId="1076"/>
        <pc:sldMkLst>
          <pc:docMk/>
          <pc:sldMk cId="1204043150" sldId="3892"/>
        </pc:sldMkLst>
        <pc:spChg chg="mod">
          <ac:chgData name="Charlene Naidoo" userId="S::charlene.naidoo@faculty.gbsb.global::be3a4d7b-217a-4d6d-8d19-aa1039059a41" providerId="AD" clId="Web-{4E78FF28-5B2F-BDAA-3C36-9C993DD95F00}" dt="2023-12-24T13:04:34.538" v="294" actId="14100"/>
          <ac:spMkLst>
            <pc:docMk/>
            <pc:sldMk cId="1204043150" sldId="3892"/>
            <ac:spMk id="2" creationId="{3386F645-8A97-9140-951C-F64912F1F4B6}"/>
          </ac:spMkLst>
        </pc:spChg>
        <pc:picChg chg="mod">
          <ac:chgData name="Charlene Naidoo" userId="S::charlene.naidoo@faculty.gbsb.global::be3a4d7b-217a-4d6d-8d19-aa1039059a41" providerId="AD" clId="Web-{4E78FF28-5B2F-BDAA-3C36-9C993DD95F00}" dt="2023-12-24T13:04:39.257" v="295" actId="1076"/>
          <ac:picMkLst>
            <pc:docMk/>
            <pc:sldMk cId="1204043150" sldId="3892"/>
            <ac:picMk id="3" creationId="{D48BA967-BD81-B257-6E20-2B5A37029239}"/>
          </ac:picMkLst>
        </pc:picChg>
      </pc:sldChg>
      <pc:sldChg chg="modSp">
        <pc:chgData name="Charlene Naidoo" userId="S::charlene.naidoo@faculty.gbsb.global::be3a4d7b-217a-4d6d-8d19-aa1039059a41" providerId="AD" clId="Web-{4E78FF28-5B2F-BDAA-3C36-9C993DD95F00}" dt="2023-12-24T12:59:29.517" v="172" actId="20577"/>
        <pc:sldMkLst>
          <pc:docMk/>
          <pc:sldMk cId="873755635" sldId="3893"/>
        </pc:sldMkLst>
        <pc:spChg chg="mod">
          <ac:chgData name="Charlene Naidoo" userId="S::charlene.naidoo@faculty.gbsb.global::be3a4d7b-217a-4d6d-8d19-aa1039059a41" providerId="AD" clId="Web-{4E78FF28-5B2F-BDAA-3C36-9C993DD95F00}" dt="2023-12-24T12:59:01.497" v="165" actId="14100"/>
          <ac:spMkLst>
            <pc:docMk/>
            <pc:sldMk cId="873755635" sldId="3893"/>
            <ac:spMk id="2" creationId="{3386F645-8A97-9140-951C-F64912F1F4B6}"/>
          </ac:spMkLst>
        </pc:spChg>
        <pc:spChg chg="mod">
          <ac:chgData name="Charlene Naidoo" userId="S::charlene.naidoo@faculty.gbsb.global::be3a4d7b-217a-4d6d-8d19-aa1039059a41" providerId="AD" clId="Web-{4E78FF28-5B2F-BDAA-3C36-9C993DD95F00}" dt="2023-12-24T12:59:29.517" v="172" actId="20577"/>
          <ac:spMkLst>
            <pc:docMk/>
            <pc:sldMk cId="873755635" sldId="3893"/>
            <ac:spMk id="8" creationId="{4A2636A4-9706-A0D6-43B3-7E00FDFAB0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24/12/2023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24/12/2023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25</a:t>
            </a:fld>
            <a:endParaRPr lang="en-GB"/>
          </a:p>
        </p:txBody>
      </p:sp>
    </p:spTree>
    <p:extLst>
      <p:ext uri="{BB962C8B-B14F-4D97-AF65-F5344CB8AC3E}">
        <p14:creationId xmlns:p14="http://schemas.microsoft.com/office/powerpoint/2010/main" val="1585264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ransition spd="med">
    <p:pull/>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576580" y="2017884"/>
            <a:ext cx="3383280" cy="400110"/>
          </a:xfrm>
          <a:prstGeom prst="rect">
            <a:avLst/>
          </a:prstGeom>
          <a:noFill/>
        </p:spPr>
        <p:txBody>
          <a:bodyPr wrap="square" lIns="91440" tIns="45720" rIns="91440" bIns="45720" rtlCol="0" anchor="t">
            <a:spAutoFit/>
          </a:bodyPr>
          <a:lstStyle/>
          <a:p>
            <a:r>
              <a:rPr lang="en" sz="2000" spc="300" dirty="0">
                <a:latin typeface="Arial"/>
                <a:cs typeface="Arial"/>
              </a:rPr>
              <a:t>Unit 3 // Session 5</a:t>
            </a:r>
            <a:endParaRPr lang="ru-RU" sz="2000" spc="300">
              <a:latin typeface="Arial"/>
              <a:cs typeface="Arial"/>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576580" y="2835414"/>
            <a:ext cx="4709795" cy="1569660"/>
          </a:xfrm>
          <a:prstGeom prst="rect">
            <a:avLst/>
          </a:prstGeom>
          <a:noFill/>
        </p:spPr>
        <p:txBody>
          <a:bodyPr wrap="square" lIns="91440" tIns="45720" rIns="91440" bIns="45720" rtlCol="0" anchor="t">
            <a:spAutoFit/>
          </a:bodyPr>
          <a:lstStyle/>
          <a:p>
            <a:r>
              <a:rPr lang="en-US" sz="3200" b="1" dirty="0">
                <a:solidFill>
                  <a:srgbClr val="921824"/>
                </a:solidFill>
                <a:latin typeface="Georgia"/>
              </a:rPr>
              <a:t>International Business &amp; Global Business Challenges</a:t>
            </a:r>
            <a:endParaRPr lang="en" sz="3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111804913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901687" y="549446"/>
            <a:ext cx="6665316" cy="70649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r>
              <a:rPr lang="fr-FR" sz="2000" b="1" dirty="0">
                <a:solidFill>
                  <a:srgbClr val="921824"/>
                </a:solidFill>
                <a:latin typeface="Georgia"/>
              </a:rPr>
              <a:t>International Trade - </a:t>
            </a:r>
            <a:r>
              <a:rPr lang="fr-FR" sz="2000" b="1" dirty="0" err="1">
                <a:solidFill>
                  <a:srgbClr val="921824"/>
                </a:solidFill>
                <a:latin typeface="Georgia"/>
              </a:rPr>
              <a:t>Deficits</a:t>
            </a:r>
            <a:endParaRPr lang="fr-FR" sz="2000" b="1" dirty="0" err="1">
              <a:solidFill>
                <a:srgbClr val="921824"/>
              </a:solidFill>
              <a:latin typeface="Georgia" panose="02040502050405020303" pitchFamily="18" charset="0"/>
            </a:endParaRP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904875" y="1476881"/>
            <a:ext cx="7482434" cy="3108543"/>
          </a:xfrm>
          <a:prstGeom prst="rect">
            <a:avLst/>
          </a:prstGeom>
          <a:noFill/>
        </p:spPr>
        <p:txBody>
          <a:bodyPr wrap="square" lIns="91440" tIns="45720" rIns="91440" bIns="45720" rtlCol="0" anchor="t">
            <a:spAutoFit/>
          </a:bodyPr>
          <a:lstStyle/>
          <a:p>
            <a:r>
              <a:rPr lang="en-US" sz="1400" dirty="0">
                <a:latin typeface="Arial"/>
                <a:cs typeface="Arial"/>
              </a:rPr>
              <a:t>In macroeconomics, trade usually refers to </a:t>
            </a:r>
            <a:r>
              <a:rPr lang="en-US" sz="1400" b="1" dirty="0">
                <a:latin typeface="Arial"/>
                <a:cs typeface="Arial"/>
              </a:rPr>
              <a:t>international trade</a:t>
            </a:r>
            <a:r>
              <a:rPr lang="en-US" sz="1400" dirty="0">
                <a:latin typeface="Arial"/>
                <a:cs typeface="Arial"/>
              </a:rPr>
              <a:t>, the system of exports and imports that connects the global economy. A product sold to the global market is an export, and a product bought from the global market is an import. Exports can account for a significant source of wealth for well-connected economies.</a:t>
            </a:r>
          </a:p>
          <a:p>
            <a:endParaRPr lang="en-US" sz="1400" dirty="0">
              <a:latin typeface="Arial"/>
              <a:cs typeface="Arial"/>
            </a:endParaRPr>
          </a:p>
          <a:p>
            <a:r>
              <a:rPr lang="en-US" sz="1400" b="1" dirty="0">
                <a:latin typeface="Arial"/>
                <a:cs typeface="Arial"/>
              </a:rPr>
              <a:t>International trade results in increased efficiency </a:t>
            </a:r>
            <a:r>
              <a:rPr lang="en-US" sz="1400" dirty="0">
                <a:latin typeface="Arial"/>
                <a:cs typeface="Arial"/>
              </a:rPr>
              <a:t>and allows countries to benefit from foreign direct investment (FDI) by businesses in other countries. FDI can bring foreign currency and expertise into a country, raising local employment and skill levels. For investors, FDI offers company expansion and growth, eventually leading to higher revenues.</a:t>
            </a:r>
          </a:p>
          <a:p>
            <a:endParaRPr lang="en-US" sz="1400" dirty="0">
              <a:latin typeface="Arial"/>
              <a:cs typeface="Arial"/>
            </a:endParaRPr>
          </a:p>
          <a:p>
            <a:r>
              <a:rPr lang="en-US" sz="1400" dirty="0">
                <a:latin typeface="Arial"/>
                <a:cs typeface="Arial"/>
              </a:rPr>
              <a:t>A </a:t>
            </a:r>
            <a:r>
              <a:rPr lang="en-US" sz="1400" b="1" dirty="0">
                <a:latin typeface="Arial"/>
                <a:cs typeface="Arial"/>
              </a:rPr>
              <a:t>trade deficit </a:t>
            </a:r>
            <a:r>
              <a:rPr lang="en-US" sz="1400" dirty="0">
                <a:latin typeface="Arial"/>
                <a:cs typeface="Arial"/>
              </a:rPr>
              <a:t>is a situation where a country spends more on aggregate imports from abroad than it earns from its aggregate exports. A trade deficit represents an outflow of domestic currency to foreign markets. This may also be referred to as a negative balance of trade (BOT).</a:t>
            </a:r>
            <a:endParaRPr lang="es-ES" sz="1400">
              <a:latin typeface="Arial"/>
              <a:cs typeface="Arial"/>
            </a:endParaRPr>
          </a:p>
        </p:txBody>
      </p:sp>
      <p:sp>
        <p:nvSpPr>
          <p:cNvPr id="5" name="CuadroTexto 4">
            <a:extLst>
              <a:ext uri="{FF2B5EF4-FFF2-40B4-BE49-F238E27FC236}">
                <a16:creationId xmlns:a16="http://schemas.microsoft.com/office/drawing/2014/main" id="{84D75DE5-27C1-1D9F-7EAF-52FE36C766AF}"/>
              </a:ext>
            </a:extLst>
          </p:cNvPr>
          <p:cNvSpPr txBox="1"/>
          <p:nvPr/>
        </p:nvSpPr>
        <p:spPr>
          <a:xfrm>
            <a:off x="2631695" y="6331754"/>
            <a:ext cx="1962150" cy="246221"/>
          </a:xfrm>
          <a:prstGeom prst="rect">
            <a:avLst/>
          </a:prstGeom>
          <a:noFill/>
        </p:spPr>
        <p:txBody>
          <a:bodyPr wrap="square" rtlCol="0">
            <a:spAutoFit/>
          </a:bodyPr>
          <a:lstStyle/>
          <a:p>
            <a:r>
              <a:rPr lang="es-ES" sz="1000" dirty="0" err="1"/>
              <a:t>Source</a:t>
            </a:r>
            <a:r>
              <a:rPr lang="es-ES" sz="1000" dirty="0"/>
              <a:t>: Momentumsclub.org</a:t>
            </a:r>
          </a:p>
        </p:txBody>
      </p:sp>
    </p:spTree>
    <p:extLst>
      <p:ext uri="{BB962C8B-B14F-4D97-AF65-F5344CB8AC3E}">
        <p14:creationId xmlns:p14="http://schemas.microsoft.com/office/powerpoint/2010/main" val="346206095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271577" y="175563"/>
            <a:ext cx="7435545" cy="69016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r>
              <a:rPr lang="fr-FR" sz="2000" b="1" dirty="0">
                <a:solidFill>
                  <a:srgbClr val="921824"/>
                </a:solidFill>
                <a:latin typeface="Georgia" panose="02040502050405020303" pitchFamily="18" charset="0"/>
              </a:rPr>
              <a:t>International Trade – Balance of Trade</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266700" y="1295906"/>
            <a:ext cx="4784844" cy="3970318"/>
          </a:xfrm>
          <a:prstGeom prst="rect">
            <a:avLst/>
          </a:prstGeom>
          <a:noFill/>
        </p:spPr>
        <p:txBody>
          <a:bodyPr wrap="square" lIns="91440" tIns="45720" rIns="91440" bIns="45720" rtlCol="0" anchor="t">
            <a:spAutoFit/>
          </a:bodyPr>
          <a:lstStyle/>
          <a:p>
            <a:r>
              <a:rPr lang="en-US" sz="1400" dirty="0">
                <a:latin typeface="Arial"/>
                <a:cs typeface="Arial"/>
              </a:rPr>
              <a:t>The main measuring tool of international trade is the </a:t>
            </a:r>
            <a:r>
              <a:rPr lang="en-US" sz="1400" b="1" dirty="0">
                <a:latin typeface="Arial"/>
                <a:cs typeface="Arial"/>
              </a:rPr>
              <a:t>Balance of Trade </a:t>
            </a:r>
            <a:r>
              <a:rPr lang="en-US" sz="1400" dirty="0">
                <a:latin typeface="Arial"/>
                <a:cs typeface="Arial"/>
              </a:rPr>
              <a:t>within the Country´s Balance of Payments, that register the overall flows of payments in an out of the country generally on annual basis. </a:t>
            </a:r>
          </a:p>
          <a:p>
            <a:endParaRPr lang="en-US" sz="1400" dirty="0">
              <a:latin typeface="Arial"/>
              <a:cs typeface="Arial"/>
            </a:endParaRPr>
          </a:p>
          <a:p>
            <a:r>
              <a:rPr lang="en-US" sz="1400" dirty="0">
                <a:latin typeface="Arial"/>
                <a:cs typeface="Arial"/>
              </a:rPr>
              <a:t>The Balance of trade is a basic </a:t>
            </a:r>
            <a:r>
              <a:rPr lang="en-US" sz="1400" b="1" dirty="0">
                <a:latin typeface="Arial"/>
                <a:cs typeface="Arial"/>
              </a:rPr>
              <a:t>measure of the difference in value between a nation's exports and imports, including both goods and services</a:t>
            </a:r>
            <a:r>
              <a:rPr lang="en-US" sz="1400" dirty="0">
                <a:latin typeface="Arial"/>
                <a:cs typeface="Arial"/>
              </a:rPr>
              <a:t>.  It could have positive or negative annual results, on a per country bilateral basis or on an overall consolidated view:</a:t>
            </a:r>
          </a:p>
          <a:p>
            <a:endParaRPr lang="en-US" sz="1400" dirty="0">
              <a:latin typeface="Arial"/>
              <a:cs typeface="Arial"/>
            </a:endParaRPr>
          </a:p>
          <a:p>
            <a:r>
              <a:rPr lang="en-US" sz="1400" dirty="0">
                <a:latin typeface="Arial"/>
                <a:cs typeface="Arial"/>
              </a:rPr>
              <a:t>1. Trade surplus: Positive net flow that occurs when the total value of a nation's exports outcome  is higher than </a:t>
            </a:r>
            <a:r>
              <a:rPr lang="en-US" sz="1400">
                <a:latin typeface="Arial"/>
                <a:cs typeface="Arial"/>
              </a:rPr>
              <a:t>the total value of its imports.</a:t>
            </a:r>
            <a:endParaRPr lang="en-US"/>
          </a:p>
          <a:p>
            <a:endParaRPr lang="en-US" sz="1400" dirty="0">
              <a:latin typeface="Arial"/>
              <a:cs typeface="Arial"/>
            </a:endParaRPr>
          </a:p>
          <a:p>
            <a:r>
              <a:rPr lang="en-US" sz="1400" dirty="0">
                <a:latin typeface="Arial"/>
                <a:cs typeface="Arial"/>
              </a:rPr>
              <a:t>2. Trade deficit: Shortfall that occurs when the total value of a nation's imports is higher than the total value of its exports.</a:t>
            </a:r>
          </a:p>
        </p:txBody>
      </p:sp>
      <p:pic>
        <p:nvPicPr>
          <p:cNvPr id="3" name="Imagen 2">
            <a:extLst>
              <a:ext uri="{FF2B5EF4-FFF2-40B4-BE49-F238E27FC236}">
                <a16:creationId xmlns:a16="http://schemas.microsoft.com/office/drawing/2014/main" id="{D9C7B2AF-8DE6-CD89-3DC1-9978568B6247}"/>
              </a:ext>
            </a:extLst>
          </p:cNvPr>
          <p:cNvPicPr>
            <a:picLocks noChangeAspect="1"/>
          </p:cNvPicPr>
          <p:nvPr/>
        </p:nvPicPr>
        <p:blipFill>
          <a:blip r:embed="rId2"/>
          <a:stretch>
            <a:fillRect/>
          </a:stretch>
        </p:blipFill>
        <p:spPr>
          <a:xfrm>
            <a:off x="5221010" y="1295906"/>
            <a:ext cx="4505325" cy="4972050"/>
          </a:xfrm>
          <a:prstGeom prst="rect">
            <a:avLst/>
          </a:prstGeom>
        </p:spPr>
      </p:pic>
    </p:spTree>
    <p:extLst>
      <p:ext uri="{BB962C8B-B14F-4D97-AF65-F5344CB8AC3E}">
        <p14:creationId xmlns:p14="http://schemas.microsoft.com/office/powerpoint/2010/main" val="182375162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607694" y="467804"/>
            <a:ext cx="6281488" cy="665672"/>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r>
              <a:rPr lang="fr-FR" sz="2000" b="1" dirty="0">
                <a:solidFill>
                  <a:srgbClr val="921824"/>
                </a:solidFill>
                <a:latin typeface="Georgia" panose="02040502050405020303" pitchFamily="18" charset="0"/>
              </a:rPr>
              <a:t>International Trade</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604650" y="1285020"/>
            <a:ext cx="4534696" cy="1600438"/>
          </a:xfrm>
          <a:prstGeom prst="rect">
            <a:avLst/>
          </a:prstGeom>
          <a:noFill/>
        </p:spPr>
        <p:txBody>
          <a:bodyPr wrap="square" lIns="91440" tIns="45720" rIns="91440" bIns="45720" rtlCol="0" anchor="t">
            <a:spAutoFit/>
          </a:bodyPr>
          <a:lstStyle/>
          <a:p>
            <a:r>
              <a:rPr lang="en-US" sz="1400" b="1" dirty="0">
                <a:latin typeface="Arial"/>
                <a:cs typeface="Arial"/>
              </a:rPr>
              <a:t>The balance of trade (BOT), </a:t>
            </a:r>
            <a:r>
              <a:rPr lang="en-US" sz="1400" dirty="0">
                <a:latin typeface="Arial"/>
                <a:cs typeface="Arial"/>
              </a:rPr>
              <a:t>also known as the trade balance, refers to the difference between the monetary value of a country’s imports and exports over a given time period. A positive trade balance indicates a trade surplus while a negative trade balance indicates a trade deficit. The BOT is an important component in determining a country’s current account.</a:t>
            </a:r>
          </a:p>
        </p:txBody>
      </p:sp>
      <p:sp>
        <p:nvSpPr>
          <p:cNvPr id="5" name="CuadroTexto 4">
            <a:extLst>
              <a:ext uri="{FF2B5EF4-FFF2-40B4-BE49-F238E27FC236}">
                <a16:creationId xmlns:a16="http://schemas.microsoft.com/office/drawing/2014/main" id="{84D75DE5-27C1-1D9F-7EAF-52FE36C766AF}"/>
              </a:ext>
            </a:extLst>
          </p:cNvPr>
          <p:cNvSpPr txBox="1"/>
          <p:nvPr/>
        </p:nvSpPr>
        <p:spPr>
          <a:xfrm>
            <a:off x="6095999" y="5782171"/>
            <a:ext cx="1962150" cy="246221"/>
          </a:xfrm>
          <a:prstGeom prst="rect">
            <a:avLst/>
          </a:prstGeom>
          <a:noFill/>
        </p:spPr>
        <p:txBody>
          <a:bodyPr wrap="square" lIns="91440" tIns="45720" rIns="91440" bIns="45720" rtlCol="0" anchor="t">
            <a:spAutoFit/>
          </a:bodyPr>
          <a:lstStyle/>
          <a:p>
            <a:r>
              <a:rPr lang="es-ES" sz="1000" dirty="0" err="1">
                <a:latin typeface="Arial"/>
                <a:cs typeface="Arial"/>
              </a:rPr>
              <a:t>Image</a:t>
            </a:r>
            <a:r>
              <a:rPr lang="es-ES" sz="1000" dirty="0">
                <a:latin typeface="Arial"/>
                <a:cs typeface="Arial"/>
              </a:rPr>
              <a:t> </a:t>
            </a:r>
            <a:r>
              <a:rPr lang="es-ES" sz="1000" dirty="0" err="1">
                <a:latin typeface="Arial"/>
                <a:cs typeface="Arial"/>
              </a:rPr>
              <a:t>Source</a:t>
            </a:r>
            <a:r>
              <a:rPr lang="es-ES" sz="1000" dirty="0">
                <a:latin typeface="Arial"/>
                <a:cs typeface="Arial"/>
              </a:rPr>
              <a:t>: CFI</a:t>
            </a:r>
          </a:p>
        </p:txBody>
      </p:sp>
      <p:pic>
        <p:nvPicPr>
          <p:cNvPr id="3" name="Imagen 2">
            <a:extLst>
              <a:ext uri="{FF2B5EF4-FFF2-40B4-BE49-F238E27FC236}">
                <a16:creationId xmlns:a16="http://schemas.microsoft.com/office/drawing/2014/main" id="{4395B2A2-279A-B3CC-DE59-EE3254CF7066}"/>
              </a:ext>
            </a:extLst>
          </p:cNvPr>
          <p:cNvPicPr>
            <a:picLocks noChangeAspect="1"/>
          </p:cNvPicPr>
          <p:nvPr/>
        </p:nvPicPr>
        <p:blipFill>
          <a:blip r:embed="rId2"/>
          <a:stretch>
            <a:fillRect/>
          </a:stretch>
        </p:blipFill>
        <p:spPr>
          <a:xfrm>
            <a:off x="5553076" y="1800225"/>
            <a:ext cx="3249477" cy="2528207"/>
          </a:xfrm>
          <a:prstGeom prst="rect">
            <a:avLst/>
          </a:prstGeom>
        </p:spPr>
      </p:pic>
      <p:sp>
        <p:nvSpPr>
          <p:cNvPr id="6" name="CuadroTexto 5">
            <a:extLst>
              <a:ext uri="{FF2B5EF4-FFF2-40B4-BE49-F238E27FC236}">
                <a16:creationId xmlns:a16="http://schemas.microsoft.com/office/drawing/2014/main" id="{4437437A-317E-8DEE-0402-D534C50339C1}"/>
              </a:ext>
            </a:extLst>
          </p:cNvPr>
          <p:cNvSpPr txBox="1"/>
          <p:nvPr/>
        </p:nvSpPr>
        <p:spPr>
          <a:xfrm>
            <a:off x="1290638" y="4558000"/>
            <a:ext cx="7177087" cy="1077218"/>
          </a:xfrm>
          <a:prstGeom prst="rect">
            <a:avLst/>
          </a:prstGeom>
          <a:noFill/>
        </p:spPr>
        <p:txBody>
          <a:bodyPr wrap="square">
            <a:spAutoFit/>
          </a:bodyPr>
          <a:lstStyle/>
          <a:p>
            <a:r>
              <a:rPr lang="en-US" sz="1800" dirty="0"/>
              <a:t>The formula for calculating trade balance is as follows:</a:t>
            </a:r>
          </a:p>
          <a:p>
            <a:endParaRPr lang="en-US" sz="1800" dirty="0"/>
          </a:p>
          <a:p>
            <a:endParaRPr lang="en-US" sz="1800" dirty="0"/>
          </a:p>
          <a:p>
            <a:r>
              <a:rPr lang="en-US" sz="1000" dirty="0"/>
              <a:t>Balance of Trade Formula</a:t>
            </a:r>
            <a:endParaRPr lang="es-ES" sz="1000" dirty="0"/>
          </a:p>
        </p:txBody>
      </p:sp>
      <p:pic>
        <p:nvPicPr>
          <p:cNvPr id="7" name="Imagen 6">
            <a:extLst>
              <a:ext uri="{FF2B5EF4-FFF2-40B4-BE49-F238E27FC236}">
                <a16:creationId xmlns:a16="http://schemas.microsoft.com/office/drawing/2014/main" id="{81831A31-3B6F-F56F-271F-30058B12AE16}"/>
              </a:ext>
            </a:extLst>
          </p:cNvPr>
          <p:cNvPicPr>
            <a:picLocks noChangeAspect="1"/>
          </p:cNvPicPr>
          <p:nvPr/>
        </p:nvPicPr>
        <p:blipFill>
          <a:blip r:embed="rId3"/>
          <a:stretch>
            <a:fillRect/>
          </a:stretch>
        </p:blipFill>
        <p:spPr>
          <a:xfrm>
            <a:off x="1290638" y="4892139"/>
            <a:ext cx="5600700" cy="403255"/>
          </a:xfrm>
          <a:prstGeom prst="rect">
            <a:avLst/>
          </a:prstGeom>
        </p:spPr>
      </p:pic>
    </p:spTree>
    <p:extLst>
      <p:ext uri="{BB962C8B-B14F-4D97-AF65-F5344CB8AC3E}">
        <p14:creationId xmlns:p14="http://schemas.microsoft.com/office/powerpoint/2010/main" val="46296336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607693" y="353504"/>
            <a:ext cx="6967477" cy="81262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 </a:t>
            </a:r>
            <a:r>
              <a:rPr lang="fr-FR" sz="2000" b="1" err="1">
                <a:solidFill>
                  <a:srgbClr val="921824"/>
                </a:solidFill>
                <a:latin typeface="Georgia"/>
              </a:rPr>
              <a:t>Environment</a:t>
            </a:r>
            <a:endParaRPr lang="fr-FR" sz="2000" b="1">
              <a:solidFill>
                <a:srgbClr val="921824"/>
              </a:solidFill>
              <a:latin typeface="Georgia"/>
            </a:endParaRPr>
          </a:p>
          <a:p>
            <a:pPr algn="l"/>
            <a:r>
              <a:rPr lang="fr-FR" sz="2000" b="1" dirty="0">
                <a:solidFill>
                  <a:srgbClr val="921824"/>
                </a:solidFill>
                <a:latin typeface="Georgia" panose="02040502050405020303" pitchFamily="18" charset="0"/>
              </a:rPr>
              <a:t>International Trade</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607219" y="1286381"/>
            <a:ext cx="5917406" cy="3323987"/>
          </a:xfrm>
          <a:prstGeom prst="rect">
            <a:avLst/>
          </a:prstGeom>
          <a:noFill/>
        </p:spPr>
        <p:txBody>
          <a:bodyPr wrap="square" lIns="91440" tIns="45720" rIns="91440" bIns="45720" rtlCol="0" anchor="t">
            <a:spAutoFit/>
          </a:bodyPr>
          <a:lstStyle/>
          <a:p>
            <a:r>
              <a:rPr lang="en-US" sz="1400" dirty="0">
                <a:latin typeface="Arial"/>
                <a:cs typeface="Arial"/>
              </a:rPr>
              <a:t>To the misconception of many, </a:t>
            </a:r>
            <a:r>
              <a:rPr lang="en-US" sz="1400" b="1" dirty="0">
                <a:latin typeface="Arial"/>
                <a:cs typeface="Arial"/>
              </a:rPr>
              <a:t>a positive or negative trade balance does not necessarily indicate a healthy or weak economy</a:t>
            </a:r>
            <a:r>
              <a:rPr lang="en-US" sz="1400" dirty="0">
                <a:latin typeface="Arial"/>
                <a:cs typeface="Arial"/>
              </a:rPr>
              <a:t>. Whether a positive or negative BOT is beneficial for an economy depends on the countries involved, the trade policy decisions, the duration of the positive or negative BOT, and the size of the trade imbalance, among other things.</a:t>
            </a:r>
          </a:p>
          <a:p>
            <a:endParaRPr lang="en-US" sz="1400" dirty="0">
              <a:latin typeface="Arial"/>
              <a:cs typeface="Arial"/>
            </a:endParaRPr>
          </a:p>
          <a:p>
            <a:r>
              <a:rPr lang="en-US" sz="1400" dirty="0">
                <a:latin typeface="Arial"/>
                <a:cs typeface="Arial"/>
              </a:rPr>
              <a:t>In short, the BOT figure alone does not provide much of an indication regarding how well an economy is doing. Economists generally agree that neither trade surpluses or trade deficits are inherently “bad” or “good” for the economy.</a:t>
            </a:r>
          </a:p>
          <a:p>
            <a:endParaRPr lang="en-US" sz="1400" dirty="0">
              <a:latin typeface="Arial"/>
              <a:cs typeface="Arial"/>
            </a:endParaRPr>
          </a:p>
          <a:p>
            <a:pPr marL="285750" indent="-285750">
              <a:buFont typeface="Arial" panose="020B0604020202020204" pitchFamily="34" charset="0"/>
              <a:buChar char="•"/>
            </a:pPr>
            <a:r>
              <a:rPr lang="en-US" sz="1400" dirty="0">
                <a:latin typeface="Arial"/>
                <a:cs typeface="Arial"/>
              </a:rPr>
              <a:t>A positive balance occurs when exports &gt; imports, a </a:t>
            </a:r>
            <a:r>
              <a:rPr lang="en-US" sz="1400" b="1" dirty="0">
                <a:latin typeface="Arial"/>
                <a:cs typeface="Arial"/>
              </a:rPr>
              <a:t>trade surplus</a:t>
            </a:r>
            <a:r>
              <a:rPr lang="en-US" sz="1400" dirty="0">
                <a:latin typeface="Arial"/>
                <a:cs typeface="Arial"/>
              </a:rPr>
              <a:t>.</a:t>
            </a:r>
          </a:p>
          <a:p>
            <a:pPr marL="285750" indent="-285750">
              <a:buFont typeface="Arial" panose="020B0604020202020204" pitchFamily="34" charset="0"/>
              <a:buChar char="•"/>
            </a:pPr>
            <a:r>
              <a:rPr lang="en-US" sz="1400" dirty="0">
                <a:latin typeface="Arial"/>
                <a:cs typeface="Arial"/>
              </a:rPr>
              <a:t>A negative trade balance occurs when exports &lt; imports , a </a:t>
            </a:r>
            <a:r>
              <a:rPr lang="en-US" sz="1400" b="1" dirty="0">
                <a:latin typeface="Arial"/>
                <a:cs typeface="Arial"/>
              </a:rPr>
              <a:t>trade deficit</a:t>
            </a:r>
            <a:r>
              <a:rPr lang="en-US" sz="1400" dirty="0">
                <a:latin typeface="Arial"/>
                <a:cs typeface="Arial"/>
              </a:rPr>
              <a:t>.</a:t>
            </a:r>
          </a:p>
        </p:txBody>
      </p:sp>
      <p:pic>
        <p:nvPicPr>
          <p:cNvPr id="3" name="Imagen 2">
            <a:extLst>
              <a:ext uri="{FF2B5EF4-FFF2-40B4-BE49-F238E27FC236}">
                <a16:creationId xmlns:a16="http://schemas.microsoft.com/office/drawing/2014/main" id="{45C7B21C-3908-422F-1D92-87EA8E674A90}"/>
              </a:ext>
            </a:extLst>
          </p:cNvPr>
          <p:cNvPicPr>
            <a:picLocks noChangeAspect="1"/>
          </p:cNvPicPr>
          <p:nvPr/>
        </p:nvPicPr>
        <p:blipFill>
          <a:blip r:embed="rId2"/>
          <a:stretch>
            <a:fillRect/>
          </a:stretch>
        </p:blipFill>
        <p:spPr>
          <a:xfrm>
            <a:off x="6419850" y="2266950"/>
            <a:ext cx="3486150" cy="3810000"/>
          </a:xfrm>
          <a:prstGeom prst="rect">
            <a:avLst/>
          </a:prstGeom>
        </p:spPr>
      </p:pic>
    </p:spTree>
    <p:extLst>
      <p:ext uri="{BB962C8B-B14F-4D97-AF65-F5344CB8AC3E}">
        <p14:creationId xmlns:p14="http://schemas.microsoft.com/office/powerpoint/2010/main" val="49073639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2330830" y="280025"/>
            <a:ext cx="5244340" cy="74867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a:solidFill>
                  <a:srgbClr val="921824"/>
                </a:solidFill>
                <a:latin typeface="Georgia"/>
              </a:rPr>
              <a:t>International Business</a:t>
            </a:r>
            <a:endParaRPr lang="en-US"/>
          </a:p>
          <a:p>
            <a:pPr algn="l"/>
            <a:r>
              <a:rPr lang="fr-FR" sz="2000" b="1" dirty="0">
                <a:solidFill>
                  <a:srgbClr val="921824"/>
                </a:solidFill>
                <a:latin typeface="Georgia"/>
              </a:rPr>
              <a:t>Relevant Trade </a:t>
            </a:r>
            <a:r>
              <a:rPr lang="fr-FR" sz="2000" b="1" err="1">
                <a:solidFill>
                  <a:srgbClr val="921824"/>
                </a:solidFill>
                <a:latin typeface="Georgia"/>
              </a:rPr>
              <a:t>Indicators</a:t>
            </a:r>
            <a:endParaRPr lang="en-GB" sz="2000">
              <a:latin typeface="Georgia"/>
            </a:endParaRPr>
          </a:p>
        </p:txBody>
      </p:sp>
      <p:pic>
        <p:nvPicPr>
          <p:cNvPr id="3" name="Imagen 2">
            <a:extLst>
              <a:ext uri="{FF2B5EF4-FFF2-40B4-BE49-F238E27FC236}">
                <a16:creationId xmlns:a16="http://schemas.microsoft.com/office/drawing/2014/main" id="{39258C22-76EF-1A78-11F8-D8BB0C96713E}"/>
              </a:ext>
            </a:extLst>
          </p:cNvPr>
          <p:cNvPicPr>
            <a:picLocks noChangeAspect="1"/>
          </p:cNvPicPr>
          <p:nvPr/>
        </p:nvPicPr>
        <p:blipFill>
          <a:blip r:embed="rId2"/>
          <a:stretch>
            <a:fillRect/>
          </a:stretch>
        </p:blipFill>
        <p:spPr>
          <a:xfrm>
            <a:off x="1490663" y="1262062"/>
            <a:ext cx="6924674" cy="4738688"/>
          </a:xfrm>
          <a:prstGeom prst="rect">
            <a:avLst/>
          </a:prstGeom>
        </p:spPr>
      </p:pic>
    </p:spTree>
    <p:extLst>
      <p:ext uri="{BB962C8B-B14F-4D97-AF65-F5344CB8AC3E}">
        <p14:creationId xmlns:p14="http://schemas.microsoft.com/office/powerpoint/2010/main" val="382529834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87356" y="280025"/>
            <a:ext cx="6787814" cy="74867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a:t>
            </a:r>
            <a:endParaRPr lang="en-US" dirty="0"/>
          </a:p>
          <a:p>
            <a:pPr algn="l"/>
            <a:r>
              <a:rPr lang="fr-FR" sz="2000" b="1" dirty="0">
                <a:solidFill>
                  <a:srgbClr val="921824"/>
                </a:solidFill>
                <a:latin typeface="Georgia" panose="02040502050405020303" pitchFamily="18" charset="0"/>
              </a:rPr>
              <a:t>Relevant Trade </a:t>
            </a:r>
            <a:r>
              <a:rPr lang="fr-FR" sz="2000" b="1" dirty="0" err="1">
                <a:solidFill>
                  <a:srgbClr val="921824"/>
                </a:solidFill>
                <a:latin typeface="Georgia" panose="02040502050405020303" pitchFamily="18" charset="0"/>
              </a:rPr>
              <a:t>Indicators</a:t>
            </a:r>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90575" y="1153031"/>
            <a:ext cx="7851192" cy="3970318"/>
          </a:xfrm>
          <a:prstGeom prst="rect">
            <a:avLst/>
          </a:prstGeom>
          <a:noFill/>
        </p:spPr>
        <p:txBody>
          <a:bodyPr wrap="square" lIns="91440" tIns="45720" rIns="91440" bIns="45720" rtlCol="0" anchor="t">
            <a:spAutoFit/>
          </a:bodyPr>
          <a:lstStyle/>
          <a:p>
            <a:r>
              <a:rPr lang="en-US" sz="1400" b="1" dirty="0">
                <a:latin typeface="Arial"/>
                <a:cs typeface="Arial"/>
              </a:rPr>
              <a:t>Gross Domestic Product (GDP)</a:t>
            </a:r>
          </a:p>
          <a:p>
            <a:r>
              <a:rPr lang="en-US" sz="1400" dirty="0">
                <a:latin typeface="Arial"/>
                <a:cs typeface="Arial"/>
              </a:rPr>
              <a:t>The total value of the output of goods and services produced by an economy, by both residents and non-residents, regardless of the allocation to domestic and foreign claims. It is used to show the relative wealth of different countries and through yearly comparisons to show levels of economic growth.</a:t>
            </a:r>
          </a:p>
          <a:p>
            <a:endParaRPr lang="en-US" sz="1400" dirty="0">
              <a:latin typeface="Arial"/>
              <a:cs typeface="Arial"/>
            </a:endParaRPr>
          </a:p>
          <a:p>
            <a:r>
              <a:rPr lang="en-US" sz="1400" b="1" dirty="0">
                <a:latin typeface="Arial"/>
                <a:cs typeface="Arial"/>
              </a:rPr>
              <a:t>Gross National Product (GNP)</a:t>
            </a:r>
          </a:p>
          <a:p>
            <a:r>
              <a:rPr lang="en-US" sz="1400" dirty="0">
                <a:latin typeface="Arial"/>
                <a:cs typeface="Arial"/>
              </a:rPr>
              <a:t>The total domestic and foreign value added claimed by residents and therefore equals the GDP + net income from abroad (which is the income residents receive from abroad for services (labour and capital) less similar payments made to non-residents who contribute to the domestic economy).</a:t>
            </a:r>
          </a:p>
          <a:p>
            <a:endParaRPr lang="en-US" sz="1400" dirty="0">
              <a:latin typeface="Arial"/>
              <a:cs typeface="Arial"/>
            </a:endParaRPr>
          </a:p>
          <a:p>
            <a:r>
              <a:rPr lang="en-US" sz="1400" b="1" dirty="0">
                <a:latin typeface="Arial"/>
                <a:cs typeface="Arial"/>
              </a:rPr>
              <a:t>Human Development Index (HDI)</a:t>
            </a:r>
          </a:p>
          <a:p>
            <a:r>
              <a:rPr lang="en-US" sz="1400" dirty="0">
                <a:latin typeface="Arial"/>
                <a:cs typeface="Arial"/>
              </a:rPr>
              <a:t>A summary measure of human development. It measures a broader definition of wellbeing and provides a composite measure of three basic dimensions of human development: a long and healthy life, access to knowledge and a decent standard of living. Data availability determines HDI country coverage.</a:t>
            </a:r>
          </a:p>
          <a:p>
            <a:r>
              <a:rPr lang="en-US" sz="1400" i="1" dirty="0">
                <a:latin typeface="Arial"/>
                <a:cs typeface="Arial"/>
              </a:rPr>
              <a:t>(Source: Human Development Report 2010. http://hdrstats.undp.org)</a:t>
            </a:r>
          </a:p>
        </p:txBody>
      </p:sp>
    </p:spTree>
    <p:extLst>
      <p:ext uri="{BB962C8B-B14F-4D97-AF65-F5344CB8AC3E}">
        <p14:creationId xmlns:p14="http://schemas.microsoft.com/office/powerpoint/2010/main" val="87375563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87356" y="280025"/>
            <a:ext cx="6787814" cy="64117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a:t>
            </a:r>
            <a:endParaRPr lang="en-US" dirty="0"/>
          </a:p>
          <a:p>
            <a:pPr algn="l"/>
            <a:r>
              <a:rPr lang="fr-FR" sz="2000" b="1" dirty="0">
                <a:solidFill>
                  <a:srgbClr val="921824"/>
                </a:solidFill>
                <a:latin typeface="Georgia"/>
              </a:rPr>
              <a:t>Relevant Trade </a:t>
            </a:r>
            <a:r>
              <a:rPr lang="fr-FR" sz="2000" b="1" err="1">
                <a:solidFill>
                  <a:srgbClr val="921824"/>
                </a:solidFill>
                <a:latin typeface="Georgia"/>
              </a:rPr>
              <a:t>Indicators</a:t>
            </a:r>
            <a:endParaRPr lang="fr-FR" sz="2000" b="1">
              <a:solidFill>
                <a:srgbClr val="921824"/>
              </a:solidFill>
              <a:latin typeface="Georgia"/>
            </a:endParaRP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90575" y="1223788"/>
            <a:ext cx="7393867" cy="3970318"/>
          </a:xfrm>
          <a:prstGeom prst="rect">
            <a:avLst/>
          </a:prstGeom>
          <a:solidFill>
            <a:schemeClr val="bg1"/>
          </a:solidFill>
        </p:spPr>
        <p:txBody>
          <a:bodyPr wrap="square" lIns="91440" tIns="45720" rIns="91440" bIns="45720" rtlCol="0" anchor="t">
            <a:spAutoFit/>
          </a:bodyPr>
          <a:lstStyle/>
          <a:p>
            <a:r>
              <a:rPr lang="en-US" sz="1400" b="1" dirty="0">
                <a:latin typeface="Arial"/>
                <a:ea typeface="+mn-lt"/>
                <a:cs typeface="+mn-lt"/>
              </a:rPr>
              <a:t>Inequality-adjusted Human Development Index (IHDI)</a:t>
            </a:r>
            <a:endParaRPr lang="en-US" sz="1400" dirty="0">
              <a:latin typeface="Arial"/>
              <a:ea typeface="+mn-lt"/>
              <a:cs typeface="+mn-lt"/>
            </a:endParaRPr>
          </a:p>
          <a:p>
            <a:endParaRPr lang="en-US" sz="1400" b="1" dirty="0">
              <a:latin typeface="Arial"/>
              <a:ea typeface="+mn-lt"/>
              <a:cs typeface="+mn-lt"/>
            </a:endParaRPr>
          </a:p>
          <a:p>
            <a:r>
              <a:rPr lang="en-US" sz="1400" dirty="0">
                <a:latin typeface="Arial"/>
                <a:ea typeface="+mn-lt"/>
                <a:cs typeface="+mn-lt"/>
              </a:rPr>
              <a:t>This measure adjusts the HDI for inequality in the distribution of each dimension across the population by 'discounting' each dimension's average value according to its level of inequality. The IHDI equals the HDI when there is no inequality across people but is less than the HDI as inequality rises. In this sense, the IHDI is the actual level of human development (accounting for this inequality), while the HDI can be viewed as an index of 'potential' human development (or the maximum level of HDI) that could be achieved if there was no inequality. The 'loss' in potential human development due to inequality is given by the difference between the HDI and the IHDI and can be expressed as a percentage. Adjusting HDI achievements to reflect disparities.</a:t>
            </a:r>
          </a:p>
          <a:p>
            <a:endParaRPr lang="en-US" sz="1400" b="1" dirty="0">
              <a:latin typeface="Arial"/>
              <a:ea typeface="+mn-lt"/>
              <a:cs typeface="+mn-lt"/>
            </a:endParaRPr>
          </a:p>
          <a:p>
            <a:r>
              <a:rPr lang="en-US" sz="1400" b="1" dirty="0">
                <a:latin typeface="Arial"/>
                <a:ea typeface="+mn-lt"/>
                <a:cs typeface="+mn-lt"/>
              </a:rPr>
              <a:t>Human Poverty Index (HPI)</a:t>
            </a:r>
            <a:endParaRPr lang="en-US" sz="1400" dirty="0">
              <a:latin typeface="Arial"/>
              <a:ea typeface="+mn-lt"/>
              <a:cs typeface="+mn-lt"/>
            </a:endParaRPr>
          </a:p>
          <a:p>
            <a:r>
              <a:rPr lang="en-US" sz="1400" dirty="0">
                <a:latin typeface="Arial"/>
                <a:ea typeface="+mn-lt"/>
                <a:cs typeface="+mn-lt"/>
              </a:rPr>
              <a:t>Introduced in the Human Development Report 1997, the HPI does not measure poverty by income. Instead, it uses indicators of the most basic dimensions of deprivation: a short life, lack of basic education, and lack of access to public and private resources. The HPI concentrates on the deprivation in the three essential elements of human life already reflected in the HDI: longevity, knowledge, and a decent standard of living.</a:t>
            </a:r>
          </a:p>
        </p:txBody>
      </p:sp>
    </p:spTree>
    <p:extLst>
      <p:ext uri="{BB962C8B-B14F-4D97-AF65-F5344CB8AC3E}">
        <p14:creationId xmlns:p14="http://schemas.microsoft.com/office/powerpoint/2010/main" val="154775464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664858" y="369832"/>
            <a:ext cx="5244340" cy="70649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a:solidFill>
                  <a:srgbClr val="921824"/>
                </a:solidFill>
                <a:latin typeface="Georgia"/>
              </a:rPr>
              <a:t>International Business</a:t>
            </a:r>
            <a:endParaRPr lang="en-US"/>
          </a:p>
          <a:p>
            <a:pPr algn="l"/>
            <a:r>
              <a:rPr lang="fr-FR" sz="2000" b="1" dirty="0">
                <a:solidFill>
                  <a:srgbClr val="921824"/>
                </a:solidFill>
                <a:latin typeface="Georgia"/>
              </a:rPr>
              <a:t>Relevant Trade </a:t>
            </a:r>
            <a:r>
              <a:rPr lang="fr-FR" sz="2000" b="1" err="1">
                <a:solidFill>
                  <a:srgbClr val="921824"/>
                </a:solidFill>
                <a:latin typeface="Georgia"/>
              </a:rPr>
              <a:t>Indicators</a:t>
            </a:r>
            <a:r>
              <a:rPr lang="fr-FR" sz="2000" b="1" dirty="0">
                <a:solidFill>
                  <a:srgbClr val="921824"/>
                </a:solidFill>
                <a:latin typeface="Georgia"/>
              </a:rPr>
              <a:t> - WTO</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6298773" y="1535582"/>
            <a:ext cx="3035570" cy="2246769"/>
          </a:xfrm>
          <a:prstGeom prst="rect">
            <a:avLst/>
          </a:prstGeom>
          <a:solidFill>
            <a:schemeClr val="bg1"/>
          </a:solidFill>
        </p:spPr>
        <p:txBody>
          <a:bodyPr wrap="square" lIns="91440" tIns="45720" rIns="91440" bIns="45720" rtlCol="0" anchor="t">
            <a:spAutoFit/>
          </a:bodyPr>
          <a:lstStyle/>
          <a:p>
            <a:r>
              <a:rPr lang="en-US" sz="1400" dirty="0">
                <a:latin typeface="Arial"/>
                <a:cs typeface="Arial"/>
              </a:rPr>
              <a:t>The WTO has launched a new </a:t>
            </a:r>
            <a:r>
              <a:rPr lang="en-US" sz="1400" b="1" dirty="0">
                <a:latin typeface="Arial"/>
                <a:cs typeface="Arial"/>
              </a:rPr>
              <a:t>World Trade Outlook Indicato</a:t>
            </a:r>
            <a:r>
              <a:rPr lang="en-US" sz="1400" dirty="0">
                <a:latin typeface="Arial"/>
                <a:cs typeface="Arial"/>
              </a:rPr>
              <a:t>r (WTOI) designed to provide “real time” information on trends in global trade. Combining a variety of trade-related indices, the WTOI is designed to give an early signal of the current direction of world trade and where it is likely to go in the near future.  </a:t>
            </a:r>
          </a:p>
        </p:txBody>
      </p:sp>
      <p:pic>
        <p:nvPicPr>
          <p:cNvPr id="3" name="Imagen 2">
            <a:extLst>
              <a:ext uri="{FF2B5EF4-FFF2-40B4-BE49-F238E27FC236}">
                <a16:creationId xmlns:a16="http://schemas.microsoft.com/office/drawing/2014/main" id="{60DFB828-643F-D4A7-8C9C-E960741F3DFC}"/>
              </a:ext>
            </a:extLst>
          </p:cNvPr>
          <p:cNvPicPr>
            <a:picLocks noChangeAspect="1"/>
          </p:cNvPicPr>
          <p:nvPr/>
        </p:nvPicPr>
        <p:blipFill>
          <a:blip r:embed="rId2"/>
          <a:stretch>
            <a:fillRect/>
          </a:stretch>
        </p:blipFill>
        <p:spPr>
          <a:xfrm>
            <a:off x="666750" y="1533525"/>
            <a:ext cx="5467349" cy="2505075"/>
          </a:xfrm>
          <a:prstGeom prst="rect">
            <a:avLst/>
          </a:prstGeom>
        </p:spPr>
      </p:pic>
      <p:sp>
        <p:nvSpPr>
          <p:cNvPr id="5" name="CuadroTexto 4">
            <a:extLst>
              <a:ext uri="{FF2B5EF4-FFF2-40B4-BE49-F238E27FC236}">
                <a16:creationId xmlns:a16="http://schemas.microsoft.com/office/drawing/2014/main" id="{F9539D75-F7C1-988C-DA2A-69C2C0168F60}"/>
              </a:ext>
            </a:extLst>
          </p:cNvPr>
          <p:cNvSpPr txBox="1"/>
          <p:nvPr/>
        </p:nvSpPr>
        <p:spPr>
          <a:xfrm>
            <a:off x="666750" y="4263179"/>
            <a:ext cx="8352003" cy="1169551"/>
          </a:xfrm>
          <a:prstGeom prst="rect">
            <a:avLst/>
          </a:prstGeom>
          <a:noFill/>
        </p:spPr>
        <p:txBody>
          <a:bodyPr wrap="square" lIns="91440" tIns="45720" rIns="91440" bIns="45720" anchor="t">
            <a:spAutoFit/>
          </a:bodyPr>
          <a:lstStyle/>
          <a:p>
            <a:r>
              <a:rPr lang="en-US" sz="1400">
                <a:latin typeface="Arial"/>
                <a:cs typeface="Arial"/>
              </a:rPr>
              <a:t>The WTOI should signal turning points in world merchandise trade volume. It complements existing tools </a:t>
            </a:r>
            <a:r>
              <a:rPr lang="en-US" sz="1400" dirty="0">
                <a:latin typeface="Arial"/>
                <a:cs typeface="Arial"/>
              </a:rPr>
              <a:t>as the WTO’s longer-term trade forecasts, and other statistical releases. The WTOI gives a headline figure to show performance against trend. A reading of 100 would indicate trade growth in line with recent trends, a reading greater than 100 would suggest above trend growth, while a reading below 100 indicates below trend growth. The WTOI will be updated on a quarterly basis. </a:t>
            </a:r>
            <a:endParaRPr lang="es-ES" sz="1400">
              <a:latin typeface="Arial"/>
              <a:cs typeface="Arial"/>
            </a:endParaRPr>
          </a:p>
        </p:txBody>
      </p:sp>
      <p:sp>
        <p:nvSpPr>
          <p:cNvPr id="6" name="CuadroTexto 5">
            <a:extLst>
              <a:ext uri="{FF2B5EF4-FFF2-40B4-BE49-F238E27FC236}">
                <a16:creationId xmlns:a16="http://schemas.microsoft.com/office/drawing/2014/main" id="{05F89B09-DFD3-B2EA-42F6-8CEEED475018}"/>
              </a:ext>
            </a:extLst>
          </p:cNvPr>
          <p:cNvSpPr txBox="1"/>
          <p:nvPr/>
        </p:nvSpPr>
        <p:spPr>
          <a:xfrm>
            <a:off x="2419349" y="3976563"/>
            <a:ext cx="1962150" cy="246221"/>
          </a:xfrm>
          <a:prstGeom prst="rect">
            <a:avLst/>
          </a:prstGeom>
          <a:noFill/>
        </p:spPr>
        <p:txBody>
          <a:bodyPr wrap="square" rtlCol="0">
            <a:spAutoFit/>
          </a:bodyPr>
          <a:lstStyle/>
          <a:p>
            <a:r>
              <a:rPr lang="es-ES" sz="1000" dirty="0" err="1"/>
              <a:t>Image</a:t>
            </a:r>
            <a:r>
              <a:rPr lang="es-ES" sz="1000" dirty="0"/>
              <a:t> WTO</a:t>
            </a:r>
          </a:p>
        </p:txBody>
      </p:sp>
    </p:spTree>
    <p:extLst>
      <p:ext uri="{BB962C8B-B14F-4D97-AF65-F5344CB8AC3E}">
        <p14:creationId xmlns:p14="http://schemas.microsoft.com/office/powerpoint/2010/main" val="35491442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444362" y="329011"/>
            <a:ext cx="5244340" cy="71465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a:t>
            </a:r>
            <a:endParaRPr lang="en-US" dirty="0"/>
          </a:p>
          <a:p>
            <a:pPr algn="l"/>
            <a:r>
              <a:rPr lang="fr-FR" sz="2000" b="1" dirty="0">
                <a:solidFill>
                  <a:srgbClr val="921824"/>
                </a:solidFill>
                <a:latin typeface="Georgia"/>
              </a:rPr>
              <a:t>Impacts of International Business</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447675" y="1172081"/>
            <a:ext cx="8153149" cy="2677656"/>
          </a:xfrm>
          <a:prstGeom prst="rect">
            <a:avLst/>
          </a:prstGeom>
          <a:solidFill>
            <a:schemeClr val="bg1"/>
          </a:solidFill>
        </p:spPr>
        <p:txBody>
          <a:bodyPr wrap="square" lIns="91440" tIns="45720" rIns="91440" bIns="45720" rtlCol="0" anchor="t">
            <a:spAutoFit/>
          </a:bodyPr>
          <a:lstStyle/>
          <a:p>
            <a:r>
              <a:rPr lang="en-US" sz="1400" b="1" dirty="0">
                <a:latin typeface="Arial"/>
                <a:cs typeface="Arial"/>
              </a:rPr>
              <a:t>Impacts of International Business Per Region and Continent on Local Businesses</a:t>
            </a:r>
          </a:p>
          <a:p>
            <a:endParaRPr lang="en-US" sz="1400" dirty="0">
              <a:latin typeface="Arial"/>
              <a:cs typeface="Arial"/>
            </a:endParaRPr>
          </a:p>
          <a:p>
            <a:r>
              <a:rPr lang="en-US" sz="1400" dirty="0">
                <a:latin typeface="Arial"/>
                <a:cs typeface="Arial"/>
              </a:rPr>
              <a:t>Local industries and multinationals have always been competing for resources, supplies, labor, channel distributions, raw materials and customers, among many other factors. Modern industry reforms challenged local markets in many ways: technologies, soft skills, knowledge, etc. But local industries do have some advantages that they can exploit in this fight. </a:t>
            </a:r>
          </a:p>
          <a:p>
            <a:endParaRPr lang="en-US" sz="1400" dirty="0">
              <a:latin typeface="Arial"/>
              <a:cs typeface="Arial"/>
            </a:endParaRPr>
          </a:p>
          <a:p>
            <a:r>
              <a:rPr lang="en-US" sz="1400" dirty="0">
                <a:latin typeface="Arial"/>
                <a:cs typeface="Arial"/>
              </a:rPr>
              <a:t>Companies in the raw material, food, manufacturing and cosmetic industries are facing maximum challenge due to customer preferences for globally traded brands. With the rising prices of energy and commodities, local industries always end up competing for basic local resources with multinationals. </a:t>
            </a:r>
          </a:p>
          <a:p>
            <a:endParaRPr lang="en-US" sz="1400" dirty="0">
              <a:latin typeface="Arial"/>
              <a:cs typeface="Arial"/>
            </a:endParaRPr>
          </a:p>
        </p:txBody>
      </p:sp>
      <p:pic>
        <p:nvPicPr>
          <p:cNvPr id="4" name="Imagen 3">
            <a:extLst>
              <a:ext uri="{FF2B5EF4-FFF2-40B4-BE49-F238E27FC236}">
                <a16:creationId xmlns:a16="http://schemas.microsoft.com/office/drawing/2014/main" id="{CEEA65CC-7FD7-85F6-4DBC-7E681A6CA8FD}"/>
              </a:ext>
            </a:extLst>
          </p:cNvPr>
          <p:cNvPicPr>
            <a:picLocks noChangeAspect="1"/>
          </p:cNvPicPr>
          <p:nvPr/>
        </p:nvPicPr>
        <p:blipFill>
          <a:blip r:embed="rId2"/>
          <a:stretch>
            <a:fillRect/>
          </a:stretch>
        </p:blipFill>
        <p:spPr>
          <a:xfrm>
            <a:off x="1914525" y="4037255"/>
            <a:ext cx="6134100" cy="2270850"/>
          </a:xfrm>
          <a:prstGeom prst="rect">
            <a:avLst/>
          </a:prstGeom>
        </p:spPr>
      </p:pic>
    </p:spTree>
    <p:extLst>
      <p:ext uri="{BB962C8B-B14F-4D97-AF65-F5344CB8AC3E}">
        <p14:creationId xmlns:p14="http://schemas.microsoft.com/office/powerpoint/2010/main" val="57550272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387196" y="478689"/>
            <a:ext cx="7285972" cy="65750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800" b="1" dirty="0">
                <a:solidFill>
                  <a:srgbClr val="921824"/>
                </a:solidFill>
                <a:latin typeface="Georgia"/>
              </a:rPr>
              <a:t>International Business</a:t>
            </a:r>
            <a:endParaRPr lang="en-US" sz="1800">
              <a:ea typeface="Calibri"/>
              <a:cs typeface="Calibri"/>
            </a:endParaRPr>
          </a:p>
          <a:p>
            <a:pPr algn="l"/>
            <a:r>
              <a:rPr lang="fr-FR" sz="1800" b="1" dirty="0">
                <a:solidFill>
                  <a:srgbClr val="921824"/>
                </a:solidFill>
                <a:latin typeface="Georgia"/>
              </a:rPr>
              <a:t>Impacts of International Business</a:t>
            </a:r>
          </a:p>
          <a:p>
            <a:pPr algn="l"/>
            <a:endParaRPr lang="en-GB" sz="1800" dirty="0">
              <a:latin typeface="Georgia" panose="02040502050405020303" pitchFamily="18" charset="0"/>
            </a:endParaRPr>
          </a:p>
        </p:txBody>
      </p:sp>
      <p:pic>
        <p:nvPicPr>
          <p:cNvPr id="4" name="Imagen 3">
            <a:extLst>
              <a:ext uri="{FF2B5EF4-FFF2-40B4-BE49-F238E27FC236}">
                <a16:creationId xmlns:a16="http://schemas.microsoft.com/office/drawing/2014/main" id="{DFCD4DD3-9320-A109-93C9-A5893B6F30FF}"/>
              </a:ext>
            </a:extLst>
          </p:cNvPr>
          <p:cNvPicPr>
            <a:picLocks noChangeAspect="1"/>
          </p:cNvPicPr>
          <p:nvPr/>
        </p:nvPicPr>
        <p:blipFill>
          <a:blip r:embed="rId2"/>
          <a:stretch>
            <a:fillRect/>
          </a:stretch>
        </p:blipFill>
        <p:spPr>
          <a:xfrm>
            <a:off x="351081" y="1328058"/>
            <a:ext cx="8230661" cy="4412796"/>
          </a:xfrm>
          <a:prstGeom prst="rect">
            <a:avLst/>
          </a:prstGeom>
        </p:spPr>
      </p:pic>
    </p:spTree>
    <p:extLst>
      <p:ext uri="{BB962C8B-B14F-4D97-AF65-F5344CB8AC3E}">
        <p14:creationId xmlns:p14="http://schemas.microsoft.com/office/powerpoint/2010/main" val="328129488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1032421" y="926670"/>
            <a:ext cx="5585404" cy="56426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Session 5: Global Business </a:t>
            </a:r>
            <a:r>
              <a:rPr lang="fr-FR" sz="2000" b="1" err="1">
                <a:solidFill>
                  <a:srgbClr val="921824"/>
                </a:solidFill>
                <a:latin typeface="Georgia"/>
              </a:rPr>
              <a:t>Environment</a:t>
            </a:r>
            <a:endParaRPr lang="en-GB" sz="2000">
              <a:solidFill>
                <a:srgbClr val="000000"/>
              </a:solidFill>
              <a:latin typeface="Georgia"/>
            </a:endParaRPr>
          </a:p>
        </p:txBody>
      </p:sp>
      <p:sp>
        <p:nvSpPr>
          <p:cNvPr id="3" name="Marcador de texto 3">
            <a:extLst>
              <a:ext uri="{FF2B5EF4-FFF2-40B4-BE49-F238E27FC236}">
                <a16:creationId xmlns:a16="http://schemas.microsoft.com/office/drawing/2014/main" id="{6B60B248-91E6-A54C-9ED2-8126D974DB5F}"/>
              </a:ext>
            </a:extLst>
          </p:cNvPr>
          <p:cNvSpPr txBox="1">
            <a:spLocks/>
          </p:cNvSpPr>
          <p:nvPr/>
        </p:nvSpPr>
        <p:spPr>
          <a:xfrm>
            <a:off x="1032733" y="1420175"/>
            <a:ext cx="7133023" cy="3485312"/>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ru-RU" sz="1400" dirty="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A2F3C01-A0C4-4F4A-B8D7-CF83D356CDB8}"/>
              </a:ext>
            </a:extLst>
          </p:cNvPr>
          <p:cNvSpPr txBox="1"/>
          <p:nvPr/>
        </p:nvSpPr>
        <p:spPr>
          <a:xfrm>
            <a:off x="1033303" y="1646336"/>
            <a:ext cx="6887065" cy="2282484"/>
          </a:xfrm>
          <a:prstGeom prst="rect">
            <a:avLst/>
          </a:prstGeom>
          <a:noFill/>
        </p:spPr>
        <p:txBody>
          <a:bodyPr wrap="square" lIns="91440" tIns="45720" rIns="91440" bIns="45720" anchor="ctr">
            <a:spAutoFit/>
          </a:bodyPr>
          <a:lstStyle/>
          <a:p>
            <a:pPr>
              <a:lnSpc>
                <a:spcPct val="200000"/>
              </a:lnSpc>
              <a:spcAft>
                <a:spcPts val="800"/>
              </a:spcAft>
            </a:pPr>
            <a:r>
              <a:rPr lang="en-US" sz="1400" b="1" i="1" dirty="0">
                <a:solidFill>
                  <a:srgbClr val="800000"/>
                </a:solidFill>
                <a:latin typeface="Arial"/>
                <a:ea typeface="Calibri"/>
                <a:cs typeface="Times New Roman"/>
              </a:rPr>
              <a:t>Chapter INDEX</a:t>
            </a:r>
            <a:endParaRPr lang="es-ES" sz="1400" b="1">
              <a:effectLst/>
              <a:latin typeface="Arial"/>
              <a:ea typeface="Calibri"/>
              <a:cs typeface="Times New Roman"/>
            </a:endParaRPr>
          </a:p>
          <a:p>
            <a:pPr marL="287655" indent="-342900">
              <a:lnSpc>
                <a:spcPct val="200000"/>
              </a:lnSpc>
              <a:buFont typeface="Courier New" panose="02070309020205020404" pitchFamily="49" charset="0"/>
              <a:buChar char="o"/>
            </a:pPr>
            <a:r>
              <a:rPr lang="en-US" sz="1400" dirty="0">
                <a:effectLst/>
                <a:latin typeface="Arial"/>
                <a:ea typeface="Calibri"/>
                <a:cs typeface="Arial"/>
              </a:rPr>
              <a:t>Business Environment</a:t>
            </a:r>
            <a:r>
              <a:rPr lang="en-US" sz="1400" dirty="0">
                <a:latin typeface="Arial"/>
                <a:ea typeface="Calibri"/>
                <a:cs typeface="Arial"/>
              </a:rPr>
              <a:t> </a:t>
            </a:r>
            <a:endParaRPr lang="en-US" sz="1400">
              <a:effectLst/>
              <a:latin typeface="Arial"/>
              <a:ea typeface="Calibri" panose="020F0502020204030204" pitchFamily="34" charset="0"/>
              <a:cs typeface="Arial" panose="020B0604020202020204" pitchFamily="34" charset="0"/>
            </a:endParaRPr>
          </a:p>
          <a:p>
            <a:pPr marL="287655" lvl="0" indent="-342900">
              <a:lnSpc>
                <a:spcPct val="200000"/>
              </a:lnSpc>
              <a:buFont typeface="Courier New" panose="02070309020205020404" pitchFamily="49" charset="0"/>
              <a:buChar char="o"/>
            </a:pPr>
            <a:r>
              <a:rPr lang="en-US" sz="1400" dirty="0">
                <a:effectLst/>
                <a:latin typeface="Arial"/>
                <a:ea typeface="Calibri"/>
                <a:cs typeface="Arial"/>
              </a:rPr>
              <a:t>How </a:t>
            </a:r>
            <a:r>
              <a:rPr lang="en-US" sz="1400" dirty="0">
                <a:latin typeface="Arial"/>
                <a:ea typeface="Calibri"/>
                <a:cs typeface="Arial"/>
              </a:rPr>
              <a:t>Trade</a:t>
            </a:r>
            <a:r>
              <a:rPr lang="en-US" sz="1400" dirty="0">
                <a:effectLst/>
                <a:latin typeface="Arial"/>
                <a:ea typeface="Calibri"/>
                <a:cs typeface="Arial"/>
              </a:rPr>
              <a:t> is measured</a:t>
            </a:r>
          </a:p>
          <a:p>
            <a:pPr marL="287655" lvl="0" indent="-342900">
              <a:lnSpc>
                <a:spcPct val="200000"/>
              </a:lnSpc>
              <a:buFont typeface="Courier New" panose="02070309020205020404" pitchFamily="49" charset="0"/>
              <a:buChar char="o"/>
            </a:pPr>
            <a:r>
              <a:rPr lang="en-US" sz="1400" dirty="0">
                <a:effectLst/>
                <a:latin typeface="Arial"/>
                <a:ea typeface="Calibri"/>
                <a:cs typeface="Arial"/>
              </a:rPr>
              <a:t>Definitions of allocation of resources, size of economy, GDP, GNP…</a:t>
            </a:r>
          </a:p>
          <a:p>
            <a:pPr marL="287655" indent="-342900">
              <a:lnSpc>
                <a:spcPct val="200000"/>
              </a:lnSpc>
              <a:buFont typeface="Courier New" panose="02070309020205020404" pitchFamily="49" charset="0"/>
              <a:buChar char="o"/>
            </a:pPr>
            <a:r>
              <a:rPr lang="en-US" sz="1400" dirty="0">
                <a:effectLst/>
                <a:latin typeface="Arial"/>
                <a:ea typeface="Calibri"/>
                <a:cs typeface="Arial"/>
              </a:rPr>
              <a:t>Impacts of International Business per region and continent on local</a:t>
            </a:r>
            <a:r>
              <a:rPr lang="en-US" sz="1400" dirty="0">
                <a:latin typeface="Arial"/>
                <a:ea typeface="Calibri"/>
                <a:cs typeface="Arial"/>
              </a:rPr>
              <a:t> </a:t>
            </a:r>
            <a:r>
              <a:rPr lang="en-US" sz="1400" dirty="0">
                <a:effectLst/>
                <a:latin typeface="Arial"/>
                <a:ea typeface="Calibri"/>
                <a:cs typeface="Arial"/>
              </a:rPr>
              <a:t>businesses</a:t>
            </a:r>
          </a:p>
        </p:txBody>
      </p:sp>
      <p:pic>
        <p:nvPicPr>
          <p:cNvPr id="7" name="Imagen 6">
            <a:extLst>
              <a:ext uri="{FF2B5EF4-FFF2-40B4-BE49-F238E27FC236}">
                <a16:creationId xmlns:a16="http://schemas.microsoft.com/office/drawing/2014/main" id="{8713A270-50AF-3080-2BFA-1AA813FE1720}"/>
              </a:ext>
            </a:extLst>
          </p:cNvPr>
          <p:cNvPicPr>
            <a:picLocks noChangeAspect="1"/>
          </p:cNvPicPr>
          <p:nvPr/>
        </p:nvPicPr>
        <p:blipFill>
          <a:blip r:embed="rId2"/>
          <a:stretch>
            <a:fillRect/>
          </a:stretch>
        </p:blipFill>
        <p:spPr>
          <a:xfrm>
            <a:off x="6251126" y="4216790"/>
            <a:ext cx="2219325" cy="1590675"/>
          </a:xfrm>
          <a:prstGeom prst="rect">
            <a:avLst/>
          </a:prstGeom>
        </p:spPr>
      </p:pic>
    </p:spTree>
    <p:extLst>
      <p:ext uri="{BB962C8B-B14F-4D97-AF65-F5344CB8AC3E}">
        <p14:creationId xmlns:p14="http://schemas.microsoft.com/office/powerpoint/2010/main" val="277759423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22024" y="598432"/>
            <a:ext cx="5244340" cy="730986"/>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a:solidFill>
                  <a:srgbClr val="921824"/>
                </a:solidFill>
                <a:latin typeface="Georgia"/>
              </a:rPr>
              <a:t>International Business</a:t>
            </a:r>
            <a:endParaRPr lang="en-US"/>
          </a:p>
          <a:p>
            <a:pPr algn="l"/>
            <a:r>
              <a:rPr lang="fr-FR" sz="2000" b="1" dirty="0">
                <a:solidFill>
                  <a:srgbClr val="921824"/>
                </a:solidFill>
                <a:latin typeface="Georgia"/>
              </a:rPr>
              <a:t>Impacts of </a:t>
            </a:r>
            <a:r>
              <a:rPr lang="fr-FR" sz="2000" b="1">
                <a:solidFill>
                  <a:srgbClr val="921824"/>
                </a:solidFill>
                <a:latin typeface="Georgia"/>
              </a:rPr>
              <a:t>International</a:t>
            </a:r>
            <a:r>
              <a:rPr lang="fr-FR" sz="2000" b="1" dirty="0">
                <a:solidFill>
                  <a:srgbClr val="921824"/>
                </a:solidFill>
                <a:latin typeface="Georgia"/>
              </a:rPr>
              <a:t> Business</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23900" y="1612952"/>
            <a:ext cx="7589815" cy="3539430"/>
          </a:xfrm>
          <a:prstGeom prst="rect">
            <a:avLst/>
          </a:prstGeom>
          <a:solidFill>
            <a:schemeClr val="bg1"/>
          </a:solidFill>
        </p:spPr>
        <p:txBody>
          <a:bodyPr wrap="square" lIns="91440" tIns="45720" rIns="91440" bIns="45720" rtlCol="0" anchor="t">
            <a:spAutoFit/>
          </a:bodyPr>
          <a:lstStyle/>
          <a:p>
            <a:r>
              <a:rPr lang="en-US" sz="1400" b="1" dirty="0">
                <a:latin typeface="Arial"/>
                <a:cs typeface="Arial"/>
              </a:rPr>
              <a:t>Better Economic Conditions</a:t>
            </a:r>
          </a:p>
          <a:p>
            <a:r>
              <a:rPr lang="en-US" sz="1400" dirty="0">
                <a:latin typeface="Arial"/>
                <a:cs typeface="Arial"/>
              </a:rPr>
              <a:t>To encourage multinational companies to invest in their countries, governments sometimes offer incentives such as lower taxes and administrative support. They also might ease labor and environmental regulations. Local governments also develop infrastructure facilities such as transportation, roads, communication channels and utilities for the use of multinational companies, which results in the host country’s overall development. Local businesses often benefit from these easier regulations and advanced facilities.</a:t>
            </a:r>
          </a:p>
          <a:p>
            <a:endParaRPr lang="en-US" sz="1400" dirty="0">
              <a:latin typeface="Arial"/>
              <a:cs typeface="Arial"/>
            </a:endParaRPr>
          </a:p>
          <a:p>
            <a:r>
              <a:rPr lang="en-US" sz="1400" b="1" dirty="0">
                <a:latin typeface="Arial"/>
                <a:cs typeface="Arial"/>
              </a:rPr>
              <a:t>Vertical Affiliation</a:t>
            </a:r>
          </a:p>
          <a:p>
            <a:r>
              <a:rPr lang="en-US" sz="1400" dirty="0">
                <a:latin typeface="Arial"/>
                <a:cs typeface="Arial"/>
              </a:rPr>
              <a:t>To conduct operations more effectively, multinational companies partner with local companies for supplies. They also might use resident businesses to get their products to local consumers and employ local companies on contracts and rent out franchises, which results in growth for locals. Local businesses must develop advanced methods of conducting business. This might include using lean methods, providing better workplace conditions, hiring skilled staff and adopting marketing plans. Affiliation with international companies often put local companies in direct contact with better technology.</a:t>
            </a:r>
          </a:p>
        </p:txBody>
      </p:sp>
    </p:spTree>
    <p:extLst>
      <p:ext uri="{BB962C8B-B14F-4D97-AF65-F5344CB8AC3E}">
        <p14:creationId xmlns:p14="http://schemas.microsoft.com/office/powerpoint/2010/main" val="261767123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22024" y="386161"/>
            <a:ext cx="5244340" cy="69016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a:solidFill>
                  <a:srgbClr val="921824"/>
                </a:solidFill>
                <a:latin typeface="Georgia"/>
              </a:rPr>
              <a:t>International Business</a:t>
            </a:r>
            <a:endParaRPr lang="en-US"/>
          </a:p>
          <a:p>
            <a:pPr algn="l"/>
            <a:r>
              <a:rPr lang="fr-FR" sz="2000" b="1" dirty="0">
                <a:solidFill>
                  <a:srgbClr val="921824"/>
                </a:solidFill>
                <a:latin typeface="Georgia"/>
              </a:rPr>
              <a:t>Impacts of International Business</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23900" y="1297267"/>
            <a:ext cx="7736812" cy="3754874"/>
          </a:xfrm>
          <a:prstGeom prst="rect">
            <a:avLst/>
          </a:prstGeom>
          <a:solidFill>
            <a:schemeClr val="bg1"/>
          </a:solidFill>
        </p:spPr>
        <p:txBody>
          <a:bodyPr wrap="square" lIns="91440" tIns="45720" rIns="91440" bIns="45720" rtlCol="0" anchor="t">
            <a:spAutoFit/>
          </a:bodyPr>
          <a:lstStyle/>
          <a:p>
            <a:r>
              <a:rPr lang="en-US" sz="1400" b="1" dirty="0">
                <a:latin typeface="Arial"/>
                <a:cs typeface="Arial"/>
              </a:rPr>
              <a:t>Advanced Products</a:t>
            </a:r>
          </a:p>
          <a:p>
            <a:r>
              <a:rPr lang="en-US" sz="1400" dirty="0">
                <a:latin typeface="Arial"/>
                <a:cs typeface="Arial"/>
              </a:rPr>
              <a:t>Multinational companies often bring better and more advanced products into local markets, and resident companies must match them to stay in business. This means that locals must adopt equivalent technologies and products. Because multinational companies have more resources at their disposal, they can explore new markets in the host country. These markets are usually untapped by local businesses, which often aim their operations at exporting their goods and services. Local businesses, therefore, can grow by entering the new markets that the multinational companies uncover.</a:t>
            </a:r>
          </a:p>
          <a:p>
            <a:endParaRPr lang="en-US" sz="1400" dirty="0">
              <a:latin typeface="Arial"/>
              <a:cs typeface="Arial"/>
            </a:endParaRPr>
          </a:p>
          <a:p>
            <a:r>
              <a:rPr lang="en-US" sz="1400" b="1" dirty="0">
                <a:latin typeface="Arial"/>
                <a:cs typeface="Arial"/>
              </a:rPr>
              <a:t>Labor Force</a:t>
            </a:r>
          </a:p>
          <a:p>
            <a:r>
              <a:rPr lang="en-US" sz="1400" dirty="0">
                <a:latin typeface="Arial"/>
                <a:cs typeface="Arial"/>
              </a:rPr>
              <a:t>Multinational companies often create more products and receive more revenues. Therefore, they can offer better wages and invest in highly skilled workers. This can be disadvantageous to local companies because they have to match the better wage scale to prevent employee turnover in their own operations. The flip side to this scenario is that multinational companies often train their employees and make better technical skills available to them. When these employees leave the multinational company, they might take their skills and experiences to local companies.</a:t>
            </a:r>
          </a:p>
        </p:txBody>
      </p:sp>
    </p:spTree>
    <p:extLst>
      <p:ext uri="{BB962C8B-B14F-4D97-AF65-F5344CB8AC3E}">
        <p14:creationId xmlns:p14="http://schemas.microsoft.com/office/powerpoint/2010/main" val="87548726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2330830" y="184775"/>
            <a:ext cx="5244340" cy="63301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b="1" dirty="0">
                <a:solidFill>
                  <a:srgbClr val="921824"/>
                </a:solidFill>
                <a:latin typeface="Georgia"/>
              </a:rPr>
              <a:t>International Business</a:t>
            </a:r>
          </a:p>
          <a:p>
            <a:r>
              <a:rPr lang="fr-FR" sz="1800" b="1" dirty="0">
                <a:solidFill>
                  <a:srgbClr val="921824"/>
                </a:solidFill>
                <a:latin typeface="Georgia"/>
              </a:rPr>
              <a:t>Impacts of International Business</a:t>
            </a:r>
          </a:p>
          <a:p>
            <a:endParaRPr lang="en-GB" sz="1800" dirty="0">
              <a:latin typeface="Georgia" panose="02040502050405020303" pitchFamily="18" charset="0"/>
            </a:endParaRPr>
          </a:p>
        </p:txBody>
      </p:sp>
      <p:pic>
        <p:nvPicPr>
          <p:cNvPr id="3" name="Imagen 2">
            <a:extLst>
              <a:ext uri="{FF2B5EF4-FFF2-40B4-BE49-F238E27FC236}">
                <a16:creationId xmlns:a16="http://schemas.microsoft.com/office/drawing/2014/main" id="{D48BA967-BD81-B257-6E20-2B5A37029239}"/>
              </a:ext>
            </a:extLst>
          </p:cNvPr>
          <p:cNvPicPr>
            <a:picLocks noChangeAspect="1"/>
          </p:cNvPicPr>
          <p:nvPr/>
        </p:nvPicPr>
        <p:blipFill>
          <a:blip r:embed="rId2"/>
          <a:stretch>
            <a:fillRect/>
          </a:stretch>
        </p:blipFill>
        <p:spPr>
          <a:xfrm>
            <a:off x="457201" y="1069521"/>
            <a:ext cx="9001124" cy="4933950"/>
          </a:xfrm>
          <a:prstGeom prst="rect">
            <a:avLst/>
          </a:prstGeom>
        </p:spPr>
      </p:pic>
    </p:spTree>
    <p:extLst>
      <p:ext uri="{BB962C8B-B14F-4D97-AF65-F5344CB8AC3E}">
        <p14:creationId xmlns:p14="http://schemas.microsoft.com/office/powerpoint/2010/main" val="120404315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79190" y="500461"/>
            <a:ext cx="6469319" cy="65750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a:solidFill>
                  <a:srgbClr val="921824"/>
                </a:solidFill>
                <a:latin typeface="Georgia"/>
              </a:rPr>
              <a:t>International Business</a:t>
            </a:r>
            <a:endParaRPr lang="en-US"/>
          </a:p>
          <a:p>
            <a:pPr algn="l"/>
            <a:r>
              <a:rPr lang="fr-FR" sz="2000" b="1" dirty="0">
                <a:solidFill>
                  <a:srgbClr val="921824"/>
                </a:solidFill>
                <a:latin typeface="Georgia"/>
              </a:rPr>
              <a:t>Impacts of International Business</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78240" y="1387074"/>
            <a:ext cx="7658100" cy="2462213"/>
          </a:xfrm>
          <a:prstGeom prst="rect">
            <a:avLst/>
          </a:prstGeom>
          <a:solidFill>
            <a:schemeClr val="bg1"/>
          </a:solidFill>
        </p:spPr>
        <p:txBody>
          <a:bodyPr wrap="square" lIns="91440" tIns="45720" rIns="91440" bIns="45720" rtlCol="0" anchor="t">
            <a:spAutoFit/>
          </a:bodyPr>
          <a:lstStyle/>
          <a:p>
            <a:r>
              <a:rPr lang="en-US" sz="1400" b="1" dirty="0">
                <a:latin typeface="Arial"/>
                <a:cs typeface="Arial"/>
              </a:rPr>
              <a:t>Downside</a:t>
            </a:r>
          </a:p>
          <a:p>
            <a:endParaRPr lang="en-US" sz="1400" dirty="0">
              <a:latin typeface="Arial"/>
              <a:cs typeface="Arial"/>
            </a:endParaRPr>
          </a:p>
          <a:p>
            <a:r>
              <a:rPr lang="en-US" sz="1400" dirty="0">
                <a:latin typeface="Arial"/>
                <a:cs typeface="Arial"/>
              </a:rPr>
              <a:t>When governments create support systems for multinational companies, they don’t always extend the same privileges to local businesses. This gives the multinational companies an advantage. Also, multinational companies often edge local businesses out of the market because the multinationals frequently sell better products, and these products are often cheaper than those at local competitors. </a:t>
            </a:r>
          </a:p>
          <a:p>
            <a:endParaRPr lang="en-US" sz="1400" dirty="0">
              <a:latin typeface="Arial"/>
              <a:cs typeface="Arial"/>
            </a:endParaRPr>
          </a:p>
          <a:p>
            <a:r>
              <a:rPr lang="en-US" sz="1400" dirty="0">
                <a:latin typeface="Arial"/>
                <a:cs typeface="Arial"/>
              </a:rPr>
              <a:t>Because of the direct investment they bring into the country, multinational companies exert influence on governments to adapt policies that are suitable to multinational companies. These policies aren't always advantageous to local businesses.</a:t>
            </a:r>
            <a:endParaRPr lang="en-US"/>
          </a:p>
        </p:txBody>
      </p:sp>
    </p:spTree>
    <p:extLst>
      <p:ext uri="{BB962C8B-B14F-4D97-AF65-F5344CB8AC3E}">
        <p14:creationId xmlns:p14="http://schemas.microsoft.com/office/powerpoint/2010/main" val="69999308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2330830" y="280025"/>
            <a:ext cx="5244340" cy="559536"/>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b="1" dirty="0">
                <a:solidFill>
                  <a:srgbClr val="921824"/>
                </a:solidFill>
                <a:latin typeface="Georgia"/>
              </a:rPr>
              <a:t>International Business</a:t>
            </a:r>
          </a:p>
          <a:p>
            <a:r>
              <a:rPr lang="fr-FR" sz="1800" b="1" dirty="0">
                <a:solidFill>
                  <a:srgbClr val="921824"/>
                </a:solidFill>
                <a:latin typeface="Georgia"/>
              </a:rPr>
              <a:t>Impacts of International Business</a:t>
            </a:r>
          </a:p>
          <a:p>
            <a:endParaRPr lang="en-GB" sz="1800" dirty="0">
              <a:latin typeface="Georgia" panose="02040502050405020303" pitchFamily="18" charset="0"/>
            </a:endParaRPr>
          </a:p>
        </p:txBody>
      </p:sp>
      <p:pic>
        <p:nvPicPr>
          <p:cNvPr id="3" name="Imagen 2">
            <a:extLst>
              <a:ext uri="{FF2B5EF4-FFF2-40B4-BE49-F238E27FC236}">
                <a16:creationId xmlns:a16="http://schemas.microsoft.com/office/drawing/2014/main" id="{32C540F5-0511-5086-03F2-597F94A4D31B}"/>
              </a:ext>
            </a:extLst>
          </p:cNvPr>
          <p:cNvPicPr>
            <a:picLocks noChangeAspect="1"/>
          </p:cNvPicPr>
          <p:nvPr/>
        </p:nvPicPr>
        <p:blipFill>
          <a:blip r:embed="rId2"/>
          <a:stretch>
            <a:fillRect/>
          </a:stretch>
        </p:blipFill>
        <p:spPr>
          <a:xfrm>
            <a:off x="333375" y="981074"/>
            <a:ext cx="9277350" cy="5038725"/>
          </a:xfrm>
          <a:prstGeom prst="rect">
            <a:avLst/>
          </a:prstGeom>
        </p:spPr>
      </p:pic>
    </p:spTree>
    <p:extLst>
      <p:ext uri="{BB962C8B-B14F-4D97-AF65-F5344CB8AC3E}">
        <p14:creationId xmlns:p14="http://schemas.microsoft.com/office/powerpoint/2010/main" val="425629403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CABC087-D81B-87CA-0A9A-15C2B41AEE51}"/>
              </a:ext>
            </a:extLst>
          </p:cNvPr>
          <p:cNvSpPr txBox="1"/>
          <p:nvPr/>
        </p:nvSpPr>
        <p:spPr>
          <a:xfrm>
            <a:off x="5049165" y="5462412"/>
            <a:ext cx="2361565" cy="523220"/>
          </a:xfrm>
          <a:prstGeom prst="rect">
            <a:avLst/>
          </a:prstGeom>
          <a:noFill/>
        </p:spPr>
        <p:txBody>
          <a:bodyPr wrap="square" lIns="91440" tIns="45720" rIns="91440" bIns="45720" rtlCol="0" anchor="t">
            <a:spAutoFit/>
          </a:bodyPr>
          <a:lstStyle/>
          <a:p>
            <a:pPr algn="ctr"/>
            <a:endParaRPr lang="en-GB" sz="28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4">
            <a:extLst>
              <a:ext uri="{FF2B5EF4-FFF2-40B4-BE49-F238E27FC236}">
                <a16:creationId xmlns:a16="http://schemas.microsoft.com/office/drawing/2014/main" id="{6141EF66-E939-5463-19F9-6753CE319E67}"/>
              </a:ext>
            </a:extLst>
          </p:cNvPr>
          <p:cNvSpPr txBox="1"/>
          <p:nvPr/>
        </p:nvSpPr>
        <p:spPr>
          <a:xfrm>
            <a:off x="373942" y="2951374"/>
            <a:ext cx="4675223" cy="523220"/>
          </a:xfrm>
          <a:prstGeom prst="rect">
            <a:avLst/>
          </a:prstGeom>
          <a:noFill/>
        </p:spPr>
        <p:txBody>
          <a:bodyPr wrap="square" lIns="91440" tIns="45720" rIns="91440" bIns="45720" rtlCol="0" anchor="t">
            <a:spAutoFit/>
          </a:bodyPr>
          <a:lstStyle/>
          <a:p>
            <a:pPr algn="ctr"/>
            <a:r>
              <a:rPr lang="es-ES" sz="2800" b="1" err="1">
                <a:solidFill>
                  <a:srgbClr val="921824"/>
                </a:solidFill>
                <a:latin typeface="Georgia"/>
              </a:rPr>
              <a:t>Thank</a:t>
            </a:r>
            <a:r>
              <a:rPr lang="es-ES" sz="2800" b="1" dirty="0">
                <a:solidFill>
                  <a:srgbClr val="921824"/>
                </a:solidFill>
                <a:latin typeface="Georgia"/>
              </a:rPr>
              <a:t> </a:t>
            </a:r>
            <a:r>
              <a:rPr lang="es-ES" sz="2800" b="1" err="1">
                <a:solidFill>
                  <a:srgbClr val="921824"/>
                </a:solidFill>
                <a:latin typeface="Georgia"/>
              </a:rPr>
              <a:t>You</a:t>
            </a:r>
            <a:endParaRPr lang="es-ES" sz="2800" b="1">
              <a:solidFill>
                <a:srgbClr val="921824"/>
              </a:solidFill>
              <a:latin typeface="Georgia"/>
            </a:endParaRPr>
          </a:p>
        </p:txBody>
      </p:sp>
    </p:spTree>
    <p:extLst>
      <p:ext uri="{BB962C8B-B14F-4D97-AF65-F5344CB8AC3E}">
        <p14:creationId xmlns:p14="http://schemas.microsoft.com/office/powerpoint/2010/main" val="416556828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806830" y="802539"/>
            <a:ext cx="6757454" cy="40994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 </a:t>
            </a:r>
            <a:r>
              <a:rPr lang="fr-FR" sz="2000" b="1" dirty="0" err="1">
                <a:solidFill>
                  <a:srgbClr val="921824"/>
                </a:solidFill>
                <a:latin typeface="Georgia"/>
              </a:rPr>
              <a:t>Environment</a:t>
            </a:r>
            <a:r>
              <a:rPr lang="fr-FR" sz="2000" b="1" dirty="0">
                <a:solidFill>
                  <a:srgbClr val="921824"/>
                </a:solidFill>
                <a:latin typeface="Georgia"/>
              </a:rPr>
              <a:t> </a:t>
            </a:r>
            <a:r>
              <a:rPr lang="fr-FR" sz="2000" b="1" dirty="0" err="1">
                <a:solidFill>
                  <a:srgbClr val="921824"/>
                </a:solidFill>
                <a:latin typeface="Georgia"/>
              </a:rPr>
              <a:t>Definition</a:t>
            </a:r>
            <a:endParaRPr lang="fr-FR" sz="2000" b="1" dirty="0">
              <a:solidFill>
                <a:srgbClr val="921824"/>
              </a:solidFill>
              <a:latin typeface="Georgia"/>
            </a:endParaRP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809626" y="1586208"/>
            <a:ext cx="8220074" cy="2031325"/>
          </a:xfrm>
          <a:prstGeom prst="rect">
            <a:avLst/>
          </a:prstGeom>
          <a:noFill/>
        </p:spPr>
        <p:txBody>
          <a:bodyPr wrap="square" lIns="91440" tIns="45720" rIns="91440" bIns="45720" rtlCol="0" anchor="t">
            <a:spAutoFit/>
          </a:bodyPr>
          <a:lstStyle/>
          <a:p>
            <a:r>
              <a:rPr lang="es-ES" sz="1400" b="1" dirty="0" err="1">
                <a:latin typeface="Arial"/>
                <a:cs typeface="Arial"/>
              </a:rPr>
              <a:t>What</a:t>
            </a:r>
            <a:r>
              <a:rPr lang="es-ES" sz="1400" b="1" dirty="0">
                <a:latin typeface="Arial"/>
                <a:cs typeface="Arial"/>
              </a:rPr>
              <a:t> </a:t>
            </a:r>
            <a:r>
              <a:rPr lang="es-ES" sz="1400" b="1" dirty="0" err="1">
                <a:latin typeface="Arial"/>
                <a:cs typeface="Arial"/>
              </a:rPr>
              <a:t>is</a:t>
            </a:r>
            <a:r>
              <a:rPr lang="es-ES" sz="1400" b="1" dirty="0">
                <a:latin typeface="Arial"/>
                <a:cs typeface="Arial"/>
              </a:rPr>
              <a:t> International Business </a:t>
            </a:r>
            <a:r>
              <a:rPr lang="es-ES" sz="1400" b="1" dirty="0" err="1">
                <a:latin typeface="Arial"/>
                <a:cs typeface="Arial"/>
              </a:rPr>
              <a:t>Environment</a:t>
            </a:r>
            <a:r>
              <a:rPr lang="es-ES" sz="1400" b="1" dirty="0">
                <a:latin typeface="Arial"/>
                <a:cs typeface="Arial"/>
              </a:rPr>
              <a:t>?</a:t>
            </a:r>
          </a:p>
          <a:p>
            <a:endParaRPr lang="es-ES" sz="1400" b="1" dirty="0">
              <a:latin typeface="Arial"/>
              <a:cs typeface="Arial"/>
            </a:endParaRPr>
          </a:p>
          <a:p>
            <a:r>
              <a:rPr lang="en-US" sz="1400" dirty="0">
                <a:latin typeface="Arial"/>
                <a:cs typeface="Arial"/>
              </a:rPr>
              <a:t>The term “Business environment” represents the sum of all the individuals, institutions, competing organizations, government, courts, media, investors, and other factors outside the power of the business organizations but affects the business performance. Hence, changes in government economic policies, rapid changes in technology, changes in consumer tastes and preferences, increasing market competition, etc. are outside the business organizations' power but affect the business performance immensely.</a:t>
            </a:r>
            <a:endParaRPr lang="es-ES" sz="1400" dirty="0">
              <a:latin typeface="Arial"/>
              <a:cs typeface="Arial"/>
            </a:endParaRPr>
          </a:p>
          <a:p>
            <a:endParaRPr lang="es-ES" sz="1400" dirty="0">
              <a:latin typeface="Arial"/>
              <a:cs typeface="Arial"/>
            </a:endParaRPr>
          </a:p>
        </p:txBody>
      </p:sp>
      <p:pic>
        <p:nvPicPr>
          <p:cNvPr id="1026" name="Picture 2" descr="Ver las imágenes de origen">
            <a:extLst>
              <a:ext uri="{FF2B5EF4-FFF2-40B4-BE49-F238E27FC236}">
                <a16:creationId xmlns:a16="http://schemas.microsoft.com/office/drawing/2014/main" id="{ADED9B9C-A1F1-5A00-B16E-4A68B1385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961" y="3860346"/>
            <a:ext cx="3171825" cy="202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492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67159" y="299075"/>
            <a:ext cx="7473363" cy="46292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 </a:t>
            </a:r>
            <a:r>
              <a:rPr lang="fr-FR" sz="2000" b="1" dirty="0" err="1">
                <a:solidFill>
                  <a:srgbClr val="921824"/>
                </a:solidFill>
                <a:latin typeface="Georgia"/>
              </a:rPr>
              <a:t>Environment</a:t>
            </a:r>
            <a:endParaRPr lang="en-GB" sz="2000" dirty="0">
              <a:latin typeface="Georgia"/>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766762" y="854308"/>
            <a:ext cx="7386638" cy="1384995"/>
          </a:xfrm>
          <a:prstGeom prst="rect">
            <a:avLst/>
          </a:prstGeom>
          <a:noFill/>
        </p:spPr>
        <p:txBody>
          <a:bodyPr wrap="square" lIns="91440" tIns="45720" rIns="91440" bIns="45720" rtlCol="0" anchor="t">
            <a:spAutoFit/>
          </a:bodyPr>
          <a:lstStyle/>
          <a:p>
            <a:r>
              <a:rPr lang="es-ES" sz="1400" b="1" dirty="0">
                <a:latin typeface="Arial"/>
                <a:cs typeface="Arial"/>
              </a:rPr>
              <a:t>Business </a:t>
            </a:r>
            <a:r>
              <a:rPr lang="es-ES" sz="1400" b="1" err="1">
                <a:latin typeface="Arial"/>
                <a:cs typeface="Arial"/>
              </a:rPr>
              <a:t>Environment</a:t>
            </a:r>
            <a:endParaRPr lang="es-ES" sz="1400" b="1">
              <a:latin typeface="Arial"/>
              <a:cs typeface="Arial"/>
            </a:endParaRPr>
          </a:p>
          <a:p>
            <a:endParaRPr lang="es-ES" sz="1400" b="1" dirty="0">
              <a:latin typeface="Arial"/>
              <a:cs typeface="Arial"/>
            </a:endParaRPr>
          </a:p>
          <a:p>
            <a:r>
              <a:rPr lang="es-ES" sz="1400" dirty="0" err="1">
                <a:latin typeface="Arial"/>
                <a:cs typeface="Arial"/>
              </a:rPr>
              <a:t>Environment</a:t>
            </a:r>
            <a:r>
              <a:rPr lang="es-ES" sz="1400" dirty="0">
                <a:latin typeface="Arial"/>
                <a:cs typeface="Arial"/>
              </a:rPr>
              <a:t> </a:t>
            </a:r>
            <a:r>
              <a:rPr lang="es-ES" sz="1400" dirty="0" err="1">
                <a:latin typeface="Arial"/>
                <a:cs typeface="Arial"/>
              </a:rPr>
              <a:t>by</a:t>
            </a:r>
            <a:r>
              <a:rPr lang="es-ES" sz="1400" dirty="0">
                <a:latin typeface="Arial"/>
                <a:cs typeface="Arial"/>
              </a:rPr>
              <a:t> </a:t>
            </a:r>
            <a:r>
              <a:rPr lang="es-ES" sz="1400" dirty="0" err="1">
                <a:latin typeface="Arial"/>
                <a:cs typeface="Arial"/>
              </a:rPr>
              <a:t>definition</a:t>
            </a:r>
            <a:r>
              <a:rPr lang="es-ES" sz="1400" dirty="0">
                <a:latin typeface="Arial"/>
                <a:cs typeface="Arial"/>
              </a:rPr>
              <a:t> </a:t>
            </a:r>
            <a:r>
              <a:rPr lang="es-ES" sz="1400" dirty="0" err="1">
                <a:latin typeface="Arial"/>
                <a:cs typeface="Arial"/>
              </a:rPr>
              <a:t>is</a:t>
            </a:r>
            <a:r>
              <a:rPr lang="es-ES" sz="1400" dirty="0">
                <a:latin typeface="Arial"/>
                <a:cs typeface="Arial"/>
              </a:rPr>
              <a:t> </a:t>
            </a:r>
            <a:r>
              <a:rPr lang="es-ES" sz="1400" dirty="0" err="1">
                <a:latin typeface="Arial"/>
                <a:cs typeface="Arial"/>
              </a:rPr>
              <a:t>something</a:t>
            </a:r>
            <a:r>
              <a:rPr lang="es-ES" sz="1400" dirty="0">
                <a:latin typeface="Arial"/>
                <a:cs typeface="Arial"/>
              </a:rPr>
              <a:t> </a:t>
            </a:r>
            <a:r>
              <a:rPr lang="es-ES" sz="1400" dirty="0" err="1">
                <a:latin typeface="Arial"/>
                <a:cs typeface="Arial"/>
              </a:rPr>
              <a:t>external</a:t>
            </a:r>
            <a:r>
              <a:rPr lang="es-ES" sz="1400" dirty="0">
                <a:latin typeface="Arial"/>
                <a:cs typeface="Arial"/>
              </a:rPr>
              <a:t> </a:t>
            </a:r>
            <a:r>
              <a:rPr lang="es-ES" sz="1400" dirty="0" err="1">
                <a:latin typeface="Arial"/>
                <a:cs typeface="Arial"/>
              </a:rPr>
              <a:t>outside</a:t>
            </a:r>
            <a:r>
              <a:rPr lang="es-ES" sz="1400" dirty="0">
                <a:latin typeface="Arial"/>
                <a:cs typeface="Arial"/>
              </a:rPr>
              <a:t> </a:t>
            </a:r>
            <a:r>
              <a:rPr lang="es-ES" sz="1400" dirty="0" err="1">
                <a:latin typeface="Arial"/>
                <a:cs typeface="Arial"/>
              </a:rPr>
              <a:t>an</a:t>
            </a:r>
            <a:r>
              <a:rPr lang="es-ES" sz="1400" dirty="0">
                <a:latin typeface="Arial"/>
                <a:cs typeface="Arial"/>
              </a:rPr>
              <a:t> </a:t>
            </a:r>
            <a:r>
              <a:rPr lang="es-ES" sz="1400" dirty="0" err="1">
                <a:latin typeface="Arial"/>
                <a:cs typeface="Arial"/>
              </a:rPr>
              <a:t>organization</a:t>
            </a:r>
            <a:r>
              <a:rPr lang="es-ES" sz="1400" dirty="0">
                <a:latin typeface="Arial"/>
                <a:cs typeface="Arial"/>
              </a:rPr>
              <a:t> </a:t>
            </a:r>
            <a:r>
              <a:rPr lang="es-ES" sz="1400" dirty="0" err="1">
                <a:latin typeface="Arial"/>
                <a:cs typeface="Arial"/>
              </a:rPr>
              <a:t>or</a:t>
            </a:r>
            <a:r>
              <a:rPr lang="es-ES" sz="1400" dirty="0">
                <a:latin typeface="Arial"/>
                <a:cs typeface="Arial"/>
              </a:rPr>
              <a:t> </a:t>
            </a:r>
            <a:r>
              <a:rPr lang="es-ES" sz="1400" dirty="0" err="1">
                <a:latin typeface="Arial"/>
                <a:cs typeface="Arial"/>
              </a:rPr>
              <a:t>an</a:t>
            </a:r>
            <a:r>
              <a:rPr lang="es-ES" sz="1400" dirty="0">
                <a:latin typeface="Arial"/>
                <a:cs typeface="Arial"/>
              </a:rPr>
              <a:t> individual. </a:t>
            </a:r>
            <a:r>
              <a:rPr lang="es-ES" sz="1400" dirty="0" err="1">
                <a:latin typeface="Arial"/>
                <a:cs typeface="Arial"/>
              </a:rPr>
              <a:t>Therefore</a:t>
            </a:r>
            <a:r>
              <a:rPr lang="es-ES" sz="1400" dirty="0">
                <a:latin typeface="Arial"/>
                <a:cs typeface="Arial"/>
              </a:rPr>
              <a:t>, </a:t>
            </a:r>
            <a:r>
              <a:rPr lang="es-ES" sz="1400" dirty="0" err="1">
                <a:latin typeface="Arial"/>
                <a:cs typeface="Arial"/>
              </a:rPr>
              <a:t>business</a:t>
            </a:r>
            <a:r>
              <a:rPr lang="es-ES" sz="1400" dirty="0">
                <a:latin typeface="Arial"/>
                <a:cs typeface="Arial"/>
              </a:rPr>
              <a:t> </a:t>
            </a:r>
            <a:r>
              <a:rPr lang="es-ES" sz="1400" dirty="0" err="1">
                <a:latin typeface="Arial"/>
                <a:cs typeface="Arial"/>
              </a:rPr>
              <a:t>environments</a:t>
            </a:r>
            <a:r>
              <a:rPr lang="es-ES" sz="1400" dirty="0">
                <a:latin typeface="Arial"/>
                <a:cs typeface="Arial"/>
              </a:rPr>
              <a:t> are </a:t>
            </a:r>
            <a:r>
              <a:rPr lang="es-ES" sz="1400" dirty="0" err="1">
                <a:latin typeface="Arial"/>
                <a:cs typeface="Arial"/>
              </a:rPr>
              <a:t>external</a:t>
            </a:r>
            <a:r>
              <a:rPr lang="es-ES" sz="1400" dirty="0">
                <a:latin typeface="Arial"/>
                <a:cs typeface="Arial"/>
              </a:rPr>
              <a:t> </a:t>
            </a:r>
            <a:r>
              <a:rPr lang="es-ES" sz="1400" dirty="0" err="1">
                <a:latin typeface="Arial"/>
                <a:cs typeface="Arial"/>
              </a:rPr>
              <a:t>factors</a:t>
            </a:r>
            <a:r>
              <a:rPr lang="es-ES" sz="1400" dirty="0">
                <a:latin typeface="Arial"/>
                <a:cs typeface="Arial"/>
              </a:rPr>
              <a:t> </a:t>
            </a:r>
            <a:r>
              <a:rPr lang="es-ES" sz="1400" dirty="0" err="1">
                <a:latin typeface="Arial"/>
                <a:cs typeface="Arial"/>
              </a:rPr>
              <a:t>that</a:t>
            </a:r>
            <a:r>
              <a:rPr lang="es-ES" sz="1400" dirty="0">
                <a:latin typeface="Arial"/>
                <a:cs typeface="Arial"/>
              </a:rPr>
              <a:t> </a:t>
            </a:r>
            <a:r>
              <a:rPr lang="es-ES" sz="1400" dirty="0" err="1">
                <a:latin typeface="Arial"/>
                <a:cs typeface="Arial"/>
              </a:rPr>
              <a:t>have</a:t>
            </a:r>
            <a:r>
              <a:rPr lang="es-ES" sz="1400" dirty="0">
                <a:latin typeface="Arial"/>
                <a:cs typeface="Arial"/>
              </a:rPr>
              <a:t> a </a:t>
            </a:r>
            <a:r>
              <a:rPr lang="es-ES" sz="1400" dirty="0" err="1">
                <a:latin typeface="Arial"/>
                <a:cs typeface="Arial"/>
              </a:rPr>
              <a:t>direct</a:t>
            </a:r>
            <a:r>
              <a:rPr lang="es-ES" sz="1400" dirty="0">
                <a:latin typeface="Arial"/>
                <a:cs typeface="Arial"/>
              </a:rPr>
              <a:t> </a:t>
            </a:r>
            <a:r>
              <a:rPr lang="es-ES" sz="1400" dirty="0" err="1">
                <a:latin typeface="Arial"/>
                <a:cs typeface="Arial"/>
              </a:rPr>
              <a:t>or</a:t>
            </a:r>
            <a:r>
              <a:rPr lang="es-ES" sz="1400" dirty="0">
                <a:latin typeface="Arial"/>
                <a:cs typeface="Arial"/>
              </a:rPr>
              <a:t> </a:t>
            </a:r>
            <a:r>
              <a:rPr lang="es-ES" sz="1400" dirty="0" err="1">
                <a:latin typeface="Arial"/>
                <a:cs typeface="Arial"/>
              </a:rPr>
              <a:t>indirect</a:t>
            </a:r>
            <a:r>
              <a:rPr lang="es-ES" sz="1400" dirty="0">
                <a:latin typeface="Arial"/>
                <a:cs typeface="Arial"/>
              </a:rPr>
              <a:t> </a:t>
            </a:r>
            <a:r>
              <a:rPr lang="es-ES" sz="1400" dirty="0" err="1">
                <a:latin typeface="Arial"/>
                <a:cs typeface="Arial"/>
              </a:rPr>
              <a:t>impact</a:t>
            </a:r>
            <a:r>
              <a:rPr lang="es-ES" sz="1400" dirty="0">
                <a:latin typeface="Arial"/>
                <a:cs typeface="Arial"/>
              </a:rPr>
              <a:t> </a:t>
            </a:r>
            <a:r>
              <a:rPr lang="es-ES" sz="1400" dirty="0" err="1">
                <a:latin typeface="Arial"/>
                <a:cs typeface="Arial"/>
              </a:rPr>
              <a:t>on</a:t>
            </a:r>
            <a:r>
              <a:rPr lang="es-ES" sz="1400" dirty="0">
                <a:latin typeface="Arial"/>
                <a:cs typeface="Arial"/>
              </a:rPr>
              <a:t> </a:t>
            </a:r>
            <a:r>
              <a:rPr lang="es-ES" sz="1400" dirty="0" err="1">
                <a:latin typeface="Arial"/>
                <a:cs typeface="Arial"/>
              </a:rPr>
              <a:t>the</a:t>
            </a:r>
            <a:r>
              <a:rPr lang="es-ES" sz="1400" dirty="0">
                <a:latin typeface="Arial"/>
                <a:cs typeface="Arial"/>
              </a:rPr>
              <a:t> </a:t>
            </a:r>
            <a:r>
              <a:rPr lang="es-ES" sz="1400" dirty="0" err="1">
                <a:latin typeface="Arial"/>
                <a:cs typeface="Arial"/>
              </a:rPr>
              <a:t>activities</a:t>
            </a:r>
            <a:r>
              <a:rPr lang="es-ES" sz="1400" dirty="0">
                <a:latin typeface="Arial"/>
                <a:cs typeface="Arial"/>
              </a:rPr>
              <a:t> </a:t>
            </a:r>
            <a:r>
              <a:rPr lang="es-ES" sz="1400" dirty="0" err="1">
                <a:latin typeface="Arial"/>
                <a:cs typeface="Arial"/>
              </a:rPr>
              <a:t>of</a:t>
            </a:r>
            <a:r>
              <a:rPr lang="es-ES" sz="1400" dirty="0">
                <a:latin typeface="Arial"/>
                <a:cs typeface="Arial"/>
              </a:rPr>
              <a:t> </a:t>
            </a:r>
            <a:r>
              <a:rPr lang="es-ES" sz="1400" dirty="0" err="1">
                <a:latin typeface="Arial"/>
                <a:cs typeface="Arial"/>
              </a:rPr>
              <a:t>the</a:t>
            </a:r>
            <a:r>
              <a:rPr lang="es-ES" sz="1400" dirty="0">
                <a:latin typeface="Arial"/>
                <a:cs typeface="Arial"/>
              </a:rPr>
              <a:t> </a:t>
            </a:r>
            <a:r>
              <a:rPr lang="es-ES" sz="1400" dirty="0" err="1">
                <a:latin typeface="Arial"/>
                <a:cs typeface="Arial"/>
              </a:rPr>
              <a:t>business</a:t>
            </a:r>
            <a:r>
              <a:rPr lang="es-ES" sz="1400" dirty="0">
                <a:latin typeface="Arial"/>
                <a:cs typeface="Arial"/>
              </a:rPr>
              <a:t>. </a:t>
            </a:r>
            <a:r>
              <a:rPr lang="es-ES" sz="1400" dirty="0" err="1">
                <a:latin typeface="Arial"/>
                <a:cs typeface="Arial"/>
              </a:rPr>
              <a:t>Some</a:t>
            </a:r>
            <a:r>
              <a:rPr lang="es-ES" sz="1400" dirty="0">
                <a:latin typeface="Arial"/>
                <a:cs typeface="Arial"/>
              </a:rPr>
              <a:t> </a:t>
            </a:r>
            <a:r>
              <a:rPr lang="es-ES" sz="1400" dirty="0" err="1">
                <a:latin typeface="Arial"/>
                <a:cs typeface="Arial"/>
              </a:rPr>
              <a:t>will</a:t>
            </a:r>
            <a:r>
              <a:rPr lang="es-ES" sz="1400" dirty="0">
                <a:latin typeface="Arial"/>
                <a:cs typeface="Arial"/>
              </a:rPr>
              <a:t> pose </a:t>
            </a:r>
            <a:r>
              <a:rPr lang="es-ES" sz="1400" dirty="0" err="1">
                <a:latin typeface="Arial"/>
                <a:cs typeface="Arial"/>
              </a:rPr>
              <a:t>threats</a:t>
            </a:r>
            <a:r>
              <a:rPr lang="es-ES" sz="1400" dirty="0">
                <a:latin typeface="Arial"/>
                <a:cs typeface="Arial"/>
              </a:rPr>
              <a:t> </a:t>
            </a:r>
            <a:r>
              <a:rPr lang="es-ES" sz="1400" dirty="0" err="1">
                <a:latin typeface="Arial"/>
                <a:cs typeface="Arial"/>
              </a:rPr>
              <a:t>to</a:t>
            </a:r>
            <a:r>
              <a:rPr lang="es-ES" sz="1400" dirty="0">
                <a:latin typeface="Arial"/>
                <a:cs typeface="Arial"/>
              </a:rPr>
              <a:t> </a:t>
            </a:r>
            <a:r>
              <a:rPr lang="es-ES" sz="1400" dirty="0" err="1">
                <a:latin typeface="Arial"/>
                <a:cs typeface="Arial"/>
              </a:rPr>
              <a:t>the</a:t>
            </a:r>
            <a:r>
              <a:rPr lang="es-ES" sz="1400" dirty="0">
                <a:latin typeface="Arial"/>
                <a:cs typeface="Arial"/>
              </a:rPr>
              <a:t> </a:t>
            </a:r>
            <a:r>
              <a:rPr lang="es-ES" sz="1400" dirty="0" err="1">
                <a:latin typeface="Arial"/>
                <a:cs typeface="Arial"/>
              </a:rPr>
              <a:t>business</a:t>
            </a:r>
            <a:r>
              <a:rPr lang="es-ES" sz="1400" dirty="0">
                <a:latin typeface="Arial"/>
                <a:cs typeface="Arial"/>
              </a:rPr>
              <a:t>, </a:t>
            </a:r>
            <a:r>
              <a:rPr lang="es-ES" sz="1400" dirty="0" err="1">
                <a:latin typeface="Arial"/>
                <a:cs typeface="Arial"/>
              </a:rPr>
              <a:t>some</a:t>
            </a:r>
            <a:r>
              <a:rPr lang="es-ES" sz="1400" dirty="0">
                <a:latin typeface="Arial"/>
                <a:cs typeface="Arial"/>
              </a:rPr>
              <a:t> </a:t>
            </a:r>
            <a:r>
              <a:rPr lang="es-ES" sz="1400" dirty="0" err="1">
                <a:latin typeface="Arial"/>
                <a:cs typeface="Arial"/>
              </a:rPr>
              <a:t>will</a:t>
            </a:r>
            <a:r>
              <a:rPr lang="es-ES" sz="1400" dirty="0">
                <a:latin typeface="Arial"/>
                <a:cs typeface="Arial"/>
              </a:rPr>
              <a:t> </a:t>
            </a:r>
            <a:r>
              <a:rPr lang="es-ES" sz="1400" dirty="0" err="1">
                <a:latin typeface="Arial"/>
                <a:cs typeface="Arial"/>
              </a:rPr>
              <a:t>positively</a:t>
            </a:r>
            <a:r>
              <a:rPr lang="es-ES" sz="1400" dirty="0">
                <a:latin typeface="Arial"/>
                <a:cs typeface="Arial"/>
              </a:rPr>
              <a:t> </a:t>
            </a:r>
            <a:r>
              <a:rPr lang="es-ES" sz="1400" dirty="0" err="1">
                <a:latin typeface="Arial"/>
                <a:cs typeface="Arial"/>
              </a:rPr>
              <a:t>influence</a:t>
            </a:r>
            <a:r>
              <a:rPr lang="es-ES" sz="1400" dirty="0">
                <a:latin typeface="Arial"/>
                <a:cs typeface="Arial"/>
              </a:rPr>
              <a:t> </a:t>
            </a:r>
            <a:r>
              <a:rPr lang="es-ES" sz="1400" dirty="0" err="1">
                <a:latin typeface="Arial"/>
                <a:cs typeface="Arial"/>
              </a:rPr>
              <a:t>its</a:t>
            </a:r>
            <a:r>
              <a:rPr lang="es-ES" sz="1400" dirty="0">
                <a:latin typeface="Arial"/>
                <a:cs typeface="Arial"/>
              </a:rPr>
              <a:t> </a:t>
            </a:r>
            <a:r>
              <a:rPr lang="es-ES" sz="1400" dirty="0" err="1">
                <a:latin typeface="Arial"/>
                <a:cs typeface="Arial"/>
              </a:rPr>
              <a:t>growth</a:t>
            </a:r>
            <a:r>
              <a:rPr lang="es-ES" sz="1400" dirty="0">
                <a:latin typeface="Arial"/>
                <a:cs typeface="Arial"/>
              </a:rPr>
              <a:t>.</a:t>
            </a:r>
          </a:p>
        </p:txBody>
      </p:sp>
      <p:pic>
        <p:nvPicPr>
          <p:cNvPr id="2050" name="Picture 2" descr="Resultado de imagen de business environment monigots">
            <a:extLst>
              <a:ext uri="{FF2B5EF4-FFF2-40B4-BE49-F238E27FC236}">
                <a16:creationId xmlns:a16="http://schemas.microsoft.com/office/drawing/2014/main" id="{1E35AB51-0FFB-3453-BFCB-1268C05F3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624" y="3523772"/>
            <a:ext cx="2564176" cy="219122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461C40A-D21E-D001-9FCF-FFC013DEF974}"/>
              </a:ext>
            </a:extLst>
          </p:cNvPr>
          <p:cNvSpPr txBox="1"/>
          <p:nvPr/>
        </p:nvSpPr>
        <p:spPr>
          <a:xfrm>
            <a:off x="766762" y="2449083"/>
            <a:ext cx="5872163" cy="2462213"/>
          </a:xfrm>
          <a:prstGeom prst="rect">
            <a:avLst/>
          </a:prstGeom>
          <a:noFill/>
        </p:spPr>
        <p:txBody>
          <a:bodyPr wrap="square" lIns="91440" tIns="45720" rIns="91440" bIns="45720" anchor="t">
            <a:spAutoFit/>
          </a:bodyPr>
          <a:lstStyle/>
          <a:p>
            <a:r>
              <a:rPr lang="en-US" sz="1400" dirty="0">
                <a:latin typeface="Arial"/>
                <a:cs typeface="Arial"/>
              </a:rPr>
              <a:t>The business environment is the sum of all external factors that affect its growth.</a:t>
            </a:r>
          </a:p>
          <a:p>
            <a:endParaRPr lang="en-US" sz="1400" dirty="0">
              <a:latin typeface="Arial"/>
              <a:cs typeface="Arial"/>
            </a:endParaRPr>
          </a:p>
          <a:p>
            <a:pPr marL="285750" indent="-285750">
              <a:buFont typeface="Arial" panose="020B0604020202020204" pitchFamily="34" charset="0"/>
              <a:buChar char="•"/>
            </a:pPr>
            <a:r>
              <a:rPr lang="en-US" sz="1400" dirty="0">
                <a:latin typeface="Arial"/>
                <a:cs typeface="Arial"/>
              </a:rPr>
              <a:t>The business environment includes both general and specific forces. Specific factors affect individual enterprises directly and immediately in their day-to-day working. General forces affect the business environment individually.</a:t>
            </a:r>
          </a:p>
          <a:p>
            <a:pPr marL="285750" indent="-285750">
              <a:buFont typeface="Arial" panose="020B0604020202020204" pitchFamily="34" charset="0"/>
              <a:buChar char="•"/>
            </a:pPr>
            <a:r>
              <a:rPr lang="en-US" sz="1400" dirty="0">
                <a:latin typeface="Arial"/>
                <a:cs typeface="Arial"/>
              </a:rPr>
              <a:t>The business environment is dynamic.</a:t>
            </a:r>
          </a:p>
          <a:p>
            <a:pPr marL="285750" indent="-285750">
              <a:buFont typeface="Arial" panose="020B0604020202020204" pitchFamily="34" charset="0"/>
              <a:buChar char="•"/>
            </a:pPr>
            <a:r>
              <a:rPr lang="en-US" sz="1400" dirty="0">
                <a:latin typeface="Arial"/>
                <a:cs typeface="Arial"/>
              </a:rPr>
              <a:t>The business environment is uncertain.</a:t>
            </a:r>
          </a:p>
          <a:p>
            <a:pPr marL="285750" indent="-285750">
              <a:buFont typeface="Arial" panose="020B0604020202020204" pitchFamily="34" charset="0"/>
              <a:buChar char="•"/>
            </a:pPr>
            <a:r>
              <a:rPr lang="en-US" sz="1400" dirty="0">
                <a:latin typeface="Arial"/>
                <a:cs typeface="Arial"/>
              </a:rPr>
              <a:t>The business environment is a relative concept from country to country and even region to region.</a:t>
            </a:r>
          </a:p>
        </p:txBody>
      </p:sp>
    </p:spTree>
    <p:extLst>
      <p:ext uri="{BB962C8B-B14F-4D97-AF65-F5344CB8AC3E}">
        <p14:creationId xmlns:p14="http://schemas.microsoft.com/office/powerpoint/2010/main" val="27859339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754690" y="549446"/>
            <a:ext cx="5244340" cy="42074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a:rPr>
              <a:t>International Business </a:t>
            </a:r>
            <a:r>
              <a:rPr lang="fr-FR" sz="2000" b="1" dirty="0" err="1">
                <a:solidFill>
                  <a:srgbClr val="921824"/>
                </a:solidFill>
                <a:latin typeface="Georgia"/>
              </a:rPr>
              <a:t>Environment</a:t>
            </a:r>
            <a:endParaRPr lang="fr-FR" sz="2000" b="1" dirty="0">
              <a:solidFill>
                <a:srgbClr val="921824"/>
              </a:solidFill>
              <a:latin typeface="Georgia"/>
            </a:endParaRPr>
          </a:p>
          <a:p>
            <a:pPr algn="l"/>
            <a:endParaRPr lang="en-GB" sz="2000" dirty="0">
              <a:latin typeface="Georgia" panose="02040502050405020303" pitchFamily="18" charset="0"/>
            </a:endParaRPr>
          </a:p>
        </p:txBody>
      </p:sp>
      <p:pic>
        <p:nvPicPr>
          <p:cNvPr id="3074" name="Picture 2" descr="Ver las imágenes de origen">
            <a:extLst>
              <a:ext uri="{FF2B5EF4-FFF2-40B4-BE49-F238E27FC236}">
                <a16:creationId xmlns:a16="http://schemas.microsoft.com/office/drawing/2014/main" id="{F41421E7-3932-6523-1842-7141FC07A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07" y="1402896"/>
            <a:ext cx="5991225" cy="36385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FFDBDD7-3D26-E284-F8D1-52E2D78A2F43}"/>
              </a:ext>
            </a:extLst>
          </p:cNvPr>
          <p:cNvSpPr txBox="1"/>
          <p:nvPr/>
        </p:nvSpPr>
        <p:spPr>
          <a:xfrm>
            <a:off x="6334125" y="5695235"/>
            <a:ext cx="1962150" cy="246221"/>
          </a:xfrm>
          <a:prstGeom prst="rect">
            <a:avLst/>
          </a:prstGeom>
          <a:noFill/>
        </p:spPr>
        <p:txBody>
          <a:bodyPr wrap="square" lIns="91440" tIns="45720" rIns="91440" bIns="45720" rtlCol="0" anchor="t">
            <a:spAutoFit/>
          </a:bodyPr>
          <a:lstStyle/>
          <a:p>
            <a:r>
              <a:rPr lang="es-ES" sz="1000" err="1">
                <a:latin typeface="Arial"/>
                <a:cs typeface="Arial"/>
              </a:rPr>
              <a:t>Source</a:t>
            </a:r>
            <a:r>
              <a:rPr lang="es-ES" sz="1000" dirty="0">
                <a:latin typeface="Arial"/>
                <a:cs typeface="Arial"/>
              </a:rPr>
              <a:t>: Businessjargons.com</a:t>
            </a:r>
          </a:p>
        </p:txBody>
      </p:sp>
    </p:spTree>
    <p:extLst>
      <p:ext uri="{BB962C8B-B14F-4D97-AF65-F5344CB8AC3E}">
        <p14:creationId xmlns:p14="http://schemas.microsoft.com/office/powerpoint/2010/main" val="187292248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999686" y="500461"/>
            <a:ext cx="5244340" cy="37175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997188" y="1043668"/>
            <a:ext cx="6353175" cy="3323987"/>
          </a:xfrm>
          <a:prstGeom prst="rect">
            <a:avLst/>
          </a:prstGeom>
          <a:noFill/>
        </p:spPr>
        <p:txBody>
          <a:bodyPr wrap="square" lIns="91440" tIns="45720" rIns="91440" bIns="45720" rtlCol="0" anchor="t">
            <a:spAutoFit/>
          </a:bodyPr>
          <a:lstStyle/>
          <a:p>
            <a:r>
              <a:rPr lang="en-US" sz="1400" b="1" dirty="0">
                <a:latin typeface="Arial"/>
                <a:cs typeface="Arial"/>
              </a:rPr>
              <a:t>Components of Business Environment</a:t>
            </a:r>
          </a:p>
          <a:p>
            <a:r>
              <a:rPr lang="en-US" sz="1400" b="1" dirty="0">
                <a:latin typeface="Arial"/>
                <a:cs typeface="Arial"/>
              </a:rPr>
              <a:t>Internal</a:t>
            </a:r>
            <a:r>
              <a:rPr lang="en-US" sz="1400" dirty="0">
                <a:latin typeface="Arial"/>
                <a:cs typeface="Arial"/>
              </a:rPr>
              <a:t> - combines factors that exist within the company:</a:t>
            </a:r>
          </a:p>
          <a:p>
            <a:endParaRPr lang="en-US" sz="1400" dirty="0">
              <a:latin typeface="Arial"/>
              <a:cs typeface="Arial"/>
            </a:endParaRPr>
          </a:p>
          <a:p>
            <a:pPr marL="285750" indent="-285750">
              <a:buFont typeface="Arial" panose="020B0604020202020204" pitchFamily="34" charset="0"/>
              <a:buChar char="•"/>
            </a:pPr>
            <a:r>
              <a:rPr lang="en-US" sz="1400" dirty="0">
                <a:latin typeface="Arial"/>
                <a:cs typeface="Arial"/>
              </a:rPr>
              <a:t>Human resources</a:t>
            </a:r>
          </a:p>
          <a:p>
            <a:pPr marL="285750" indent="-285750">
              <a:buFont typeface="Arial" panose="020B0604020202020204" pitchFamily="34" charset="0"/>
              <a:buChar char="•"/>
            </a:pPr>
            <a:r>
              <a:rPr lang="en-US" sz="1400" dirty="0">
                <a:latin typeface="Arial"/>
                <a:cs typeface="Arial"/>
              </a:rPr>
              <a:t>Value system</a:t>
            </a:r>
          </a:p>
          <a:p>
            <a:pPr marL="285750" indent="-285750">
              <a:buFont typeface="Arial" panose="020B0604020202020204" pitchFamily="34" charset="0"/>
              <a:buChar char="•"/>
            </a:pPr>
            <a:r>
              <a:rPr lang="en-US" sz="1400" dirty="0">
                <a:latin typeface="Arial"/>
                <a:cs typeface="Arial"/>
              </a:rPr>
              <a:t>Vision and mission</a:t>
            </a:r>
          </a:p>
          <a:p>
            <a:pPr marL="285750" indent="-285750">
              <a:buFont typeface="Arial" panose="020B0604020202020204" pitchFamily="34" charset="0"/>
              <a:buChar char="•"/>
            </a:pPr>
            <a:r>
              <a:rPr lang="en-US" sz="1400" dirty="0">
                <a:latin typeface="Arial"/>
                <a:cs typeface="Arial"/>
              </a:rPr>
              <a:t>Labor union</a:t>
            </a:r>
          </a:p>
          <a:p>
            <a:pPr marL="285750" indent="-285750">
              <a:buFont typeface="Arial" panose="020B0604020202020204" pitchFamily="34" charset="0"/>
              <a:buChar char="•"/>
            </a:pPr>
            <a:r>
              <a:rPr lang="en-US" sz="1400" dirty="0">
                <a:latin typeface="Arial"/>
                <a:cs typeface="Arial"/>
              </a:rPr>
              <a:t>Corporate culture</a:t>
            </a:r>
          </a:p>
          <a:p>
            <a:endParaRPr lang="en-US" sz="1400" dirty="0">
              <a:latin typeface="Arial"/>
              <a:cs typeface="Arial"/>
            </a:endParaRPr>
          </a:p>
          <a:p>
            <a:r>
              <a:rPr lang="en-US" sz="1400" b="1" dirty="0">
                <a:latin typeface="Arial"/>
                <a:cs typeface="Arial"/>
              </a:rPr>
              <a:t>External</a:t>
            </a:r>
            <a:r>
              <a:rPr lang="en-US" sz="1400" dirty="0">
                <a:latin typeface="Arial"/>
                <a:cs typeface="Arial"/>
              </a:rPr>
              <a:t> - outside factors that influence the business’s operations. </a:t>
            </a:r>
          </a:p>
          <a:p>
            <a:endParaRPr lang="en-US" sz="1400" dirty="0">
              <a:latin typeface="Arial"/>
              <a:cs typeface="Arial"/>
            </a:endParaRPr>
          </a:p>
          <a:p>
            <a:r>
              <a:rPr lang="en-US" sz="1400" i="1" dirty="0">
                <a:latin typeface="Arial"/>
                <a:cs typeface="Arial"/>
              </a:rPr>
              <a:t>Macro</a:t>
            </a:r>
            <a:r>
              <a:rPr lang="en-US" sz="1400" dirty="0">
                <a:latin typeface="Arial"/>
                <a:cs typeface="Arial"/>
              </a:rPr>
              <a:t> - Sociocultural, political, legal, and global factors fall into this category.</a:t>
            </a:r>
          </a:p>
          <a:p>
            <a:r>
              <a:rPr lang="en-US" sz="1400" i="1" dirty="0">
                <a:latin typeface="Arial"/>
                <a:cs typeface="Arial"/>
              </a:rPr>
              <a:t>Micro</a:t>
            </a:r>
            <a:r>
              <a:rPr lang="en-US" sz="1400" dirty="0">
                <a:latin typeface="Arial"/>
                <a:cs typeface="Arial"/>
              </a:rPr>
              <a:t> - This environment has a direct and immediate impact on a business. It consists of customers, investors, suppliers, etc. </a:t>
            </a:r>
            <a:r>
              <a:rPr lang="es-ES" sz="1400" dirty="0">
                <a:latin typeface="Arial"/>
                <a:cs typeface="Arial"/>
              </a:rPr>
              <a:t> </a:t>
            </a:r>
          </a:p>
          <a:p>
            <a:endParaRPr lang="es-ES" sz="1400" dirty="0">
              <a:latin typeface="Arial"/>
              <a:cs typeface="Arial"/>
            </a:endParaRPr>
          </a:p>
        </p:txBody>
      </p:sp>
    </p:spTree>
    <p:extLst>
      <p:ext uri="{BB962C8B-B14F-4D97-AF65-F5344CB8AC3E}">
        <p14:creationId xmlns:p14="http://schemas.microsoft.com/office/powerpoint/2010/main" val="175757767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926187" y="426982"/>
            <a:ext cx="5244340" cy="445236"/>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929265" y="1084489"/>
            <a:ext cx="7296150" cy="3539430"/>
          </a:xfrm>
          <a:prstGeom prst="rect">
            <a:avLst/>
          </a:prstGeom>
          <a:noFill/>
        </p:spPr>
        <p:txBody>
          <a:bodyPr wrap="square" lIns="91440" tIns="45720" rIns="91440" bIns="45720" rtlCol="0" anchor="t">
            <a:spAutoFit/>
          </a:bodyPr>
          <a:lstStyle/>
          <a:p>
            <a:r>
              <a:rPr lang="en-US" sz="1400" b="1" dirty="0">
                <a:latin typeface="Arial"/>
                <a:cs typeface="Arial"/>
              </a:rPr>
              <a:t>What Is Trade?</a:t>
            </a:r>
          </a:p>
          <a:p>
            <a:endParaRPr lang="en-US" sz="1400" b="1" dirty="0">
              <a:latin typeface="Arial"/>
              <a:cs typeface="Arial"/>
            </a:endParaRPr>
          </a:p>
          <a:p>
            <a:r>
              <a:rPr lang="en-US" sz="1400" dirty="0">
                <a:latin typeface="Arial"/>
                <a:cs typeface="Arial"/>
              </a:rPr>
              <a:t>Trade is the voluntary exchange of goods or services between different economic actors. Since the parties are under no obligation to trade, a transaction will only occur if both parties consider it beneficial to their interests.</a:t>
            </a:r>
          </a:p>
          <a:p>
            <a:endParaRPr lang="en-US" sz="1400" dirty="0">
              <a:latin typeface="Arial"/>
              <a:cs typeface="Arial"/>
            </a:endParaRPr>
          </a:p>
          <a:p>
            <a:r>
              <a:rPr lang="en-US" sz="1400" dirty="0">
                <a:latin typeface="Arial"/>
                <a:cs typeface="Arial"/>
              </a:rPr>
              <a:t>Trade can have more specific meanings in different contexts. In financial markets, trade refers to purchasing and selling securities, commodities, or derivatives. Free trade means international exchanges of products and services without obstruction by tariffs or other trade barriers.</a:t>
            </a:r>
          </a:p>
          <a:p>
            <a:endParaRPr lang="en-US" sz="1400" dirty="0">
              <a:latin typeface="Arial"/>
              <a:cs typeface="Arial"/>
            </a:endParaRPr>
          </a:p>
          <a:p>
            <a:r>
              <a:rPr lang="en-US" sz="1400" dirty="0">
                <a:latin typeface="Arial"/>
                <a:cs typeface="Arial"/>
              </a:rPr>
              <a:t>The level of trade is measured by the percentage of exports out of GDP, or the size of the economy. The level of trade depends on a country’s history of trade, its geography, and the size of its economy. A country’s balance of trade is the dollar difference between its exports and imports.</a:t>
            </a:r>
            <a:endParaRPr lang="es-ES" sz="1400" dirty="0">
              <a:latin typeface="Arial"/>
              <a:cs typeface="Arial"/>
            </a:endParaRPr>
          </a:p>
          <a:p>
            <a:endParaRPr lang="es-ES" sz="1400" dirty="0">
              <a:latin typeface="Arial"/>
              <a:cs typeface="Arial"/>
            </a:endParaRPr>
          </a:p>
        </p:txBody>
      </p:sp>
    </p:spTree>
    <p:extLst>
      <p:ext uri="{BB962C8B-B14F-4D97-AF65-F5344CB8AC3E}">
        <p14:creationId xmlns:p14="http://schemas.microsoft.com/office/powerpoint/2010/main" val="27639589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2330830" y="280025"/>
            <a:ext cx="5244340" cy="10820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000" b="1" dirty="0">
                <a:solidFill>
                  <a:srgbClr val="921824"/>
                </a:solidFill>
                <a:latin typeface="Georgia" panose="02040502050405020303" pitchFamily="18" charset="0"/>
              </a:rPr>
              <a:t>Session 5</a:t>
            </a:r>
            <a:endParaRPr lang="fr-FR" sz="2000" b="1" dirty="0">
              <a:solidFill>
                <a:srgbClr val="921824"/>
              </a:solidFill>
              <a:latin typeface="Georgia" panose="02040502050405020303" pitchFamily="18" charset="0"/>
            </a:endParaRPr>
          </a:p>
          <a:p>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endParaRPr lang="en-GB" sz="2000" dirty="0">
              <a:latin typeface="Georgia" panose="02040502050405020303" pitchFamily="18" charset="0"/>
            </a:endParaRPr>
          </a:p>
        </p:txBody>
      </p:sp>
      <p:pic>
        <p:nvPicPr>
          <p:cNvPr id="3" name="Imagen 2">
            <a:extLst>
              <a:ext uri="{FF2B5EF4-FFF2-40B4-BE49-F238E27FC236}">
                <a16:creationId xmlns:a16="http://schemas.microsoft.com/office/drawing/2014/main" id="{527C57BF-2153-0198-393B-222D0E784626}"/>
              </a:ext>
            </a:extLst>
          </p:cNvPr>
          <p:cNvPicPr>
            <a:picLocks noChangeAspect="1"/>
          </p:cNvPicPr>
          <p:nvPr/>
        </p:nvPicPr>
        <p:blipFill>
          <a:blip r:embed="rId2"/>
          <a:stretch>
            <a:fillRect/>
          </a:stretch>
        </p:blipFill>
        <p:spPr>
          <a:xfrm>
            <a:off x="1614487" y="280025"/>
            <a:ext cx="6677025" cy="5905500"/>
          </a:xfrm>
          <a:prstGeom prst="rect">
            <a:avLst/>
          </a:prstGeom>
        </p:spPr>
      </p:pic>
      <p:sp>
        <p:nvSpPr>
          <p:cNvPr id="4" name="CuadroTexto 3">
            <a:extLst>
              <a:ext uri="{FF2B5EF4-FFF2-40B4-BE49-F238E27FC236}">
                <a16:creationId xmlns:a16="http://schemas.microsoft.com/office/drawing/2014/main" id="{5E00AE9F-14A9-3A14-2BB4-5C040C2D771F}"/>
              </a:ext>
            </a:extLst>
          </p:cNvPr>
          <p:cNvSpPr txBox="1"/>
          <p:nvPr/>
        </p:nvSpPr>
        <p:spPr>
          <a:xfrm>
            <a:off x="2231645" y="6287928"/>
            <a:ext cx="1962150" cy="230832"/>
          </a:xfrm>
          <a:prstGeom prst="rect">
            <a:avLst/>
          </a:prstGeom>
          <a:noFill/>
        </p:spPr>
        <p:txBody>
          <a:bodyPr wrap="square" lIns="91440" tIns="45720" rIns="91440" bIns="45720" rtlCol="0" anchor="t">
            <a:spAutoFit/>
          </a:bodyPr>
          <a:lstStyle/>
          <a:p>
            <a:r>
              <a:rPr lang="es-ES" sz="900" err="1">
                <a:latin typeface="Arial"/>
                <a:cs typeface="Arial"/>
              </a:rPr>
              <a:t>Source</a:t>
            </a:r>
            <a:r>
              <a:rPr lang="es-ES" sz="900" dirty="0">
                <a:latin typeface="Arial"/>
                <a:cs typeface="Arial"/>
              </a:rPr>
              <a:t>: Marketbusinessnews.com</a:t>
            </a:r>
          </a:p>
        </p:txBody>
      </p:sp>
    </p:spTree>
    <p:extLst>
      <p:ext uri="{BB962C8B-B14F-4D97-AF65-F5344CB8AC3E}">
        <p14:creationId xmlns:p14="http://schemas.microsoft.com/office/powerpoint/2010/main" val="8056725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811856" y="671911"/>
            <a:ext cx="6763314" cy="65750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921824"/>
                </a:solidFill>
                <a:latin typeface="Georgia" panose="02040502050405020303" pitchFamily="18" charset="0"/>
              </a:rPr>
              <a:t>International Business </a:t>
            </a:r>
            <a:r>
              <a:rPr lang="fr-FR" sz="2000" b="1" dirty="0" err="1">
                <a:solidFill>
                  <a:srgbClr val="921824"/>
                </a:solidFill>
                <a:latin typeface="Georgia" panose="02040502050405020303" pitchFamily="18" charset="0"/>
              </a:rPr>
              <a:t>Environment</a:t>
            </a:r>
            <a:endParaRPr lang="fr-FR" sz="2000" b="1" dirty="0">
              <a:solidFill>
                <a:srgbClr val="921824"/>
              </a:solidFill>
              <a:latin typeface="Georgia" panose="02040502050405020303" pitchFamily="18" charset="0"/>
            </a:endParaRPr>
          </a:p>
          <a:p>
            <a:pPr algn="l"/>
            <a:r>
              <a:rPr lang="fr-FR" sz="2000" b="1" dirty="0">
                <a:solidFill>
                  <a:srgbClr val="921824"/>
                </a:solidFill>
                <a:latin typeface="Georgia" panose="02040502050405020303" pitchFamily="18" charset="0"/>
              </a:rPr>
              <a:t>International Trade</a:t>
            </a:r>
          </a:p>
          <a:p>
            <a:pPr algn="l"/>
            <a:endParaRPr lang="en-GB" sz="2000" dirty="0">
              <a:latin typeface="Georgia" panose="02040502050405020303" pitchFamily="18" charset="0"/>
            </a:endParaRPr>
          </a:p>
        </p:txBody>
      </p:sp>
      <p:sp>
        <p:nvSpPr>
          <p:cNvPr id="8" name="CuadroTexto 7">
            <a:extLst>
              <a:ext uri="{FF2B5EF4-FFF2-40B4-BE49-F238E27FC236}">
                <a16:creationId xmlns:a16="http://schemas.microsoft.com/office/drawing/2014/main" id="{4A2636A4-9706-A0D6-43B3-7E00FDFAB007}"/>
              </a:ext>
            </a:extLst>
          </p:cNvPr>
          <p:cNvSpPr txBox="1"/>
          <p:nvPr/>
        </p:nvSpPr>
        <p:spPr>
          <a:xfrm>
            <a:off x="809625" y="1905506"/>
            <a:ext cx="4143375" cy="3108543"/>
          </a:xfrm>
          <a:prstGeom prst="rect">
            <a:avLst/>
          </a:prstGeom>
          <a:noFill/>
        </p:spPr>
        <p:txBody>
          <a:bodyPr wrap="square" lIns="91440" tIns="45720" rIns="91440" bIns="45720" rtlCol="0" anchor="t">
            <a:spAutoFit/>
          </a:bodyPr>
          <a:lstStyle/>
          <a:p>
            <a:r>
              <a:rPr lang="en-US" sz="1400" dirty="0">
                <a:latin typeface="Arial"/>
                <a:cs typeface="Arial"/>
              </a:rPr>
              <a:t>Trade refers to the voluntary exchange of goods or services between economic actors.</a:t>
            </a:r>
          </a:p>
          <a:p>
            <a:endParaRPr lang="en-US" sz="1400" dirty="0">
              <a:latin typeface="Arial"/>
              <a:cs typeface="Arial"/>
            </a:endParaRPr>
          </a:p>
          <a:p>
            <a:r>
              <a:rPr lang="en-US" sz="1400" dirty="0">
                <a:latin typeface="Arial"/>
                <a:cs typeface="Arial"/>
              </a:rPr>
              <a:t>Since transactions are consensual, trade is generally considered to benefit both parties.</a:t>
            </a:r>
          </a:p>
          <a:p>
            <a:r>
              <a:rPr lang="en-US" sz="1400" dirty="0">
                <a:latin typeface="Arial"/>
                <a:cs typeface="Arial"/>
              </a:rPr>
              <a:t>In finance, trading refers to purchasing and selling securities or other assets.</a:t>
            </a:r>
          </a:p>
          <a:p>
            <a:endParaRPr lang="en-US" sz="1400" dirty="0">
              <a:latin typeface="Arial"/>
              <a:cs typeface="Arial"/>
            </a:endParaRPr>
          </a:p>
          <a:p>
            <a:r>
              <a:rPr lang="en-US" sz="1400" dirty="0">
                <a:latin typeface="Arial"/>
                <a:cs typeface="Arial"/>
              </a:rPr>
              <a:t>The comparative advantage theory states that trade benefits all parties.</a:t>
            </a:r>
          </a:p>
          <a:p>
            <a:endParaRPr lang="en-US" sz="1400" dirty="0">
              <a:latin typeface="Arial"/>
              <a:cs typeface="Arial"/>
            </a:endParaRPr>
          </a:p>
          <a:p>
            <a:r>
              <a:rPr lang="en-US" sz="1400" dirty="0">
                <a:latin typeface="Arial"/>
                <a:cs typeface="Arial"/>
              </a:rPr>
              <a:t>Most classical economists advocate for free trade, but some development economists believe protectionism has some advantages.</a:t>
            </a:r>
            <a:endParaRPr lang="es-ES" sz="1400">
              <a:latin typeface="Arial"/>
              <a:cs typeface="Arial"/>
            </a:endParaRPr>
          </a:p>
        </p:txBody>
      </p:sp>
      <p:pic>
        <p:nvPicPr>
          <p:cNvPr id="4" name="Imagen 3">
            <a:extLst>
              <a:ext uri="{FF2B5EF4-FFF2-40B4-BE49-F238E27FC236}">
                <a16:creationId xmlns:a16="http://schemas.microsoft.com/office/drawing/2014/main" id="{D2D96FE5-51AC-77B9-CB88-28FAFA6BCB2A}"/>
              </a:ext>
            </a:extLst>
          </p:cNvPr>
          <p:cNvPicPr>
            <a:picLocks noChangeAspect="1"/>
          </p:cNvPicPr>
          <p:nvPr/>
        </p:nvPicPr>
        <p:blipFill>
          <a:blip r:embed="rId2"/>
          <a:stretch>
            <a:fillRect/>
          </a:stretch>
        </p:blipFill>
        <p:spPr>
          <a:xfrm>
            <a:off x="5278209" y="1905000"/>
            <a:ext cx="3914775" cy="2679143"/>
          </a:xfrm>
          <a:prstGeom prst="rect">
            <a:avLst/>
          </a:prstGeom>
        </p:spPr>
      </p:pic>
      <p:sp>
        <p:nvSpPr>
          <p:cNvPr id="5" name="CuadroTexto 4">
            <a:extLst>
              <a:ext uri="{FF2B5EF4-FFF2-40B4-BE49-F238E27FC236}">
                <a16:creationId xmlns:a16="http://schemas.microsoft.com/office/drawing/2014/main" id="{84D75DE5-27C1-1D9F-7EAF-52FE36C766AF}"/>
              </a:ext>
            </a:extLst>
          </p:cNvPr>
          <p:cNvSpPr txBox="1"/>
          <p:nvPr/>
        </p:nvSpPr>
        <p:spPr>
          <a:xfrm>
            <a:off x="5320116" y="5017098"/>
            <a:ext cx="1962150" cy="246221"/>
          </a:xfrm>
          <a:prstGeom prst="rect">
            <a:avLst/>
          </a:prstGeom>
          <a:noFill/>
        </p:spPr>
        <p:txBody>
          <a:bodyPr wrap="square" lIns="91440" tIns="45720" rIns="91440" bIns="45720" rtlCol="0" anchor="t">
            <a:spAutoFit/>
          </a:bodyPr>
          <a:lstStyle/>
          <a:p>
            <a:r>
              <a:rPr lang="es-ES" sz="1000" err="1">
                <a:latin typeface="Arial"/>
                <a:cs typeface="Arial"/>
              </a:rPr>
              <a:t>Source</a:t>
            </a:r>
            <a:r>
              <a:rPr lang="es-ES" sz="1000" dirty="0">
                <a:latin typeface="Arial"/>
                <a:cs typeface="Arial"/>
              </a:rPr>
              <a:t>: Momentumsclub.org</a:t>
            </a:r>
          </a:p>
        </p:txBody>
      </p:sp>
    </p:spTree>
    <p:extLst>
      <p:ext uri="{BB962C8B-B14F-4D97-AF65-F5344CB8AC3E}">
        <p14:creationId xmlns:p14="http://schemas.microsoft.com/office/powerpoint/2010/main" val="2238814815"/>
      </p:ext>
    </p:extLst>
  </p:cSld>
  <p:clrMapOvr>
    <a:masterClrMapping/>
  </p:clrMapOvr>
  <p:transition spd="med">
    <p:pull/>
  </p:transition>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C677089-0F61-4A3B-827B-C13FC83C6673}">
  <ds:schemaRefs>
    <ds:schemaRef ds:uri="http://www.w3.org/XML/1998/namespace"/>
    <ds:schemaRef ds:uri="0323e3e7-18dc-45e6-99d2-53fab8d99a6d"/>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ac5c5d6-3f40-4888-827f-2feba602e379"/>
    <ds:schemaRef ds:uri="http://schemas.microsoft.com/office/2006/metadata/properties"/>
  </ds:schemaRefs>
</ds:datastoreItem>
</file>

<file path=customXml/itemProps3.xml><?xml version="1.0" encoding="utf-8"?>
<ds:datastoreItem xmlns:ds="http://schemas.openxmlformats.org/officeDocument/2006/customXml" ds:itemID="{85B2D837-6FA6-4C5A-9C43-F556D9405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8063</TotalTime>
  <Words>2440</Words>
  <Application>Microsoft Office PowerPoint</Application>
  <PresentationFormat>A4 Paper (210x297 mm)</PresentationFormat>
  <Paragraphs>163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Juan Jurado Madico</cp:lastModifiedBy>
  <cp:revision>318</cp:revision>
  <dcterms:created xsi:type="dcterms:W3CDTF">2016-07-11T04:31:49Z</dcterms:created>
  <dcterms:modified xsi:type="dcterms:W3CDTF">2023-12-24T13:07:20Z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