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986" r:id="rId6"/>
    <p:sldId id="903" r:id="rId7"/>
    <p:sldId id="904" r:id="rId8"/>
    <p:sldId id="278" r:id="rId9"/>
    <p:sldId id="905" r:id="rId10"/>
    <p:sldId id="933" r:id="rId11"/>
    <p:sldId id="909" r:id="rId12"/>
    <p:sldId id="838" r:id="rId13"/>
    <p:sldId id="985" r:id="rId14"/>
    <p:sldId id="885" r:id="rId15"/>
    <p:sldId id="934" r:id="rId16"/>
    <p:sldId id="912" r:id="rId17"/>
    <p:sldId id="913" r:id="rId18"/>
    <p:sldId id="914" r:id="rId19"/>
    <p:sldId id="911" r:id="rId20"/>
    <p:sldId id="920" r:id="rId21"/>
    <p:sldId id="797" r:id="rId22"/>
    <p:sldId id="987" r:id="rId23"/>
    <p:sldId id="988" r:id="rId24"/>
    <p:sldId id="718" r:id="rId25"/>
    <p:sldId id="935" r:id="rId26"/>
    <p:sldId id="936" r:id="rId27"/>
    <p:sldId id="927" r:id="rId28"/>
    <p:sldId id="907" r:id="rId29"/>
    <p:sldId id="938" r:id="rId30"/>
    <p:sldId id="259" r:id="rId31"/>
    <p:sldId id="939" r:id="rId32"/>
    <p:sldId id="940" r:id="rId33"/>
    <p:sldId id="941" r:id="rId34"/>
    <p:sldId id="989" r:id="rId35"/>
  </p:sldIdLst>
  <p:sldSz cx="9906000" cy="6858000" type="A4"/>
  <p:notesSz cx="6858000" cy="9144000"/>
  <p:defaultTex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9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ADA62-63E8-F8A6-0B61-0A044DF444EA}" v="6" dt="2023-01-06T11:49:1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292" y="60"/>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in Xuereb" userId="S::tamsin.xuereb@staff.gbsb.global::4708c54d-8c87-4716-8e4e-4e947bd308b4" providerId="AD" clId="Web-{A3CADA62-63E8-F8A6-0B61-0A044DF444EA}"/>
    <pc:docChg chg="modSld">
      <pc:chgData name="Tamsin Xuereb" userId="S::tamsin.xuereb@staff.gbsb.global::4708c54d-8c87-4716-8e4e-4e947bd308b4" providerId="AD" clId="Web-{A3CADA62-63E8-F8A6-0B61-0A044DF444EA}" dt="2023-01-06T11:49:11.439" v="2" actId="1076"/>
      <pc:docMkLst>
        <pc:docMk/>
      </pc:docMkLst>
      <pc:sldChg chg="modSp">
        <pc:chgData name="Tamsin Xuereb" userId="S::tamsin.xuereb@staff.gbsb.global::4708c54d-8c87-4716-8e4e-4e947bd308b4" providerId="AD" clId="Web-{A3CADA62-63E8-F8A6-0B61-0A044DF444EA}" dt="2023-01-06T11:49:11.439" v="2" actId="1076"/>
        <pc:sldMkLst>
          <pc:docMk/>
          <pc:sldMk cId="3203858919" sldId="885"/>
        </pc:sldMkLst>
        <pc:spChg chg="mod">
          <ac:chgData name="Tamsin Xuereb" userId="S::tamsin.xuereb@staff.gbsb.global::4708c54d-8c87-4716-8e4e-4e947bd308b4" providerId="AD" clId="Web-{A3CADA62-63E8-F8A6-0B61-0A044DF444EA}" dt="2023-01-06T11:49:11.439" v="2" actId="1076"/>
          <ac:spMkLst>
            <pc:docMk/>
            <pc:sldMk cId="3203858919" sldId="885"/>
            <ac:spMk id="6" creationId="{C0AC9590-DB0C-40D4-8683-E96F871BBBB0}"/>
          </ac:spMkLst>
        </pc:spChg>
      </pc:sldChg>
      <pc:sldChg chg="modSp">
        <pc:chgData name="Tamsin Xuereb" userId="S::tamsin.xuereb@staff.gbsb.global::4708c54d-8c87-4716-8e4e-4e947bd308b4" providerId="AD" clId="Web-{A3CADA62-63E8-F8A6-0B61-0A044DF444EA}" dt="2023-01-06T11:48:17.579" v="1" actId="20577"/>
        <pc:sldMkLst>
          <pc:docMk/>
          <pc:sldMk cId="1223716354" sldId="933"/>
        </pc:sldMkLst>
        <pc:spChg chg="mod">
          <ac:chgData name="Tamsin Xuereb" userId="S::tamsin.xuereb@staff.gbsb.global::4708c54d-8c87-4716-8e4e-4e947bd308b4" providerId="AD" clId="Web-{A3CADA62-63E8-F8A6-0B61-0A044DF444EA}" dt="2023-01-06T11:48:17.579" v="1" actId="20577"/>
          <ac:spMkLst>
            <pc:docMk/>
            <pc:sldMk cId="1223716354" sldId="933"/>
            <ac:spMk id="7" creationId="{11BE667E-7678-4A3F-A34C-121E9422D6F3}"/>
          </ac:spMkLst>
        </pc:spChg>
      </pc:sldChg>
    </pc:docChg>
  </pc:docChgLst>
  <pc:docChgLst>
    <pc:chgData name="Elie Sarkis" userId="e8826e32-598d-44e8-9752-b7fdf035a46f" providerId="ADAL" clId="{0343389C-B55C-489C-A326-287A4C6DE553}"/>
    <pc:docChg chg="delSld modSld sldOrd">
      <pc:chgData name="Elie Sarkis" userId="e8826e32-598d-44e8-9752-b7fdf035a46f" providerId="ADAL" clId="{0343389C-B55C-489C-A326-287A4C6DE553}" dt="2023-01-05T05:00:19.964" v="22" actId="47"/>
      <pc:docMkLst>
        <pc:docMk/>
      </pc:docMkLst>
      <pc:sldChg chg="ord">
        <pc:chgData name="Elie Sarkis" userId="e8826e32-598d-44e8-9752-b7fdf035a46f" providerId="ADAL" clId="{0343389C-B55C-489C-A326-287A4C6DE553}" dt="2023-01-05T04:57:14.497" v="3"/>
        <pc:sldMkLst>
          <pc:docMk/>
          <pc:sldMk cId="0" sldId="278"/>
        </pc:sldMkLst>
      </pc:sldChg>
      <pc:sldChg chg="ord">
        <pc:chgData name="Elie Sarkis" userId="e8826e32-598d-44e8-9752-b7fdf035a46f" providerId="ADAL" clId="{0343389C-B55C-489C-A326-287A4C6DE553}" dt="2023-01-05T05:00:11.568" v="17"/>
        <pc:sldMkLst>
          <pc:docMk/>
          <pc:sldMk cId="591441298" sldId="718"/>
        </pc:sldMkLst>
      </pc:sldChg>
      <pc:sldChg chg="ord">
        <pc:chgData name="Elie Sarkis" userId="e8826e32-598d-44e8-9752-b7fdf035a46f" providerId="ADAL" clId="{0343389C-B55C-489C-A326-287A4C6DE553}" dt="2023-01-05T04:59:41.757" v="11"/>
        <pc:sldMkLst>
          <pc:docMk/>
          <pc:sldMk cId="1166110539" sldId="797"/>
        </pc:sldMkLst>
      </pc:sldChg>
      <pc:sldChg chg="ord">
        <pc:chgData name="Elie Sarkis" userId="e8826e32-598d-44e8-9752-b7fdf035a46f" providerId="ADAL" clId="{0343389C-B55C-489C-A326-287A4C6DE553}" dt="2023-01-05T04:57:14.497" v="3"/>
        <pc:sldMkLst>
          <pc:docMk/>
          <pc:sldMk cId="2262164414" sldId="838"/>
        </pc:sldMkLst>
      </pc:sldChg>
      <pc:sldChg chg="ord">
        <pc:chgData name="Elie Sarkis" userId="e8826e32-598d-44e8-9752-b7fdf035a46f" providerId="ADAL" clId="{0343389C-B55C-489C-A326-287A4C6DE553}" dt="2023-01-05T04:58:08.236" v="7"/>
        <pc:sldMkLst>
          <pc:docMk/>
          <pc:sldMk cId="3203858919" sldId="885"/>
        </pc:sldMkLst>
      </pc:sldChg>
      <pc:sldChg chg="ord">
        <pc:chgData name="Elie Sarkis" userId="e8826e32-598d-44e8-9752-b7fdf035a46f" providerId="ADAL" clId="{0343389C-B55C-489C-A326-287A4C6DE553}" dt="2023-01-05T04:56:37.203" v="1"/>
        <pc:sldMkLst>
          <pc:docMk/>
          <pc:sldMk cId="3900940843" sldId="904"/>
        </pc:sldMkLst>
      </pc:sldChg>
      <pc:sldChg chg="ord">
        <pc:chgData name="Elie Sarkis" userId="e8826e32-598d-44e8-9752-b7fdf035a46f" providerId="ADAL" clId="{0343389C-B55C-489C-A326-287A4C6DE553}" dt="2023-01-05T04:57:14.497" v="3"/>
        <pc:sldMkLst>
          <pc:docMk/>
          <pc:sldMk cId="2478076792" sldId="905"/>
        </pc:sldMkLst>
      </pc:sldChg>
      <pc:sldChg chg="ord">
        <pc:chgData name="Elie Sarkis" userId="e8826e32-598d-44e8-9752-b7fdf035a46f" providerId="ADAL" clId="{0343389C-B55C-489C-A326-287A4C6DE553}" dt="2023-01-05T04:57:14.497" v="3"/>
        <pc:sldMkLst>
          <pc:docMk/>
          <pc:sldMk cId="1913756127" sldId="909"/>
        </pc:sldMkLst>
      </pc:sldChg>
      <pc:sldChg chg="del ord">
        <pc:chgData name="Elie Sarkis" userId="e8826e32-598d-44e8-9752-b7fdf035a46f" providerId="ADAL" clId="{0343389C-B55C-489C-A326-287A4C6DE553}" dt="2023-01-05T05:00:19.964" v="22" actId="47"/>
        <pc:sldMkLst>
          <pc:docMk/>
          <pc:sldMk cId="2951586131" sldId="919"/>
        </pc:sldMkLst>
      </pc:sldChg>
      <pc:sldChg chg="ord">
        <pc:chgData name="Elie Sarkis" userId="e8826e32-598d-44e8-9752-b7fdf035a46f" providerId="ADAL" clId="{0343389C-B55C-489C-A326-287A4C6DE553}" dt="2023-01-05T04:59:37.443" v="9"/>
        <pc:sldMkLst>
          <pc:docMk/>
          <pc:sldMk cId="995202819" sldId="920"/>
        </pc:sldMkLst>
      </pc:sldChg>
      <pc:sldChg chg="ord">
        <pc:chgData name="Elie Sarkis" userId="e8826e32-598d-44e8-9752-b7fdf035a46f" providerId="ADAL" clId="{0343389C-B55C-489C-A326-287A4C6DE553}" dt="2023-01-05T05:00:18.374" v="21"/>
        <pc:sldMkLst>
          <pc:docMk/>
          <pc:sldMk cId="2290264705" sldId="927"/>
        </pc:sldMkLst>
      </pc:sldChg>
      <pc:sldChg chg="ord">
        <pc:chgData name="Elie Sarkis" userId="e8826e32-598d-44e8-9752-b7fdf035a46f" providerId="ADAL" clId="{0343389C-B55C-489C-A326-287A4C6DE553}" dt="2023-01-05T04:57:14.497" v="3"/>
        <pc:sldMkLst>
          <pc:docMk/>
          <pc:sldMk cId="1223716354" sldId="933"/>
        </pc:sldMkLst>
      </pc:sldChg>
      <pc:sldChg chg="ord">
        <pc:chgData name="Elie Sarkis" userId="e8826e32-598d-44e8-9752-b7fdf035a46f" providerId="ADAL" clId="{0343389C-B55C-489C-A326-287A4C6DE553}" dt="2023-01-05T05:00:18.374" v="21"/>
        <pc:sldMkLst>
          <pc:docMk/>
          <pc:sldMk cId="3583794724" sldId="936"/>
        </pc:sldMkLst>
      </pc:sldChg>
      <pc:sldChg chg="ord">
        <pc:chgData name="Elie Sarkis" userId="e8826e32-598d-44e8-9752-b7fdf035a46f" providerId="ADAL" clId="{0343389C-B55C-489C-A326-287A4C6DE553}" dt="2023-01-05T04:57:50.125" v="5"/>
        <pc:sldMkLst>
          <pc:docMk/>
          <pc:sldMk cId="1953895258" sldId="985"/>
        </pc:sldMkLst>
      </pc:sldChg>
      <pc:sldChg chg="ord">
        <pc:chgData name="Elie Sarkis" userId="e8826e32-598d-44e8-9752-b7fdf035a46f" providerId="ADAL" clId="{0343389C-B55C-489C-A326-287A4C6DE553}" dt="2023-01-05T04:59:46.605" v="13"/>
        <pc:sldMkLst>
          <pc:docMk/>
          <pc:sldMk cId="956971841" sldId="987"/>
        </pc:sldMkLst>
      </pc:sldChg>
      <pc:sldChg chg="ord">
        <pc:chgData name="Elie Sarkis" userId="e8826e32-598d-44e8-9752-b7fdf035a46f" providerId="ADAL" clId="{0343389C-B55C-489C-A326-287A4C6DE553}" dt="2023-01-05T05:00:10.064" v="15"/>
        <pc:sldMkLst>
          <pc:docMk/>
          <pc:sldMk cId="3686298338" sldId="9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EA46484-DBEA-461F-A3EF-6F72B80B3B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a:extLst>
              <a:ext uri="{FF2B5EF4-FFF2-40B4-BE49-F238E27FC236}">
                <a16:creationId xmlns:a16="http://schemas.microsoft.com/office/drawing/2014/main" id="{A7D223C7-63E2-42C7-9DD8-0ECC9DE0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695347-BAA7-49D2-9F61-C4EF07AF2A45}" type="datetimeFigureOut">
              <a:rPr lang="en-GB" smtClean="0"/>
              <a:t>07/12/2023</a:t>
            </a:fld>
            <a:endParaRPr lang="en-GB"/>
          </a:p>
        </p:txBody>
      </p:sp>
      <p:sp>
        <p:nvSpPr>
          <p:cNvPr id="4" name="Marcador de pie de página 3">
            <a:extLst>
              <a:ext uri="{FF2B5EF4-FFF2-40B4-BE49-F238E27FC236}">
                <a16:creationId xmlns:a16="http://schemas.microsoft.com/office/drawing/2014/main" id="{534A616E-02DE-4BB3-8368-F0D687C6F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a:extLst>
              <a:ext uri="{FF2B5EF4-FFF2-40B4-BE49-F238E27FC236}">
                <a16:creationId xmlns:a16="http://schemas.microsoft.com/office/drawing/2014/main" id="{3560D31F-432B-4E4E-A971-0E6C24284A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281D87-FA4C-490E-B4A6-ECE949FDD0C5}" type="slidenum">
              <a:rPr lang="en-GB" smtClean="0"/>
              <a:t>‹#›</a:t>
            </a:fld>
            <a:endParaRPr lang="en-GB"/>
          </a:p>
        </p:txBody>
      </p:sp>
    </p:spTree>
    <p:extLst>
      <p:ext uri="{BB962C8B-B14F-4D97-AF65-F5344CB8AC3E}">
        <p14:creationId xmlns:p14="http://schemas.microsoft.com/office/powerpoint/2010/main" val="3901540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CE24-C098-4D6F-8853-4FBA6FCE2500}" type="datetimeFigureOut">
              <a:rPr lang="en-GB" smtClean="0"/>
              <a:t>07/12/2023</a:t>
            </a:fld>
            <a:endParaRPr lang="en-GB"/>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2CA7F-29D6-4EB5-A290-EFF6FFCE4A63}" type="slidenum">
              <a:rPr lang="en-GB" smtClean="0"/>
              <a:t>‹#›</a:t>
            </a:fld>
            <a:endParaRPr lang="en-GB"/>
          </a:p>
        </p:txBody>
      </p:sp>
    </p:spTree>
    <p:extLst>
      <p:ext uri="{BB962C8B-B14F-4D97-AF65-F5344CB8AC3E}">
        <p14:creationId xmlns:p14="http://schemas.microsoft.com/office/powerpoint/2010/main" val="3189019682"/>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200150" y="1143000"/>
            <a:ext cx="4457700" cy="30861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5422CA7F-29D6-4EB5-A290-EFF6FFCE4A63}" type="slidenum">
              <a:rPr lang="en-GB" smtClean="0"/>
              <a:t>1</a:t>
            </a:fld>
            <a:endParaRPr lang="en-GB"/>
          </a:p>
        </p:txBody>
      </p:sp>
    </p:spTree>
    <p:extLst>
      <p:ext uri="{BB962C8B-B14F-4D97-AF65-F5344CB8AC3E}">
        <p14:creationId xmlns:p14="http://schemas.microsoft.com/office/powerpoint/2010/main" val="413118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7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272F5227-39BE-F54D-BEEC-3360BCF722E1}"/>
              </a:ext>
            </a:extLst>
          </p:cNvPr>
          <p:cNvSpPr/>
          <p:nvPr userDrawn="1"/>
        </p:nvSpPr>
        <p:spPr>
          <a:xfrm>
            <a:off x="4327431" y="6307686"/>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EE362DD-BEF6-4465-9FB0-5443A6D042C0}"/>
              </a:ext>
            </a:extLst>
          </p:cNvPr>
          <p:cNvPicPr>
            <a:picLocks noChangeAspect="1"/>
          </p:cNvPicPr>
          <p:nvPr userDrawn="1"/>
        </p:nvPicPr>
        <p:blipFill>
          <a:blip r:embed="rId3"/>
          <a:stretch>
            <a:fillRect/>
          </a:stretch>
        </p:blipFill>
        <p:spPr>
          <a:xfrm>
            <a:off x="8261992" y="242423"/>
            <a:ext cx="1644008" cy="1121400"/>
          </a:xfrm>
          <a:prstGeom prst="rect">
            <a:avLst/>
          </a:prstGeom>
        </p:spPr>
      </p:pic>
      <p:sp>
        <p:nvSpPr>
          <p:cNvPr id="10" name="Прямоугольник 9">
            <a:extLst>
              <a:ext uri="{FF2B5EF4-FFF2-40B4-BE49-F238E27FC236}">
                <a16:creationId xmlns:a16="http://schemas.microsoft.com/office/drawing/2014/main" id="{F4A6FB5F-C2AF-134F-AC42-492E27CAB31D}"/>
              </a:ext>
            </a:extLst>
          </p:cNvPr>
          <p:cNvSpPr/>
          <p:nvPr userDrawn="1"/>
        </p:nvSpPr>
        <p:spPr>
          <a:xfrm>
            <a:off x="4327431" y="6307686"/>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11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987958D-6396-EB45-B080-2966513FC991}"/>
              </a:ext>
            </a:extLst>
          </p:cNvPr>
          <p:cNvSpPr/>
          <p:nvPr userDrawn="1"/>
        </p:nvSpPr>
        <p:spPr>
          <a:xfrm>
            <a:off x="4327431" y="6307686"/>
            <a:ext cx="5388013" cy="246221"/>
          </a:xfrm>
          <a:prstGeom prst="rect">
            <a:avLst/>
          </a:prstGeom>
        </p:spPr>
        <p:txBody>
          <a:bodyPr wrap="none">
            <a:spAutoFit/>
          </a:bodyPr>
          <a:lstStyle/>
          <a:p>
            <a:r>
              <a:rPr lang="en-US" sz="1000" spc="600">
                <a:solidFill>
                  <a:schemeClr val="bg1"/>
                </a:solidFill>
                <a:latin typeface="Arial" panose="020B0604020202020204" pitchFamily="34" charset="0"/>
                <a:cs typeface="Arial" panose="020B0604020202020204" pitchFamily="34" charset="0"/>
              </a:rPr>
              <a:t>BARCELONA | MADRID | MALTA | ONLINE</a:t>
            </a:r>
            <a:endParaRPr lang="ru-RU" sz="1000" spc="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73210D92-D7EA-4941-8360-FC572DD0FA55}"/>
              </a:ext>
            </a:extLst>
          </p:cNvPr>
          <p:cNvSpPr/>
          <p:nvPr userDrawn="1"/>
        </p:nvSpPr>
        <p:spPr>
          <a:xfrm>
            <a:off x="4327431" y="6307686"/>
            <a:ext cx="5388013" cy="246221"/>
          </a:xfrm>
          <a:prstGeom prst="rect">
            <a:avLst/>
          </a:prstGeom>
        </p:spPr>
        <p:txBody>
          <a:bodyPr wrap="none">
            <a:spAutoFit/>
          </a:bodyPr>
          <a:lstStyle/>
          <a:p>
            <a:r>
              <a:rPr lang="en-US" sz="1000" spc="600">
                <a:solidFill>
                  <a:srgbClr val="921824"/>
                </a:solidFill>
                <a:latin typeface="Arial" panose="020B0604020202020204" pitchFamily="34" charset="0"/>
                <a:cs typeface="Arial" panose="020B0604020202020204" pitchFamily="34" charset="0"/>
              </a:rPr>
              <a:t>BARCELONA | MADRID | MALTA | ONLINE</a:t>
            </a:r>
            <a:endParaRPr lang="ru-RU" sz="1000" spc="600">
              <a:solidFill>
                <a:srgbClr val="9218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879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748639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1" r:id="rId4"/>
    <p:sldLayoutId id="2147483652" r:id="rId5"/>
  </p:sldLayoutIdLst>
  <p:hf hdr="0" dt="0"/>
  <p:txStyles>
    <p:titleStyle>
      <a:lvl1pPr algn="ctr" defTabSz="457224" rtl="0" eaLnBrk="1" latinLnBrk="0" hangingPunct="1">
        <a:spcBef>
          <a:spcPct val="0"/>
        </a:spcBef>
        <a:buNone/>
        <a:defRPr sz="4401" kern="1200">
          <a:solidFill>
            <a:schemeClr val="tx1"/>
          </a:solidFill>
          <a:latin typeface="+mj-lt"/>
          <a:ea typeface="+mj-ea"/>
          <a:cs typeface="+mj-cs"/>
        </a:defRPr>
      </a:lvl1pPr>
    </p:titleStyle>
    <p:bodyStyle>
      <a:lvl1pPr marL="342916" indent="-342916" algn="l" defTabSz="457224" rtl="0" eaLnBrk="1" latinLnBrk="0" hangingPunct="1">
        <a:spcBef>
          <a:spcPct val="20000"/>
        </a:spcBef>
        <a:buFont typeface="Arial"/>
        <a:buChar char="•"/>
        <a:defRPr sz="3200" kern="1200">
          <a:solidFill>
            <a:schemeClr val="tx1"/>
          </a:solidFill>
          <a:latin typeface="+mn-lt"/>
          <a:ea typeface="+mn-ea"/>
          <a:cs typeface="+mn-cs"/>
        </a:defRPr>
      </a:lvl1pPr>
      <a:lvl2pPr marL="742987" indent="-285764" algn="l" defTabSz="457224" rtl="0" eaLnBrk="1" latinLnBrk="0" hangingPunct="1">
        <a:spcBef>
          <a:spcPct val="20000"/>
        </a:spcBef>
        <a:buFont typeface="Arial"/>
        <a:buChar char="–"/>
        <a:defRPr sz="2800" kern="1200">
          <a:solidFill>
            <a:schemeClr val="tx1"/>
          </a:solidFill>
          <a:latin typeface="+mn-lt"/>
          <a:ea typeface="+mn-ea"/>
          <a:cs typeface="+mn-cs"/>
        </a:defRPr>
      </a:lvl2pPr>
      <a:lvl3pPr marL="1143057" indent="-228612" algn="l" defTabSz="457224" rtl="0" eaLnBrk="1" latinLnBrk="0" hangingPunct="1">
        <a:spcBef>
          <a:spcPct val="20000"/>
        </a:spcBef>
        <a:buFont typeface="Arial"/>
        <a:buChar char="•"/>
        <a:defRPr sz="2400" kern="1200">
          <a:solidFill>
            <a:schemeClr val="tx1"/>
          </a:solidFill>
          <a:latin typeface="+mn-lt"/>
          <a:ea typeface="+mn-ea"/>
          <a:cs typeface="+mn-cs"/>
        </a:defRPr>
      </a:lvl3pPr>
      <a:lvl4pPr marL="1600280" indent="-228612" algn="l" defTabSz="457224" rtl="0" eaLnBrk="1" latinLnBrk="0" hangingPunct="1">
        <a:spcBef>
          <a:spcPct val="20000"/>
        </a:spcBef>
        <a:buFont typeface="Arial"/>
        <a:buChar char="–"/>
        <a:defRPr sz="2000" kern="1200">
          <a:solidFill>
            <a:schemeClr val="tx1"/>
          </a:solidFill>
          <a:latin typeface="+mn-lt"/>
          <a:ea typeface="+mn-ea"/>
          <a:cs typeface="+mn-cs"/>
        </a:defRPr>
      </a:lvl4pPr>
      <a:lvl5pPr marL="2057504" indent="-228612" algn="l" defTabSz="457224" rtl="0" eaLnBrk="1" latinLnBrk="0" hangingPunct="1">
        <a:spcBef>
          <a:spcPct val="20000"/>
        </a:spcBef>
        <a:buFont typeface="Arial"/>
        <a:buChar char="»"/>
        <a:defRPr sz="2000" kern="1200">
          <a:solidFill>
            <a:schemeClr val="tx1"/>
          </a:solidFill>
          <a:latin typeface="+mn-lt"/>
          <a:ea typeface="+mn-ea"/>
          <a:cs typeface="+mn-cs"/>
        </a:defRPr>
      </a:lvl5pPr>
      <a:lvl6pPr marL="2514726" indent="-228612" algn="l" defTabSz="457224" rtl="0" eaLnBrk="1" latinLnBrk="0" hangingPunct="1">
        <a:spcBef>
          <a:spcPct val="20000"/>
        </a:spcBef>
        <a:buFont typeface="Arial"/>
        <a:buChar char="•"/>
        <a:defRPr sz="2000" kern="1200">
          <a:solidFill>
            <a:schemeClr val="tx1"/>
          </a:solidFill>
          <a:latin typeface="+mn-lt"/>
          <a:ea typeface="+mn-ea"/>
          <a:cs typeface="+mn-cs"/>
        </a:defRPr>
      </a:lvl6pPr>
      <a:lvl7pPr marL="2971949" indent="-228612" algn="l" defTabSz="457224" rtl="0" eaLnBrk="1" latinLnBrk="0" hangingPunct="1">
        <a:spcBef>
          <a:spcPct val="20000"/>
        </a:spcBef>
        <a:buFont typeface="Arial"/>
        <a:buChar char="•"/>
        <a:defRPr sz="2000" kern="1200">
          <a:solidFill>
            <a:schemeClr val="tx1"/>
          </a:solidFill>
          <a:latin typeface="+mn-lt"/>
          <a:ea typeface="+mn-ea"/>
          <a:cs typeface="+mn-cs"/>
        </a:defRPr>
      </a:lvl7pPr>
      <a:lvl8pPr marL="3429172" indent="-228612" algn="l" defTabSz="457224" rtl="0" eaLnBrk="1" latinLnBrk="0" hangingPunct="1">
        <a:spcBef>
          <a:spcPct val="20000"/>
        </a:spcBef>
        <a:buFont typeface="Arial"/>
        <a:buChar char="•"/>
        <a:defRPr sz="2000" kern="1200">
          <a:solidFill>
            <a:schemeClr val="tx1"/>
          </a:solidFill>
          <a:latin typeface="+mn-lt"/>
          <a:ea typeface="+mn-ea"/>
          <a:cs typeface="+mn-cs"/>
        </a:defRPr>
      </a:lvl8pPr>
      <a:lvl9pPr marL="3886394" indent="-228612" algn="l" defTabSz="45722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24" rtl="0" eaLnBrk="1" latinLnBrk="0" hangingPunct="1">
        <a:defRPr sz="1800" kern="1200">
          <a:solidFill>
            <a:schemeClr val="tx1"/>
          </a:solidFill>
          <a:latin typeface="+mn-lt"/>
          <a:ea typeface="+mn-ea"/>
          <a:cs typeface="+mn-cs"/>
        </a:defRPr>
      </a:lvl1pPr>
      <a:lvl2pPr marL="457224" algn="l" defTabSz="457224" rtl="0" eaLnBrk="1" latinLnBrk="0" hangingPunct="1">
        <a:defRPr sz="1800" kern="1200">
          <a:solidFill>
            <a:schemeClr val="tx1"/>
          </a:solidFill>
          <a:latin typeface="+mn-lt"/>
          <a:ea typeface="+mn-ea"/>
          <a:cs typeface="+mn-cs"/>
        </a:defRPr>
      </a:lvl2pPr>
      <a:lvl3pPr marL="914446" algn="l" defTabSz="457224" rtl="0" eaLnBrk="1" latinLnBrk="0" hangingPunct="1">
        <a:defRPr sz="1800" kern="1200">
          <a:solidFill>
            <a:schemeClr val="tx1"/>
          </a:solidFill>
          <a:latin typeface="+mn-lt"/>
          <a:ea typeface="+mn-ea"/>
          <a:cs typeface="+mn-cs"/>
        </a:defRPr>
      </a:lvl3pPr>
      <a:lvl4pPr marL="1371668" algn="l" defTabSz="457224" rtl="0" eaLnBrk="1" latinLnBrk="0" hangingPunct="1">
        <a:defRPr sz="1800" kern="1200">
          <a:solidFill>
            <a:schemeClr val="tx1"/>
          </a:solidFill>
          <a:latin typeface="+mn-lt"/>
          <a:ea typeface="+mn-ea"/>
          <a:cs typeface="+mn-cs"/>
        </a:defRPr>
      </a:lvl4pPr>
      <a:lvl5pPr marL="1828892" algn="l" defTabSz="457224" rtl="0" eaLnBrk="1" latinLnBrk="0" hangingPunct="1">
        <a:defRPr sz="1800" kern="1200">
          <a:solidFill>
            <a:schemeClr val="tx1"/>
          </a:solidFill>
          <a:latin typeface="+mn-lt"/>
          <a:ea typeface="+mn-ea"/>
          <a:cs typeface="+mn-cs"/>
        </a:defRPr>
      </a:lvl5pPr>
      <a:lvl6pPr marL="2286114" algn="l" defTabSz="457224" rtl="0" eaLnBrk="1" latinLnBrk="0" hangingPunct="1">
        <a:defRPr sz="1800" kern="1200">
          <a:solidFill>
            <a:schemeClr val="tx1"/>
          </a:solidFill>
          <a:latin typeface="+mn-lt"/>
          <a:ea typeface="+mn-ea"/>
          <a:cs typeface="+mn-cs"/>
        </a:defRPr>
      </a:lvl6pPr>
      <a:lvl7pPr marL="2743337" algn="l" defTabSz="457224" rtl="0" eaLnBrk="1" latinLnBrk="0" hangingPunct="1">
        <a:defRPr sz="1800" kern="1200">
          <a:solidFill>
            <a:schemeClr val="tx1"/>
          </a:solidFill>
          <a:latin typeface="+mn-lt"/>
          <a:ea typeface="+mn-ea"/>
          <a:cs typeface="+mn-cs"/>
        </a:defRPr>
      </a:lvl7pPr>
      <a:lvl8pPr marL="3200560" algn="l" defTabSz="457224" rtl="0" eaLnBrk="1" latinLnBrk="0" hangingPunct="1">
        <a:defRPr sz="1800" kern="1200">
          <a:solidFill>
            <a:schemeClr val="tx1"/>
          </a:solidFill>
          <a:latin typeface="+mn-lt"/>
          <a:ea typeface="+mn-ea"/>
          <a:cs typeface="+mn-cs"/>
        </a:defRPr>
      </a:lvl8pPr>
      <a:lvl9pPr marL="3657782" algn="l" defTabSz="4572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DEC4-160F-8D45-928E-F904BB56AA6E}"/>
              </a:ext>
            </a:extLst>
          </p:cNvPr>
          <p:cNvSpPr txBox="1"/>
          <p:nvPr/>
        </p:nvSpPr>
        <p:spPr>
          <a:xfrm>
            <a:off x="843280" y="3585081"/>
            <a:ext cx="3658382"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Building a Successful Account</a:t>
            </a:r>
          </a:p>
        </p:txBody>
      </p:sp>
      <p:sp>
        <p:nvSpPr>
          <p:cNvPr id="5" name="TextBox 4">
            <a:extLst>
              <a:ext uri="{FF2B5EF4-FFF2-40B4-BE49-F238E27FC236}">
                <a16:creationId xmlns:a16="http://schemas.microsoft.com/office/drawing/2014/main" id="{1A12168F-BBB5-C845-B138-AB550A9E1E14}"/>
              </a:ext>
            </a:extLst>
          </p:cNvPr>
          <p:cNvSpPr txBox="1"/>
          <p:nvPr/>
        </p:nvSpPr>
        <p:spPr>
          <a:xfrm>
            <a:off x="843280" y="2200094"/>
            <a:ext cx="3658382" cy="1077218"/>
          </a:xfrm>
          <a:prstGeom prst="rect">
            <a:avLst/>
          </a:prstGeom>
          <a:noFill/>
        </p:spPr>
        <p:txBody>
          <a:bodyPr wrap="square" rtlCol="0">
            <a:spAutoFit/>
          </a:bodyPr>
          <a:lstStyle/>
          <a:p>
            <a:r>
              <a:rPr lang="en-US" sz="3200" b="1" dirty="0">
                <a:solidFill>
                  <a:srgbClr val="921824"/>
                </a:solidFill>
                <a:latin typeface="Georgia" panose="02040502050405020303" pitchFamily="18" charset="0"/>
              </a:rPr>
              <a:t>Instagram for Business</a:t>
            </a:r>
            <a:endParaRPr lang="en" sz="3200" b="1" dirty="0">
              <a:solidFill>
                <a:srgbClr val="921824"/>
              </a:solidFill>
              <a:latin typeface="Georgia" panose="02040502050405020303" pitchFamily="18" charset="0"/>
            </a:endParaRPr>
          </a:p>
        </p:txBody>
      </p:sp>
    </p:spTree>
    <p:extLst>
      <p:ext uri="{BB962C8B-B14F-4D97-AF65-F5344CB8AC3E}">
        <p14:creationId xmlns:p14="http://schemas.microsoft.com/office/powerpoint/2010/main" val="751796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6" name="Rectangle 5">
            <a:extLst>
              <a:ext uri="{FF2B5EF4-FFF2-40B4-BE49-F238E27FC236}">
                <a16:creationId xmlns:a16="http://schemas.microsoft.com/office/drawing/2014/main" id="{421ABF3E-5CAB-4B7A-959F-07B7059C2807}"/>
              </a:ext>
            </a:extLst>
          </p:cNvPr>
          <p:cNvSpPr/>
          <p:nvPr/>
        </p:nvSpPr>
        <p:spPr>
          <a:xfrm>
            <a:off x="643195" y="2578771"/>
            <a:ext cx="2704079" cy="584775"/>
          </a:xfrm>
          <a:prstGeom prst="rect">
            <a:avLst/>
          </a:prstGeom>
        </p:spPr>
        <p:txBody>
          <a:bodyPr wrap="square">
            <a:spAutoFit/>
          </a:bodyPr>
          <a:lstStyle/>
          <a:p>
            <a:pPr marL="185742" indent="-185742">
              <a:buFont typeface="Wingdings" panose="05000000000000000000" pitchFamily="2" charset="2"/>
              <a:buChar char="ü"/>
            </a:pPr>
            <a:r>
              <a:rPr lang="en-US" sz="1600" b="1" dirty="0">
                <a:latin typeface="Arial" panose="020B0604020202020204" pitchFamily="34" charset="0"/>
                <a:cs typeface="Arial" panose="020B0604020202020204" pitchFamily="34" charset="0"/>
              </a:rPr>
              <a:t>Schedule Content</a:t>
            </a:r>
          </a:p>
          <a:p>
            <a:pPr marL="185742" indent="-185742">
              <a:buFont typeface="Arial" panose="020B0604020202020204" pitchFamily="34" charset="0"/>
              <a:buChar char="•"/>
            </a:pPr>
            <a:r>
              <a:rPr lang="en-US" sz="1600" dirty="0">
                <a:latin typeface="Arial" panose="020B0604020202020204" pitchFamily="34" charset="0"/>
                <a:cs typeface="Arial" panose="020B0604020202020204" pitchFamily="34" charset="0"/>
              </a:rPr>
              <a:t>Business Suite</a:t>
            </a:r>
          </a:p>
        </p:txBody>
      </p:sp>
      <p:sp>
        <p:nvSpPr>
          <p:cNvPr id="7" name="Rectangle 6">
            <a:extLst>
              <a:ext uri="{FF2B5EF4-FFF2-40B4-BE49-F238E27FC236}">
                <a16:creationId xmlns:a16="http://schemas.microsoft.com/office/drawing/2014/main" id="{CF1AD666-A762-4A25-863E-0FBE2BF3D88A}"/>
              </a:ext>
            </a:extLst>
          </p:cNvPr>
          <p:cNvSpPr/>
          <p:nvPr/>
        </p:nvSpPr>
        <p:spPr>
          <a:xfrm>
            <a:off x="643193" y="3397292"/>
            <a:ext cx="2704079" cy="830997"/>
          </a:xfrm>
          <a:prstGeom prst="rect">
            <a:avLst/>
          </a:prstGeom>
        </p:spPr>
        <p:txBody>
          <a:bodyPr wrap="square">
            <a:spAutoFit/>
          </a:bodyPr>
          <a:lstStyle/>
          <a:p>
            <a:pPr marL="185742" indent="-185742">
              <a:buFont typeface="Wingdings" panose="05000000000000000000" pitchFamily="2" charset="2"/>
              <a:buChar char="ü"/>
            </a:pPr>
            <a:r>
              <a:rPr lang="en-US" sz="1600" b="1" dirty="0">
                <a:latin typeface="Arial" panose="020B0604020202020204" pitchFamily="34" charset="0"/>
                <a:cs typeface="Arial" panose="020B0604020202020204" pitchFamily="34" charset="0"/>
              </a:rPr>
              <a:t>You can schedule Stories and reels too. </a:t>
            </a:r>
          </a:p>
          <a:p>
            <a:pPr marL="185742" indent="-185742">
              <a:buFont typeface="Wingdings" panose="05000000000000000000" pitchFamily="2" charset="2"/>
              <a:buChar char="ü"/>
            </a:pPr>
            <a:r>
              <a:rPr lang="en-US" sz="1600" b="1" dirty="0">
                <a:latin typeface="Arial" panose="020B0604020202020204" pitchFamily="34" charset="0"/>
                <a:cs typeface="Arial" panose="020B0604020202020204" pitchFamily="34" charset="0"/>
              </a:rPr>
              <a:t>Post from Desktop</a:t>
            </a:r>
            <a:endParaRPr lang="en-US"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AA8DD95-D990-4EF6-B2B3-984D91329C5E}"/>
              </a:ext>
            </a:extLst>
          </p:cNvPr>
          <p:cNvPicPr>
            <a:picLocks noChangeAspect="1"/>
          </p:cNvPicPr>
          <p:nvPr/>
        </p:nvPicPr>
        <p:blipFill>
          <a:blip r:embed="rId2"/>
          <a:stretch>
            <a:fillRect/>
          </a:stretch>
        </p:blipFill>
        <p:spPr>
          <a:xfrm>
            <a:off x="5584339" y="897044"/>
            <a:ext cx="3974825" cy="129327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5BE15C9-1237-4688-A7AA-FBAED67F0671}"/>
              </a:ext>
            </a:extLst>
          </p:cNvPr>
          <p:cNvPicPr>
            <a:picLocks noChangeAspect="1"/>
          </p:cNvPicPr>
          <p:nvPr/>
        </p:nvPicPr>
        <p:blipFill>
          <a:blip r:embed="rId3"/>
          <a:stretch>
            <a:fillRect/>
          </a:stretch>
        </p:blipFill>
        <p:spPr>
          <a:xfrm>
            <a:off x="3356648" y="2320091"/>
            <a:ext cx="6404160" cy="2985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89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4" name="Picture 3">
            <a:extLst>
              <a:ext uri="{FF2B5EF4-FFF2-40B4-BE49-F238E27FC236}">
                <a16:creationId xmlns:a16="http://schemas.microsoft.com/office/drawing/2014/main" id="{83B0554A-F4F2-435E-9AF0-4D8A427A5F3D}"/>
              </a:ext>
            </a:extLst>
          </p:cNvPr>
          <p:cNvPicPr>
            <a:picLocks noChangeAspect="1"/>
          </p:cNvPicPr>
          <p:nvPr/>
        </p:nvPicPr>
        <p:blipFill>
          <a:blip r:embed="rId2"/>
          <a:stretch>
            <a:fillRect/>
          </a:stretch>
        </p:blipFill>
        <p:spPr>
          <a:xfrm>
            <a:off x="1830267" y="1095496"/>
            <a:ext cx="2468761" cy="424874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0AC9590-DB0C-40D4-8683-E96F871BBBB0}"/>
              </a:ext>
            </a:extLst>
          </p:cNvPr>
          <p:cNvSpPr/>
          <p:nvPr/>
        </p:nvSpPr>
        <p:spPr>
          <a:xfrm>
            <a:off x="4953006" y="2623756"/>
            <a:ext cx="3806041"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While personal profiles are all about the basics, Instagram business profile has many advanced features, like Instagram Insights, promoted posts, and a “Contact” button, which makes it much easier to connect with your followers. </a:t>
            </a:r>
          </a:p>
        </p:txBody>
      </p:sp>
    </p:spTree>
    <p:extLst>
      <p:ext uri="{BB962C8B-B14F-4D97-AF65-F5344CB8AC3E}">
        <p14:creationId xmlns:p14="http://schemas.microsoft.com/office/powerpoint/2010/main" val="3203858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 y="642943"/>
            <a:ext cx="5473065" cy="673811"/>
            <a:chOff x="0" y="0"/>
            <a:chExt cx="3077684" cy="347563"/>
          </a:xfrm>
          <a:solidFill>
            <a:srgbClr val="90292A"/>
          </a:solidFill>
        </p:grpSpPr>
        <p:sp>
          <p:nvSpPr>
            <p:cNvPr id="3" name="Freeform 3"/>
            <p:cNvSpPr/>
            <p:nvPr/>
          </p:nvSpPr>
          <p:spPr>
            <a:xfrm>
              <a:off x="0" y="0"/>
              <a:ext cx="3077684" cy="347563"/>
            </a:xfrm>
            <a:custGeom>
              <a:avLst/>
              <a:gdLst/>
              <a:ahLst/>
              <a:cxnLst/>
              <a:rect l="l" t="t" r="r" b="b"/>
              <a:pathLst>
                <a:path w="3077684" h="347563">
                  <a:moveTo>
                    <a:pt x="0" y="0"/>
                  </a:moveTo>
                  <a:lnTo>
                    <a:pt x="3077684" y="0"/>
                  </a:lnTo>
                  <a:lnTo>
                    <a:pt x="3077684" y="347563"/>
                  </a:lnTo>
                  <a:lnTo>
                    <a:pt x="0" y="347563"/>
                  </a:lnTo>
                  <a:close/>
                </a:path>
              </a:pathLst>
            </a:custGeom>
            <a:grpFill/>
          </p:spPr>
        </p:sp>
      </p:grpSp>
      <p:sp>
        <p:nvSpPr>
          <p:cNvPr id="7" name="TextBox 7"/>
          <p:cNvSpPr txBox="1"/>
          <p:nvPr/>
        </p:nvSpPr>
        <p:spPr>
          <a:xfrm>
            <a:off x="-539206" y="811569"/>
            <a:ext cx="6427652" cy="281359"/>
          </a:xfrm>
          <a:prstGeom prst="rect">
            <a:avLst/>
          </a:prstGeom>
        </p:spPr>
        <p:txBody>
          <a:bodyPr lIns="0" tIns="0" rIns="0" bIns="0" rtlCol="0" anchor="t">
            <a:spAutoFit/>
          </a:bodyPr>
          <a:lstStyle/>
          <a:p>
            <a:pPr algn="ctr">
              <a:lnSpc>
                <a:spcPts val="2377"/>
              </a:lnSpc>
            </a:pPr>
            <a:r>
              <a:rPr lang="en-US" sz="1733" b="1" spc="109" dirty="0">
                <a:solidFill>
                  <a:schemeClr val="bg1"/>
                </a:solidFill>
                <a:latin typeface="Arial" panose="020B0604020202020204" pitchFamily="34" charset="0"/>
                <a:cs typeface="Arial" panose="020B0604020202020204" pitchFamily="34" charset="0"/>
              </a:rPr>
              <a:t>Instagram Insights - For Business Profiles</a:t>
            </a:r>
          </a:p>
        </p:txBody>
      </p:sp>
      <p:sp>
        <p:nvSpPr>
          <p:cNvPr id="8" name="TextBox 8"/>
          <p:cNvSpPr txBox="1"/>
          <p:nvPr/>
        </p:nvSpPr>
        <p:spPr>
          <a:xfrm>
            <a:off x="7613975" y="3169236"/>
            <a:ext cx="2002504" cy="538609"/>
          </a:xfrm>
          <a:prstGeom prst="rect">
            <a:avLst/>
          </a:prstGeom>
        </p:spPr>
        <p:txBody>
          <a:bodyPr lIns="0" tIns="0" rIns="0" bIns="0" rtlCol="0" anchor="t">
            <a:spAutoFit/>
          </a:bodyPr>
          <a:lstStyle/>
          <a:p>
            <a:pPr algn="ctr">
              <a:lnSpc>
                <a:spcPts val="2056"/>
              </a:lnSpc>
            </a:pPr>
            <a:r>
              <a:rPr lang="en-US" sz="2000" b="1" spc="41" dirty="0">
                <a:solidFill>
                  <a:srgbClr val="90292A"/>
                </a:solidFill>
                <a:latin typeface="Georgia" panose="02040502050405020303" pitchFamily="18" charset="0"/>
                <a:cs typeface="Arial" panose="020B0604020202020204" pitchFamily="34" charset="0"/>
              </a:rPr>
              <a:t>Profile Insights</a:t>
            </a:r>
          </a:p>
        </p:txBody>
      </p:sp>
      <p:pic>
        <p:nvPicPr>
          <p:cNvPr id="9" name="Picture 4">
            <a:extLst>
              <a:ext uri="{FF2B5EF4-FFF2-40B4-BE49-F238E27FC236}">
                <a16:creationId xmlns:a16="http://schemas.microsoft.com/office/drawing/2014/main" id="{06C3C60D-A25F-44F0-8D10-3B512AE7AF60}"/>
              </a:ext>
            </a:extLst>
          </p:cNvPr>
          <p:cNvPicPr>
            <a:picLocks noChangeAspect="1"/>
          </p:cNvPicPr>
          <p:nvPr/>
        </p:nvPicPr>
        <p:blipFill>
          <a:blip r:embed="rId2"/>
          <a:srcRect/>
          <a:stretch>
            <a:fillRect/>
          </a:stretch>
        </p:blipFill>
        <p:spPr>
          <a:xfrm>
            <a:off x="1344071" y="3673114"/>
            <a:ext cx="2960694" cy="1628382"/>
          </a:xfrm>
          <a:prstGeom prst="rect">
            <a:avLst/>
          </a:prstGeom>
        </p:spPr>
      </p:pic>
      <p:pic>
        <p:nvPicPr>
          <p:cNvPr id="10" name="Picture 5">
            <a:extLst>
              <a:ext uri="{FF2B5EF4-FFF2-40B4-BE49-F238E27FC236}">
                <a16:creationId xmlns:a16="http://schemas.microsoft.com/office/drawing/2014/main" id="{30E586C8-D40C-4CFD-9517-FA062DF6F5E1}"/>
              </a:ext>
            </a:extLst>
          </p:cNvPr>
          <p:cNvPicPr>
            <a:picLocks noChangeAspect="1"/>
          </p:cNvPicPr>
          <p:nvPr/>
        </p:nvPicPr>
        <p:blipFill>
          <a:blip r:embed="rId3"/>
          <a:srcRect/>
          <a:stretch>
            <a:fillRect/>
          </a:stretch>
        </p:blipFill>
        <p:spPr>
          <a:xfrm>
            <a:off x="1344072" y="1582579"/>
            <a:ext cx="2400052" cy="1958442"/>
          </a:xfrm>
          <a:prstGeom prst="rect">
            <a:avLst/>
          </a:prstGeom>
        </p:spPr>
      </p:pic>
      <p:pic>
        <p:nvPicPr>
          <p:cNvPr id="11" name="Picture 6">
            <a:extLst>
              <a:ext uri="{FF2B5EF4-FFF2-40B4-BE49-F238E27FC236}">
                <a16:creationId xmlns:a16="http://schemas.microsoft.com/office/drawing/2014/main" id="{BE8D20AF-E01D-4A68-8774-9F1AF025615A}"/>
              </a:ext>
            </a:extLst>
          </p:cNvPr>
          <p:cNvPicPr>
            <a:picLocks noChangeAspect="1"/>
          </p:cNvPicPr>
          <p:nvPr/>
        </p:nvPicPr>
        <p:blipFill>
          <a:blip r:embed="rId4"/>
          <a:srcRect/>
          <a:stretch>
            <a:fillRect/>
          </a:stretch>
        </p:blipFill>
        <p:spPr>
          <a:xfrm>
            <a:off x="4649467" y="3674758"/>
            <a:ext cx="2795080" cy="1626738"/>
          </a:xfrm>
          <a:prstGeom prst="rect">
            <a:avLst/>
          </a:prstGeom>
        </p:spPr>
      </p:pic>
      <p:pic>
        <p:nvPicPr>
          <p:cNvPr id="12" name="Picture 7">
            <a:extLst>
              <a:ext uri="{FF2B5EF4-FFF2-40B4-BE49-F238E27FC236}">
                <a16:creationId xmlns:a16="http://schemas.microsoft.com/office/drawing/2014/main" id="{37DC7989-BBA1-45F8-B327-753CF85C289D}"/>
              </a:ext>
            </a:extLst>
          </p:cNvPr>
          <p:cNvPicPr>
            <a:picLocks noChangeAspect="1"/>
          </p:cNvPicPr>
          <p:nvPr/>
        </p:nvPicPr>
        <p:blipFill>
          <a:blip r:embed="rId5"/>
          <a:srcRect/>
          <a:stretch>
            <a:fillRect/>
          </a:stretch>
        </p:blipFill>
        <p:spPr>
          <a:xfrm>
            <a:off x="4649467" y="1954202"/>
            <a:ext cx="2795080" cy="1693820"/>
          </a:xfrm>
          <a:prstGeom prst="rect">
            <a:avLst/>
          </a:prstGeom>
        </p:spPr>
      </p:pic>
    </p:spTree>
    <p:extLst>
      <p:ext uri="{BB962C8B-B14F-4D97-AF65-F5344CB8AC3E}">
        <p14:creationId xmlns:p14="http://schemas.microsoft.com/office/powerpoint/2010/main" val="335070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454C35-D357-4BC1-9227-F1296F916708}"/>
              </a:ext>
            </a:extLst>
          </p:cNvPr>
          <p:cNvPicPr>
            <a:picLocks noChangeAspect="1"/>
          </p:cNvPicPr>
          <p:nvPr/>
        </p:nvPicPr>
        <p:blipFill>
          <a:blip r:embed="rId2"/>
          <a:stretch>
            <a:fillRect/>
          </a:stretch>
        </p:blipFill>
        <p:spPr>
          <a:xfrm>
            <a:off x="6880544" y="1688601"/>
            <a:ext cx="1882268" cy="3609427"/>
          </a:xfrm>
          <a:prstGeom prst="rect">
            <a:avLst/>
          </a:prstGeom>
          <a:ln>
            <a:noFill/>
          </a:ln>
          <a:effectLst>
            <a:outerShdw blurRad="292100" dist="139700" dir="2700000" algn="tl" rotWithShape="0">
              <a:srgbClr val="333333">
                <a:alpha val="65000"/>
              </a:srgbClr>
            </a:outerShdw>
          </a:effectLst>
        </p:spPr>
      </p:pic>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207424" y="2956556"/>
            <a:ext cx="1908142" cy="1015663"/>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Switch to Business Account</a:t>
            </a:r>
          </a:p>
        </p:txBody>
      </p:sp>
      <p:pic>
        <p:nvPicPr>
          <p:cNvPr id="4" name="Picture 3">
            <a:extLst>
              <a:ext uri="{FF2B5EF4-FFF2-40B4-BE49-F238E27FC236}">
                <a16:creationId xmlns:a16="http://schemas.microsoft.com/office/drawing/2014/main" id="{F3C6C9BA-FEF9-4179-9584-C493D9540243}"/>
              </a:ext>
            </a:extLst>
          </p:cNvPr>
          <p:cNvPicPr>
            <a:picLocks noChangeAspect="1"/>
          </p:cNvPicPr>
          <p:nvPr/>
        </p:nvPicPr>
        <p:blipFill>
          <a:blip r:embed="rId3"/>
          <a:stretch>
            <a:fillRect/>
          </a:stretch>
        </p:blipFill>
        <p:spPr>
          <a:xfrm>
            <a:off x="2239686" y="1694187"/>
            <a:ext cx="1908142" cy="360942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175F5AF-FA3A-436F-9A48-B6F04AD63A42}"/>
              </a:ext>
            </a:extLst>
          </p:cNvPr>
          <p:cNvPicPr>
            <a:picLocks noChangeAspect="1"/>
          </p:cNvPicPr>
          <p:nvPr/>
        </p:nvPicPr>
        <p:blipFill>
          <a:blip r:embed="rId4"/>
          <a:stretch>
            <a:fillRect/>
          </a:stretch>
        </p:blipFill>
        <p:spPr>
          <a:xfrm>
            <a:off x="4644449" y="1689466"/>
            <a:ext cx="1871866" cy="360942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3C03AEFF-7F5B-44ED-A80D-0A3D93619D45}"/>
              </a:ext>
            </a:extLst>
          </p:cNvPr>
          <p:cNvSpPr/>
          <p:nvPr/>
        </p:nvSpPr>
        <p:spPr>
          <a:xfrm>
            <a:off x="4589782" y="3316954"/>
            <a:ext cx="795212" cy="210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p>
        </p:txBody>
      </p:sp>
      <p:sp>
        <p:nvSpPr>
          <p:cNvPr id="12" name="Rectangle 11">
            <a:extLst>
              <a:ext uri="{FF2B5EF4-FFF2-40B4-BE49-F238E27FC236}">
                <a16:creationId xmlns:a16="http://schemas.microsoft.com/office/drawing/2014/main" id="{15E95385-4726-447C-8A90-30C4D1534637}"/>
              </a:ext>
            </a:extLst>
          </p:cNvPr>
          <p:cNvSpPr/>
          <p:nvPr/>
        </p:nvSpPr>
        <p:spPr>
          <a:xfrm>
            <a:off x="2884241" y="5112417"/>
            <a:ext cx="795212" cy="210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p>
        </p:txBody>
      </p:sp>
      <p:sp>
        <p:nvSpPr>
          <p:cNvPr id="14" name="Rectangle 13">
            <a:extLst>
              <a:ext uri="{FF2B5EF4-FFF2-40B4-BE49-F238E27FC236}">
                <a16:creationId xmlns:a16="http://schemas.microsoft.com/office/drawing/2014/main" id="{233244F2-F5A5-49E1-9D9A-2F6A3EE5E3E8}"/>
              </a:ext>
            </a:extLst>
          </p:cNvPr>
          <p:cNvSpPr/>
          <p:nvPr/>
        </p:nvSpPr>
        <p:spPr>
          <a:xfrm>
            <a:off x="6880549" y="4418297"/>
            <a:ext cx="1300163" cy="2044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p>
        </p:txBody>
      </p:sp>
    </p:spTree>
    <p:extLst>
      <p:ext uri="{BB962C8B-B14F-4D97-AF65-F5344CB8AC3E}">
        <p14:creationId xmlns:p14="http://schemas.microsoft.com/office/powerpoint/2010/main" val="420283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5" name="Picture 4">
            <a:extLst>
              <a:ext uri="{FF2B5EF4-FFF2-40B4-BE49-F238E27FC236}">
                <a16:creationId xmlns:a16="http://schemas.microsoft.com/office/drawing/2014/main" id="{34A18E2A-65AC-4459-953E-4D257EC2B631}"/>
              </a:ext>
            </a:extLst>
          </p:cNvPr>
          <p:cNvPicPr>
            <a:picLocks noChangeAspect="1"/>
          </p:cNvPicPr>
          <p:nvPr/>
        </p:nvPicPr>
        <p:blipFill>
          <a:blip r:embed="rId2"/>
          <a:stretch>
            <a:fillRect/>
          </a:stretch>
        </p:blipFill>
        <p:spPr>
          <a:xfrm>
            <a:off x="1364660" y="1727801"/>
            <a:ext cx="2161717" cy="360942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6DC2515-FB06-4346-A8E4-9C48D60A7ECD}"/>
              </a:ext>
            </a:extLst>
          </p:cNvPr>
          <p:cNvPicPr>
            <a:picLocks noChangeAspect="1"/>
          </p:cNvPicPr>
          <p:nvPr/>
        </p:nvPicPr>
        <p:blipFill>
          <a:blip r:embed="rId3"/>
          <a:stretch>
            <a:fillRect/>
          </a:stretch>
        </p:blipFill>
        <p:spPr>
          <a:xfrm>
            <a:off x="4046836" y="1727800"/>
            <a:ext cx="1894845" cy="3609427"/>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9EEE41F-CF6C-4892-A740-0911AAC9D4C7}"/>
              </a:ext>
            </a:extLst>
          </p:cNvPr>
          <p:cNvSpPr/>
          <p:nvPr/>
        </p:nvSpPr>
        <p:spPr>
          <a:xfrm>
            <a:off x="4350624" y="5123005"/>
            <a:ext cx="1287256" cy="1948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90292A"/>
              </a:solidFill>
            </a:endParaRPr>
          </a:p>
        </p:txBody>
      </p:sp>
      <p:pic>
        <p:nvPicPr>
          <p:cNvPr id="10" name="Picture 9">
            <a:extLst>
              <a:ext uri="{FF2B5EF4-FFF2-40B4-BE49-F238E27FC236}">
                <a16:creationId xmlns:a16="http://schemas.microsoft.com/office/drawing/2014/main" id="{1659E0F4-304D-4D5C-838C-90DF36208320}"/>
              </a:ext>
            </a:extLst>
          </p:cNvPr>
          <p:cNvPicPr>
            <a:picLocks noChangeAspect="1"/>
          </p:cNvPicPr>
          <p:nvPr/>
        </p:nvPicPr>
        <p:blipFill>
          <a:blip r:embed="rId4"/>
          <a:stretch>
            <a:fillRect/>
          </a:stretch>
        </p:blipFill>
        <p:spPr>
          <a:xfrm>
            <a:off x="6462141" y="1727800"/>
            <a:ext cx="1894845" cy="3606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039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852325" y="897044"/>
            <a:ext cx="2952420" cy="707886"/>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Switch Back to Personal Account</a:t>
            </a:r>
          </a:p>
        </p:txBody>
      </p:sp>
      <p:grpSp>
        <p:nvGrpSpPr>
          <p:cNvPr id="10" name="Group 9">
            <a:extLst>
              <a:ext uri="{FF2B5EF4-FFF2-40B4-BE49-F238E27FC236}">
                <a16:creationId xmlns:a16="http://schemas.microsoft.com/office/drawing/2014/main" id="{3864FEF0-A0CC-7F3F-12C3-C8D6C78FB2D4}"/>
              </a:ext>
            </a:extLst>
          </p:cNvPr>
          <p:cNvGrpSpPr/>
          <p:nvPr/>
        </p:nvGrpSpPr>
        <p:grpSpPr>
          <a:xfrm>
            <a:off x="2230981" y="1600575"/>
            <a:ext cx="6284024" cy="3662158"/>
            <a:chOff x="2230981" y="1600575"/>
            <a:chExt cx="6284024" cy="3662158"/>
          </a:xfrm>
        </p:grpSpPr>
        <p:pic>
          <p:nvPicPr>
            <p:cNvPr id="12" name="Picture 11">
              <a:extLst>
                <a:ext uri="{FF2B5EF4-FFF2-40B4-BE49-F238E27FC236}">
                  <a16:creationId xmlns:a16="http://schemas.microsoft.com/office/drawing/2014/main" id="{1BCA4CD5-DDF0-40AC-A71C-833F8B7753CF}"/>
                </a:ext>
              </a:extLst>
            </p:cNvPr>
            <p:cNvPicPr>
              <a:picLocks noChangeAspect="1"/>
            </p:cNvPicPr>
            <p:nvPr/>
          </p:nvPicPr>
          <p:blipFill>
            <a:blip r:embed="rId2"/>
            <a:stretch>
              <a:fillRect/>
            </a:stretch>
          </p:blipFill>
          <p:spPr>
            <a:xfrm>
              <a:off x="4447198" y="1629595"/>
              <a:ext cx="1871866" cy="360942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3C6C9BA-FEF9-4179-9584-C493D9540243}"/>
                </a:ext>
              </a:extLst>
            </p:cNvPr>
            <p:cNvPicPr>
              <a:picLocks noChangeAspect="1"/>
            </p:cNvPicPr>
            <p:nvPr/>
          </p:nvPicPr>
          <p:blipFill>
            <a:blip r:embed="rId3"/>
            <a:stretch>
              <a:fillRect/>
            </a:stretch>
          </p:blipFill>
          <p:spPr>
            <a:xfrm>
              <a:off x="2230981" y="1641451"/>
              <a:ext cx="1908142" cy="3609427"/>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9EEE41F-CF6C-4892-A740-0911AAC9D4C7}"/>
                </a:ext>
              </a:extLst>
            </p:cNvPr>
            <p:cNvSpPr/>
            <p:nvPr/>
          </p:nvSpPr>
          <p:spPr>
            <a:xfrm>
              <a:off x="4768776" y="3260427"/>
              <a:ext cx="626371"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solidFill>
                  <a:srgbClr val="90292A"/>
                </a:solidFill>
              </a:endParaRPr>
            </a:p>
          </p:txBody>
        </p:sp>
        <p:pic>
          <p:nvPicPr>
            <p:cNvPr id="16" name="Picture 15">
              <a:extLst>
                <a:ext uri="{FF2B5EF4-FFF2-40B4-BE49-F238E27FC236}">
                  <a16:creationId xmlns:a16="http://schemas.microsoft.com/office/drawing/2014/main" id="{B932360E-4442-49CB-B995-85F58980F6BF}"/>
                </a:ext>
              </a:extLst>
            </p:cNvPr>
            <p:cNvPicPr>
              <a:picLocks noChangeAspect="1"/>
            </p:cNvPicPr>
            <p:nvPr/>
          </p:nvPicPr>
          <p:blipFill>
            <a:blip r:embed="rId4"/>
            <a:stretch>
              <a:fillRect/>
            </a:stretch>
          </p:blipFill>
          <p:spPr>
            <a:xfrm>
              <a:off x="6639155" y="1600575"/>
              <a:ext cx="1875850" cy="3633138"/>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C4792FE-EEB2-476B-9B91-1D44C8233C04}"/>
                </a:ext>
              </a:extLst>
            </p:cNvPr>
            <p:cNvSpPr/>
            <p:nvPr/>
          </p:nvSpPr>
          <p:spPr>
            <a:xfrm>
              <a:off x="6988911" y="4345959"/>
              <a:ext cx="1176338"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90292A"/>
                </a:solidFill>
              </a:endParaRPr>
            </a:p>
          </p:txBody>
        </p:sp>
        <p:pic>
          <p:nvPicPr>
            <p:cNvPr id="5" name="Picture 4">
              <a:extLst>
                <a:ext uri="{FF2B5EF4-FFF2-40B4-BE49-F238E27FC236}">
                  <a16:creationId xmlns:a16="http://schemas.microsoft.com/office/drawing/2014/main" id="{3C91F265-7496-B3BD-0AA7-7C396ADD73E4}"/>
                </a:ext>
              </a:extLst>
            </p:cNvPr>
            <p:cNvPicPr>
              <a:picLocks noChangeAspect="1"/>
            </p:cNvPicPr>
            <p:nvPr/>
          </p:nvPicPr>
          <p:blipFill>
            <a:blip r:embed="rId2"/>
            <a:stretch>
              <a:fillRect/>
            </a:stretch>
          </p:blipFill>
          <p:spPr>
            <a:xfrm>
              <a:off x="4459214" y="1641451"/>
              <a:ext cx="1871866" cy="360942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9190330-CBBA-11FA-8A63-BFD35E5067B1}"/>
                </a:ext>
              </a:extLst>
            </p:cNvPr>
            <p:cNvSpPr/>
            <p:nvPr/>
          </p:nvSpPr>
          <p:spPr>
            <a:xfrm>
              <a:off x="4460533" y="3277593"/>
              <a:ext cx="626371"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dirty="0">
                <a:solidFill>
                  <a:srgbClr val="90292A"/>
                </a:solidFill>
              </a:endParaRPr>
            </a:p>
          </p:txBody>
        </p:sp>
        <p:pic>
          <p:nvPicPr>
            <p:cNvPr id="8" name="Picture 7">
              <a:extLst>
                <a:ext uri="{FF2B5EF4-FFF2-40B4-BE49-F238E27FC236}">
                  <a16:creationId xmlns:a16="http://schemas.microsoft.com/office/drawing/2014/main" id="{118B1AB2-0D46-2A8D-B7F6-0B66DC93DF0D}"/>
                </a:ext>
              </a:extLst>
            </p:cNvPr>
            <p:cNvPicPr>
              <a:picLocks noChangeAspect="1"/>
            </p:cNvPicPr>
            <p:nvPr/>
          </p:nvPicPr>
          <p:blipFill>
            <a:blip r:embed="rId4"/>
            <a:stretch>
              <a:fillRect/>
            </a:stretch>
          </p:blipFill>
          <p:spPr>
            <a:xfrm>
              <a:off x="6639155" y="1629595"/>
              <a:ext cx="1875850" cy="3633138"/>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17247561-2476-FEC7-AC5F-2ED2A5A7144F}"/>
                </a:ext>
              </a:extLst>
            </p:cNvPr>
            <p:cNvSpPr/>
            <p:nvPr/>
          </p:nvSpPr>
          <p:spPr>
            <a:xfrm>
              <a:off x="6661004" y="4392621"/>
              <a:ext cx="1176338"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90292A"/>
                </a:solidFill>
              </a:endParaRPr>
            </a:p>
          </p:txBody>
        </p:sp>
      </p:grpSp>
    </p:spTree>
    <p:extLst>
      <p:ext uri="{BB962C8B-B14F-4D97-AF65-F5344CB8AC3E}">
        <p14:creationId xmlns:p14="http://schemas.microsoft.com/office/powerpoint/2010/main" val="49850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5" name="Picture 4">
            <a:extLst>
              <a:ext uri="{FF2B5EF4-FFF2-40B4-BE49-F238E27FC236}">
                <a16:creationId xmlns:a16="http://schemas.microsoft.com/office/drawing/2014/main" id="{20E3EB67-DE47-4864-B5F6-D02EE163A0FB}"/>
              </a:ext>
            </a:extLst>
          </p:cNvPr>
          <p:cNvPicPr>
            <a:picLocks noChangeAspect="1"/>
          </p:cNvPicPr>
          <p:nvPr/>
        </p:nvPicPr>
        <p:blipFill rotWithShape="1">
          <a:blip r:embed="rId2"/>
          <a:srcRect b="671"/>
          <a:stretch/>
        </p:blipFill>
        <p:spPr>
          <a:xfrm>
            <a:off x="1116109" y="2284331"/>
            <a:ext cx="7516697" cy="334577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365495C-1461-44E8-AAA8-D3B97768B266}"/>
              </a:ext>
            </a:extLst>
          </p:cNvPr>
          <p:cNvSpPr/>
          <p:nvPr/>
        </p:nvSpPr>
        <p:spPr>
          <a:xfrm>
            <a:off x="1116109" y="1503868"/>
            <a:ext cx="5654255" cy="400110"/>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Optimize your Business Profile</a:t>
            </a:r>
          </a:p>
        </p:txBody>
      </p:sp>
    </p:spTree>
    <p:extLst>
      <p:ext uri="{BB962C8B-B14F-4D97-AF65-F5344CB8AC3E}">
        <p14:creationId xmlns:p14="http://schemas.microsoft.com/office/powerpoint/2010/main" val="80946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382311" y="986395"/>
            <a:ext cx="4004622"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Instagram Stories Highlights</a:t>
            </a:r>
          </a:p>
        </p:txBody>
      </p:sp>
      <p:sp>
        <p:nvSpPr>
          <p:cNvPr id="6" name="Rectangle 5"/>
          <p:cNvSpPr/>
          <p:nvPr/>
        </p:nvSpPr>
        <p:spPr>
          <a:xfrm>
            <a:off x="382316" y="1449071"/>
            <a:ext cx="7286585"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Select stories to be featured in the Highlights where they will be shown until removed manually.</a:t>
            </a:r>
          </a:p>
        </p:txBody>
      </p:sp>
      <p:pic>
        <p:nvPicPr>
          <p:cNvPr id="1026" name="Picture 2" descr="Image result for instagram story highli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1917" y="2221710"/>
            <a:ext cx="5426288" cy="2832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2317" y="2278687"/>
            <a:ext cx="3390225" cy="2677656"/>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You can use Highlights to: </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Create trailers for your account. Show off your customers.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Showcase product features.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Directly address new followers with a pitch about your content and account.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Advertise a sale.</a:t>
            </a:r>
          </a:p>
        </p:txBody>
      </p:sp>
    </p:spTree>
    <p:extLst>
      <p:ext uri="{BB962C8B-B14F-4D97-AF65-F5344CB8AC3E}">
        <p14:creationId xmlns:p14="http://schemas.microsoft.com/office/powerpoint/2010/main" val="995202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662979" y="3045816"/>
            <a:ext cx="5288627"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Instagram Stories Highlights – Design </a:t>
            </a:r>
          </a:p>
        </p:txBody>
      </p:sp>
      <p:pic>
        <p:nvPicPr>
          <p:cNvPr id="5" name="Picture 4">
            <a:extLst>
              <a:ext uri="{FF2B5EF4-FFF2-40B4-BE49-F238E27FC236}">
                <a16:creationId xmlns:a16="http://schemas.microsoft.com/office/drawing/2014/main" id="{1C3D29CD-1B80-4866-8913-13EDEAD24FA4}"/>
              </a:ext>
            </a:extLst>
          </p:cNvPr>
          <p:cNvPicPr>
            <a:picLocks noChangeAspect="1"/>
          </p:cNvPicPr>
          <p:nvPr/>
        </p:nvPicPr>
        <p:blipFill>
          <a:blip r:embed="rId2"/>
          <a:stretch>
            <a:fillRect/>
          </a:stretch>
        </p:blipFill>
        <p:spPr>
          <a:xfrm>
            <a:off x="6102464" y="1352615"/>
            <a:ext cx="2121535" cy="4186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611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614351" y="1510253"/>
            <a:ext cx="2337499" cy="400110"/>
          </a:xfrm>
          <a:prstGeom prst="rect">
            <a:avLst/>
          </a:prstGeom>
        </p:spPr>
        <p:txBody>
          <a:bodyPr wrap="none">
            <a:spAutoFit/>
          </a:bodyPr>
          <a:lstStyle/>
          <a:p>
            <a:pPr algn="l"/>
            <a:r>
              <a:rPr lang="en-US" sz="2000" b="1" dirty="0">
                <a:solidFill>
                  <a:srgbClr val="90292A"/>
                </a:solidFill>
                <a:latin typeface="Georgia" panose="02040502050405020303" pitchFamily="18" charset="0"/>
                <a:cs typeface="Arial" panose="020B0604020202020204" pitchFamily="34" charset="0"/>
              </a:rPr>
              <a:t>Instagram Reels</a:t>
            </a:r>
          </a:p>
        </p:txBody>
      </p:sp>
      <p:sp>
        <p:nvSpPr>
          <p:cNvPr id="11" name="TextBox 10">
            <a:extLst>
              <a:ext uri="{FF2B5EF4-FFF2-40B4-BE49-F238E27FC236}">
                <a16:creationId xmlns:a16="http://schemas.microsoft.com/office/drawing/2014/main" id="{1CAED429-EF34-4F33-B783-523CA311CDCD}"/>
              </a:ext>
            </a:extLst>
          </p:cNvPr>
          <p:cNvSpPr txBox="1"/>
          <p:nvPr/>
        </p:nvSpPr>
        <p:spPr>
          <a:xfrm>
            <a:off x="614350" y="2062138"/>
            <a:ext cx="2836240" cy="2031325"/>
          </a:xfrm>
          <a:prstGeom prst="rect">
            <a:avLst/>
          </a:prstGeom>
          <a:noFill/>
        </p:spPr>
        <p:txBody>
          <a:bodyPr wrap="square">
            <a:spAutoFit/>
          </a:bodyPr>
          <a:lstStyle/>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Showcase new products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Answer common questions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Provide helpful tips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Suggest use cases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Collaborate with influencers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Post behind-the-scenes videos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Share exclusive deals/sales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Tease upcoming events</a:t>
            </a:r>
          </a:p>
          <a:p>
            <a:pPr marL="185742" indent="-185742">
              <a:buFont typeface="Arial" panose="020B0604020202020204" pitchFamily="34" charset="0"/>
              <a:buChar char="•"/>
            </a:pPr>
            <a:r>
              <a:rPr lang="en-US" sz="1400" dirty="0">
                <a:latin typeface="Arial" panose="020B0604020202020204" pitchFamily="34" charset="0"/>
                <a:cs typeface="Arial" panose="020B0604020202020204" pitchFamily="34" charset="0"/>
              </a:rPr>
              <a:t>Get into the trends</a:t>
            </a:r>
          </a:p>
        </p:txBody>
      </p:sp>
      <p:pic>
        <p:nvPicPr>
          <p:cNvPr id="1026" name="5C8DAB85-A8D1-4C02-BD2D-1975CBB7A50A">
            <a:extLst>
              <a:ext uri="{FF2B5EF4-FFF2-40B4-BE49-F238E27FC236}">
                <a16:creationId xmlns:a16="http://schemas.microsoft.com/office/drawing/2014/main" id="{AC9E4CDF-B274-4A25-B039-041720AF3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152" y="525566"/>
            <a:ext cx="2836240" cy="5562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7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4D55539-FAC2-4834-A3BB-2BD76C9FD6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89" b="1069"/>
          <a:stretch/>
        </p:blipFill>
        <p:spPr bwMode="auto">
          <a:xfrm>
            <a:off x="3185651" y="442452"/>
            <a:ext cx="5160706" cy="5576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ECBBFF-14FC-81FE-EF72-A69C9DF553D1}"/>
              </a:ext>
            </a:extLst>
          </p:cNvPr>
          <p:cNvPicPr>
            <a:picLocks noChangeAspect="1"/>
          </p:cNvPicPr>
          <p:nvPr/>
        </p:nvPicPr>
        <p:blipFill>
          <a:blip r:embed="rId3"/>
          <a:stretch>
            <a:fillRect/>
          </a:stretch>
        </p:blipFill>
        <p:spPr>
          <a:xfrm>
            <a:off x="269005" y="2952750"/>
            <a:ext cx="2581275" cy="476250"/>
          </a:xfrm>
          <a:prstGeom prst="rect">
            <a:avLst/>
          </a:prstGeom>
        </p:spPr>
      </p:pic>
    </p:spTree>
    <p:extLst>
      <p:ext uri="{BB962C8B-B14F-4D97-AF65-F5344CB8AC3E}">
        <p14:creationId xmlns:p14="http://schemas.microsoft.com/office/powerpoint/2010/main" val="5989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5" name="Picture 4">
            <a:extLst>
              <a:ext uri="{FF2B5EF4-FFF2-40B4-BE49-F238E27FC236}">
                <a16:creationId xmlns:a16="http://schemas.microsoft.com/office/drawing/2014/main" id="{2B4B8C5B-96BA-9FD2-9EA5-BCD73BA26780}"/>
              </a:ext>
            </a:extLst>
          </p:cNvPr>
          <p:cNvPicPr>
            <a:picLocks noChangeAspect="1"/>
          </p:cNvPicPr>
          <p:nvPr/>
        </p:nvPicPr>
        <p:blipFill rotWithShape="1">
          <a:blip r:embed="rId2"/>
          <a:srcRect l="4567" t="13342" r="21588" b="16783"/>
          <a:stretch/>
        </p:blipFill>
        <p:spPr>
          <a:xfrm>
            <a:off x="599768" y="1317523"/>
            <a:ext cx="7315200" cy="3893575"/>
          </a:xfrm>
          <a:prstGeom prst="rect">
            <a:avLst/>
          </a:prstGeom>
        </p:spPr>
      </p:pic>
    </p:spTree>
    <p:extLst>
      <p:ext uri="{BB962C8B-B14F-4D97-AF65-F5344CB8AC3E}">
        <p14:creationId xmlns:p14="http://schemas.microsoft.com/office/powerpoint/2010/main" val="3686298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719CE3-A7B6-4B1C-807F-EB7FE0932C85}"/>
              </a:ext>
            </a:extLst>
          </p:cNvPr>
          <p:cNvPicPr>
            <a:picLocks noChangeAspect="1"/>
          </p:cNvPicPr>
          <p:nvPr/>
        </p:nvPicPr>
        <p:blipFill>
          <a:blip r:embed="rId2"/>
          <a:stretch>
            <a:fillRect/>
          </a:stretch>
        </p:blipFill>
        <p:spPr>
          <a:xfrm>
            <a:off x="2598523" y="1687983"/>
            <a:ext cx="1953072" cy="3684615"/>
          </a:xfrm>
          <a:prstGeom prst="rect">
            <a:avLst/>
          </a:prstGeom>
          <a:ln>
            <a:noFill/>
          </a:ln>
          <a:effectLst>
            <a:outerShdw blurRad="292100" dist="139700" dir="2700000" algn="tl" rotWithShape="0">
              <a:srgbClr val="333333">
                <a:alpha val="65000"/>
              </a:srgbClr>
            </a:outerShdw>
          </a:effectLst>
        </p:spPr>
      </p:pic>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575975" y="1131923"/>
            <a:ext cx="1327608"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QR</a:t>
            </a:r>
            <a:r>
              <a:rPr lang="en-US" sz="2000" b="1" dirty="0">
                <a:solidFill>
                  <a:srgbClr val="C00000"/>
                </a:solidFill>
                <a:latin typeface="Georgia" panose="02040502050405020303" pitchFamily="18" charset="0"/>
                <a:cs typeface="Arial" panose="020B0604020202020204" pitchFamily="34" charset="0"/>
              </a:rPr>
              <a:t> </a:t>
            </a:r>
            <a:r>
              <a:rPr lang="en-US" sz="2000" b="1" dirty="0">
                <a:solidFill>
                  <a:srgbClr val="90292A"/>
                </a:solidFill>
                <a:latin typeface="Georgia" panose="02040502050405020303" pitchFamily="18" charset="0"/>
                <a:cs typeface="Arial" panose="020B0604020202020204" pitchFamily="34" charset="0"/>
              </a:rPr>
              <a:t>Code</a:t>
            </a:r>
          </a:p>
        </p:txBody>
      </p:sp>
      <p:sp>
        <p:nvSpPr>
          <p:cNvPr id="4" name="Rectangle 3"/>
          <p:cNvSpPr/>
          <p:nvPr/>
        </p:nvSpPr>
        <p:spPr>
          <a:xfrm>
            <a:off x="459152" y="2830519"/>
            <a:ext cx="2036826" cy="95410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People can scan it to instantly go to your Instagram page and follow you.</a:t>
            </a:r>
          </a:p>
        </p:txBody>
      </p:sp>
      <p:sp>
        <p:nvSpPr>
          <p:cNvPr id="8" name="AutoShape 2" descr="instagram tv"/>
          <p:cNvSpPr>
            <a:spLocks noChangeAspect="1" noChangeArrowheads="1"/>
          </p:cNvSpPr>
          <p:nvPr/>
        </p:nvSpPr>
        <p:spPr bwMode="auto">
          <a:xfrm>
            <a:off x="1289844" y="532011"/>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a:p>
        </p:txBody>
      </p:sp>
      <p:sp>
        <p:nvSpPr>
          <p:cNvPr id="12" name="Rectangle 11"/>
          <p:cNvSpPr/>
          <p:nvPr/>
        </p:nvSpPr>
        <p:spPr>
          <a:xfrm>
            <a:off x="3253601" y="2578735"/>
            <a:ext cx="659270"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C00000"/>
              </a:solidFill>
            </a:endParaRPr>
          </a:p>
        </p:txBody>
      </p:sp>
      <p:pic>
        <p:nvPicPr>
          <p:cNvPr id="14" name="Picture 13">
            <a:extLst>
              <a:ext uri="{FF2B5EF4-FFF2-40B4-BE49-F238E27FC236}">
                <a16:creationId xmlns:a16="http://schemas.microsoft.com/office/drawing/2014/main" id="{71D39557-512B-4F00-8993-A4EFAB4DD94F}"/>
              </a:ext>
            </a:extLst>
          </p:cNvPr>
          <p:cNvPicPr>
            <a:picLocks noChangeAspect="1"/>
          </p:cNvPicPr>
          <p:nvPr/>
        </p:nvPicPr>
        <p:blipFill>
          <a:blip r:embed="rId3"/>
          <a:stretch>
            <a:fillRect/>
          </a:stretch>
        </p:blipFill>
        <p:spPr>
          <a:xfrm>
            <a:off x="4737193" y="1669719"/>
            <a:ext cx="1883227" cy="3743374"/>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FFB5D850-D5E8-4CBE-AA13-D38A5624A92F}"/>
              </a:ext>
            </a:extLst>
          </p:cNvPr>
          <p:cNvPicPr>
            <a:picLocks noChangeAspect="1"/>
          </p:cNvPicPr>
          <p:nvPr/>
        </p:nvPicPr>
        <p:blipFill>
          <a:blip r:embed="rId4"/>
          <a:stretch>
            <a:fillRect/>
          </a:stretch>
        </p:blipFill>
        <p:spPr>
          <a:xfrm>
            <a:off x="6825509" y="1687983"/>
            <a:ext cx="1898793" cy="36846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441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8" name="AutoShape 2" descr="instagram tv"/>
          <p:cNvSpPr>
            <a:spLocks noChangeAspect="1" noChangeArrowheads="1"/>
          </p:cNvSpPr>
          <p:nvPr/>
        </p:nvSpPr>
        <p:spPr bwMode="auto">
          <a:xfrm>
            <a:off x="1289844" y="532011"/>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a:p>
        </p:txBody>
      </p:sp>
      <p:sp>
        <p:nvSpPr>
          <p:cNvPr id="11" name="Rectangle 10">
            <a:extLst>
              <a:ext uri="{FF2B5EF4-FFF2-40B4-BE49-F238E27FC236}">
                <a16:creationId xmlns:a16="http://schemas.microsoft.com/office/drawing/2014/main" id="{54BEC534-6A16-4CC9-9C6E-57519B4B1160}"/>
              </a:ext>
            </a:extLst>
          </p:cNvPr>
          <p:cNvSpPr/>
          <p:nvPr/>
        </p:nvSpPr>
        <p:spPr>
          <a:xfrm>
            <a:off x="543281" y="1132858"/>
            <a:ext cx="6511131" cy="4592283"/>
          </a:xfrm>
          <a:prstGeom prst="rect">
            <a:avLst/>
          </a:prstGeom>
        </p:spPr>
        <p:txBody>
          <a:bodyPr wrap="square">
            <a:spAutoFit/>
          </a:bodyPr>
          <a:lstStyle/>
          <a:p>
            <a:pPr fontAlgn="base"/>
            <a:r>
              <a:rPr lang="en-US" sz="1462" b="1" dirty="0">
                <a:latin typeface="Arial" panose="020B0604020202020204" pitchFamily="34" charset="0"/>
                <a:cs typeface="Arial" panose="020B0604020202020204" pitchFamily="34" charset="0"/>
              </a:rPr>
              <a:t>On your website:</a:t>
            </a:r>
          </a:p>
          <a:p>
            <a:pPr fontAlgn="base"/>
            <a:endParaRPr lang="en-US" sz="1462" b="1" dirty="0">
              <a:latin typeface="Arial" panose="020B0604020202020204" pitchFamily="34" charset="0"/>
              <a:cs typeface="Arial" panose="020B0604020202020204" pitchFamily="34" charset="0"/>
            </a:endParaRP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Add the name tag on your About page</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On your blog (like in the sidebar, or bottom of your blog page)</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On your “Contact us” page</a:t>
            </a:r>
          </a:p>
          <a:p>
            <a:pPr fontAlgn="base">
              <a:buFont typeface="Arial" panose="020B0604020202020204" pitchFamily="34" charset="0"/>
              <a:buChar char="•"/>
            </a:pPr>
            <a:endParaRPr lang="en-US" sz="1462" dirty="0">
              <a:latin typeface="Arial" panose="020B0604020202020204" pitchFamily="34" charset="0"/>
              <a:cs typeface="Arial" panose="020B0604020202020204" pitchFamily="34" charset="0"/>
            </a:endParaRPr>
          </a:p>
          <a:p>
            <a:pPr fontAlgn="base"/>
            <a:r>
              <a:rPr lang="en-US" sz="1462" b="1" dirty="0">
                <a:latin typeface="Arial" panose="020B0604020202020204" pitchFamily="34" charset="0"/>
                <a:cs typeface="Arial" panose="020B0604020202020204" pitchFamily="34" charset="0"/>
              </a:rPr>
              <a:t>Outside of your website:</a:t>
            </a:r>
          </a:p>
          <a:p>
            <a:pPr fontAlgn="base"/>
            <a:endParaRPr lang="en-US" sz="1462" b="1" dirty="0">
              <a:latin typeface="Arial" panose="020B0604020202020204" pitchFamily="34" charset="0"/>
              <a:cs typeface="Arial" panose="020B0604020202020204" pitchFamily="34" charset="0"/>
            </a:endParaRP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Email signature</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Your PDF freebies</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In your YouTube videos</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Pin it on Pinterest</a:t>
            </a:r>
          </a:p>
          <a:p>
            <a:pPr fontAlgn="base">
              <a:buFont typeface="Arial" panose="020B0604020202020204" pitchFamily="34" charset="0"/>
              <a:buChar char="•"/>
            </a:pPr>
            <a:endParaRPr lang="en-US" sz="1462" dirty="0">
              <a:latin typeface="Arial" panose="020B0604020202020204" pitchFamily="34" charset="0"/>
              <a:cs typeface="Arial" panose="020B0604020202020204" pitchFamily="34" charset="0"/>
            </a:endParaRPr>
          </a:p>
          <a:p>
            <a:pPr fontAlgn="base"/>
            <a:r>
              <a:rPr lang="en-US" sz="1462" b="1" dirty="0">
                <a:latin typeface="Arial" panose="020B0604020202020204" pitchFamily="34" charset="0"/>
                <a:cs typeface="Arial" panose="020B0604020202020204" pitchFamily="34" charset="0"/>
              </a:rPr>
              <a:t>If you have a physical shop:</a:t>
            </a:r>
          </a:p>
          <a:p>
            <a:pPr fontAlgn="base"/>
            <a:endParaRPr lang="en-US" sz="1462" b="1" dirty="0">
              <a:latin typeface="Arial" panose="020B0604020202020204" pitchFamily="34" charset="0"/>
              <a:cs typeface="Arial" panose="020B0604020202020204" pitchFamily="34" charset="0"/>
            </a:endParaRP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On your storefront window</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On the tags of your products</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Product delivery box </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At your counter</a:t>
            </a:r>
          </a:p>
          <a:p>
            <a:pPr marL="232177" indent="-232177" fontAlgn="base">
              <a:buFont typeface="Arial" panose="020B0604020202020204" pitchFamily="34" charset="0"/>
              <a:buChar char="•"/>
            </a:pPr>
            <a:r>
              <a:rPr lang="en-US" sz="1462" dirty="0">
                <a:latin typeface="Arial" panose="020B0604020202020204" pitchFamily="34" charset="0"/>
                <a:cs typeface="Arial" panose="020B0604020202020204" pitchFamily="34" charset="0"/>
              </a:rPr>
              <a:t>On the dining tables (as a fun flyer that people can scan straight away)</a:t>
            </a:r>
          </a:p>
        </p:txBody>
      </p:sp>
      <p:sp>
        <p:nvSpPr>
          <p:cNvPr id="13" name="TextBox 12">
            <a:extLst>
              <a:ext uri="{FF2B5EF4-FFF2-40B4-BE49-F238E27FC236}">
                <a16:creationId xmlns:a16="http://schemas.microsoft.com/office/drawing/2014/main" id="{5A1099F9-C4E9-480E-8AA3-4F83BF0A962E}"/>
              </a:ext>
            </a:extLst>
          </p:cNvPr>
          <p:cNvSpPr txBox="1"/>
          <p:nvPr/>
        </p:nvSpPr>
        <p:spPr>
          <a:xfrm>
            <a:off x="543281" y="581311"/>
            <a:ext cx="2385695" cy="400110"/>
          </a:xfrm>
          <a:prstGeom prst="rect">
            <a:avLst/>
          </a:prstGeom>
          <a:noFill/>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Where to Use it? </a:t>
            </a:r>
          </a:p>
        </p:txBody>
      </p:sp>
    </p:spTree>
    <p:extLst>
      <p:ext uri="{BB962C8B-B14F-4D97-AF65-F5344CB8AC3E}">
        <p14:creationId xmlns:p14="http://schemas.microsoft.com/office/powerpoint/2010/main" val="2857881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575976" y="1131923"/>
            <a:ext cx="3201517"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Instagram Verification</a:t>
            </a:r>
          </a:p>
        </p:txBody>
      </p:sp>
      <p:sp>
        <p:nvSpPr>
          <p:cNvPr id="8" name="AutoShape 2" descr="instagram tv"/>
          <p:cNvSpPr>
            <a:spLocks noChangeAspect="1" noChangeArrowheads="1"/>
          </p:cNvSpPr>
          <p:nvPr/>
        </p:nvSpPr>
        <p:spPr bwMode="auto">
          <a:xfrm>
            <a:off x="1289844" y="532011"/>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a:p>
        </p:txBody>
      </p:sp>
      <p:pic>
        <p:nvPicPr>
          <p:cNvPr id="11" name="Picture 10">
            <a:extLst>
              <a:ext uri="{FF2B5EF4-FFF2-40B4-BE49-F238E27FC236}">
                <a16:creationId xmlns:a16="http://schemas.microsoft.com/office/drawing/2014/main" id="{4B443750-3141-4BB5-BEE9-D7040FE64F73}"/>
              </a:ext>
            </a:extLst>
          </p:cNvPr>
          <p:cNvPicPr>
            <a:picLocks noChangeAspect="1"/>
          </p:cNvPicPr>
          <p:nvPr/>
        </p:nvPicPr>
        <p:blipFill>
          <a:blip r:embed="rId2"/>
          <a:stretch>
            <a:fillRect/>
          </a:stretch>
        </p:blipFill>
        <p:spPr>
          <a:xfrm>
            <a:off x="6005823" y="1699360"/>
            <a:ext cx="1882268" cy="360942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F7554C9-4E44-443F-95FA-167E9DCD5276}"/>
              </a:ext>
            </a:extLst>
          </p:cNvPr>
          <p:cNvPicPr>
            <a:picLocks noChangeAspect="1"/>
          </p:cNvPicPr>
          <p:nvPr/>
        </p:nvPicPr>
        <p:blipFill>
          <a:blip r:embed="rId3"/>
          <a:stretch>
            <a:fillRect/>
          </a:stretch>
        </p:blipFill>
        <p:spPr>
          <a:xfrm>
            <a:off x="1612305" y="1704946"/>
            <a:ext cx="1908142" cy="3609427"/>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053C7B6-E309-48B6-ABF6-66DE4A969822}"/>
              </a:ext>
            </a:extLst>
          </p:cNvPr>
          <p:cNvPicPr>
            <a:picLocks noChangeAspect="1"/>
          </p:cNvPicPr>
          <p:nvPr/>
        </p:nvPicPr>
        <p:blipFill>
          <a:blip r:embed="rId4"/>
          <a:stretch>
            <a:fillRect/>
          </a:stretch>
        </p:blipFill>
        <p:spPr>
          <a:xfrm>
            <a:off x="3827204" y="1699352"/>
            <a:ext cx="1871866" cy="3609428"/>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3EF0113B-EFB6-4F00-BF21-3CA671E81770}"/>
              </a:ext>
            </a:extLst>
          </p:cNvPr>
          <p:cNvSpPr/>
          <p:nvPr/>
        </p:nvSpPr>
        <p:spPr>
          <a:xfrm>
            <a:off x="3827202" y="3323907"/>
            <a:ext cx="663518" cy="210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C00000"/>
              </a:solidFill>
            </a:endParaRPr>
          </a:p>
        </p:txBody>
      </p:sp>
      <p:sp>
        <p:nvSpPr>
          <p:cNvPr id="18" name="Rectangle 17">
            <a:extLst>
              <a:ext uri="{FF2B5EF4-FFF2-40B4-BE49-F238E27FC236}">
                <a16:creationId xmlns:a16="http://schemas.microsoft.com/office/drawing/2014/main" id="{91A08105-2E2C-4CB9-B60D-F7F26BDBF25D}"/>
              </a:ext>
            </a:extLst>
          </p:cNvPr>
          <p:cNvSpPr/>
          <p:nvPr/>
        </p:nvSpPr>
        <p:spPr>
          <a:xfrm>
            <a:off x="2256866" y="5104180"/>
            <a:ext cx="640645" cy="210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C00000"/>
              </a:solidFill>
            </a:endParaRPr>
          </a:p>
        </p:txBody>
      </p:sp>
      <p:sp>
        <p:nvSpPr>
          <p:cNvPr id="19" name="Rectangle 18">
            <a:extLst>
              <a:ext uri="{FF2B5EF4-FFF2-40B4-BE49-F238E27FC236}">
                <a16:creationId xmlns:a16="http://schemas.microsoft.com/office/drawing/2014/main" id="{AA3DCD77-6F8E-4020-81D5-C244F0890182}"/>
              </a:ext>
            </a:extLst>
          </p:cNvPr>
          <p:cNvSpPr/>
          <p:nvPr/>
        </p:nvSpPr>
        <p:spPr>
          <a:xfrm>
            <a:off x="6005824" y="3775711"/>
            <a:ext cx="887102" cy="1857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solidFill>
                <a:srgbClr val="90292A"/>
              </a:solidFill>
            </a:endParaRPr>
          </a:p>
        </p:txBody>
      </p:sp>
    </p:spTree>
    <p:extLst>
      <p:ext uri="{BB962C8B-B14F-4D97-AF65-F5344CB8AC3E}">
        <p14:creationId xmlns:p14="http://schemas.microsoft.com/office/powerpoint/2010/main" val="3583794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7" name="Rectangle 6"/>
          <p:cNvSpPr/>
          <p:nvPr/>
        </p:nvSpPr>
        <p:spPr>
          <a:xfrm>
            <a:off x="606202" y="1166685"/>
            <a:ext cx="7803739"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Additional Criteria Considered for Instagram Verification</a:t>
            </a:r>
          </a:p>
        </p:txBody>
      </p:sp>
      <p:sp>
        <p:nvSpPr>
          <p:cNvPr id="8" name="AutoShape 2" descr="instagram tv"/>
          <p:cNvSpPr>
            <a:spLocks noChangeAspect="1" noChangeArrowheads="1"/>
          </p:cNvSpPr>
          <p:nvPr/>
        </p:nvSpPr>
        <p:spPr bwMode="auto">
          <a:xfrm>
            <a:off x="1289844" y="532011"/>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a:p>
        </p:txBody>
      </p:sp>
      <p:sp>
        <p:nvSpPr>
          <p:cNvPr id="9" name="Rectangle 8">
            <a:extLst>
              <a:ext uri="{FF2B5EF4-FFF2-40B4-BE49-F238E27FC236}">
                <a16:creationId xmlns:a16="http://schemas.microsoft.com/office/drawing/2014/main" id="{B617AE01-948A-46A4-850B-09A70E1E0FDD}"/>
              </a:ext>
            </a:extLst>
          </p:cNvPr>
          <p:cNvSpPr/>
          <p:nvPr/>
        </p:nvSpPr>
        <p:spPr>
          <a:xfrm>
            <a:off x="606203" y="1724346"/>
            <a:ext cx="7021418" cy="3754874"/>
          </a:xfrm>
          <a:prstGeom prst="rect">
            <a:avLst/>
          </a:prstGeom>
        </p:spPr>
        <p:txBody>
          <a:bodyPr wrap="square">
            <a:spAutoFit/>
          </a:bodyPr>
          <a:lstStyle/>
          <a:p>
            <a:pPr marL="278612" indent="-278612" fontAlgn="base">
              <a:buAutoNum type="arabicPeriod"/>
            </a:pPr>
            <a:r>
              <a:rPr lang="en-US" sz="1400" b="1" dirty="0">
                <a:latin typeface="Arial" panose="020B0604020202020204" pitchFamily="34" charset="0"/>
                <a:cs typeface="Arial" panose="020B0604020202020204" pitchFamily="34" charset="0"/>
              </a:rPr>
              <a:t>Authentic.</a:t>
            </a:r>
            <a:r>
              <a:rPr lang="en-US" sz="1400" dirty="0">
                <a:latin typeface="Arial" panose="020B0604020202020204" pitchFamily="34" charset="0"/>
                <a:cs typeface="Arial" panose="020B0604020202020204" pitchFamily="34" charset="0"/>
              </a:rPr>
              <a:t> Your account must be a real person, business, or entity. </a:t>
            </a:r>
          </a:p>
          <a:p>
            <a:pPr marL="278612" indent="-278612" fontAlgn="base">
              <a:buAutoNum type="arabicPeriod"/>
            </a:pPr>
            <a:endParaRPr lang="en-US" sz="1400" dirty="0">
              <a:latin typeface="Arial" panose="020B0604020202020204" pitchFamily="34" charset="0"/>
              <a:cs typeface="Arial" panose="020B0604020202020204" pitchFamily="34" charset="0"/>
            </a:endParaRPr>
          </a:p>
          <a:p>
            <a:pPr marL="278612" indent="-278612" fontAlgn="base">
              <a:buAutoNum type="arabicPeriod"/>
            </a:pPr>
            <a:r>
              <a:rPr lang="en-US" sz="1400" b="1" dirty="0">
                <a:latin typeface="Arial" panose="020B0604020202020204" pitchFamily="34" charset="0"/>
                <a:cs typeface="Arial" panose="020B0604020202020204" pitchFamily="34" charset="0"/>
              </a:rPr>
              <a:t>Unique.</a:t>
            </a:r>
            <a:r>
              <a:rPr lang="en-US" sz="1400" dirty="0">
                <a:latin typeface="Arial" panose="020B0604020202020204" pitchFamily="34" charset="0"/>
                <a:cs typeface="Arial" panose="020B0604020202020204" pitchFamily="34" charset="0"/>
              </a:rPr>
              <a:t> Instagram typically doesn’t verify general interest or repost accounts. The content being created and posted must be your own. </a:t>
            </a:r>
          </a:p>
          <a:p>
            <a:pPr marL="278612" indent="-278612" fontAlgn="base">
              <a:buAutoNum type="arabicPeriod"/>
            </a:pPr>
            <a:endParaRPr lang="en-US" sz="1400" b="1" dirty="0">
              <a:latin typeface="Arial" panose="020B0604020202020204" pitchFamily="34" charset="0"/>
              <a:cs typeface="Arial" panose="020B0604020202020204" pitchFamily="34" charset="0"/>
            </a:endParaRPr>
          </a:p>
          <a:p>
            <a:pPr marL="278612" indent="-278612" fontAlgn="base">
              <a:buAutoNum type="arabicPeriod"/>
            </a:pPr>
            <a:r>
              <a:rPr lang="en-US" sz="1400" b="1" dirty="0">
                <a:latin typeface="Arial" panose="020B0604020202020204" pitchFamily="34" charset="0"/>
                <a:cs typeface="Arial" panose="020B0604020202020204" pitchFamily="34" charset="0"/>
              </a:rPr>
              <a:t>Public and Complete.</a:t>
            </a:r>
            <a:r>
              <a:rPr lang="en-US" sz="1400" dirty="0">
                <a:latin typeface="Arial" panose="020B0604020202020204" pitchFamily="34" charset="0"/>
                <a:cs typeface="Arial" panose="020B0604020202020204" pitchFamily="34" charset="0"/>
              </a:rPr>
              <a:t> Instagram requires every verified account to be public and have a completely filled out bio. This includes having a profile picture and posts uploaded to your account. </a:t>
            </a:r>
          </a:p>
          <a:p>
            <a:pPr marL="278612" indent="-278612" fontAlgn="base">
              <a:buAutoNum type="arabicPeriod"/>
            </a:pPr>
            <a:endParaRPr lang="en-US" sz="1400" dirty="0">
              <a:latin typeface="Arial" panose="020B0604020202020204" pitchFamily="34" charset="0"/>
              <a:cs typeface="Arial" panose="020B0604020202020204" pitchFamily="34" charset="0"/>
            </a:endParaRPr>
          </a:p>
          <a:p>
            <a:pPr marL="278612" indent="-278612" fontAlgn="base">
              <a:buAutoNum type="arabicPeriod"/>
            </a:pPr>
            <a:r>
              <a:rPr lang="en-US" sz="1400" b="1" dirty="0">
                <a:latin typeface="Arial" panose="020B0604020202020204" pitchFamily="34" charset="0"/>
                <a:cs typeface="Arial" panose="020B0604020202020204" pitchFamily="34" charset="0"/>
              </a:rPr>
              <a:t>No Cross-promotion. </a:t>
            </a:r>
            <a:r>
              <a:rPr lang="en-US" sz="1400" dirty="0">
                <a:latin typeface="Arial" panose="020B0604020202020204" pitchFamily="34" charset="0"/>
                <a:cs typeface="Arial" panose="020B0604020202020204" pitchFamily="34" charset="0"/>
              </a:rPr>
              <a:t>Your account cannot have “add me” links that tell users to follow you on other social platforms. Your link should only be used to direct traffic to your website, store, landing page, etc.</a:t>
            </a:r>
          </a:p>
          <a:p>
            <a:pPr marL="278612" indent="-278612" fontAlgn="base">
              <a:buAutoNum type="arabicPeriod"/>
            </a:pPr>
            <a:endParaRPr lang="en-US" sz="1400" dirty="0">
              <a:latin typeface="Arial" panose="020B0604020202020204" pitchFamily="34" charset="0"/>
              <a:cs typeface="Arial" panose="020B0604020202020204" pitchFamily="34" charset="0"/>
            </a:endParaRPr>
          </a:p>
          <a:p>
            <a:pPr marL="278612" indent="-278612" fontAlgn="base">
              <a:buAutoNum type="arabicPeriod"/>
            </a:pPr>
            <a:r>
              <a:rPr lang="en-US" sz="1400" b="1" dirty="0">
                <a:latin typeface="Arial" panose="020B0604020202020204" pitchFamily="34" charset="0"/>
                <a:cs typeface="Arial" panose="020B0604020202020204" pitchFamily="34" charset="0"/>
              </a:rPr>
              <a:t>Notable. </a:t>
            </a:r>
            <a:r>
              <a:rPr lang="en-US" sz="1400" dirty="0">
                <a:latin typeface="Arial" panose="020B0604020202020204" pitchFamily="34" charset="0"/>
                <a:cs typeface="Arial" panose="020B0604020202020204" pitchFamily="34" charset="0"/>
              </a:rPr>
              <a:t>While verification was typically reserved for celebrities before, Instagram is now considering accounts that have been featured in multiple well-known news sources. (Paid or promotional content are deemed invalid).</a:t>
            </a:r>
          </a:p>
          <a:p>
            <a:pPr marL="278612" indent="-278612" fontAlgn="base">
              <a:buAutoNum type="arabicPeriod"/>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26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548574" y="2383140"/>
            <a:ext cx="4702771" cy="3108543"/>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Readers tend to search trends, subjects and locations.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Hashtag Recommendations: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Local businesses: </a:t>
            </a:r>
            <a:r>
              <a:rPr lang="en-US" sz="1400" b="1" dirty="0">
                <a:latin typeface="Arial" panose="020B0604020202020204" pitchFamily="34" charset="0"/>
                <a:cs typeface="Arial" panose="020B0604020202020204" pitchFamily="34" charset="0"/>
              </a:rPr>
              <a:t>hashtag your city</a:t>
            </a:r>
            <a:r>
              <a:rPr lang="en-US" sz="1400" dirty="0">
                <a:latin typeface="Arial" panose="020B0604020202020204" pitchFamily="34" charset="0"/>
                <a:cs typeface="Arial" panose="020B0604020202020204" pitchFamily="34" charset="0"/>
              </a:rPr>
              <a:t> (#Spain, #Barcelona, #NewYork, #Dubai)</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Products and services: </a:t>
            </a:r>
            <a:r>
              <a:rPr lang="en-US" sz="1400" b="1" dirty="0">
                <a:latin typeface="Arial" panose="020B0604020202020204" pitchFamily="34" charset="0"/>
                <a:cs typeface="Arial" panose="020B0604020202020204" pitchFamily="34" charset="0"/>
              </a:rPr>
              <a:t>hashtag your niche type</a:t>
            </a:r>
            <a:r>
              <a:rPr lang="en-US" sz="1400" dirty="0">
                <a:latin typeface="Arial" panose="020B0604020202020204" pitchFamily="34" charset="0"/>
                <a:cs typeface="Arial" panose="020B0604020202020204" pitchFamily="34" charset="0"/>
              </a:rPr>
              <a:t> (#Makeup, #Shoes, #Dentist, #Mobiles, #Smartphones)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Experts and websites: </a:t>
            </a:r>
            <a:r>
              <a:rPr lang="en-US" sz="1400" b="1" dirty="0">
                <a:latin typeface="Arial" panose="020B0604020202020204" pitchFamily="34" charset="0"/>
                <a:cs typeface="Arial" panose="020B0604020202020204" pitchFamily="34" charset="0"/>
              </a:rPr>
              <a:t>hashtag your industry</a:t>
            </a:r>
            <a:r>
              <a:rPr lang="en-US" sz="1400" dirty="0">
                <a:latin typeface="Arial" panose="020B0604020202020204" pitchFamily="34" charset="0"/>
                <a:cs typeface="Arial" panose="020B0604020202020204" pitchFamily="34" charset="0"/>
              </a:rPr>
              <a:t> (#Marketing, #Travel, #Fitness)</a:t>
            </a:r>
          </a:p>
          <a:p>
            <a:pPr marL="278612" indent="-278612">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37710" y="1088875"/>
            <a:ext cx="3260829"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Use Relevant Hashtags </a:t>
            </a:r>
          </a:p>
        </p:txBody>
      </p:sp>
      <p:sp>
        <p:nvSpPr>
          <p:cNvPr id="6" name="Rectangle 5"/>
          <p:cNvSpPr/>
          <p:nvPr/>
        </p:nvSpPr>
        <p:spPr>
          <a:xfrm>
            <a:off x="548574" y="1511940"/>
            <a:ext cx="5312303"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Hashtags make it easier for users to search for specific content on a variety of platforms. Another way to get your content noticed.</a:t>
            </a:r>
          </a:p>
        </p:txBody>
      </p:sp>
      <p:pic>
        <p:nvPicPr>
          <p:cNvPr id="2050" name="Picture 2" descr="#socialmedia hashtag feed on instagr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8"/>
          <a:stretch/>
        </p:blipFill>
        <p:spPr bwMode="auto">
          <a:xfrm>
            <a:off x="6064622" y="1511934"/>
            <a:ext cx="2232172" cy="365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20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8" name="Content Placeholder 4">
            <a:extLst>
              <a:ext uri="{FF2B5EF4-FFF2-40B4-BE49-F238E27FC236}">
                <a16:creationId xmlns:a16="http://schemas.microsoft.com/office/drawing/2014/main" id="{B042BB52-B941-4E10-832F-1B22BE369DF4}"/>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9167" t="6882" r="9584" b="13969"/>
          <a:stretch/>
        </p:blipFill>
        <p:spPr>
          <a:xfrm>
            <a:off x="6" y="1120881"/>
            <a:ext cx="4349223" cy="4237703"/>
          </a:xfrm>
          <a:prstGeom prst="rect">
            <a:avLst/>
          </a:prstGeom>
        </p:spPr>
      </p:pic>
      <p:pic>
        <p:nvPicPr>
          <p:cNvPr id="9" name="Picture 8">
            <a:extLst>
              <a:ext uri="{FF2B5EF4-FFF2-40B4-BE49-F238E27FC236}">
                <a16:creationId xmlns:a16="http://schemas.microsoft.com/office/drawing/2014/main" id="{04DDBA63-6AE3-4E1B-BEBE-418D280B45B6}"/>
              </a:ext>
            </a:extLst>
          </p:cNvPr>
          <p:cNvPicPr>
            <a:picLocks noChangeAspect="1"/>
          </p:cNvPicPr>
          <p:nvPr/>
        </p:nvPicPr>
        <p:blipFill rotWithShape="1">
          <a:blip r:embed="rId3">
            <a:extLst>
              <a:ext uri="{28A0092B-C50C-407E-A947-70E740481C1C}">
                <a14:useLocalDpi xmlns:a14="http://schemas.microsoft.com/office/drawing/2010/main" val="0"/>
              </a:ext>
            </a:extLst>
          </a:blip>
          <a:srcRect l="10920" t="5550" r="10378" b="6661"/>
          <a:stretch/>
        </p:blipFill>
        <p:spPr>
          <a:xfrm>
            <a:off x="4707194" y="1179870"/>
            <a:ext cx="3799128" cy="4237702"/>
          </a:xfrm>
          <a:prstGeom prst="rect">
            <a:avLst/>
          </a:prstGeom>
        </p:spPr>
      </p:pic>
    </p:spTree>
    <p:extLst>
      <p:ext uri="{BB962C8B-B14F-4D97-AF65-F5344CB8AC3E}">
        <p14:creationId xmlns:p14="http://schemas.microsoft.com/office/powerpoint/2010/main" val="297835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1B4A4E-EF27-423E-BD23-78BB11325484}"/>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1972"/>
          <a:stretch/>
        </p:blipFill>
        <p:spPr>
          <a:xfrm>
            <a:off x="2280743" y="300094"/>
            <a:ext cx="5643717" cy="4970405"/>
          </a:xfrm>
          <a:prstGeom prst="rect">
            <a:avLst/>
          </a:prstGeom>
        </p:spPr>
      </p:pic>
    </p:spTree>
    <p:extLst>
      <p:ext uri="{BB962C8B-B14F-4D97-AF65-F5344CB8AC3E}">
        <p14:creationId xmlns:p14="http://schemas.microsoft.com/office/powerpoint/2010/main" val="3147937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a:extLst>
              <a:ext uri="{FF2B5EF4-FFF2-40B4-BE49-F238E27FC236}">
                <a16:creationId xmlns:a16="http://schemas.microsoft.com/office/drawing/2014/main" id="{68B68DC4-0D8C-4A95-8432-C48C331CED56}"/>
              </a:ext>
            </a:extLst>
          </p:cNvPr>
          <p:cNvPicPr>
            <a:picLocks noChangeAspect="1"/>
          </p:cNvPicPr>
          <p:nvPr/>
        </p:nvPicPr>
        <p:blipFill rotWithShape="1">
          <a:blip r:embed="rId2">
            <a:extLst>
              <a:ext uri="{28A0092B-C50C-407E-A947-70E740481C1C}">
                <a14:useLocalDpi xmlns:a14="http://schemas.microsoft.com/office/drawing/2010/main" val="0"/>
              </a:ext>
            </a:extLst>
          </a:blip>
          <a:srcRect t="7777" b="20000"/>
          <a:stretch/>
        </p:blipFill>
        <p:spPr>
          <a:xfrm>
            <a:off x="1884662" y="717758"/>
            <a:ext cx="6136676" cy="4432044"/>
          </a:xfrm>
          <a:prstGeom prst="rect">
            <a:avLst/>
          </a:prstGeom>
        </p:spPr>
      </p:pic>
    </p:spTree>
    <p:extLst>
      <p:ext uri="{BB962C8B-B14F-4D97-AF65-F5344CB8AC3E}">
        <p14:creationId xmlns:p14="http://schemas.microsoft.com/office/powerpoint/2010/main" val="65710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135954E2-3F40-4445-86BF-27B4E5184622}"/>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8512"/>
          <a:stretch/>
        </p:blipFill>
        <p:spPr>
          <a:xfrm>
            <a:off x="2298290" y="869954"/>
            <a:ext cx="5309419" cy="4858377"/>
          </a:xfrm>
          <a:prstGeom prst="rect">
            <a:avLst/>
          </a:prstGeom>
        </p:spPr>
      </p:pic>
    </p:spTree>
    <p:extLst>
      <p:ext uri="{BB962C8B-B14F-4D97-AF65-F5344CB8AC3E}">
        <p14:creationId xmlns:p14="http://schemas.microsoft.com/office/powerpoint/2010/main" val="410640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E06E33-4DCA-4CC4-AD92-D2F78458AC26}"/>
              </a:ext>
            </a:extLst>
          </p:cNvPr>
          <p:cNvSpPr/>
          <p:nvPr/>
        </p:nvSpPr>
        <p:spPr>
          <a:xfrm>
            <a:off x="588740" y="1219842"/>
            <a:ext cx="2339999" cy="433388"/>
          </a:xfrm>
          <a:prstGeom prst="rect">
            <a:avLst/>
          </a:prstGeom>
          <a:solidFill>
            <a:srgbClr val="902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2"/>
          </a:p>
        </p:txBody>
      </p:sp>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588732" y="1926791"/>
            <a:ext cx="6547791" cy="523220"/>
          </a:xfrm>
          <a:prstGeom prst="rect">
            <a:avLst/>
          </a:prstGeom>
        </p:spPr>
        <p:txBody>
          <a:bodyPr wrap="square">
            <a:spAutoFit/>
          </a:bodyPr>
          <a:lstStyle/>
          <a:p>
            <a:r>
              <a:rPr lang="en-US" sz="1400" dirty="0">
                <a:latin typeface="Arial"/>
                <a:cs typeface="Arial"/>
              </a:rPr>
              <a:t>As the popularity of photo and video sharing apps continues to rise, more and more businesses and marketers are using Instagram.</a:t>
            </a:r>
          </a:p>
        </p:txBody>
      </p:sp>
      <p:sp>
        <p:nvSpPr>
          <p:cNvPr id="7" name="Rectangle 6"/>
          <p:cNvSpPr/>
          <p:nvPr/>
        </p:nvSpPr>
        <p:spPr>
          <a:xfrm>
            <a:off x="554471" y="1235960"/>
            <a:ext cx="2361544" cy="359009"/>
          </a:xfrm>
          <a:prstGeom prst="rect">
            <a:avLst/>
          </a:prstGeom>
        </p:spPr>
        <p:txBody>
          <a:bodyPr wrap="none">
            <a:spAutoFit/>
          </a:bodyPr>
          <a:lstStyle/>
          <a:p>
            <a:r>
              <a:rPr lang="en-US" sz="1733" b="1" dirty="0">
                <a:solidFill>
                  <a:schemeClr val="bg1"/>
                </a:solidFill>
                <a:latin typeface="Arial" panose="020B0604020202020204" pitchFamily="34" charset="0"/>
                <a:cs typeface="Arial" panose="020B0604020202020204" pitchFamily="34" charset="0"/>
              </a:rPr>
              <a:t>Why use Instagram?</a:t>
            </a:r>
          </a:p>
        </p:txBody>
      </p:sp>
      <p:sp>
        <p:nvSpPr>
          <p:cNvPr id="4" name="Rectangle 3">
            <a:extLst>
              <a:ext uri="{FF2B5EF4-FFF2-40B4-BE49-F238E27FC236}">
                <a16:creationId xmlns:a16="http://schemas.microsoft.com/office/drawing/2014/main" id="{9EDC4F2C-0149-4C24-A860-3623C9BF9B5B}"/>
              </a:ext>
            </a:extLst>
          </p:cNvPr>
          <p:cNvSpPr/>
          <p:nvPr/>
        </p:nvSpPr>
        <p:spPr>
          <a:xfrm>
            <a:off x="588740" y="3220784"/>
            <a:ext cx="4929191" cy="1169551"/>
          </a:xfrm>
          <a:prstGeom prst="rect">
            <a:avLst/>
          </a:prstGeom>
        </p:spPr>
        <p:txBody>
          <a:bodyPr wrap="square">
            <a:spAutoFit/>
          </a:bodyPr>
          <a:lstStyle/>
          <a:p>
            <a:pPr indent="-232177">
              <a:buFont typeface="Arial" panose="020B0604020202020204" pitchFamily="34" charset="0"/>
              <a:buChar char="•"/>
            </a:pPr>
            <a:r>
              <a:rPr lang="en-US" sz="1400" dirty="0">
                <a:latin typeface="Arial"/>
                <a:cs typeface="Arial"/>
              </a:rPr>
              <a:t>To become known?</a:t>
            </a:r>
          </a:p>
          <a:p>
            <a:pPr indent="-232177">
              <a:buFont typeface="Arial" panose="020B0604020202020204" pitchFamily="34" charset="0"/>
              <a:buChar char="•"/>
            </a:pPr>
            <a:r>
              <a:rPr lang="en-US" sz="1400" dirty="0">
                <a:latin typeface="Arial"/>
                <a:cs typeface="Arial"/>
              </a:rPr>
              <a:t>To get more engagement? </a:t>
            </a:r>
          </a:p>
          <a:p>
            <a:pPr indent="-232177">
              <a:buFont typeface="Arial" panose="020B0604020202020204" pitchFamily="34" charset="0"/>
              <a:buChar char="•"/>
            </a:pPr>
            <a:r>
              <a:rPr lang="en-US" sz="1400" dirty="0">
                <a:latin typeface="Arial"/>
                <a:cs typeface="Arial"/>
              </a:rPr>
              <a:t>To drive more sales? </a:t>
            </a:r>
          </a:p>
          <a:p>
            <a:pPr indent="-232177">
              <a:buFont typeface="Arial" panose="020B0604020202020204" pitchFamily="34" charset="0"/>
              <a:buChar char="•"/>
            </a:pPr>
            <a:r>
              <a:rPr lang="en-US" sz="1400" dirty="0">
                <a:latin typeface="Arial"/>
                <a:cs typeface="Arial"/>
              </a:rPr>
              <a:t>To become Influencers?</a:t>
            </a:r>
          </a:p>
          <a:p>
            <a:pPr indent="-232177">
              <a:buFont typeface="Arial" panose="020B0604020202020204" pitchFamily="34" charset="0"/>
              <a:buChar char="•"/>
            </a:pPr>
            <a:r>
              <a:rPr lang="en-US" sz="1400" dirty="0">
                <a:latin typeface="Arial"/>
                <a:cs typeface="Arial"/>
              </a:rPr>
              <a:t>Or maybe just increasing the number of followers?</a:t>
            </a:r>
          </a:p>
        </p:txBody>
      </p:sp>
      <p:sp>
        <p:nvSpPr>
          <p:cNvPr id="8" name="Rectangle 7">
            <a:extLst>
              <a:ext uri="{FF2B5EF4-FFF2-40B4-BE49-F238E27FC236}">
                <a16:creationId xmlns:a16="http://schemas.microsoft.com/office/drawing/2014/main" id="{E7BAAE1A-3A95-474F-A6D8-FCE076D33F61}"/>
              </a:ext>
            </a:extLst>
          </p:cNvPr>
          <p:cNvSpPr/>
          <p:nvPr/>
        </p:nvSpPr>
        <p:spPr>
          <a:xfrm>
            <a:off x="588733" y="2767661"/>
            <a:ext cx="3982180" cy="400110"/>
          </a:xfrm>
          <a:prstGeom prst="rect">
            <a:avLst/>
          </a:prstGeom>
        </p:spPr>
        <p:txBody>
          <a:bodyPr wrap="none">
            <a:spAutoFit/>
          </a:bodyPr>
          <a:lstStyle/>
          <a:p>
            <a:r>
              <a:rPr lang="en-US" sz="2000" b="1" dirty="0">
                <a:solidFill>
                  <a:srgbClr val="90292A"/>
                </a:solidFill>
                <a:latin typeface="Georgia" panose="02040502050405020303" pitchFamily="18" charset="0"/>
                <a:cs typeface="Arial" panose="020B0604020202020204" pitchFamily="34" charset="0"/>
              </a:rPr>
              <a:t>Define your Instagram Goals</a:t>
            </a:r>
          </a:p>
        </p:txBody>
      </p:sp>
    </p:spTree>
    <p:extLst>
      <p:ext uri="{BB962C8B-B14F-4D97-AF65-F5344CB8AC3E}">
        <p14:creationId xmlns:p14="http://schemas.microsoft.com/office/powerpoint/2010/main" val="1729072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25E233-5814-41FE-A13E-6B7DE9628448}"/>
              </a:ext>
            </a:extLst>
          </p:cNvPr>
          <p:cNvPicPr>
            <a:picLocks noChangeAspect="1"/>
          </p:cNvPicPr>
          <p:nvPr/>
        </p:nvPicPr>
        <p:blipFill rotWithShape="1">
          <a:blip r:embed="rId2"/>
          <a:srcRect l="5979" r="5530" b="4306"/>
          <a:stretch/>
        </p:blipFill>
        <p:spPr>
          <a:xfrm>
            <a:off x="1897630" y="173433"/>
            <a:ext cx="5346137" cy="5418381"/>
          </a:xfrm>
          <a:prstGeom prst="rect">
            <a:avLst/>
          </a:prstGeom>
        </p:spPr>
      </p:pic>
    </p:spTree>
    <p:extLst>
      <p:ext uri="{BB962C8B-B14F-4D97-AF65-F5344CB8AC3E}">
        <p14:creationId xmlns:p14="http://schemas.microsoft.com/office/powerpoint/2010/main" val="1674168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4" name="Rectangle 3">
            <a:extLst>
              <a:ext uri="{FF2B5EF4-FFF2-40B4-BE49-F238E27FC236}">
                <a16:creationId xmlns:a16="http://schemas.microsoft.com/office/drawing/2014/main" id="{5D6F4631-7414-FF35-A9EE-3DF680778E70}"/>
              </a:ext>
            </a:extLst>
          </p:cNvPr>
          <p:cNvSpPr/>
          <p:nvPr/>
        </p:nvSpPr>
        <p:spPr>
          <a:xfrm>
            <a:off x="3791463" y="3028890"/>
            <a:ext cx="2323073" cy="523220"/>
          </a:xfrm>
          <a:prstGeom prst="rect">
            <a:avLst/>
          </a:prstGeom>
        </p:spPr>
        <p:txBody>
          <a:bodyPr wrap="none">
            <a:spAutoFit/>
          </a:bodyPr>
          <a:lstStyle/>
          <a:p>
            <a:pPr algn="ctr"/>
            <a:r>
              <a:rPr lang="en-US" sz="2800" b="1" dirty="0">
                <a:solidFill>
                  <a:schemeClr val="bg1"/>
                </a:solidFill>
                <a:latin typeface="Georgia" panose="02040502050405020303" pitchFamily="18" charset="0"/>
                <a:cs typeface="Arial" panose="020B0604020202020204" pitchFamily="34" charset="0"/>
              </a:rPr>
              <a:t>Thank You!</a:t>
            </a:r>
          </a:p>
        </p:txBody>
      </p:sp>
    </p:spTree>
    <p:extLst>
      <p:ext uri="{BB962C8B-B14F-4D97-AF65-F5344CB8AC3E}">
        <p14:creationId xmlns:p14="http://schemas.microsoft.com/office/powerpoint/2010/main" val="305284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1488479" y="2521059"/>
            <a:ext cx="6927111" cy="1815882"/>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Accounts of all sizes are getting fewer likes, comments, and followers than they did in the past. And it all has to do with Instagram’s algorithm.</a:t>
            </a:r>
          </a:p>
        </p:txBody>
      </p:sp>
    </p:spTree>
    <p:extLst>
      <p:ext uri="{BB962C8B-B14F-4D97-AF65-F5344CB8AC3E}">
        <p14:creationId xmlns:p14="http://schemas.microsoft.com/office/powerpoint/2010/main" val="390094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2492" y="756022"/>
            <a:ext cx="5473065" cy="673811"/>
            <a:chOff x="0" y="0"/>
            <a:chExt cx="3077684" cy="347563"/>
          </a:xfrm>
          <a:solidFill>
            <a:srgbClr val="90292A"/>
          </a:solidFill>
        </p:grpSpPr>
        <p:sp>
          <p:nvSpPr>
            <p:cNvPr id="3" name="Freeform 3"/>
            <p:cNvSpPr/>
            <p:nvPr/>
          </p:nvSpPr>
          <p:spPr>
            <a:xfrm>
              <a:off x="0" y="0"/>
              <a:ext cx="3077684" cy="347563"/>
            </a:xfrm>
            <a:custGeom>
              <a:avLst/>
              <a:gdLst/>
              <a:ahLst/>
              <a:cxnLst/>
              <a:rect l="l" t="t" r="r" b="b"/>
              <a:pathLst>
                <a:path w="3077684" h="347563">
                  <a:moveTo>
                    <a:pt x="0" y="0"/>
                  </a:moveTo>
                  <a:lnTo>
                    <a:pt x="3077684" y="0"/>
                  </a:lnTo>
                  <a:lnTo>
                    <a:pt x="3077684" y="347563"/>
                  </a:lnTo>
                  <a:lnTo>
                    <a:pt x="0" y="347563"/>
                  </a:lnTo>
                  <a:close/>
                </a:path>
              </a:pathLst>
            </a:custGeom>
            <a:grpFill/>
          </p:spPr>
        </p:sp>
      </p:grpSp>
      <p:pic>
        <p:nvPicPr>
          <p:cNvPr id="4" name="Picture 4"/>
          <p:cNvPicPr>
            <a:picLocks noChangeAspect="1"/>
          </p:cNvPicPr>
          <p:nvPr/>
        </p:nvPicPr>
        <p:blipFill>
          <a:blip r:embed="rId2"/>
          <a:srcRect t="3605"/>
          <a:stretch>
            <a:fillRect/>
          </a:stretch>
        </p:blipFill>
        <p:spPr>
          <a:xfrm>
            <a:off x="596643" y="1779670"/>
            <a:ext cx="2139901" cy="3671673"/>
          </a:xfrm>
          <a:prstGeom prst="rect">
            <a:avLst/>
          </a:prstGeom>
        </p:spPr>
      </p:pic>
      <p:pic>
        <p:nvPicPr>
          <p:cNvPr id="5" name="Picture 5"/>
          <p:cNvPicPr>
            <a:picLocks noChangeAspect="1"/>
          </p:cNvPicPr>
          <p:nvPr/>
        </p:nvPicPr>
        <p:blipFill>
          <a:blip r:embed="rId3"/>
          <a:srcRect t="6702"/>
          <a:stretch>
            <a:fillRect/>
          </a:stretch>
        </p:blipFill>
        <p:spPr>
          <a:xfrm>
            <a:off x="5875557" y="3429006"/>
            <a:ext cx="2081074" cy="1716371"/>
          </a:xfrm>
          <a:prstGeom prst="rect">
            <a:avLst/>
          </a:prstGeom>
        </p:spPr>
      </p:pic>
      <p:pic>
        <p:nvPicPr>
          <p:cNvPr id="6" name="Picture 6"/>
          <p:cNvPicPr>
            <a:picLocks noChangeAspect="1"/>
          </p:cNvPicPr>
          <p:nvPr/>
        </p:nvPicPr>
        <p:blipFill>
          <a:blip r:embed="rId4"/>
          <a:srcRect/>
          <a:stretch>
            <a:fillRect/>
          </a:stretch>
        </p:blipFill>
        <p:spPr>
          <a:xfrm>
            <a:off x="3014732" y="2941147"/>
            <a:ext cx="2582637" cy="2215902"/>
          </a:xfrm>
          <a:prstGeom prst="rect">
            <a:avLst/>
          </a:prstGeom>
        </p:spPr>
      </p:pic>
      <p:sp>
        <p:nvSpPr>
          <p:cNvPr id="7" name="TextBox 7"/>
          <p:cNvSpPr txBox="1"/>
          <p:nvPr/>
        </p:nvSpPr>
        <p:spPr>
          <a:xfrm>
            <a:off x="-199094" y="903963"/>
            <a:ext cx="6427652" cy="281359"/>
          </a:xfrm>
          <a:prstGeom prst="rect">
            <a:avLst/>
          </a:prstGeom>
        </p:spPr>
        <p:txBody>
          <a:bodyPr lIns="0" tIns="0" rIns="0" bIns="0" rtlCol="0" anchor="t">
            <a:spAutoFit/>
          </a:bodyPr>
          <a:lstStyle/>
          <a:p>
            <a:pPr algn="ctr">
              <a:lnSpc>
                <a:spcPts val="2377"/>
              </a:lnSpc>
            </a:pPr>
            <a:r>
              <a:rPr lang="en-US" sz="1733" b="1" spc="109" dirty="0">
                <a:solidFill>
                  <a:schemeClr val="bg1"/>
                </a:solidFill>
                <a:latin typeface="Arial" panose="020B0604020202020204" pitchFamily="34" charset="0"/>
                <a:cs typeface="Arial" panose="020B0604020202020204" pitchFamily="34" charset="0"/>
              </a:rPr>
              <a:t>Instagram Insights - For Business Profiles</a:t>
            </a:r>
          </a:p>
        </p:txBody>
      </p:sp>
      <p:sp>
        <p:nvSpPr>
          <p:cNvPr id="8" name="TextBox 8"/>
          <p:cNvSpPr txBox="1"/>
          <p:nvPr/>
        </p:nvSpPr>
        <p:spPr>
          <a:xfrm>
            <a:off x="3304792" y="2029950"/>
            <a:ext cx="2002504" cy="239937"/>
          </a:xfrm>
          <a:prstGeom prst="rect">
            <a:avLst/>
          </a:prstGeom>
        </p:spPr>
        <p:txBody>
          <a:bodyPr lIns="0" tIns="0" rIns="0" bIns="0" rtlCol="0" anchor="t">
            <a:spAutoFit/>
          </a:bodyPr>
          <a:lstStyle/>
          <a:p>
            <a:pPr algn="ctr">
              <a:lnSpc>
                <a:spcPts val="2056"/>
              </a:lnSpc>
            </a:pPr>
            <a:r>
              <a:rPr lang="en-US" sz="1300" b="1" spc="41" dirty="0">
                <a:latin typeface="Arial" panose="020B0604020202020204" pitchFamily="34" charset="0"/>
                <a:cs typeface="Arial" panose="020B0604020202020204" pitchFamily="34" charset="0"/>
              </a:rPr>
              <a:t>Post Insights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548333" y="1233520"/>
            <a:ext cx="5654255" cy="707886"/>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How does the Instagram Algorithm work?</a:t>
            </a:r>
          </a:p>
        </p:txBody>
      </p:sp>
      <p:sp>
        <p:nvSpPr>
          <p:cNvPr id="6" name="Rectangle 5">
            <a:extLst>
              <a:ext uri="{FF2B5EF4-FFF2-40B4-BE49-F238E27FC236}">
                <a16:creationId xmlns:a16="http://schemas.microsoft.com/office/drawing/2014/main" id="{F1705630-98FF-463D-8B64-48B89B22526D}"/>
              </a:ext>
            </a:extLst>
          </p:cNvPr>
          <p:cNvSpPr/>
          <p:nvPr/>
        </p:nvSpPr>
        <p:spPr>
          <a:xfrm>
            <a:off x="548333" y="2277882"/>
            <a:ext cx="2952988" cy="2246769"/>
          </a:xfrm>
          <a:prstGeom prst="rect">
            <a:avLst/>
          </a:prstGeom>
        </p:spPr>
        <p:txBody>
          <a:bodyPr wrap="square">
            <a:spAutoFit/>
          </a:bodyPr>
          <a:lstStyle/>
          <a:p>
            <a:pPr marL="232177" indent="-232177">
              <a:buFont typeface="Arial" panose="020B0604020202020204" pitchFamily="34" charset="0"/>
              <a:buChar char="•"/>
            </a:pPr>
            <a:r>
              <a:rPr lang="en-US" sz="1400" b="1" dirty="0">
                <a:solidFill>
                  <a:srgbClr val="90292A"/>
                </a:solidFill>
                <a:latin typeface="Arial" panose="020B0604020202020204" pitchFamily="34" charset="0"/>
                <a:cs typeface="Arial" panose="020B0604020202020204" pitchFamily="34" charset="0"/>
              </a:rPr>
              <a:t>Interests: </a:t>
            </a:r>
            <a:r>
              <a:rPr lang="en-US" sz="1400" dirty="0">
                <a:latin typeface="Arial" panose="020B0604020202020204" pitchFamily="34" charset="0"/>
                <a:cs typeface="Arial" panose="020B0604020202020204" pitchFamily="34" charset="0"/>
              </a:rPr>
              <a:t>Instagram predicts how much you will like a post based on your behavior on the platform.</a:t>
            </a:r>
          </a:p>
          <a:p>
            <a:pPr marL="232177" indent="-232177">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32177" indent="-232177">
              <a:buFont typeface="Arial" panose="020B0604020202020204" pitchFamily="34" charset="0"/>
              <a:buChar char="•"/>
            </a:pPr>
            <a:r>
              <a:rPr lang="en-US" sz="1400" b="1" dirty="0">
                <a:solidFill>
                  <a:srgbClr val="90292A"/>
                </a:solidFill>
                <a:latin typeface="Arial" panose="020B0604020202020204" pitchFamily="34" charset="0"/>
                <a:cs typeface="Arial" panose="020B0604020202020204" pitchFamily="34" charset="0"/>
              </a:rPr>
              <a:t>Posting time: </a:t>
            </a:r>
            <a:r>
              <a:rPr lang="en-US" sz="1400" dirty="0">
                <a:latin typeface="Arial" panose="020B0604020202020204" pitchFamily="34" charset="0"/>
                <a:cs typeface="Arial" panose="020B0604020202020204" pitchFamily="34" charset="0"/>
              </a:rPr>
              <a:t>The latest update in Instagram algorithm prioritizes recent posts.</a:t>
            </a:r>
          </a:p>
          <a:p>
            <a:pPr marL="232177" indent="-232177">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32177" indent="-232177">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6719E29-0A4F-472A-97ED-C91F0B7F0B7F}"/>
              </a:ext>
            </a:extLst>
          </p:cNvPr>
          <p:cNvPicPr>
            <a:picLocks noChangeAspect="1"/>
          </p:cNvPicPr>
          <p:nvPr/>
        </p:nvPicPr>
        <p:blipFill>
          <a:blip r:embed="rId2"/>
          <a:stretch>
            <a:fillRect/>
          </a:stretch>
        </p:blipFill>
        <p:spPr>
          <a:xfrm>
            <a:off x="3976487" y="2038141"/>
            <a:ext cx="5145881" cy="3586339"/>
          </a:xfrm>
          <a:prstGeom prst="rect">
            <a:avLst/>
          </a:prstGeom>
        </p:spPr>
      </p:pic>
    </p:spTree>
    <p:extLst>
      <p:ext uri="{BB962C8B-B14F-4D97-AF65-F5344CB8AC3E}">
        <p14:creationId xmlns:p14="http://schemas.microsoft.com/office/powerpoint/2010/main" val="247807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962968" y="1356998"/>
            <a:ext cx="5654255" cy="707886"/>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How does the Instagram Algorithm work?</a:t>
            </a:r>
          </a:p>
        </p:txBody>
      </p:sp>
      <p:sp>
        <p:nvSpPr>
          <p:cNvPr id="7" name="Rectangle 6">
            <a:extLst>
              <a:ext uri="{FF2B5EF4-FFF2-40B4-BE49-F238E27FC236}">
                <a16:creationId xmlns:a16="http://schemas.microsoft.com/office/drawing/2014/main" id="{11BE667E-7678-4A3F-A34C-121E9422D6F3}"/>
              </a:ext>
            </a:extLst>
          </p:cNvPr>
          <p:cNvSpPr/>
          <p:nvPr/>
        </p:nvSpPr>
        <p:spPr>
          <a:xfrm>
            <a:off x="962968" y="2484793"/>
            <a:ext cx="7091338" cy="2246769"/>
          </a:xfrm>
          <a:prstGeom prst="rect">
            <a:avLst/>
          </a:prstGeom>
        </p:spPr>
        <p:txBody>
          <a:bodyPr wrap="square" lIns="91440" tIns="45720" rIns="91440" bIns="45720" anchor="t">
            <a:spAutoFit/>
          </a:bodyPr>
          <a:lstStyle/>
          <a:p>
            <a:pPr marL="231775" indent="-231775">
              <a:buFont typeface="Arial" panose="020B0604020202020204" pitchFamily="34" charset="0"/>
              <a:buChar char="•"/>
            </a:pPr>
            <a:r>
              <a:rPr lang="en-US" sz="1400" b="1" dirty="0">
                <a:latin typeface="Arial" panose="020B0604020202020204" pitchFamily="34" charset="0"/>
                <a:cs typeface="Arial" panose="020B0604020202020204" pitchFamily="34" charset="0"/>
              </a:rPr>
              <a:t>Frequency of opening Instagram app: </a:t>
            </a:r>
          </a:p>
          <a:p>
            <a:pPr marL="231775" indent="-231775">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more you open the app, the more you will see recent posts in your feeds, listed in their chronological order, as Instagram will show you "the best posts since the time of your last visit". </a:t>
            </a:r>
          </a:p>
          <a:p>
            <a:pPr marL="231775" indent="-231775">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31775" indent="-231775">
              <a:buFont typeface="Arial" panose="020B0604020202020204" pitchFamily="34" charset="0"/>
              <a:buChar char="•"/>
            </a:pPr>
            <a:r>
              <a:rPr lang="en-US" sz="1400" b="1" dirty="0">
                <a:latin typeface="Arial" panose="020B0604020202020204" pitchFamily="34" charset="0"/>
                <a:cs typeface="Arial" panose="020B0604020202020204" pitchFamily="34" charset="0"/>
              </a:rPr>
              <a:t>The number of followers that you have: </a:t>
            </a:r>
          </a:p>
          <a:p>
            <a:pPr marL="231775" indent="-231775">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you follow a lot of people, then you will probably not see all the posts of the accounts that you follow, because Instagram has more options to choose from.</a:t>
            </a:r>
          </a:p>
        </p:txBody>
      </p:sp>
    </p:spTree>
    <p:extLst>
      <p:ext uri="{BB962C8B-B14F-4D97-AF65-F5344CB8AC3E}">
        <p14:creationId xmlns:p14="http://schemas.microsoft.com/office/powerpoint/2010/main" val="122371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5" name="Rectangle 4"/>
          <p:cNvSpPr/>
          <p:nvPr/>
        </p:nvSpPr>
        <p:spPr>
          <a:xfrm>
            <a:off x="949541" y="2950079"/>
            <a:ext cx="5654255" cy="707886"/>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Best time to Post</a:t>
            </a:r>
          </a:p>
          <a:p>
            <a:r>
              <a:rPr lang="en-US" sz="2000" b="1" dirty="0">
                <a:solidFill>
                  <a:srgbClr val="90292A"/>
                </a:solidFill>
                <a:latin typeface="Georgia" panose="02040502050405020303" pitchFamily="18" charset="0"/>
                <a:cs typeface="Arial" panose="020B0604020202020204" pitchFamily="34" charset="0"/>
              </a:rPr>
              <a:t>on Instagram</a:t>
            </a:r>
          </a:p>
        </p:txBody>
      </p:sp>
      <p:pic>
        <p:nvPicPr>
          <p:cNvPr id="7" name="Picture 6">
            <a:extLst>
              <a:ext uri="{FF2B5EF4-FFF2-40B4-BE49-F238E27FC236}">
                <a16:creationId xmlns:a16="http://schemas.microsoft.com/office/drawing/2014/main" id="{85FCDC5D-EA60-431A-90B7-14C6D7B9A5EA}"/>
              </a:ext>
            </a:extLst>
          </p:cNvPr>
          <p:cNvPicPr>
            <a:picLocks noChangeAspect="1"/>
          </p:cNvPicPr>
          <p:nvPr/>
        </p:nvPicPr>
        <p:blipFill>
          <a:blip r:embed="rId2"/>
          <a:stretch>
            <a:fillRect/>
          </a:stretch>
        </p:blipFill>
        <p:spPr>
          <a:xfrm>
            <a:off x="3871261" y="599467"/>
            <a:ext cx="5005780" cy="4575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75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   Facebook Ads Manager- screenshot  "/>
          <p:cNvSpPr>
            <a:spLocks noChangeAspect="1" noChangeArrowheads="1"/>
          </p:cNvSpPr>
          <p:nvPr/>
        </p:nvSpPr>
        <p:spPr bwMode="auto">
          <a:xfrm>
            <a:off x="1364654" y="525566"/>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sp>
        <p:nvSpPr>
          <p:cNvPr id="3" name="AutoShape 4" descr="   Facebook Ads Manager- screenshot  "/>
          <p:cNvSpPr>
            <a:spLocks noChangeAspect="1" noChangeArrowheads="1"/>
          </p:cNvSpPr>
          <p:nvPr/>
        </p:nvSpPr>
        <p:spPr bwMode="auto">
          <a:xfrm>
            <a:off x="1488479" y="649393"/>
            <a:ext cx="247650" cy="247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US" sz="1462" dirty="0"/>
          </a:p>
        </p:txBody>
      </p:sp>
      <p:pic>
        <p:nvPicPr>
          <p:cNvPr id="5" name="Picture 4">
            <a:extLst>
              <a:ext uri="{FF2B5EF4-FFF2-40B4-BE49-F238E27FC236}">
                <a16:creationId xmlns:a16="http://schemas.microsoft.com/office/drawing/2014/main" id="{C2A2BC0D-74D3-4DF4-832E-C588847533CA}"/>
              </a:ext>
            </a:extLst>
          </p:cNvPr>
          <p:cNvPicPr>
            <a:picLocks noChangeAspect="1"/>
          </p:cNvPicPr>
          <p:nvPr/>
        </p:nvPicPr>
        <p:blipFill>
          <a:blip r:embed="rId2"/>
          <a:stretch>
            <a:fillRect/>
          </a:stretch>
        </p:blipFill>
        <p:spPr>
          <a:xfrm>
            <a:off x="3587065" y="835872"/>
            <a:ext cx="5239345" cy="5117366"/>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21ABF3E-5CAB-4B7A-959F-07B7059C2807}"/>
              </a:ext>
            </a:extLst>
          </p:cNvPr>
          <p:cNvSpPr/>
          <p:nvPr/>
        </p:nvSpPr>
        <p:spPr>
          <a:xfrm>
            <a:off x="628411" y="2732836"/>
            <a:ext cx="2398568" cy="1015663"/>
          </a:xfrm>
          <a:prstGeom prst="rect">
            <a:avLst/>
          </a:prstGeom>
        </p:spPr>
        <p:txBody>
          <a:bodyPr wrap="square">
            <a:spAutoFit/>
          </a:bodyPr>
          <a:lstStyle/>
          <a:p>
            <a:r>
              <a:rPr lang="en-US" sz="2000" b="1" dirty="0">
                <a:solidFill>
                  <a:srgbClr val="90292A"/>
                </a:solidFill>
                <a:latin typeface="Georgia" panose="02040502050405020303" pitchFamily="18" charset="0"/>
                <a:cs typeface="Arial" panose="020B0604020202020204" pitchFamily="34" charset="0"/>
              </a:rPr>
              <a:t>Best time to Post</a:t>
            </a:r>
          </a:p>
          <a:p>
            <a:r>
              <a:rPr lang="en-US" sz="2000" b="1" dirty="0">
                <a:solidFill>
                  <a:srgbClr val="90292A"/>
                </a:solidFill>
                <a:latin typeface="Georgia" panose="02040502050405020303" pitchFamily="18" charset="0"/>
                <a:cs typeface="Arial" panose="020B0604020202020204" pitchFamily="34" charset="0"/>
              </a:rPr>
              <a:t>on Instagram</a:t>
            </a:r>
          </a:p>
          <a:p>
            <a:r>
              <a:rPr lang="en-US" sz="2000" b="1" dirty="0">
                <a:solidFill>
                  <a:srgbClr val="90292A"/>
                </a:solidFill>
                <a:latin typeface="Georgia" panose="02040502050405020303" pitchFamily="18" charset="0"/>
                <a:cs typeface="Arial" panose="020B0604020202020204" pitchFamily="34" charset="0"/>
              </a:rPr>
              <a:t>Per Hour</a:t>
            </a:r>
          </a:p>
        </p:txBody>
      </p:sp>
    </p:spTree>
    <p:extLst>
      <p:ext uri="{BB962C8B-B14F-4D97-AF65-F5344CB8AC3E}">
        <p14:creationId xmlns:p14="http://schemas.microsoft.com/office/powerpoint/2010/main" val="2262164414"/>
      </p:ext>
    </p:extLst>
  </p:cSld>
  <p:clrMapOvr>
    <a:masterClrMapping/>
  </p:clrMapOvr>
</p:sld>
</file>

<file path=ppt/theme/theme1.xml><?xml version="1.0" encoding="utf-8"?>
<a:theme xmlns:a="http://schemas.openxmlformats.org/drawingml/2006/main" name="Tema de Office">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SharedWithUsers xmlns="0323e3e7-18dc-45e6-99d2-53fab8d99a6d">
      <UserInfo>
        <DisplayName/>
        <AccountId xsi:nil="true"/>
        <AccountType/>
      </UserInfo>
    </SharedWithUsers>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77089-0F61-4A3B-827B-C13FC83C6673}">
  <ds:schemaRefs>
    <ds:schemaRef ds:uri="0323e3e7-18dc-45e6-99d2-53fab8d99a6d"/>
    <ds:schemaRef ds:uri="fac5c5d6-3f40-4888-827f-2feba602e3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8EB62EB-A6C8-478B-99D9-C1CAAA392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80F207-BEB7-4D04-B584-A93E77C9D2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TotalTime>
  <Words>797</Words>
  <Application>Microsoft Office PowerPoint</Application>
  <PresentationFormat>A4 Paper (210x297 mm)</PresentationFormat>
  <Paragraphs>109</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Ester Benedit Martínez</dc:creator>
  <cp:lastModifiedBy>Charlene Naidoo</cp:lastModifiedBy>
  <cp:revision>52</cp:revision>
  <dcterms:created xsi:type="dcterms:W3CDTF">2016-07-11T04:31:49Z</dcterms:created>
  <dcterms:modified xsi:type="dcterms:W3CDTF">2023-12-07T07:57:55Z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Order">
    <vt:r8>10326500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y fmtid="{D5CDD505-2E9C-101B-9397-08002B2CF9AE}" pid="8" name="MediaServiceImageTags">
    <vt:lpwstr/>
  </property>
</Properties>
</file>