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5884" r:id="rId5"/>
    <p:sldId id="978" r:id="rId6"/>
    <p:sldId id="5885" r:id="rId7"/>
    <p:sldId id="5887" r:id="rId8"/>
    <p:sldId id="5886" r:id="rId9"/>
    <p:sldId id="847" r:id="rId10"/>
    <p:sldId id="848" r:id="rId11"/>
    <p:sldId id="979" r:id="rId12"/>
    <p:sldId id="853" r:id="rId13"/>
    <p:sldId id="854" r:id="rId14"/>
    <p:sldId id="855" r:id="rId15"/>
    <p:sldId id="856" r:id="rId16"/>
    <p:sldId id="981" r:id="rId17"/>
    <p:sldId id="5870" r:id="rId18"/>
  </p:sldIdLst>
  <p:sldSz cx="9906000" cy="6858000" type="A4"/>
  <p:notesSz cx="6858000" cy="9144000"/>
  <p:defaultTextStyle>
    <a:defPPr>
      <a:defRPr lang="es-ES"/>
    </a:defPPr>
    <a:lvl1pPr marL="0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DB397-D55A-5FB5-21FD-96089267F069}" v="7" dt="2023-01-04T13:13:10.231"/>
    <p1510:client id="{EE69AE78-D663-02AF-2C2B-2EA2ABA57F2A}" v="6" dt="2022-09-22T07:25:52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688" y="-21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EA46484-DBEA-461F-A3EF-6F72B80B3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D223C7-63E2-42C7-9DD8-0ECC9DE03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5347-BAA7-49D2-9F61-C4EF07AF2A4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4A616E-02DE-4BB3-8368-F0D687C6F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60D31F-432B-4E4E-A971-0E6C24284A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1D87-FA4C-490E-B4A6-ECE949FDD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4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9CE24-C098-4D6F-8853-4FBA6FCE2500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CA7F-29D6-4EB5-A290-EFF6FFCE4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1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45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7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2F5227-39BE-F54D-BEEC-3360BCF722E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4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1992" y="242423"/>
            <a:ext cx="1644008" cy="11214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6FB5F-C2AF-134F-AC42-492E27CAB31D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1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87958D-6396-EB45-B080-2966513FC99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8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210D92-D7EA-4941-8360-FC572DD0FA55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7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rowd&#10;&#10;Description generated with high confidence">
            <a:extLst>
              <a:ext uri="{FF2B5EF4-FFF2-40B4-BE49-F238E27FC236}">
                <a16:creationId xmlns:a16="http://schemas.microsoft.com/office/drawing/2014/main" id="{A0379E20-441F-4C5C-9947-CE1D1DE48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4004" y="286476"/>
            <a:ext cx="7705459" cy="64148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224B9D-90B1-461A-A87C-7913AA547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0649" y="286477"/>
            <a:ext cx="1508827" cy="817511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3260A64-1C56-4515-8DA9-4CAD4DB761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7542" y="414863"/>
            <a:ext cx="3975059" cy="6891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Aft>
                <a:spcPts val="650"/>
              </a:spcAft>
              <a:defRPr sz="151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o-RO" dirty="0"/>
              <a:t>Lorem ipsum dolor sit amet </a:t>
            </a:r>
            <a:br>
              <a:rPr lang="en-US" dirty="0"/>
            </a:br>
            <a:r>
              <a:rPr lang="ro-RO" dirty="0"/>
              <a:t>consectetur adipiscing elit</a:t>
            </a:r>
            <a:endParaRPr lang="es-ES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FBC3E65-1616-45C8-B304-E7835B70AC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7541" y="1103988"/>
            <a:ext cx="4588591" cy="5880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83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dirty="0"/>
              <a:t>Lorem ipsum dolor sit amet, consectetur adipiscing elit. </a:t>
            </a:r>
            <a:endParaRPr lang="en-US" dirty="0"/>
          </a:p>
          <a:p>
            <a:r>
              <a:rPr lang="ro-RO" dirty="0"/>
              <a:t>Donec vel arcu arcu. Phasellus ultricies</a:t>
            </a:r>
            <a:r>
              <a:rPr lang="en-US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616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4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  <p:sldLayoutId id="2147483654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12168F-BBB5-C845-B138-AB550A9E1E14}"/>
              </a:ext>
            </a:extLst>
          </p:cNvPr>
          <p:cNvSpPr txBox="1"/>
          <p:nvPr/>
        </p:nvSpPr>
        <p:spPr>
          <a:xfrm>
            <a:off x="1126920" y="2853907"/>
            <a:ext cx="537327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921824"/>
                </a:solidFill>
                <a:latin typeface="Georgia"/>
              </a:rPr>
              <a:t>Inbound Marketing</a:t>
            </a:r>
            <a:endParaRPr lang="en-US" sz="3200" dirty="0">
              <a:latin typeface="Georgia"/>
            </a:endParaRPr>
          </a:p>
          <a:p>
            <a:r>
              <a:rPr lang="en-US" sz="3200" b="1" dirty="0">
                <a:solidFill>
                  <a:srgbClr val="921824"/>
                </a:solidFill>
                <a:latin typeface="Georgia" panose="02040502050405020303" pitchFamily="18" charset="0"/>
              </a:rPr>
              <a:t>and Creating the Plan</a:t>
            </a:r>
            <a:endParaRPr lang="en" sz="320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40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7014" y="1582345"/>
            <a:ext cx="6964363" cy="6699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Budget Plan - Sample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10BDF-3D93-B23E-2F44-8BA2DE93B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696"/>
          <a:stretch/>
        </p:blipFill>
        <p:spPr>
          <a:xfrm>
            <a:off x="627014" y="2432409"/>
            <a:ext cx="8578276" cy="186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5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3633" y="1141225"/>
            <a:ext cx="6964363" cy="668338"/>
          </a:xfrm>
          <a:prstGeom prst="rect">
            <a:avLst/>
          </a:prstGeom>
        </p:spPr>
        <p:txBody>
          <a:bodyPr/>
          <a:lstStyle/>
          <a:p>
            <a:r>
              <a:rPr lang="en-GB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Monthly Social Media Calendar - Template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D6450-07C8-42D6-AD7B-F2E04B37D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18" y="1809563"/>
            <a:ext cx="6775486" cy="3431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18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17650"/>
            <a:ext cx="6964363" cy="668338"/>
          </a:xfrm>
          <a:prstGeom prst="rect">
            <a:avLst/>
          </a:prstGeom>
        </p:spPr>
        <p:txBody>
          <a:bodyPr/>
          <a:lstStyle/>
          <a:p>
            <a:r>
              <a:rPr lang="en-GB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Monthly Social Media Calendar - Sample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F494F-1642-450D-B7A0-FE81B11E9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58" y="2249778"/>
            <a:ext cx="8433484" cy="2421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305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5130" y="1539000"/>
            <a:ext cx="6964363" cy="66833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Common Mistakes – Learn from These!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CA947-CE22-4884-8B67-F653C6E1B73E}"/>
              </a:ext>
            </a:extLst>
          </p:cNvPr>
          <p:cNvSpPr txBox="1"/>
          <p:nvPr/>
        </p:nvSpPr>
        <p:spPr>
          <a:xfrm>
            <a:off x="736258" y="2441833"/>
            <a:ext cx="2970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2" indent="-185732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Understanding Your Audience’s Expectations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CB8B5-98C8-47CF-AE11-87968DD01C74}"/>
              </a:ext>
            </a:extLst>
          </p:cNvPr>
          <p:cNvSpPr txBox="1"/>
          <p:nvPr/>
        </p:nvSpPr>
        <p:spPr>
          <a:xfrm>
            <a:off x="3706763" y="2440425"/>
            <a:ext cx="2636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2" indent="-185732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Speaking To Specific Pain Points And Needs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7465C-33ED-4F92-B857-46E8D02E9D65}"/>
              </a:ext>
            </a:extLst>
          </p:cNvPr>
          <p:cNvSpPr txBox="1"/>
          <p:nvPr/>
        </p:nvSpPr>
        <p:spPr>
          <a:xfrm>
            <a:off x="6787742" y="2441833"/>
            <a:ext cx="25260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2" indent="-185732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On Your Brand And Not Setting Up A Conversation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7862F-38E1-41F7-99CE-B846C23D0389}"/>
              </a:ext>
            </a:extLst>
          </p:cNvPr>
          <p:cNvSpPr txBox="1"/>
          <p:nvPr/>
        </p:nvSpPr>
        <p:spPr>
          <a:xfrm>
            <a:off x="736259" y="3269995"/>
            <a:ext cx="2219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2" indent="-185732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Failing To Keep Up With Current Trends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0B5D99-91C9-4FD8-B86A-9FDC327D96D0}"/>
              </a:ext>
            </a:extLst>
          </p:cNvPr>
          <p:cNvSpPr txBox="1"/>
          <p:nvPr/>
        </p:nvSpPr>
        <p:spPr>
          <a:xfrm>
            <a:off x="3706763" y="3269995"/>
            <a:ext cx="22195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2" indent="-185732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Static Content That Lacks Value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024F9-4A4C-4311-92DE-6E810962D549}"/>
              </a:ext>
            </a:extLst>
          </p:cNvPr>
          <p:cNvSpPr txBox="1"/>
          <p:nvPr/>
        </p:nvSpPr>
        <p:spPr>
          <a:xfrm>
            <a:off x="6787742" y="3272669"/>
            <a:ext cx="2766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2" indent="-185732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On Selling In Every Call To 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3F3B6A-4998-4529-9610-D8B63BFFA00D}"/>
              </a:ext>
            </a:extLst>
          </p:cNvPr>
          <p:cNvSpPr txBox="1"/>
          <p:nvPr/>
        </p:nvSpPr>
        <p:spPr>
          <a:xfrm>
            <a:off x="2032368" y="4098158"/>
            <a:ext cx="58412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2" indent="-185732" algn="ctr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Being Generous To Your Followers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6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to 15" hidden="1">
            <a:extLst>
              <a:ext uri="{FF2B5EF4-FFF2-40B4-BE49-F238E27FC236}">
                <a16:creationId xmlns:a16="http://schemas.microsoft.com/office/drawing/2014/main" id="{CCC5A2DA-1127-4387-888B-E3BFF44543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90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53" imgH="353" progId="TCLayout.ActiveDocument.1">
                  <p:embed/>
                </p:oleObj>
              </mc:Choice>
              <mc:Fallback>
                <p:oleObj name="Diapositiva de think-cell" r:id="rId3" imgW="353" imgH="353" progId="TCLayout.ActiveDocument.1">
                  <p:embed/>
                  <p:pic>
                    <p:nvPicPr>
                      <p:cNvPr id="16" name="Objeto 15" hidden="1">
                        <a:extLst>
                          <a:ext uri="{FF2B5EF4-FFF2-40B4-BE49-F238E27FC236}">
                            <a16:creationId xmlns:a16="http://schemas.microsoft.com/office/drawing/2014/main" id="{CCC5A2DA-1127-4387-888B-E3BFF44543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7A9AC744-B90A-4A9C-A5F4-611AE7CCD866}"/>
              </a:ext>
            </a:extLst>
          </p:cNvPr>
          <p:cNvSpPr/>
          <p:nvPr/>
        </p:nvSpPr>
        <p:spPr>
          <a:xfrm>
            <a:off x="3137200" y="3136612"/>
            <a:ext cx="3631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0145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621" y="1598010"/>
            <a:ext cx="7429500" cy="6699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Inbound Marketing | New Marketing Approach</a:t>
            </a:r>
          </a:p>
        </p:txBody>
      </p:sp>
      <p:pic>
        <p:nvPicPr>
          <p:cNvPr id="2050" name="Picture 2" descr="How to Make Inbound Marketing Work for You - CleverlySG">
            <a:extLst>
              <a:ext uri="{FF2B5EF4-FFF2-40B4-BE49-F238E27FC236}">
                <a16:creationId xmlns:a16="http://schemas.microsoft.com/office/drawing/2014/main" id="{CC6B7AF0-FCFD-4625-B50C-77BFC36FE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25710" r="3764" b="6154"/>
          <a:stretch/>
        </p:blipFill>
        <p:spPr bwMode="auto">
          <a:xfrm>
            <a:off x="716437" y="2352522"/>
            <a:ext cx="7891397" cy="2473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30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4624" y="1257824"/>
            <a:ext cx="7429500" cy="6699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Understand the Funnel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030E521-2B78-DB7A-5942-E31C54E62DF9}"/>
              </a:ext>
            </a:extLst>
          </p:cNvPr>
          <p:cNvSpPr txBox="1">
            <a:spLocks/>
          </p:cNvSpPr>
          <p:nvPr/>
        </p:nvSpPr>
        <p:spPr>
          <a:xfrm>
            <a:off x="987126" y="3341410"/>
            <a:ext cx="1661671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BFD40AD-3C01-B845-B353-A7D407F543C9}"/>
              </a:ext>
            </a:extLst>
          </p:cNvPr>
          <p:cNvSpPr txBox="1">
            <a:spLocks/>
          </p:cNvSpPr>
          <p:nvPr/>
        </p:nvSpPr>
        <p:spPr>
          <a:xfrm>
            <a:off x="2967837" y="3341410"/>
            <a:ext cx="1769887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25E8FCA-15FE-E2CF-2C13-869C4564CF1E}"/>
              </a:ext>
            </a:extLst>
          </p:cNvPr>
          <p:cNvSpPr txBox="1">
            <a:spLocks/>
          </p:cNvSpPr>
          <p:nvPr/>
        </p:nvSpPr>
        <p:spPr>
          <a:xfrm>
            <a:off x="6762131" y="3341410"/>
            <a:ext cx="172199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C992311-956B-0E71-A2DA-C1436F25B78D}"/>
              </a:ext>
            </a:extLst>
          </p:cNvPr>
          <p:cNvSpPr txBox="1">
            <a:spLocks/>
          </p:cNvSpPr>
          <p:nvPr/>
        </p:nvSpPr>
        <p:spPr>
          <a:xfrm>
            <a:off x="5056764" y="3341410"/>
            <a:ext cx="1386327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65470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4624" y="786484"/>
            <a:ext cx="7429500" cy="6699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It all Starts with the SMART Goals</a:t>
            </a:r>
          </a:p>
        </p:txBody>
      </p:sp>
      <p:pic>
        <p:nvPicPr>
          <p:cNvPr id="3" name="Picture 2" descr="SMART PR strategy goals">
            <a:extLst>
              <a:ext uri="{FF2B5EF4-FFF2-40B4-BE49-F238E27FC236}">
                <a16:creationId xmlns:a16="http://schemas.microsoft.com/office/drawing/2014/main" id="{EFFB45EF-5CDA-0D14-24A4-A1075BA5C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7" t="2886" r="1217" b="9235"/>
          <a:stretch/>
        </p:blipFill>
        <p:spPr bwMode="auto">
          <a:xfrm>
            <a:off x="1054624" y="1673225"/>
            <a:ext cx="6761508" cy="360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3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8704" y="1389275"/>
            <a:ext cx="7429500" cy="6699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What to Include in the Plan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739746-5290-306F-E84D-0082720D559E}"/>
              </a:ext>
            </a:extLst>
          </p:cNvPr>
          <p:cNvSpPr/>
          <p:nvPr/>
        </p:nvSpPr>
        <p:spPr>
          <a:xfrm>
            <a:off x="534363" y="3713828"/>
            <a:ext cx="661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Short, medium and long-term business goals.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Investment and budget.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strategies to achieve the goals at the digital level.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online channels to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Action and development plans.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timing and roadmap.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79B06B-6ADB-379E-08BD-A4F082BC6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681443"/>
              </p:ext>
            </p:extLst>
          </p:nvPr>
        </p:nvGraphicFramePr>
        <p:xfrm>
          <a:off x="478704" y="2195477"/>
          <a:ext cx="8851610" cy="599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2384">
                  <a:extLst>
                    <a:ext uri="{9D8B030D-6E8A-4147-A177-3AD203B41FA5}">
                      <a16:colId xmlns:a16="http://schemas.microsoft.com/office/drawing/2014/main" val="1819572910"/>
                    </a:ext>
                  </a:extLst>
                </a:gridCol>
                <a:gridCol w="947338">
                  <a:extLst>
                    <a:ext uri="{9D8B030D-6E8A-4147-A177-3AD203B41FA5}">
                      <a16:colId xmlns:a16="http://schemas.microsoft.com/office/drawing/2014/main" val="4206871277"/>
                    </a:ext>
                  </a:extLst>
                </a:gridCol>
                <a:gridCol w="627111">
                  <a:extLst>
                    <a:ext uri="{9D8B030D-6E8A-4147-A177-3AD203B41FA5}">
                      <a16:colId xmlns:a16="http://schemas.microsoft.com/office/drawing/2014/main" val="1766411331"/>
                    </a:ext>
                  </a:extLst>
                </a:gridCol>
                <a:gridCol w="1865323">
                  <a:extLst>
                    <a:ext uri="{9D8B030D-6E8A-4147-A177-3AD203B41FA5}">
                      <a16:colId xmlns:a16="http://schemas.microsoft.com/office/drawing/2014/main" val="2298937559"/>
                    </a:ext>
                  </a:extLst>
                </a:gridCol>
                <a:gridCol w="640454">
                  <a:extLst>
                    <a:ext uri="{9D8B030D-6E8A-4147-A177-3AD203B41FA5}">
                      <a16:colId xmlns:a16="http://schemas.microsoft.com/office/drawing/2014/main" val="1562387682"/>
                    </a:ext>
                  </a:extLst>
                </a:gridCol>
                <a:gridCol w="1409000">
                  <a:extLst>
                    <a:ext uri="{9D8B030D-6E8A-4147-A177-3AD203B41FA5}">
                      <a16:colId xmlns:a16="http://schemas.microsoft.com/office/drawing/2014/main" val="1534379821"/>
                    </a:ext>
                  </a:extLst>
                </a:gridCol>
              </a:tblGrid>
              <a:tr h="599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WHAT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93" marR="5893" marT="5893" marB="0" anchor="ctr">
                    <a:solidFill>
                      <a:srgbClr val="9029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WHY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93" marR="5893" marT="5893" marB="0" anchor="ctr">
                    <a:solidFill>
                      <a:srgbClr val="9029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WHEN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93" marR="5893" marT="5893" marB="0" anchor="ctr">
                    <a:solidFill>
                      <a:srgbClr val="9029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WHO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93" marR="5893" marT="5893" marB="0" anchor="ctr">
                    <a:solidFill>
                      <a:srgbClr val="9029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WHERE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93" marR="5893" marT="5893" marB="0" anchor="ctr">
                    <a:solidFill>
                      <a:srgbClr val="9029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HOW MUCH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93" marR="5893" marT="5893" marB="0" anchor="ctr">
                    <a:solidFill>
                      <a:srgbClr val="9029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155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6E5F79C-351E-BFC5-F81A-BBEDF1E597BC}"/>
              </a:ext>
            </a:extLst>
          </p:cNvPr>
          <p:cNvSpPr/>
          <p:nvPr/>
        </p:nvSpPr>
        <p:spPr>
          <a:xfrm>
            <a:off x="1696333" y="2931360"/>
            <a:ext cx="9903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C0ED92-4361-0774-C786-2B09CC6D0327}"/>
              </a:ext>
            </a:extLst>
          </p:cNvPr>
          <p:cNvSpPr/>
          <p:nvPr/>
        </p:nvSpPr>
        <p:spPr>
          <a:xfrm>
            <a:off x="3786192" y="2931359"/>
            <a:ext cx="9903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D71B85-63A9-AF9C-1B0C-A98A844C81D0}"/>
              </a:ext>
            </a:extLst>
          </p:cNvPr>
          <p:cNvSpPr/>
          <p:nvPr/>
        </p:nvSpPr>
        <p:spPr>
          <a:xfrm>
            <a:off x="4634349" y="2931358"/>
            <a:ext cx="9903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33C139-241C-93C4-45A0-0F835B2C574D}"/>
              </a:ext>
            </a:extLst>
          </p:cNvPr>
          <p:cNvSpPr/>
          <p:nvPr/>
        </p:nvSpPr>
        <p:spPr>
          <a:xfrm>
            <a:off x="5876051" y="2839024"/>
            <a:ext cx="990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Target Audience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5457FB-941D-6CAD-E22F-2ECEC66D0879}"/>
              </a:ext>
            </a:extLst>
          </p:cNvPr>
          <p:cNvSpPr/>
          <p:nvPr/>
        </p:nvSpPr>
        <p:spPr>
          <a:xfrm>
            <a:off x="7093680" y="2930397"/>
            <a:ext cx="9903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99366B-310C-D00C-BB1E-AD1F8525DC02}"/>
              </a:ext>
            </a:extLst>
          </p:cNvPr>
          <p:cNvSpPr/>
          <p:nvPr/>
        </p:nvSpPr>
        <p:spPr>
          <a:xfrm>
            <a:off x="8121699" y="2930396"/>
            <a:ext cx="9903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105422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6258" y="1416381"/>
            <a:ext cx="7429500" cy="669323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Set your Business Objectives for Social Media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AED987-8035-4835-B088-C999B7D33797}"/>
              </a:ext>
            </a:extLst>
          </p:cNvPr>
          <p:cNvSpPr/>
          <p:nvPr/>
        </p:nvSpPr>
        <p:spPr>
          <a:xfrm>
            <a:off x="7005153" y="3257079"/>
            <a:ext cx="9744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  <a:p>
            <a:pPr algn="ctr"/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E6A1EE-4128-45E6-8F61-79A08ADC8FBF}"/>
              </a:ext>
            </a:extLst>
          </p:cNvPr>
          <p:cNvSpPr/>
          <p:nvPr/>
        </p:nvSpPr>
        <p:spPr>
          <a:xfrm>
            <a:off x="1547813" y="2328391"/>
            <a:ext cx="1298585" cy="795876"/>
          </a:xfrm>
          <a:prstGeom prst="rect">
            <a:avLst/>
          </a:prstGeom>
          <a:noFill/>
          <a:ln w="38100">
            <a:solidFill>
              <a:srgbClr val="6B6B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9EFE07-60F6-49A6-BF16-3D4E34965ECC}"/>
              </a:ext>
            </a:extLst>
          </p:cNvPr>
          <p:cNvSpPr/>
          <p:nvPr/>
        </p:nvSpPr>
        <p:spPr>
          <a:xfrm>
            <a:off x="4938393" y="2360642"/>
            <a:ext cx="1500509" cy="795876"/>
          </a:xfrm>
          <a:prstGeom prst="rect">
            <a:avLst/>
          </a:prstGeom>
          <a:noFill/>
          <a:ln w="38100">
            <a:solidFill>
              <a:srgbClr val="6B6B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B5B73C-4A49-4999-9375-982519F6AF85}"/>
              </a:ext>
            </a:extLst>
          </p:cNvPr>
          <p:cNvSpPr/>
          <p:nvPr/>
        </p:nvSpPr>
        <p:spPr>
          <a:xfrm>
            <a:off x="1571255" y="3701483"/>
            <a:ext cx="1298585" cy="795876"/>
          </a:xfrm>
          <a:prstGeom prst="rect">
            <a:avLst/>
          </a:prstGeom>
          <a:noFill/>
          <a:ln w="38100">
            <a:solidFill>
              <a:srgbClr val="6B6B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7B39CC-6A6F-4185-991E-B86E98CE5A30}"/>
              </a:ext>
            </a:extLst>
          </p:cNvPr>
          <p:cNvSpPr/>
          <p:nvPr/>
        </p:nvSpPr>
        <p:spPr>
          <a:xfrm>
            <a:off x="1531500" y="2576288"/>
            <a:ext cx="13837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visibility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1819F5-7AA4-4AB2-8E1D-2361620FD661}"/>
              </a:ext>
            </a:extLst>
          </p:cNvPr>
          <p:cNvSpPr/>
          <p:nvPr/>
        </p:nvSpPr>
        <p:spPr>
          <a:xfrm>
            <a:off x="3253728" y="3124268"/>
            <a:ext cx="1377146" cy="795876"/>
          </a:xfrm>
          <a:prstGeom prst="rect">
            <a:avLst/>
          </a:prstGeom>
          <a:noFill/>
          <a:ln w="38100">
            <a:solidFill>
              <a:srgbClr val="6B6B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DC0AFF-4A70-4EC6-BD56-ACF45044ECF6}"/>
              </a:ext>
            </a:extLst>
          </p:cNvPr>
          <p:cNvSpPr/>
          <p:nvPr/>
        </p:nvSpPr>
        <p:spPr>
          <a:xfrm>
            <a:off x="3245368" y="3372165"/>
            <a:ext cx="14398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Likes/Followers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AA588B-288D-4A14-85DC-2D82139F60B7}"/>
              </a:ext>
            </a:extLst>
          </p:cNvPr>
          <p:cNvSpPr/>
          <p:nvPr/>
        </p:nvSpPr>
        <p:spPr>
          <a:xfrm>
            <a:off x="5024042" y="2477979"/>
            <a:ext cx="13292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with</a:t>
            </a:r>
          </a:p>
          <a:p>
            <a:pPr algn="ctr"/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FAB3F6-0F4B-4F9E-9975-64E2ECC8561A}"/>
              </a:ext>
            </a:extLst>
          </p:cNvPr>
          <p:cNvSpPr/>
          <p:nvPr/>
        </p:nvSpPr>
        <p:spPr>
          <a:xfrm>
            <a:off x="1686588" y="3841805"/>
            <a:ext cx="10679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Generating</a:t>
            </a:r>
          </a:p>
          <a:p>
            <a:pPr algn="ctr"/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6A7EF3-CDCB-4783-9C46-945E2E878F56}"/>
              </a:ext>
            </a:extLst>
          </p:cNvPr>
          <p:cNvSpPr/>
          <p:nvPr/>
        </p:nvSpPr>
        <p:spPr>
          <a:xfrm>
            <a:off x="3253729" y="4509855"/>
            <a:ext cx="1377146" cy="795876"/>
          </a:xfrm>
          <a:prstGeom prst="rect">
            <a:avLst/>
          </a:prstGeom>
          <a:noFill/>
          <a:ln w="38100">
            <a:solidFill>
              <a:srgbClr val="6B6B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E4BAFE-799D-414B-A1A1-D084A8CC3FAF}"/>
              </a:ext>
            </a:extLst>
          </p:cNvPr>
          <p:cNvSpPr/>
          <p:nvPr/>
        </p:nvSpPr>
        <p:spPr>
          <a:xfrm>
            <a:off x="3253350" y="4650179"/>
            <a:ext cx="14013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Attracting</a:t>
            </a:r>
          </a:p>
          <a:p>
            <a:pPr algn="ctr"/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customers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9EB552-80C3-48B3-ADC1-3371012C8B84}"/>
              </a:ext>
            </a:extLst>
          </p:cNvPr>
          <p:cNvSpPr/>
          <p:nvPr/>
        </p:nvSpPr>
        <p:spPr>
          <a:xfrm>
            <a:off x="4938392" y="3701483"/>
            <a:ext cx="1500509" cy="795876"/>
          </a:xfrm>
          <a:prstGeom prst="rect">
            <a:avLst/>
          </a:prstGeom>
          <a:noFill/>
          <a:ln w="38100">
            <a:solidFill>
              <a:srgbClr val="9029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9E986D-FB82-4281-ABD4-F1743E2F6DCF}"/>
              </a:ext>
            </a:extLst>
          </p:cNvPr>
          <p:cNvSpPr/>
          <p:nvPr/>
        </p:nvSpPr>
        <p:spPr>
          <a:xfrm>
            <a:off x="4951604" y="3949379"/>
            <a:ext cx="150393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902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sales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C56E81-451C-41E1-9AD7-BA0EC9776178}"/>
              </a:ext>
            </a:extLst>
          </p:cNvPr>
          <p:cNvSpPr/>
          <p:nvPr/>
        </p:nvSpPr>
        <p:spPr>
          <a:xfrm>
            <a:off x="6742105" y="3124268"/>
            <a:ext cx="1500509" cy="795876"/>
          </a:xfrm>
          <a:prstGeom prst="rect">
            <a:avLst/>
          </a:prstGeom>
          <a:noFill/>
          <a:ln w="38100">
            <a:solidFill>
              <a:srgbClr val="6B6B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 dirty="0"/>
          </a:p>
        </p:txBody>
      </p:sp>
    </p:spTree>
    <p:extLst>
      <p:ext uri="{BB962C8B-B14F-4D97-AF65-F5344CB8AC3E}">
        <p14:creationId xmlns:p14="http://schemas.microsoft.com/office/powerpoint/2010/main" val="242622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4573" y="1250330"/>
            <a:ext cx="7429500" cy="6699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Social Media Strategy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C9B6B5-D596-4570-8D0D-2A45B65D97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4573" y="1912302"/>
            <a:ext cx="5583238" cy="28622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71464" indent="-371464"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Set your </a:t>
            </a:r>
            <a:r>
              <a:rPr lang="en-US" sz="1400" b="1" dirty="0">
                <a:latin typeface="Arial"/>
                <a:cs typeface="Arial"/>
              </a:rPr>
              <a:t>Goals</a:t>
            </a:r>
            <a:r>
              <a:rPr lang="en-US" sz="1400" dirty="0">
                <a:latin typeface="Arial"/>
                <a:cs typeface="Arial"/>
              </a:rPr>
              <a:t>.</a:t>
            </a:r>
          </a:p>
          <a:p>
            <a:pPr marL="371464" indent="-371464"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Select your </a:t>
            </a:r>
            <a:r>
              <a:rPr lang="en-US" sz="1400" b="1" dirty="0">
                <a:latin typeface="Arial"/>
                <a:cs typeface="Arial"/>
              </a:rPr>
              <a:t>Social Media networks </a:t>
            </a:r>
            <a:r>
              <a:rPr lang="en-US" sz="1400" dirty="0">
                <a:latin typeface="Arial"/>
                <a:cs typeface="Arial"/>
              </a:rPr>
              <a:t>and the channels you would like to be present on. </a:t>
            </a:r>
          </a:p>
          <a:p>
            <a:pPr marL="371464" indent="-371464"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Know your </a:t>
            </a:r>
            <a:r>
              <a:rPr lang="en-US" sz="1400" b="1" dirty="0">
                <a:latin typeface="Arial"/>
                <a:cs typeface="Arial"/>
              </a:rPr>
              <a:t>audience</a:t>
            </a:r>
            <a:r>
              <a:rPr lang="en-US" sz="1400" dirty="0">
                <a:latin typeface="Arial"/>
                <a:cs typeface="Arial"/>
              </a:rPr>
              <a:t> - Social Media Monitoring.</a:t>
            </a:r>
          </a:p>
          <a:p>
            <a:pPr marL="371464" indent="-371464"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Create professional and </a:t>
            </a:r>
            <a:r>
              <a:rPr lang="en-US" sz="1400" b="1" dirty="0">
                <a:latin typeface="Arial"/>
                <a:cs typeface="Arial"/>
              </a:rPr>
              <a:t>valuable content</a:t>
            </a:r>
            <a:r>
              <a:rPr lang="en-US" sz="1400" dirty="0">
                <a:latin typeface="Arial"/>
                <a:cs typeface="Arial"/>
              </a:rPr>
              <a:t>.</a:t>
            </a:r>
          </a:p>
          <a:p>
            <a:pPr marL="371464" indent="-371464">
              <a:buFont typeface="+mj-lt"/>
              <a:buAutoNum type="arabicPeriod"/>
            </a:pPr>
            <a:r>
              <a:rPr lang="en-US" sz="1400" b="1" dirty="0">
                <a:latin typeface="Arial"/>
                <a:cs typeface="Arial"/>
              </a:rPr>
              <a:t>Posting Strategy </a:t>
            </a:r>
            <a:r>
              <a:rPr lang="en-US" sz="1400" dirty="0">
                <a:latin typeface="Arial"/>
                <a:cs typeface="Arial"/>
              </a:rPr>
              <a:t>- Great content, perfect timings and ideal frequency.</a:t>
            </a:r>
          </a:p>
          <a:p>
            <a:pPr marL="371464" indent="-371464">
              <a:buFont typeface="+mj-lt"/>
              <a:buAutoNum type="arabicPeriod"/>
            </a:pPr>
            <a:r>
              <a:rPr lang="en-US" sz="1400" b="1" dirty="0">
                <a:latin typeface="Arial"/>
                <a:cs typeface="Arial"/>
              </a:rPr>
              <a:t>Promote</a:t>
            </a:r>
            <a:r>
              <a:rPr lang="en-US" sz="1400" dirty="0">
                <a:latin typeface="Arial"/>
                <a:cs typeface="Arial"/>
              </a:rPr>
              <a:t> your content to the right target audience. </a:t>
            </a:r>
          </a:p>
          <a:p>
            <a:pPr marL="371464" indent="-371464">
              <a:buFont typeface="+mj-lt"/>
              <a:buAutoNum type="arabicPeriod"/>
            </a:pPr>
            <a:r>
              <a:rPr lang="en-US" sz="1400" b="1" dirty="0">
                <a:latin typeface="Arial"/>
                <a:cs typeface="Arial"/>
              </a:rPr>
              <a:t>Engage</a:t>
            </a:r>
            <a:r>
              <a:rPr lang="en-US" sz="1400" dirty="0">
                <a:latin typeface="Arial"/>
                <a:cs typeface="Arial"/>
              </a:rPr>
              <a:t> the audience.</a:t>
            </a:r>
          </a:p>
          <a:p>
            <a:pPr marL="371464" indent="-371464">
              <a:buFont typeface="+mj-lt"/>
              <a:buAutoNum type="arabicPeriod"/>
            </a:pPr>
            <a:r>
              <a:rPr lang="en-US" sz="1400" b="1" dirty="0">
                <a:latin typeface="Arial"/>
                <a:cs typeface="Arial"/>
              </a:rPr>
              <a:t>Measure Results </a:t>
            </a:r>
            <a:r>
              <a:rPr lang="en-US" sz="1400" dirty="0">
                <a:latin typeface="Arial"/>
                <a:cs typeface="Arial"/>
              </a:rPr>
              <a:t>- Analyze the campaigns’ performance and take a decision accordingly. </a:t>
            </a:r>
          </a:p>
        </p:txBody>
      </p:sp>
    </p:spTree>
    <p:extLst>
      <p:ext uri="{BB962C8B-B14F-4D97-AF65-F5344CB8AC3E}">
        <p14:creationId xmlns:p14="http://schemas.microsoft.com/office/powerpoint/2010/main" val="248055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03B13-1743-482F-9A9E-C9C6C694479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54519" y="2870200"/>
            <a:ext cx="3975100" cy="558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Writing the Plan</a:t>
            </a:r>
          </a:p>
        </p:txBody>
      </p:sp>
    </p:spTree>
    <p:extLst>
      <p:ext uri="{BB962C8B-B14F-4D97-AF65-F5344CB8AC3E}">
        <p14:creationId xmlns:p14="http://schemas.microsoft.com/office/powerpoint/2010/main" val="46578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7052" y="1489370"/>
            <a:ext cx="6964363" cy="66833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Budget Plan - Template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E20CD3-3E25-44A7-B1B2-E3A66D015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58" y="2268580"/>
            <a:ext cx="7964485" cy="3010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550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7C33CFCA74046A0A633136646FD5F" ma:contentTypeVersion="20" ma:contentTypeDescription="Create a new document." ma:contentTypeScope="" ma:versionID="d0a4f56e1333b37715db1ca526836c42">
  <xsd:schema xmlns:xsd="http://www.w3.org/2001/XMLSchema" xmlns:xs="http://www.w3.org/2001/XMLSchema" xmlns:p="http://schemas.microsoft.com/office/2006/metadata/properties" xmlns:ns2="fac5c5d6-3f40-4888-827f-2feba602e379" xmlns:ns3="0323e3e7-18dc-45e6-99d2-53fab8d99a6d" targetNamespace="http://schemas.microsoft.com/office/2006/metadata/properties" ma:root="true" ma:fieldsID="f81d95c457976425973bde8a22d6186a" ns2:_="" ns3:_="">
    <xsd:import namespace="fac5c5d6-3f40-4888-827f-2feba602e379"/>
    <xsd:import namespace="0323e3e7-18dc-45e6-99d2-53fab8d99a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rzni" minOccurs="0"/>
                <xsd:element ref="ns2:f0ly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5c5d6-3f40-4888-827f-2feba602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rzni" ma:index="12" nillable="true" ma:displayName="Date and Time" ma:internalName="rzni">
      <xsd:simpleType>
        <xsd:restriction base="dms:DateTime"/>
      </xsd:simpleType>
    </xsd:element>
    <xsd:element name="f0ly" ma:index="13" nillable="true" ma:displayName="Person or Group" ma:list="UserInfo" ma:internalName="f0l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820fac2-d059-4130-98b8-bcc963ebf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3e3e7-18dc-45e6-99d2-53fab8d99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c906492-6d0e-4e26-b089-5965b0bba648}" ma:internalName="TaxCatchAll" ma:showField="CatchAllData" ma:web="0323e3e7-18dc-45e6-99d2-53fab8d99a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zni xmlns="fac5c5d6-3f40-4888-827f-2feba602e379" xsi:nil="true"/>
    <f0ly xmlns="fac5c5d6-3f40-4888-827f-2feba602e379">
      <UserInfo>
        <DisplayName/>
        <AccountId xsi:nil="true"/>
        <AccountType/>
      </UserInfo>
    </f0ly>
    <SharedWithUsers xmlns="0323e3e7-18dc-45e6-99d2-53fab8d99a6d">
      <UserInfo>
        <DisplayName/>
        <AccountId xsi:nil="true"/>
        <AccountType/>
      </UserInfo>
    </SharedWithUsers>
    <lcf76f155ced4ddcb4097134ff3c332f xmlns="fac5c5d6-3f40-4888-827f-2feba602e379">
      <Terms xmlns="http://schemas.microsoft.com/office/infopath/2007/PartnerControls"/>
    </lcf76f155ced4ddcb4097134ff3c332f>
    <TaxCatchAll xmlns="0323e3e7-18dc-45e6-99d2-53fab8d99a6d" xsi:nil="true"/>
  </documentManagement>
</p:properties>
</file>

<file path=customXml/itemProps1.xml><?xml version="1.0" encoding="utf-8"?>
<ds:datastoreItem xmlns:ds="http://schemas.openxmlformats.org/officeDocument/2006/customXml" ds:itemID="{5C80F207-BEB7-4D04-B584-A93E77C9D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84C677-59A1-40C1-BF7B-4B6A2500FD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c5c5d6-3f40-4888-827f-2feba602e379"/>
    <ds:schemaRef ds:uri="0323e3e7-18dc-45e6-99d2-53fab8d99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677089-0F61-4A3B-827B-C13FC83C6673}">
  <ds:schemaRefs>
    <ds:schemaRef ds:uri="0323e3e7-18dc-45e6-99d2-53fab8d99a6d"/>
    <ds:schemaRef ds:uri="fac5c5d6-3f40-4888-827f-2feba602e3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269</Words>
  <Application>Microsoft Office PowerPoint</Application>
  <PresentationFormat>A4 Paper (210x297 mm)</PresentationFormat>
  <Paragraphs>64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de Office</vt:lpstr>
      <vt:lpstr>PowerPoint Presentation</vt:lpstr>
      <vt:lpstr>Inbound Marketing | New Marketing Approach</vt:lpstr>
      <vt:lpstr>Understand the Funnel</vt:lpstr>
      <vt:lpstr>It all Starts with the SMART Goals</vt:lpstr>
      <vt:lpstr>What to Include in the Plan</vt:lpstr>
      <vt:lpstr>Set your Business Objectives for Social Media</vt:lpstr>
      <vt:lpstr>Social Media Strategy</vt:lpstr>
      <vt:lpstr>Writing the Plan</vt:lpstr>
      <vt:lpstr>Budget Plan - Template</vt:lpstr>
      <vt:lpstr>Budget Plan - Sample</vt:lpstr>
      <vt:lpstr>Monthly Social Media Calendar - Template</vt:lpstr>
      <vt:lpstr>Monthly Social Media Calendar - Sample</vt:lpstr>
      <vt:lpstr>Common Mistakes – Learn from These!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Ester Benedit Martínez</dc:creator>
  <cp:lastModifiedBy>Charlene Naidoo</cp:lastModifiedBy>
  <cp:revision>24</cp:revision>
  <dcterms:created xsi:type="dcterms:W3CDTF">2016-07-11T04:31:49Z</dcterms:created>
  <dcterms:modified xsi:type="dcterms:W3CDTF">2024-01-09T15:59:49Z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0x0101006627C33CFCA74046A0A633136646FD5F</vt:lpwstr>
  </property>
  <property fmtid="{D5CDD505-2E9C-101B-9397-08002B2CF9AE}" pid="3" name="Order">
    <vt:r8>10326500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