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5881" r:id="rId5"/>
    <p:sldId id="5882" r:id="rId6"/>
    <p:sldId id="5876" r:id="rId7"/>
    <p:sldId id="5880" r:id="rId8"/>
    <p:sldId id="5878" r:id="rId9"/>
    <p:sldId id="302" r:id="rId10"/>
    <p:sldId id="981" r:id="rId11"/>
    <p:sldId id="5874" r:id="rId12"/>
    <p:sldId id="5873" r:id="rId13"/>
    <p:sldId id="5872" r:id="rId14"/>
    <p:sldId id="980" r:id="rId15"/>
    <p:sldId id="262" r:id="rId16"/>
    <p:sldId id="263" r:id="rId17"/>
    <p:sldId id="5870" r:id="rId18"/>
  </p:sldIdLst>
  <p:sldSz cx="9906000" cy="6858000" type="A4"/>
  <p:notesSz cx="6858000" cy="9144000"/>
  <p:defaultTextStyle>
    <a:defPPr>
      <a:defRPr lang="es-ES"/>
    </a:defPPr>
    <a:lvl1pPr marL="0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2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3089E4-9ED6-4A2F-DAD5-877D50EDD632}" v="103" dt="2023-12-04T15:16:10.051"/>
    <p1510:client id="{A3114983-C267-9057-8365-FB325BDEAF15}" v="4" dt="2023-01-04T13:12:54.535"/>
    <p1510:client id="{EE69AE78-D663-02AF-2C2B-2EA2ABA57F2A}" v="6" dt="2022-09-22T07:25:52.3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334" y="5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EA46484-DBEA-461F-A3EF-6F72B80B3B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D223C7-63E2-42C7-9DD8-0ECC9DE039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95347-BAA7-49D2-9F61-C4EF07AF2A45}" type="datetimeFigureOut">
              <a:rPr lang="en-GB" smtClean="0"/>
              <a:t>23/12/2023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34A616E-02DE-4BB3-8368-F0D687C6F8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560D31F-432B-4E4E-A971-0E6C24284A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81D87-FA4C-490E-B4A6-ECE949FDD0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540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9CE24-C098-4D6F-8853-4FBA6FCE2500}" type="datetimeFigureOut">
              <a:rPr lang="en-GB" smtClean="0"/>
              <a:t>23/12/2023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2CA7F-29D6-4EB5-A290-EFF6FFCE4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019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2CA7F-29D6-4EB5-A290-EFF6FFCE4A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180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2CA7F-29D6-4EB5-A290-EFF6FFCE4A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455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652CB-AC20-425F-9D6D-B7457A359E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63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76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72F5227-39BE-F54D-BEEC-3360BCF722E1}"/>
              </a:ext>
            </a:extLst>
          </p:cNvPr>
          <p:cNvSpPr/>
          <p:nvPr userDrawn="1"/>
        </p:nvSpPr>
        <p:spPr>
          <a:xfrm>
            <a:off x="4327431" y="630768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>
                <a:solidFill>
                  <a:srgbClr val="9218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>
              <a:solidFill>
                <a:srgbClr val="9218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04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EE362DD-BEF6-4465-9FB0-5443A6D042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61992" y="242423"/>
            <a:ext cx="1644008" cy="11214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A6FB5F-C2AF-134F-AC42-492E27CAB31D}"/>
              </a:ext>
            </a:extLst>
          </p:cNvPr>
          <p:cNvSpPr/>
          <p:nvPr userDrawn="1"/>
        </p:nvSpPr>
        <p:spPr>
          <a:xfrm>
            <a:off x="4327431" y="630768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>
                <a:solidFill>
                  <a:srgbClr val="9218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>
              <a:solidFill>
                <a:srgbClr val="9218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11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987958D-6396-EB45-B080-2966513FC991}"/>
              </a:ext>
            </a:extLst>
          </p:cNvPr>
          <p:cNvSpPr/>
          <p:nvPr userDrawn="1"/>
        </p:nvSpPr>
        <p:spPr>
          <a:xfrm>
            <a:off x="4327431" y="630768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18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3210D92-D7EA-4941-8360-FC572DD0FA55}"/>
              </a:ext>
            </a:extLst>
          </p:cNvPr>
          <p:cNvSpPr/>
          <p:nvPr userDrawn="1"/>
        </p:nvSpPr>
        <p:spPr>
          <a:xfrm>
            <a:off x="4327431" y="630768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>
                <a:solidFill>
                  <a:srgbClr val="9218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>
              <a:solidFill>
                <a:srgbClr val="9218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87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48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1" r:id="rId4"/>
    <p:sldLayoutId id="2147483652" r:id="rId5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A12168F-BBB5-C845-B138-AB550A9E1E14}"/>
              </a:ext>
            </a:extLst>
          </p:cNvPr>
          <p:cNvSpPr txBox="1"/>
          <p:nvPr/>
        </p:nvSpPr>
        <p:spPr>
          <a:xfrm>
            <a:off x="1018095" y="2579098"/>
            <a:ext cx="3410713" cy="114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13" b="1" dirty="0">
                <a:solidFill>
                  <a:srgbClr val="921824"/>
                </a:solidFill>
                <a:latin typeface="Georgia" panose="02040502050405020303" pitchFamily="18" charset="0"/>
              </a:rPr>
              <a:t>Social Media Marketing</a:t>
            </a:r>
            <a:endParaRPr lang="en" sz="3413" b="1" dirty="0">
              <a:solidFill>
                <a:srgbClr val="921824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510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593E1EC-85F5-42B6-BBD5-3F5DB7800B83}"/>
              </a:ext>
            </a:extLst>
          </p:cNvPr>
          <p:cNvSpPr txBox="1">
            <a:spLocks/>
          </p:cNvSpPr>
          <p:nvPr/>
        </p:nvSpPr>
        <p:spPr bwMode="auto">
          <a:xfrm>
            <a:off x="2658872" y="3077414"/>
            <a:ext cx="4588255" cy="703172"/>
          </a:xfrm>
          <a:prstGeom prst="rect">
            <a:avLst/>
          </a:prstGeom>
          <a:noFill/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b="1" dirty="0">
                <a:solidFill>
                  <a:srgbClr val="90292A"/>
                </a:solidFill>
                <a:latin typeface="Georgia"/>
                <a:ea typeface="Lato"/>
                <a:cs typeface="Arial"/>
              </a:rPr>
              <a:t>Digital Marketing Strategy</a:t>
            </a:r>
          </a:p>
        </p:txBody>
      </p:sp>
    </p:spTree>
    <p:extLst>
      <p:ext uri="{BB962C8B-B14F-4D97-AF65-F5344CB8AC3E}">
        <p14:creationId xmlns:p14="http://schemas.microsoft.com/office/powerpoint/2010/main" val="333957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19B2D728-110A-434C-9EF3-41C4F57A124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90" y="644228"/>
          <a:ext cx="1290" cy="1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53" imgH="353" progId="TCLayout.ActiveDocument.1">
                  <p:embed/>
                </p:oleObj>
              </mc:Choice>
              <mc:Fallback>
                <p:oleObj name="Diapositiva de think-cell" r:id="rId3" imgW="353" imgH="353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19B2D728-110A-434C-9EF3-41C4F57A12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0" y="644228"/>
                        <a:ext cx="1290" cy="1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11626B29-A00A-4EC4-B849-DACF8BFCA82D}"/>
              </a:ext>
            </a:extLst>
          </p:cNvPr>
          <p:cNvSpPr txBox="1">
            <a:spLocks/>
          </p:cNvSpPr>
          <p:nvPr/>
        </p:nvSpPr>
        <p:spPr>
          <a:xfrm>
            <a:off x="322452" y="2170205"/>
            <a:ext cx="4724004" cy="404628"/>
          </a:xfrm>
          <a:prstGeom prst="rect">
            <a:avLst/>
          </a:prstGeom>
        </p:spPr>
        <p:txBody>
          <a:bodyPr vert="horz" lIns="74295" tIns="37148" rIns="74295" bIns="3714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dirty="0">
                <a:solidFill>
                  <a:srgbClr val="90292A"/>
                </a:solidFill>
                <a:latin typeface="Georgia"/>
                <a:cs typeface="Arial"/>
              </a:rPr>
              <a:t>Applied Digital Marketing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FD6F0BC-6EE5-F30D-57D6-AAF10B024285}"/>
              </a:ext>
            </a:extLst>
          </p:cNvPr>
          <p:cNvSpPr txBox="1">
            <a:spLocks/>
          </p:cNvSpPr>
          <p:nvPr/>
        </p:nvSpPr>
        <p:spPr>
          <a:xfrm>
            <a:off x="1675018" y="2936014"/>
            <a:ext cx="3231391" cy="4554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411428" rtl="0" eaLnBrk="1" latinLnBrk="0" hangingPunct="1">
              <a:spcBef>
                <a:spcPct val="20000"/>
              </a:spcBef>
              <a:buFont typeface="Arial"/>
              <a:buNone/>
              <a:defRPr sz="1079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68572" indent="-257144" algn="l" defTabSz="411428" rtl="0" eaLnBrk="1" latinLnBrk="0" hangingPunct="1">
              <a:spcBef>
                <a:spcPct val="20000"/>
              </a:spcBef>
              <a:buFont typeface="Arial"/>
              <a:buChar char="–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572" indent="-205716" algn="l" defTabSz="411428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1" indent="-205716" algn="l" defTabSz="411428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429" indent="-205716" algn="l" defTabSz="411428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2858" indent="-205716" algn="l" defTabSz="411428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286" indent="-205716" algn="l" defTabSz="411428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5717" indent="-205716" algn="l" defTabSz="411428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144" indent="-205716" algn="l" defTabSz="411428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1400" dirty="0"/>
              <a:t>New Digital Marketing Concept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64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1362075" y="1536729"/>
            <a:ext cx="2662238" cy="1560195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16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316163"/>
            <a:ext cx="1362075" cy="30956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625" b="1" dirty="0">
                <a:solidFill>
                  <a:schemeClr val="bg1"/>
                </a:solidFill>
                <a:latin typeface="Georgia" panose="02040502050405020303" pitchFamily="18" charset="0"/>
              </a:rPr>
              <a:t>Traditional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718072" y="3647945"/>
            <a:ext cx="1950244" cy="225361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u="sng" dirty="0">
                <a:solidFill>
                  <a:srgbClr val="90292A"/>
                </a:solidFill>
                <a:latin typeface="Georgia"/>
                <a:cs typeface="Arial"/>
              </a:rPr>
              <a:t>5Ps</a:t>
            </a:r>
          </a:p>
          <a:p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Product</a:t>
            </a:r>
          </a:p>
          <a:p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Price</a:t>
            </a:r>
          </a:p>
          <a:p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Place</a:t>
            </a:r>
          </a:p>
          <a:p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Position</a:t>
            </a:r>
          </a:p>
          <a:p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promotion</a:t>
            </a:r>
          </a:p>
        </p:txBody>
      </p:sp>
      <p:sp>
        <p:nvSpPr>
          <p:cNvPr id="7" name="Down Arrow 6"/>
          <p:cNvSpPr/>
          <p:nvPr/>
        </p:nvSpPr>
        <p:spPr>
          <a:xfrm rot="10800000">
            <a:off x="5200649" y="3607702"/>
            <a:ext cx="2662238" cy="1560195"/>
          </a:xfrm>
          <a:prstGeom prst="downArrow">
            <a:avLst/>
          </a:prstGeom>
          <a:solidFill>
            <a:srgbClr val="9029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16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850730" y="4233018"/>
            <a:ext cx="1362075" cy="30956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  <a:latin typeface="Georgia"/>
              </a:rPr>
              <a:t>Digital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556646" y="1335513"/>
            <a:ext cx="1950244" cy="227218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u="sng" dirty="0">
                <a:solidFill>
                  <a:srgbClr val="90292A"/>
                </a:solidFill>
                <a:latin typeface="Georgia"/>
                <a:cs typeface="Arial"/>
              </a:rPr>
              <a:t>5Cs</a:t>
            </a:r>
          </a:p>
          <a:p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Content</a:t>
            </a:r>
          </a:p>
          <a:p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Channel</a:t>
            </a:r>
          </a:p>
          <a:p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Campaign</a:t>
            </a:r>
          </a:p>
          <a:p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Conversation</a:t>
            </a:r>
          </a:p>
          <a:p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Conversion</a:t>
            </a:r>
          </a:p>
        </p:txBody>
      </p:sp>
    </p:spTree>
    <p:extLst>
      <p:ext uri="{BB962C8B-B14F-4D97-AF65-F5344CB8AC3E}">
        <p14:creationId xmlns:p14="http://schemas.microsoft.com/office/powerpoint/2010/main" val="2543324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8412" y="1225485"/>
            <a:ext cx="7588577" cy="43269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16"/>
          </a:p>
        </p:txBody>
      </p:sp>
      <p:sp>
        <p:nvSpPr>
          <p:cNvPr id="3" name="Plus 2"/>
          <p:cNvSpPr/>
          <p:nvPr/>
        </p:nvSpPr>
        <p:spPr>
          <a:xfrm>
            <a:off x="1160188" y="1627307"/>
            <a:ext cx="617646" cy="545955"/>
          </a:xfrm>
          <a:prstGeom prst="mathPlus">
            <a:avLst/>
          </a:prstGeom>
          <a:solidFill>
            <a:srgbClr val="9029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16"/>
          </a:p>
        </p:txBody>
      </p:sp>
      <p:sp>
        <p:nvSpPr>
          <p:cNvPr id="4" name="Minus 3"/>
          <p:cNvSpPr/>
          <p:nvPr/>
        </p:nvSpPr>
        <p:spPr>
          <a:xfrm>
            <a:off x="7346892" y="1570033"/>
            <a:ext cx="617645" cy="647988"/>
          </a:xfrm>
          <a:prstGeom prst="mathMinus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16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102171" y="2575084"/>
            <a:ext cx="2973644" cy="272227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u="sng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Traditional Marketing</a:t>
            </a:r>
          </a:p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One-sided communication</a:t>
            </a:r>
          </a:p>
          <a:p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Mass communication media usually used</a:t>
            </a:r>
          </a:p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Time-intense communication</a:t>
            </a:r>
          </a:p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Publicly available but not on-demand</a:t>
            </a:r>
          </a:p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reach</a:t>
            </a:r>
          </a:p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Estimate-able</a:t>
            </a:r>
          </a:p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expensive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07882" y="2573208"/>
            <a:ext cx="2973645" cy="27241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u="sng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Digital Marketing</a:t>
            </a:r>
          </a:p>
          <a:p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Interactive communication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Internet channels the main medium of communication</a:t>
            </a:r>
          </a:p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Faster and adaptable communication</a:t>
            </a:r>
          </a:p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Publicly available and on-demand upon request</a:t>
            </a:r>
          </a:p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reach</a:t>
            </a:r>
          </a:p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Measurable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740996" y="2115699"/>
            <a:ext cx="0" cy="2722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352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to 15" hidden="1">
            <a:extLst>
              <a:ext uri="{FF2B5EF4-FFF2-40B4-BE49-F238E27FC236}">
                <a16:creationId xmlns:a16="http://schemas.microsoft.com/office/drawing/2014/main" id="{CCC5A2DA-1127-4387-888B-E3BFF44543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90" y="644228"/>
          <a:ext cx="1290" cy="1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53" imgH="353" progId="TCLayout.ActiveDocument.1">
                  <p:embed/>
                </p:oleObj>
              </mc:Choice>
              <mc:Fallback>
                <p:oleObj name="Diapositiva de think-cell" r:id="rId3" imgW="353" imgH="353" progId="TCLayout.ActiveDocument.1">
                  <p:embed/>
                  <p:pic>
                    <p:nvPicPr>
                      <p:cNvPr id="16" name="Objeto 15" hidden="1">
                        <a:extLst>
                          <a:ext uri="{FF2B5EF4-FFF2-40B4-BE49-F238E27FC236}">
                            <a16:creationId xmlns:a16="http://schemas.microsoft.com/office/drawing/2014/main" id="{CCC5A2DA-1127-4387-888B-E3BFF44543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0" y="644228"/>
                        <a:ext cx="1290" cy="1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7A9AC744-B90A-4A9C-A5F4-611AE7CCD866}"/>
              </a:ext>
            </a:extLst>
          </p:cNvPr>
          <p:cNvSpPr/>
          <p:nvPr/>
        </p:nvSpPr>
        <p:spPr>
          <a:xfrm>
            <a:off x="3137200" y="3136612"/>
            <a:ext cx="3631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01457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A12168F-BBB5-C845-B138-AB550A9E1E14}"/>
              </a:ext>
            </a:extLst>
          </p:cNvPr>
          <p:cNvSpPr txBox="1"/>
          <p:nvPr/>
        </p:nvSpPr>
        <p:spPr>
          <a:xfrm>
            <a:off x="1065229" y="2857625"/>
            <a:ext cx="5373278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400" b="1" dirty="0">
                <a:solidFill>
                  <a:srgbClr val="921824"/>
                </a:solidFill>
                <a:latin typeface="Georgia"/>
              </a:rPr>
              <a:t>Digital Marketing </a:t>
            </a:r>
            <a:r>
              <a:rPr lang="en-US" sz="3400" b="1">
                <a:solidFill>
                  <a:srgbClr val="921824"/>
                </a:solidFill>
                <a:latin typeface="Georgia"/>
              </a:rPr>
              <a:t>Strategy </a:t>
            </a:r>
            <a:endParaRPr lang="en" sz="3413" b="1" dirty="0">
              <a:solidFill>
                <a:srgbClr val="921824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835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071B7-9A35-4887-AB94-CF231170E5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90930" y="1044405"/>
            <a:ext cx="7429500" cy="669324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algn="l"/>
            <a:r>
              <a:rPr lang="en-GB" sz="2000" b="1" dirty="0">
                <a:solidFill>
                  <a:srgbClr val="90292A"/>
                </a:solidFill>
                <a:latin typeface="Georgia"/>
              </a:rPr>
              <a:t>Introduction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48966A8E-C896-4864-A1D9-0334129440D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07060" y="1794957"/>
            <a:ext cx="7491900" cy="2462519"/>
          </a:xfrm>
          <a:prstGeom prst="rect">
            <a:avLst/>
          </a:prstGeom>
        </p:spPr>
        <p:txBody>
          <a:bodyPr vert="horz" lIns="74295" tIns="37148" rIns="74295" bIns="37148" rtlCol="0" anchor="t">
            <a:noAutofit/>
          </a:bodyPr>
          <a:lstStyle/>
          <a:p>
            <a:pPr>
              <a:buNone/>
            </a:pPr>
            <a:r>
              <a:rPr lang="en-US" sz="1400" b="1" dirty="0">
                <a:latin typeface="Arial"/>
                <a:ea typeface="+mn-lt"/>
                <a:cs typeface="+mn-lt"/>
              </a:rPr>
              <a:t>Social Media Marketing</a:t>
            </a:r>
            <a:endParaRPr lang="en-US" sz="1400" dirty="0">
              <a:latin typeface="Arial"/>
              <a:ea typeface="Calibri"/>
              <a:cs typeface="Calibri"/>
            </a:endParaRPr>
          </a:p>
          <a:p>
            <a:pPr>
              <a:buNone/>
            </a:pPr>
            <a:r>
              <a:rPr lang="en-US" sz="1400" dirty="0">
                <a:latin typeface="Arial"/>
                <a:ea typeface="+mn-lt"/>
                <a:cs typeface="+mn-lt"/>
              </a:rPr>
              <a:t>Promote any product or service on the social media channels. </a:t>
            </a:r>
            <a:endParaRPr lang="en-US" sz="1400" dirty="0">
              <a:latin typeface="Arial"/>
              <a:ea typeface="Calibri"/>
              <a:cs typeface="Calibri"/>
            </a:endParaRPr>
          </a:p>
          <a:p>
            <a:pPr>
              <a:buNone/>
            </a:pPr>
            <a:endParaRPr lang="en-US" sz="1400" dirty="0">
              <a:latin typeface="Arial"/>
              <a:ea typeface="+mn-lt"/>
              <a:cs typeface="+mn-lt"/>
            </a:endParaRPr>
          </a:p>
          <a:p>
            <a:pPr>
              <a:buNone/>
            </a:pPr>
            <a:r>
              <a:rPr lang="en-US" sz="1400" b="1" dirty="0">
                <a:latin typeface="Arial"/>
                <a:ea typeface="+mn-lt"/>
                <a:cs typeface="+mn-lt"/>
              </a:rPr>
              <a:t>Social Media Management</a:t>
            </a:r>
            <a:endParaRPr lang="en-US" sz="1400" dirty="0">
              <a:latin typeface="Arial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400" dirty="0">
                <a:latin typeface="Arial"/>
                <a:ea typeface="+mn-lt"/>
                <a:cs typeface="+mn-lt"/>
              </a:rPr>
              <a:t>Manage social media accounts and pages in terms of setting the plan, content strategy, budget planning, implementing advertising campaigns, generating reports, and more. </a:t>
            </a:r>
          </a:p>
        </p:txBody>
      </p:sp>
    </p:spTree>
    <p:extLst>
      <p:ext uri="{BB962C8B-B14F-4D97-AF65-F5344CB8AC3E}">
        <p14:creationId xmlns:p14="http://schemas.microsoft.com/office/powerpoint/2010/main" val="3301185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8E0BF5-1E1E-7A2D-FFAC-63C138E56E40}"/>
              </a:ext>
            </a:extLst>
          </p:cNvPr>
          <p:cNvSpPr txBox="1"/>
          <p:nvPr/>
        </p:nvSpPr>
        <p:spPr>
          <a:xfrm>
            <a:off x="1609627" y="2030818"/>
            <a:ext cx="6053913" cy="17985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Create well-targeted campaigns across social media platforms and other online mediums.​</a:t>
            </a:r>
          </a:p>
          <a:p>
            <a:pPr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775" indent="-231775">
              <a:buFont typeface="Wingdings"/>
              <a:buChar char="ü"/>
            </a:pPr>
            <a:r>
              <a:rPr lang="en-US" sz="1400" dirty="0">
                <a:latin typeface="Arial"/>
                <a:cs typeface="Arial"/>
              </a:rPr>
              <a:t>Reach and influence​</a:t>
            </a:r>
          </a:p>
          <a:p>
            <a:pPr marL="231775" indent="-231775">
              <a:buFont typeface="Wingdings"/>
              <a:buChar char="ü"/>
            </a:pPr>
            <a:r>
              <a:rPr lang="en-US" sz="1400" dirty="0">
                <a:latin typeface="Arial"/>
                <a:cs typeface="Arial"/>
              </a:rPr>
              <a:t>Increase potential traffic and sales</a:t>
            </a:r>
          </a:p>
          <a:p>
            <a:pPr marL="231775" indent="-231775">
              <a:buFont typeface="Wingdings"/>
              <a:buChar char="ü"/>
            </a:pPr>
            <a:r>
              <a:rPr lang="en-US" sz="1400" dirty="0">
                <a:latin typeface="Arial"/>
                <a:cs typeface="Arial"/>
              </a:rPr>
              <a:t>Improve reputation​</a:t>
            </a:r>
          </a:p>
          <a:p>
            <a:pPr marL="231775" indent="-231775">
              <a:buFont typeface="Wingdings"/>
              <a:buChar char="ü"/>
            </a:pPr>
            <a:r>
              <a:rPr lang="en-US" sz="1400" dirty="0">
                <a:latin typeface="Arial"/>
                <a:cs typeface="Arial"/>
              </a:rPr>
              <a:t>Grow more exposure</a:t>
            </a:r>
          </a:p>
          <a:p>
            <a:pPr marL="231775" indent="-231775">
              <a:buFont typeface="Wingdings"/>
              <a:buChar char="ü"/>
            </a:pPr>
            <a:r>
              <a:rPr lang="en-US" sz="1400" dirty="0">
                <a:latin typeface="Arial"/>
                <a:cs typeface="Arial"/>
              </a:rPr>
              <a:t>Retain customers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E1AC37-9D88-4729-F16B-2218F0164C5D}"/>
              </a:ext>
            </a:extLst>
          </p:cNvPr>
          <p:cNvSpPr txBox="1"/>
          <p:nvPr/>
        </p:nvSpPr>
        <p:spPr>
          <a:xfrm>
            <a:off x="1609627" y="1277006"/>
            <a:ext cx="4108453" cy="3827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90292A"/>
                </a:solidFill>
                <a:latin typeface="Georgia"/>
              </a:rPr>
              <a:t>Social Media Management</a:t>
            </a:r>
            <a:endParaRPr lang="en-US" sz="2000" dirty="0">
              <a:solidFill>
                <a:srgbClr val="90292A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54495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0CDBD-21D8-4306-BC2A-9F125946247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70286" y="1524728"/>
            <a:ext cx="5702641" cy="2649112"/>
          </a:xfrm>
          <a:prstGeom prst="rect">
            <a:avLst/>
          </a:prstGeom>
        </p:spPr>
        <p:txBody>
          <a:bodyPr vert="horz" lIns="74295" tIns="37148" rIns="74295" bIns="37148" rtlCol="0" anchor="t">
            <a:noAutofit/>
          </a:bodyPr>
          <a:lstStyle/>
          <a:p>
            <a:pPr fontAlgn="base"/>
            <a:r>
              <a:rPr lang="en-US" sz="1400" i="1" dirty="0">
                <a:latin typeface="Arial"/>
                <a:cs typeface="Arial"/>
              </a:rPr>
              <a:t>Your social media strategy must be consistent in voice</a:t>
            </a:r>
            <a:br>
              <a:rPr lang="en-US" sz="1400" i="1" dirty="0">
                <a:latin typeface="Arial"/>
                <a:cs typeface="Arial"/>
              </a:rPr>
            </a:br>
            <a:r>
              <a:rPr lang="en-US" sz="1400" i="1" dirty="0">
                <a:latin typeface="Arial"/>
                <a:cs typeface="Arial"/>
              </a:rPr>
              <a:t>and brand identity, positive, honest, transparent and human.</a:t>
            </a:r>
          </a:p>
          <a:p>
            <a:pPr algn="l" rtl="0" fontAlgn="base"/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US" sz="1400" dirty="0">
                <a:latin typeface="Arial"/>
                <a:cs typeface="Arial"/>
              </a:rPr>
              <a:t>The social media platforms speak to consumers.</a:t>
            </a:r>
            <a:endParaRPr lang="en-US" sz="14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1736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19B2D728-110A-434C-9EF3-41C4F57A124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90" y="644228"/>
          <a:ext cx="1290" cy="1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53" imgH="353" progId="TCLayout.ActiveDocument.1">
                  <p:embed/>
                </p:oleObj>
              </mc:Choice>
              <mc:Fallback>
                <p:oleObj name="Diapositiva de think-cell" r:id="rId3" imgW="353" imgH="353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19B2D728-110A-434C-9EF3-41C4F57A12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0" y="644228"/>
                        <a:ext cx="1290" cy="1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11626B29-A00A-4EC4-B849-DACF8BFCA82D}"/>
              </a:ext>
            </a:extLst>
          </p:cNvPr>
          <p:cNvSpPr txBox="1">
            <a:spLocks/>
          </p:cNvSpPr>
          <p:nvPr/>
        </p:nvSpPr>
        <p:spPr>
          <a:xfrm>
            <a:off x="907726" y="3024372"/>
            <a:ext cx="4724004" cy="404628"/>
          </a:xfrm>
          <a:prstGeom prst="rect">
            <a:avLst/>
          </a:prstGeom>
        </p:spPr>
        <p:txBody>
          <a:bodyPr vert="horz" lIns="74295" tIns="37148" rIns="74295" bIns="3714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dirty="0">
                <a:solidFill>
                  <a:srgbClr val="90292A"/>
                </a:solidFill>
                <a:latin typeface="Georgia"/>
                <a:cs typeface="Arial"/>
              </a:rPr>
              <a:t>Some Digital Insights</a:t>
            </a:r>
          </a:p>
        </p:txBody>
      </p:sp>
    </p:spTree>
    <p:extLst>
      <p:ext uri="{BB962C8B-B14F-4D97-AF65-F5344CB8AC3E}">
        <p14:creationId xmlns:p14="http://schemas.microsoft.com/office/powerpoint/2010/main" val="3929207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19B2D728-110A-434C-9EF3-41C4F57A124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90" y="644228"/>
          <a:ext cx="1290" cy="1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53" imgH="353" progId="TCLayout.ActiveDocument.1">
                  <p:embed/>
                </p:oleObj>
              </mc:Choice>
              <mc:Fallback>
                <p:oleObj name="Diapositiva de think-cell" r:id="rId3" imgW="353" imgH="353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19B2D728-110A-434C-9EF3-41C4F57A12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0" y="644228"/>
                        <a:ext cx="1290" cy="1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8">
            <a:extLst>
              <a:ext uri="{FF2B5EF4-FFF2-40B4-BE49-F238E27FC236}">
                <a16:creationId xmlns:a16="http://schemas.microsoft.com/office/drawing/2014/main" id="{52B07407-DE53-359A-984F-42134E898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3710" y="1527186"/>
            <a:ext cx="22288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Global Figures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6AD926-F69D-61AE-EF3C-8830B88162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629" b="10000"/>
          <a:stretch/>
        </p:blipFill>
        <p:spPr>
          <a:xfrm>
            <a:off x="776010" y="2048867"/>
            <a:ext cx="6686550" cy="2760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A43135-0E2A-FAC9-5411-C5129BAFA241}"/>
              </a:ext>
            </a:extLst>
          </p:cNvPr>
          <p:cNvSpPr/>
          <p:nvPr/>
        </p:nvSpPr>
        <p:spPr>
          <a:xfrm>
            <a:off x="776010" y="1514909"/>
            <a:ext cx="3714750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b="1" dirty="0">
                <a:latin typeface="Arial"/>
                <a:cs typeface="Arial"/>
              </a:rPr>
              <a:t>Social Media Users vs. Population</a:t>
            </a:r>
            <a:endParaRPr lang="en-US" sz="1400" b="1" i="1">
              <a:latin typeface="Arial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961D42-2D09-E417-B742-97C50FDE6D08}"/>
              </a:ext>
            </a:extLst>
          </p:cNvPr>
          <p:cNvSpPr/>
          <p:nvPr/>
        </p:nvSpPr>
        <p:spPr>
          <a:xfrm>
            <a:off x="2160926" y="4958285"/>
            <a:ext cx="5306442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1200" i="1" dirty="0">
                <a:solidFill>
                  <a:srgbClr val="90292A"/>
                </a:solidFill>
                <a:latin typeface="Arial"/>
                <a:cs typeface="Arial"/>
              </a:rPr>
              <a:t>Active social media users as a percentage of total population</a:t>
            </a:r>
          </a:p>
          <a:p>
            <a:pPr algn="r"/>
            <a:r>
              <a:rPr lang="en-US" sz="1200" i="1" dirty="0">
                <a:solidFill>
                  <a:srgbClr val="90292A"/>
                </a:solidFill>
                <a:latin typeface="Arial"/>
                <a:cs typeface="Arial"/>
              </a:rPr>
              <a:t>Note: Users may not represent unique individuals</a:t>
            </a:r>
          </a:p>
        </p:txBody>
      </p:sp>
    </p:spTree>
    <p:extLst>
      <p:ext uri="{BB962C8B-B14F-4D97-AF65-F5344CB8AC3E}">
        <p14:creationId xmlns:p14="http://schemas.microsoft.com/office/powerpoint/2010/main" val="3168922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19B2D728-110A-434C-9EF3-41C4F57A124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90" y="644228"/>
          <a:ext cx="1290" cy="1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53" imgH="353" progId="TCLayout.ActiveDocument.1">
                  <p:embed/>
                </p:oleObj>
              </mc:Choice>
              <mc:Fallback>
                <p:oleObj name="Diapositiva de think-cell" r:id="rId3" imgW="353" imgH="353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19B2D728-110A-434C-9EF3-41C4F57A12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0" y="644228"/>
                        <a:ext cx="1290" cy="1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9B3C882-ECA6-9874-F022-C34CAD67A0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028" b="10001"/>
          <a:stretch/>
        </p:blipFill>
        <p:spPr>
          <a:xfrm>
            <a:off x="676741" y="2100479"/>
            <a:ext cx="6564015" cy="2657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BC9F361E-1D37-1087-0411-503089660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906" y="1539464"/>
            <a:ext cx="22288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Global Figures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4B8DCD-F4B5-B1CC-9E08-1D9DC2C4E822}"/>
              </a:ext>
            </a:extLst>
          </p:cNvPr>
          <p:cNvSpPr/>
          <p:nvPr/>
        </p:nvSpPr>
        <p:spPr>
          <a:xfrm>
            <a:off x="676741" y="1527186"/>
            <a:ext cx="3714750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b="1" dirty="0">
                <a:latin typeface="Arial"/>
                <a:cs typeface="Arial"/>
              </a:rPr>
              <a:t>The World’s Most Used Social Platforms</a:t>
            </a:r>
            <a:endParaRPr lang="en-US" sz="1400" b="1" i="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3986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19B2D728-110A-434C-9EF3-41C4F57A124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90" y="644228"/>
          <a:ext cx="1290" cy="1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53" imgH="353" progId="TCLayout.ActiveDocument.1">
                  <p:embed/>
                </p:oleObj>
              </mc:Choice>
              <mc:Fallback>
                <p:oleObj name="Diapositiva de think-cell" r:id="rId3" imgW="353" imgH="353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19B2D728-110A-434C-9EF3-41C4F57A12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0" y="644228"/>
                        <a:ext cx="1290" cy="1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8">
            <a:extLst>
              <a:ext uri="{FF2B5EF4-FFF2-40B4-BE49-F238E27FC236}">
                <a16:creationId xmlns:a16="http://schemas.microsoft.com/office/drawing/2014/main" id="{FEF5596E-FB53-2FCC-0BA8-AEC65D1C2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877" y="5023337"/>
            <a:ext cx="606742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300" i="1" dirty="0">
                <a:latin typeface="Helvetica" panose="020B0604020202020204" pitchFamily="34" charset="0"/>
                <a:cs typeface="Helvetica" panose="020B0604020202020204" pitchFamily="34" charset="0"/>
              </a:rPr>
              <a:t>Percentage of users of each social media platform who use other platform.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3017F1-60C4-F6DE-6CA1-CFC932407D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237" b="12243"/>
          <a:stretch/>
        </p:blipFill>
        <p:spPr>
          <a:xfrm>
            <a:off x="246414" y="1739992"/>
            <a:ext cx="7583889" cy="3007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684650-1D78-7874-F841-BC0518887299}"/>
              </a:ext>
            </a:extLst>
          </p:cNvPr>
          <p:cNvSpPr txBox="1"/>
          <p:nvPr/>
        </p:nvSpPr>
        <p:spPr>
          <a:xfrm>
            <a:off x="246413" y="1189842"/>
            <a:ext cx="5539666" cy="305854"/>
          </a:xfrm>
          <a:prstGeom prst="rect">
            <a:avLst/>
          </a:prstGeom>
          <a:noFill/>
        </p:spPr>
        <p:txBody>
          <a:bodyPr wrap="square" lIns="74295" tIns="37148" rIns="74295" bIns="37148" anchor="t">
            <a:spAutoFit/>
          </a:bodyPr>
          <a:lstStyle/>
          <a:p>
            <a:pPr>
              <a:defRPr/>
            </a:pPr>
            <a:r>
              <a:rPr lang="en-US" sz="1500" b="1" dirty="0">
                <a:latin typeface="Arial"/>
                <a:ea typeface="+mj-ea"/>
                <a:cs typeface="Arial"/>
              </a:rPr>
              <a:t>Social Media Platforms | User Overlaps </a:t>
            </a:r>
            <a:endParaRPr lang="en-US" sz="15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55177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e Office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zni xmlns="fac5c5d6-3f40-4888-827f-2feba602e379" xsi:nil="true"/>
    <f0ly xmlns="fac5c5d6-3f40-4888-827f-2feba602e379">
      <UserInfo>
        <DisplayName/>
        <AccountId xsi:nil="true"/>
        <AccountType/>
      </UserInfo>
    </f0ly>
    <SharedWithUsers xmlns="0323e3e7-18dc-45e6-99d2-53fab8d99a6d">
      <UserInfo>
        <DisplayName/>
        <AccountId xsi:nil="true"/>
        <AccountType/>
      </UserInfo>
    </SharedWithUsers>
    <lcf76f155ced4ddcb4097134ff3c332f xmlns="fac5c5d6-3f40-4888-827f-2feba602e379">
      <Terms xmlns="http://schemas.microsoft.com/office/infopath/2007/PartnerControls"/>
    </lcf76f155ced4ddcb4097134ff3c332f>
    <TaxCatchAll xmlns="0323e3e7-18dc-45e6-99d2-53fab8d99a6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27C33CFCA74046A0A633136646FD5F" ma:contentTypeVersion="20" ma:contentTypeDescription="Create a new document." ma:contentTypeScope="" ma:versionID="d0a4f56e1333b37715db1ca526836c42">
  <xsd:schema xmlns:xsd="http://www.w3.org/2001/XMLSchema" xmlns:xs="http://www.w3.org/2001/XMLSchema" xmlns:p="http://schemas.microsoft.com/office/2006/metadata/properties" xmlns:ns2="fac5c5d6-3f40-4888-827f-2feba602e379" xmlns:ns3="0323e3e7-18dc-45e6-99d2-53fab8d99a6d" targetNamespace="http://schemas.microsoft.com/office/2006/metadata/properties" ma:root="true" ma:fieldsID="f81d95c457976425973bde8a22d6186a" ns2:_="" ns3:_="">
    <xsd:import namespace="fac5c5d6-3f40-4888-827f-2feba602e379"/>
    <xsd:import namespace="0323e3e7-18dc-45e6-99d2-53fab8d99a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2:rzni" minOccurs="0"/>
                <xsd:element ref="ns2:f0ly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c5c5d6-3f40-4888-827f-2feba602e3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rzni" ma:index="12" nillable="true" ma:displayName="Date and Time" ma:internalName="rzni">
      <xsd:simpleType>
        <xsd:restriction base="dms:DateTime"/>
      </xsd:simpleType>
    </xsd:element>
    <xsd:element name="f0ly" ma:index="13" nillable="true" ma:displayName="Person or Group" ma:list="UserInfo" ma:internalName="f0l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c820fac2-d059-4130-98b8-bcc963ebf0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23e3e7-18dc-45e6-99d2-53fab8d99a6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dc906492-6d0e-4e26-b089-5965b0bba648}" ma:internalName="TaxCatchAll" ma:showField="CatchAllData" ma:web="0323e3e7-18dc-45e6-99d2-53fab8d99a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677089-0F61-4A3B-827B-C13FC83C6673}">
  <ds:schemaRefs>
    <ds:schemaRef ds:uri="0323e3e7-18dc-45e6-99d2-53fab8d99a6d"/>
    <ds:schemaRef ds:uri="fac5c5d6-3f40-4888-827f-2feba602e37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C80F207-BEB7-4D04-B584-A93E77C9D2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D832FE-CFAE-4DCF-B29E-1DDCAD9BD3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c5c5d6-3f40-4888-827f-2feba602e379"/>
    <ds:schemaRef ds:uri="0323e3e7-18dc-45e6-99d2-53fab8d99a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252</Words>
  <Application>Microsoft Office PowerPoint</Application>
  <PresentationFormat>A4 Paper (210x297 mm)</PresentationFormat>
  <Paragraphs>65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Tema de Office</vt:lpstr>
      <vt:lpstr>PowerPoint Presentation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Ester Benedit Martínez</dc:creator>
  <cp:lastModifiedBy>Elie Sarkis</cp:lastModifiedBy>
  <cp:revision>39</cp:revision>
  <dcterms:created xsi:type="dcterms:W3CDTF">2016-07-11T04:31:49Z</dcterms:created>
  <dcterms:modified xsi:type="dcterms:W3CDTF">2023-12-23T22:09:45Z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0x0101006627C33CFCA74046A0A633136646FD5F</vt:lpwstr>
  </property>
  <property fmtid="{D5CDD505-2E9C-101B-9397-08002B2CF9AE}" pid="3" name="Order">
    <vt:r8>10326500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MediaServiceImageTags">
    <vt:lpwstr/>
  </property>
</Properties>
</file>