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261" r:id="rId5"/>
    <p:sldId id="375" r:id="rId6"/>
    <p:sldId id="506" r:id="rId7"/>
    <p:sldId id="368" r:id="rId8"/>
    <p:sldId id="507" r:id="rId9"/>
    <p:sldId id="508" r:id="rId10"/>
    <p:sldId id="510" r:id="rId11"/>
    <p:sldId id="509" r:id="rId12"/>
    <p:sldId id="511" r:id="rId13"/>
    <p:sldId id="512" r:id="rId14"/>
    <p:sldId id="513" r:id="rId15"/>
    <p:sldId id="515" r:id="rId16"/>
    <p:sldId id="514" r:id="rId17"/>
    <p:sldId id="516" r:id="rId18"/>
    <p:sldId id="517" r:id="rId19"/>
    <p:sldId id="518" r:id="rId20"/>
    <p:sldId id="519" r:id="rId21"/>
    <p:sldId id="520" r:id="rId22"/>
    <p:sldId id="521" r:id="rId23"/>
    <p:sldId id="522" r:id="rId24"/>
    <p:sldId id="523" r:id="rId25"/>
    <p:sldId id="524" r:id="rId26"/>
    <p:sldId id="526" r:id="rId27"/>
    <p:sldId id="527" r:id="rId28"/>
    <p:sldId id="785" r:id="rId29"/>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9" userDrawn="1">
          <p15:clr>
            <a:srgbClr val="A4A3A4"/>
          </p15:clr>
        </p15:guide>
        <p15:guide id="2" pos="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a:srgbClr val="339966"/>
    <a:srgbClr val="0099CC"/>
    <a:srgbClr val="0066FF"/>
    <a:srgbClr val="327F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4AECF-7672-1FAF-5BEB-67D4F67D23FB}" v="1" dt="2023-12-13T10:14:20.679"/>
    <p1510:client id="{6FFC5C64-D74C-7F4A-9031-0655CECF1B6D}" v="628" dt="2023-12-13T10:33:26.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1" autoAdjust="0"/>
    <p:restoredTop sz="93980" autoAdjust="0"/>
  </p:normalViewPr>
  <p:slideViewPr>
    <p:cSldViewPr snapToGrid="0" snapToObjects="1">
      <p:cViewPr varScale="1">
        <p:scale>
          <a:sx n="105" d="100"/>
          <a:sy n="105" d="100"/>
        </p:scale>
        <p:origin x="835" y="62"/>
      </p:cViewPr>
      <p:guideLst>
        <p:guide orient="horz" pos="599"/>
        <p:guide pos="680"/>
      </p:guideLst>
    </p:cSldViewPr>
  </p:slideViewPr>
  <p:notesTextViewPr>
    <p:cViewPr>
      <p:scale>
        <a:sx n="100" d="100"/>
        <a:sy n="100" d="100"/>
      </p:scale>
      <p:origin x="0" y="0"/>
    </p:cViewPr>
  </p:notesTextViewPr>
  <p:sorterViewPr>
    <p:cViewPr>
      <p:scale>
        <a:sx n="154" d="100"/>
        <a:sy n="154" d="100"/>
      </p:scale>
      <p:origin x="0" y="-9283"/>
    </p:cViewPr>
  </p:sorterViewPr>
  <p:notesViewPr>
    <p:cSldViewPr snapToGrid="0" snapToObjects="1">
      <p:cViewPr varScale="1">
        <p:scale>
          <a:sx n="95" d="100"/>
          <a:sy n="95" d="100"/>
        </p:scale>
        <p:origin x="4042"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ne Naidoo" userId="S::charlene.naidoo@faculty.gbsb.global::be3a4d7b-217a-4d6d-8d19-aa1039059a41" providerId="AD" clId="Web-{6FFC5C64-D74C-7F4A-9031-0655CECF1B6D}"/>
    <pc:docChg chg="modSld">
      <pc:chgData name="Charlene Naidoo" userId="S::charlene.naidoo@faculty.gbsb.global::be3a4d7b-217a-4d6d-8d19-aa1039059a41" providerId="AD" clId="Web-{6FFC5C64-D74C-7F4A-9031-0655CECF1B6D}" dt="2023-12-13T10:33:24.538" v="316" actId="20577"/>
      <pc:docMkLst>
        <pc:docMk/>
      </pc:docMkLst>
      <pc:sldChg chg="modSp">
        <pc:chgData name="Charlene Naidoo" userId="S::charlene.naidoo@faculty.gbsb.global::be3a4d7b-217a-4d6d-8d19-aa1039059a41" providerId="AD" clId="Web-{6FFC5C64-D74C-7F4A-9031-0655CECF1B6D}" dt="2023-12-13T10:20:08.977" v="9" actId="1076"/>
        <pc:sldMkLst>
          <pc:docMk/>
          <pc:sldMk cId="1692133338" sldId="261"/>
        </pc:sldMkLst>
        <pc:spChg chg="mod">
          <ac:chgData name="Charlene Naidoo" userId="S::charlene.naidoo@faculty.gbsb.global::be3a4d7b-217a-4d6d-8d19-aa1039059a41" providerId="AD" clId="Web-{6FFC5C64-D74C-7F4A-9031-0655CECF1B6D}" dt="2023-12-13T10:19:46.882" v="1" actId="20577"/>
          <ac:spMkLst>
            <pc:docMk/>
            <pc:sldMk cId="1692133338" sldId="261"/>
            <ac:spMk id="2" creationId="{7BBC568A-54B0-2644-86E3-3D0BC1E1A3FE}"/>
          </ac:spMkLst>
        </pc:spChg>
        <pc:spChg chg="mod">
          <ac:chgData name="Charlene Naidoo" userId="S::charlene.naidoo@faculty.gbsb.global::be3a4d7b-217a-4d6d-8d19-aa1039059a41" providerId="AD" clId="Web-{6FFC5C64-D74C-7F4A-9031-0655CECF1B6D}" dt="2023-12-13T10:20:08.977" v="9" actId="1076"/>
          <ac:spMkLst>
            <pc:docMk/>
            <pc:sldMk cId="1692133338" sldId="261"/>
            <ac:spMk id="5" creationId="{07A62454-BBA8-E368-F6A4-89A94542F87D}"/>
          </ac:spMkLst>
        </pc:spChg>
      </pc:sldChg>
      <pc:sldChg chg="delSp modSp">
        <pc:chgData name="Charlene Naidoo" userId="S::charlene.naidoo@faculty.gbsb.global::be3a4d7b-217a-4d6d-8d19-aa1039059a41" providerId="AD" clId="Web-{6FFC5C64-D74C-7F4A-9031-0655CECF1B6D}" dt="2023-12-13T10:22:58.139" v="71" actId="20577"/>
        <pc:sldMkLst>
          <pc:docMk/>
          <pc:sldMk cId="959857183" sldId="368"/>
        </pc:sldMkLst>
        <pc:spChg chg="del mod">
          <ac:chgData name="Charlene Naidoo" userId="S::charlene.naidoo@faculty.gbsb.global::be3a4d7b-217a-4d6d-8d19-aa1039059a41" providerId="AD" clId="Web-{6FFC5C64-D74C-7F4A-9031-0655CECF1B6D}" dt="2023-12-13T10:21:43.402" v="44"/>
          <ac:spMkLst>
            <pc:docMk/>
            <pc:sldMk cId="959857183" sldId="368"/>
            <ac:spMk id="2" creationId="{E1E0B911-EF6C-47CC-533B-0899FB85A3F6}"/>
          </ac:spMkLst>
        </pc:spChg>
        <pc:spChg chg="mod">
          <ac:chgData name="Charlene Naidoo" userId="S::charlene.naidoo@faculty.gbsb.global::be3a4d7b-217a-4d6d-8d19-aa1039059a41" providerId="AD" clId="Web-{6FFC5C64-D74C-7F4A-9031-0655CECF1B6D}" dt="2023-12-13T10:22:15.653" v="58" actId="1076"/>
          <ac:spMkLst>
            <pc:docMk/>
            <pc:sldMk cId="959857183" sldId="368"/>
            <ac:spMk id="3" creationId="{7B07B872-D442-7620-39CE-BE9A223BCD9C}"/>
          </ac:spMkLst>
        </pc:spChg>
        <pc:spChg chg="mod">
          <ac:chgData name="Charlene Naidoo" userId="S::charlene.naidoo@faculty.gbsb.global::be3a4d7b-217a-4d6d-8d19-aa1039059a41" providerId="AD" clId="Web-{6FFC5C64-D74C-7F4A-9031-0655CECF1B6D}" dt="2023-12-13T10:22:19.185" v="59" actId="1076"/>
          <ac:spMkLst>
            <pc:docMk/>
            <pc:sldMk cId="959857183" sldId="368"/>
            <ac:spMk id="7" creationId="{00000000-0000-0000-0000-000000000000}"/>
          </ac:spMkLst>
        </pc:spChg>
        <pc:spChg chg="mod">
          <ac:chgData name="Charlene Naidoo" userId="S::charlene.naidoo@faculty.gbsb.global::be3a4d7b-217a-4d6d-8d19-aa1039059a41" providerId="AD" clId="Web-{6FFC5C64-D74C-7F4A-9031-0655CECF1B6D}" dt="2023-12-13T10:22:58.139" v="71" actId="20577"/>
          <ac:spMkLst>
            <pc:docMk/>
            <pc:sldMk cId="959857183" sldId="368"/>
            <ac:spMk id="10" creationId="{D40DA1C8-AD29-8DC6-A6A6-215657F5A975}"/>
          </ac:spMkLst>
        </pc:spChg>
      </pc:sldChg>
      <pc:sldChg chg="modSp">
        <pc:chgData name="Charlene Naidoo" userId="S::charlene.naidoo@faculty.gbsb.global::be3a4d7b-217a-4d6d-8d19-aa1039059a41" providerId="AD" clId="Web-{6FFC5C64-D74C-7F4A-9031-0655CECF1B6D}" dt="2023-12-13T10:20:32.165" v="19" actId="20577"/>
        <pc:sldMkLst>
          <pc:docMk/>
          <pc:sldMk cId="2800432605" sldId="375"/>
        </pc:sldMkLst>
        <pc:spChg chg="mod">
          <ac:chgData name="Charlene Naidoo" userId="S::charlene.naidoo@faculty.gbsb.global::be3a4d7b-217a-4d6d-8d19-aa1039059a41" providerId="AD" clId="Web-{6FFC5C64-D74C-7F4A-9031-0655CECF1B6D}" dt="2023-12-13T10:20:32.165" v="19" actId="20577"/>
          <ac:spMkLst>
            <pc:docMk/>
            <pc:sldMk cId="2800432605" sldId="375"/>
            <ac:spMk id="6" creationId="{C0CFD38A-E0FD-A54F-D319-EA4C8EB8982A}"/>
          </ac:spMkLst>
        </pc:spChg>
        <pc:spChg chg="mod">
          <ac:chgData name="Charlene Naidoo" userId="S::charlene.naidoo@faculty.gbsb.global::be3a4d7b-217a-4d6d-8d19-aa1039059a41" providerId="AD" clId="Web-{6FFC5C64-D74C-7F4A-9031-0655CECF1B6D}" dt="2023-12-13T10:20:14.649" v="10" actId="20577"/>
          <ac:spMkLst>
            <pc:docMk/>
            <pc:sldMk cId="2800432605" sldId="375"/>
            <ac:spMk id="10" creationId="{5E36F6C6-3B6E-7146-BBE0-74177132A910}"/>
          </ac:spMkLst>
        </pc:spChg>
      </pc:sldChg>
      <pc:sldChg chg="modSp">
        <pc:chgData name="Charlene Naidoo" userId="S::charlene.naidoo@faculty.gbsb.global::be3a4d7b-217a-4d6d-8d19-aa1039059a41" providerId="AD" clId="Web-{6FFC5C64-D74C-7F4A-9031-0655CECF1B6D}" dt="2023-12-13T10:21:36.230" v="42" actId="20577"/>
        <pc:sldMkLst>
          <pc:docMk/>
          <pc:sldMk cId="1847645935" sldId="506"/>
        </pc:sldMkLst>
        <pc:spChg chg="mod">
          <ac:chgData name="Charlene Naidoo" userId="S::charlene.naidoo@faculty.gbsb.global::be3a4d7b-217a-4d6d-8d19-aa1039059a41" providerId="AD" clId="Web-{6FFC5C64-D74C-7F4A-9031-0655CECF1B6D}" dt="2023-12-13T10:20:38.462" v="20" actId="20577"/>
          <ac:spMkLst>
            <pc:docMk/>
            <pc:sldMk cId="1847645935" sldId="506"/>
            <ac:spMk id="2" creationId="{E1E0B911-EF6C-47CC-533B-0899FB85A3F6}"/>
          </ac:spMkLst>
        </pc:spChg>
        <pc:spChg chg="mod">
          <ac:chgData name="Charlene Naidoo" userId="S::charlene.naidoo@faculty.gbsb.global::be3a4d7b-217a-4d6d-8d19-aa1039059a41" providerId="AD" clId="Web-{6FFC5C64-D74C-7F4A-9031-0655CECF1B6D}" dt="2023-12-13T10:20:43.634" v="25" actId="20577"/>
          <ac:spMkLst>
            <pc:docMk/>
            <pc:sldMk cId="1847645935" sldId="506"/>
            <ac:spMk id="3" creationId="{7B07B872-D442-7620-39CE-BE9A223BCD9C}"/>
          </ac:spMkLst>
        </pc:spChg>
        <pc:spChg chg="mod">
          <ac:chgData name="Charlene Naidoo" userId="S::charlene.naidoo@faculty.gbsb.global::be3a4d7b-217a-4d6d-8d19-aa1039059a41" providerId="AD" clId="Web-{6FFC5C64-D74C-7F4A-9031-0655CECF1B6D}" dt="2023-12-13T10:21:36.230" v="42" actId="20577"/>
          <ac:spMkLst>
            <pc:docMk/>
            <pc:sldMk cId="1847645935" sldId="506"/>
            <ac:spMk id="4" creationId="{EED8B23B-D0A5-43D1-B993-4B20E805B1C2}"/>
          </ac:spMkLst>
        </pc:spChg>
        <pc:spChg chg="mod">
          <ac:chgData name="Charlene Naidoo" userId="S::charlene.naidoo@faculty.gbsb.global::be3a4d7b-217a-4d6d-8d19-aa1039059a41" providerId="AD" clId="Web-{6FFC5C64-D74C-7F4A-9031-0655CECF1B6D}" dt="2023-12-13T10:20:46.494" v="27" actId="20577"/>
          <ac:spMkLst>
            <pc:docMk/>
            <pc:sldMk cId="1847645935" sldId="506"/>
            <ac:spMk id="7" creationId="{00000000-0000-0000-0000-000000000000}"/>
          </ac:spMkLst>
        </pc:spChg>
      </pc:sldChg>
      <pc:sldChg chg="modSp">
        <pc:chgData name="Charlene Naidoo" userId="S::charlene.naidoo@faculty.gbsb.global::be3a4d7b-217a-4d6d-8d19-aa1039059a41" providerId="AD" clId="Web-{6FFC5C64-D74C-7F4A-9031-0655CECF1B6D}" dt="2023-12-13T10:23:39.938" v="89" actId="20577"/>
        <pc:sldMkLst>
          <pc:docMk/>
          <pc:sldMk cId="106955577" sldId="507"/>
        </pc:sldMkLst>
        <pc:spChg chg="mod">
          <ac:chgData name="Charlene Naidoo" userId="S::charlene.naidoo@faculty.gbsb.global::be3a4d7b-217a-4d6d-8d19-aa1039059a41" providerId="AD" clId="Web-{6FFC5C64-D74C-7F4A-9031-0655CECF1B6D}" dt="2023-12-13T10:23:02.671" v="72" actId="20577"/>
          <ac:spMkLst>
            <pc:docMk/>
            <pc:sldMk cId="106955577" sldId="507"/>
            <ac:spMk id="2" creationId="{E1E0B911-EF6C-47CC-533B-0899FB85A3F6}"/>
          </ac:spMkLst>
        </pc:spChg>
        <pc:spChg chg="mod">
          <ac:chgData name="Charlene Naidoo" userId="S::charlene.naidoo@faculty.gbsb.global::be3a4d7b-217a-4d6d-8d19-aa1039059a41" providerId="AD" clId="Web-{6FFC5C64-D74C-7F4A-9031-0655CECF1B6D}" dt="2023-12-13T10:23:08.718" v="77" actId="20577"/>
          <ac:spMkLst>
            <pc:docMk/>
            <pc:sldMk cId="106955577" sldId="507"/>
            <ac:spMk id="3" creationId="{7B07B872-D442-7620-39CE-BE9A223BCD9C}"/>
          </ac:spMkLst>
        </pc:spChg>
        <pc:spChg chg="mod">
          <ac:chgData name="Charlene Naidoo" userId="S::charlene.naidoo@faculty.gbsb.global::be3a4d7b-217a-4d6d-8d19-aa1039059a41" providerId="AD" clId="Web-{6FFC5C64-D74C-7F4A-9031-0655CECF1B6D}" dt="2023-12-13T10:23:39.938" v="89" actId="20577"/>
          <ac:spMkLst>
            <pc:docMk/>
            <pc:sldMk cId="106955577" sldId="507"/>
            <ac:spMk id="4" creationId="{24127338-64E2-2D69-DEE1-2044B61E7D8F}"/>
          </ac:spMkLst>
        </pc:spChg>
        <pc:spChg chg="mod">
          <ac:chgData name="Charlene Naidoo" userId="S::charlene.naidoo@faculty.gbsb.global::be3a4d7b-217a-4d6d-8d19-aa1039059a41" providerId="AD" clId="Web-{6FFC5C64-D74C-7F4A-9031-0655CECF1B6D}" dt="2023-12-13T10:23:09.843" v="78" actId="20577"/>
          <ac:spMkLst>
            <pc:docMk/>
            <pc:sldMk cId="106955577" sldId="507"/>
            <ac:spMk id="7" creationId="{00000000-0000-0000-0000-000000000000}"/>
          </ac:spMkLst>
        </pc:spChg>
      </pc:sldChg>
      <pc:sldChg chg="delSp modSp">
        <pc:chgData name="Charlene Naidoo" userId="S::charlene.naidoo@faculty.gbsb.global::be3a4d7b-217a-4d6d-8d19-aa1039059a41" providerId="AD" clId="Web-{6FFC5C64-D74C-7F4A-9031-0655CECF1B6D}" dt="2023-12-13T10:23:53.157" v="97" actId="20577"/>
        <pc:sldMkLst>
          <pc:docMk/>
          <pc:sldMk cId="3725614918" sldId="508"/>
        </pc:sldMkLst>
        <pc:spChg chg="del mod">
          <ac:chgData name="Charlene Naidoo" userId="S::charlene.naidoo@faculty.gbsb.global::be3a4d7b-217a-4d6d-8d19-aa1039059a41" providerId="AD" clId="Web-{6FFC5C64-D74C-7F4A-9031-0655CECF1B6D}" dt="2023-12-13T10:23:43.813" v="91"/>
          <ac:spMkLst>
            <pc:docMk/>
            <pc:sldMk cId="3725614918" sldId="508"/>
            <ac:spMk id="2" creationId="{E1E0B911-EF6C-47CC-533B-0899FB85A3F6}"/>
          </ac:spMkLst>
        </pc:spChg>
        <pc:spChg chg="mod">
          <ac:chgData name="Charlene Naidoo" userId="S::charlene.naidoo@faculty.gbsb.global::be3a4d7b-217a-4d6d-8d19-aa1039059a41" providerId="AD" clId="Web-{6FFC5C64-D74C-7F4A-9031-0655CECF1B6D}" dt="2023-12-13T10:23:50.344" v="96" actId="20577"/>
          <ac:spMkLst>
            <pc:docMk/>
            <pc:sldMk cId="3725614918" sldId="508"/>
            <ac:spMk id="3" creationId="{7B07B872-D442-7620-39CE-BE9A223BCD9C}"/>
          </ac:spMkLst>
        </pc:spChg>
        <pc:spChg chg="mod">
          <ac:chgData name="Charlene Naidoo" userId="S::charlene.naidoo@faculty.gbsb.global::be3a4d7b-217a-4d6d-8d19-aa1039059a41" providerId="AD" clId="Web-{6FFC5C64-D74C-7F4A-9031-0655CECF1B6D}" dt="2023-12-13T10:23:53.157" v="97" actId="20577"/>
          <ac:spMkLst>
            <pc:docMk/>
            <pc:sldMk cId="3725614918" sldId="508"/>
            <ac:spMk id="7" creationId="{00000000-0000-0000-0000-000000000000}"/>
          </ac:spMkLst>
        </pc:spChg>
      </pc:sldChg>
      <pc:sldChg chg="delSp modSp">
        <pc:chgData name="Charlene Naidoo" userId="S::charlene.naidoo@faculty.gbsb.global::be3a4d7b-217a-4d6d-8d19-aa1039059a41" providerId="AD" clId="Web-{6FFC5C64-D74C-7F4A-9031-0655CECF1B6D}" dt="2023-12-13T10:25:21.504" v="125" actId="20577"/>
        <pc:sldMkLst>
          <pc:docMk/>
          <pc:sldMk cId="3927498177" sldId="509"/>
        </pc:sldMkLst>
        <pc:spChg chg="del mod">
          <ac:chgData name="Charlene Naidoo" userId="S::charlene.naidoo@faculty.gbsb.global::be3a4d7b-217a-4d6d-8d19-aa1039059a41" providerId="AD" clId="Web-{6FFC5C64-D74C-7F4A-9031-0655CECF1B6D}" dt="2023-12-13T10:24:42.096" v="110"/>
          <ac:spMkLst>
            <pc:docMk/>
            <pc:sldMk cId="3927498177" sldId="509"/>
            <ac:spMk id="2" creationId="{E1E0B911-EF6C-47CC-533B-0899FB85A3F6}"/>
          </ac:spMkLst>
        </pc:spChg>
        <pc:spChg chg="mod">
          <ac:chgData name="Charlene Naidoo" userId="S::charlene.naidoo@faculty.gbsb.global::be3a4d7b-217a-4d6d-8d19-aa1039059a41" providerId="AD" clId="Web-{6FFC5C64-D74C-7F4A-9031-0655CECF1B6D}" dt="2023-12-13T10:24:48.487" v="115" actId="20577"/>
          <ac:spMkLst>
            <pc:docMk/>
            <pc:sldMk cId="3927498177" sldId="509"/>
            <ac:spMk id="3" creationId="{7B07B872-D442-7620-39CE-BE9A223BCD9C}"/>
          </ac:spMkLst>
        </pc:spChg>
        <pc:spChg chg="mod">
          <ac:chgData name="Charlene Naidoo" userId="S::charlene.naidoo@faculty.gbsb.global::be3a4d7b-217a-4d6d-8d19-aa1039059a41" providerId="AD" clId="Web-{6FFC5C64-D74C-7F4A-9031-0655CECF1B6D}" dt="2023-12-13T10:25:21.504" v="125" actId="20577"/>
          <ac:spMkLst>
            <pc:docMk/>
            <pc:sldMk cId="3927498177" sldId="509"/>
            <ac:spMk id="4" creationId="{24127338-64E2-2D69-DEE1-2044B61E7D8F}"/>
          </ac:spMkLst>
        </pc:spChg>
        <pc:spChg chg="mod">
          <ac:chgData name="Charlene Naidoo" userId="S::charlene.naidoo@faculty.gbsb.global::be3a4d7b-217a-4d6d-8d19-aa1039059a41" providerId="AD" clId="Web-{6FFC5C64-D74C-7F4A-9031-0655CECF1B6D}" dt="2023-12-13T10:25:02.253" v="121" actId="14100"/>
          <ac:spMkLst>
            <pc:docMk/>
            <pc:sldMk cId="3927498177" sldId="509"/>
            <ac:spMk id="7" creationId="{00000000-0000-0000-0000-000000000000}"/>
          </ac:spMkLst>
        </pc:spChg>
        <pc:spChg chg="mod">
          <ac:chgData name="Charlene Naidoo" userId="S::charlene.naidoo@faculty.gbsb.global::be3a4d7b-217a-4d6d-8d19-aa1039059a41" providerId="AD" clId="Web-{6FFC5C64-D74C-7F4A-9031-0655CECF1B6D}" dt="2023-12-13T10:25:08.191" v="122" actId="20577"/>
          <ac:spMkLst>
            <pc:docMk/>
            <pc:sldMk cId="3927498177" sldId="509"/>
            <ac:spMk id="11" creationId="{B5DAF3EF-0503-953E-7FF5-2B3F1875FDC8}"/>
          </ac:spMkLst>
        </pc:spChg>
      </pc:sldChg>
      <pc:sldChg chg="delSp modSp">
        <pc:chgData name="Charlene Naidoo" userId="S::charlene.naidoo@faculty.gbsb.global::be3a4d7b-217a-4d6d-8d19-aa1039059a41" providerId="AD" clId="Web-{6FFC5C64-D74C-7F4A-9031-0655CECF1B6D}" dt="2023-12-13T10:24:32.330" v="108" actId="20577"/>
        <pc:sldMkLst>
          <pc:docMk/>
          <pc:sldMk cId="1347942739" sldId="510"/>
        </pc:sldMkLst>
        <pc:spChg chg="del mod">
          <ac:chgData name="Charlene Naidoo" userId="S::charlene.naidoo@faculty.gbsb.global::be3a4d7b-217a-4d6d-8d19-aa1039059a41" providerId="AD" clId="Web-{6FFC5C64-D74C-7F4A-9031-0655CECF1B6D}" dt="2023-12-13T10:24:12.298" v="99"/>
          <ac:spMkLst>
            <pc:docMk/>
            <pc:sldMk cId="1347942739" sldId="510"/>
            <ac:spMk id="2" creationId="{E1E0B911-EF6C-47CC-533B-0899FB85A3F6}"/>
          </ac:spMkLst>
        </pc:spChg>
        <pc:spChg chg="mod">
          <ac:chgData name="Charlene Naidoo" userId="S::charlene.naidoo@faculty.gbsb.global::be3a4d7b-217a-4d6d-8d19-aa1039059a41" providerId="AD" clId="Web-{6FFC5C64-D74C-7F4A-9031-0655CECF1B6D}" dt="2023-12-13T10:24:19.158" v="104" actId="20577"/>
          <ac:spMkLst>
            <pc:docMk/>
            <pc:sldMk cId="1347942739" sldId="510"/>
            <ac:spMk id="3" creationId="{7B07B872-D442-7620-39CE-BE9A223BCD9C}"/>
          </ac:spMkLst>
        </pc:spChg>
        <pc:spChg chg="mod">
          <ac:chgData name="Charlene Naidoo" userId="S::charlene.naidoo@faculty.gbsb.global::be3a4d7b-217a-4d6d-8d19-aa1039059a41" providerId="AD" clId="Web-{6FFC5C64-D74C-7F4A-9031-0655CECF1B6D}" dt="2023-12-13T10:24:32.330" v="108" actId="20577"/>
          <ac:spMkLst>
            <pc:docMk/>
            <pc:sldMk cId="1347942739" sldId="510"/>
            <ac:spMk id="4" creationId="{24127338-64E2-2D69-DEE1-2044B61E7D8F}"/>
          </ac:spMkLst>
        </pc:spChg>
        <pc:spChg chg="mod">
          <ac:chgData name="Charlene Naidoo" userId="S::charlene.naidoo@faculty.gbsb.global::be3a4d7b-217a-4d6d-8d19-aa1039059a41" providerId="AD" clId="Web-{6FFC5C64-D74C-7F4A-9031-0655CECF1B6D}" dt="2023-12-13T10:24:20.439" v="105" actId="20577"/>
          <ac:spMkLst>
            <pc:docMk/>
            <pc:sldMk cId="1347942739" sldId="510"/>
            <ac:spMk id="7" creationId="{00000000-0000-0000-0000-000000000000}"/>
          </ac:spMkLst>
        </pc:spChg>
      </pc:sldChg>
      <pc:sldChg chg="delSp modSp">
        <pc:chgData name="Charlene Naidoo" userId="S::charlene.naidoo@faculty.gbsb.global::be3a4d7b-217a-4d6d-8d19-aa1039059a41" providerId="AD" clId="Web-{6FFC5C64-D74C-7F4A-9031-0655CECF1B6D}" dt="2023-12-13T10:25:46.943" v="135" actId="20577"/>
        <pc:sldMkLst>
          <pc:docMk/>
          <pc:sldMk cId="3900620296" sldId="511"/>
        </pc:sldMkLst>
        <pc:spChg chg="del mod">
          <ac:chgData name="Charlene Naidoo" userId="S::charlene.naidoo@faculty.gbsb.global::be3a4d7b-217a-4d6d-8d19-aa1039059a41" providerId="AD" clId="Web-{6FFC5C64-D74C-7F4A-9031-0655CECF1B6D}" dt="2023-12-13T10:25:26.723" v="127"/>
          <ac:spMkLst>
            <pc:docMk/>
            <pc:sldMk cId="3900620296" sldId="511"/>
            <ac:spMk id="2" creationId="{E1E0B911-EF6C-47CC-533B-0899FB85A3F6}"/>
          </ac:spMkLst>
        </pc:spChg>
        <pc:spChg chg="mod">
          <ac:chgData name="Charlene Naidoo" userId="S::charlene.naidoo@faculty.gbsb.global::be3a4d7b-217a-4d6d-8d19-aa1039059a41" providerId="AD" clId="Web-{6FFC5C64-D74C-7F4A-9031-0655CECF1B6D}" dt="2023-12-13T10:25:32.895" v="132" actId="20577"/>
          <ac:spMkLst>
            <pc:docMk/>
            <pc:sldMk cId="3900620296" sldId="511"/>
            <ac:spMk id="3" creationId="{7B07B872-D442-7620-39CE-BE9A223BCD9C}"/>
          </ac:spMkLst>
        </pc:spChg>
        <pc:spChg chg="mod">
          <ac:chgData name="Charlene Naidoo" userId="S::charlene.naidoo@faculty.gbsb.global::be3a4d7b-217a-4d6d-8d19-aa1039059a41" providerId="AD" clId="Web-{6FFC5C64-D74C-7F4A-9031-0655CECF1B6D}" dt="2023-12-13T10:25:46.943" v="135" actId="20577"/>
          <ac:spMkLst>
            <pc:docMk/>
            <pc:sldMk cId="3900620296" sldId="511"/>
            <ac:spMk id="5" creationId="{4273A4D8-CB32-DE55-766A-4933F90C7C14}"/>
          </ac:spMkLst>
        </pc:spChg>
        <pc:spChg chg="mod">
          <ac:chgData name="Charlene Naidoo" userId="S::charlene.naidoo@faculty.gbsb.global::be3a4d7b-217a-4d6d-8d19-aa1039059a41" providerId="AD" clId="Web-{6FFC5C64-D74C-7F4A-9031-0655CECF1B6D}" dt="2023-12-13T10:25:40.145" v="134" actId="20577"/>
          <ac:spMkLst>
            <pc:docMk/>
            <pc:sldMk cId="3900620296" sldId="511"/>
            <ac:spMk id="7" creationId="{00000000-0000-0000-0000-000000000000}"/>
          </ac:spMkLst>
        </pc:spChg>
      </pc:sldChg>
      <pc:sldChg chg="delSp modSp">
        <pc:chgData name="Charlene Naidoo" userId="S::charlene.naidoo@faculty.gbsb.global::be3a4d7b-217a-4d6d-8d19-aa1039059a41" providerId="AD" clId="Web-{6FFC5C64-D74C-7F4A-9031-0655CECF1B6D}" dt="2023-12-13T10:26:07.084" v="144" actId="20577"/>
        <pc:sldMkLst>
          <pc:docMk/>
          <pc:sldMk cId="182721291" sldId="512"/>
        </pc:sldMkLst>
        <pc:spChg chg="del mod">
          <ac:chgData name="Charlene Naidoo" userId="S::charlene.naidoo@faculty.gbsb.global::be3a4d7b-217a-4d6d-8d19-aa1039059a41" providerId="AD" clId="Web-{6FFC5C64-D74C-7F4A-9031-0655CECF1B6D}" dt="2023-12-13T10:25:56.677" v="137"/>
          <ac:spMkLst>
            <pc:docMk/>
            <pc:sldMk cId="182721291" sldId="512"/>
            <ac:spMk id="2" creationId="{E1E0B911-EF6C-47CC-533B-0899FB85A3F6}"/>
          </ac:spMkLst>
        </pc:spChg>
        <pc:spChg chg="mod">
          <ac:chgData name="Charlene Naidoo" userId="S::charlene.naidoo@faculty.gbsb.global::be3a4d7b-217a-4d6d-8d19-aa1039059a41" providerId="AD" clId="Web-{6FFC5C64-D74C-7F4A-9031-0655CECF1B6D}" dt="2023-12-13T10:26:02.412" v="142" actId="20577"/>
          <ac:spMkLst>
            <pc:docMk/>
            <pc:sldMk cId="182721291" sldId="512"/>
            <ac:spMk id="3" creationId="{7B07B872-D442-7620-39CE-BE9A223BCD9C}"/>
          </ac:spMkLst>
        </pc:spChg>
        <pc:spChg chg="mod">
          <ac:chgData name="Charlene Naidoo" userId="S::charlene.naidoo@faculty.gbsb.global::be3a4d7b-217a-4d6d-8d19-aa1039059a41" providerId="AD" clId="Web-{6FFC5C64-D74C-7F4A-9031-0655CECF1B6D}" dt="2023-12-13T10:26:07.084" v="144" actId="20577"/>
          <ac:spMkLst>
            <pc:docMk/>
            <pc:sldMk cId="182721291" sldId="512"/>
            <ac:spMk id="7" creationId="{00000000-0000-0000-0000-000000000000}"/>
          </ac:spMkLst>
        </pc:spChg>
      </pc:sldChg>
      <pc:sldChg chg="modSp">
        <pc:chgData name="Charlene Naidoo" userId="S::charlene.naidoo@faculty.gbsb.global::be3a4d7b-217a-4d6d-8d19-aa1039059a41" providerId="AD" clId="Web-{6FFC5C64-D74C-7F4A-9031-0655CECF1B6D}" dt="2023-12-13T10:33:24.538" v="316" actId="20577"/>
        <pc:sldMkLst>
          <pc:docMk/>
          <pc:sldMk cId="3352840013" sldId="513"/>
        </pc:sldMkLst>
        <pc:spChg chg="mod">
          <ac:chgData name="Charlene Naidoo" userId="S::charlene.naidoo@faculty.gbsb.global::be3a4d7b-217a-4d6d-8d19-aa1039059a41" providerId="AD" clId="Web-{6FFC5C64-D74C-7F4A-9031-0655CECF1B6D}" dt="2023-12-13T10:33:08.866" v="308" actId="20577"/>
          <ac:spMkLst>
            <pc:docMk/>
            <pc:sldMk cId="3352840013" sldId="513"/>
            <ac:spMk id="2" creationId="{E1E0B911-EF6C-47CC-533B-0899FB85A3F6}"/>
          </ac:spMkLst>
        </pc:spChg>
        <pc:spChg chg="mod">
          <ac:chgData name="Charlene Naidoo" userId="S::charlene.naidoo@faculty.gbsb.global::be3a4d7b-217a-4d6d-8d19-aa1039059a41" providerId="AD" clId="Web-{6FFC5C64-D74C-7F4A-9031-0655CECF1B6D}" dt="2023-12-13T10:33:15.319" v="312" actId="20577"/>
          <ac:spMkLst>
            <pc:docMk/>
            <pc:sldMk cId="3352840013" sldId="513"/>
            <ac:spMk id="3" creationId="{7B07B872-D442-7620-39CE-BE9A223BCD9C}"/>
          </ac:spMkLst>
        </pc:spChg>
        <pc:spChg chg="mod">
          <ac:chgData name="Charlene Naidoo" userId="S::charlene.naidoo@faculty.gbsb.global::be3a4d7b-217a-4d6d-8d19-aa1039059a41" providerId="AD" clId="Web-{6FFC5C64-D74C-7F4A-9031-0655CECF1B6D}" dt="2023-12-13T10:33:24.538" v="316" actId="20577"/>
          <ac:spMkLst>
            <pc:docMk/>
            <pc:sldMk cId="3352840013" sldId="513"/>
            <ac:spMk id="4" creationId="{13DF0C24-A9FA-AEF3-B531-4369595720E9}"/>
          </ac:spMkLst>
        </pc:spChg>
        <pc:spChg chg="mod">
          <ac:chgData name="Charlene Naidoo" userId="S::charlene.naidoo@faculty.gbsb.global::be3a4d7b-217a-4d6d-8d19-aa1039059a41" providerId="AD" clId="Web-{6FFC5C64-D74C-7F4A-9031-0655CECF1B6D}" dt="2023-12-13T10:33:19.725" v="315" actId="20577"/>
          <ac:spMkLst>
            <pc:docMk/>
            <pc:sldMk cId="3352840013" sldId="513"/>
            <ac:spMk id="7" creationId="{00000000-0000-0000-0000-000000000000}"/>
          </ac:spMkLst>
        </pc:spChg>
      </pc:sldChg>
      <pc:sldChg chg="delSp modSp">
        <pc:chgData name="Charlene Naidoo" userId="S::charlene.naidoo@faculty.gbsb.global::be3a4d7b-217a-4d6d-8d19-aa1039059a41" providerId="AD" clId="Web-{6FFC5C64-D74C-7F4A-9031-0655CECF1B6D}" dt="2023-12-13T10:32:40.724" v="296" actId="20577"/>
        <pc:sldMkLst>
          <pc:docMk/>
          <pc:sldMk cId="2415140748" sldId="514"/>
        </pc:sldMkLst>
        <pc:spChg chg="del mod">
          <ac:chgData name="Charlene Naidoo" userId="S::charlene.naidoo@faculty.gbsb.global::be3a4d7b-217a-4d6d-8d19-aa1039059a41" providerId="AD" clId="Web-{6FFC5C64-D74C-7F4A-9031-0655CECF1B6D}" dt="2023-12-13T10:32:19.551" v="288"/>
          <ac:spMkLst>
            <pc:docMk/>
            <pc:sldMk cId="2415140748" sldId="514"/>
            <ac:spMk id="2" creationId="{E1E0B911-EF6C-47CC-533B-0899FB85A3F6}"/>
          </ac:spMkLst>
        </pc:spChg>
        <pc:spChg chg="mod">
          <ac:chgData name="Charlene Naidoo" userId="S::charlene.naidoo@faculty.gbsb.global::be3a4d7b-217a-4d6d-8d19-aa1039059a41" providerId="AD" clId="Web-{6FFC5C64-D74C-7F4A-9031-0655CECF1B6D}" dt="2023-12-13T10:32:25.692" v="291" actId="20577"/>
          <ac:spMkLst>
            <pc:docMk/>
            <pc:sldMk cId="2415140748" sldId="514"/>
            <ac:spMk id="3" creationId="{7B07B872-D442-7620-39CE-BE9A223BCD9C}"/>
          </ac:spMkLst>
        </pc:spChg>
        <pc:spChg chg="mod">
          <ac:chgData name="Charlene Naidoo" userId="S::charlene.naidoo@faculty.gbsb.global::be3a4d7b-217a-4d6d-8d19-aa1039059a41" providerId="AD" clId="Web-{6FFC5C64-D74C-7F4A-9031-0655CECF1B6D}" dt="2023-12-13T10:32:35.068" v="295" actId="20577"/>
          <ac:spMkLst>
            <pc:docMk/>
            <pc:sldMk cId="2415140748" sldId="514"/>
            <ac:spMk id="4" creationId="{13DF0C24-A9FA-AEF3-B531-4369595720E9}"/>
          </ac:spMkLst>
        </pc:spChg>
        <pc:spChg chg="mod">
          <ac:chgData name="Charlene Naidoo" userId="S::charlene.naidoo@faculty.gbsb.global::be3a4d7b-217a-4d6d-8d19-aa1039059a41" providerId="AD" clId="Web-{6FFC5C64-D74C-7F4A-9031-0655CECF1B6D}" dt="2023-12-13T10:32:40.724" v="296" actId="20577"/>
          <ac:spMkLst>
            <pc:docMk/>
            <pc:sldMk cId="2415140748" sldId="514"/>
            <ac:spMk id="6" creationId="{9EDED60F-0965-2336-F76C-AF51FCA00BBC}"/>
          </ac:spMkLst>
        </pc:spChg>
        <pc:spChg chg="mod">
          <ac:chgData name="Charlene Naidoo" userId="S::charlene.naidoo@faculty.gbsb.global::be3a4d7b-217a-4d6d-8d19-aa1039059a41" providerId="AD" clId="Web-{6FFC5C64-D74C-7F4A-9031-0655CECF1B6D}" dt="2023-12-13T10:32:30.974" v="294" actId="20577"/>
          <ac:spMkLst>
            <pc:docMk/>
            <pc:sldMk cId="2415140748" sldId="514"/>
            <ac:spMk id="7" creationId="{00000000-0000-0000-0000-000000000000}"/>
          </ac:spMkLst>
        </pc:spChg>
      </pc:sldChg>
      <pc:sldChg chg="delSp modSp">
        <pc:chgData name="Charlene Naidoo" userId="S::charlene.naidoo@faculty.gbsb.global::be3a4d7b-217a-4d6d-8d19-aa1039059a41" providerId="AD" clId="Web-{6FFC5C64-D74C-7F4A-9031-0655CECF1B6D}" dt="2023-12-13T10:33:02.100" v="306" actId="20577"/>
        <pc:sldMkLst>
          <pc:docMk/>
          <pc:sldMk cId="2497068217" sldId="515"/>
        </pc:sldMkLst>
        <pc:spChg chg="del mod">
          <ac:chgData name="Charlene Naidoo" userId="S::charlene.naidoo@faculty.gbsb.global::be3a4d7b-217a-4d6d-8d19-aa1039059a41" providerId="AD" clId="Web-{6FFC5C64-D74C-7F4A-9031-0655CECF1B6D}" dt="2023-12-13T10:32:47.099" v="298"/>
          <ac:spMkLst>
            <pc:docMk/>
            <pc:sldMk cId="2497068217" sldId="515"/>
            <ac:spMk id="2" creationId="{E1E0B911-EF6C-47CC-533B-0899FB85A3F6}"/>
          </ac:spMkLst>
        </pc:spChg>
        <pc:spChg chg="mod">
          <ac:chgData name="Charlene Naidoo" userId="S::charlene.naidoo@faculty.gbsb.global::be3a4d7b-217a-4d6d-8d19-aa1039059a41" providerId="AD" clId="Web-{6FFC5C64-D74C-7F4A-9031-0655CECF1B6D}" dt="2023-12-13T10:32:53.490" v="302" actId="20577"/>
          <ac:spMkLst>
            <pc:docMk/>
            <pc:sldMk cId="2497068217" sldId="515"/>
            <ac:spMk id="3" creationId="{7B07B872-D442-7620-39CE-BE9A223BCD9C}"/>
          </ac:spMkLst>
        </pc:spChg>
        <pc:spChg chg="mod">
          <ac:chgData name="Charlene Naidoo" userId="S::charlene.naidoo@faculty.gbsb.global::be3a4d7b-217a-4d6d-8d19-aa1039059a41" providerId="AD" clId="Web-{6FFC5C64-D74C-7F4A-9031-0655CECF1B6D}" dt="2023-12-13T10:33:02.100" v="306" actId="20577"/>
          <ac:spMkLst>
            <pc:docMk/>
            <pc:sldMk cId="2497068217" sldId="515"/>
            <ac:spMk id="4" creationId="{13DF0C24-A9FA-AEF3-B531-4369595720E9}"/>
          </ac:spMkLst>
        </pc:spChg>
        <pc:spChg chg="mod">
          <ac:chgData name="Charlene Naidoo" userId="S::charlene.naidoo@faculty.gbsb.global::be3a4d7b-217a-4d6d-8d19-aa1039059a41" providerId="AD" clId="Web-{6FFC5C64-D74C-7F4A-9031-0655CECF1B6D}" dt="2023-12-13T10:32:57.975" v="305" actId="20577"/>
          <ac:spMkLst>
            <pc:docMk/>
            <pc:sldMk cId="2497068217" sldId="515"/>
            <ac:spMk id="7" creationId="{00000000-0000-0000-0000-000000000000}"/>
          </ac:spMkLst>
        </pc:spChg>
      </pc:sldChg>
      <pc:sldChg chg="modSp">
        <pc:chgData name="Charlene Naidoo" userId="S::charlene.naidoo@faculty.gbsb.global::be3a4d7b-217a-4d6d-8d19-aa1039059a41" providerId="AD" clId="Web-{6FFC5C64-D74C-7F4A-9031-0655CECF1B6D}" dt="2023-12-13T10:32:11.020" v="286" actId="20577"/>
        <pc:sldMkLst>
          <pc:docMk/>
          <pc:sldMk cId="140972067" sldId="516"/>
        </pc:sldMkLst>
        <pc:spChg chg="mod">
          <ac:chgData name="Charlene Naidoo" userId="S::charlene.naidoo@faculty.gbsb.global::be3a4d7b-217a-4d6d-8d19-aa1039059a41" providerId="AD" clId="Web-{6FFC5C64-D74C-7F4A-9031-0655CECF1B6D}" dt="2023-12-13T10:32:00.926" v="281" actId="20577"/>
          <ac:spMkLst>
            <pc:docMk/>
            <pc:sldMk cId="140972067" sldId="516"/>
            <ac:spMk id="2" creationId="{E1E0B911-EF6C-47CC-533B-0899FB85A3F6}"/>
          </ac:spMkLst>
        </pc:spChg>
        <pc:spChg chg="mod">
          <ac:chgData name="Charlene Naidoo" userId="S::charlene.naidoo@faculty.gbsb.global::be3a4d7b-217a-4d6d-8d19-aa1039059a41" providerId="AD" clId="Web-{6FFC5C64-D74C-7F4A-9031-0655CECF1B6D}" dt="2023-12-13T10:32:06.176" v="284" actId="20577"/>
          <ac:spMkLst>
            <pc:docMk/>
            <pc:sldMk cId="140972067" sldId="516"/>
            <ac:spMk id="3" creationId="{7B07B872-D442-7620-39CE-BE9A223BCD9C}"/>
          </ac:spMkLst>
        </pc:spChg>
        <pc:spChg chg="mod">
          <ac:chgData name="Charlene Naidoo" userId="S::charlene.naidoo@faculty.gbsb.global::be3a4d7b-217a-4d6d-8d19-aa1039059a41" providerId="AD" clId="Web-{6FFC5C64-D74C-7F4A-9031-0655CECF1B6D}" dt="2023-12-13T10:32:11.020" v="286" actId="20577"/>
          <ac:spMkLst>
            <pc:docMk/>
            <pc:sldMk cId="140972067" sldId="516"/>
            <ac:spMk id="7" creationId="{00000000-0000-0000-0000-000000000000}"/>
          </ac:spMkLst>
        </pc:spChg>
      </pc:sldChg>
      <pc:sldChg chg="delSp modSp">
        <pc:chgData name="Charlene Naidoo" userId="S::charlene.naidoo@faculty.gbsb.global::be3a4d7b-217a-4d6d-8d19-aa1039059a41" providerId="AD" clId="Web-{6FFC5C64-D74C-7F4A-9031-0655CECF1B6D}" dt="2023-12-13T10:31:55.879" v="279" actId="20577"/>
        <pc:sldMkLst>
          <pc:docMk/>
          <pc:sldMk cId="2291301250" sldId="517"/>
        </pc:sldMkLst>
        <pc:spChg chg="del mod">
          <ac:chgData name="Charlene Naidoo" userId="S::charlene.naidoo@faculty.gbsb.global::be3a4d7b-217a-4d6d-8d19-aa1039059a41" providerId="AD" clId="Web-{6FFC5C64-D74C-7F4A-9031-0655CECF1B6D}" dt="2023-12-13T10:31:41.097" v="273"/>
          <ac:spMkLst>
            <pc:docMk/>
            <pc:sldMk cId="2291301250" sldId="517"/>
            <ac:spMk id="2" creationId="{E1E0B911-EF6C-47CC-533B-0899FB85A3F6}"/>
          </ac:spMkLst>
        </pc:spChg>
        <pc:spChg chg="mod">
          <ac:chgData name="Charlene Naidoo" userId="S::charlene.naidoo@faculty.gbsb.global::be3a4d7b-217a-4d6d-8d19-aa1039059a41" providerId="AD" clId="Web-{6FFC5C64-D74C-7F4A-9031-0655CECF1B6D}" dt="2023-12-13T10:31:50.941" v="278" actId="20577"/>
          <ac:spMkLst>
            <pc:docMk/>
            <pc:sldMk cId="2291301250" sldId="517"/>
            <ac:spMk id="3" creationId="{7B07B872-D442-7620-39CE-BE9A223BCD9C}"/>
          </ac:spMkLst>
        </pc:spChg>
        <pc:spChg chg="mod">
          <ac:chgData name="Charlene Naidoo" userId="S::charlene.naidoo@faculty.gbsb.global::be3a4d7b-217a-4d6d-8d19-aa1039059a41" providerId="AD" clId="Web-{6FFC5C64-D74C-7F4A-9031-0655CECF1B6D}" dt="2023-12-13T10:31:55.879" v="279" actId="20577"/>
          <ac:spMkLst>
            <pc:docMk/>
            <pc:sldMk cId="2291301250" sldId="517"/>
            <ac:spMk id="5" creationId="{94AC7629-2435-0A92-98FC-820DC6A8DD65}"/>
          </ac:spMkLst>
        </pc:spChg>
        <pc:spChg chg="mod">
          <ac:chgData name="Charlene Naidoo" userId="S::charlene.naidoo@faculty.gbsb.global::be3a4d7b-217a-4d6d-8d19-aa1039059a41" providerId="AD" clId="Web-{6FFC5C64-D74C-7F4A-9031-0655CECF1B6D}" dt="2023-12-13T10:31:47.581" v="277" actId="20577"/>
          <ac:spMkLst>
            <pc:docMk/>
            <pc:sldMk cId="2291301250" sldId="517"/>
            <ac:spMk id="7" creationId="{00000000-0000-0000-0000-000000000000}"/>
          </ac:spMkLst>
        </pc:spChg>
      </pc:sldChg>
      <pc:sldChg chg="delSp modSp">
        <pc:chgData name="Charlene Naidoo" userId="S::charlene.naidoo@faculty.gbsb.global::be3a4d7b-217a-4d6d-8d19-aa1039059a41" providerId="AD" clId="Web-{6FFC5C64-D74C-7F4A-9031-0655CECF1B6D}" dt="2023-12-13T10:31:36.784" v="271" actId="20577"/>
        <pc:sldMkLst>
          <pc:docMk/>
          <pc:sldMk cId="3480719618" sldId="518"/>
        </pc:sldMkLst>
        <pc:spChg chg="del mod">
          <ac:chgData name="Charlene Naidoo" userId="S::charlene.naidoo@faculty.gbsb.global::be3a4d7b-217a-4d6d-8d19-aa1039059a41" providerId="AD" clId="Web-{6FFC5C64-D74C-7F4A-9031-0655CECF1B6D}" dt="2023-12-13T10:30:45.704" v="247"/>
          <ac:spMkLst>
            <pc:docMk/>
            <pc:sldMk cId="3480719618" sldId="518"/>
            <ac:spMk id="2" creationId="{E1E0B911-EF6C-47CC-533B-0899FB85A3F6}"/>
          </ac:spMkLst>
        </pc:spChg>
        <pc:spChg chg="mod">
          <ac:chgData name="Charlene Naidoo" userId="S::charlene.naidoo@faculty.gbsb.global::be3a4d7b-217a-4d6d-8d19-aa1039059a41" providerId="AD" clId="Web-{6FFC5C64-D74C-7F4A-9031-0655CECF1B6D}" dt="2023-12-13T10:30:50.548" v="249" actId="20577"/>
          <ac:spMkLst>
            <pc:docMk/>
            <pc:sldMk cId="3480719618" sldId="518"/>
            <ac:spMk id="3" creationId="{7B07B872-D442-7620-39CE-BE9A223BCD9C}"/>
          </ac:spMkLst>
        </pc:spChg>
        <pc:spChg chg="mod">
          <ac:chgData name="Charlene Naidoo" userId="S::charlene.naidoo@faculty.gbsb.global::be3a4d7b-217a-4d6d-8d19-aa1039059a41" providerId="AD" clId="Web-{6FFC5C64-D74C-7F4A-9031-0655CECF1B6D}" dt="2023-12-13T10:31:36.784" v="271" actId="20577"/>
          <ac:spMkLst>
            <pc:docMk/>
            <pc:sldMk cId="3480719618" sldId="518"/>
            <ac:spMk id="6" creationId="{C532B78D-0FC7-16E8-81BD-D29A9706EE50}"/>
          </ac:spMkLst>
        </pc:spChg>
        <pc:spChg chg="mod">
          <ac:chgData name="Charlene Naidoo" userId="S::charlene.naidoo@faculty.gbsb.global::be3a4d7b-217a-4d6d-8d19-aa1039059a41" providerId="AD" clId="Web-{6FFC5C64-D74C-7F4A-9031-0655CECF1B6D}" dt="2023-12-13T10:30:51.860" v="250" actId="20577"/>
          <ac:spMkLst>
            <pc:docMk/>
            <pc:sldMk cId="3480719618" sldId="518"/>
            <ac:spMk id="7" creationId="{00000000-0000-0000-0000-000000000000}"/>
          </ac:spMkLst>
        </pc:spChg>
        <pc:picChg chg="mod">
          <ac:chgData name="Charlene Naidoo" userId="S::charlene.naidoo@faculty.gbsb.global::be3a4d7b-217a-4d6d-8d19-aa1039059a41" providerId="AD" clId="Web-{6FFC5C64-D74C-7F4A-9031-0655CECF1B6D}" dt="2023-12-13T10:31:19.190" v="264" actId="1076"/>
          <ac:picMkLst>
            <pc:docMk/>
            <pc:sldMk cId="3480719618" sldId="518"/>
            <ac:picMk id="11" creationId="{6AFDAC08-357C-F98B-503D-E959D7A648E8}"/>
          </ac:picMkLst>
        </pc:picChg>
      </pc:sldChg>
      <pc:sldChg chg="delSp modSp">
        <pc:chgData name="Charlene Naidoo" userId="S::charlene.naidoo@faculty.gbsb.global::be3a4d7b-217a-4d6d-8d19-aa1039059a41" providerId="AD" clId="Web-{6FFC5C64-D74C-7F4A-9031-0655CECF1B6D}" dt="2023-12-13T10:30:37.376" v="245" actId="20577"/>
        <pc:sldMkLst>
          <pc:docMk/>
          <pc:sldMk cId="2308588688" sldId="519"/>
        </pc:sldMkLst>
        <pc:spChg chg="del mod">
          <ac:chgData name="Charlene Naidoo" userId="S::charlene.naidoo@faculty.gbsb.global::be3a4d7b-217a-4d6d-8d19-aa1039059a41" providerId="AD" clId="Web-{6FFC5C64-D74C-7F4A-9031-0655CECF1B6D}" dt="2023-12-13T10:30:06.906" v="237"/>
          <ac:spMkLst>
            <pc:docMk/>
            <pc:sldMk cId="2308588688" sldId="519"/>
            <ac:spMk id="2" creationId="{E1E0B911-EF6C-47CC-533B-0899FB85A3F6}"/>
          </ac:spMkLst>
        </pc:spChg>
        <pc:spChg chg="mod">
          <ac:chgData name="Charlene Naidoo" userId="S::charlene.naidoo@faculty.gbsb.global::be3a4d7b-217a-4d6d-8d19-aa1039059a41" providerId="AD" clId="Web-{6FFC5C64-D74C-7F4A-9031-0655CECF1B6D}" dt="2023-12-13T10:30:12.921" v="240" actId="20577"/>
          <ac:spMkLst>
            <pc:docMk/>
            <pc:sldMk cId="2308588688" sldId="519"/>
            <ac:spMk id="3" creationId="{7B07B872-D442-7620-39CE-BE9A223BCD9C}"/>
          </ac:spMkLst>
        </pc:spChg>
        <pc:spChg chg="mod">
          <ac:chgData name="Charlene Naidoo" userId="S::charlene.naidoo@faculty.gbsb.global::be3a4d7b-217a-4d6d-8d19-aa1039059a41" providerId="AD" clId="Web-{6FFC5C64-D74C-7F4A-9031-0655CECF1B6D}" dt="2023-12-13T10:30:37.376" v="245" actId="20577"/>
          <ac:spMkLst>
            <pc:docMk/>
            <pc:sldMk cId="2308588688" sldId="519"/>
            <ac:spMk id="4" creationId="{53E367D2-C2F3-7A0E-90DA-7E9370A58AE3}"/>
          </ac:spMkLst>
        </pc:spChg>
        <pc:spChg chg="mod">
          <ac:chgData name="Charlene Naidoo" userId="S::charlene.naidoo@faculty.gbsb.global::be3a4d7b-217a-4d6d-8d19-aa1039059a41" providerId="AD" clId="Web-{6FFC5C64-D74C-7F4A-9031-0655CECF1B6D}" dt="2023-12-13T10:30:13.859" v="241" actId="20577"/>
          <ac:spMkLst>
            <pc:docMk/>
            <pc:sldMk cId="2308588688" sldId="519"/>
            <ac:spMk id="7" creationId="{00000000-0000-0000-0000-000000000000}"/>
          </ac:spMkLst>
        </pc:spChg>
      </pc:sldChg>
      <pc:sldChg chg="delSp modSp">
        <pc:chgData name="Charlene Naidoo" userId="S::charlene.naidoo@faculty.gbsb.global::be3a4d7b-217a-4d6d-8d19-aa1039059a41" providerId="AD" clId="Web-{6FFC5C64-D74C-7F4A-9031-0655CECF1B6D}" dt="2023-12-13T10:30:03.218" v="235" actId="20577"/>
        <pc:sldMkLst>
          <pc:docMk/>
          <pc:sldMk cId="3606452917" sldId="520"/>
        </pc:sldMkLst>
        <pc:spChg chg="del mod">
          <ac:chgData name="Charlene Naidoo" userId="S::charlene.naidoo@faculty.gbsb.global::be3a4d7b-217a-4d6d-8d19-aa1039059a41" providerId="AD" clId="Web-{6FFC5C64-D74C-7F4A-9031-0655CECF1B6D}" dt="2023-12-13T10:29:20.591" v="215"/>
          <ac:spMkLst>
            <pc:docMk/>
            <pc:sldMk cId="3606452917" sldId="520"/>
            <ac:spMk id="2" creationId="{E1E0B911-EF6C-47CC-533B-0899FB85A3F6}"/>
          </ac:spMkLst>
        </pc:spChg>
        <pc:spChg chg="mod">
          <ac:chgData name="Charlene Naidoo" userId="S::charlene.naidoo@faculty.gbsb.global::be3a4d7b-217a-4d6d-8d19-aa1039059a41" providerId="AD" clId="Web-{6FFC5C64-D74C-7F4A-9031-0655CECF1B6D}" dt="2023-12-13T10:29:25.560" v="218" actId="20577"/>
          <ac:spMkLst>
            <pc:docMk/>
            <pc:sldMk cId="3606452917" sldId="520"/>
            <ac:spMk id="3" creationId="{7B07B872-D442-7620-39CE-BE9A223BCD9C}"/>
          </ac:spMkLst>
        </pc:spChg>
        <pc:spChg chg="mod">
          <ac:chgData name="Charlene Naidoo" userId="S::charlene.naidoo@faculty.gbsb.global::be3a4d7b-217a-4d6d-8d19-aa1039059a41" providerId="AD" clId="Web-{6FFC5C64-D74C-7F4A-9031-0655CECF1B6D}" dt="2023-12-13T10:29:27.592" v="219" actId="20577"/>
          <ac:spMkLst>
            <pc:docMk/>
            <pc:sldMk cId="3606452917" sldId="520"/>
            <ac:spMk id="7" creationId="{00000000-0000-0000-0000-000000000000}"/>
          </ac:spMkLst>
        </pc:spChg>
        <pc:spChg chg="mod">
          <ac:chgData name="Charlene Naidoo" userId="S::charlene.naidoo@faculty.gbsb.global::be3a4d7b-217a-4d6d-8d19-aa1039059a41" providerId="AD" clId="Web-{6FFC5C64-D74C-7F4A-9031-0655CECF1B6D}" dt="2023-12-13T10:30:03.218" v="235" actId="20577"/>
          <ac:spMkLst>
            <pc:docMk/>
            <pc:sldMk cId="3606452917" sldId="520"/>
            <ac:spMk id="18" creationId="{D26E0142-C9B9-79B4-3DC9-CA954E193086}"/>
          </ac:spMkLst>
        </pc:spChg>
        <pc:spChg chg="mod">
          <ac:chgData name="Charlene Naidoo" userId="S::charlene.naidoo@faculty.gbsb.global::be3a4d7b-217a-4d6d-8d19-aa1039059a41" providerId="AD" clId="Web-{6FFC5C64-D74C-7F4A-9031-0655CECF1B6D}" dt="2023-12-13T10:29:44.936" v="225" actId="20577"/>
          <ac:spMkLst>
            <pc:docMk/>
            <pc:sldMk cId="3606452917" sldId="520"/>
            <ac:spMk id="23" creationId="{B87E6902-44E5-420D-6F98-FCBF4AFFEDF3}"/>
          </ac:spMkLst>
        </pc:spChg>
      </pc:sldChg>
      <pc:sldChg chg="delSp modSp">
        <pc:chgData name="Charlene Naidoo" userId="S::charlene.naidoo@faculty.gbsb.global::be3a4d7b-217a-4d6d-8d19-aa1039059a41" providerId="AD" clId="Web-{6FFC5C64-D74C-7F4A-9031-0655CECF1B6D}" dt="2023-12-13T10:29:16.872" v="213" actId="20577"/>
        <pc:sldMkLst>
          <pc:docMk/>
          <pc:sldMk cId="3380208093" sldId="521"/>
        </pc:sldMkLst>
        <pc:spChg chg="del mod">
          <ac:chgData name="Charlene Naidoo" userId="S::charlene.naidoo@faculty.gbsb.global::be3a4d7b-217a-4d6d-8d19-aa1039059a41" providerId="AD" clId="Web-{6FFC5C64-D74C-7F4A-9031-0655CECF1B6D}" dt="2023-12-13T10:28:53.965" v="202"/>
          <ac:spMkLst>
            <pc:docMk/>
            <pc:sldMk cId="3380208093" sldId="521"/>
            <ac:spMk id="2" creationId="{E1E0B911-EF6C-47CC-533B-0899FB85A3F6}"/>
          </ac:spMkLst>
        </pc:spChg>
        <pc:spChg chg="mod">
          <ac:chgData name="Charlene Naidoo" userId="S::charlene.naidoo@faculty.gbsb.global::be3a4d7b-217a-4d6d-8d19-aa1039059a41" providerId="AD" clId="Web-{6FFC5C64-D74C-7F4A-9031-0655CECF1B6D}" dt="2023-12-13T10:28:58.747" v="208" actId="20577"/>
          <ac:spMkLst>
            <pc:docMk/>
            <pc:sldMk cId="3380208093" sldId="521"/>
            <ac:spMk id="3" creationId="{7B07B872-D442-7620-39CE-BE9A223BCD9C}"/>
          </ac:spMkLst>
        </pc:spChg>
        <pc:spChg chg="mod">
          <ac:chgData name="Charlene Naidoo" userId="S::charlene.naidoo@faculty.gbsb.global::be3a4d7b-217a-4d6d-8d19-aa1039059a41" providerId="AD" clId="Web-{6FFC5C64-D74C-7F4A-9031-0655CECF1B6D}" dt="2023-12-13T10:29:16.872" v="213" actId="20577"/>
          <ac:spMkLst>
            <pc:docMk/>
            <pc:sldMk cId="3380208093" sldId="521"/>
            <ac:spMk id="6" creationId="{021C8114-CD04-0CC3-96C2-730951CD90B8}"/>
          </ac:spMkLst>
        </pc:spChg>
        <pc:spChg chg="mod">
          <ac:chgData name="Charlene Naidoo" userId="S::charlene.naidoo@faculty.gbsb.global::be3a4d7b-217a-4d6d-8d19-aa1039059a41" providerId="AD" clId="Web-{6FFC5C64-D74C-7F4A-9031-0655CECF1B6D}" dt="2023-12-13T10:28:59.903" v="209" actId="20577"/>
          <ac:spMkLst>
            <pc:docMk/>
            <pc:sldMk cId="3380208093" sldId="521"/>
            <ac:spMk id="7" creationId="{00000000-0000-0000-0000-000000000000}"/>
          </ac:spMkLst>
        </pc:spChg>
        <pc:spChg chg="mod">
          <ac:chgData name="Charlene Naidoo" userId="S::charlene.naidoo@faculty.gbsb.global::be3a4d7b-217a-4d6d-8d19-aa1039059a41" providerId="AD" clId="Web-{6FFC5C64-D74C-7F4A-9031-0655CECF1B6D}" dt="2023-12-13T10:29:03.888" v="210" actId="20577"/>
          <ac:spMkLst>
            <pc:docMk/>
            <pc:sldMk cId="3380208093" sldId="521"/>
            <ac:spMk id="18" creationId="{D26E0142-C9B9-79B4-3DC9-CA954E193086}"/>
          </ac:spMkLst>
        </pc:spChg>
      </pc:sldChg>
      <pc:sldChg chg="delSp modSp">
        <pc:chgData name="Charlene Naidoo" userId="S::charlene.naidoo@faculty.gbsb.global::be3a4d7b-217a-4d6d-8d19-aa1039059a41" providerId="AD" clId="Web-{6FFC5C64-D74C-7F4A-9031-0655CECF1B6D}" dt="2023-12-13T10:28:49.965" v="200" actId="20577"/>
        <pc:sldMkLst>
          <pc:docMk/>
          <pc:sldMk cId="2860126240" sldId="522"/>
        </pc:sldMkLst>
        <pc:spChg chg="del mod">
          <ac:chgData name="Charlene Naidoo" userId="S::charlene.naidoo@faculty.gbsb.global::be3a4d7b-217a-4d6d-8d19-aa1039059a41" providerId="AD" clId="Web-{6FFC5C64-D74C-7F4A-9031-0655CECF1B6D}" dt="2023-12-13T10:28:00.463" v="182"/>
          <ac:spMkLst>
            <pc:docMk/>
            <pc:sldMk cId="2860126240" sldId="522"/>
            <ac:spMk id="2" creationId="{E1E0B911-EF6C-47CC-533B-0899FB85A3F6}"/>
          </ac:spMkLst>
        </pc:spChg>
        <pc:spChg chg="mod">
          <ac:chgData name="Charlene Naidoo" userId="S::charlene.naidoo@faculty.gbsb.global::be3a4d7b-217a-4d6d-8d19-aa1039059a41" providerId="AD" clId="Web-{6FFC5C64-D74C-7F4A-9031-0655CECF1B6D}" dt="2023-12-13T10:28:07.401" v="185" actId="20577"/>
          <ac:spMkLst>
            <pc:docMk/>
            <pc:sldMk cId="2860126240" sldId="522"/>
            <ac:spMk id="3" creationId="{7B07B872-D442-7620-39CE-BE9A223BCD9C}"/>
          </ac:spMkLst>
        </pc:spChg>
        <pc:spChg chg="mod">
          <ac:chgData name="Charlene Naidoo" userId="S::charlene.naidoo@faculty.gbsb.global::be3a4d7b-217a-4d6d-8d19-aa1039059a41" providerId="AD" clId="Web-{6FFC5C64-D74C-7F4A-9031-0655CECF1B6D}" dt="2023-12-13T10:28:18.167" v="190" actId="20577"/>
          <ac:spMkLst>
            <pc:docMk/>
            <pc:sldMk cId="2860126240" sldId="522"/>
            <ac:spMk id="4" creationId="{DDAD191B-C41E-C259-A405-3B84B0633211}"/>
          </ac:spMkLst>
        </pc:spChg>
        <pc:spChg chg="mod">
          <ac:chgData name="Charlene Naidoo" userId="S::charlene.naidoo@faculty.gbsb.global::be3a4d7b-217a-4d6d-8d19-aa1039059a41" providerId="AD" clId="Web-{6FFC5C64-D74C-7F4A-9031-0655CECF1B6D}" dt="2023-12-13T10:28:11.339" v="187" actId="20577"/>
          <ac:spMkLst>
            <pc:docMk/>
            <pc:sldMk cId="2860126240" sldId="522"/>
            <ac:spMk id="7" creationId="{00000000-0000-0000-0000-000000000000}"/>
          </ac:spMkLst>
        </pc:spChg>
        <pc:spChg chg="mod">
          <ac:chgData name="Charlene Naidoo" userId="S::charlene.naidoo@faculty.gbsb.global::be3a4d7b-217a-4d6d-8d19-aa1039059a41" providerId="AD" clId="Web-{6FFC5C64-D74C-7F4A-9031-0655CECF1B6D}" dt="2023-12-13T10:28:49.965" v="200" actId="20577"/>
          <ac:spMkLst>
            <pc:docMk/>
            <pc:sldMk cId="2860126240" sldId="522"/>
            <ac:spMk id="9" creationId="{4044665B-1683-7DD3-FF13-7A1EE547D2E1}"/>
          </ac:spMkLst>
        </pc:spChg>
        <pc:spChg chg="mod">
          <ac:chgData name="Charlene Naidoo" userId="S::charlene.naidoo@faculty.gbsb.global::be3a4d7b-217a-4d6d-8d19-aa1039059a41" providerId="AD" clId="Web-{6FFC5C64-D74C-7F4A-9031-0655CECF1B6D}" dt="2023-12-13T10:28:14.151" v="188" actId="20577"/>
          <ac:spMkLst>
            <pc:docMk/>
            <pc:sldMk cId="2860126240" sldId="522"/>
            <ac:spMk id="18" creationId="{D26E0142-C9B9-79B4-3DC9-CA954E193086}"/>
          </ac:spMkLst>
        </pc:spChg>
      </pc:sldChg>
      <pc:sldChg chg="modSp">
        <pc:chgData name="Charlene Naidoo" userId="S::charlene.naidoo@faculty.gbsb.global::be3a4d7b-217a-4d6d-8d19-aa1039059a41" providerId="AD" clId="Web-{6FFC5C64-D74C-7F4A-9031-0655CECF1B6D}" dt="2023-12-13T10:27:55.072" v="180" actId="20577"/>
        <pc:sldMkLst>
          <pc:docMk/>
          <pc:sldMk cId="2326547803" sldId="523"/>
        </pc:sldMkLst>
        <pc:spChg chg="mod">
          <ac:chgData name="Charlene Naidoo" userId="S::charlene.naidoo@faculty.gbsb.global::be3a4d7b-217a-4d6d-8d19-aa1039059a41" providerId="AD" clId="Web-{6FFC5C64-D74C-7F4A-9031-0655CECF1B6D}" dt="2023-12-13T10:27:36.447" v="173" actId="20577"/>
          <ac:spMkLst>
            <pc:docMk/>
            <pc:sldMk cId="2326547803" sldId="523"/>
            <ac:spMk id="2" creationId="{E1E0B911-EF6C-47CC-533B-0899FB85A3F6}"/>
          </ac:spMkLst>
        </pc:spChg>
        <pc:spChg chg="mod">
          <ac:chgData name="Charlene Naidoo" userId="S::charlene.naidoo@faculty.gbsb.global::be3a4d7b-217a-4d6d-8d19-aa1039059a41" providerId="AD" clId="Web-{6FFC5C64-D74C-7F4A-9031-0655CECF1B6D}" dt="2023-12-13T10:27:42.994" v="177" actId="20577"/>
          <ac:spMkLst>
            <pc:docMk/>
            <pc:sldMk cId="2326547803" sldId="523"/>
            <ac:spMk id="3" creationId="{7B07B872-D442-7620-39CE-BE9A223BCD9C}"/>
          </ac:spMkLst>
        </pc:spChg>
        <pc:spChg chg="mod">
          <ac:chgData name="Charlene Naidoo" userId="S::charlene.naidoo@faculty.gbsb.global::be3a4d7b-217a-4d6d-8d19-aa1039059a41" providerId="AD" clId="Web-{6FFC5C64-D74C-7F4A-9031-0655CECF1B6D}" dt="2023-12-13T10:27:55.072" v="180" actId="20577"/>
          <ac:spMkLst>
            <pc:docMk/>
            <pc:sldMk cId="2326547803" sldId="523"/>
            <ac:spMk id="4" creationId="{DDAD191B-C41E-C259-A405-3B84B0633211}"/>
          </ac:spMkLst>
        </pc:spChg>
        <pc:spChg chg="mod">
          <ac:chgData name="Charlene Naidoo" userId="S::charlene.naidoo@faculty.gbsb.global::be3a4d7b-217a-4d6d-8d19-aa1039059a41" providerId="AD" clId="Web-{6FFC5C64-D74C-7F4A-9031-0655CECF1B6D}" dt="2023-12-13T10:27:44.338" v="178" actId="20577"/>
          <ac:spMkLst>
            <pc:docMk/>
            <pc:sldMk cId="2326547803" sldId="523"/>
            <ac:spMk id="7" creationId="{00000000-0000-0000-0000-000000000000}"/>
          </ac:spMkLst>
        </pc:spChg>
      </pc:sldChg>
      <pc:sldChg chg="delSp modSp">
        <pc:chgData name="Charlene Naidoo" userId="S::charlene.naidoo@faculty.gbsb.global::be3a4d7b-217a-4d6d-8d19-aa1039059a41" providerId="AD" clId="Web-{6FFC5C64-D74C-7F4A-9031-0655CECF1B6D}" dt="2023-12-13T10:27:31.196" v="172" actId="20577"/>
        <pc:sldMkLst>
          <pc:docMk/>
          <pc:sldMk cId="2037967511" sldId="524"/>
        </pc:sldMkLst>
        <pc:spChg chg="del mod">
          <ac:chgData name="Charlene Naidoo" userId="S::charlene.naidoo@faculty.gbsb.global::be3a4d7b-217a-4d6d-8d19-aa1039059a41" providerId="AD" clId="Web-{6FFC5C64-D74C-7F4A-9031-0655CECF1B6D}" dt="2023-12-13T10:27:11.711" v="164"/>
          <ac:spMkLst>
            <pc:docMk/>
            <pc:sldMk cId="2037967511" sldId="524"/>
            <ac:spMk id="2" creationId="{E1E0B911-EF6C-47CC-533B-0899FB85A3F6}"/>
          </ac:spMkLst>
        </pc:spChg>
        <pc:spChg chg="mod">
          <ac:chgData name="Charlene Naidoo" userId="S::charlene.naidoo@faculty.gbsb.global::be3a4d7b-217a-4d6d-8d19-aa1039059a41" providerId="AD" clId="Web-{6FFC5C64-D74C-7F4A-9031-0655CECF1B6D}" dt="2023-12-13T10:27:20.899" v="168" actId="20577"/>
          <ac:spMkLst>
            <pc:docMk/>
            <pc:sldMk cId="2037967511" sldId="524"/>
            <ac:spMk id="3" creationId="{7B07B872-D442-7620-39CE-BE9A223BCD9C}"/>
          </ac:spMkLst>
        </pc:spChg>
        <pc:spChg chg="mod">
          <ac:chgData name="Charlene Naidoo" userId="S::charlene.naidoo@faculty.gbsb.global::be3a4d7b-217a-4d6d-8d19-aa1039059a41" providerId="AD" clId="Web-{6FFC5C64-D74C-7F4A-9031-0655CECF1B6D}" dt="2023-12-13T10:27:21.149" v="170" actId="20577"/>
          <ac:spMkLst>
            <pc:docMk/>
            <pc:sldMk cId="2037967511" sldId="524"/>
            <ac:spMk id="7" creationId="{00000000-0000-0000-0000-000000000000}"/>
          </ac:spMkLst>
        </pc:spChg>
        <pc:spChg chg="mod">
          <ac:chgData name="Charlene Naidoo" userId="S::charlene.naidoo@faculty.gbsb.global::be3a4d7b-217a-4d6d-8d19-aa1039059a41" providerId="AD" clId="Web-{6FFC5C64-D74C-7F4A-9031-0655CECF1B6D}" dt="2023-12-13T10:27:31.196" v="172" actId="20577"/>
          <ac:spMkLst>
            <pc:docMk/>
            <pc:sldMk cId="2037967511" sldId="524"/>
            <ac:spMk id="8" creationId="{C1228907-1F5D-B7D4-3C0E-797215EACBE6}"/>
          </ac:spMkLst>
        </pc:spChg>
      </pc:sldChg>
      <pc:sldChg chg="delSp modSp">
        <pc:chgData name="Charlene Naidoo" userId="S::charlene.naidoo@faculty.gbsb.global::be3a4d7b-217a-4d6d-8d19-aa1039059a41" providerId="AD" clId="Web-{6FFC5C64-D74C-7F4A-9031-0655CECF1B6D}" dt="2023-12-13T10:27:04.742" v="162" actId="20577"/>
        <pc:sldMkLst>
          <pc:docMk/>
          <pc:sldMk cId="1423353590" sldId="526"/>
        </pc:sldMkLst>
        <pc:spChg chg="del mod">
          <ac:chgData name="Charlene Naidoo" userId="S::charlene.naidoo@faculty.gbsb.global::be3a4d7b-217a-4d6d-8d19-aa1039059a41" providerId="AD" clId="Web-{6FFC5C64-D74C-7F4A-9031-0655CECF1B6D}" dt="2023-12-13T10:26:58.023" v="157"/>
          <ac:spMkLst>
            <pc:docMk/>
            <pc:sldMk cId="1423353590" sldId="526"/>
            <ac:spMk id="2" creationId="{E1E0B911-EF6C-47CC-533B-0899FB85A3F6}"/>
          </ac:spMkLst>
        </pc:spChg>
        <pc:spChg chg="mod">
          <ac:chgData name="Charlene Naidoo" userId="S::charlene.naidoo@faculty.gbsb.global::be3a4d7b-217a-4d6d-8d19-aa1039059a41" providerId="AD" clId="Web-{6FFC5C64-D74C-7F4A-9031-0655CECF1B6D}" dt="2023-12-13T10:27:03.649" v="161" actId="20577"/>
          <ac:spMkLst>
            <pc:docMk/>
            <pc:sldMk cId="1423353590" sldId="526"/>
            <ac:spMk id="3" creationId="{7B07B872-D442-7620-39CE-BE9A223BCD9C}"/>
          </ac:spMkLst>
        </pc:spChg>
        <pc:spChg chg="mod">
          <ac:chgData name="Charlene Naidoo" userId="S::charlene.naidoo@faculty.gbsb.global::be3a4d7b-217a-4d6d-8d19-aa1039059a41" providerId="AD" clId="Web-{6FFC5C64-D74C-7F4A-9031-0655CECF1B6D}" dt="2023-12-13T10:27:04.742" v="162" actId="20577"/>
          <ac:spMkLst>
            <pc:docMk/>
            <pc:sldMk cId="1423353590" sldId="526"/>
            <ac:spMk id="7" creationId="{00000000-0000-0000-0000-000000000000}"/>
          </ac:spMkLst>
        </pc:spChg>
      </pc:sldChg>
      <pc:sldChg chg="delSp modSp">
        <pc:chgData name="Charlene Naidoo" userId="S::charlene.naidoo@faculty.gbsb.global::be3a4d7b-217a-4d6d-8d19-aa1039059a41" providerId="AD" clId="Web-{6FFC5C64-D74C-7F4A-9031-0655CECF1B6D}" dt="2023-12-13T10:26:54.117" v="155" actId="20577"/>
        <pc:sldMkLst>
          <pc:docMk/>
          <pc:sldMk cId="1550407196" sldId="527"/>
        </pc:sldMkLst>
        <pc:spChg chg="del mod">
          <ac:chgData name="Charlene Naidoo" userId="S::charlene.naidoo@faculty.gbsb.global::be3a4d7b-217a-4d6d-8d19-aa1039059a41" providerId="AD" clId="Web-{6FFC5C64-D74C-7F4A-9031-0655CECF1B6D}" dt="2023-12-13T10:26:19.444" v="146"/>
          <ac:spMkLst>
            <pc:docMk/>
            <pc:sldMk cId="1550407196" sldId="527"/>
            <ac:spMk id="2" creationId="{E1E0B911-EF6C-47CC-533B-0899FB85A3F6}"/>
          </ac:spMkLst>
        </pc:spChg>
        <pc:spChg chg="mod">
          <ac:chgData name="Charlene Naidoo" userId="S::charlene.naidoo@faculty.gbsb.global::be3a4d7b-217a-4d6d-8d19-aa1039059a41" providerId="AD" clId="Web-{6FFC5C64-D74C-7F4A-9031-0655CECF1B6D}" dt="2023-12-13T10:26:24.491" v="149" actId="20577"/>
          <ac:spMkLst>
            <pc:docMk/>
            <pc:sldMk cId="1550407196" sldId="527"/>
            <ac:spMk id="3" creationId="{7B07B872-D442-7620-39CE-BE9A223BCD9C}"/>
          </ac:spMkLst>
        </pc:spChg>
        <pc:spChg chg="mod">
          <ac:chgData name="Charlene Naidoo" userId="S::charlene.naidoo@faculty.gbsb.global::be3a4d7b-217a-4d6d-8d19-aa1039059a41" providerId="AD" clId="Web-{6FFC5C64-D74C-7F4A-9031-0655CECF1B6D}" dt="2023-12-13T10:26:26.382" v="150" actId="20577"/>
          <ac:spMkLst>
            <pc:docMk/>
            <pc:sldMk cId="1550407196" sldId="527"/>
            <ac:spMk id="7" creationId="{00000000-0000-0000-0000-000000000000}"/>
          </ac:spMkLst>
        </pc:spChg>
        <pc:spChg chg="mod">
          <ac:chgData name="Charlene Naidoo" userId="S::charlene.naidoo@faculty.gbsb.global::be3a4d7b-217a-4d6d-8d19-aa1039059a41" providerId="AD" clId="Web-{6FFC5C64-D74C-7F4A-9031-0655CECF1B6D}" dt="2023-12-13T10:26:54.117" v="155" actId="20577"/>
          <ac:spMkLst>
            <pc:docMk/>
            <pc:sldMk cId="1550407196" sldId="527"/>
            <ac:spMk id="9" creationId="{970AE2E7-5B97-0E41-4B8D-FEEA81349A9F}"/>
          </ac:spMkLst>
        </pc:spChg>
      </pc:sldChg>
    </pc:docChg>
  </pc:docChgLst>
  <pc:docChgLst>
    <pc:chgData name="Charlene Naidoo" userId="S::charlene.naidoo@faculty.gbsb.global::be3a4d7b-217a-4d6d-8d19-aa1039059a41" providerId="AD" clId="Web-{3BF4AECF-7672-1FAF-5BEB-67D4F67D23FB}"/>
    <pc:docChg chg="addSld">
      <pc:chgData name="Charlene Naidoo" userId="S::charlene.naidoo@faculty.gbsb.global::be3a4d7b-217a-4d6d-8d19-aa1039059a41" providerId="AD" clId="Web-{3BF4AECF-7672-1FAF-5BEB-67D4F67D23FB}" dt="2023-12-13T10:14:20.679" v="0"/>
      <pc:docMkLst>
        <pc:docMk/>
      </pc:docMkLst>
      <pc:sldChg chg="add">
        <pc:chgData name="Charlene Naidoo" userId="S::charlene.naidoo@faculty.gbsb.global::be3a4d7b-217a-4d6d-8d19-aa1039059a41" providerId="AD" clId="Web-{3BF4AECF-7672-1FAF-5BEB-67D4F67D23FB}" dt="2023-12-13T10:14:20.679" v="0"/>
        <pc:sldMkLst>
          <pc:docMk/>
          <pc:sldMk cId="1060360473" sldId="78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13/12/2023</a:t>
            </a:fld>
            <a:endParaRPr lang="en-GB"/>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a:t>
            </a:fld>
            <a:endParaRPr lang="en-GB"/>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13/12/2023</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a:t>
            </a:fld>
            <a:endParaRPr lang="en-GB"/>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62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8D43FEC1-1E57-7C4F-9263-05A20A6E1FB1}"/>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76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61339481-4E35-A445-B23F-339E2EB3D4F7}"/>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11C55E7E-687B-4A45-94DE-BA5E190DA591}"/>
              </a:ext>
            </a:extLst>
          </p:cNvPr>
          <p:cNvSpPr/>
          <p:nvPr userDrawn="1"/>
        </p:nvSpPr>
        <p:spPr>
          <a:xfrm>
            <a:off x="3503715" y="463002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2739462F-C2B3-614B-B845-31A3F2DB39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383" y="4385872"/>
            <a:ext cx="1112462" cy="488295"/>
          </a:xfrm>
          <a:prstGeom prst="rect">
            <a:avLst/>
          </a:prstGeom>
        </p:spPr>
      </p:pic>
    </p:spTree>
    <p:extLst>
      <p:ext uri="{BB962C8B-B14F-4D97-AF65-F5344CB8AC3E}">
        <p14:creationId xmlns:p14="http://schemas.microsoft.com/office/powerpoint/2010/main" val="15811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9B315E5E-A21D-F745-BB44-F0594C94EC56}"/>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 id="2147483652"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BC568A-54B0-2644-86E3-3D0BC1E1A3FE}"/>
              </a:ext>
            </a:extLst>
          </p:cNvPr>
          <p:cNvSpPr txBox="1"/>
          <p:nvPr/>
        </p:nvSpPr>
        <p:spPr>
          <a:xfrm>
            <a:off x="986812" y="1201757"/>
            <a:ext cx="2537460" cy="400110"/>
          </a:xfrm>
          <a:prstGeom prst="rect">
            <a:avLst/>
          </a:prstGeom>
          <a:noFill/>
        </p:spPr>
        <p:txBody>
          <a:bodyPr wrap="square" lIns="91440" tIns="45720" rIns="91440" bIns="45720" rtlCol="0" anchor="t">
            <a:spAutoFit/>
          </a:bodyPr>
          <a:lstStyle/>
          <a:p>
            <a:r>
              <a:rPr lang="en" sz="2000" spc="225" dirty="0">
                <a:latin typeface="Arial"/>
                <a:cs typeface="Arial"/>
              </a:rPr>
              <a:t>Lesson 18</a:t>
            </a:r>
            <a:endParaRPr lang="ru-RU" sz="2000" spc="225">
              <a:latin typeface="Arial"/>
              <a:cs typeface="Arial"/>
            </a:endParaRPr>
          </a:p>
        </p:txBody>
      </p:sp>
      <p:sp>
        <p:nvSpPr>
          <p:cNvPr id="5" name="TextBox 4">
            <a:extLst>
              <a:ext uri="{FF2B5EF4-FFF2-40B4-BE49-F238E27FC236}">
                <a16:creationId xmlns:a16="http://schemas.microsoft.com/office/drawing/2014/main" id="{07A62454-BBA8-E368-F6A4-89A94542F87D}"/>
              </a:ext>
            </a:extLst>
          </p:cNvPr>
          <p:cNvSpPr txBox="1"/>
          <p:nvPr/>
        </p:nvSpPr>
        <p:spPr>
          <a:xfrm>
            <a:off x="870698" y="1934673"/>
            <a:ext cx="3246612" cy="1077218"/>
          </a:xfrm>
          <a:prstGeom prst="rect">
            <a:avLst/>
          </a:prstGeom>
          <a:noFill/>
        </p:spPr>
        <p:txBody>
          <a:bodyPr wrap="square" lIns="91440" tIns="45720" rIns="91440" bIns="45720" rtlCol="0" anchor="t">
            <a:spAutoFit/>
          </a:bodyPr>
          <a:lstStyle/>
          <a:p>
            <a:r>
              <a:rPr lang="en-US" sz="3200" b="1" dirty="0">
                <a:solidFill>
                  <a:srgbClr val="90292A"/>
                </a:solidFill>
                <a:latin typeface="Georgia"/>
                <a:cs typeface="Arial"/>
              </a:rPr>
              <a:t>Finance for Management  </a:t>
            </a:r>
            <a:endParaRPr lang="en" sz="3200" b="1">
              <a:solidFill>
                <a:srgbClr val="90292A"/>
              </a:solidFill>
              <a:latin typeface="Georgia"/>
              <a:cs typeface="Arial" panose="020B0604020202020204" pitchFamily="34" charset="0"/>
            </a:endParaRPr>
          </a:p>
        </p:txBody>
      </p:sp>
    </p:spTree>
    <p:extLst>
      <p:ext uri="{BB962C8B-B14F-4D97-AF65-F5344CB8AC3E}">
        <p14:creationId xmlns:p14="http://schemas.microsoft.com/office/powerpoint/2010/main" val="1692133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595" y="838584"/>
            <a:ext cx="4555321" cy="276999"/>
          </a:xfrm>
          <a:prstGeom prst="rect">
            <a:avLst/>
          </a:prstGeom>
        </p:spPr>
        <p:txBody>
          <a:bodyPr wrap="square" lIns="91440" tIns="45720" rIns="91440" bIns="45720" anchor="t">
            <a:spAutoFit/>
          </a:bodyPr>
          <a:lstStyle/>
          <a:p>
            <a:pPr lvl="1"/>
            <a:r>
              <a:rPr lang="en-GB" sz="1200" b="1" dirty="0">
                <a:latin typeface="Arial"/>
                <a:ea typeface="Calibri"/>
                <a:cs typeface="Arial"/>
              </a:rPr>
              <a:t>Quantitative Technique - Case Study Mery’s Jackets   </a:t>
            </a:r>
            <a:endParaRPr lang="en-GB" sz="1200" b="1" i="1">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484086" y="578651"/>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C00000"/>
                </a:solidFill>
                <a:latin typeface="Georgia"/>
                <a:ea typeface="Calibri"/>
                <a:cs typeface="Arial"/>
              </a:rPr>
              <a:t>Planning</a:t>
            </a:r>
            <a:r>
              <a:rPr lang="en-GB" sz="1600" b="1" dirty="0">
                <a:solidFill>
                  <a:srgbClr val="C00000"/>
                </a:solidFill>
                <a:effectLst/>
                <a:latin typeface="Georgia"/>
                <a:ea typeface="Calibri"/>
                <a:cs typeface="Arial"/>
              </a:rPr>
              <a:t> and Budgeting</a:t>
            </a:r>
            <a:endParaRPr lang="en-US" sz="1600" b="1" dirty="0">
              <a:solidFill>
                <a:srgbClr val="C00000"/>
              </a:solidFill>
              <a:effectLst/>
              <a:latin typeface="Georgia"/>
              <a:ea typeface="Calibri"/>
              <a:cs typeface="Arial"/>
            </a:endParaRPr>
          </a:p>
        </p:txBody>
      </p:sp>
      <p:sp>
        <p:nvSpPr>
          <p:cNvPr id="17" name="CuadroTexto 16">
            <a:extLst>
              <a:ext uri="{FF2B5EF4-FFF2-40B4-BE49-F238E27FC236}">
                <a16:creationId xmlns:a16="http://schemas.microsoft.com/office/drawing/2014/main" id="{3F546113-BAA8-DB57-44B7-BC77EDEAF2E7}"/>
              </a:ext>
            </a:extLst>
          </p:cNvPr>
          <p:cNvSpPr txBox="1"/>
          <p:nvPr/>
        </p:nvSpPr>
        <p:spPr>
          <a:xfrm>
            <a:off x="491254" y="1211104"/>
            <a:ext cx="8093857" cy="261610"/>
          </a:xfrm>
          <a:prstGeom prst="rect">
            <a:avLst/>
          </a:prstGeom>
          <a:noFill/>
        </p:spPr>
        <p:txBody>
          <a:bodyPr wrap="square">
            <a:spAutoFit/>
          </a:bodyPr>
          <a:lstStyle/>
          <a:p>
            <a:r>
              <a:rPr lang="en-US" sz="1100" dirty="0">
                <a:latin typeface="Arial" panose="020B0604020202020204" pitchFamily="34" charset="0"/>
                <a:cs typeface="Arial" panose="020B0604020202020204" pitchFamily="34" charset="0"/>
              </a:rPr>
              <a:t>Step 2 Production Budget - How many units to be produced  </a:t>
            </a:r>
            <a:endParaRPr lang="en-US" sz="1100" dirty="0"/>
          </a:p>
        </p:txBody>
      </p:sp>
      <p:sp>
        <p:nvSpPr>
          <p:cNvPr id="4" name="Rectangle 2">
            <a:extLst>
              <a:ext uri="{FF2B5EF4-FFF2-40B4-BE49-F238E27FC236}">
                <a16:creationId xmlns:a16="http://schemas.microsoft.com/office/drawing/2014/main" id="{13DF0C24-A9FA-AEF3-B531-4369595720E9}"/>
              </a:ext>
            </a:extLst>
          </p:cNvPr>
          <p:cNvSpPr/>
          <p:nvPr/>
        </p:nvSpPr>
        <p:spPr>
          <a:xfrm>
            <a:off x="484086" y="1419527"/>
            <a:ext cx="7741300" cy="261610"/>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Estimate the costs of direct materials, direct labor, and manufacturing overhead at budgeted levels of production</a:t>
            </a:r>
          </a:p>
        </p:txBody>
      </p:sp>
      <p:graphicFrame>
        <p:nvGraphicFramePr>
          <p:cNvPr id="8" name="Object 5">
            <a:extLst>
              <a:ext uri="{FF2B5EF4-FFF2-40B4-BE49-F238E27FC236}">
                <a16:creationId xmlns:a16="http://schemas.microsoft.com/office/drawing/2014/main" id="{5BFC26A6-53BE-06A0-2063-FDC14B2C103D}"/>
              </a:ext>
            </a:extLst>
          </p:cNvPr>
          <p:cNvGraphicFramePr>
            <a:graphicFrameLocks noChangeAspect="1"/>
          </p:cNvGraphicFramePr>
          <p:nvPr>
            <p:extLst>
              <p:ext uri="{D42A27DB-BD31-4B8C-83A1-F6EECF244321}">
                <p14:modId xmlns:p14="http://schemas.microsoft.com/office/powerpoint/2010/main" val="2638267050"/>
              </p:ext>
            </p:extLst>
          </p:nvPr>
        </p:nvGraphicFramePr>
        <p:xfrm>
          <a:off x="551632" y="1645837"/>
          <a:ext cx="2687060" cy="1438851"/>
        </p:xfrm>
        <a:graphic>
          <a:graphicData uri="http://schemas.openxmlformats.org/presentationml/2006/ole">
            <mc:AlternateContent xmlns:mc="http://schemas.openxmlformats.org/markup-compatibility/2006">
              <mc:Choice xmlns:v="urn:schemas-microsoft-com:vml" Requires="v">
                <p:oleObj name="Worksheet" r:id="rId2" imgW="3863446" imgH="1394342" progId="Excel.Sheet.12">
                  <p:embed/>
                </p:oleObj>
              </mc:Choice>
              <mc:Fallback>
                <p:oleObj name="Worksheet" r:id="rId2" imgW="3863446" imgH="1394342" progId="Excel.Sheet.12">
                  <p:embed/>
                  <p:pic>
                    <p:nvPicPr>
                      <p:cNvPr id="6" name="Object 5"/>
                      <p:cNvPicPr/>
                      <p:nvPr/>
                    </p:nvPicPr>
                    <p:blipFill>
                      <a:blip r:embed="rId3"/>
                      <a:stretch>
                        <a:fillRect/>
                      </a:stretch>
                    </p:blipFill>
                    <p:spPr>
                      <a:xfrm>
                        <a:off x="551632" y="1645837"/>
                        <a:ext cx="2687060" cy="1438851"/>
                      </a:xfrm>
                      <a:prstGeom prst="rect">
                        <a:avLst/>
                      </a:prstGeom>
                    </p:spPr>
                  </p:pic>
                </p:oleObj>
              </mc:Fallback>
            </mc:AlternateContent>
          </a:graphicData>
        </a:graphic>
      </p:graphicFrame>
      <p:sp>
        <p:nvSpPr>
          <p:cNvPr id="9" name="Rectangle 6">
            <a:extLst>
              <a:ext uri="{FF2B5EF4-FFF2-40B4-BE49-F238E27FC236}">
                <a16:creationId xmlns:a16="http://schemas.microsoft.com/office/drawing/2014/main" id="{CBB364E9-386B-29CE-CD9C-85970FE06C43}"/>
              </a:ext>
            </a:extLst>
          </p:cNvPr>
          <p:cNvSpPr/>
          <p:nvPr/>
        </p:nvSpPr>
        <p:spPr>
          <a:xfrm>
            <a:off x="415321" y="3243087"/>
            <a:ext cx="3822850" cy="1061829"/>
          </a:xfrm>
          <a:prstGeom prst="rect">
            <a:avLst/>
          </a:prstGeom>
        </p:spPr>
        <p:txBody>
          <a:bodyPr wrap="square">
            <a:spAutoFit/>
          </a:bodyPr>
          <a:lstStyle/>
          <a:p>
            <a:pPr marL="171450" indent="-171450">
              <a:buFont typeface="Wingdings" panose="05000000000000000000" pitchFamily="2" charset="2"/>
              <a:buChar char="v"/>
            </a:pPr>
            <a:r>
              <a:rPr lang="en-US" sz="900" dirty="0">
                <a:latin typeface="Arial" panose="020B0604020202020204" pitchFamily="34" charset="0"/>
                <a:cs typeface="Arial" panose="020B0604020202020204" pitchFamily="34" charset="0"/>
              </a:rPr>
              <a:t>The cost per yard is expected to remain constant in budget  period</a:t>
            </a:r>
          </a:p>
          <a:p>
            <a:pPr marL="171450" indent="-171450">
              <a:buFont typeface="Wingdings" panose="05000000000000000000" pitchFamily="2" charset="2"/>
              <a:buChar char="v"/>
            </a:pPr>
            <a:r>
              <a:rPr lang="en-US" sz="900" dirty="0">
                <a:latin typeface="Arial" panose="020B0604020202020204" pitchFamily="34" charset="0"/>
                <a:cs typeface="Arial" panose="020B0604020202020204" pitchFamily="34" charset="0"/>
              </a:rPr>
              <a:t>Required production (from the production budget) is 170,000 units</a:t>
            </a:r>
          </a:p>
          <a:p>
            <a:pPr marL="171450" indent="-171450">
              <a:buFont typeface="Wingdings" panose="05000000000000000000" pitchFamily="2" charset="2"/>
              <a:buChar char="v"/>
            </a:pPr>
            <a:r>
              <a:rPr lang="en-US" sz="900" dirty="0">
                <a:latin typeface="Arial" panose="020B0604020202020204" pitchFamily="34" charset="0"/>
                <a:cs typeface="Arial" panose="020B0604020202020204" pitchFamily="34" charset="0"/>
              </a:rPr>
              <a:t>The required materials purchases in units of each material: </a:t>
            </a:r>
          </a:p>
          <a:p>
            <a:pPr marL="628650" lvl="1" indent="-171450">
              <a:buFont typeface="Wingdings" panose="05000000000000000000" pitchFamily="2" charset="2"/>
              <a:buChar char="§"/>
            </a:pPr>
            <a:r>
              <a:rPr lang="en-US" sz="900" dirty="0">
                <a:latin typeface="Arial" panose="020B0604020202020204" pitchFamily="34" charset="0"/>
                <a:cs typeface="Arial" panose="020B0604020202020204" pitchFamily="34" charset="0"/>
              </a:rPr>
              <a:t>Cotton = (170,000 * 3.0) +15,000 -10,000 = 515,000 yds</a:t>
            </a:r>
          </a:p>
          <a:p>
            <a:pPr marL="628650" lvl="1" indent="-171450">
              <a:buFont typeface="Wingdings" panose="05000000000000000000" pitchFamily="2" charset="2"/>
              <a:buChar char="§"/>
            </a:pPr>
            <a:r>
              <a:rPr lang="en-US" sz="900" dirty="0">
                <a:latin typeface="Arial" panose="020B0604020202020204" pitchFamily="34" charset="0"/>
                <a:cs typeface="Arial" panose="020B0604020202020204" pitchFamily="34" charset="0"/>
              </a:rPr>
              <a:t>Fine Cotton = (170,000 * 0.2) + 1,000 -1,000 = 34,000 yds</a:t>
            </a:r>
          </a:p>
          <a:p>
            <a:pPr marL="628650" lvl="1" indent="-171450">
              <a:buFont typeface="Wingdings" panose="05000000000000000000" pitchFamily="2" charset="2"/>
              <a:buChar char="§"/>
            </a:pPr>
            <a:r>
              <a:rPr lang="en-US" sz="900" dirty="0">
                <a:latin typeface="Arial" panose="020B0604020202020204" pitchFamily="34" charset="0"/>
                <a:cs typeface="Arial" panose="020B0604020202020204" pitchFamily="34" charset="0"/>
              </a:rPr>
              <a:t>In Currency: € 1,545,000 for cotton (515,000 yards* € 3) &amp;</a:t>
            </a:r>
          </a:p>
          <a:p>
            <a:pPr marL="628650" lvl="1" indent="-171450">
              <a:buFont typeface="Wingdings" panose="05000000000000000000" pitchFamily="2" charset="2"/>
              <a:buChar char="§"/>
            </a:pPr>
            <a:r>
              <a:rPr lang="en-US" sz="900" dirty="0">
                <a:latin typeface="Arial" panose="020B0604020202020204" pitchFamily="34" charset="0"/>
                <a:cs typeface="Arial" panose="020B0604020202020204" pitchFamily="34" charset="0"/>
              </a:rPr>
              <a:t>€ 170,000 for fine cotton (34,000 yards * € 5)</a:t>
            </a:r>
          </a:p>
        </p:txBody>
      </p:sp>
      <p:pic>
        <p:nvPicPr>
          <p:cNvPr id="11" name="Imagen 10">
            <a:extLst>
              <a:ext uri="{FF2B5EF4-FFF2-40B4-BE49-F238E27FC236}">
                <a16:creationId xmlns:a16="http://schemas.microsoft.com/office/drawing/2014/main" id="{5378EB83-7EC9-9E0F-B831-9689390073BA}"/>
              </a:ext>
            </a:extLst>
          </p:cNvPr>
          <p:cNvPicPr>
            <a:picLocks noChangeAspect="1"/>
          </p:cNvPicPr>
          <p:nvPr/>
        </p:nvPicPr>
        <p:blipFill>
          <a:blip r:embed="rId4"/>
          <a:stretch>
            <a:fillRect/>
          </a:stretch>
        </p:blipFill>
        <p:spPr>
          <a:xfrm>
            <a:off x="4527396" y="2062537"/>
            <a:ext cx="4267131" cy="2169210"/>
          </a:xfrm>
          <a:prstGeom prst="rect">
            <a:avLst/>
          </a:prstGeom>
        </p:spPr>
      </p:pic>
      <p:sp>
        <p:nvSpPr>
          <p:cNvPr id="14" name="CuadroTexto 13">
            <a:extLst>
              <a:ext uri="{FF2B5EF4-FFF2-40B4-BE49-F238E27FC236}">
                <a16:creationId xmlns:a16="http://schemas.microsoft.com/office/drawing/2014/main" id="{B61CADDF-E3C7-3E20-01EC-88A20B0DB5E2}"/>
              </a:ext>
            </a:extLst>
          </p:cNvPr>
          <p:cNvSpPr txBox="1"/>
          <p:nvPr/>
        </p:nvSpPr>
        <p:spPr>
          <a:xfrm>
            <a:off x="4455531" y="1753911"/>
            <a:ext cx="4572000" cy="276999"/>
          </a:xfrm>
          <a:prstGeom prst="rect">
            <a:avLst/>
          </a:prstGeom>
          <a:noFill/>
        </p:spPr>
        <p:txBody>
          <a:bodyPr wrap="square">
            <a:spAutoFit/>
          </a:bodyPr>
          <a:lstStyle/>
          <a:p>
            <a:r>
              <a:rPr lang="en-US" sz="1200" u="sng" dirty="0">
                <a:latin typeface="Arial" panose="020B0604020202020204" pitchFamily="34" charset="0"/>
                <a:cs typeface="Arial" panose="020B0604020202020204" pitchFamily="34" charset="0"/>
              </a:rPr>
              <a:t>COGS</a:t>
            </a:r>
            <a:endParaRPr lang="en-US" sz="1200" u="sng" dirty="0"/>
          </a:p>
        </p:txBody>
      </p:sp>
    </p:spTree>
    <p:extLst>
      <p:ext uri="{BB962C8B-B14F-4D97-AF65-F5344CB8AC3E}">
        <p14:creationId xmlns:p14="http://schemas.microsoft.com/office/powerpoint/2010/main" val="182721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595" y="838584"/>
            <a:ext cx="4476955" cy="461665"/>
          </a:xfrm>
          <a:prstGeom prst="rect">
            <a:avLst/>
          </a:prstGeom>
        </p:spPr>
        <p:txBody>
          <a:bodyPr wrap="square" lIns="91440" tIns="45720" rIns="91440" bIns="45720" anchor="t">
            <a:spAutoFit/>
          </a:bodyPr>
          <a:lstStyle/>
          <a:p>
            <a:pPr lvl="1"/>
            <a:r>
              <a:rPr lang="en-GB" sz="1200" b="1" dirty="0">
                <a:latin typeface="Arial"/>
                <a:ea typeface="Calibri"/>
                <a:cs typeface="Arial"/>
              </a:rPr>
              <a:t>Quantitative Technique - Case Study Mery’s Jackets   </a:t>
            </a:r>
            <a:endParaRPr lang="en-GB" sz="1200" b="1" i="1">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E1E0B911-EF6C-47CC-533B-0899FB85A3F6}"/>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484086" y="578651"/>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Planning and Budgeting</a:t>
            </a:r>
            <a:endParaRPr lang="en-US" sz="1600" b="1">
              <a:solidFill>
                <a:srgbClr val="90292A"/>
              </a:solidFill>
              <a:effectLst/>
              <a:latin typeface="Georgia"/>
              <a:ea typeface="Calibri"/>
              <a:cs typeface="Arial"/>
            </a:endParaRPr>
          </a:p>
        </p:txBody>
      </p:sp>
      <p:sp>
        <p:nvSpPr>
          <p:cNvPr id="17" name="CuadroTexto 16">
            <a:extLst>
              <a:ext uri="{FF2B5EF4-FFF2-40B4-BE49-F238E27FC236}">
                <a16:creationId xmlns:a16="http://schemas.microsoft.com/office/drawing/2014/main" id="{3F546113-BAA8-DB57-44B7-BC77EDEAF2E7}"/>
              </a:ext>
            </a:extLst>
          </p:cNvPr>
          <p:cNvSpPr txBox="1"/>
          <p:nvPr/>
        </p:nvSpPr>
        <p:spPr>
          <a:xfrm>
            <a:off x="491254" y="1211104"/>
            <a:ext cx="8093857" cy="261610"/>
          </a:xfrm>
          <a:prstGeom prst="rect">
            <a:avLst/>
          </a:prstGeom>
          <a:noFill/>
        </p:spPr>
        <p:txBody>
          <a:bodyPr wrap="square">
            <a:spAutoFit/>
          </a:bodyPr>
          <a:lstStyle/>
          <a:p>
            <a:r>
              <a:rPr lang="en-US" sz="1100" dirty="0">
                <a:latin typeface="Arial" panose="020B0604020202020204" pitchFamily="34" charset="0"/>
                <a:cs typeface="Arial" panose="020B0604020202020204" pitchFamily="34" charset="0"/>
              </a:rPr>
              <a:t>Step 2 Production Budget - How many units to be produced  </a:t>
            </a:r>
            <a:endParaRPr lang="en-US" sz="1100" dirty="0"/>
          </a:p>
        </p:txBody>
      </p:sp>
      <p:sp>
        <p:nvSpPr>
          <p:cNvPr id="4" name="Rectangle 2">
            <a:extLst>
              <a:ext uri="{FF2B5EF4-FFF2-40B4-BE49-F238E27FC236}">
                <a16:creationId xmlns:a16="http://schemas.microsoft.com/office/drawing/2014/main" id="{13DF0C24-A9FA-AEF3-B531-4369595720E9}"/>
              </a:ext>
            </a:extLst>
          </p:cNvPr>
          <p:cNvSpPr/>
          <p:nvPr/>
        </p:nvSpPr>
        <p:spPr>
          <a:xfrm>
            <a:off x="484086" y="1419527"/>
            <a:ext cx="7741300" cy="261610"/>
          </a:xfrm>
          <a:prstGeom prst="rect">
            <a:avLst/>
          </a:prstGeom>
        </p:spPr>
        <p:txBody>
          <a:bodyPr wrap="square" lIns="91440" tIns="45720" rIns="91440" bIns="45720" anchor="t">
            <a:spAutoFit/>
          </a:bodyPr>
          <a:lstStyle/>
          <a:p>
            <a:r>
              <a:rPr lang="en-US" sz="1100" dirty="0">
                <a:latin typeface="Arial"/>
                <a:cs typeface="Arial"/>
              </a:rPr>
              <a:t>Estimate the costs of direct materials, direct labor, and manufacturing overhead at budgeted levels of production.</a:t>
            </a:r>
            <a:endParaRPr lang="en-US" sz="1100" dirty="0">
              <a:latin typeface="Arial" panose="020B0604020202020204" pitchFamily="34" charset="0"/>
              <a:cs typeface="Arial" panose="020B0604020202020204" pitchFamily="34" charset="0"/>
            </a:endParaRPr>
          </a:p>
        </p:txBody>
      </p:sp>
      <p:sp>
        <p:nvSpPr>
          <p:cNvPr id="9" name="Rectangle 6">
            <a:extLst>
              <a:ext uri="{FF2B5EF4-FFF2-40B4-BE49-F238E27FC236}">
                <a16:creationId xmlns:a16="http://schemas.microsoft.com/office/drawing/2014/main" id="{CBB364E9-386B-29CE-CD9C-85970FE06C43}"/>
              </a:ext>
            </a:extLst>
          </p:cNvPr>
          <p:cNvSpPr/>
          <p:nvPr/>
        </p:nvSpPr>
        <p:spPr>
          <a:xfrm>
            <a:off x="733581" y="1900413"/>
            <a:ext cx="3707789" cy="769441"/>
          </a:xfrm>
          <a:prstGeom prst="rect">
            <a:avLst/>
          </a:prstGeom>
        </p:spPr>
        <p:txBody>
          <a:bodyPr wrap="square">
            <a:spAutoFit/>
          </a:bodyPr>
          <a:lstStyle/>
          <a:p>
            <a:pPr marL="171450"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The direct labor costs are estimated at 0.50 hours per unit at  €22 per hour - € 11 per output unit produced)</a:t>
            </a:r>
          </a:p>
          <a:p>
            <a:pPr marL="171450"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The budgeted direct labor cost of production of 170,000 units is € 1,870,000 </a:t>
            </a:r>
          </a:p>
        </p:txBody>
      </p:sp>
      <p:sp>
        <p:nvSpPr>
          <p:cNvPr id="6" name="CuadroTexto 5">
            <a:extLst>
              <a:ext uri="{FF2B5EF4-FFF2-40B4-BE49-F238E27FC236}">
                <a16:creationId xmlns:a16="http://schemas.microsoft.com/office/drawing/2014/main" id="{9EDED60F-0965-2336-F76C-AF51FCA00BBC}"/>
              </a:ext>
            </a:extLst>
          </p:cNvPr>
          <p:cNvSpPr txBox="1"/>
          <p:nvPr/>
        </p:nvSpPr>
        <p:spPr>
          <a:xfrm>
            <a:off x="484086" y="1638803"/>
            <a:ext cx="1966806" cy="261610"/>
          </a:xfrm>
          <a:prstGeom prst="rect">
            <a:avLst/>
          </a:prstGeom>
          <a:noFill/>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Forecasting Direct Labor:</a:t>
            </a:r>
          </a:p>
        </p:txBody>
      </p:sp>
      <p:pic>
        <p:nvPicPr>
          <p:cNvPr id="10" name="Picture 3">
            <a:extLst>
              <a:ext uri="{FF2B5EF4-FFF2-40B4-BE49-F238E27FC236}">
                <a16:creationId xmlns:a16="http://schemas.microsoft.com/office/drawing/2014/main" id="{EFF8051B-051E-5C6C-F558-98E6C5B0FB53}"/>
              </a:ext>
            </a:extLst>
          </p:cNvPr>
          <p:cNvPicPr>
            <a:picLocks noChangeAspect="1"/>
          </p:cNvPicPr>
          <p:nvPr/>
        </p:nvPicPr>
        <p:blipFill>
          <a:blip r:embed="rId2"/>
          <a:stretch>
            <a:fillRect/>
          </a:stretch>
        </p:blipFill>
        <p:spPr>
          <a:xfrm>
            <a:off x="1006600" y="2669854"/>
            <a:ext cx="2723443" cy="1416824"/>
          </a:xfrm>
          <a:prstGeom prst="rect">
            <a:avLst/>
          </a:prstGeom>
        </p:spPr>
      </p:pic>
      <p:sp>
        <p:nvSpPr>
          <p:cNvPr id="12" name="Rectangle 5">
            <a:extLst>
              <a:ext uri="{FF2B5EF4-FFF2-40B4-BE49-F238E27FC236}">
                <a16:creationId xmlns:a16="http://schemas.microsoft.com/office/drawing/2014/main" id="{64E2D2FA-4060-E0A9-B1F4-FE83F4C7B075}"/>
              </a:ext>
            </a:extLst>
          </p:cNvPr>
          <p:cNvSpPr/>
          <p:nvPr/>
        </p:nvSpPr>
        <p:spPr>
          <a:xfrm>
            <a:off x="4577953" y="1873770"/>
            <a:ext cx="4081961" cy="769441"/>
          </a:xfrm>
          <a:prstGeom prst="rect">
            <a:avLst/>
          </a:prstGeom>
        </p:spPr>
        <p:txBody>
          <a:bodyPr wrap="square">
            <a:spAutoFit/>
          </a:bodyPr>
          <a:lstStyle/>
          <a:p>
            <a:pPr marL="171450"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For convenience, after consultation with department management, the budgeting team has divided all overhead into fixed and variable costs totaling €680,000</a:t>
            </a:r>
          </a:p>
          <a:p>
            <a:r>
              <a:rPr lang="en-US" sz="1100" dirty="0">
                <a:latin typeface="Arial" panose="020B0604020202020204" pitchFamily="34" charset="0"/>
                <a:cs typeface="Arial" panose="020B0604020202020204" pitchFamily="34" charset="0"/>
              </a:rPr>
              <a:t>  </a:t>
            </a:r>
          </a:p>
        </p:txBody>
      </p:sp>
      <p:sp>
        <p:nvSpPr>
          <p:cNvPr id="13" name="CuadroTexto 12">
            <a:extLst>
              <a:ext uri="{FF2B5EF4-FFF2-40B4-BE49-F238E27FC236}">
                <a16:creationId xmlns:a16="http://schemas.microsoft.com/office/drawing/2014/main" id="{8392629D-464E-01FF-2C41-4AC1022C3F98}"/>
              </a:ext>
            </a:extLst>
          </p:cNvPr>
          <p:cNvSpPr txBox="1"/>
          <p:nvPr/>
        </p:nvSpPr>
        <p:spPr>
          <a:xfrm>
            <a:off x="4441370" y="1678778"/>
            <a:ext cx="2518943" cy="261610"/>
          </a:xfrm>
          <a:prstGeom prst="rect">
            <a:avLst/>
          </a:prstGeom>
          <a:noFill/>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Forecasting Overhead Cost:</a:t>
            </a:r>
          </a:p>
        </p:txBody>
      </p:sp>
      <p:pic>
        <p:nvPicPr>
          <p:cNvPr id="15" name="Imagen 14">
            <a:extLst>
              <a:ext uri="{FF2B5EF4-FFF2-40B4-BE49-F238E27FC236}">
                <a16:creationId xmlns:a16="http://schemas.microsoft.com/office/drawing/2014/main" id="{E2344937-BF68-9CF5-8A62-00299AB80ED2}"/>
              </a:ext>
            </a:extLst>
          </p:cNvPr>
          <p:cNvPicPr>
            <a:picLocks noChangeAspect="1"/>
          </p:cNvPicPr>
          <p:nvPr/>
        </p:nvPicPr>
        <p:blipFill>
          <a:blip r:embed="rId3"/>
          <a:stretch>
            <a:fillRect/>
          </a:stretch>
        </p:blipFill>
        <p:spPr>
          <a:xfrm>
            <a:off x="4839009" y="2502940"/>
            <a:ext cx="3957488" cy="2211087"/>
          </a:xfrm>
          <a:prstGeom prst="rect">
            <a:avLst/>
          </a:prstGeom>
        </p:spPr>
      </p:pic>
    </p:spTree>
    <p:extLst>
      <p:ext uri="{BB962C8B-B14F-4D97-AF65-F5344CB8AC3E}">
        <p14:creationId xmlns:p14="http://schemas.microsoft.com/office/powerpoint/2010/main" val="3352840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595" y="838584"/>
            <a:ext cx="4513590" cy="461665"/>
          </a:xfrm>
          <a:prstGeom prst="rect">
            <a:avLst/>
          </a:prstGeom>
        </p:spPr>
        <p:txBody>
          <a:bodyPr wrap="square" lIns="91440" tIns="45720" rIns="91440" bIns="45720" anchor="t">
            <a:spAutoFit/>
          </a:bodyPr>
          <a:lstStyle/>
          <a:p>
            <a:pPr lvl="1"/>
            <a:r>
              <a:rPr lang="en-GB" sz="1200" b="1" dirty="0">
                <a:latin typeface="Arial"/>
                <a:ea typeface="Calibri"/>
                <a:cs typeface="Arial"/>
              </a:rPr>
              <a:t>Quantitative Technique - Case Study Mery’s Jackets </a:t>
            </a:r>
            <a:r>
              <a:rPr lang="en-GB" sz="1200" dirty="0">
                <a:latin typeface="Arial"/>
                <a:ea typeface="Calibri"/>
                <a:cs typeface="Arial"/>
              </a:rPr>
              <a:t>  </a:t>
            </a:r>
            <a:endParaRPr lang="en-GB" sz="1200" i="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484086" y="578651"/>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Planning and Budgeting</a:t>
            </a:r>
            <a:endParaRPr lang="en-US" sz="1600" b="1">
              <a:solidFill>
                <a:srgbClr val="90292A"/>
              </a:solidFill>
              <a:effectLst/>
              <a:latin typeface="Georgia"/>
              <a:ea typeface="Calibri"/>
              <a:cs typeface="Arial"/>
            </a:endParaRPr>
          </a:p>
        </p:txBody>
      </p:sp>
      <p:sp>
        <p:nvSpPr>
          <p:cNvPr id="17" name="CuadroTexto 16">
            <a:extLst>
              <a:ext uri="{FF2B5EF4-FFF2-40B4-BE49-F238E27FC236}">
                <a16:creationId xmlns:a16="http://schemas.microsoft.com/office/drawing/2014/main" id="{3F546113-BAA8-DB57-44B7-BC77EDEAF2E7}"/>
              </a:ext>
            </a:extLst>
          </p:cNvPr>
          <p:cNvSpPr txBox="1"/>
          <p:nvPr/>
        </p:nvSpPr>
        <p:spPr>
          <a:xfrm>
            <a:off x="491254" y="1211104"/>
            <a:ext cx="8093857" cy="261610"/>
          </a:xfrm>
          <a:prstGeom prst="rect">
            <a:avLst/>
          </a:prstGeom>
          <a:noFill/>
        </p:spPr>
        <p:txBody>
          <a:bodyPr wrap="square">
            <a:spAutoFit/>
          </a:bodyPr>
          <a:lstStyle/>
          <a:p>
            <a:r>
              <a:rPr lang="en-US" sz="1100" dirty="0">
                <a:latin typeface="Arial" panose="020B0604020202020204" pitchFamily="34" charset="0"/>
                <a:cs typeface="Arial" panose="020B0604020202020204" pitchFamily="34" charset="0"/>
              </a:rPr>
              <a:t>Step 2 Production Budget - How many units to be produced  </a:t>
            </a:r>
            <a:endParaRPr lang="en-US" sz="1100" dirty="0"/>
          </a:p>
        </p:txBody>
      </p:sp>
      <p:sp>
        <p:nvSpPr>
          <p:cNvPr id="4" name="Rectangle 2">
            <a:extLst>
              <a:ext uri="{FF2B5EF4-FFF2-40B4-BE49-F238E27FC236}">
                <a16:creationId xmlns:a16="http://schemas.microsoft.com/office/drawing/2014/main" id="{13DF0C24-A9FA-AEF3-B531-4369595720E9}"/>
              </a:ext>
            </a:extLst>
          </p:cNvPr>
          <p:cNvSpPr/>
          <p:nvPr/>
        </p:nvSpPr>
        <p:spPr>
          <a:xfrm>
            <a:off x="484086" y="1419527"/>
            <a:ext cx="7741300" cy="261610"/>
          </a:xfrm>
          <a:prstGeom prst="rect">
            <a:avLst/>
          </a:prstGeom>
        </p:spPr>
        <p:txBody>
          <a:bodyPr wrap="square" lIns="91440" tIns="45720" rIns="91440" bIns="45720" anchor="t">
            <a:spAutoFit/>
          </a:bodyPr>
          <a:lstStyle/>
          <a:p>
            <a:r>
              <a:rPr lang="en-US" sz="1100" dirty="0">
                <a:latin typeface="Arial"/>
                <a:cs typeface="Arial"/>
              </a:rPr>
              <a:t>Estimate the costs of direct materials, direct labor, and manufacturing overhead at budgeted levels of production.</a:t>
            </a:r>
            <a:endParaRPr lang="en-US" sz="11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9EDED60F-0965-2336-F76C-AF51FCA00BBC}"/>
              </a:ext>
            </a:extLst>
          </p:cNvPr>
          <p:cNvSpPr txBox="1"/>
          <p:nvPr/>
        </p:nvSpPr>
        <p:spPr>
          <a:xfrm>
            <a:off x="484085" y="1638803"/>
            <a:ext cx="3456543" cy="261610"/>
          </a:xfrm>
          <a:prstGeom prst="rect">
            <a:avLst/>
          </a:prstGeom>
          <a:noFill/>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Forecasting Inventory WIP and Finished Goods:</a:t>
            </a:r>
          </a:p>
        </p:txBody>
      </p:sp>
      <p:sp>
        <p:nvSpPr>
          <p:cNvPr id="13" name="CuadroTexto 12">
            <a:extLst>
              <a:ext uri="{FF2B5EF4-FFF2-40B4-BE49-F238E27FC236}">
                <a16:creationId xmlns:a16="http://schemas.microsoft.com/office/drawing/2014/main" id="{8392629D-464E-01FF-2C41-4AC1022C3F98}"/>
              </a:ext>
            </a:extLst>
          </p:cNvPr>
          <p:cNvSpPr txBox="1"/>
          <p:nvPr/>
        </p:nvSpPr>
        <p:spPr>
          <a:xfrm>
            <a:off x="4626834" y="1636897"/>
            <a:ext cx="2518943" cy="261610"/>
          </a:xfrm>
          <a:prstGeom prst="rect">
            <a:avLst/>
          </a:prstGeom>
          <a:noFill/>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Forecasting adjustments COGS:</a:t>
            </a:r>
          </a:p>
        </p:txBody>
      </p:sp>
      <p:sp>
        <p:nvSpPr>
          <p:cNvPr id="8" name="Rectangle 5">
            <a:extLst>
              <a:ext uri="{FF2B5EF4-FFF2-40B4-BE49-F238E27FC236}">
                <a16:creationId xmlns:a16="http://schemas.microsoft.com/office/drawing/2014/main" id="{AA4BB2A6-8EAD-4E09-FE03-3FB8A4E1A07E}"/>
              </a:ext>
            </a:extLst>
          </p:cNvPr>
          <p:cNvSpPr/>
          <p:nvPr/>
        </p:nvSpPr>
        <p:spPr>
          <a:xfrm>
            <a:off x="666380" y="1823073"/>
            <a:ext cx="7549979" cy="938719"/>
          </a:xfrm>
          <a:prstGeom prst="rect">
            <a:avLst/>
          </a:prstGeom>
        </p:spPr>
        <p:txBody>
          <a:bodyPr wrap="square">
            <a:spAutoFit/>
          </a:bodyPr>
          <a:lstStyle/>
          <a:p>
            <a:pPr marL="171450"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No WIP inventory </a:t>
            </a:r>
          </a:p>
          <a:p>
            <a:pPr marL="171450"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Estimated beginning inventory 5,000 at a cost € 120,000 </a:t>
            </a:r>
          </a:p>
          <a:p>
            <a:pPr marL="171450"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Cost of Producing Jackets €25</a:t>
            </a:r>
          </a:p>
          <a:p>
            <a:pPr marL="171450" indent="-171450">
              <a:buFont typeface="Wingdings" panose="05000000000000000000" pitchFamily="2" charset="2"/>
              <a:buChar char="v"/>
            </a:pPr>
            <a:endParaRPr lang="en-US" sz="11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v"/>
            </a:pPr>
            <a:endParaRPr lang="en-US" sz="1100" dirty="0">
              <a:latin typeface="Arial" panose="020B0604020202020204" pitchFamily="34" charset="0"/>
              <a:cs typeface="Arial" panose="020B0604020202020204" pitchFamily="34" charset="0"/>
            </a:endParaRPr>
          </a:p>
        </p:txBody>
      </p:sp>
      <p:pic>
        <p:nvPicPr>
          <p:cNvPr id="11" name="Picture 6">
            <a:extLst>
              <a:ext uri="{FF2B5EF4-FFF2-40B4-BE49-F238E27FC236}">
                <a16:creationId xmlns:a16="http://schemas.microsoft.com/office/drawing/2014/main" id="{4D5D7A89-A565-AA93-E723-FDDF62BEE2D7}"/>
              </a:ext>
            </a:extLst>
          </p:cNvPr>
          <p:cNvPicPr>
            <a:picLocks noChangeAspect="1"/>
          </p:cNvPicPr>
          <p:nvPr/>
        </p:nvPicPr>
        <p:blipFill>
          <a:blip r:embed="rId2"/>
          <a:stretch>
            <a:fillRect/>
          </a:stretch>
        </p:blipFill>
        <p:spPr>
          <a:xfrm>
            <a:off x="584332" y="2466261"/>
            <a:ext cx="3953850" cy="874933"/>
          </a:xfrm>
          <a:prstGeom prst="rect">
            <a:avLst/>
          </a:prstGeom>
        </p:spPr>
      </p:pic>
      <p:pic>
        <p:nvPicPr>
          <p:cNvPr id="14" name="Imagen 13">
            <a:extLst>
              <a:ext uri="{FF2B5EF4-FFF2-40B4-BE49-F238E27FC236}">
                <a16:creationId xmlns:a16="http://schemas.microsoft.com/office/drawing/2014/main" id="{91C4A035-02D8-1B1E-7770-F3812E29BBCC}"/>
              </a:ext>
            </a:extLst>
          </p:cNvPr>
          <p:cNvPicPr>
            <a:picLocks noChangeAspect="1"/>
          </p:cNvPicPr>
          <p:nvPr/>
        </p:nvPicPr>
        <p:blipFill>
          <a:blip r:embed="rId3"/>
          <a:stretch>
            <a:fillRect/>
          </a:stretch>
        </p:blipFill>
        <p:spPr>
          <a:xfrm>
            <a:off x="4723811" y="1884764"/>
            <a:ext cx="4267789" cy="2767824"/>
          </a:xfrm>
          <a:prstGeom prst="rect">
            <a:avLst/>
          </a:prstGeom>
        </p:spPr>
      </p:pic>
      <p:cxnSp>
        <p:nvCxnSpPr>
          <p:cNvPr id="18" name="Conector recto de flecha 17">
            <a:extLst>
              <a:ext uri="{FF2B5EF4-FFF2-40B4-BE49-F238E27FC236}">
                <a16:creationId xmlns:a16="http://schemas.microsoft.com/office/drawing/2014/main" id="{B801FF5B-92BE-481A-0397-E9C45FD96134}"/>
              </a:ext>
            </a:extLst>
          </p:cNvPr>
          <p:cNvCxnSpPr/>
          <p:nvPr/>
        </p:nvCxnSpPr>
        <p:spPr>
          <a:xfrm>
            <a:off x="4538182" y="3173842"/>
            <a:ext cx="3826984" cy="11877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9" name="Picture 5">
            <a:extLst>
              <a:ext uri="{FF2B5EF4-FFF2-40B4-BE49-F238E27FC236}">
                <a16:creationId xmlns:a16="http://schemas.microsoft.com/office/drawing/2014/main" id="{499B1A29-E362-EC08-5B0E-B3EDB116A0C4}"/>
              </a:ext>
            </a:extLst>
          </p:cNvPr>
          <p:cNvPicPr>
            <a:picLocks noChangeAspect="1"/>
          </p:cNvPicPr>
          <p:nvPr/>
        </p:nvPicPr>
        <p:blipFill>
          <a:blip r:embed="rId4"/>
          <a:stretch>
            <a:fillRect/>
          </a:stretch>
        </p:blipFill>
        <p:spPr>
          <a:xfrm>
            <a:off x="699499" y="3776236"/>
            <a:ext cx="3384307" cy="391980"/>
          </a:xfrm>
          <a:prstGeom prst="rect">
            <a:avLst/>
          </a:prstGeom>
        </p:spPr>
      </p:pic>
      <p:sp>
        <p:nvSpPr>
          <p:cNvPr id="21" name="CuadroTexto 20">
            <a:extLst>
              <a:ext uri="{FF2B5EF4-FFF2-40B4-BE49-F238E27FC236}">
                <a16:creationId xmlns:a16="http://schemas.microsoft.com/office/drawing/2014/main" id="{13EAC9C7-43D4-00BC-88C6-DCFBEC34229B}"/>
              </a:ext>
            </a:extLst>
          </p:cNvPr>
          <p:cNvSpPr txBox="1"/>
          <p:nvPr/>
        </p:nvSpPr>
        <p:spPr>
          <a:xfrm>
            <a:off x="491254" y="3540224"/>
            <a:ext cx="4572000" cy="261610"/>
          </a:xfrm>
          <a:prstGeom prst="rect">
            <a:avLst/>
          </a:prstGeom>
          <a:noFill/>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Final Forecasting Entry</a:t>
            </a:r>
            <a:endParaRPr lang="en-US" sz="1100" dirty="0"/>
          </a:p>
        </p:txBody>
      </p:sp>
      <p:cxnSp>
        <p:nvCxnSpPr>
          <p:cNvPr id="22" name="Conector recto de flecha 21">
            <a:extLst>
              <a:ext uri="{FF2B5EF4-FFF2-40B4-BE49-F238E27FC236}">
                <a16:creationId xmlns:a16="http://schemas.microsoft.com/office/drawing/2014/main" id="{DEFB48BB-27C2-F758-4144-31FB71675BDD}"/>
              </a:ext>
            </a:extLst>
          </p:cNvPr>
          <p:cNvCxnSpPr>
            <a:cxnSpLocks/>
          </p:cNvCxnSpPr>
          <p:nvPr/>
        </p:nvCxnSpPr>
        <p:spPr>
          <a:xfrm flipH="1" flipV="1">
            <a:off x="3991429" y="4050870"/>
            <a:ext cx="4373737" cy="52939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7068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595" y="838584"/>
            <a:ext cx="4520917" cy="461665"/>
          </a:xfrm>
          <a:prstGeom prst="rect">
            <a:avLst/>
          </a:prstGeom>
        </p:spPr>
        <p:txBody>
          <a:bodyPr wrap="square" lIns="91440" tIns="45720" rIns="91440" bIns="45720" anchor="t">
            <a:spAutoFit/>
          </a:bodyPr>
          <a:lstStyle/>
          <a:p>
            <a:pPr lvl="1"/>
            <a:r>
              <a:rPr lang="en-GB" sz="1200" b="1" dirty="0">
                <a:latin typeface="Arial"/>
                <a:ea typeface="Calibri"/>
                <a:cs typeface="Arial"/>
              </a:rPr>
              <a:t>Quantitative Technique - Case Study Mery’s Jackets   </a:t>
            </a:r>
            <a:endParaRPr lang="en-GB" sz="1200" b="1" i="1">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484086" y="578651"/>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Planning and Budgeting</a:t>
            </a:r>
            <a:endParaRPr lang="en-US" sz="1600" b="1" dirty="0">
              <a:solidFill>
                <a:srgbClr val="90292A"/>
              </a:solidFill>
              <a:effectLst/>
              <a:latin typeface="Georgia"/>
              <a:ea typeface="Calibri"/>
              <a:cs typeface="Arial"/>
            </a:endParaRPr>
          </a:p>
        </p:txBody>
      </p:sp>
      <p:sp>
        <p:nvSpPr>
          <p:cNvPr id="17" name="CuadroTexto 16">
            <a:extLst>
              <a:ext uri="{FF2B5EF4-FFF2-40B4-BE49-F238E27FC236}">
                <a16:creationId xmlns:a16="http://schemas.microsoft.com/office/drawing/2014/main" id="{3F546113-BAA8-DB57-44B7-BC77EDEAF2E7}"/>
              </a:ext>
            </a:extLst>
          </p:cNvPr>
          <p:cNvSpPr txBox="1"/>
          <p:nvPr/>
        </p:nvSpPr>
        <p:spPr>
          <a:xfrm>
            <a:off x="491254" y="1211104"/>
            <a:ext cx="8093857" cy="261610"/>
          </a:xfrm>
          <a:prstGeom prst="rect">
            <a:avLst/>
          </a:prstGeom>
          <a:noFill/>
        </p:spPr>
        <p:txBody>
          <a:bodyPr wrap="square">
            <a:spAutoFit/>
          </a:bodyPr>
          <a:lstStyle/>
          <a:p>
            <a:r>
              <a:rPr lang="en-US" sz="1100" dirty="0">
                <a:latin typeface="Arial" panose="020B0604020202020204" pitchFamily="34" charset="0"/>
                <a:cs typeface="Arial" panose="020B0604020202020204" pitchFamily="34" charset="0"/>
              </a:rPr>
              <a:t>Step 2 Production Budget - How many units to be produced  </a:t>
            </a:r>
            <a:endParaRPr lang="en-US" sz="1100" dirty="0"/>
          </a:p>
        </p:txBody>
      </p:sp>
      <p:sp>
        <p:nvSpPr>
          <p:cNvPr id="4" name="Rectangle 2">
            <a:extLst>
              <a:ext uri="{FF2B5EF4-FFF2-40B4-BE49-F238E27FC236}">
                <a16:creationId xmlns:a16="http://schemas.microsoft.com/office/drawing/2014/main" id="{13DF0C24-A9FA-AEF3-B531-4369595720E9}"/>
              </a:ext>
            </a:extLst>
          </p:cNvPr>
          <p:cNvSpPr/>
          <p:nvPr/>
        </p:nvSpPr>
        <p:spPr>
          <a:xfrm>
            <a:off x="484086" y="1419527"/>
            <a:ext cx="7741300" cy="261610"/>
          </a:xfrm>
          <a:prstGeom prst="rect">
            <a:avLst/>
          </a:prstGeom>
        </p:spPr>
        <p:txBody>
          <a:bodyPr wrap="square" lIns="91440" tIns="45720" rIns="91440" bIns="45720" anchor="t">
            <a:spAutoFit/>
          </a:bodyPr>
          <a:lstStyle/>
          <a:p>
            <a:r>
              <a:rPr lang="en-US" sz="1100" dirty="0">
                <a:latin typeface="Arial"/>
                <a:cs typeface="Arial"/>
              </a:rPr>
              <a:t>Estimate the administrative and marketing costs at a projected level of sales.</a:t>
            </a:r>
            <a:endParaRPr lang="en-US" sz="11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9EDED60F-0965-2336-F76C-AF51FCA00BBC}"/>
              </a:ext>
            </a:extLst>
          </p:cNvPr>
          <p:cNvSpPr txBox="1"/>
          <p:nvPr/>
        </p:nvSpPr>
        <p:spPr>
          <a:xfrm>
            <a:off x="484085" y="1638803"/>
            <a:ext cx="3456543" cy="261610"/>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US" sz="1100" dirty="0">
                <a:latin typeface="Arial"/>
                <a:cs typeface="Arial"/>
              </a:rPr>
              <a:t>Based on each manager's requirement</a:t>
            </a:r>
          </a:p>
        </p:txBody>
      </p:sp>
      <p:pic>
        <p:nvPicPr>
          <p:cNvPr id="33" name="Picture 3">
            <a:extLst>
              <a:ext uri="{FF2B5EF4-FFF2-40B4-BE49-F238E27FC236}">
                <a16:creationId xmlns:a16="http://schemas.microsoft.com/office/drawing/2014/main" id="{2F2ED21D-15FF-AF1D-3F89-885339993308}"/>
              </a:ext>
            </a:extLst>
          </p:cNvPr>
          <p:cNvPicPr>
            <a:picLocks noChangeAspect="1"/>
          </p:cNvPicPr>
          <p:nvPr/>
        </p:nvPicPr>
        <p:blipFill>
          <a:blip r:embed="rId2"/>
          <a:stretch>
            <a:fillRect/>
          </a:stretch>
        </p:blipFill>
        <p:spPr>
          <a:xfrm>
            <a:off x="3309257" y="1767702"/>
            <a:ext cx="4717143" cy="2726967"/>
          </a:xfrm>
          <a:prstGeom prst="rect">
            <a:avLst/>
          </a:prstGeom>
        </p:spPr>
      </p:pic>
      <p:sp>
        <p:nvSpPr>
          <p:cNvPr id="34" name="Elipse 33">
            <a:extLst>
              <a:ext uri="{FF2B5EF4-FFF2-40B4-BE49-F238E27FC236}">
                <a16:creationId xmlns:a16="http://schemas.microsoft.com/office/drawing/2014/main" id="{941C95EE-10D2-BFAF-9B32-FB39398C7CE8}"/>
              </a:ext>
            </a:extLst>
          </p:cNvPr>
          <p:cNvSpPr/>
          <p:nvPr/>
        </p:nvSpPr>
        <p:spPr>
          <a:xfrm>
            <a:off x="7336971" y="4361542"/>
            <a:ext cx="689429" cy="13312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514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595" y="838584"/>
            <a:ext cx="4550224" cy="276999"/>
          </a:xfrm>
          <a:prstGeom prst="rect">
            <a:avLst/>
          </a:prstGeom>
        </p:spPr>
        <p:txBody>
          <a:bodyPr wrap="square" lIns="91440" tIns="45720" rIns="91440" bIns="45720" anchor="t">
            <a:spAutoFit/>
          </a:bodyPr>
          <a:lstStyle/>
          <a:p>
            <a:pPr lvl="1"/>
            <a:r>
              <a:rPr lang="en-GB" sz="1200" b="1" dirty="0">
                <a:latin typeface="Arial"/>
                <a:ea typeface="Calibri"/>
                <a:cs typeface="Arial"/>
              </a:rPr>
              <a:t>Quantitative Technique - Case Study Mery’s Jackets   </a:t>
            </a:r>
            <a:endParaRPr lang="en-GB" sz="1200" b="1" i="1">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E1E0B911-EF6C-47CC-533B-0899FB85A3F6}"/>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484086" y="578651"/>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a:solidFill>
                  <a:srgbClr val="90292A"/>
                </a:solidFill>
                <a:effectLst/>
                <a:latin typeface="Georgia"/>
                <a:ea typeface="Calibri"/>
                <a:cs typeface="Arial"/>
              </a:rPr>
              <a:t>Planning and Budgeting</a:t>
            </a:r>
            <a:endParaRPr lang="en-US" sz="1600" b="1">
              <a:solidFill>
                <a:srgbClr val="90292A"/>
              </a:solidFill>
              <a:effectLst/>
              <a:latin typeface="Georgia"/>
              <a:ea typeface="Calibri"/>
              <a:cs typeface="Arial"/>
            </a:endParaRPr>
          </a:p>
        </p:txBody>
      </p:sp>
      <p:sp>
        <p:nvSpPr>
          <p:cNvPr id="17" name="CuadroTexto 16">
            <a:extLst>
              <a:ext uri="{FF2B5EF4-FFF2-40B4-BE49-F238E27FC236}">
                <a16:creationId xmlns:a16="http://schemas.microsoft.com/office/drawing/2014/main" id="{3F546113-BAA8-DB57-44B7-BC77EDEAF2E7}"/>
              </a:ext>
            </a:extLst>
          </p:cNvPr>
          <p:cNvSpPr txBox="1"/>
          <p:nvPr/>
        </p:nvSpPr>
        <p:spPr>
          <a:xfrm>
            <a:off x="491254" y="1211104"/>
            <a:ext cx="8093857" cy="261610"/>
          </a:xfrm>
          <a:prstGeom prst="rect">
            <a:avLst/>
          </a:prstGeom>
          <a:noFill/>
        </p:spPr>
        <p:txBody>
          <a:bodyPr wrap="square">
            <a:spAutoFit/>
          </a:bodyPr>
          <a:lstStyle/>
          <a:p>
            <a:r>
              <a:rPr lang="en-US" sz="1100" dirty="0">
                <a:latin typeface="Arial" panose="020B0604020202020204" pitchFamily="34" charset="0"/>
                <a:cs typeface="Arial" panose="020B0604020202020204" pitchFamily="34" charset="0"/>
              </a:rPr>
              <a:t>Step 2 Operating Budget P&amp;L - How many units to be produced  </a:t>
            </a:r>
            <a:endParaRPr lang="en-US" sz="1100" dirty="0"/>
          </a:p>
        </p:txBody>
      </p:sp>
      <p:sp>
        <p:nvSpPr>
          <p:cNvPr id="6" name="CuadroTexto 5">
            <a:extLst>
              <a:ext uri="{FF2B5EF4-FFF2-40B4-BE49-F238E27FC236}">
                <a16:creationId xmlns:a16="http://schemas.microsoft.com/office/drawing/2014/main" id="{9EDED60F-0965-2336-F76C-AF51FCA00BBC}"/>
              </a:ext>
            </a:extLst>
          </p:cNvPr>
          <p:cNvSpPr txBox="1"/>
          <p:nvPr/>
        </p:nvSpPr>
        <p:spPr>
          <a:xfrm>
            <a:off x="484085" y="1638803"/>
            <a:ext cx="3456543" cy="261610"/>
          </a:xfrm>
          <a:prstGeom prst="rect">
            <a:avLst/>
          </a:prstGeom>
          <a:noFill/>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Based on each managers requirement</a:t>
            </a:r>
          </a:p>
        </p:txBody>
      </p:sp>
      <p:pic>
        <p:nvPicPr>
          <p:cNvPr id="9" name="Picture 5">
            <a:extLst>
              <a:ext uri="{FF2B5EF4-FFF2-40B4-BE49-F238E27FC236}">
                <a16:creationId xmlns:a16="http://schemas.microsoft.com/office/drawing/2014/main" id="{0CCFA67D-690F-7AE1-4609-475928433E4B}"/>
              </a:ext>
            </a:extLst>
          </p:cNvPr>
          <p:cNvPicPr>
            <a:picLocks noChangeAspect="1"/>
          </p:cNvPicPr>
          <p:nvPr/>
        </p:nvPicPr>
        <p:blipFill>
          <a:blip r:embed="rId2"/>
          <a:stretch>
            <a:fillRect/>
          </a:stretch>
        </p:blipFill>
        <p:spPr>
          <a:xfrm>
            <a:off x="1361665" y="1995934"/>
            <a:ext cx="5566351" cy="2352699"/>
          </a:xfrm>
          <a:prstGeom prst="rect">
            <a:avLst/>
          </a:prstGeom>
        </p:spPr>
      </p:pic>
      <p:sp>
        <p:nvSpPr>
          <p:cNvPr id="10" name="Rectangle 6">
            <a:extLst>
              <a:ext uri="{FF2B5EF4-FFF2-40B4-BE49-F238E27FC236}">
                <a16:creationId xmlns:a16="http://schemas.microsoft.com/office/drawing/2014/main" id="{CDEC2A05-8DCB-54CC-0A60-6C744A72944C}"/>
              </a:ext>
            </a:extLst>
          </p:cNvPr>
          <p:cNvSpPr/>
          <p:nvPr/>
        </p:nvSpPr>
        <p:spPr>
          <a:xfrm>
            <a:off x="1714498" y="5114474"/>
            <a:ext cx="2884123" cy="461665"/>
          </a:xfrm>
          <a:prstGeom prst="rect">
            <a:avLst/>
          </a:prstGeom>
        </p:spPr>
        <p:txBody>
          <a:bodyPr wrap="none">
            <a:spAutoFit/>
          </a:bodyPr>
          <a:lstStyle/>
          <a:p>
            <a:r>
              <a:rPr lang="en-US" sz="1200" dirty="0">
                <a:latin typeface="Georgia" panose="02040502050405020303" pitchFamily="18" charset="0"/>
              </a:rPr>
              <a:t>Projected Operating Profits € 1,149,000</a:t>
            </a:r>
          </a:p>
          <a:p>
            <a:pPr marL="171450" indent="-171450">
              <a:buFont typeface="Arial" panose="020B0604020202020204" pitchFamily="34" charset="0"/>
              <a:buChar char="•"/>
            </a:pPr>
            <a:r>
              <a:rPr lang="en-US" sz="1200" dirty="0">
                <a:latin typeface="Georgia" panose="02040502050405020303" pitchFamily="18" charset="0"/>
              </a:rPr>
              <a:t>Taxes projected € 550,000 </a:t>
            </a:r>
            <a:endParaRPr lang="en-US" sz="1200" dirty="0"/>
          </a:p>
        </p:txBody>
      </p:sp>
    </p:spTree>
    <p:extLst>
      <p:ext uri="{BB962C8B-B14F-4D97-AF65-F5344CB8AC3E}">
        <p14:creationId xmlns:p14="http://schemas.microsoft.com/office/powerpoint/2010/main" val="140972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595" y="838584"/>
            <a:ext cx="5084462" cy="276999"/>
          </a:xfrm>
          <a:prstGeom prst="rect">
            <a:avLst/>
          </a:prstGeom>
        </p:spPr>
        <p:txBody>
          <a:bodyPr wrap="square" lIns="91440" tIns="45720" rIns="91440" bIns="45720" anchor="t">
            <a:spAutoFit/>
          </a:bodyPr>
          <a:lstStyle/>
          <a:p>
            <a:pPr lvl="1"/>
            <a:r>
              <a:rPr lang="en-GB" sz="1200" b="1" dirty="0">
                <a:latin typeface="Arial"/>
                <a:ea typeface="Calibri"/>
                <a:cs typeface="Arial"/>
              </a:rPr>
              <a:t>Quantitative Technique - Case Study Carol’s Megabyte, Inc</a:t>
            </a:r>
            <a:endParaRPr lang="en-GB" sz="1200" b="1" i="1">
              <a:latin typeface="Arial"/>
              <a:ea typeface="Calibri"/>
              <a:cs typeface="Arial"/>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484086" y="578651"/>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Planning and Budgeting</a:t>
            </a:r>
            <a:endParaRPr lang="en-US" sz="1600" b="1">
              <a:solidFill>
                <a:srgbClr val="90292A"/>
              </a:solidFill>
              <a:effectLst/>
              <a:latin typeface="Georgia"/>
              <a:ea typeface="Calibri"/>
              <a:cs typeface="Arial"/>
            </a:endParaRPr>
          </a:p>
        </p:txBody>
      </p:sp>
      <p:sp>
        <p:nvSpPr>
          <p:cNvPr id="5" name="Rectangle 1">
            <a:extLst>
              <a:ext uri="{FF2B5EF4-FFF2-40B4-BE49-F238E27FC236}">
                <a16:creationId xmlns:a16="http://schemas.microsoft.com/office/drawing/2014/main" id="{94AC7629-2435-0A92-98FC-820DC6A8DD65}"/>
              </a:ext>
            </a:extLst>
          </p:cNvPr>
          <p:cNvSpPr/>
          <p:nvPr/>
        </p:nvSpPr>
        <p:spPr>
          <a:xfrm>
            <a:off x="530424" y="1434897"/>
            <a:ext cx="5887685" cy="1754326"/>
          </a:xfrm>
          <a:prstGeom prst="rect">
            <a:avLst/>
          </a:prstGeom>
        </p:spPr>
        <p:txBody>
          <a:bodyPr wrap="square" lIns="91440" tIns="45720" rIns="91440" bIns="45720" anchor="t">
            <a:spAutoFit/>
          </a:bodyPr>
          <a:lstStyle/>
          <a:p>
            <a:r>
              <a:rPr lang="en-US" sz="1200" i="1" dirty="0">
                <a:latin typeface="Arial"/>
                <a:cs typeface="Arial"/>
              </a:rPr>
              <a:t>Carol’s Megabyte is a PC Retail store. The manager, Carol prepared the following purchases budget for a particular office development. This budget requires extensive coordination between the managers responsible for sales and those in charge of buying. Timing is critical because the seasonality in merchandising.</a:t>
            </a:r>
            <a:endParaRPr lang="en-US" sz="1200" i="1"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Estimated sales  . . . . . . . . . . . . . . . . . 300 units </a:t>
            </a:r>
          </a:p>
          <a:p>
            <a:r>
              <a:rPr lang="en-US" sz="1000" dirty="0">
                <a:latin typeface="Arial" panose="020B0604020202020204" pitchFamily="34" charset="0"/>
                <a:cs typeface="Arial" panose="020B0604020202020204" pitchFamily="34" charset="0"/>
              </a:rPr>
              <a:t>Estimated ending inventory  . . . . . . . .     5 units</a:t>
            </a:r>
          </a:p>
          <a:p>
            <a:r>
              <a:rPr lang="en-US" sz="1000" dirty="0">
                <a:latin typeface="Arial" panose="020B0604020202020204" pitchFamily="34" charset="0"/>
                <a:cs typeface="Arial" panose="020B0604020202020204" pitchFamily="34" charset="0"/>
              </a:rPr>
              <a:t>Estimated beginning inventory. . . . . . .     2 units</a:t>
            </a:r>
          </a:p>
          <a:p>
            <a:r>
              <a:rPr lang="en-US" sz="1000" dirty="0">
                <a:latin typeface="Arial" panose="020B0604020202020204" pitchFamily="34" charset="0"/>
                <a:cs typeface="Arial" panose="020B0604020202020204" pitchFamily="34" charset="0"/>
              </a:rPr>
              <a:t>Estimated cost. . . .. . . . . . . . . . .. . . . .     $1,725</a:t>
            </a:r>
          </a:p>
        </p:txBody>
      </p:sp>
      <p:pic>
        <p:nvPicPr>
          <p:cNvPr id="8" name="Imagen 7">
            <a:extLst>
              <a:ext uri="{FF2B5EF4-FFF2-40B4-BE49-F238E27FC236}">
                <a16:creationId xmlns:a16="http://schemas.microsoft.com/office/drawing/2014/main" id="{B1799EBA-5908-B99A-C1DE-835BF653BB07}"/>
              </a:ext>
            </a:extLst>
          </p:cNvPr>
          <p:cNvPicPr>
            <a:picLocks noChangeAspect="1"/>
          </p:cNvPicPr>
          <p:nvPr/>
        </p:nvPicPr>
        <p:blipFill>
          <a:blip r:embed="rId2"/>
          <a:stretch>
            <a:fillRect/>
          </a:stretch>
        </p:blipFill>
        <p:spPr>
          <a:xfrm>
            <a:off x="3768874" y="2421885"/>
            <a:ext cx="4523624" cy="1780186"/>
          </a:xfrm>
          <a:prstGeom prst="rect">
            <a:avLst/>
          </a:prstGeom>
        </p:spPr>
      </p:pic>
      <p:sp>
        <p:nvSpPr>
          <p:cNvPr id="9" name="Elipse 8">
            <a:extLst>
              <a:ext uri="{FF2B5EF4-FFF2-40B4-BE49-F238E27FC236}">
                <a16:creationId xmlns:a16="http://schemas.microsoft.com/office/drawing/2014/main" id="{3A2B065C-6A1D-6999-0A16-000900E3D12E}"/>
              </a:ext>
            </a:extLst>
          </p:cNvPr>
          <p:cNvSpPr/>
          <p:nvPr/>
        </p:nvSpPr>
        <p:spPr>
          <a:xfrm>
            <a:off x="7032171" y="3897086"/>
            <a:ext cx="1509486" cy="529771"/>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chemeClr val="tx1"/>
                </a:solidFill>
              </a:ln>
              <a:noFill/>
            </a:endParaRPr>
          </a:p>
        </p:txBody>
      </p:sp>
    </p:spTree>
    <p:extLst>
      <p:ext uri="{BB962C8B-B14F-4D97-AF65-F5344CB8AC3E}">
        <p14:creationId xmlns:p14="http://schemas.microsoft.com/office/powerpoint/2010/main" val="2291301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595" y="838584"/>
            <a:ext cx="6364514" cy="276999"/>
          </a:xfrm>
          <a:prstGeom prst="rect">
            <a:avLst/>
          </a:prstGeom>
        </p:spPr>
        <p:txBody>
          <a:bodyPr wrap="square" lIns="91440" tIns="45720" rIns="91440" bIns="45720" anchor="t">
            <a:spAutoFit/>
          </a:bodyPr>
          <a:lstStyle/>
          <a:p>
            <a:pPr lvl="1"/>
            <a:r>
              <a:rPr lang="en-GB" sz="1200" b="1" dirty="0">
                <a:latin typeface="Arial"/>
                <a:ea typeface="Calibri"/>
                <a:cs typeface="Arial"/>
              </a:rPr>
              <a:t>Fundamentals of Variance Analysis - Total Cost, Price and Efficiency  </a:t>
            </a:r>
            <a:endParaRPr lang="en-GB" sz="1200" b="1" i="1">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484086" y="578651"/>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Planning and Budgeting</a:t>
            </a:r>
            <a:endParaRPr lang="en-US" sz="1600" b="1" dirty="0">
              <a:solidFill>
                <a:srgbClr val="90292A"/>
              </a:solidFill>
              <a:effectLst/>
              <a:latin typeface="Georgia"/>
              <a:ea typeface="Calibri"/>
              <a:cs typeface="Arial"/>
            </a:endParaRPr>
          </a:p>
        </p:txBody>
      </p:sp>
      <p:sp>
        <p:nvSpPr>
          <p:cNvPr id="6" name="CuadroTexto 5">
            <a:extLst>
              <a:ext uri="{FF2B5EF4-FFF2-40B4-BE49-F238E27FC236}">
                <a16:creationId xmlns:a16="http://schemas.microsoft.com/office/drawing/2014/main" id="{C532B78D-0FC7-16E8-81BD-D29A9706EE50}"/>
              </a:ext>
            </a:extLst>
          </p:cNvPr>
          <p:cNvSpPr txBox="1"/>
          <p:nvPr/>
        </p:nvSpPr>
        <p:spPr>
          <a:xfrm>
            <a:off x="379035" y="1214324"/>
            <a:ext cx="4468946" cy="2631490"/>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US" sz="1100" b="0" i="0" dirty="0">
                <a:effectLst/>
                <a:latin typeface="Arial"/>
                <a:cs typeface="Arial"/>
              </a:rPr>
              <a:t>Variance analysis is an analysis of the difference between </a:t>
            </a:r>
            <a:r>
              <a:rPr lang="en-US" sz="1100" dirty="0">
                <a:latin typeface="Arial"/>
                <a:cs typeface="Arial"/>
              </a:rPr>
              <a:t>planned</a:t>
            </a:r>
            <a:r>
              <a:rPr lang="en-US" sz="1100" b="0" i="0" dirty="0">
                <a:effectLst/>
                <a:latin typeface="Arial"/>
                <a:cs typeface="Arial"/>
              </a:rPr>
              <a:t> and actual numbers</a:t>
            </a:r>
            <a:r>
              <a:rPr lang="en-US" sz="1100" dirty="0">
                <a:latin typeface="Arial"/>
                <a:cs typeface="Arial"/>
              </a:rPr>
              <a:t>.</a:t>
            </a:r>
          </a:p>
          <a:p>
            <a:pPr marL="171450" indent="-171450">
              <a:buFont typeface="Arial" panose="020B0604020202020204" pitchFamily="34" charset="0"/>
              <a:buChar char="•"/>
            </a:pPr>
            <a:r>
              <a:rPr lang="en-US" sz="1100" b="0" i="0" dirty="0">
                <a:effectLst/>
                <a:latin typeface="Arial"/>
                <a:cs typeface="Arial"/>
              </a:rPr>
              <a:t>The sum of all variances gives a picture of the overall over-performance or under-performance for a particular </a:t>
            </a:r>
            <a:r>
              <a:rPr lang="en-US" sz="1100" b="0" i="0" u="none" strike="noStrike" dirty="0">
                <a:effectLst/>
                <a:latin typeface="Arial"/>
                <a:cs typeface="Arial"/>
              </a:rPr>
              <a:t>reporting period</a:t>
            </a:r>
            <a:r>
              <a:rPr lang="en-US" sz="1100" dirty="0">
                <a:latin typeface="Arial"/>
                <a:cs typeface="Arial"/>
              </a:rPr>
              <a:t>.</a:t>
            </a:r>
            <a:endParaRPr lang="en-US" sz="1100" b="0" i="0" u="none" strike="noStrike" dirty="0">
              <a:effectLst/>
              <a:latin typeface="Arial"/>
              <a:cs typeface="Arial"/>
            </a:endParaRPr>
          </a:p>
          <a:p>
            <a:pPr marL="171450" indent="-171450">
              <a:buFont typeface="Arial" panose="020B0604020202020204" pitchFamily="34" charset="0"/>
              <a:buChar char="•"/>
            </a:pPr>
            <a:r>
              <a:rPr lang="en-US" sz="1100" b="0" i="0" dirty="0">
                <a:effectLst/>
                <a:latin typeface="Arial"/>
                <a:cs typeface="Arial"/>
              </a:rPr>
              <a:t>For each item, companies assess their favorability by comparing </a:t>
            </a:r>
            <a:r>
              <a:rPr lang="en-US" sz="1100" b="0" i="0" u="none" strike="noStrike" dirty="0">
                <a:effectLst/>
                <a:latin typeface="Arial"/>
                <a:cs typeface="Arial"/>
              </a:rPr>
              <a:t>actual costs </a:t>
            </a:r>
            <a:r>
              <a:rPr lang="en-US" sz="1100" b="0" i="0" dirty="0">
                <a:effectLst/>
                <a:latin typeface="Arial"/>
                <a:cs typeface="Arial"/>
              </a:rPr>
              <a:t>to standard costs in the industry</a:t>
            </a:r>
            <a:r>
              <a:rPr lang="en-US" sz="1100" dirty="0">
                <a:latin typeface="Arial"/>
                <a:cs typeface="Arial"/>
              </a:rPr>
              <a:t>.</a:t>
            </a:r>
            <a:endParaRPr lang="en-US" sz="1100" b="0" i="0" dirty="0">
              <a:effectLst/>
              <a:latin typeface="Arial"/>
              <a:cs typeface="Arial"/>
            </a:endParaRPr>
          </a:p>
          <a:p>
            <a:pPr marL="171450" indent="-171450">
              <a:buFont typeface="Arial" panose="020B0604020202020204" pitchFamily="34" charset="0"/>
              <a:buChar char="•"/>
            </a:pPr>
            <a:r>
              <a:rPr lang="en-US" sz="1100" b="0" i="0" dirty="0">
                <a:effectLst/>
                <a:latin typeface="Arial"/>
                <a:cs typeface="Arial"/>
              </a:rPr>
              <a:t>Variances are computed for the price and quantity of materials, labor, and variable overhead and are reported to management</a:t>
            </a:r>
            <a:r>
              <a:rPr lang="en-US" sz="1100" dirty="0">
                <a:latin typeface="Arial"/>
                <a:cs typeface="Arial"/>
              </a:rPr>
              <a:t>.</a:t>
            </a:r>
            <a:endParaRPr lang="en-US" sz="1100" b="0" i="0" dirty="0">
              <a:effectLst/>
              <a:latin typeface="Arial"/>
              <a:cs typeface="Arial"/>
            </a:endParaRPr>
          </a:p>
          <a:p>
            <a:pPr marL="171450" indent="-171450">
              <a:buFont typeface="Arial" panose="020B0604020202020204" pitchFamily="34" charset="0"/>
              <a:buChar char="•"/>
            </a:pPr>
            <a:r>
              <a:rPr lang="en-US" sz="1100" dirty="0">
                <a:latin typeface="Arial"/>
                <a:cs typeface="Arial"/>
              </a:rPr>
              <a:t>It is used to:</a:t>
            </a:r>
          </a:p>
          <a:p>
            <a:pPr marL="628650" lvl="1" indent="-171450">
              <a:buFont typeface="Wingdings" panose="05000000000000000000" pitchFamily="2" charset="2"/>
              <a:buChar char="v"/>
            </a:pPr>
            <a:r>
              <a:rPr lang="en-US" sz="1100" dirty="0">
                <a:latin typeface="Arial"/>
                <a:cs typeface="Arial"/>
              </a:rPr>
              <a:t>Evaluate the performance of individuals and business units</a:t>
            </a:r>
          </a:p>
          <a:p>
            <a:pPr marL="628650" lvl="1" indent="-171450">
              <a:buFont typeface="Wingdings" panose="05000000000000000000" pitchFamily="2" charset="2"/>
              <a:buChar char="v"/>
            </a:pPr>
            <a:r>
              <a:rPr lang="en-US" sz="1100" dirty="0">
                <a:latin typeface="Arial"/>
                <a:cs typeface="Arial"/>
              </a:rPr>
              <a:t>Identify possible sources of deviations between budgeted and actual performance</a:t>
            </a:r>
          </a:p>
          <a:p>
            <a:pPr marL="628650" lvl="1" indent="-171450">
              <a:buFont typeface="Wingdings" panose="05000000000000000000" pitchFamily="2" charset="2"/>
              <a:buChar char="v"/>
            </a:pPr>
            <a:r>
              <a:rPr lang="en-US" sz="1100" dirty="0">
                <a:latin typeface="Arial"/>
                <a:cs typeface="Arial"/>
              </a:rPr>
              <a:t>Attempt to explain the causes of the difference</a:t>
            </a:r>
          </a:p>
          <a:p>
            <a:pPr marL="171450" indent="-171450">
              <a:buFont typeface="Arial" panose="020B0604020202020204" pitchFamily="34" charset="0"/>
              <a:buChar char="•"/>
            </a:pPr>
            <a:endParaRPr lang="en-US" sz="1100" b="0" i="0" dirty="0">
              <a:effectLst/>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6AFDAC08-357C-F98B-503D-E959D7A648E8}"/>
              </a:ext>
            </a:extLst>
          </p:cNvPr>
          <p:cNvPicPr>
            <a:picLocks noChangeAspect="1"/>
          </p:cNvPicPr>
          <p:nvPr/>
        </p:nvPicPr>
        <p:blipFill>
          <a:blip r:embed="rId2"/>
          <a:stretch>
            <a:fillRect/>
          </a:stretch>
        </p:blipFill>
        <p:spPr>
          <a:xfrm>
            <a:off x="5033596" y="1284864"/>
            <a:ext cx="3911472" cy="2753009"/>
          </a:xfrm>
          <a:prstGeom prst="rect">
            <a:avLst/>
          </a:prstGeom>
        </p:spPr>
      </p:pic>
    </p:spTree>
    <p:extLst>
      <p:ext uri="{BB962C8B-B14F-4D97-AF65-F5344CB8AC3E}">
        <p14:creationId xmlns:p14="http://schemas.microsoft.com/office/powerpoint/2010/main" val="3480719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595" y="838584"/>
            <a:ext cx="6364514" cy="461665"/>
          </a:xfrm>
          <a:prstGeom prst="rect">
            <a:avLst/>
          </a:prstGeom>
        </p:spPr>
        <p:txBody>
          <a:bodyPr wrap="square" lIns="91440" tIns="45720" rIns="91440" bIns="45720" anchor="t">
            <a:spAutoFit/>
          </a:bodyPr>
          <a:lstStyle/>
          <a:p>
            <a:pPr lvl="1"/>
            <a:r>
              <a:rPr lang="en-GB" sz="1200" b="1" dirty="0">
                <a:latin typeface="Arial"/>
                <a:ea typeface="Calibri"/>
                <a:cs typeface="Arial"/>
              </a:rPr>
              <a:t>Fundamentals of Variance Analysis - Total Cost, Price and Efficiency</a:t>
            </a:r>
          </a:p>
          <a:p>
            <a:pPr lvl="1"/>
            <a:r>
              <a:rPr lang="en-GB" sz="1200" b="1" dirty="0">
                <a:latin typeface="Arial"/>
                <a:ea typeface="Calibri"/>
                <a:cs typeface="Arial"/>
              </a:rPr>
              <a:t>Case Study - Piamonte Division, Dolcissimo Enterprise, LLC   </a:t>
            </a:r>
            <a:endParaRPr lang="en-GB" sz="1200" b="1" i="1">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484086" y="578651"/>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Planning and Budgeting</a:t>
            </a:r>
            <a:endParaRPr lang="en-US" sz="1600" b="1" dirty="0">
              <a:solidFill>
                <a:srgbClr val="90292A"/>
              </a:solidFill>
              <a:effectLst/>
              <a:latin typeface="Georgia"/>
              <a:ea typeface="Calibri"/>
              <a:cs typeface="Arial"/>
            </a:endParaRPr>
          </a:p>
        </p:txBody>
      </p:sp>
      <p:sp>
        <p:nvSpPr>
          <p:cNvPr id="4" name="Rectangle 1">
            <a:extLst>
              <a:ext uri="{FF2B5EF4-FFF2-40B4-BE49-F238E27FC236}">
                <a16:creationId xmlns:a16="http://schemas.microsoft.com/office/drawing/2014/main" id="{53E367D2-C2F3-7A0E-90DA-7E9370A58AE3}"/>
              </a:ext>
            </a:extLst>
          </p:cNvPr>
          <p:cNvSpPr/>
          <p:nvPr/>
        </p:nvSpPr>
        <p:spPr>
          <a:xfrm>
            <a:off x="484086" y="1237553"/>
            <a:ext cx="7199441" cy="1200329"/>
          </a:xfrm>
          <a:prstGeom prst="rect">
            <a:avLst/>
          </a:prstGeom>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i="1" dirty="0">
                <a:latin typeface="Arial"/>
                <a:cs typeface="Arial"/>
              </a:rPr>
              <a:t>For the second month in a row, profits at the Piamonte Division part of Dolcissimo Enterprise which is in the southern United States, are down and management do not how to explain. They budgeted a realistic € 190,000 in profit for August, but the actual result was only € 114,500. Sales are down some, but management is not sure it is the only problem. Management is concern on whether they should focus on improving the marketing of the division or review the manufacturing operations. Corporate offices do not have resources to hire an external, so I have the managing director of Piamonte Division to identify the primary cause of the shortfall—revenues or costs—and report back to the Senior Management Committee. They are even considering the full disposal of the division, of there is no improvement. The Piamonte Division makes a single product, a metal frame, which it sells regionally to other manufacturing firms. The division operates as a profit center.  </a:t>
            </a:r>
            <a:endParaRPr lang="en-US" sz="900" i="1" dirty="0">
              <a:latin typeface="Arial" panose="020B0604020202020204" pitchFamily="34" charset="0"/>
              <a:cs typeface="Arial" panose="020B0604020202020204" pitchFamily="34" charset="0"/>
            </a:endParaRPr>
          </a:p>
        </p:txBody>
      </p:sp>
      <p:pic>
        <p:nvPicPr>
          <p:cNvPr id="8" name="Picture 2">
            <a:extLst>
              <a:ext uri="{FF2B5EF4-FFF2-40B4-BE49-F238E27FC236}">
                <a16:creationId xmlns:a16="http://schemas.microsoft.com/office/drawing/2014/main" id="{9EC6F78B-AFB7-2B04-3531-E471B83BAFB1}"/>
              </a:ext>
            </a:extLst>
          </p:cNvPr>
          <p:cNvPicPr>
            <a:picLocks noChangeAspect="1"/>
          </p:cNvPicPr>
          <p:nvPr/>
        </p:nvPicPr>
        <p:blipFill>
          <a:blip r:embed="rId2"/>
          <a:stretch>
            <a:fillRect/>
          </a:stretch>
        </p:blipFill>
        <p:spPr>
          <a:xfrm>
            <a:off x="484086" y="2414063"/>
            <a:ext cx="3786150" cy="2521867"/>
          </a:xfrm>
          <a:prstGeom prst="rect">
            <a:avLst/>
          </a:prstGeom>
        </p:spPr>
      </p:pic>
      <p:pic>
        <p:nvPicPr>
          <p:cNvPr id="9" name="Picture 3">
            <a:extLst>
              <a:ext uri="{FF2B5EF4-FFF2-40B4-BE49-F238E27FC236}">
                <a16:creationId xmlns:a16="http://schemas.microsoft.com/office/drawing/2014/main" id="{C89FAF36-4903-461B-AA81-036F2528CDFA}"/>
              </a:ext>
            </a:extLst>
          </p:cNvPr>
          <p:cNvPicPr>
            <a:picLocks noChangeAspect="1"/>
          </p:cNvPicPr>
          <p:nvPr/>
        </p:nvPicPr>
        <p:blipFill>
          <a:blip r:embed="rId3"/>
          <a:stretch>
            <a:fillRect/>
          </a:stretch>
        </p:blipFill>
        <p:spPr>
          <a:xfrm>
            <a:off x="4873766" y="2670351"/>
            <a:ext cx="2767050" cy="681933"/>
          </a:xfrm>
          <a:prstGeom prst="rect">
            <a:avLst/>
          </a:prstGeom>
        </p:spPr>
      </p:pic>
      <p:sp>
        <p:nvSpPr>
          <p:cNvPr id="10" name="Rectangle 4">
            <a:extLst>
              <a:ext uri="{FF2B5EF4-FFF2-40B4-BE49-F238E27FC236}">
                <a16:creationId xmlns:a16="http://schemas.microsoft.com/office/drawing/2014/main" id="{9C02B6CB-C53D-65EA-7C01-BF0A2A67B09D}"/>
              </a:ext>
            </a:extLst>
          </p:cNvPr>
          <p:cNvSpPr/>
          <p:nvPr/>
        </p:nvSpPr>
        <p:spPr>
          <a:xfrm>
            <a:off x="4800007" y="3622120"/>
            <a:ext cx="4873764" cy="400110"/>
          </a:xfrm>
          <a:prstGeom prst="rect">
            <a:avLst/>
          </a:prstGeom>
        </p:spPr>
        <p:txBody>
          <a:bodyPr wrap="square">
            <a:spAutoFit/>
          </a:bodyPr>
          <a:lstStyle/>
          <a:p>
            <a:pPr marL="171450" indent="-171450">
              <a:buFont typeface="Wingdings" panose="05000000000000000000" pitchFamily="2" charset="2"/>
              <a:buChar char="ü"/>
            </a:pPr>
            <a:r>
              <a:rPr lang="en-US" sz="1000" dirty="0">
                <a:latin typeface="Arial" panose="020B0604020202020204" pitchFamily="34" charset="0"/>
                <a:cs typeface="Arial" panose="020B0604020202020204" pitchFamily="34" charset="0"/>
              </a:rPr>
              <a:t>Profit unfavorable variance: € 75,000, decrease in operating profits</a:t>
            </a:r>
          </a:p>
          <a:p>
            <a:pPr marL="171450" indent="-171450">
              <a:buFont typeface="Wingdings" panose="05000000000000000000" pitchFamily="2" charset="2"/>
              <a:buChar char="ü"/>
            </a:pPr>
            <a:r>
              <a:rPr lang="en-US" sz="1000" dirty="0">
                <a:latin typeface="Arial" panose="020B0604020202020204" pitchFamily="34" charset="0"/>
                <a:cs typeface="Arial" panose="020B0604020202020204" pitchFamily="34" charset="0"/>
              </a:rPr>
              <a:t>Negative performance </a:t>
            </a:r>
          </a:p>
        </p:txBody>
      </p:sp>
      <p:cxnSp>
        <p:nvCxnSpPr>
          <p:cNvPr id="13" name="Conector recto de flecha 12">
            <a:extLst>
              <a:ext uri="{FF2B5EF4-FFF2-40B4-BE49-F238E27FC236}">
                <a16:creationId xmlns:a16="http://schemas.microsoft.com/office/drawing/2014/main" id="{AEBD6E67-B9DA-2B87-3A9D-952381B2D723}"/>
              </a:ext>
            </a:extLst>
          </p:cNvPr>
          <p:cNvCxnSpPr>
            <a:cxnSpLocks/>
            <a:stCxn id="10" idx="1"/>
          </p:cNvCxnSpPr>
          <p:nvPr/>
        </p:nvCxnSpPr>
        <p:spPr>
          <a:xfrm flipH="1">
            <a:off x="3850509" y="3822175"/>
            <a:ext cx="949498" cy="9625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Conector recto de flecha 15">
            <a:extLst>
              <a:ext uri="{FF2B5EF4-FFF2-40B4-BE49-F238E27FC236}">
                <a16:creationId xmlns:a16="http://schemas.microsoft.com/office/drawing/2014/main" id="{4D7AD57B-B321-6945-A4C7-5D9418277D00}"/>
              </a:ext>
            </a:extLst>
          </p:cNvPr>
          <p:cNvCxnSpPr>
            <a:cxnSpLocks/>
            <a:stCxn id="10" idx="1"/>
          </p:cNvCxnSpPr>
          <p:nvPr/>
        </p:nvCxnSpPr>
        <p:spPr>
          <a:xfrm flipH="1">
            <a:off x="2899823" y="3822175"/>
            <a:ext cx="1900184" cy="9625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8588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595" y="838584"/>
            <a:ext cx="6364514" cy="461665"/>
          </a:xfrm>
          <a:prstGeom prst="rect">
            <a:avLst/>
          </a:prstGeom>
        </p:spPr>
        <p:txBody>
          <a:bodyPr wrap="square" lIns="91440" tIns="45720" rIns="91440" bIns="45720" anchor="t">
            <a:spAutoFit/>
          </a:bodyPr>
          <a:lstStyle/>
          <a:p>
            <a:pPr lvl="1"/>
            <a:r>
              <a:rPr lang="en-GB" sz="1200" b="1" dirty="0">
                <a:latin typeface="Arial"/>
                <a:ea typeface="Calibri"/>
                <a:cs typeface="Arial"/>
              </a:rPr>
              <a:t>Fundamentals of Variance Analysis - Total Cost, Price and Efficiency</a:t>
            </a:r>
          </a:p>
          <a:p>
            <a:pPr lvl="1"/>
            <a:r>
              <a:rPr lang="en-GB" sz="1200" b="1" dirty="0">
                <a:latin typeface="Arial"/>
                <a:ea typeface="Calibri"/>
                <a:cs typeface="Arial"/>
              </a:rPr>
              <a:t>Case Study - Piamonte Division, Dolcissimo Enterprise, LLC   </a:t>
            </a:r>
            <a:endParaRPr lang="en-GB" sz="1200" b="1" i="1">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484086" y="578651"/>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Planning and Budgeting</a:t>
            </a:r>
            <a:endParaRPr lang="en-US" sz="1600" b="1" dirty="0">
              <a:solidFill>
                <a:srgbClr val="90292A"/>
              </a:solidFill>
              <a:effectLst/>
              <a:latin typeface="Georgia"/>
              <a:ea typeface="Calibri"/>
              <a:cs typeface="Arial"/>
            </a:endParaRPr>
          </a:p>
        </p:txBody>
      </p:sp>
      <p:pic>
        <p:nvPicPr>
          <p:cNvPr id="17" name="Picture 2">
            <a:extLst>
              <a:ext uri="{FF2B5EF4-FFF2-40B4-BE49-F238E27FC236}">
                <a16:creationId xmlns:a16="http://schemas.microsoft.com/office/drawing/2014/main" id="{8AD57115-A287-3266-0517-30EB842FE990}"/>
              </a:ext>
            </a:extLst>
          </p:cNvPr>
          <p:cNvPicPr>
            <a:picLocks noChangeAspect="1"/>
          </p:cNvPicPr>
          <p:nvPr/>
        </p:nvPicPr>
        <p:blipFill>
          <a:blip r:embed="rId2"/>
          <a:stretch>
            <a:fillRect/>
          </a:stretch>
        </p:blipFill>
        <p:spPr>
          <a:xfrm>
            <a:off x="607566" y="1440627"/>
            <a:ext cx="3748067" cy="1972352"/>
          </a:xfrm>
          <a:prstGeom prst="rect">
            <a:avLst/>
          </a:prstGeom>
        </p:spPr>
      </p:pic>
      <p:sp>
        <p:nvSpPr>
          <p:cNvPr id="18" name="Rectangle 3">
            <a:extLst>
              <a:ext uri="{FF2B5EF4-FFF2-40B4-BE49-F238E27FC236}">
                <a16:creationId xmlns:a16="http://schemas.microsoft.com/office/drawing/2014/main" id="{D26E0142-C9B9-79B4-3DC9-CA954E193086}"/>
              </a:ext>
            </a:extLst>
          </p:cNvPr>
          <p:cNvSpPr/>
          <p:nvPr/>
        </p:nvSpPr>
        <p:spPr>
          <a:xfrm>
            <a:off x="5034769" y="2045512"/>
            <a:ext cx="4020457" cy="2477601"/>
          </a:xfrm>
          <a:prstGeom prst="rect">
            <a:avLst/>
          </a:prstGeom>
        </p:spPr>
        <p:txBody>
          <a:bodyPr wrap="square" lIns="91440" tIns="45720" rIns="91440" bIns="45720" anchor="t">
            <a:spAutoFit/>
          </a:bodyPr>
          <a:lstStyle/>
          <a:p>
            <a:r>
              <a:rPr lang="en-US" sz="1100" dirty="0">
                <a:solidFill>
                  <a:schemeClr val="accent4">
                    <a:lumMod val="75000"/>
                  </a:schemeClr>
                </a:solidFill>
                <a:latin typeface="Arial" panose="020B0604020202020204" pitchFamily="34" charset="0"/>
                <a:cs typeface="Arial" panose="020B0604020202020204" pitchFamily="34" charset="0"/>
              </a:rPr>
              <a:t>Variance column</a:t>
            </a:r>
            <a:r>
              <a:rPr lang="en-US" sz="1100" dirty="0">
                <a:latin typeface="Arial" panose="020B0604020202020204" pitchFamily="34" charset="0"/>
                <a:cs typeface="Arial" panose="020B0604020202020204" pitchFamily="34" charset="0"/>
              </a:rPr>
              <a:t>:</a:t>
            </a:r>
          </a:p>
          <a:p>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a:cs typeface="Arial"/>
              </a:rPr>
              <a:t>Provides information useful for understanding the source of the difference between planned and realized profit performance.</a:t>
            </a:r>
            <a:endParaRPr lang="en-US"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a:cs typeface="Arial"/>
              </a:rPr>
              <a:t>Provides information on the impact on profit performance of each of the revenue and cost categories.</a:t>
            </a:r>
            <a:endParaRPr lang="en-US"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information allows the manager to investigate more </a:t>
            </a:r>
          </a:p>
          <a:p>
            <a:r>
              <a:rPr lang="en-US" sz="1100" dirty="0">
                <a:latin typeface="Arial"/>
                <a:cs typeface="Arial"/>
              </a:rPr>
              <a:t>     efficiently the causes of off-budget performance, corrected and improved in the following period.</a:t>
            </a:r>
          </a:p>
          <a:p>
            <a:pPr marL="171450" indent="-171450">
              <a:buFont typeface="Arial" panose="020B0604020202020204" pitchFamily="34" charset="0"/>
              <a:buChar char="•"/>
            </a:pPr>
            <a:r>
              <a:rPr lang="en-US" sz="1100" dirty="0">
                <a:latin typeface="Arial"/>
                <a:cs typeface="Arial"/>
              </a:rPr>
              <a:t>Allows the manager to evaluate subordinate managers responsible for various aspects of the firm’s operations      (marketing and production).</a:t>
            </a:r>
            <a:endParaRPr lang="en-US" sz="11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19" name="Rectángulo: esquinas redondeadas 18">
            <a:extLst>
              <a:ext uri="{FF2B5EF4-FFF2-40B4-BE49-F238E27FC236}">
                <a16:creationId xmlns:a16="http://schemas.microsoft.com/office/drawing/2014/main" id="{9334D81D-F81F-A3F9-789B-FA9A56A0F2C7}"/>
              </a:ext>
            </a:extLst>
          </p:cNvPr>
          <p:cNvSpPr/>
          <p:nvPr/>
        </p:nvSpPr>
        <p:spPr>
          <a:xfrm>
            <a:off x="3573550" y="1501019"/>
            <a:ext cx="679136" cy="240695"/>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Conector recto de flecha 20">
            <a:extLst>
              <a:ext uri="{FF2B5EF4-FFF2-40B4-BE49-F238E27FC236}">
                <a16:creationId xmlns:a16="http://schemas.microsoft.com/office/drawing/2014/main" id="{2571241B-FB5C-8A09-507B-D7A52D7E6FA4}"/>
              </a:ext>
            </a:extLst>
          </p:cNvPr>
          <p:cNvCxnSpPr>
            <a:cxnSpLocks/>
            <a:stCxn id="19" idx="3"/>
          </p:cNvCxnSpPr>
          <p:nvPr/>
        </p:nvCxnSpPr>
        <p:spPr>
          <a:xfrm>
            <a:off x="4252686" y="1621367"/>
            <a:ext cx="858455" cy="5373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Rectangle 1">
            <a:extLst>
              <a:ext uri="{FF2B5EF4-FFF2-40B4-BE49-F238E27FC236}">
                <a16:creationId xmlns:a16="http://schemas.microsoft.com/office/drawing/2014/main" id="{B87E6902-44E5-420D-6F98-FCBF4AFFEDF3}"/>
              </a:ext>
            </a:extLst>
          </p:cNvPr>
          <p:cNvSpPr/>
          <p:nvPr/>
        </p:nvSpPr>
        <p:spPr>
          <a:xfrm>
            <a:off x="513084" y="3255996"/>
            <a:ext cx="3899259" cy="1569660"/>
          </a:xfrm>
          <a:prstGeom prst="rect">
            <a:avLst/>
          </a:prstGeom>
        </p:spPr>
        <p:txBody>
          <a:bodyPr wrap="square" lIns="91440" tIns="45720" rIns="91440" bIns="45720" anchor="t">
            <a:spAutoFit/>
          </a:bodyPr>
          <a:lstStyle/>
          <a:p>
            <a:br>
              <a:rPr lang="en-US" sz="1100" dirty="0">
                <a:latin typeface="Arial" panose="020B0604020202020204" pitchFamily="34" charset="0"/>
                <a:cs typeface="Arial" panose="020B0604020202020204" pitchFamily="34" charset="0"/>
              </a:rPr>
            </a:br>
            <a:r>
              <a:rPr lang="en-US" sz="1100">
                <a:latin typeface="Arial"/>
                <a:cs typeface="Arial"/>
              </a:rPr>
              <a:t>Reasons - Actual and Budgeted Results Different differs:  </a:t>
            </a:r>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900" dirty="0">
                <a:latin typeface="Arial"/>
                <a:cs typeface="Arial"/>
              </a:rPr>
              <a:t>The Business wants to know how it should change its marketing or production operations to improve results or why  the individual line items differs.</a:t>
            </a:r>
            <a:endParaRPr lang="en-US" sz="9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900" dirty="0">
                <a:latin typeface="Arial"/>
                <a:cs typeface="Arial"/>
              </a:rPr>
              <a:t>Managers need to understand, first, what might cause a difference between actual and budgeted results and, second, what portion of the total profit variance is due to each cause.</a:t>
            </a:r>
          </a:p>
          <a:p>
            <a:r>
              <a:rPr lang="en-US" sz="11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6452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595" y="838584"/>
            <a:ext cx="6364514" cy="461665"/>
          </a:xfrm>
          <a:prstGeom prst="rect">
            <a:avLst/>
          </a:prstGeom>
        </p:spPr>
        <p:txBody>
          <a:bodyPr wrap="square" lIns="91440" tIns="45720" rIns="91440" bIns="45720" anchor="t">
            <a:spAutoFit/>
          </a:bodyPr>
          <a:lstStyle/>
          <a:p>
            <a:pPr lvl="1"/>
            <a:r>
              <a:rPr lang="en-GB" sz="1200" b="1" dirty="0">
                <a:latin typeface="Arial"/>
                <a:ea typeface="Calibri"/>
                <a:cs typeface="Arial"/>
              </a:rPr>
              <a:t>Fundamentals of Variance Analysis - Total Cost, Price and Efficiency</a:t>
            </a:r>
          </a:p>
          <a:p>
            <a:pPr lvl="1"/>
            <a:r>
              <a:rPr lang="en-GB" sz="1200" b="1" dirty="0">
                <a:latin typeface="Arial"/>
                <a:ea typeface="Calibri"/>
                <a:cs typeface="Arial"/>
              </a:rPr>
              <a:t>Case Study - Piamonte Division, Dolcissimo Enterprise, LLC   </a:t>
            </a:r>
            <a:endParaRPr lang="en-GB" sz="1200" b="1" i="1">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484086" y="578651"/>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latin typeface="Georgia"/>
                <a:ea typeface="Calibri"/>
                <a:cs typeface="Arial"/>
              </a:rPr>
              <a:t>Planning</a:t>
            </a:r>
            <a:r>
              <a:rPr lang="en-GB" sz="1600" b="1" dirty="0">
                <a:solidFill>
                  <a:srgbClr val="90292A"/>
                </a:solidFill>
                <a:effectLst/>
                <a:latin typeface="Georgia"/>
                <a:ea typeface="Calibri"/>
                <a:cs typeface="Arial"/>
              </a:rPr>
              <a:t> and Budgeting</a:t>
            </a:r>
            <a:endParaRPr lang="en-US" sz="1600" b="1">
              <a:solidFill>
                <a:srgbClr val="90292A"/>
              </a:solidFill>
              <a:effectLst/>
              <a:latin typeface="Georgia"/>
              <a:ea typeface="Calibri"/>
              <a:cs typeface="Arial"/>
            </a:endParaRPr>
          </a:p>
        </p:txBody>
      </p:sp>
      <p:sp>
        <p:nvSpPr>
          <p:cNvPr id="18" name="Rectangle 3">
            <a:extLst>
              <a:ext uri="{FF2B5EF4-FFF2-40B4-BE49-F238E27FC236}">
                <a16:creationId xmlns:a16="http://schemas.microsoft.com/office/drawing/2014/main" id="{D26E0142-C9B9-79B4-3DC9-CA954E193086}"/>
              </a:ext>
            </a:extLst>
          </p:cNvPr>
          <p:cNvSpPr/>
          <p:nvPr/>
        </p:nvSpPr>
        <p:spPr>
          <a:xfrm>
            <a:off x="484086" y="1413370"/>
            <a:ext cx="6611257" cy="261610"/>
          </a:xfrm>
          <a:prstGeom prst="rect">
            <a:avLst/>
          </a:prstGeom>
        </p:spPr>
        <p:txBody>
          <a:bodyPr wrap="square" lIns="91440" tIns="45720" rIns="91440" bIns="45720" anchor="t">
            <a:spAutoFit/>
          </a:bodyPr>
          <a:lstStyle/>
          <a:p>
            <a:r>
              <a:rPr lang="en-US" sz="1100" b="1" dirty="0">
                <a:latin typeface="Arial"/>
                <a:cs typeface="Arial"/>
              </a:rPr>
              <a:t>Variance Analysis:</a:t>
            </a:r>
          </a:p>
        </p:txBody>
      </p:sp>
      <p:sp>
        <p:nvSpPr>
          <p:cNvPr id="6" name="Rectangle 1">
            <a:extLst>
              <a:ext uri="{FF2B5EF4-FFF2-40B4-BE49-F238E27FC236}">
                <a16:creationId xmlns:a16="http://schemas.microsoft.com/office/drawing/2014/main" id="{021C8114-CD04-0CC3-96C2-730951CD90B8}"/>
              </a:ext>
            </a:extLst>
          </p:cNvPr>
          <p:cNvSpPr/>
          <p:nvPr/>
        </p:nvSpPr>
        <p:spPr>
          <a:xfrm>
            <a:off x="628154" y="1674980"/>
            <a:ext cx="7274876" cy="3462486"/>
          </a:xfrm>
          <a:prstGeom prst="rect">
            <a:avLst/>
          </a:prstGeom>
        </p:spPr>
        <p:txBody>
          <a:bodyPr wrap="square" lIns="91440" tIns="45720" rIns="91440" bIns="45720" anchor="t">
            <a:spAutoFit/>
          </a:bodyPr>
          <a:lstStyle/>
          <a:p>
            <a:pPr marL="171450" indent="-171450">
              <a:buFont typeface="Arial" panose="020B0604020202020204" pitchFamily="34" charset="0"/>
              <a:buChar char="•"/>
            </a:pPr>
            <a:r>
              <a:rPr lang="en-US" sz="1100" dirty="0">
                <a:latin typeface="Arial"/>
                <a:cs typeface="Arial"/>
              </a:rPr>
              <a:t>Total cost of producing and selling 100,000 frames at Piamonte is  € 810,000 (€ 470,000 variable costs and € 340,000 in fixed costs.</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In developing the budget, Piamonte used the following budgeting formula to determine costs at the master budget level:   </a:t>
            </a:r>
          </a:p>
          <a:p>
            <a:r>
              <a:rPr lang="en-US" sz="1100" dirty="0">
                <a:latin typeface="Arial" panose="020B0604020202020204" pitchFamily="34" charset="0"/>
                <a:cs typeface="Arial" panose="020B0604020202020204" pitchFamily="34" charset="0"/>
              </a:rPr>
              <a:t>			Total cost = € 340,000 + (€ 4.70 × Units produced and sold)   </a:t>
            </a:r>
          </a:p>
          <a:p>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a:cs typeface="Arial"/>
              </a:rPr>
              <a:t>According to the results, the division had done a good job of cost control because actual costs were € 84,500 lower than the budget plan (variable costs were $72,320 lower and fixed costs were € 12,180 lower).</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Flexible Budget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Piamonte produced and sold only 80,000 units, and according to the flexible budget concept, the master budget must be adjusted for this change in activity:</a:t>
            </a:r>
          </a:p>
          <a:p>
            <a:r>
              <a:rPr lang="en-US" sz="1100" dirty="0">
                <a:latin typeface="Arial" panose="020B0604020202020204" pitchFamily="34" charset="0"/>
                <a:cs typeface="Arial" panose="020B0604020202020204" pitchFamily="34" charset="0"/>
              </a:rPr>
              <a:t>          € 716,000 [= € 340,000 + (€ 4.70 × 80,000 units)] less  than the actual costs</a:t>
            </a:r>
          </a:p>
          <a:p>
            <a:endParaRPr lang="en-US" sz="9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Static budget: Budget for a single activity level or master budget</a:t>
            </a:r>
          </a:p>
          <a:p>
            <a:pPr marL="1085850" lvl="2"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Flexible budget: Budget that indicates revenues, costs, and profits for different levels of activity </a:t>
            </a:r>
          </a:p>
          <a:p>
            <a:pPr marL="1085850" lvl="2"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Flexible budget line: Expected monthly costs at different output levels </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0208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AE3024B4-FD36-C248-9FD3-F99D3C39D7DF}"/>
              </a:ext>
            </a:extLst>
          </p:cNvPr>
          <p:cNvSpPr/>
          <p:nvPr/>
        </p:nvSpPr>
        <p:spPr>
          <a:xfrm>
            <a:off x="3503715" y="463002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5E36F6C6-3B6E-7146-BBE0-74177132A910}"/>
              </a:ext>
            </a:extLst>
          </p:cNvPr>
          <p:cNvSpPr txBox="1">
            <a:spLocks/>
          </p:cNvSpPr>
          <p:nvPr/>
        </p:nvSpPr>
        <p:spPr>
          <a:xfrm>
            <a:off x="931965" y="824170"/>
            <a:ext cx="5143500" cy="871151"/>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 sz="2000" b="1" dirty="0">
                <a:solidFill>
                  <a:schemeClr val="bg1"/>
                </a:solidFill>
                <a:latin typeface="Georgia"/>
              </a:rPr>
              <a:t>Lesson Topics and Content</a:t>
            </a:r>
          </a:p>
          <a:p>
            <a:pPr algn="l"/>
            <a:endParaRPr lang="en" sz="2000" b="1" dirty="0">
              <a:solidFill>
                <a:schemeClr val="bg1"/>
              </a:solidFill>
              <a:latin typeface="Georgia" panose="02040502050405020303" pitchFamily="18" charset="0"/>
            </a:endParaRPr>
          </a:p>
          <a:p>
            <a:pPr algn="l"/>
            <a:r>
              <a:rPr lang="en" sz="2000" b="1" dirty="0">
                <a:solidFill>
                  <a:schemeClr val="bg1"/>
                </a:solidFill>
                <a:latin typeface="Georgia"/>
              </a:rPr>
              <a:t>  </a:t>
            </a:r>
            <a:endParaRPr lang="en-GB" sz="2000" b="1">
              <a:solidFill>
                <a:schemeClr val="bg1"/>
              </a:solidFill>
              <a:latin typeface="Georgia" panose="02040502050405020303" pitchFamily="18" charset="0"/>
            </a:endParaRPr>
          </a:p>
        </p:txBody>
      </p:sp>
      <p:sp>
        <p:nvSpPr>
          <p:cNvPr id="4" name="CuadroTexto 3">
            <a:extLst>
              <a:ext uri="{FF2B5EF4-FFF2-40B4-BE49-F238E27FC236}">
                <a16:creationId xmlns:a16="http://schemas.microsoft.com/office/drawing/2014/main" id="{2AD0C48E-92A4-A323-BF4E-1946FEBF2B21}"/>
              </a:ext>
            </a:extLst>
          </p:cNvPr>
          <p:cNvSpPr txBox="1"/>
          <p:nvPr/>
        </p:nvSpPr>
        <p:spPr>
          <a:xfrm>
            <a:off x="1214856" y="1394189"/>
            <a:ext cx="6714288" cy="275653"/>
          </a:xfrm>
          <a:prstGeom prst="rect">
            <a:avLst/>
          </a:prstGeom>
          <a:noFill/>
        </p:spPr>
        <p:txBody>
          <a:bodyPr wrap="square">
            <a:spAutoFit/>
          </a:bodyPr>
          <a:lstStyle/>
          <a:p>
            <a:pPr marL="0" marR="0">
              <a:lnSpc>
                <a:spcPct val="107000"/>
              </a:lnSpc>
              <a:spcBef>
                <a:spcPts val="0"/>
              </a:spcBef>
              <a:spcAft>
                <a:spcPts val="0"/>
              </a:spcAft>
            </a:pP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5" name="CuadroTexto 4">
            <a:extLst>
              <a:ext uri="{FF2B5EF4-FFF2-40B4-BE49-F238E27FC236}">
                <a16:creationId xmlns:a16="http://schemas.microsoft.com/office/drawing/2014/main" id="{24A0706C-ABD2-333E-224A-0DE913C59224}"/>
              </a:ext>
            </a:extLst>
          </p:cNvPr>
          <p:cNvSpPr txBox="1"/>
          <p:nvPr/>
        </p:nvSpPr>
        <p:spPr>
          <a:xfrm>
            <a:off x="7573169" y="3563867"/>
            <a:ext cx="4572000" cy="200055"/>
          </a:xfrm>
          <a:prstGeom prst="rect">
            <a:avLst/>
          </a:prstGeom>
          <a:noFill/>
        </p:spPr>
        <p:txBody>
          <a:bodyPr wrap="square">
            <a:spAutoFit/>
          </a:bodyPr>
          <a:lstStyle/>
          <a:p>
            <a:r>
              <a:rPr lang="en-US" sz="700" dirty="0">
                <a:solidFill>
                  <a:schemeClr val="bg1"/>
                </a:solidFill>
                <a:latin typeface="Arial" panose="020B0604020202020204" pitchFamily="34" charset="0"/>
                <a:cs typeface="Arial" panose="020B0604020202020204" pitchFamily="34" charset="0"/>
              </a:rPr>
              <a:t>www.googleimages.com</a:t>
            </a:r>
          </a:p>
        </p:txBody>
      </p:sp>
      <p:sp>
        <p:nvSpPr>
          <p:cNvPr id="6" name="CuadroTexto 5">
            <a:extLst>
              <a:ext uri="{FF2B5EF4-FFF2-40B4-BE49-F238E27FC236}">
                <a16:creationId xmlns:a16="http://schemas.microsoft.com/office/drawing/2014/main" id="{C0CFD38A-E0FD-A54F-D319-EA4C8EB8982A}"/>
              </a:ext>
            </a:extLst>
          </p:cNvPr>
          <p:cNvSpPr txBox="1"/>
          <p:nvPr/>
        </p:nvSpPr>
        <p:spPr>
          <a:xfrm>
            <a:off x="977465" y="1445726"/>
            <a:ext cx="4698764" cy="1791773"/>
          </a:xfrm>
          <a:prstGeom prst="rect">
            <a:avLst/>
          </a:prstGeom>
          <a:noFill/>
        </p:spPr>
        <p:txBody>
          <a:bodyPr wrap="square" lIns="91440" tIns="45720" rIns="91440" bIns="45720" anchor="t">
            <a:spAutoFit/>
          </a:bodyPr>
          <a:lstStyle/>
          <a:p>
            <a:pPr>
              <a:lnSpc>
                <a:spcPct val="107000"/>
              </a:lnSpc>
              <a:spcAft>
                <a:spcPts val="800"/>
              </a:spcAft>
            </a:pPr>
            <a:r>
              <a:rPr lang="en-GB" sz="1400" dirty="0">
                <a:solidFill>
                  <a:schemeClr val="bg1"/>
                </a:solidFill>
                <a:latin typeface="Arial"/>
                <a:ea typeface="Calibri"/>
                <a:cs typeface="Arial"/>
              </a:rPr>
              <a:t>Planning</a:t>
            </a:r>
            <a:r>
              <a:rPr lang="en-GB" sz="1400" dirty="0">
                <a:solidFill>
                  <a:schemeClr val="bg1"/>
                </a:solidFill>
                <a:effectLst/>
                <a:latin typeface="Arial"/>
                <a:ea typeface="Calibri"/>
                <a:cs typeface="Arial"/>
              </a:rPr>
              <a:t> and Budgeting:</a:t>
            </a:r>
            <a:r>
              <a:rPr lang="en-GB" sz="1400" dirty="0">
                <a:solidFill>
                  <a:schemeClr val="bg1"/>
                </a:solidFill>
                <a:latin typeface="Arial"/>
                <a:ea typeface="Calibri"/>
                <a:cs typeface="Arial"/>
              </a:rPr>
              <a:t>  </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628650" lvl="1" indent="-171450">
              <a:lnSpc>
                <a:spcPct val="107000"/>
              </a:lnSpc>
              <a:buFontTx/>
              <a:buChar char="-"/>
            </a:pPr>
            <a:r>
              <a:rPr lang="en-GB" sz="1400" dirty="0">
                <a:solidFill>
                  <a:schemeClr val="bg1"/>
                </a:solidFill>
                <a:effectLst/>
                <a:latin typeface="Arial"/>
                <a:ea typeface="Calibri"/>
                <a:cs typeface="Arial"/>
              </a:rPr>
              <a:t>Overall Plan</a:t>
            </a:r>
            <a:endParaRPr lang="en-US" sz="1400">
              <a:solidFill>
                <a:schemeClr val="bg1"/>
              </a:solidFill>
              <a:latin typeface="Arial"/>
              <a:ea typeface="Calibri"/>
              <a:cs typeface="Arial"/>
            </a:endParaRPr>
          </a:p>
          <a:p>
            <a:pPr marL="628650" lvl="1" indent="-171450">
              <a:lnSpc>
                <a:spcPct val="107000"/>
              </a:lnSpc>
              <a:buFontTx/>
              <a:buChar char="-"/>
            </a:pPr>
            <a:r>
              <a:rPr lang="en-GB" sz="1400" dirty="0">
                <a:solidFill>
                  <a:schemeClr val="bg1"/>
                </a:solidFill>
                <a:effectLst/>
                <a:latin typeface="Arial"/>
                <a:ea typeface="Calibri"/>
                <a:cs typeface="Arial"/>
              </a:rPr>
              <a:t>Master Budget</a:t>
            </a:r>
            <a:endParaRPr lang="en-US" sz="1400">
              <a:solidFill>
                <a:schemeClr val="bg1"/>
              </a:solidFill>
              <a:latin typeface="Arial"/>
              <a:ea typeface="Calibri"/>
              <a:cs typeface="Arial"/>
            </a:endParaRPr>
          </a:p>
          <a:p>
            <a:pPr marL="628650" lvl="1" indent="-171450">
              <a:lnSpc>
                <a:spcPct val="107000"/>
              </a:lnSpc>
              <a:buFontTx/>
              <a:buChar char="-"/>
            </a:pPr>
            <a:r>
              <a:rPr lang="en-GB" sz="1400" dirty="0">
                <a:solidFill>
                  <a:schemeClr val="bg1"/>
                </a:solidFill>
                <a:effectLst/>
                <a:latin typeface="Arial"/>
                <a:ea typeface="Calibri"/>
                <a:cs typeface="Arial"/>
              </a:rPr>
              <a:t>Quantitative Techniques</a:t>
            </a:r>
            <a:endParaRPr lang="en-US" sz="1400">
              <a:solidFill>
                <a:schemeClr val="bg1"/>
              </a:solidFill>
              <a:latin typeface="Arial"/>
              <a:ea typeface="Calibri"/>
              <a:cs typeface="Arial"/>
            </a:endParaRPr>
          </a:p>
          <a:p>
            <a:pPr marL="628650" lvl="1" indent="-171450">
              <a:lnSpc>
                <a:spcPct val="107000"/>
              </a:lnSpc>
              <a:buFontTx/>
              <a:buChar char="-"/>
            </a:pPr>
            <a:r>
              <a:rPr lang="en-GB" sz="1400" dirty="0">
                <a:solidFill>
                  <a:schemeClr val="bg1"/>
                </a:solidFill>
                <a:effectLst/>
                <a:latin typeface="Arial"/>
                <a:ea typeface="Calibri"/>
                <a:cs typeface="Arial"/>
              </a:rPr>
              <a:t>Fundamentals of Variance Analysis:</a:t>
            </a:r>
            <a:r>
              <a:rPr lang="en-GB" sz="1400" dirty="0">
                <a:solidFill>
                  <a:schemeClr val="bg1"/>
                </a:solidFill>
                <a:latin typeface="Arial"/>
                <a:ea typeface="Calibri"/>
                <a:cs typeface="Arial"/>
              </a:rPr>
              <a:t> </a:t>
            </a:r>
            <a:endPar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1085850" lvl="2" indent="-171450">
              <a:lnSpc>
                <a:spcPct val="107000"/>
              </a:lnSpc>
              <a:buFont typeface="Wingdings" panose="05000000000000000000" pitchFamily="2" charset="2"/>
              <a:buChar char="v"/>
            </a:pPr>
            <a:r>
              <a:rPr lang="en-GB" sz="1400" dirty="0">
                <a:solidFill>
                  <a:schemeClr val="bg1"/>
                </a:solidFill>
                <a:effectLst/>
                <a:latin typeface="Arial"/>
                <a:ea typeface="Calibri"/>
                <a:cs typeface="Arial"/>
              </a:rPr>
              <a:t>Total Cost, Price and Efficiency</a:t>
            </a:r>
            <a:endParaRPr lang="en-US" sz="1400">
              <a:solidFill>
                <a:schemeClr val="bg1"/>
              </a:solidFill>
              <a:latin typeface="Arial"/>
              <a:ea typeface="Calibri"/>
              <a:cs typeface="Arial"/>
            </a:endParaRPr>
          </a:p>
          <a:p>
            <a:pPr marL="628650" lvl="1" indent="-171450">
              <a:lnSpc>
                <a:spcPct val="107000"/>
              </a:lnSpc>
              <a:buFontTx/>
              <a:buChar char="-"/>
            </a:pPr>
            <a:r>
              <a:rPr lang="en-GB" sz="1400" dirty="0">
                <a:solidFill>
                  <a:schemeClr val="bg1"/>
                </a:solidFill>
                <a:effectLst/>
                <a:latin typeface="Arial"/>
                <a:ea typeface="Calibri"/>
                <a:cs typeface="Arial"/>
              </a:rPr>
              <a:t>Variance Analysis for </a:t>
            </a:r>
            <a:r>
              <a:rPr lang="en-GB" sz="1400" dirty="0">
                <a:solidFill>
                  <a:schemeClr val="bg1"/>
                </a:solidFill>
                <a:latin typeface="Arial"/>
                <a:ea typeface="Calibri"/>
                <a:cs typeface="Arial"/>
              </a:rPr>
              <a:t>Decision-Making</a:t>
            </a:r>
            <a:endParaRPr lang="en-US" sz="1400" dirty="0">
              <a:solidFill>
                <a:schemeClr val="bg1"/>
              </a:solidFill>
              <a:effectLst/>
              <a:latin typeface="Arial"/>
              <a:ea typeface="Calibri"/>
              <a:cs typeface="Arial"/>
            </a:endParaRPr>
          </a:p>
        </p:txBody>
      </p:sp>
      <p:pic>
        <p:nvPicPr>
          <p:cNvPr id="8" name="Imagen 7">
            <a:extLst>
              <a:ext uri="{FF2B5EF4-FFF2-40B4-BE49-F238E27FC236}">
                <a16:creationId xmlns:a16="http://schemas.microsoft.com/office/drawing/2014/main" id="{658FF607-F208-9C82-543D-3FFD5B879F64}"/>
              </a:ext>
            </a:extLst>
          </p:cNvPr>
          <p:cNvPicPr>
            <a:picLocks noChangeAspect="1"/>
          </p:cNvPicPr>
          <p:nvPr/>
        </p:nvPicPr>
        <p:blipFill>
          <a:blip r:embed="rId2"/>
          <a:stretch>
            <a:fillRect/>
          </a:stretch>
        </p:blipFill>
        <p:spPr>
          <a:xfrm>
            <a:off x="6075465" y="1773484"/>
            <a:ext cx="2574216" cy="1812248"/>
          </a:xfrm>
          <a:prstGeom prst="rect">
            <a:avLst/>
          </a:prstGeom>
        </p:spPr>
      </p:pic>
    </p:spTree>
    <p:extLst>
      <p:ext uri="{BB962C8B-B14F-4D97-AF65-F5344CB8AC3E}">
        <p14:creationId xmlns:p14="http://schemas.microsoft.com/office/powerpoint/2010/main" val="2800432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595" y="838584"/>
            <a:ext cx="6364514" cy="461665"/>
          </a:xfrm>
          <a:prstGeom prst="rect">
            <a:avLst/>
          </a:prstGeom>
        </p:spPr>
        <p:txBody>
          <a:bodyPr wrap="square" lIns="91440" tIns="45720" rIns="91440" bIns="45720" anchor="t">
            <a:spAutoFit/>
          </a:bodyPr>
          <a:lstStyle/>
          <a:p>
            <a:pPr lvl="1"/>
            <a:r>
              <a:rPr lang="en-GB" sz="1200" b="1" dirty="0">
                <a:latin typeface="Arial"/>
                <a:ea typeface="Calibri"/>
                <a:cs typeface="Arial"/>
              </a:rPr>
              <a:t>Fundamentals of Variance Analysis - Total Cost, Price and Efficiency</a:t>
            </a:r>
          </a:p>
          <a:p>
            <a:pPr lvl="1"/>
            <a:r>
              <a:rPr lang="en-GB" sz="1200" b="1" dirty="0">
                <a:latin typeface="Arial"/>
                <a:ea typeface="Calibri"/>
                <a:cs typeface="Arial"/>
              </a:rPr>
              <a:t>Case Study - Piamonte Division, Dolcissimo Enterprise, LLC   </a:t>
            </a:r>
            <a:endParaRPr lang="en-GB" sz="1200" b="1" i="1">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484086" y="578651"/>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Planning and Budgeting</a:t>
            </a:r>
            <a:endParaRPr lang="en-US" sz="1600" b="1">
              <a:solidFill>
                <a:srgbClr val="90292A"/>
              </a:solidFill>
              <a:effectLst/>
              <a:latin typeface="Georgia"/>
              <a:ea typeface="Calibri"/>
              <a:cs typeface="Arial"/>
            </a:endParaRPr>
          </a:p>
        </p:txBody>
      </p:sp>
      <p:sp>
        <p:nvSpPr>
          <p:cNvPr id="18" name="Rectangle 3">
            <a:extLst>
              <a:ext uri="{FF2B5EF4-FFF2-40B4-BE49-F238E27FC236}">
                <a16:creationId xmlns:a16="http://schemas.microsoft.com/office/drawing/2014/main" id="{D26E0142-C9B9-79B4-3DC9-CA954E193086}"/>
              </a:ext>
            </a:extLst>
          </p:cNvPr>
          <p:cNvSpPr/>
          <p:nvPr/>
        </p:nvSpPr>
        <p:spPr>
          <a:xfrm>
            <a:off x="534886" y="1300249"/>
            <a:ext cx="6611257" cy="261610"/>
          </a:xfrm>
          <a:prstGeom prst="rect">
            <a:avLst/>
          </a:prstGeom>
        </p:spPr>
        <p:txBody>
          <a:bodyPr wrap="square" lIns="91440" tIns="45720" rIns="91440" bIns="45720" anchor="t">
            <a:spAutoFit/>
          </a:bodyPr>
          <a:lstStyle/>
          <a:p>
            <a:r>
              <a:rPr lang="en-US" sz="1100" b="1" dirty="0">
                <a:latin typeface="Arial"/>
                <a:cs typeface="Arial"/>
              </a:rPr>
              <a:t>Variance Analysis:</a:t>
            </a:r>
          </a:p>
        </p:txBody>
      </p:sp>
      <p:sp>
        <p:nvSpPr>
          <p:cNvPr id="4" name="Rectangle 1">
            <a:extLst>
              <a:ext uri="{FF2B5EF4-FFF2-40B4-BE49-F238E27FC236}">
                <a16:creationId xmlns:a16="http://schemas.microsoft.com/office/drawing/2014/main" id="{DDAD191B-C41E-C259-A405-3B84B0633211}"/>
              </a:ext>
            </a:extLst>
          </p:cNvPr>
          <p:cNvSpPr/>
          <p:nvPr/>
        </p:nvSpPr>
        <p:spPr>
          <a:xfrm>
            <a:off x="534886" y="1559559"/>
            <a:ext cx="7737013" cy="646331"/>
          </a:xfrm>
          <a:prstGeom prst="rect">
            <a:avLst/>
          </a:prstGeom>
        </p:spPr>
        <p:txBody>
          <a:bodyPr wrap="square" lIns="91440" tIns="45720" rIns="91440" bIns="45720" anchor="t">
            <a:spAutoFit/>
          </a:bodyPr>
          <a:lstStyle/>
          <a:p>
            <a:r>
              <a:rPr lang="en-US" sz="1200" dirty="0">
                <a:latin typeface="Arial"/>
                <a:cs typeface="Arial"/>
              </a:rPr>
              <a:t>A  comparison of the master budget with the flexible budget and with actual results is the basis for </a:t>
            </a:r>
            <a:br>
              <a:rPr lang="en-US" sz="1200" dirty="0">
                <a:latin typeface="Arial"/>
                <a:cs typeface="Arial"/>
              </a:rPr>
            </a:br>
            <a:r>
              <a:rPr lang="en-US" sz="1200" dirty="0">
                <a:latin typeface="Arial"/>
                <a:cs typeface="Arial"/>
              </a:rPr>
              <a:t>analyzing differences between plans and actual performance - flexible budget is based on  actual  activity.</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F115DDAB-D3DD-5D8D-F1D4-92B3D095C358}"/>
              </a:ext>
            </a:extLst>
          </p:cNvPr>
          <p:cNvPicPr>
            <a:picLocks noChangeAspect="1"/>
          </p:cNvPicPr>
          <p:nvPr/>
        </p:nvPicPr>
        <p:blipFill>
          <a:blip r:embed="rId2"/>
          <a:stretch>
            <a:fillRect/>
          </a:stretch>
        </p:blipFill>
        <p:spPr>
          <a:xfrm>
            <a:off x="671051" y="2152122"/>
            <a:ext cx="3407464" cy="1984091"/>
          </a:xfrm>
          <a:prstGeom prst="rect">
            <a:avLst/>
          </a:prstGeom>
        </p:spPr>
      </p:pic>
      <p:sp>
        <p:nvSpPr>
          <p:cNvPr id="9" name="CuadroTexto 8">
            <a:extLst>
              <a:ext uri="{FF2B5EF4-FFF2-40B4-BE49-F238E27FC236}">
                <a16:creationId xmlns:a16="http://schemas.microsoft.com/office/drawing/2014/main" id="{4044665B-1683-7DD3-FF13-7A1EE547D2E1}"/>
              </a:ext>
            </a:extLst>
          </p:cNvPr>
          <p:cNvSpPr txBox="1"/>
          <p:nvPr/>
        </p:nvSpPr>
        <p:spPr>
          <a:xfrm>
            <a:off x="3889207" y="2185159"/>
            <a:ext cx="4862907" cy="2231380"/>
          </a:xfrm>
          <a:prstGeom prst="rect">
            <a:avLst/>
          </a:prstGeom>
          <a:noFill/>
        </p:spPr>
        <p:txBody>
          <a:bodyPr wrap="square" lIns="91440" tIns="45720" rIns="91440" bIns="45720" anchor="t">
            <a:spAutoFit/>
          </a:bodyPr>
          <a:lstStyle/>
          <a:p>
            <a:r>
              <a:rPr lang="en-US" sz="1100" dirty="0">
                <a:latin typeface="Arial" panose="020B0604020202020204" pitchFamily="34" charset="0"/>
                <a:cs typeface="Arial" panose="020B0604020202020204" pitchFamily="34" charset="0"/>
              </a:rPr>
              <a:t>Comparing Budgets and Results : Sales Activity Variance:</a:t>
            </a:r>
          </a:p>
          <a:p>
            <a:endParaRPr lang="en-US" sz="11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r>
              <a:rPr lang="en-US" sz="900" dirty="0">
                <a:latin typeface="Arial"/>
                <a:cs typeface="Arial"/>
              </a:rPr>
              <a:t>Sales Activity Variance: The difference between operating profits in the master budget and operating profits in the flexible budget. </a:t>
            </a:r>
            <a:endParaRPr lang="en-US" sz="9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r>
              <a:rPr lang="en-US" sz="900" dirty="0">
                <a:latin typeface="Arial"/>
                <a:cs typeface="Arial"/>
              </a:rPr>
              <a:t>The € 106,000 unfavorable variance is due to the activity that resulted in a 20,000-unit difference between actual sales and planned sales.</a:t>
            </a:r>
            <a:endParaRPr lang="en-US" sz="9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r>
              <a:rPr lang="en-US" sz="900" dirty="0">
                <a:latin typeface="Arial"/>
                <a:cs typeface="Arial"/>
              </a:rPr>
              <a:t>The information is useful for management because it isolates the decrease in operating profit caused by the decrease in activity from the master budget.</a:t>
            </a:r>
          </a:p>
          <a:p>
            <a:pPr marL="628650" lvl="1" indent="-171450">
              <a:buFont typeface="Wingdings" panose="05000000000000000000" pitchFamily="2" charset="2"/>
              <a:buChar char="v"/>
            </a:pPr>
            <a:r>
              <a:rPr lang="en-US" sz="900" dirty="0">
                <a:latin typeface="Arial"/>
                <a:cs typeface="Arial"/>
              </a:rPr>
              <a:t>Variable costs are expected  to decrease by € 94,000, giving an unfavorable contribution margin of € 106,000 - sales activity variance.</a:t>
            </a:r>
          </a:p>
          <a:p>
            <a:pPr marL="628650" lvl="1" indent="-171450">
              <a:buFont typeface="Wingdings" panose="05000000000000000000" pitchFamily="2" charset="2"/>
              <a:buChar char="v"/>
            </a:pPr>
            <a:r>
              <a:rPr lang="en-US" sz="900" dirty="0">
                <a:latin typeface="Arial"/>
                <a:cs typeface="Arial"/>
              </a:rPr>
              <a:t>20,000-unit decrease in sales creates an unfavorable sales activity variance.</a:t>
            </a:r>
            <a:endParaRPr lang="en-US" sz="90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900" dirty="0">
                <a:latin typeface="Arial"/>
                <a:cs typeface="Arial"/>
              </a:rPr>
              <a:t>Poor performance? Economic conditions could have been worse than planned decreasing the demand.</a:t>
            </a:r>
          </a:p>
          <a:p>
            <a:pPr marL="1200150" lvl="2" indent="-285750">
              <a:buFont typeface="Wingdings" panose="05000000000000000000" pitchFamily="2" charset="2"/>
              <a:buChar char="ü"/>
            </a:pPr>
            <a:r>
              <a:rPr lang="en-US" sz="900" dirty="0">
                <a:latin typeface="Arial"/>
                <a:cs typeface="Arial"/>
              </a:rPr>
              <a:t>20,000-unit decrease in sales volume could have been greater.</a:t>
            </a:r>
            <a:endParaRPr lang="en-US" sz="9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126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595" y="838584"/>
            <a:ext cx="6364514" cy="461665"/>
          </a:xfrm>
          <a:prstGeom prst="rect">
            <a:avLst/>
          </a:prstGeom>
        </p:spPr>
        <p:txBody>
          <a:bodyPr wrap="square" lIns="91440" tIns="45720" rIns="91440" bIns="45720" anchor="t">
            <a:spAutoFit/>
          </a:bodyPr>
          <a:lstStyle/>
          <a:p>
            <a:pPr lvl="1"/>
            <a:r>
              <a:rPr lang="en-GB" sz="1200" b="1" dirty="0">
                <a:latin typeface="Arial"/>
                <a:ea typeface="Calibri"/>
                <a:cs typeface="Arial"/>
              </a:rPr>
              <a:t>Fundamentals of Variance Analysis - Total Cost, Price and Efficiency</a:t>
            </a:r>
          </a:p>
          <a:p>
            <a:pPr lvl="1"/>
            <a:r>
              <a:rPr lang="en-GB" sz="1200" b="1" dirty="0">
                <a:latin typeface="Arial"/>
                <a:ea typeface="Calibri"/>
                <a:cs typeface="Arial"/>
              </a:rPr>
              <a:t>Case Study - Piamonte Division, Dolcissimo Enterprise, LLC   </a:t>
            </a:r>
            <a:endParaRPr lang="en-GB" sz="1200" b="1" i="1">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E1E0B911-EF6C-47CC-533B-0899FB85A3F6}"/>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484086" y="578651"/>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Planning and Budgeting</a:t>
            </a:r>
            <a:endParaRPr lang="en-US" sz="1600" b="1">
              <a:solidFill>
                <a:srgbClr val="90292A"/>
              </a:solidFill>
              <a:effectLst/>
              <a:latin typeface="Georgia"/>
              <a:ea typeface="Calibri"/>
              <a:cs typeface="Arial"/>
            </a:endParaRPr>
          </a:p>
        </p:txBody>
      </p:sp>
      <p:sp>
        <p:nvSpPr>
          <p:cNvPr id="18" name="Rectangle 3">
            <a:extLst>
              <a:ext uri="{FF2B5EF4-FFF2-40B4-BE49-F238E27FC236}">
                <a16:creationId xmlns:a16="http://schemas.microsoft.com/office/drawing/2014/main" id="{D26E0142-C9B9-79B4-3DC9-CA954E193086}"/>
              </a:ext>
            </a:extLst>
          </p:cNvPr>
          <p:cNvSpPr/>
          <p:nvPr/>
        </p:nvSpPr>
        <p:spPr>
          <a:xfrm>
            <a:off x="534886" y="1300249"/>
            <a:ext cx="6611257" cy="261610"/>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Variance Analysis:</a:t>
            </a:r>
          </a:p>
        </p:txBody>
      </p:sp>
      <p:sp>
        <p:nvSpPr>
          <p:cNvPr id="4" name="Rectangle 1">
            <a:extLst>
              <a:ext uri="{FF2B5EF4-FFF2-40B4-BE49-F238E27FC236}">
                <a16:creationId xmlns:a16="http://schemas.microsoft.com/office/drawing/2014/main" id="{DDAD191B-C41E-C259-A405-3B84B0633211}"/>
              </a:ext>
            </a:extLst>
          </p:cNvPr>
          <p:cNvSpPr/>
          <p:nvPr/>
        </p:nvSpPr>
        <p:spPr>
          <a:xfrm>
            <a:off x="534887" y="1490214"/>
            <a:ext cx="6729514" cy="400110"/>
          </a:xfrm>
          <a:prstGeom prst="rect">
            <a:avLst/>
          </a:prstGeom>
        </p:spPr>
        <p:txBody>
          <a:bodyPr wrap="square" lIns="91440" tIns="45720" rIns="91440" bIns="45720" anchor="t">
            <a:spAutoFit/>
          </a:bodyPr>
          <a:lstStyle/>
          <a:p>
            <a:r>
              <a:rPr lang="en-US" sz="1000" i="1" dirty="0">
                <a:latin typeface="Arial"/>
                <a:cs typeface="Arial"/>
              </a:rPr>
              <a:t>Assuming a new result:  flexible budget for Piamonte Division for August with the same master budget but 110,000 units were sold.  </a:t>
            </a:r>
            <a:endParaRPr lang="en-US" sz="1000" i="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58747F10-2CA7-B369-3BB3-A5997FC9A7A7}"/>
              </a:ext>
            </a:extLst>
          </p:cNvPr>
          <p:cNvPicPr>
            <a:picLocks noChangeAspect="1"/>
          </p:cNvPicPr>
          <p:nvPr/>
        </p:nvPicPr>
        <p:blipFill>
          <a:blip r:embed="rId2"/>
          <a:stretch>
            <a:fillRect/>
          </a:stretch>
        </p:blipFill>
        <p:spPr>
          <a:xfrm>
            <a:off x="484086" y="1938597"/>
            <a:ext cx="4883319" cy="2377646"/>
          </a:xfrm>
          <a:prstGeom prst="rect">
            <a:avLst/>
          </a:prstGeom>
        </p:spPr>
      </p:pic>
      <p:cxnSp>
        <p:nvCxnSpPr>
          <p:cNvPr id="10" name="Conector recto de flecha 9">
            <a:extLst>
              <a:ext uri="{FF2B5EF4-FFF2-40B4-BE49-F238E27FC236}">
                <a16:creationId xmlns:a16="http://schemas.microsoft.com/office/drawing/2014/main" id="{85E9771F-5636-8A75-B765-9B4F371859B6}"/>
              </a:ext>
            </a:extLst>
          </p:cNvPr>
          <p:cNvCxnSpPr/>
          <p:nvPr/>
        </p:nvCxnSpPr>
        <p:spPr>
          <a:xfrm flipH="1">
            <a:off x="5080000" y="3766457"/>
            <a:ext cx="1219200" cy="4499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CuadroTexto 10">
            <a:extLst>
              <a:ext uri="{FF2B5EF4-FFF2-40B4-BE49-F238E27FC236}">
                <a16:creationId xmlns:a16="http://schemas.microsoft.com/office/drawing/2014/main" id="{608B41B2-EFBB-4AD9-2890-AD2D793427AE}"/>
              </a:ext>
            </a:extLst>
          </p:cNvPr>
          <p:cNvSpPr txBox="1"/>
          <p:nvPr/>
        </p:nvSpPr>
        <p:spPr>
          <a:xfrm>
            <a:off x="6237228" y="3533518"/>
            <a:ext cx="361762" cy="369332"/>
          </a:xfrm>
          <a:prstGeom prst="rect">
            <a:avLst/>
          </a:prstGeom>
          <a:noFill/>
        </p:spPr>
        <p:txBody>
          <a:bodyPr wrap="square" rtlCol="0">
            <a:spAutoFit/>
          </a:bodyPr>
          <a:lstStyle/>
          <a:p>
            <a:r>
              <a:rPr lang="en-US" dirty="0"/>
              <a:t>F</a:t>
            </a:r>
          </a:p>
        </p:txBody>
      </p:sp>
    </p:spTree>
    <p:extLst>
      <p:ext uri="{BB962C8B-B14F-4D97-AF65-F5344CB8AC3E}">
        <p14:creationId xmlns:p14="http://schemas.microsoft.com/office/powerpoint/2010/main" val="2326547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595" y="838584"/>
            <a:ext cx="6364514" cy="461665"/>
          </a:xfrm>
          <a:prstGeom prst="rect">
            <a:avLst/>
          </a:prstGeom>
        </p:spPr>
        <p:txBody>
          <a:bodyPr wrap="square" lIns="91440" tIns="45720" rIns="91440" bIns="45720" anchor="t">
            <a:spAutoFit/>
          </a:bodyPr>
          <a:lstStyle/>
          <a:p>
            <a:pPr lvl="1"/>
            <a:r>
              <a:rPr lang="en-GB" sz="1200" b="1" dirty="0">
                <a:latin typeface="Arial"/>
                <a:ea typeface="Calibri"/>
                <a:cs typeface="Arial"/>
              </a:rPr>
              <a:t>Fundamentals of Variance Analysis - Total Cost, Price and Efficiency</a:t>
            </a:r>
          </a:p>
          <a:p>
            <a:pPr lvl="1"/>
            <a:r>
              <a:rPr lang="en-GB" sz="1200" b="1" dirty="0">
                <a:latin typeface="Arial"/>
                <a:ea typeface="Calibri"/>
                <a:cs typeface="Arial"/>
              </a:rPr>
              <a:t>Case Study - Piamonte Division, Dolcissimo Enterprise, LLC   </a:t>
            </a:r>
            <a:endParaRPr lang="en-GB" sz="1200" b="1" i="1">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484086" y="578651"/>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Planning and Budgeting</a:t>
            </a:r>
            <a:endParaRPr lang="en-US" sz="1600" b="1">
              <a:solidFill>
                <a:srgbClr val="90292A"/>
              </a:solidFill>
              <a:effectLst/>
              <a:latin typeface="Georgia"/>
              <a:ea typeface="Calibri"/>
              <a:cs typeface="Arial"/>
            </a:endParaRPr>
          </a:p>
        </p:txBody>
      </p:sp>
      <p:sp>
        <p:nvSpPr>
          <p:cNvPr id="18" name="Rectangle 3">
            <a:extLst>
              <a:ext uri="{FF2B5EF4-FFF2-40B4-BE49-F238E27FC236}">
                <a16:creationId xmlns:a16="http://schemas.microsoft.com/office/drawing/2014/main" id="{D26E0142-C9B9-79B4-3DC9-CA954E193086}"/>
              </a:ext>
            </a:extLst>
          </p:cNvPr>
          <p:cNvSpPr/>
          <p:nvPr/>
        </p:nvSpPr>
        <p:spPr>
          <a:xfrm>
            <a:off x="534886" y="1300249"/>
            <a:ext cx="6611257" cy="261610"/>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Variance Analysis - Direct Material</a:t>
            </a:r>
          </a:p>
        </p:txBody>
      </p:sp>
      <p:sp>
        <p:nvSpPr>
          <p:cNvPr id="8" name="CuadroTexto 7">
            <a:extLst>
              <a:ext uri="{FF2B5EF4-FFF2-40B4-BE49-F238E27FC236}">
                <a16:creationId xmlns:a16="http://schemas.microsoft.com/office/drawing/2014/main" id="{C1228907-1F5D-B7D4-3C0E-797215EACBE6}"/>
              </a:ext>
            </a:extLst>
          </p:cNvPr>
          <p:cNvSpPr txBox="1"/>
          <p:nvPr/>
        </p:nvSpPr>
        <p:spPr>
          <a:xfrm>
            <a:off x="534886" y="1546984"/>
            <a:ext cx="7513286" cy="1107996"/>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Piamonte determines the standard price of the materials it uses to make frames:</a:t>
            </a:r>
          </a:p>
          <a:p>
            <a:pPr marL="171450" indent="-171450">
              <a:buFont typeface="Arial" panose="020B0604020202020204" pitchFamily="34" charset="0"/>
              <a:buChar char="•"/>
            </a:pPr>
            <a:r>
              <a:rPr lang="en-US" sz="1100" dirty="0">
                <a:latin typeface="Arial"/>
                <a:cs typeface="Arial"/>
              </a:rPr>
              <a:t>A single material (metal) is </a:t>
            </a:r>
            <a:r>
              <a:rPr lang="en-US" sz="1100">
                <a:latin typeface="Arial"/>
                <a:cs typeface="Arial"/>
              </a:rPr>
              <a:t>used,</a:t>
            </a:r>
            <a:r>
              <a:rPr lang="en-US" sz="1100" dirty="0">
                <a:latin typeface="Arial"/>
                <a:cs typeface="Arial"/>
              </a:rPr>
              <a:t> and each frame requires 4 pounds of this material</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Piamonte’s purchasing manager estimates that the cost of metal with the correct specifications and quality should be €0.55 per pound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€0.55 is the standard price for a unit of input, not output</a:t>
            </a:r>
          </a:p>
          <a:p>
            <a:pPr marL="171450" indent="-171450">
              <a:buFont typeface="Arial" panose="020B0604020202020204" pitchFamily="34" charset="0"/>
              <a:buChar char="•"/>
            </a:pPr>
            <a:r>
              <a:rPr lang="en-US" sz="1100" dirty="0">
                <a:latin typeface="Arial"/>
                <a:cs typeface="Arial"/>
              </a:rPr>
              <a:t>The standard materials cost for a unit of output, a frame, is € 2.20 (= 4 pounds × € 0.55 per pound) </a:t>
            </a:r>
            <a:endParaRPr lang="en-US" sz="1100" dirty="0">
              <a:latin typeface="Arial" panose="020B0604020202020204" pitchFamily="34" charset="0"/>
              <a:cs typeface="Arial" panose="020B0604020202020204" pitchFamily="34" charset="0"/>
            </a:endParaRPr>
          </a:p>
        </p:txBody>
      </p:sp>
      <p:pic>
        <p:nvPicPr>
          <p:cNvPr id="13" name="Picture 4">
            <a:extLst>
              <a:ext uri="{FF2B5EF4-FFF2-40B4-BE49-F238E27FC236}">
                <a16:creationId xmlns:a16="http://schemas.microsoft.com/office/drawing/2014/main" id="{48AA791D-AF2A-4E9A-0E25-462D97F1D9A5}"/>
              </a:ext>
            </a:extLst>
          </p:cNvPr>
          <p:cNvPicPr>
            <a:picLocks noChangeAspect="1"/>
          </p:cNvPicPr>
          <p:nvPr/>
        </p:nvPicPr>
        <p:blipFill>
          <a:blip r:embed="rId2"/>
          <a:stretch>
            <a:fillRect/>
          </a:stretch>
        </p:blipFill>
        <p:spPr>
          <a:xfrm>
            <a:off x="858560" y="2658005"/>
            <a:ext cx="3190926" cy="1015527"/>
          </a:xfrm>
          <a:prstGeom prst="rect">
            <a:avLst/>
          </a:prstGeom>
        </p:spPr>
      </p:pic>
      <p:pic>
        <p:nvPicPr>
          <p:cNvPr id="15" name="Picture 5">
            <a:extLst>
              <a:ext uri="{FF2B5EF4-FFF2-40B4-BE49-F238E27FC236}">
                <a16:creationId xmlns:a16="http://schemas.microsoft.com/office/drawing/2014/main" id="{70F526BD-434C-D91A-9076-5AE0417D8F8E}"/>
              </a:ext>
            </a:extLst>
          </p:cNvPr>
          <p:cNvPicPr>
            <a:picLocks noChangeAspect="1"/>
          </p:cNvPicPr>
          <p:nvPr/>
        </p:nvPicPr>
        <p:blipFill>
          <a:blip r:embed="rId3"/>
          <a:stretch>
            <a:fillRect/>
          </a:stretch>
        </p:blipFill>
        <p:spPr>
          <a:xfrm>
            <a:off x="1526568" y="3809897"/>
            <a:ext cx="1419000" cy="823467"/>
          </a:xfrm>
          <a:prstGeom prst="rect">
            <a:avLst/>
          </a:prstGeom>
        </p:spPr>
      </p:pic>
      <p:sp>
        <p:nvSpPr>
          <p:cNvPr id="16" name="Rectangle 8">
            <a:extLst>
              <a:ext uri="{FF2B5EF4-FFF2-40B4-BE49-F238E27FC236}">
                <a16:creationId xmlns:a16="http://schemas.microsoft.com/office/drawing/2014/main" id="{C287255E-1D8E-5D88-5163-F540877CC05C}"/>
              </a:ext>
            </a:extLst>
          </p:cNvPr>
          <p:cNvSpPr/>
          <p:nvPr/>
        </p:nvSpPr>
        <p:spPr>
          <a:xfrm>
            <a:off x="4049486" y="2944357"/>
            <a:ext cx="4572000" cy="1277273"/>
          </a:xfrm>
          <a:prstGeom prst="rect">
            <a:avLst/>
          </a:prstGeom>
        </p:spPr>
        <p:txBody>
          <a:bodyPr>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Actual= (AP  * AQ)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Actual Input at Actual Prices  ( SP * AQ)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Flexible Production Budget ( SP * SQ)</a:t>
            </a:r>
          </a:p>
          <a:p>
            <a:endParaRPr lang="en-US" sz="11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Ø"/>
            </a:pPr>
            <a:r>
              <a:rPr lang="en-US" sz="1100" dirty="0">
                <a:latin typeface="Arial" panose="020B0604020202020204" pitchFamily="34" charset="0"/>
                <a:cs typeface="Arial" panose="020B0604020202020204" pitchFamily="34" charset="0"/>
              </a:rPr>
              <a:t>Price Variance= 1 –3</a:t>
            </a:r>
          </a:p>
          <a:p>
            <a:pPr marL="628650" lvl="1" indent="-171450">
              <a:buFont typeface="Wingdings" panose="05000000000000000000" pitchFamily="2" charset="2"/>
              <a:buChar char="Ø"/>
            </a:pPr>
            <a:r>
              <a:rPr lang="en-US" sz="1100" dirty="0">
                <a:latin typeface="Arial" panose="020B0604020202020204" pitchFamily="34" charset="0"/>
                <a:cs typeface="Arial" panose="020B0604020202020204" pitchFamily="34" charset="0"/>
              </a:rPr>
              <a:t>Efficiency Variance = 2 - 3</a:t>
            </a:r>
          </a:p>
          <a:p>
            <a:pPr marL="628650" lvl="1" indent="-171450">
              <a:buFont typeface="Wingdings" panose="05000000000000000000" pitchFamily="2" charset="2"/>
              <a:buChar char="Ø"/>
            </a:pPr>
            <a:r>
              <a:rPr lang="en-US" sz="1100" dirty="0">
                <a:latin typeface="Arial" panose="020B0604020202020204" pitchFamily="34" charset="0"/>
                <a:cs typeface="Arial" panose="020B0604020202020204" pitchFamily="34" charset="0"/>
              </a:rPr>
              <a:t>Total variance = 1 - 3</a:t>
            </a:r>
          </a:p>
        </p:txBody>
      </p:sp>
    </p:spTree>
    <p:extLst>
      <p:ext uri="{BB962C8B-B14F-4D97-AF65-F5344CB8AC3E}">
        <p14:creationId xmlns:p14="http://schemas.microsoft.com/office/powerpoint/2010/main" val="2037967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595" y="838584"/>
            <a:ext cx="6364514" cy="461665"/>
          </a:xfrm>
          <a:prstGeom prst="rect">
            <a:avLst/>
          </a:prstGeom>
        </p:spPr>
        <p:txBody>
          <a:bodyPr wrap="square" lIns="91440" tIns="45720" rIns="91440" bIns="45720" anchor="t">
            <a:spAutoFit/>
          </a:bodyPr>
          <a:lstStyle/>
          <a:p>
            <a:pPr lvl="1"/>
            <a:r>
              <a:rPr lang="en-GB" sz="1200" b="1" dirty="0">
                <a:latin typeface="Arial"/>
                <a:ea typeface="Calibri"/>
                <a:cs typeface="Arial"/>
              </a:rPr>
              <a:t>Total Cost, Price and Efficiency - Variance Analysis for Decision Making</a:t>
            </a:r>
          </a:p>
          <a:p>
            <a:pPr lvl="1"/>
            <a:r>
              <a:rPr lang="en-GB" sz="1200" b="1" dirty="0">
                <a:latin typeface="Arial"/>
                <a:ea typeface="Calibri"/>
                <a:cs typeface="Arial"/>
              </a:rPr>
              <a:t>Case Study - Piamonte Division, Dolcissimo Enterprise, LLC   </a:t>
            </a:r>
            <a:endParaRPr lang="en-GB" sz="1200" b="1" i="1">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484086" y="578651"/>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Planning and Budgeting</a:t>
            </a:r>
            <a:endParaRPr lang="en-US" sz="1600" b="1">
              <a:solidFill>
                <a:srgbClr val="90292A"/>
              </a:solidFill>
              <a:effectLst/>
              <a:latin typeface="Georgia"/>
              <a:ea typeface="Calibri"/>
              <a:cs typeface="Arial"/>
            </a:endParaRPr>
          </a:p>
        </p:txBody>
      </p:sp>
      <p:pic>
        <p:nvPicPr>
          <p:cNvPr id="4" name="Picture 4">
            <a:extLst>
              <a:ext uri="{FF2B5EF4-FFF2-40B4-BE49-F238E27FC236}">
                <a16:creationId xmlns:a16="http://schemas.microsoft.com/office/drawing/2014/main" id="{1C811E3A-BCC1-E4DC-1337-158F3FBA519C}"/>
              </a:ext>
            </a:extLst>
          </p:cNvPr>
          <p:cNvPicPr>
            <a:picLocks noChangeAspect="1"/>
          </p:cNvPicPr>
          <p:nvPr/>
        </p:nvPicPr>
        <p:blipFill>
          <a:blip r:embed="rId2"/>
          <a:stretch>
            <a:fillRect/>
          </a:stretch>
        </p:blipFill>
        <p:spPr>
          <a:xfrm>
            <a:off x="625088" y="1586075"/>
            <a:ext cx="3778304" cy="1015527"/>
          </a:xfrm>
          <a:prstGeom prst="rect">
            <a:avLst/>
          </a:prstGeom>
        </p:spPr>
      </p:pic>
      <p:pic>
        <p:nvPicPr>
          <p:cNvPr id="5" name="Picture 5">
            <a:extLst>
              <a:ext uri="{FF2B5EF4-FFF2-40B4-BE49-F238E27FC236}">
                <a16:creationId xmlns:a16="http://schemas.microsoft.com/office/drawing/2014/main" id="{DF993BFE-353F-00B9-D070-6B29379157ED}"/>
              </a:ext>
            </a:extLst>
          </p:cNvPr>
          <p:cNvPicPr>
            <a:picLocks noChangeAspect="1"/>
          </p:cNvPicPr>
          <p:nvPr/>
        </p:nvPicPr>
        <p:blipFill>
          <a:blip r:embed="rId3"/>
          <a:stretch>
            <a:fillRect/>
          </a:stretch>
        </p:blipFill>
        <p:spPr>
          <a:xfrm>
            <a:off x="6323292" y="829318"/>
            <a:ext cx="1419000" cy="823467"/>
          </a:xfrm>
          <a:prstGeom prst="rect">
            <a:avLst/>
          </a:prstGeom>
        </p:spPr>
      </p:pic>
      <p:sp>
        <p:nvSpPr>
          <p:cNvPr id="6" name="Rectangle 8">
            <a:extLst>
              <a:ext uri="{FF2B5EF4-FFF2-40B4-BE49-F238E27FC236}">
                <a16:creationId xmlns:a16="http://schemas.microsoft.com/office/drawing/2014/main" id="{8DD0008E-CDC5-19A9-934A-38014840180B}"/>
              </a:ext>
            </a:extLst>
          </p:cNvPr>
          <p:cNvSpPr/>
          <p:nvPr/>
        </p:nvSpPr>
        <p:spPr>
          <a:xfrm>
            <a:off x="534886" y="2684291"/>
            <a:ext cx="7589154" cy="1954381"/>
          </a:xfrm>
          <a:prstGeom prst="rect">
            <a:avLst/>
          </a:prstGeom>
        </p:spPr>
        <p:txBody>
          <a:bodyPr wrap="square">
            <a:spAutoFit/>
          </a:bodyPr>
          <a:lstStyle/>
          <a:p>
            <a:r>
              <a:rPr lang="en-US" sz="1100" dirty="0">
                <a:latin typeface="Georgia" panose="02040502050405020303" pitchFamily="18" charset="0"/>
              </a:rPr>
              <a:t>1  Actual Cost = (AP  * AQ)  = 328,000 pounds* 0.60 €/pound= 				€196,000 </a:t>
            </a:r>
          </a:p>
          <a:p>
            <a:r>
              <a:rPr lang="en-US" sz="1100" dirty="0">
                <a:latin typeface="Georgia" panose="02040502050405020303" pitchFamily="18" charset="0"/>
              </a:rPr>
              <a:t>2  Standard Cost= ( SP * AQ)  = 328,000 pounds*0.50 €/pound = 				€180,400 </a:t>
            </a:r>
          </a:p>
          <a:p>
            <a:r>
              <a:rPr lang="en-US" sz="1100" dirty="0">
                <a:latin typeface="Georgia" panose="02040502050405020303" pitchFamily="18" charset="0"/>
              </a:rPr>
              <a:t>3  Flexible Production Budget ( SP * SQ)=4pounds*80,000units* 0.55 €/pound = 	€176,000 </a:t>
            </a:r>
          </a:p>
          <a:p>
            <a:endParaRPr lang="en-US" sz="1100" dirty="0">
              <a:latin typeface="Georgia" panose="02040502050405020303" pitchFamily="18" charset="0"/>
            </a:endParaRPr>
          </a:p>
          <a:p>
            <a:r>
              <a:rPr lang="en-US" sz="1100" dirty="0">
                <a:highlight>
                  <a:srgbClr val="FFFF00"/>
                </a:highlight>
                <a:latin typeface="Georgia" panose="02040502050405020303" pitchFamily="18" charset="0"/>
              </a:rPr>
              <a:t>Price Variance= 1 –3 		€196,000 - €176,000 = €16,400/u</a:t>
            </a:r>
          </a:p>
          <a:p>
            <a:r>
              <a:rPr lang="en-US" sz="1100" dirty="0">
                <a:highlight>
                  <a:srgbClr val="00FF00"/>
                </a:highlight>
                <a:latin typeface="Georgia" panose="02040502050405020303" pitchFamily="18" charset="0"/>
              </a:rPr>
              <a:t>Efficiency Variance = 2 – 3     €180,400 - €176,000 = €4,400 /u</a:t>
            </a:r>
          </a:p>
          <a:p>
            <a:r>
              <a:rPr lang="en-US" sz="1100" dirty="0">
                <a:highlight>
                  <a:srgbClr val="00FFFF"/>
                </a:highlight>
                <a:latin typeface="Georgia" panose="02040502050405020303" pitchFamily="18" charset="0"/>
              </a:rPr>
              <a:t>Total variance = 1 – 3		€16,400 + €4,400 = €20,800 /u</a:t>
            </a:r>
          </a:p>
          <a:p>
            <a:endParaRPr lang="en-US" sz="1100" dirty="0">
              <a:latin typeface="Georgia" panose="02040502050405020303" pitchFamily="18" charset="0"/>
            </a:endParaRPr>
          </a:p>
          <a:p>
            <a:r>
              <a:rPr lang="en-US" sz="1100" dirty="0">
                <a:latin typeface="Georgia" panose="02040502050405020303" pitchFamily="18" charset="0"/>
              </a:rPr>
              <a:t>	</a:t>
            </a:r>
            <a:r>
              <a:rPr lang="en-US" sz="1100" dirty="0">
                <a:highlight>
                  <a:srgbClr val="FFFF00"/>
                </a:highlight>
                <a:latin typeface="Georgia" panose="02040502050405020303" pitchFamily="18" charset="0"/>
              </a:rPr>
              <a:t>Price Variance  	(€0.60-€0.55)*328,000units 	=      €16,400/u</a:t>
            </a:r>
          </a:p>
          <a:p>
            <a:r>
              <a:rPr lang="en-US" sz="1100" dirty="0">
                <a:latin typeface="Georgia" panose="02040502050405020303" pitchFamily="18" charset="0"/>
              </a:rPr>
              <a:t>	</a:t>
            </a:r>
            <a:r>
              <a:rPr lang="en-US" sz="1100" dirty="0">
                <a:highlight>
                  <a:srgbClr val="00FF00"/>
                </a:highlight>
                <a:latin typeface="Georgia" panose="02040502050405020303" pitchFamily="18" charset="0"/>
              </a:rPr>
              <a:t>Efficiency Variance	€0.55*(328,000-320,000)units	=      €4,400/u</a:t>
            </a:r>
          </a:p>
          <a:p>
            <a:endParaRPr lang="en-US" sz="1100" dirty="0">
              <a:latin typeface="Georgia" panose="02040502050405020303" pitchFamily="18" charset="0"/>
            </a:endParaRPr>
          </a:p>
        </p:txBody>
      </p:sp>
    </p:spTree>
    <p:extLst>
      <p:ext uri="{BB962C8B-B14F-4D97-AF65-F5344CB8AC3E}">
        <p14:creationId xmlns:p14="http://schemas.microsoft.com/office/powerpoint/2010/main" val="1423353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595" y="838584"/>
            <a:ext cx="6364514" cy="461665"/>
          </a:xfrm>
          <a:prstGeom prst="rect">
            <a:avLst/>
          </a:prstGeom>
        </p:spPr>
        <p:txBody>
          <a:bodyPr wrap="square" lIns="91440" tIns="45720" rIns="91440" bIns="45720" anchor="t">
            <a:spAutoFit/>
          </a:bodyPr>
          <a:lstStyle/>
          <a:p>
            <a:pPr lvl="1"/>
            <a:r>
              <a:rPr lang="en-GB" sz="1200" b="1" dirty="0">
                <a:latin typeface="Arial"/>
                <a:ea typeface="Calibri"/>
                <a:cs typeface="Arial"/>
              </a:rPr>
              <a:t>Total Cost, Price and Efficiency - Variance Analysis for Decision Making</a:t>
            </a:r>
          </a:p>
          <a:p>
            <a:pPr lvl="1"/>
            <a:r>
              <a:rPr lang="en-GB" sz="1200" b="1" dirty="0">
                <a:latin typeface="Arial"/>
                <a:ea typeface="Calibri"/>
                <a:cs typeface="Arial"/>
              </a:rPr>
              <a:t>Case Study - Piamonte Division, Dolcissimo Enterprise, LLC   </a:t>
            </a:r>
            <a:endParaRPr lang="en-GB" sz="1200" b="1" i="1">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484086" y="578651"/>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Planning and Budgeting</a:t>
            </a:r>
            <a:endParaRPr lang="en-US" sz="1600" b="1" dirty="0">
              <a:solidFill>
                <a:srgbClr val="90292A"/>
              </a:solidFill>
              <a:effectLst/>
              <a:latin typeface="Georgia"/>
              <a:ea typeface="Calibri"/>
              <a:cs typeface="Arial"/>
            </a:endParaRPr>
          </a:p>
        </p:txBody>
      </p:sp>
      <p:sp>
        <p:nvSpPr>
          <p:cNvPr id="9" name="CuadroTexto 8">
            <a:extLst>
              <a:ext uri="{FF2B5EF4-FFF2-40B4-BE49-F238E27FC236}">
                <a16:creationId xmlns:a16="http://schemas.microsoft.com/office/drawing/2014/main" id="{970AE2E7-5B97-0E41-4B8D-FEEA81349A9F}"/>
              </a:ext>
            </a:extLst>
          </p:cNvPr>
          <p:cNvSpPr txBox="1"/>
          <p:nvPr/>
        </p:nvSpPr>
        <p:spPr>
          <a:xfrm>
            <a:off x="549401" y="1379544"/>
            <a:ext cx="7139241" cy="3139321"/>
          </a:xfrm>
          <a:prstGeom prst="rect">
            <a:avLst/>
          </a:prstGeom>
          <a:noFill/>
        </p:spPr>
        <p:txBody>
          <a:bodyPr wrap="square" lIns="91440" tIns="45720" rIns="91440" bIns="45720" anchor="t">
            <a:spAutoFit/>
          </a:bodyPr>
          <a:lstStyle/>
          <a:p>
            <a:r>
              <a:rPr lang="en-US" sz="1100" b="1" dirty="0">
                <a:latin typeface="Arial"/>
                <a:cs typeface="Arial"/>
              </a:rPr>
              <a:t>Analysis and Decisions:</a:t>
            </a:r>
          </a:p>
          <a:p>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a:cs typeface="Arial"/>
              </a:rPr>
              <a:t>The direct materials price variance shows that in August, the prices paid for direct materials exceeded the standards allowed, thus creating an unfavorable variance of  €16,400, responsibility for this variance is usually assigned to the purchasing department.</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a:cs typeface="Arial"/>
              </a:rPr>
              <a:t>Reports to management include an explanation of the variance, for example, failure to take purchase discounts, higher transportation costs than expected, different grade of direct materials purchased, or changes in the market price of direct materials.</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a:cs typeface="Arial"/>
              </a:rPr>
              <a:t>The explanation for Piamonte’s variance was the closure of a nearby vendor’s plant, which required a change in suppliers and increased transportation costs that caused the price of materials to be higher than expected</a:t>
            </a:r>
          </a:p>
          <a:p>
            <a:pPr marL="171450" indent="-171450">
              <a:buFont typeface="Arial" panose="020B0604020202020204" pitchFamily="34" charset="0"/>
              <a:buChar char="•"/>
            </a:pPr>
            <a:r>
              <a:rPr lang="en-US" sz="1100" dirty="0">
                <a:latin typeface="Arial"/>
                <a:cs typeface="Arial"/>
              </a:rPr>
              <a:t>Management has begun market research to determine whether Piamonte should attempt to increase sales prices for its frames.</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Direct materials efficiency variances are typically the responsibility of production departments. At Piamonte, the unfavorable materials efficiency variance was attributed to an increase in the amount of scrap that results from the cutting process. One of the new employees hired in August required some time to learn to work efficiently with the material. The production supervisor claimed that this was a one-time occurrence and foresaw no similar problems in the future.   </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407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2822104" y="2023307"/>
            <a:ext cx="3031799" cy="973625"/>
          </a:xfrm>
          <a:prstGeom prst="rect">
            <a:avLst/>
          </a:prstGeom>
        </p:spPr>
        <p:txBody>
          <a:bodyPr lIns="68580" tIns="34290" rIns="68580" bIns="34290" anchor="t">
            <a:noAutofit/>
          </a:bodyPr>
          <a:lstStyle>
            <a:defPPr>
              <a:defRPr lang="es-E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pPr algn="l"/>
            <a:r>
              <a:rPr lang="en-US" sz="2800" b="1" dirty="0">
                <a:solidFill>
                  <a:schemeClr val="bg1"/>
                </a:solidFill>
                <a:latin typeface="Georgia"/>
              </a:rPr>
              <a:t>Thank You</a:t>
            </a:r>
            <a:endParaRPr lang="en-GB" sz="2800" b="1">
              <a:solidFill>
                <a:schemeClr val="bg1"/>
              </a:solidFill>
              <a:latin typeface="Georgia"/>
            </a:endParaRPr>
          </a:p>
        </p:txBody>
      </p:sp>
    </p:spTree>
    <p:extLst>
      <p:ext uri="{BB962C8B-B14F-4D97-AF65-F5344CB8AC3E}">
        <p14:creationId xmlns:p14="http://schemas.microsoft.com/office/powerpoint/2010/main" val="106036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1481" y="1031590"/>
            <a:ext cx="2689605" cy="276999"/>
          </a:xfrm>
          <a:prstGeom prst="rect">
            <a:avLst/>
          </a:prstGeom>
        </p:spPr>
        <p:txBody>
          <a:bodyPr wrap="square" lIns="91440" tIns="45720" rIns="91440" bIns="45720" anchor="t">
            <a:spAutoFit/>
          </a:bodyPr>
          <a:lstStyle/>
          <a:p>
            <a:pPr lvl="1"/>
            <a:r>
              <a:rPr lang="en-GB" sz="1200" b="1" dirty="0">
                <a:effectLst/>
                <a:latin typeface="Arial"/>
                <a:ea typeface="Calibri"/>
                <a:cs typeface="Arial"/>
              </a:rPr>
              <a:t>Overall Plan</a:t>
            </a:r>
            <a:endParaRPr lang="en-GB" sz="1200" i="1" dirty="0">
              <a:latin typeface="Arial" panose="020B0604020202020204" pitchFamily="34" charset="0"/>
              <a:ea typeface="Calibri"/>
              <a:cs typeface="Arial" panose="020B0604020202020204" pitchFamily="34" charset="0"/>
            </a:endParaRPr>
          </a:p>
        </p:txBody>
      </p:sp>
      <p:sp>
        <p:nvSpPr>
          <p:cNvPr id="2" name="Título 1">
            <a:extLst>
              <a:ext uri="{FF2B5EF4-FFF2-40B4-BE49-F238E27FC236}">
                <a16:creationId xmlns:a16="http://schemas.microsoft.com/office/drawing/2014/main" id="{E1E0B911-EF6C-47CC-533B-0899FB85A3F6}"/>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627444" y="737667"/>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a:solidFill>
                  <a:srgbClr val="90292A"/>
                </a:solidFill>
                <a:latin typeface="Georgia"/>
                <a:ea typeface="Calibri"/>
                <a:cs typeface="Arial"/>
              </a:rPr>
              <a:t>Planning</a:t>
            </a:r>
            <a:r>
              <a:rPr lang="en-GB" sz="1600" b="1">
                <a:solidFill>
                  <a:srgbClr val="90292A"/>
                </a:solidFill>
                <a:effectLst/>
                <a:latin typeface="Georgia"/>
                <a:ea typeface="Calibri"/>
                <a:cs typeface="Arial"/>
              </a:rPr>
              <a:t> and Budgeting</a:t>
            </a:r>
            <a:endParaRPr lang="en-US" sz="1600" b="1">
              <a:solidFill>
                <a:srgbClr val="90292A"/>
              </a:solidFill>
              <a:effectLst/>
              <a:latin typeface="Georgia"/>
              <a:ea typeface="Calibri"/>
              <a:cs typeface="Arial"/>
            </a:endParaRPr>
          </a:p>
        </p:txBody>
      </p:sp>
      <p:sp>
        <p:nvSpPr>
          <p:cNvPr id="4" name="Rectangle 1">
            <a:extLst>
              <a:ext uri="{FF2B5EF4-FFF2-40B4-BE49-F238E27FC236}">
                <a16:creationId xmlns:a16="http://schemas.microsoft.com/office/drawing/2014/main" id="{EED8B23B-D0A5-43D1-B993-4B20E805B1C2}"/>
              </a:ext>
            </a:extLst>
          </p:cNvPr>
          <p:cNvSpPr/>
          <p:nvPr/>
        </p:nvSpPr>
        <p:spPr>
          <a:xfrm>
            <a:off x="627445" y="1461136"/>
            <a:ext cx="5519355" cy="2308324"/>
          </a:xfrm>
          <a:prstGeom prst="rect">
            <a:avLst/>
          </a:prstGeom>
        </p:spPr>
        <p:txBody>
          <a:bodyPr wrap="square" lIns="91440" tIns="45720" rIns="91440" bIns="45720" anchor="t">
            <a:spAutoFit/>
          </a:bodyPr>
          <a:lstStyle/>
          <a:p>
            <a:r>
              <a:rPr lang="en-US" sz="1200" b="1" u="sng" dirty="0">
                <a:latin typeface="Arial"/>
                <a:cs typeface="Arial"/>
              </a:rPr>
              <a:t>Organization goals</a:t>
            </a:r>
          </a:p>
          <a:p>
            <a:pPr marL="342900" indent="-342900">
              <a:buAutoNum type="arabicParenBoth"/>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Senior management of the companies establish broad objectives (macro) or organization goals that company employees work to achieve financial goals: such as income growth, as well as more general goals focusing on employee learning, innovation, and community involvement.</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i="1" dirty="0">
                <a:latin typeface="Arial"/>
                <a:cs typeface="Arial"/>
              </a:rPr>
              <a:t>Those broad goals provide a philosophical statement that the company is expected to follow in its operations. Corporations include their goal statements in published codes of conduct, annual reports to stockholders, and websites.     </a:t>
            </a:r>
            <a:endParaRPr lang="en-US" sz="1200" i="1"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 </a:t>
            </a:r>
          </a:p>
        </p:txBody>
      </p:sp>
      <p:pic>
        <p:nvPicPr>
          <p:cNvPr id="6" name="Imagen 5">
            <a:extLst>
              <a:ext uri="{FF2B5EF4-FFF2-40B4-BE49-F238E27FC236}">
                <a16:creationId xmlns:a16="http://schemas.microsoft.com/office/drawing/2014/main" id="{08AB3849-EC64-2CCD-2A4F-D27BEE0051E3}"/>
              </a:ext>
            </a:extLst>
          </p:cNvPr>
          <p:cNvPicPr>
            <a:picLocks noChangeAspect="1"/>
          </p:cNvPicPr>
          <p:nvPr/>
        </p:nvPicPr>
        <p:blipFill>
          <a:blip r:embed="rId2"/>
          <a:stretch>
            <a:fillRect/>
          </a:stretch>
        </p:blipFill>
        <p:spPr>
          <a:xfrm>
            <a:off x="6172614" y="2702872"/>
            <a:ext cx="2680899" cy="1702961"/>
          </a:xfrm>
          <a:prstGeom prst="rect">
            <a:avLst/>
          </a:prstGeom>
        </p:spPr>
      </p:pic>
      <p:sp>
        <p:nvSpPr>
          <p:cNvPr id="9" name="CuadroTexto 8">
            <a:extLst>
              <a:ext uri="{FF2B5EF4-FFF2-40B4-BE49-F238E27FC236}">
                <a16:creationId xmlns:a16="http://schemas.microsoft.com/office/drawing/2014/main" id="{9A2D6544-C1BF-7914-87F5-2AEFC186F824}"/>
              </a:ext>
            </a:extLst>
          </p:cNvPr>
          <p:cNvSpPr txBox="1"/>
          <p:nvPr/>
        </p:nvSpPr>
        <p:spPr>
          <a:xfrm>
            <a:off x="7939314" y="3821386"/>
            <a:ext cx="1328058"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www..365financialanalyst.com</a:t>
            </a:r>
          </a:p>
        </p:txBody>
      </p:sp>
    </p:spTree>
    <p:extLst>
      <p:ext uri="{BB962C8B-B14F-4D97-AF65-F5344CB8AC3E}">
        <p14:creationId xmlns:p14="http://schemas.microsoft.com/office/powerpoint/2010/main" val="1847645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1481" y="824525"/>
            <a:ext cx="2689605" cy="276999"/>
          </a:xfrm>
          <a:prstGeom prst="rect">
            <a:avLst/>
          </a:prstGeom>
        </p:spPr>
        <p:txBody>
          <a:bodyPr wrap="square" lIns="91440" tIns="45720" rIns="91440" bIns="45720" anchor="t">
            <a:spAutoFit/>
          </a:bodyPr>
          <a:lstStyle/>
          <a:p>
            <a:pPr lvl="1"/>
            <a:r>
              <a:rPr lang="en-GB" sz="1200" b="1" dirty="0">
                <a:effectLst/>
                <a:latin typeface="Arial"/>
                <a:ea typeface="Calibri"/>
                <a:cs typeface="Arial"/>
              </a:rPr>
              <a:t>Overall Plan</a:t>
            </a:r>
            <a:endParaRPr lang="en-GB" sz="1200" i="1" dirty="0">
              <a:latin typeface="Arial" panose="020B0604020202020204" pitchFamily="34" charset="0"/>
              <a:ea typeface="Calibri"/>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627444" y="480906"/>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latin typeface="Georgia"/>
                <a:ea typeface="Calibri"/>
                <a:cs typeface="Arial"/>
              </a:rPr>
              <a:t>Planning</a:t>
            </a:r>
            <a:r>
              <a:rPr lang="en-GB" sz="1600" b="1" dirty="0">
                <a:solidFill>
                  <a:srgbClr val="90292A"/>
                </a:solidFill>
                <a:effectLst/>
                <a:latin typeface="Georgia"/>
                <a:ea typeface="Calibri"/>
                <a:cs typeface="Arial"/>
              </a:rPr>
              <a:t> and Budgeting</a:t>
            </a:r>
            <a:endParaRPr lang="en-US" sz="1600" b="1">
              <a:solidFill>
                <a:srgbClr val="90292A"/>
              </a:solidFill>
              <a:effectLst/>
              <a:latin typeface="Georgia"/>
              <a:ea typeface="Calibri"/>
              <a:cs typeface="Arial"/>
            </a:endParaRPr>
          </a:p>
        </p:txBody>
      </p:sp>
      <p:sp>
        <p:nvSpPr>
          <p:cNvPr id="10" name="Rectangle 1">
            <a:extLst>
              <a:ext uri="{FF2B5EF4-FFF2-40B4-BE49-F238E27FC236}">
                <a16:creationId xmlns:a16="http://schemas.microsoft.com/office/drawing/2014/main" id="{D40DA1C8-AD29-8DC6-A6A6-215657F5A975}"/>
              </a:ext>
            </a:extLst>
          </p:cNvPr>
          <p:cNvSpPr/>
          <p:nvPr/>
        </p:nvSpPr>
        <p:spPr>
          <a:xfrm>
            <a:off x="669735" y="1104437"/>
            <a:ext cx="7029153" cy="3231654"/>
          </a:xfrm>
          <a:prstGeom prst="rect">
            <a:avLst/>
          </a:prstGeom>
        </p:spPr>
        <p:txBody>
          <a:bodyPr wrap="square" lIns="91440" tIns="45720" rIns="91440" bIns="45720" anchor="t">
            <a:spAutoFit/>
          </a:bodyPr>
          <a:lstStyle/>
          <a:p>
            <a:pPr marL="171450" indent="-171450">
              <a:buFont typeface="Arial" panose="020B0604020202020204" pitchFamily="34" charset="0"/>
              <a:buChar char="•"/>
            </a:pPr>
            <a:r>
              <a:rPr lang="en-US" sz="1200" dirty="0">
                <a:latin typeface="Arial"/>
                <a:cs typeface="Arial"/>
              </a:rPr>
              <a:t>Budgeting - Financial plan of the resources needed to carry out activities and meet financial goals necessary for success.</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Budget/the plan, in financial terms - How the organization expects to carry out the activities and meet the financial goals, how it fits into the overall business plan for achieving organization goals. </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Strategic planning can increase competitiveness and affect global operations: </a:t>
            </a:r>
            <a:endParaRPr lang="en-US" sz="12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r>
              <a:rPr lang="en-US" sz="1200" dirty="0">
                <a:latin typeface="Arial"/>
                <a:cs typeface="Arial"/>
              </a:rPr>
              <a:t>Period where businesses identify critical success factors (strengths that are responsible for success) enable a company to outperform their market competitors.</a:t>
            </a:r>
          </a:p>
          <a:p>
            <a:pPr marL="628650" lvl="1" indent="-171450">
              <a:buFont typeface="Wingdings" panose="05000000000000000000" pitchFamily="2" charset="2"/>
              <a:buChar char="v"/>
            </a:pPr>
            <a:r>
              <a:rPr lang="en-US" sz="1200" dirty="0">
                <a:latin typeface="Arial"/>
                <a:cs typeface="Arial"/>
              </a:rPr>
              <a:t>Identifying and incorporating these factors into the strategic plan, businesses can maintain competitive advantage over their competitors.</a:t>
            </a:r>
          </a:p>
          <a:p>
            <a:pPr marL="628650" lvl="1" indent="-171450">
              <a:buFont typeface="Wingdings" panose="05000000000000000000" pitchFamily="2" charset="2"/>
              <a:buChar char="v"/>
            </a:pPr>
            <a:r>
              <a:rPr lang="en-US" sz="1200" dirty="0">
                <a:latin typeface="Arial"/>
                <a:cs typeface="Arial"/>
              </a:rPr>
              <a:t>Companies use a budget for forecasting, reporting, performance evaluation, manage cash flow.</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Master budget is part of an overall organization plan for the next planning period (year (s)/ periods) and is made up of three components: Organization goals, Strategic long-range profit plan, and the tactical short-range profit plan.</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985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1481" y="1031590"/>
            <a:ext cx="2689605" cy="276999"/>
          </a:xfrm>
          <a:prstGeom prst="rect">
            <a:avLst/>
          </a:prstGeom>
        </p:spPr>
        <p:txBody>
          <a:bodyPr wrap="square" lIns="91440" tIns="45720" rIns="91440" bIns="45720" anchor="t">
            <a:spAutoFit/>
          </a:bodyPr>
          <a:lstStyle/>
          <a:p>
            <a:pPr lvl="1"/>
            <a:r>
              <a:rPr lang="en-GB" sz="1200" b="1" dirty="0">
                <a:effectLst/>
                <a:latin typeface="Arial"/>
                <a:ea typeface="Calibri"/>
                <a:cs typeface="Arial"/>
              </a:rPr>
              <a:t>Master Budget</a:t>
            </a:r>
            <a:endParaRPr lang="en-GB" sz="1200" b="1" i="1">
              <a:latin typeface="Arial"/>
              <a:ea typeface="Calibri"/>
              <a:cs typeface="Arial"/>
            </a:endParaRPr>
          </a:p>
        </p:txBody>
      </p:sp>
      <p:sp>
        <p:nvSpPr>
          <p:cNvPr id="2" name="Título 1">
            <a:extLst>
              <a:ext uri="{FF2B5EF4-FFF2-40B4-BE49-F238E27FC236}">
                <a16:creationId xmlns:a16="http://schemas.microsoft.com/office/drawing/2014/main" id="{E1E0B911-EF6C-47CC-533B-0899FB85A3F6}"/>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627444" y="737667"/>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latin typeface="Georgia"/>
                <a:ea typeface="Calibri"/>
                <a:cs typeface="Arial"/>
              </a:rPr>
              <a:t>Planning</a:t>
            </a:r>
            <a:r>
              <a:rPr lang="en-GB" sz="1600" b="1" dirty="0">
                <a:solidFill>
                  <a:srgbClr val="90292A"/>
                </a:solidFill>
                <a:effectLst/>
                <a:latin typeface="Georgia"/>
                <a:ea typeface="Calibri"/>
                <a:cs typeface="Arial"/>
              </a:rPr>
              <a:t> and Budgeting</a:t>
            </a:r>
            <a:endParaRPr lang="en-US" sz="1600" b="1">
              <a:solidFill>
                <a:srgbClr val="90292A"/>
              </a:solidFill>
              <a:effectLst/>
              <a:latin typeface="Georgia"/>
              <a:ea typeface="Calibri"/>
              <a:cs typeface="Arial"/>
            </a:endParaRPr>
          </a:p>
        </p:txBody>
      </p:sp>
      <p:sp>
        <p:nvSpPr>
          <p:cNvPr id="4" name="Rectangle 1">
            <a:extLst>
              <a:ext uri="{FF2B5EF4-FFF2-40B4-BE49-F238E27FC236}">
                <a16:creationId xmlns:a16="http://schemas.microsoft.com/office/drawing/2014/main" id="{24127338-64E2-2D69-DEE1-2044B61E7D8F}"/>
              </a:ext>
            </a:extLst>
          </p:cNvPr>
          <p:cNvSpPr/>
          <p:nvPr/>
        </p:nvSpPr>
        <p:spPr>
          <a:xfrm>
            <a:off x="457200" y="1385873"/>
            <a:ext cx="6081486" cy="2677656"/>
          </a:xfrm>
          <a:prstGeom prst="rect">
            <a:avLst/>
          </a:prstGeom>
        </p:spPr>
        <p:txBody>
          <a:bodyPr wrap="square" lIns="91440" tIns="45720" rIns="91440" bIns="45720" anchor="t">
            <a:spAutoFit/>
          </a:bodyPr>
          <a:lstStyle/>
          <a:p>
            <a:r>
              <a:rPr lang="en-US" sz="1200" b="1" dirty="0">
                <a:latin typeface="Arial"/>
                <a:cs typeface="Arial"/>
              </a:rPr>
              <a:t>Master Budget (Tactical Short - Range Profit) - Tying the Strategic Plan to the Operating Plan  </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The plan for the coming period - master budget / static budget / the  budget plan / or the  planning budget - The plan is more specific for shorter than longer terms.</a:t>
            </a:r>
          </a:p>
          <a:p>
            <a:pPr marL="171450" indent="-171450">
              <a:buFont typeface="Arial" panose="020B0604020202020204" pitchFamily="34" charset="0"/>
              <a:buChar char="•"/>
            </a:pPr>
            <a:r>
              <a:rPr lang="en-US" sz="1200" dirty="0">
                <a:latin typeface="Arial"/>
                <a:cs typeface="Arial"/>
              </a:rPr>
              <a:t>Long-range plans are achieved in year-by-year steps.</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Profit plans is the income statement portion of the master budget.</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The master budget indicator includes: the level of sales, production, and cost as well as income and cash flows anticipated for the following periods and the data is used to build balance sheet.</a:t>
            </a:r>
          </a:p>
          <a:p>
            <a:endParaRPr lang="en-US" sz="1200" b="1" i="1" dirty="0">
              <a:solidFill>
                <a:srgbClr val="212121"/>
              </a:solidFill>
              <a:effectLst/>
              <a:latin typeface="Arial" panose="020B0604020202020204" pitchFamily="34" charset="0"/>
              <a:cs typeface="Arial" panose="020B0604020202020204" pitchFamily="34" charset="0"/>
            </a:endParaRPr>
          </a:p>
          <a:p>
            <a:r>
              <a:rPr lang="en-US" sz="1200" dirty="0">
                <a:solidFill>
                  <a:srgbClr val="212121"/>
                </a:solidFill>
                <a:effectLst/>
                <a:latin typeface="Arial"/>
                <a:cs typeface="Arial"/>
              </a:rPr>
              <a:t>A master budget is the consolidation of </a:t>
            </a:r>
            <a:r>
              <a:rPr lang="en-US" sz="1200" dirty="0">
                <a:solidFill>
                  <a:srgbClr val="212121"/>
                </a:solidFill>
                <a:latin typeface="Arial"/>
                <a:cs typeface="Arial"/>
              </a:rPr>
              <a:t>the department </a:t>
            </a:r>
            <a:r>
              <a:rPr lang="en-US" sz="1200" dirty="0">
                <a:solidFill>
                  <a:srgbClr val="212121"/>
                </a:solidFill>
                <a:effectLst/>
                <a:latin typeface="Arial"/>
                <a:cs typeface="Arial"/>
              </a:rPr>
              <a:t>budgets, which are calculated by various functional areas of the business and is a strategy that documents the financial statements, cash flow forecast, financial plans, and capital investments</a:t>
            </a:r>
            <a:r>
              <a:rPr lang="en-US" sz="1200" dirty="0">
                <a:solidFill>
                  <a:srgbClr val="212121"/>
                </a:solidFill>
                <a:latin typeface="Arial"/>
                <a:cs typeface="Arial"/>
              </a:rPr>
              <a:t>.</a:t>
            </a:r>
            <a:endParaRPr lang="en-US" sz="12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69EF20DC-2548-6C0D-EBFA-6D265E6BC195}"/>
              </a:ext>
            </a:extLst>
          </p:cNvPr>
          <p:cNvPicPr>
            <a:picLocks noChangeAspect="1"/>
          </p:cNvPicPr>
          <p:nvPr/>
        </p:nvPicPr>
        <p:blipFill>
          <a:blip r:embed="rId2"/>
          <a:stretch>
            <a:fillRect/>
          </a:stretch>
        </p:blipFill>
        <p:spPr>
          <a:xfrm>
            <a:off x="6347741" y="2775215"/>
            <a:ext cx="2701916" cy="1472980"/>
          </a:xfrm>
          <a:prstGeom prst="rect">
            <a:avLst/>
          </a:prstGeom>
        </p:spPr>
      </p:pic>
      <p:sp>
        <p:nvSpPr>
          <p:cNvPr id="9" name="CuadroTexto 8">
            <a:extLst>
              <a:ext uri="{FF2B5EF4-FFF2-40B4-BE49-F238E27FC236}">
                <a16:creationId xmlns:a16="http://schemas.microsoft.com/office/drawing/2014/main" id="{3E84F8DE-EBA1-B494-4746-502937BAC357}"/>
              </a:ext>
            </a:extLst>
          </p:cNvPr>
          <p:cNvSpPr txBox="1"/>
          <p:nvPr/>
        </p:nvSpPr>
        <p:spPr>
          <a:xfrm>
            <a:off x="8029922" y="4248195"/>
            <a:ext cx="1114078" cy="184666"/>
          </a:xfrm>
          <a:prstGeom prst="rect">
            <a:avLst/>
          </a:prstGeom>
          <a:noFill/>
        </p:spPr>
        <p:txBody>
          <a:bodyPr wrap="square">
            <a:spAutoFit/>
          </a:bodyPr>
          <a:lstStyle/>
          <a:p>
            <a:r>
              <a:rPr lang="en-US" sz="600" dirty="0" err="1">
                <a:latin typeface="Arial" panose="020B0604020202020204" pitchFamily="34" charset="0"/>
                <a:cs typeface="Arial" panose="020B0604020202020204" pitchFamily="34" charset="0"/>
              </a:rPr>
              <a:t>www..wallstreetmojo.com</a:t>
            </a:r>
            <a:endParaRPr lang="en-US" sz="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95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1481" y="1031590"/>
            <a:ext cx="2689605" cy="276999"/>
          </a:xfrm>
          <a:prstGeom prst="rect">
            <a:avLst/>
          </a:prstGeom>
        </p:spPr>
        <p:txBody>
          <a:bodyPr wrap="square" lIns="91440" tIns="45720" rIns="91440" bIns="45720" anchor="t">
            <a:spAutoFit/>
          </a:bodyPr>
          <a:lstStyle/>
          <a:p>
            <a:pPr lvl="1"/>
            <a:r>
              <a:rPr lang="en-GB" sz="1200" b="1" dirty="0">
                <a:effectLst/>
                <a:latin typeface="Arial"/>
                <a:ea typeface="Calibri"/>
                <a:cs typeface="Arial"/>
              </a:rPr>
              <a:t>Master Budget</a:t>
            </a:r>
            <a:r>
              <a:rPr lang="en-GB" sz="1200" b="1" dirty="0">
                <a:latin typeface="Arial"/>
                <a:ea typeface="Calibri"/>
                <a:cs typeface="Arial"/>
              </a:rPr>
              <a:t> </a:t>
            </a:r>
            <a:endParaRPr lang="en-GB" sz="1200" b="1" i="1">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627444" y="737667"/>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latin typeface="Georgia"/>
                <a:ea typeface="Calibri"/>
                <a:cs typeface="Arial"/>
              </a:rPr>
              <a:t>Planning</a:t>
            </a:r>
            <a:r>
              <a:rPr lang="en-GB" sz="1600" b="1" dirty="0">
                <a:solidFill>
                  <a:srgbClr val="90292A"/>
                </a:solidFill>
                <a:effectLst/>
                <a:latin typeface="Georgia"/>
                <a:ea typeface="Calibri"/>
                <a:cs typeface="Arial"/>
              </a:rPr>
              <a:t> and Budgeting</a:t>
            </a:r>
            <a:endParaRPr lang="en-US" sz="1600" b="1">
              <a:solidFill>
                <a:srgbClr val="90292A"/>
              </a:solidFill>
              <a:effectLst/>
              <a:latin typeface="Georgia"/>
              <a:ea typeface="Calibri"/>
              <a:cs typeface="Arial"/>
            </a:endParaRPr>
          </a:p>
        </p:txBody>
      </p:sp>
      <p:sp>
        <p:nvSpPr>
          <p:cNvPr id="4" name="Rectangle 1">
            <a:extLst>
              <a:ext uri="{FF2B5EF4-FFF2-40B4-BE49-F238E27FC236}">
                <a16:creationId xmlns:a16="http://schemas.microsoft.com/office/drawing/2014/main" id="{24127338-64E2-2D69-DEE1-2044B61E7D8F}"/>
              </a:ext>
            </a:extLst>
          </p:cNvPr>
          <p:cNvSpPr/>
          <p:nvPr/>
        </p:nvSpPr>
        <p:spPr>
          <a:xfrm>
            <a:off x="706714" y="1369055"/>
            <a:ext cx="5890029" cy="2970044"/>
          </a:xfrm>
          <a:prstGeom prst="rect">
            <a:avLst/>
          </a:prstGeom>
        </p:spPr>
        <p:txBody>
          <a:bodyPr wrap="square">
            <a:spAutoFit/>
          </a:bodyPr>
          <a:lstStyle/>
          <a:p>
            <a:pPr marL="171450" indent="-171450" algn="l">
              <a:buFont typeface="Arial" panose="020B0604020202020204" pitchFamily="34" charset="0"/>
              <a:buChar char="•"/>
            </a:pPr>
            <a:r>
              <a:rPr lang="en-US" sz="1100" dirty="0">
                <a:latin typeface="Arial" panose="020B0604020202020204" pitchFamily="34" charset="0"/>
                <a:cs typeface="Arial" panose="020B0604020202020204" pitchFamily="34" charset="0"/>
              </a:rPr>
              <a:t>MB - B</a:t>
            </a:r>
            <a:r>
              <a:rPr lang="en-US" sz="1100" i="0" dirty="0">
                <a:effectLst/>
                <a:latin typeface="Arial" panose="020B0604020202020204" pitchFamily="34" charset="0"/>
                <a:cs typeface="Arial" panose="020B0604020202020204" pitchFamily="34" charset="0"/>
              </a:rPr>
              <a:t>udgets that are within a master budget: </a:t>
            </a:r>
          </a:p>
          <a:p>
            <a:pPr marL="628650" lvl="1" indent="-171450">
              <a:buFont typeface="Wingdings" panose="05000000000000000000" pitchFamily="2" charset="2"/>
              <a:buChar char="Ø"/>
            </a:pPr>
            <a:r>
              <a:rPr lang="en-US" sz="1100" i="0" dirty="0">
                <a:effectLst/>
                <a:latin typeface="Arial" panose="020B0604020202020204" pitchFamily="34" charset="0"/>
                <a:cs typeface="Arial" panose="020B0604020202020204" pitchFamily="34" charset="0"/>
              </a:rPr>
              <a:t>Direct labor budget, Direct material budget, Finished goods budget, Manufacturing expenses budget, </a:t>
            </a:r>
            <a:r>
              <a:rPr lang="en-US" sz="1100" i="0" u="sng" dirty="0">
                <a:effectLst/>
                <a:latin typeface="Arial" panose="020B0604020202020204" pitchFamily="34" charset="0"/>
                <a:cs typeface="Arial" panose="020B0604020202020204" pitchFamily="34" charset="0"/>
              </a:rPr>
              <a:t>production budget</a:t>
            </a:r>
            <a:r>
              <a:rPr lang="en-US" sz="1100" i="0" dirty="0">
                <a:effectLst/>
                <a:latin typeface="Arial" panose="020B0604020202020204" pitchFamily="34" charset="0"/>
                <a:cs typeface="Arial" panose="020B0604020202020204" pitchFamily="34" charset="0"/>
              </a:rPr>
              <a:t>, sales budget, </a:t>
            </a:r>
            <a:r>
              <a:rPr lang="en-US" sz="1100" i="0" u="sng" dirty="0">
                <a:effectLst/>
                <a:latin typeface="Arial" panose="020B0604020202020204" pitchFamily="34" charset="0"/>
                <a:cs typeface="Arial" panose="020B0604020202020204" pitchFamily="34" charset="0"/>
              </a:rPr>
              <a:t>cash budget</a:t>
            </a:r>
            <a:r>
              <a:rPr lang="en-US" sz="1100" i="0" dirty="0">
                <a:effectLst/>
                <a:latin typeface="Arial" panose="020B0604020202020204" pitchFamily="34" charset="0"/>
                <a:cs typeface="Arial" panose="020B0604020202020204" pitchFamily="34" charset="0"/>
              </a:rPr>
              <a:t>, capital asset acquiring budget and selling, and administrative budget. </a:t>
            </a:r>
          </a:p>
          <a:p>
            <a:pPr marL="171450" indent="-171450" algn="l">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100" i="0" dirty="0">
                <a:effectLst/>
                <a:latin typeface="Arial" panose="020B0604020202020204" pitchFamily="34" charset="0"/>
                <a:cs typeface="Arial" panose="020B0604020202020204" pitchFamily="34" charset="0"/>
              </a:rPr>
              <a:t>Presented periodically: Monthly or quarterly form as per the requirement and covers the entire </a:t>
            </a:r>
            <a:r>
              <a:rPr lang="en-US" sz="1100" i="0" u="sng" dirty="0">
                <a:effectLst/>
                <a:latin typeface="Arial" panose="020B0604020202020204" pitchFamily="34" charset="0"/>
                <a:cs typeface="Arial" panose="020B0604020202020204" pitchFamily="34" charset="0"/>
              </a:rPr>
              <a:t>fiscal year</a:t>
            </a:r>
            <a:r>
              <a:rPr lang="en-US" sz="1100" i="0" dirty="0">
                <a:effectLst/>
                <a:latin typeface="Arial" panose="020B0604020202020204" pitchFamily="34" charset="0"/>
                <a:cs typeface="Arial" panose="020B0604020202020204" pitchFamily="34" charset="0"/>
              </a:rPr>
              <a:t>.</a:t>
            </a:r>
          </a:p>
          <a:p>
            <a:pPr algn="l"/>
            <a:endParaRPr lang="en-US" sz="1100" i="0" dirty="0">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100" i="0" dirty="0">
                <a:effectLst/>
                <a:latin typeface="Arial" panose="020B0604020202020204" pitchFamily="34" charset="0"/>
                <a:cs typeface="Arial" panose="020B0604020202020204" pitchFamily="34" charset="0"/>
              </a:rPr>
              <a:t>MB- The planning tool used by the management to direct and judge the performance of the various </a:t>
            </a:r>
            <a:r>
              <a:rPr lang="en-US" sz="1100" u="sng" dirty="0">
                <a:latin typeface="Arial" panose="020B0604020202020204" pitchFamily="34" charset="0"/>
                <a:cs typeface="Arial" panose="020B0604020202020204" pitchFamily="34" charset="0"/>
              </a:rPr>
              <a:t>cost</a:t>
            </a:r>
            <a:r>
              <a:rPr lang="en-US" sz="1100" i="0" u="sng" dirty="0">
                <a:effectLst/>
                <a:latin typeface="Arial" panose="020B0604020202020204" pitchFamily="34" charset="0"/>
                <a:cs typeface="Arial" panose="020B0604020202020204" pitchFamily="34" charset="0"/>
              </a:rPr>
              <a:t> centers</a:t>
            </a:r>
            <a:r>
              <a:rPr lang="en-US" sz="1100" i="0" dirty="0">
                <a:effectLst/>
                <a:latin typeface="Arial" panose="020B0604020202020204" pitchFamily="34" charset="0"/>
                <a:cs typeface="Arial" panose="020B0604020202020204" pitchFamily="34" charset="0"/>
              </a:rPr>
              <a:t> that reside within an organization to have proper control. </a:t>
            </a:r>
          </a:p>
          <a:p>
            <a:pPr marL="628650" lvl="1" indent="-171450">
              <a:buFont typeface="Wingdings" panose="05000000000000000000" pitchFamily="2" charset="2"/>
              <a:buChar char="v"/>
            </a:pPr>
            <a:r>
              <a:rPr lang="en-US" sz="1100" i="0" dirty="0">
                <a:effectLst/>
                <a:latin typeface="Arial" panose="020B0604020202020204" pitchFamily="34" charset="0"/>
                <a:cs typeface="Arial" panose="020B0604020202020204" pitchFamily="34" charset="0"/>
              </a:rPr>
              <a:t>Undergoes multiple revisions and approvals before it is final approved by the senior management to allocate funds accordingly - Prepared under the guidance of the Budget director - Controller  </a:t>
            </a:r>
          </a:p>
          <a:p>
            <a:pPr marL="628650" lvl="1" indent="-171450">
              <a:buFont typeface="Wingdings" panose="05000000000000000000" pitchFamily="2" charset="2"/>
              <a:buChar char="v"/>
            </a:pPr>
            <a:endParaRPr lang="en-US" sz="1100" i="0" dirty="0">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100" dirty="0">
                <a:latin typeface="Arial" panose="020B0604020202020204" pitchFamily="34" charset="0"/>
                <a:cs typeface="Arial" panose="020B0604020202020204" pitchFamily="34" charset="0"/>
              </a:rPr>
              <a:t>T</a:t>
            </a:r>
            <a:r>
              <a:rPr lang="en-US" sz="1100" i="0" dirty="0">
                <a:effectLst/>
                <a:latin typeface="Arial" panose="020B0604020202020204" pitchFamily="34" charset="0"/>
                <a:cs typeface="Arial" panose="020B0604020202020204" pitchFamily="34" charset="0"/>
              </a:rPr>
              <a:t>he sum of all the individual budgets made within separate departments providing sales, production, and costs ensuring that all the departments work together to achieve the common objective of the overall business.</a:t>
            </a:r>
          </a:p>
        </p:txBody>
      </p:sp>
      <p:sp>
        <p:nvSpPr>
          <p:cNvPr id="9" name="CuadroTexto 8">
            <a:extLst>
              <a:ext uri="{FF2B5EF4-FFF2-40B4-BE49-F238E27FC236}">
                <a16:creationId xmlns:a16="http://schemas.microsoft.com/office/drawing/2014/main" id="{223E45AF-5367-CAE6-6F75-AD123F315AEC}"/>
              </a:ext>
            </a:extLst>
          </p:cNvPr>
          <p:cNvSpPr txBox="1"/>
          <p:nvPr/>
        </p:nvSpPr>
        <p:spPr>
          <a:xfrm>
            <a:off x="7750070" y="3815693"/>
            <a:ext cx="1114078" cy="184666"/>
          </a:xfrm>
          <a:prstGeom prst="rect">
            <a:avLst/>
          </a:prstGeom>
          <a:noFill/>
        </p:spPr>
        <p:txBody>
          <a:bodyPr wrap="square">
            <a:spAutoFit/>
          </a:bodyPr>
          <a:lstStyle/>
          <a:p>
            <a:r>
              <a:rPr lang="en-US" sz="600" dirty="0" err="1">
                <a:latin typeface="Arial" panose="020B0604020202020204" pitchFamily="34" charset="0"/>
                <a:cs typeface="Arial" panose="020B0604020202020204" pitchFamily="34" charset="0"/>
              </a:rPr>
              <a:t>www..wallstreetmojo.com</a:t>
            </a:r>
            <a:endParaRPr lang="en-US" sz="600" dirty="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5A1F8BD6-A237-3466-A3AE-5F1F08D96097}"/>
              </a:ext>
            </a:extLst>
          </p:cNvPr>
          <p:cNvPicPr>
            <a:picLocks noChangeAspect="1"/>
          </p:cNvPicPr>
          <p:nvPr/>
        </p:nvPicPr>
        <p:blipFill>
          <a:blip r:embed="rId2"/>
          <a:stretch>
            <a:fillRect/>
          </a:stretch>
        </p:blipFill>
        <p:spPr>
          <a:xfrm>
            <a:off x="6800760" y="2119086"/>
            <a:ext cx="2121445" cy="1704975"/>
          </a:xfrm>
          <a:prstGeom prst="rect">
            <a:avLst/>
          </a:prstGeom>
        </p:spPr>
      </p:pic>
    </p:spTree>
    <p:extLst>
      <p:ext uri="{BB962C8B-B14F-4D97-AF65-F5344CB8AC3E}">
        <p14:creationId xmlns:p14="http://schemas.microsoft.com/office/powerpoint/2010/main" val="3725614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1481" y="1031590"/>
            <a:ext cx="2689605" cy="276999"/>
          </a:xfrm>
          <a:prstGeom prst="rect">
            <a:avLst/>
          </a:prstGeom>
        </p:spPr>
        <p:txBody>
          <a:bodyPr wrap="square" lIns="91440" tIns="45720" rIns="91440" bIns="45720" anchor="t">
            <a:spAutoFit/>
          </a:bodyPr>
          <a:lstStyle/>
          <a:p>
            <a:pPr lvl="1"/>
            <a:r>
              <a:rPr lang="en-GB" sz="1200" b="1" dirty="0">
                <a:effectLst/>
                <a:latin typeface="Arial"/>
                <a:ea typeface="Calibri"/>
                <a:cs typeface="Arial"/>
              </a:rPr>
              <a:t>Master Budget</a:t>
            </a:r>
            <a:endParaRPr lang="en-GB" sz="1200" b="1" i="1">
              <a:latin typeface="Arial"/>
              <a:ea typeface="Calibri"/>
              <a:cs typeface="Arial"/>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627444" y="737667"/>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latin typeface="Georgia"/>
                <a:ea typeface="Calibri"/>
                <a:cs typeface="Arial"/>
              </a:rPr>
              <a:t>Planning</a:t>
            </a:r>
            <a:r>
              <a:rPr lang="en-GB" sz="1600" b="1" dirty="0">
                <a:solidFill>
                  <a:srgbClr val="90292A"/>
                </a:solidFill>
                <a:effectLst/>
                <a:latin typeface="Georgia"/>
                <a:ea typeface="Calibri"/>
                <a:cs typeface="Arial"/>
              </a:rPr>
              <a:t> and Budgeting</a:t>
            </a:r>
            <a:endParaRPr lang="en-US" sz="1600" b="1">
              <a:solidFill>
                <a:srgbClr val="90292A"/>
              </a:solidFill>
              <a:effectLst/>
              <a:latin typeface="Georgia"/>
              <a:ea typeface="Calibri"/>
              <a:cs typeface="Arial"/>
            </a:endParaRPr>
          </a:p>
        </p:txBody>
      </p:sp>
      <p:sp>
        <p:nvSpPr>
          <p:cNvPr id="4" name="Rectangle 1">
            <a:extLst>
              <a:ext uri="{FF2B5EF4-FFF2-40B4-BE49-F238E27FC236}">
                <a16:creationId xmlns:a16="http://schemas.microsoft.com/office/drawing/2014/main" id="{24127338-64E2-2D69-DEE1-2044B61E7D8F}"/>
              </a:ext>
            </a:extLst>
          </p:cNvPr>
          <p:cNvSpPr/>
          <p:nvPr/>
        </p:nvSpPr>
        <p:spPr>
          <a:xfrm>
            <a:off x="706714" y="1369055"/>
            <a:ext cx="5519915" cy="2123658"/>
          </a:xfrm>
          <a:prstGeom prst="rect">
            <a:avLst/>
          </a:prstGeom>
        </p:spPr>
        <p:txBody>
          <a:bodyPr wrap="square" lIns="91440" tIns="45720" rIns="91440" bIns="45720" anchor="t">
            <a:spAutoFit/>
          </a:bodyPr>
          <a:lstStyle/>
          <a:p>
            <a:pPr algn="l"/>
            <a:r>
              <a:rPr lang="en-US" sz="1100" dirty="0">
                <a:latin typeface="Arial" panose="020B0604020202020204" pitchFamily="34" charset="0"/>
                <a:cs typeface="Arial" panose="020B0604020202020204" pitchFamily="34" charset="0"/>
              </a:rPr>
              <a:t>P</a:t>
            </a:r>
            <a:r>
              <a:rPr lang="en-US" sz="1100" i="0" dirty="0">
                <a:effectLst/>
                <a:latin typeface="Arial" panose="020B0604020202020204" pitchFamily="34" charset="0"/>
                <a:cs typeface="Arial" panose="020B0604020202020204" pitchFamily="34" charset="0"/>
              </a:rPr>
              <a:t>arts of the Master Budget</a:t>
            </a:r>
          </a:p>
          <a:p>
            <a:pPr algn="l"/>
            <a:r>
              <a:rPr lang="en-US" sz="1100" i="0" dirty="0">
                <a:effectLst/>
                <a:latin typeface="Arial" panose="020B0604020202020204" pitchFamily="34" charset="0"/>
                <a:cs typeface="Arial" panose="020B0604020202020204" pitchFamily="34" charset="0"/>
              </a:rPr>
              <a:t> </a:t>
            </a:r>
          </a:p>
          <a:p>
            <a:pPr marL="228600" indent="-228600" algn="l">
              <a:buAutoNum type="arabicPeriod"/>
            </a:pPr>
            <a:r>
              <a:rPr lang="en-US" sz="1100" i="0" dirty="0">
                <a:effectLst/>
                <a:latin typeface="Arial" panose="020B0604020202020204" pitchFamily="34" charset="0"/>
                <a:cs typeface="Arial" panose="020B0604020202020204" pitchFamily="34" charset="0"/>
              </a:rPr>
              <a:t>Operating Budget</a:t>
            </a:r>
          </a:p>
          <a:p>
            <a:pPr marL="685800" lvl="1" indent="-228600">
              <a:buFont typeface="Arial" panose="020B0604020202020204" pitchFamily="34" charset="0"/>
              <a:buChar char="•"/>
            </a:pPr>
            <a:r>
              <a:rPr lang="en-US" sz="1100" dirty="0">
                <a:latin typeface="Arial" panose="020B0604020202020204" pitchFamily="34" charset="0"/>
                <a:cs typeface="Arial" panose="020B0604020202020204" pitchFamily="34" charset="0"/>
              </a:rPr>
              <a:t>O</a:t>
            </a:r>
            <a:r>
              <a:rPr lang="en-US" sz="1100" i="0" dirty="0">
                <a:effectLst/>
                <a:latin typeface="Arial" panose="020B0604020202020204" pitchFamily="34" charset="0"/>
                <a:cs typeface="Arial" panose="020B0604020202020204" pitchFamily="34" charset="0"/>
              </a:rPr>
              <a:t>perating activities and includes the revenues generated and expenses incurred.</a:t>
            </a:r>
          </a:p>
          <a:p>
            <a:pPr marL="685800" lvl="1" indent="-228600">
              <a:buFont typeface="Arial" panose="020B0604020202020204" pitchFamily="34" charset="0"/>
              <a:buChar char="•"/>
            </a:pPr>
            <a:r>
              <a:rPr lang="en-US" sz="1100" dirty="0">
                <a:latin typeface="Arial" panose="020B0604020202020204" pitchFamily="34" charset="0"/>
                <a:cs typeface="Arial" panose="020B0604020202020204" pitchFamily="34" charset="0"/>
              </a:rPr>
              <a:t>P</a:t>
            </a:r>
            <a:r>
              <a:rPr lang="en-US" sz="1100" i="0" dirty="0">
                <a:effectLst/>
                <a:latin typeface="Arial" panose="020B0604020202020204" pitchFamily="34" charset="0"/>
                <a:cs typeface="Arial" panose="020B0604020202020204" pitchFamily="34" charset="0"/>
              </a:rPr>
              <a:t>resented in the form of the budgeted income statement representing the income-generating activities carried on within an organization.</a:t>
            </a:r>
          </a:p>
          <a:p>
            <a:pPr marL="685800" lvl="1" indent="-228600">
              <a:buFont typeface="Arial" panose="020B0604020202020204" pitchFamily="34" charset="0"/>
              <a:buChar char="•"/>
            </a:pPr>
            <a:endParaRPr lang="en-US" sz="1100" i="0" dirty="0">
              <a:effectLst/>
              <a:latin typeface="Arial" panose="020B0604020202020204" pitchFamily="34" charset="0"/>
              <a:cs typeface="Arial" panose="020B0604020202020204" pitchFamily="34" charset="0"/>
            </a:endParaRPr>
          </a:p>
          <a:p>
            <a:pPr algn="l"/>
            <a:r>
              <a:rPr lang="en-US" sz="1100" i="0" dirty="0">
                <a:effectLst/>
                <a:latin typeface="Arial" panose="020B0604020202020204" pitchFamily="34" charset="0"/>
                <a:cs typeface="Arial" panose="020B0604020202020204" pitchFamily="34" charset="0"/>
              </a:rPr>
              <a:t>2.    Financial Budget</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Provides i</a:t>
            </a:r>
            <a:r>
              <a:rPr lang="en-US" sz="1100" i="0" dirty="0">
                <a:effectLst/>
                <a:latin typeface="Arial" panose="020B0604020202020204" pitchFamily="34" charset="0"/>
                <a:cs typeface="Arial" panose="020B0604020202020204" pitchFamily="34" charset="0"/>
              </a:rPr>
              <a:t>nformation about the financial position of the firm. </a:t>
            </a:r>
          </a:p>
          <a:p>
            <a:pPr marL="628650" lvl="1" indent="-171450">
              <a:buFont typeface="Arial" panose="020B0604020202020204" pitchFamily="34" charset="0"/>
              <a:buChar char="•"/>
            </a:pPr>
            <a:r>
              <a:rPr lang="en-US" sz="1100" dirty="0">
                <a:latin typeface="Arial"/>
                <a:cs typeface="Arial"/>
              </a:rPr>
              <a:t>R</a:t>
            </a:r>
            <a:r>
              <a:rPr lang="en-US" sz="1100" i="0" dirty="0">
                <a:effectLst/>
                <a:latin typeface="Arial"/>
                <a:cs typeface="Arial"/>
              </a:rPr>
              <a:t>epresents the cash budget - information about cash availability</a:t>
            </a:r>
            <a:r>
              <a:rPr lang="en-US" sz="1100" dirty="0">
                <a:latin typeface="Arial"/>
                <a:cs typeface="Arial"/>
              </a:rPr>
              <a:t>.</a:t>
            </a:r>
            <a:endParaRPr lang="en-US" sz="1100" i="0" dirty="0">
              <a:effectLst/>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100" i="0" dirty="0">
                <a:effectLst/>
                <a:latin typeface="Arial"/>
                <a:cs typeface="Arial"/>
              </a:rPr>
              <a:t>The financial budget is prepared by making a budgeted balance sheet</a:t>
            </a:r>
            <a:r>
              <a:rPr lang="en-US" sz="1100" dirty="0">
                <a:latin typeface="Arial"/>
                <a:cs typeface="Arial"/>
              </a:rPr>
              <a:t>.  </a:t>
            </a:r>
            <a:endParaRPr lang="en-US" sz="1100" i="0" dirty="0">
              <a:effectLst/>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223E45AF-5367-CAE6-6F75-AD123F315AEC}"/>
              </a:ext>
            </a:extLst>
          </p:cNvPr>
          <p:cNvSpPr txBox="1"/>
          <p:nvPr/>
        </p:nvSpPr>
        <p:spPr>
          <a:xfrm>
            <a:off x="7736237" y="3815240"/>
            <a:ext cx="1114078" cy="184666"/>
          </a:xfrm>
          <a:prstGeom prst="rect">
            <a:avLst/>
          </a:prstGeom>
          <a:noFill/>
        </p:spPr>
        <p:txBody>
          <a:bodyPr wrap="square">
            <a:spAutoFit/>
          </a:bodyPr>
          <a:lstStyle/>
          <a:p>
            <a:r>
              <a:rPr lang="en-US" sz="600" dirty="0" err="1">
                <a:latin typeface="Arial" panose="020B0604020202020204" pitchFamily="34" charset="0"/>
                <a:cs typeface="Arial" panose="020B0604020202020204" pitchFamily="34" charset="0"/>
              </a:rPr>
              <a:t>www..wallstreetmojo.com</a:t>
            </a:r>
            <a:endParaRPr lang="en-US" sz="6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C1E06171-55EB-75D9-1D9C-C22BCBE443E8}"/>
              </a:ext>
            </a:extLst>
          </p:cNvPr>
          <p:cNvSpPr txBox="1"/>
          <p:nvPr/>
        </p:nvSpPr>
        <p:spPr>
          <a:xfrm>
            <a:off x="2087463" y="3442496"/>
            <a:ext cx="3877909" cy="1338828"/>
          </a:xfrm>
          <a:prstGeom prst="rect">
            <a:avLst/>
          </a:prstGeom>
          <a:noFill/>
        </p:spPr>
        <p:txBody>
          <a:bodyPr wrap="square">
            <a:spAutoFit/>
          </a:bodyPr>
          <a:lstStyle/>
          <a:p>
            <a:pPr algn="l"/>
            <a:r>
              <a:rPr lang="en-US" sz="900" dirty="0">
                <a:solidFill>
                  <a:srgbClr val="212121"/>
                </a:solidFill>
                <a:latin typeface="Arial" panose="020B0604020202020204" pitchFamily="34" charset="0"/>
                <a:cs typeface="Arial" panose="020B0604020202020204" pitchFamily="34" charset="0"/>
              </a:rPr>
              <a:t>Benefits:</a:t>
            </a:r>
          </a:p>
          <a:p>
            <a:pPr marL="742950" lvl="1" indent="-285750">
              <a:buFont typeface="Wingdings" panose="05000000000000000000" pitchFamily="2" charset="2"/>
              <a:buChar char="ü"/>
            </a:pPr>
            <a:r>
              <a:rPr lang="en-US" sz="900" dirty="0">
                <a:solidFill>
                  <a:srgbClr val="212121"/>
                </a:solidFill>
                <a:latin typeface="Arial" panose="020B0604020202020204" pitchFamily="34" charset="0"/>
                <a:cs typeface="Arial" panose="020B0604020202020204" pitchFamily="34" charset="0"/>
              </a:rPr>
              <a:t>A</a:t>
            </a:r>
            <a:r>
              <a:rPr lang="en-US" sz="900" b="0" i="0" dirty="0">
                <a:solidFill>
                  <a:srgbClr val="212121"/>
                </a:solidFill>
                <a:effectLst/>
                <a:latin typeface="Arial" panose="020B0604020202020204" pitchFamily="34" charset="0"/>
                <a:cs typeface="Arial" panose="020B0604020202020204" pitchFamily="34" charset="0"/>
              </a:rPr>
              <a:t>cts as a motivation tool to measure actual performance with the desired one and thereby know the areas of improvement.</a:t>
            </a:r>
          </a:p>
          <a:p>
            <a:pPr marL="742950" lvl="1" indent="-285750">
              <a:buFont typeface="Wingdings" panose="05000000000000000000" pitchFamily="2" charset="2"/>
              <a:buChar char="ü"/>
            </a:pPr>
            <a:r>
              <a:rPr lang="en-US" sz="900" dirty="0">
                <a:solidFill>
                  <a:srgbClr val="212121"/>
                </a:solidFill>
                <a:latin typeface="Arial" panose="020B0604020202020204" pitchFamily="34" charset="0"/>
                <a:cs typeface="Arial" panose="020B0604020202020204" pitchFamily="34" charset="0"/>
              </a:rPr>
              <a:t>S</a:t>
            </a:r>
            <a:r>
              <a:rPr lang="en-US" sz="900" b="0" i="0" dirty="0">
                <a:solidFill>
                  <a:srgbClr val="212121"/>
                </a:solidFill>
                <a:effectLst/>
                <a:latin typeface="Arial" panose="020B0604020202020204" pitchFamily="34" charset="0"/>
                <a:cs typeface="Arial" panose="020B0604020202020204" pitchFamily="34" charset="0"/>
              </a:rPr>
              <a:t>erves as a summary budget for the owners as they know what the business is estimating to earn and what it would incur to reach the goals.</a:t>
            </a:r>
          </a:p>
          <a:p>
            <a:pPr marL="742950" lvl="1" indent="-285750">
              <a:buFont typeface="Wingdings" panose="05000000000000000000" pitchFamily="2" charset="2"/>
              <a:buChar char="ü"/>
            </a:pPr>
            <a:r>
              <a:rPr lang="en-US" sz="900" dirty="0">
                <a:solidFill>
                  <a:srgbClr val="212121"/>
                </a:solidFill>
                <a:latin typeface="Arial" panose="020B0604020202020204" pitchFamily="34" charset="0"/>
                <a:cs typeface="Arial" panose="020B0604020202020204" pitchFamily="34" charset="0"/>
              </a:rPr>
              <a:t>Anticipate problems </a:t>
            </a:r>
            <a:r>
              <a:rPr lang="en-US" sz="900" b="0" i="0" dirty="0">
                <a:solidFill>
                  <a:srgbClr val="212121"/>
                </a:solidFill>
                <a:effectLst/>
                <a:latin typeface="Arial" panose="020B0604020202020204" pitchFamily="34" charset="0"/>
                <a:cs typeface="Arial" panose="020B0604020202020204" pitchFamily="34" charset="0"/>
              </a:rPr>
              <a:t>and the overall planning in advance.</a:t>
            </a:r>
          </a:p>
          <a:p>
            <a:pPr algn="l"/>
            <a:endParaRPr lang="en-US" sz="900" b="0" i="0" dirty="0">
              <a:solidFill>
                <a:srgbClr val="212121"/>
              </a:solidFill>
              <a:effectLst/>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613559B9-5147-2CB3-517B-CE8C37EA7530}"/>
              </a:ext>
            </a:extLst>
          </p:cNvPr>
          <p:cNvPicPr>
            <a:picLocks noChangeAspect="1"/>
          </p:cNvPicPr>
          <p:nvPr/>
        </p:nvPicPr>
        <p:blipFill>
          <a:blip r:embed="rId2"/>
          <a:stretch>
            <a:fillRect/>
          </a:stretch>
        </p:blipFill>
        <p:spPr>
          <a:xfrm>
            <a:off x="6596743" y="2342306"/>
            <a:ext cx="2445658" cy="1503980"/>
          </a:xfrm>
          <a:prstGeom prst="rect">
            <a:avLst/>
          </a:prstGeom>
        </p:spPr>
      </p:pic>
    </p:spTree>
    <p:extLst>
      <p:ext uri="{BB962C8B-B14F-4D97-AF65-F5344CB8AC3E}">
        <p14:creationId xmlns:p14="http://schemas.microsoft.com/office/powerpoint/2010/main" val="134794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6519" y="344282"/>
            <a:ext cx="3335648" cy="276999"/>
          </a:xfrm>
          <a:prstGeom prst="rect">
            <a:avLst/>
          </a:prstGeom>
        </p:spPr>
        <p:txBody>
          <a:bodyPr wrap="square" lIns="91440" tIns="45720" rIns="91440" bIns="45720" anchor="t">
            <a:spAutoFit/>
          </a:bodyPr>
          <a:lstStyle/>
          <a:p>
            <a:pPr lvl="1"/>
            <a:r>
              <a:rPr lang="en-GB" sz="1200" dirty="0">
                <a:effectLst/>
                <a:latin typeface="Arial"/>
                <a:ea typeface="Calibri"/>
                <a:cs typeface="Arial"/>
              </a:rPr>
              <a:t>Master Budget –</a:t>
            </a:r>
            <a:r>
              <a:rPr lang="en-GB" sz="1200" dirty="0">
                <a:latin typeface="Arial"/>
                <a:ea typeface="Calibri"/>
                <a:cs typeface="Arial"/>
              </a:rPr>
              <a:t> </a:t>
            </a:r>
            <a:r>
              <a:rPr lang="en-GB" sz="1200" dirty="0">
                <a:effectLst/>
                <a:latin typeface="Arial"/>
                <a:ea typeface="Calibri"/>
                <a:cs typeface="Arial"/>
              </a:rPr>
              <a:t> Components</a:t>
            </a:r>
            <a:r>
              <a:rPr lang="en-GB" sz="1200" dirty="0">
                <a:latin typeface="Arial"/>
                <a:ea typeface="Calibri"/>
                <a:cs typeface="Arial"/>
              </a:rPr>
              <a:t>  </a:t>
            </a:r>
            <a:endParaRPr lang="en-GB" sz="1200" i="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119444" y="61869"/>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latin typeface="Georgia"/>
                <a:ea typeface="Calibri"/>
                <a:cs typeface="Arial"/>
              </a:rPr>
              <a:t>Planning</a:t>
            </a:r>
            <a:r>
              <a:rPr lang="en-GB" sz="1600" b="1" dirty="0">
                <a:solidFill>
                  <a:srgbClr val="90292A"/>
                </a:solidFill>
                <a:effectLst/>
                <a:latin typeface="Georgia"/>
                <a:ea typeface="Calibri"/>
                <a:cs typeface="Arial"/>
              </a:rPr>
              <a:t> and Budgeting</a:t>
            </a:r>
            <a:endParaRPr lang="en-US" sz="1600" b="1">
              <a:solidFill>
                <a:srgbClr val="90292A"/>
              </a:solidFill>
              <a:effectLst/>
              <a:latin typeface="Georgia"/>
              <a:ea typeface="Calibri"/>
              <a:cs typeface="Arial"/>
            </a:endParaRPr>
          </a:p>
        </p:txBody>
      </p:sp>
      <p:sp>
        <p:nvSpPr>
          <p:cNvPr id="4" name="Rectangle 1">
            <a:extLst>
              <a:ext uri="{FF2B5EF4-FFF2-40B4-BE49-F238E27FC236}">
                <a16:creationId xmlns:a16="http://schemas.microsoft.com/office/drawing/2014/main" id="{24127338-64E2-2D69-DEE1-2044B61E7D8F}"/>
              </a:ext>
            </a:extLst>
          </p:cNvPr>
          <p:cNvSpPr/>
          <p:nvPr/>
        </p:nvSpPr>
        <p:spPr>
          <a:xfrm>
            <a:off x="-94050" y="1964105"/>
            <a:ext cx="4641801" cy="2292935"/>
          </a:xfrm>
          <a:prstGeom prst="rect">
            <a:avLst/>
          </a:prstGeom>
        </p:spPr>
        <p:txBody>
          <a:bodyPr wrap="square" lIns="91440" tIns="45720" rIns="91440" bIns="45720" anchor="t">
            <a:spAutoFit/>
          </a:bodyPr>
          <a:lstStyle/>
          <a:p>
            <a:pPr marL="1085850" lvl="2" indent="-171450">
              <a:buFont typeface="Wingdings" panose="05000000000000000000" pitchFamily="2" charset="2"/>
              <a:buChar char="ü"/>
            </a:pPr>
            <a:endParaRPr lang="en-US" sz="1100" i="0" dirty="0">
              <a:effectLst/>
              <a:latin typeface="Arial"/>
              <a:cs typeface="Arial"/>
            </a:endParaRPr>
          </a:p>
          <a:p>
            <a:pPr marL="628650" lvl="1" indent="-171450">
              <a:buFont typeface="Arial" panose="020B0604020202020204" pitchFamily="34" charset="0"/>
              <a:buChar char="•"/>
            </a:pPr>
            <a:r>
              <a:rPr lang="en-US" sz="1100" i="0" dirty="0">
                <a:effectLst/>
                <a:latin typeface="Arial"/>
                <a:cs typeface="Arial"/>
              </a:rPr>
              <a:t>Cost of Overhead and Production: To </a:t>
            </a:r>
            <a:r>
              <a:rPr lang="en-US" sz="1100" dirty="0">
                <a:latin typeface="Arial"/>
                <a:cs typeface="Arial"/>
              </a:rPr>
              <a:t>help the business </a:t>
            </a:r>
            <a:r>
              <a:rPr lang="en-US" sz="1100" i="0" dirty="0">
                <a:effectLst/>
                <a:latin typeface="Arial"/>
                <a:cs typeface="Arial"/>
              </a:rPr>
              <a:t>decide the price for its product.</a:t>
            </a:r>
          </a:p>
          <a:p>
            <a:pPr marL="1543050" lvl="3" indent="-171450">
              <a:buFont typeface="Wingdings" panose="05000000000000000000" pitchFamily="2" charset="2"/>
              <a:buChar char="ü"/>
            </a:pPr>
            <a:r>
              <a:rPr lang="en-US" sz="1100" i="0" dirty="0">
                <a:effectLst/>
                <a:latin typeface="Arial"/>
                <a:cs typeface="Arial"/>
              </a:rPr>
              <a:t>Cost of production: </a:t>
            </a:r>
            <a:r>
              <a:rPr lang="en-US" sz="1100" dirty="0">
                <a:latin typeface="Arial"/>
                <a:cs typeface="Arial"/>
              </a:rPr>
              <a:t>Raw</a:t>
            </a:r>
            <a:r>
              <a:rPr lang="en-US" sz="1100" i="0" dirty="0">
                <a:effectLst/>
                <a:latin typeface="Arial"/>
                <a:cs typeface="Arial"/>
              </a:rPr>
              <a:t> material, direct labor, machinery, and overhead costs include general and administrative expenses, selling expenses, etc.</a:t>
            </a:r>
          </a:p>
          <a:p>
            <a:pPr marL="628650" lvl="1" indent="-171450">
              <a:buFont typeface="Arial" panose="020B0604020202020204" pitchFamily="34" charset="0"/>
              <a:buChar char="•"/>
            </a:pPr>
            <a:endParaRPr lang="en-US" sz="1100" i="0" dirty="0">
              <a:effectLst/>
              <a:latin typeface="Arial"/>
              <a:cs typeface="Arial"/>
            </a:endParaRPr>
          </a:p>
          <a:p>
            <a:pPr marL="628650" lvl="1" indent="-171450">
              <a:buFont typeface="Arial" panose="020B0604020202020204" pitchFamily="34" charset="0"/>
              <a:buChar char="•"/>
            </a:pPr>
            <a:r>
              <a:rPr lang="en-US" sz="1100" i="0" dirty="0">
                <a:effectLst/>
                <a:latin typeface="Arial"/>
                <a:cs typeface="Arial"/>
              </a:rPr>
              <a:t>Net Profit or Loss: Net result of the company’s operations.</a:t>
            </a:r>
          </a:p>
          <a:p>
            <a:pPr marL="628650" lvl="1" indent="-171450">
              <a:buFont typeface="Arial" panose="020B0604020202020204" pitchFamily="34" charset="0"/>
              <a:buChar char="•"/>
            </a:pPr>
            <a:endParaRPr lang="en-US" sz="1100" i="0" dirty="0">
              <a:effectLst/>
              <a:latin typeface="Arial"/>
              <a:cs typeface="Arial"/>
            </a:endParaRPr>
          </a:p>
          <a:p>
            <a:pPr marL="628650" lvl="1" indent="-171450">
              <a:buFont typeface="Arial" panose="020B0604020202020204" pitchFamily="34" charset="0"/>
              <a:buChar char="•"/>
            </a:pPr>
            <a:r>
              <a:rPr lang="en-US" sz="1100" i="0" dirty="0">
                <a:effectLst/>
                <a:latin typeface="Arial"/>
                <a:cs typeface="Arial"/>
              </a:rPr>
              <a:t>Projected Annual performance: To forecast the company’s future performance if a company continues to operate at its current level.</a:t>
            </a:r>
          </a:p>
        </p:txBody>
      </p:sp>
      <p:pic>
        <p:nvPicPr>
          <p:cNvPr id="8" name="Imagen 7">
            <a:extLst>
              <a:ext uri="{FF2B5EF4-FFF2-40B4-BE49-F238E27FC236}">
                <a16:creationId xmlns:a16="http://schemas.microsoft.com/office/drawing/2014/main" id="{42F06553-FFE7-AF75-4A8E-B0C7747CDE04}"/>
              </a:ext>
            </a:extLst>
          </p:cNvPr>
          <p:cNvPicPr>
            <a:picLocks noChangeAspect="1"/>
          </p:cNvPicPr>
          <p:nvPr/>
        </p:nvPicPr>
        <p:blipFill>
          <a:blip r:embed="rId2"/>
          <a:stretch>
            <a:fillRect/>
          </a:stretch>
        </p:blipFill>
        <p:spPr>
          <a:xfrm>
            <a:off x="4637606" y="2278743"/>
            <a:ext cx="4492106" cy="2112282"/>
          </a:xfrm>
          <a:prstGeom prst="rect">
            <a:avLst/>
          </a:prstGeom>
        </p:spPr>
      </p:pic>
      <p:sp>
        <p:nvSpPr>
          <p:cNvPr id="11" name="CuadroTexto 10">
            <a:extLst>
              <a:ext uri="{FF2B5EF4-FFF2-40B4-BE49-F238E27FC236}">
                <a16:creationId xmlns:a16="http://schemas.microsoft.com/office/drawing/2014/main" id="{B5DAF3EF-0503-953E-7FF5-2B3F1875FDC8}"/>
              </a:ext>
            </a:extLst>
          </p:cNvPr>
          <p:cNvSpPr txBox="1"/>
          <p:nvPr/>
        </p:nvSpPr>
        <p:spPr>
          <a:xfrm>
            <a:off x="-94050" y="811375"/>
            <a:ext cx="7525364" cy="1277273"/>
          </a:xfrm>
          <a:prstGeom prst="rect">
            <a:avLst/>
          </a:prstGeom>
          <a:noFill/>
        </p:spPr>
        <p:txBody>
          <a:bodyPr wrap="square" lIns="91440" tIns="45720" rIns="91440" bIns="45720" anchor="t">
            <a:spAutoFit/>
          </a:bodyPr>
          <a:lstStyle/>
          <a:p>
            <a:pPr marL="628650" lvl="1" indent="-171450">
              <a:buFont typeface="Arial" panose="020B0604020202020204" pitchFamily="34" charset="0"/>
              <a:buChar char="•"/>
            </a:pPr>
            <a:r>
              <a:rPr lang="en-US" sz="1100" i="0" dirty="0">
                <a:effectLst/>
                <a:latin typeface="Arial"/>
                <a:cs typeface="Arial"/>
              </a:rPr>
              <a:t>Income: </a:t>
            </a:r>
            <a:r>
              <a:rPr lang="en-US" sz="1100" dirty="0">
                <a:latin typeface="Arial"/>
                <a:cs typeface="Arial"/>
              </a:rPr>
              <a:t>M</a:t>
            </a:r>
            <a:r>
              <a:rPr lang="en-US" sz="1100" i="0" dirty="0">
                <a:effectLst/>
                <a:latin typeface="Arial"/>
                <a:cs typeface="Arial"/>
              </a:rPr>
              <a:t>ajor component of the master budget - generated from sales operations and other income like interest income, dividends, and capital gain earned by the company.</a:t>
            </a:r>
            <a:r>
              <a:rPr lang="en-US" sz="1100" dirty="0">
                <a:latin typeface="Arial"/>
                <a:cs typeface="Arial"/>
              </a:rPr>
              <a:t>  </a:t>
            </a:r>
            <a:endParaRPr lang="en-US" sz="1100" i="0" dirty="0">
              <a:effectLst/>
              <a:latin typeface="Arial"/>
              <a:cs typeface="Arial"/>
            </a:endParaRPr>
          </a:p>
          <a:p>
            <a:pPr marL="628650" lvl="1" indent="-171450">
              <a:buFont typeface="Arial" panose="020B0604020202020204" pitchFamily="34" charset="0"/>
              <a:buChar char="•"/>
            </a:pPr>
            <a:endParaRPr lang="en-US" sz="1100" i="0" dirty="0">
              <a:effectLst/>
              <a:latin typeface="Arial"/>
              <a:cs typeface="Arial"/>
            </a:endParaRPr>
          </a:p>
          <a:p>
            <a:pPr marL="628650" lvl="1" indent="-171450">
              <a:buFont typeface="Arial" panose="020B0604020202020204" pitchFamily="34" charset="0"/>
              <a:buChar char="•"/>
            </a:pPr>
            <a:r>
              <a:rPr lang="en-US" sz="1100" i="0" dirty="0">
                <a:effectLst/>
                <a:latin typeface="Arial"/>
                <a:cs typeface="Arial"/>
              </a:rPr>
              <a:t>Expenses: </a:t>
            </a:r>
            <a:r>
              <a:rPr lang="en-US" sz="1100" dirty="0">
                <a:latin typeface="Arial"/>
                <a:cs typeface="Arial"/>
              </a:rPr>
              <a:t>M</a:t>
            </a:r>
            <a:r>
              <a:rPr lang="en-US" sz="1100" i="0" dirty="0">
                <a:effectLst/>
                <a:latin typeface="Arial"/>
                <a:cs typeface="Arial"/>
              </a:rPr>
              <a:t>ajor component of the master budget and are divided into fixed and variable expenses.</a:t>
            </a:r>
            <a:r>
              <a:rPr lang="en-US" sz="1100" dirty="0">
                <a:latin typeface="Arial"/>
                <a:cs typeface="Arial"/>
              </a:rPr>
              <a:t> </a:t>
            </a:r>
            <a:endParaRPr lang="en-US" sz="1100" i="0" dirty="0">
              <a:effectLst/>
              <a:latin typeface="Arial"/>
              <a:cs typeface="Arial"/>
            </a:endParaRPr>
          </a:p>
          <a:p>
            <a:pPr marL="1543050" lvl="3" indent="-171450">
              <a:buFont typeface="Wingdings" panose="05000000000000000000" pitchFamily="2" charset="2"/>
              <a:buChar char="ü"/>
            </a:pPr>
            <a:r>
              <a:rPr lang="en-US" sz="1100" i="0" dirty="0">
                <a:effectLst/>
                <a:latin typeface="Arial"/>
                <a:cs typeface="Arial"/>
              </a:rPr>
              <a:t>Fixed expenses are incurred by the company irrespective of the production level like rent, insurance</a:t>
            </a:r>
            <a:r>
              <a:rPr lang="en-US" sz="1100" dirty="0">
                <a:latin typeface="Arial"/>
                <a:cs typeface="Arial"/>
              </a:rPr>
              <a:t>.</a:t>
            </a:r>
            <a:endParaRPr lang="en-US" sz="1100" i="0" dirty="0">
              <a:effectLst/>
              <a:latin typeface="Arial"/>
              <a:cs typeface="Arial"/>
            </a:endParaRPr>
          </a:p>
          <a:p>
            <a:pPr marL="1543050" lvl="3" indent="-171450">
              <a:buFont typeface="Wingdings" panose="05000000000000000000" pitchFamily="2" charset="2"/>
              <a:buChar char="ü"/>
            </a:pPr>
            <a:r>
              <a:rPr lang="en-US" sz="1100" i="0" dirty="0">
                <a:effectLst/>
                <a:latin typeface="Arial"/>
                <a:cs typeface="Arial"/>
              </a:rPr>
              <a:t>Variable expenses are an expense that varies according to the level of production.</a:t>
            </a:r>
            <a:r>
              <a:rPr lang="en-US" sz="1100" dirty="0">
                <a:latin typeface="Arial"/>
                <a:cs typeface="Arial"/>
              </a:rPr>
              <a:t>  </a:t>
            </a:r>
            <a:endParaRPr lang="en-US" sz="1100" i="0" dirty="0">
              <a:effectLst/>
              <a:latin typeface="Arial"/>
              <a:cs typeface="Arial"/>
            </a:endParaRPr>
          </a:p>
        </p:txBody>
      </p:sp>
    </p:spTree>
    <p:extLst>
      <p:ext uri="{BB962C8B-B14F-4D97-AF65-F5344CB8AC3E}">
        <p14:creationId xmlns:p14="http://schemas.microsoft.com/office/powerpoint/2010/main" val="3927498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595" y="838584"/>
            <a:ext cx="4654713" cy="276999"/>
          </a:xfrm>
          <a:prstGeom prst="rect">
            <a:avLst/>
          </a:prstGeom>
        </p:spPr>
        <p:txBody>
          <a:bodyPr wrap="square" lIns="91440" tIns="45720" rIns="91440" bIns="45720" anchor="t">
            <a:spAutoFit/>
          </a:bodyPr>
          <a:lstStyle/>
          <a:p>
            <a:pPr lvl="1"/>
            <a:r>
              <a:rPr lang="en-GB" sz="1200" b="1" dirty="0">
                <a:latin typeface="Arial"/>
                <a:ea typeface="Calibri"/>
                <a:cs typeface="Arial"/>
              </a:rPr>
              <a:t>Quantitative Technique - Case Study Mery’s Jackets   </a:t>
            </a:r>
            <a:endParaRPr lang="en-GB" sz="1200" b="1" i="1">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484086" y="578651"/>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latin typeface="Georgia"/>
                <a:ea typeface="Calibri"/>
                <a:cs typeface="Arial"/>
              </a:rPr>
              <a:t>Planning</a:t>
            </a:r>
            <a:r>
              <a:rPr lang="en-GB" sz="1600" b="1" dirty="0">
                <a:solidFill>
                  <a:srgbClr val="90292A"/>
                </a:solidFill>
                <a:effectLst/>
                <a:latin typeface="Georgia"/>
                <a:ea typeface="Calibri"/>
                <a:cs typeface="Arial"/>
              </a:rPr>
              <a:t> and Budgeting</a:t>
            </a:r>
            <a:endParaRPr lang="en-US" sz="1600" b="1">
              <a:solidFill>
                <a:srgbClr val="90292A"/>
              </a:solidFill>
              <a:effectLst/>
              <a:latin typeface="Georgia"/>
              <a:ea typeface="Calibri"/>
              <a:cs typeface="Arial"/>
            </a:endParaRPr>
          </a:p>
        </p:txBody>
      </p:sp>
      <p:sp>
        <p:nvSpPr>
          <p:cNvPr id="5" name="Rectangle 1">
            <a:extLst>
              <a:ext uri="{FF2B5EF4-FFF2-40B4-BE49-F238E27FC236}">
                <a16:creationId xmlns:a16="http://schemas.microsoft.com/office/drawing/2014/main" id="{4273A4D8-CB32-DE55-766A-4933F90C7C14}"/>
              </a:ext>
            </a:extLst>
          </p:cNvPr>
          <p:cNvSpPr/>
          <p:nvPr/>
        </p:nvSpPr>
        <p:spPr>
          <a:xfrm>
            <a:off x="491254" y="1160072"/>
            <a:ext cx="7873912" cy="430887"/>
          </a:xfrm>
          <a:prstGeom prst="rect">
            <a:avLst/>
          </a:prstGeom>
        </p:spPr>
        <p:txBody>
          <a:bodyPr wrap="square" lIns="91440" tIns="45720" rIns="91440" bIns="45720" anchor="t">
            <a:spAutoFit/>
          </a:bodyPr>
          <a:lstStyle/>
          <a:p>
            <a:r>
              <a:rPr lang="en-US" sz="1100" dirty="0">
                <a:latin typeface="Arial"/>
                <a:cs typeface="Arial"/>
              </a:rPr>
              <a:t>Step 1 Sales Budget - Production plan of resources needed to meet current sales demand and ensure that inventory levels are sufficient for next budget year, and the required inventories.</a:t>
            </a:r>
            <a:endParaRPr lang="en-US" sz="11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A1E38ABA-1BA8-41BB-2B29-B101EF66B0FE}"/>
              </a:ext>
            </a:extLst>
          </p:cNvPr>
          <p:cNvPicPr>
            <a:picLocks noChangeAspect="1"/>
          </p:cNvPicPr>
          <p:nvPr/>
        </p:nvPicPr>
        <p:blipFill>
          <a:blip r:embed="rId2"/>
          <a:stretch>
            <a:fillRect/>
          </a:stretch>
        </p:blipFill>
        <p:spPr>
          <a:xfrm>
            <a:off x="566057" y="1631369"/>
            <a:ext cx="4082522" cy="507826"/>
          </a:xfrm>
          <a:prstGeom prst="rect">
            <a:avLst/>
          </a:prstGeom>
        </p:spPr>
      </p:pic>
      <p:sp>
        <p:nvSpPr>
          <p:cNvPr id="10" name="CuadroTexto 9">
            <a:extLst>
              <a:ext uri="{FF2B5EF4-FFF2-40B4-BE49-F238E27FC236}">
                <a16:creationId xmlns:a16="http://schemas.microsoft.com/office/drawing/2014/main" id="{8276D301-0EAB-B142-B95B-B3D801CF7BF7}"/>
              </a:ext>
            </a:extLst>
          </p:cNvPr>
          <p:cNvSpPr txBox="1"/>
          <p:nvPr/>
        </p:nvSpPr>
        <p:spPr>
          <a:xfrm>
            <a:off x="484086" y="2430722"/>
            <a:ext cx="8533304" cy="261610"/>
          </a:xfrm>
          <a:prstGeom prst="rect">
            <a:avLst/>
          </a:prstGeom>
          <a:noFill/>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Production level: Units in beginning inventory + Required Production (u) – Budgeted Sales (u) = Units in ending inventory</a:t>
            </a:r>
          </a:p>
        </p:txBody>
      </p:sp>
      <p:sp>
        <p:nvSpPr>
          <p:cNvPr id="13" name="CuadroTexto 12">
            <a:extLst>
              <a:ext uri="{FF2B5EF4-FFF2-40B4-BE49-F238E27FC236}">
                <a16:creationId xmlns:a16="http://schemas.microsoft.com/office/drawing/2014/main" id="{0604BFF9-2A16-4ECF-108E-A5C61D8506DB}"/>
              </a:ext>
            </a:extLst>
          </p:cNvPr>
          <p:cNvSpPr txBox="1"/>
          <p:nvPr/>
        </p:nvSpPr>
        <p:spPr>
          <a:xfrm>
            <a:off x="242043" y="2637153"/>
            <a:ext cx="8659914" cy="769441"/>
          </a:xfrm>
          <a:prstGeom prst="rect">
            <a:avLst/>
          </a:prstGeom>
          <a:noFill/>
        </p:spPr>
        <p:txBody>
          <a:bodyPr wrap="square">
            <a:spAutoFit/>
          </a:bodyPr>
          <a:lstStyle/>
          <a:p>
            <a:pPr marL="628650" lvl="1"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Mery’s Jackets sales budget projects sales of 160,000 units</a:t>
            </a:r>
          </a:p>
          <a:p>
            <a:pPr marL="628650" lvl="1"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Management estimates that 5,000 units will be in the beginning inventory of finished goods with an estimated cost of $120,000</a:t>
            </a:r>
          </a:p>
          <a:p>
            <a:pPr marL="628650" lvl="1"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Based on management’s analysis, the required ending inventory is estimated to be 15,000 units.</a:t>
            </a:r>
          </a:p>
          <a:p>
            <a:pPr marL="628650" lvl="1"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There is no beginning or ending work-in-process inventory</a:t>
            </a:r>
          </a:p>
        </p:txBody>
      </p:sp>
      <p:sp>
        <p:nvSpPr>
          <p:cNvPr id="15" name="CuadroTexto 14">
            <a:extLst>
              <a:ext uri="{FF2B5EF4-FFF2-40B4-BE49-F238E27FC236}">
                <a16:creationId xmlns:a16="http://schemas.microsoft.com/office/drawing/2014/main" id="{2DBA5660-6B34-70AE-E251-1C88A6931651}"/>
              </a:ext>
            </a:extLst>
          </p:cNvPr>
          <p:cNvSpPr txBox="1"/>
          <p:nvPr/>
        </p:nvSpPr>
        <p:spPr>
          <a:xfrm>
            <a:off x="491254" y="3341830"/>
            <a:ext cx="8802914" cy="261610"/>
          </a:xfrm>
          <a:prstGeom prst="rect">
            <a:avLst/>
          </a:prstGeom>
          <a:noFill/>
        </p:spPr>
        <p:txBody>
          <a:bodyPr wrap="square">
            <a:spAutoFit/>
          </a:bodyPr>
          <a:lstStyle/>
          <a:p>
            <a:r>
              <a:rPr lang="en-US" sz="1100" dirty="0">
                <a:latin typeface="Arial" panose="020B0604020202020204" pitchFamily="34" charset="0"/>
                <a:cs typeface="Arial" panose="020B0604020202020204" pitchFamily="34" charset="0"/>
              </a:rPr>
              <a:t>Required production (units) : 160,000 units (sales)  + 15,000 units (ending inventory) - 5,000 units (beginning inventory)  = 170,000 units </a:t>
            </a:r>
          </a:p>
        </p:txBody>
      </p:sp>
      <p:sp>
        <p:nvSpPr>
          <p:cNvPr id="17" name="CuadroTexto 16">
            <a:extLst>
              <a:ext uri="{FF2B5EF4-FFF2-40B4-BE49-F238E27FC236}">
                <a16:creationId xmlns:a16="http://schemas.microsoft.com/office/drawing/2014/main" id="{3F546113-BAA8-DB57-44B7-BC77EDEAF2E7}"/>
              </a:ext>
            </a:extLst>
          </p:cNvPr>
          <p:cNvSpPr txBox="1"/>
          <p:nvPr/>
        </p:nvSpPr>
        <p:spPr>
          <a:xfrm>
            <a:off x="484085" y="2244738"/>
            <a:ext cx="8093857" cy="261610"/>
          </a:xfrm>
          <a:prstGeom prst="rect">
            <a:avLst/>
          </a:prstGeom>
          <a:noFill/>
        </p:spPr>
        <p:txBody>
          <a:bodyPr wrap="square">
            <a:spAutoFit/>
          </a:bodyPr>
          <a:lstStyle/>
          <a:p>
            <a:r>
              <a:rPr lang="en-US" sz="1100" dirty="0">
                <a:latin typeface="Arial" panose="020B0604020202020204" pitchFamily="34" charset="0"/>
                <a:cs typeface="Arial" panose="020B0604020202020204" pitchFamily="34" charset="0"/>
              </a:rPr>
              <a:t>Step 2 Production Budget - How many units to be produced  </a:t>
            </a:r>
            <a:endParaRPr lang="en-US" sz="1100" dirty="0"/>
          </a:p>
        </p:txBody>
      </p:sp>
      <p:pic>
        <p:nvPicPr>
          <p:cNvPr id="18" name="Picture 9">
            <a:extLst>
              <a:ext uri="{FF2B5EF4-FFF2-40B4-BE49-F238E27FC236}">
                <a16:creationId xmlns:a16="http://schemas.microsoft.com/office/drawing/2014/main" id="{2E407E4A-36F4-06B2-8911-A8D2070012DA}"/>
              </a:ext>
            </a:extLst>
          </p:cNvPr>
          <p:cNvPicPr>
            <a:picLocks noChangeAspect="1"/>
          </p:cNvPicPr>
          <p:nvPr/>
        </p:nvPicPr>
        <p:blipFill>
          <a:blip r:embed="rId3"/>
          <a:stretch>
            <a:fillRect/>
          </a:stretch>
        </p:blipFill>
        <p:spPr>
          <a:xfrm>
            <a:off x="1451429" y="3635503"/>
            <a:ext cx="2859314" cy="1030840"/>
          </a:xfrm>
          <a:prstGeom prst="rect">
            <a:avLst/>
          </a:prstGeom>
        </p:spPr>
      </p:pic>
      <p:sp>
        <p:nvSpPr>
          <p:cNvPr id="20" name="CuadroTexto 19">
            <a:extLst>
              <a:ext uri="{FF2B5EF4-FFF2-40B4-BE49-F238E27FC236}">
                <a16:creationId xmlns:a16="http://schemas.microsoft.com/office/drawing/2014/main" id="{7EEEDC9A-214F-5D2E-5674-E71C3E142ED4}"/>
              </a:ext>
            </a:extLst>
          </p:cNvPr>
          <p:cNvSpPr txBox="1"/>
          <p:nvPr/>
        </p:nvSpPr>
        <p:spPr>
          <a:xfrm>
            <a:off x="3716966" y="4213902"/>
            <a:ext cx="4648200" cy="261610"/>
          </a:xfrm>
          <a:prstGeom prst="rect">
            <a:avLst/>
          </a:prstGeom>
          <a:noFill/>
        </p:spPr>
        <p:txBody>
          <a:bodyPr wrap="square">
            <a:spAutoFit/>
          </a:bodyPr>
          <a:lstStyle/>
          <a:p>
            <a:r>
              <a:rPr lang="en-US" sz="1100" dirty="0">
                <a:latin typeface="Arial" panose="020B0604020202020204" pitchFamily="34" charset="0"/>
                <a:cs typeface="Arial" panose="020B0604020202020204" pitchFamily="34" charset="0"/>
              </a:rPr>
              <a:t>Production manager reviews that there is capacity </a:t>
            </a:r>
            <a:endParaRPr lang="en-US" sz="1100" dirty="0"/>
          </a:p>
        </p:txBody>
      </p:sp>
      <p:sp>
        <p:nvSpPr>
          <p:cNvPr id="21" name="Flecha: a la derecha 20">
            <a:extLst>
              <a:ext uri="{FF2B5EF4-FFF2-40B4-BE49-F238E27FC236}">
                <a16:creationId xmlns:a16="http://schemas.microsoft.com/office/drawing/2014/main" id="{6580E645-DE80-FC07-B464-5F2D34127593}"/>
              </a:ext>
            </a:extLst>
          </p:cNvPr>
          <p:cNvSpPr/>
          <p:nvPr/>
        </p:nvSpPr>
        <p:spPr>
          <a:xfrm>
            <a:off x="3410857" y="4166667"/>
            <a:ext cx="349652" cy="3472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620296"/>
      </p:ext>
    </p:extLst>
  </p:cSld>
  <p:clrMapOvr>
    <a:masterClrMapping/>
  </p:clrMapOvr>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323e3e7-18dc-45e6-99d2-53fab8d99a6d">
      <UserInfo>
        <DisplayName/>
        <AccountId xsi:nil="true"/>
        <AccountType/>
      </UserInfo>
    </SharedWithUsers>
    <rzni xmlns="fac5c5d6-3f40-4888-827f-2feba602e379" xsi:nil="true"/>
    <f0ly xmlns="fac5c5d6-3f40-4888-827f-2feba602e379">
      <UserInfo>
        <DisplayName/>
        <AccountId xsi:nil="true"/>
        <AccountType/>
      </UserInfo>
    </f0ly>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677089-0F61-4A3B-827B-C13FC83C6673}">
  <ds:schemaRefs>
    <ds:schemaRef ds:uri="http://purl.org/dc/terms/"/>
    <ds:schemaRef ds:uri="http://schemas.microsoft.com/office/infopath/2007/PartnerControls"/>
    <ds:schemaRef ds:uri="http://schemas.microsoft.com/office/2006/documentManagement/types"/>
    <ds:schemaRef ds:uri="http://purl.org/dc/elements/1.1/"/>
    <ds:schemaRef ds:uri="http://www.w3.org/XML/1998/namespace"/>
    <ds:schemaRef ds:uri="http://purl.org/dc/dcmitype/"/>
    <ds:schemaRef ds:uri="http://schemas.microsoft.com/office/2006/metadata/properties"/>
    <ds:schemaRef ds:uri="e4ba2fa9-93a3-427a-84ce-6563478daa99"/>
    <ds:schemaRef ds:uri="http://schemas.openxmlformats.org/package/2006/metadata/core-properties"/>
    <ds:schemaRef ds:uri="b0410a83-fb86-4b36-bc62-cb9452be8771"/>
    <ds:schemaRef ds:uri="0323e3e7-18dc-45e6-99d2-53fab8d99a6d"/>
    <ds:schemaRef ds:uri="fac5c5d6-3f40-4888-827f-2feba602e379"/>
  </ds:schemaRefs>
</ds:datastoreItem>
</file>

<file path=customXml/itemProps2.xml><?xml version="1.0" encoding="utf-8"?>
<ds:datastoreItem xmlns:ds="http://schemas.openxmlformats.org/officeDocument/2006/customXml" ds:itemID="{5C80F207-BEB7-4D04-B584-A93E77C9D2EB}">
  <ds:schemaRefs>
    <ds:schemaRef ds:uri="http://schemas.microsoft.com/sharepoint/v3/contenttype/forms"/>
  </ds:schemaRefs>
</ds:datastoreItem>
</file>

<file path=customXml/itemProps3.xml><?xml version="1.0" encoding="utf-8"?>
<ds:datastoreItem xmlns:ds="http://schemas.openxmlformats.org/officeDocument/2006/customXml" ds:itemID="{04B78F6E-6B02-4E21-AF44-8EC466A593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17087</TotalTime>
  <Words>3235</Words>
  <Application>Microsoft Office PowerPoint</Application>
  <PresentationFormat>On-screen Show (16:9)</PresentationFormat>
  <Paragraphs>284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Ester Benedit Martínez</dc:creator>
  <cp:lastModifiedBy>Belkis M. Reyes-Fernandez</cp:lastModifiedBy>
  <cp:revision>403</cp:revision>
  <dcterms:created xsi:type="dcterms:W3CDTF">2016-07-11T04:31:49Z</dcterms:created>
  <dcterms:modified xsi:type="dcterms:W3CDTF">2023-12-13T10:33:26Z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MediaServiceImageTags">
    <vt:lpwstr/>
  </property>
</Properties>
</file>