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0"/>
  </p:notesMasterIdLst>
  <p:handoutMasterIdLst>
    <p:handoutMasterId r:id="rId41"/>
  </p:handoutMasterIdLst>
  <p:sldIdLst>
    <p:sldId id="261" r:id="rId5"/>
    <p:sldId id="375" r:id="rId6"/>
    <p:sldId id="368" r:id="rId7"/>
    <p:sldId id="532" r:id="rId8"/>
    <p:sldId id="546" r:id="rId9"/>
    <p:sldId id="535" r:id="rId10"/>
    <p:sldId id="536" r:id="rId11"/>
    <p:sldId id="537" r:id="rId12"/>
    <p:sldId id="538" r:id="rId13"/>
    <p:sldId id="539" r:id="rId14"/>
    <p:sldId id="561" r:id="rId15"/>
    <p:sldId id="540" r:id="rId16"/>
    <p:sldId id="541" r:id="rId17"/>
    <p:sldId id="542" r:id="rId18"/>
    <p:sldId id="543" r:id="rId19"/>
    <p:sldId id="544" r:id="rId20"/>
    <p:sldId id="545" r:id="rId21"/>
    <p:sldId id="547" r:id="rId22"/>
    <p:sldId id="560" r:id="rId23"/>
    <p:sldId id="559" r:id="rId24"/>
    <p:sldId id="548" r:id="rId25"/>
    <p:sldId id="549" r:id="rId26"/>
    <p:sldId id="550" r:id="rId27"/>
    <p:sldId id="551" r:id="rId28"/>
    <p:sldId id="552" r:id="rId29"/>
    <p:sldId id="553" r:id="rId30"/>
    <p:sldId id="554" r:id="rId31"/>
    <p:sldId id="556" r:id="rId32"/>
    <p:sldId id="557" r:id="rId33"/>
    <p:sldId id="555" r:id="rId34"/>
    <p:sldId id="558" r:id="rId35"/>
    <p:sldId id="562" r:id="rId36"/>
    <p:sldId id="564" r:id="rId37"/>
    <p:sldId id="563" r:id="rId38"/>
    <p:sldId id="785" r:id="rId39"/>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9" userDrawn="1">
          <p15:clr>
            <a:srgbClr val="A4A3A4"/>
          </p15:clr>
        </p15:guide>
        <p15:guide id="2" pos="6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292A"/>
    <a:srgbClr val="339966"/>
    <a:srgbClr val="0099CC"/>
    <a:srgbClr val="0066FF"/>
    <a:srgbClr val="327F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291C29-D1ED-22F2-8C3D-F4D333E7B7A8}" v="903" dt="2023-12-13T10:12:14.579"/>
    <p1510:client id="{E3BB12CC-DF11-09E3-3716-7BF4AB37797D}" v="1" dt="2023-12-13T09:15:45.3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71" autoAdjust="0"/>
    <p:restoredTop sz="93980" autoAdjust="0"/>
  </p:normalViewPr>
  <p:slideViewPr>
    <p:cSldViewPr snapToGrid="0" snapToObjects="1">
      <p:cViewPr varScale="1">
        <p:scale>
          <a:sx n="105" d="100"/>
          <a:sy n="105" d="100"/>
        </p:scale>
        <p:origin x="835" y="62"/>
      </p:cViewPr>
      <p:guideLst>
        <p:guide orient="horz" pos="599"/>
        <p:guide pos="680"/>
      </p:guideLst>
    </p:cSldViewPr>
  </p:slideViewPr>
  <p:notesTextViewPr>
    <p:cViewPr>
      <p:scale>
        <a:sx n="100" d="100"/>
        <a:sy n="100" d="100"/>
      </p:scale>
      <p:origin x="0" y="0"/>
    </p:cViewPr>
  </p:notesTextViewPr>
  <p:sorterViewPr>
    <p:cViewPr>
      <p:scale>
        <a:sx n="154" d="100"/>
        <a:sy n="154" d="100"/>
      </p:scale>
      <p:origin x="0" y="-9283"/>
    </p:cViewPr>
  </p:sorterViewPr>
  <p:notesViewPr>
    <p:cSldViewPr snapToGrid="0" snapToObjects="1">
      <p:cViewPr varScale="1">
        <p:scale>
          <a:sx n="95" d="100"/>
          <a:sy n="95" d="100"/>
        </p:scale>
        <p:origin x="4042" y="5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ene Naidoo" userId="S::charlene.naidoo@faculty.gbsb.global::be3a4d7b-217a-4d6d-8d19-aa1039059a41" providerId="AD" clId="Web-{3F291C29-D1ED-22F2-8C3D-F4D333E7B7A8}"/>
    <pc:docChg chg="modSld">
      <pc:chgData name="Charlene Naidoo" userId="S::charlene.naidoo@faculty.gbsb.global::be3a4d7b-217a-4d6d-8d19-aa1039059a41" providerId="AD" clId="Web-{3F291C29-D1ED-22F2-8C3D-F4D333E7B7A8}" dt="2023-12-13T10:11:52.328" v="436" actId="20577"/>
      <pc:docMkLst>
        <pc:docMk/>
      </pc:docMkLst>
      <pc:sldChg chg="modSp">
        <pc:chgData name="Charlene Naidoo" userId="S::charlene.naidoo@faculty.gbsb.global::be3a4d7b-217a-4d6d-8d19-aa1039059a41" providerId="AD" clId="Web-{3F291C29-D1ED-22F2-8C3D-F4D333E7B7A8}" dt="2023-12-13T09:36:56.544" v="9" actId="1076"/>
        <pc:sldMkLst>
          <pc:docMk/>
          <pc:sldMk cId="1692133338" sldId="261"/>
        </pc:sldMkLst>
        <pc:spChg chg="mod">
          <ac:chgData name="Charlene Naidoo" userId="S::charlene.naidoo@faculty.gbsb.global::be3a4d7b-217a-4d6d-8d19-aa1039059a41" providerId="AD" clId="Web-{3F291C29-D1ED-22F2-8C3D-F4D333E7B7A8}" dt="2023-12-13T09:36:38.340" v="1" actId="20577"/>
          <ac:spMkLst>
            <pc:docMk/>
            <pc:sldMk cId="1692133338" sldId="261"/>
            <ac:spMk id="2" creationId="{7BBC568A-54B0-2644-86E3-3D0BC1E1A3FE}"/>
          </ac:spMkLst>
        </pc:spChg>
        <pc:spChg chg="mod">
          <ac:chgData name="Charlene Naidoo" userId="S::charlene.naidoo@faculty.gbsb.global::be3a4d7b-217a-4d6d-8d19-aa1039059a41" providerId="AD" clId="Web-{3F291C29-D1ED-22F2-8C3D-F4D333E7B7A8}" dt="2023-12-13T09:36:56.544" v="9" actId="1076"/>
          <ac:spMkLst>
            <pc:docMk/>
            <pc:sldMk cId="1692133338" sldId="261"/>
            <ac:spMk id="5" creationId="{07A62454-BBA8-E368-F6A4-89A94542F87D}"/>
          </ac:spMkLst>
        </pc:spChg>
      </pc:sldChg>
      <pc:sldChg chg="modSp">
        <pc:chgData name="Charlene Naidoo" userId="S::charlene.naidoo@faculty.gbsb.global::be3a4d7b-217a-4d6d-8d19-aa1039059a41" providerId="AD" clId="Web-{3F291C29-D1ED-22F2-8C3D-F4D333E7B7A8}" dt="2023-12-13T09:39:00.628" v="31" actId="20577"/>
        <pc:sldMkLst>
          <pc:docMk/>
          <pc:sldMk cId="959857183" sldId="368"/>
        </pc:sldMkLst>
        <pc:spChg chg="mod">
          <ac:chgData name="Charlene Naidoo" userId="S::charlene.naidoo@faculty.gbsb.global::be3a4d7b-217a-4d6d-8d19-aa1039059a41" providerId="AD" clId="Web-{3F291C29-D1ED-22F2-8C3D-F4D333E7B7A8}" dt="2023-12-13T09:37:26.733" v="18" actId="20577"/>
          <ac:spMkLst>
            <pc:docMk/>
            <pc:sldMk cId="959857183" sldId="368"/>
            <ac:spMk id="2" creationId="{E1E0B911-EF6C-47CC-533B-0899FB85A3F6}"/>
          </ac:spMkLst>
        </pc:spChg>
        <pc:spChg chg="mod">
          <ac:chgData name="Charlene Naidoo" userId="S::charlene.naidoo@faculty.gbsb.global::be3a4d7b-217a-4d6d-8d19-aa1039059a41" providerId="AD" clId="Web-{3F291C29-D1ED-22F2-8C3D-F4D333E7B7A8}" dt="2023-12-13T09:37:37.202" v="21" actId="20577"/>
          <ac:spMkLst>
            <pc:docMk/>
            <pc:sldMk cId="959857183" sldId="368"/>
            <ac:spMk id="3" creationId="{7B07B872-D442-7620-39CE-BE9A223BCD9C}"/>
          </ac:spMkLst>
        </pc:spChg>
        <pc:spChg chg="mod">
          <ac:chgData name="Charlene Naidoo" userId="S::charlene.naidoo@faculty.gbsb.global::be3a4d7b-217a-4d6d-8d19-aa1039059a41" providerId="AD" clId="Web-{3F291C29-D1ED-22F2-8C3D-F4D333E7B7A8}" dt="2023-12-13T09:39:00.628" v="31" actId="20577"/>
          <ac:spMkLst>
            <pc:docMk/>
            <pc:sldMk cId="959857183" sldId="368"/>
            <ac:spMk id="7" creationId="{00000000-0000-0000-0000-000000000000}"/>
          </ac:spMkLst>
        </pc:spChg>
      </pc:sldChg>
      <pc:sldChg chg="delSp modSp">
        <pc:chgData name="Charlene Naidoo" userId="S::charlene.naidoo@faculty.gbsb.global::be3a4d7b-217a-4d6d-8d19-aa1039059a41" providerId="AD" clId="Web-{3F291C29-D1ED-22F2-8C3D-F4D333E7B7A8}" dt="2023-12-13T09:37:23.123" v="17"/>
        <pc:sldMkLst>
          <pc:docMk/>
          <pc:sldMk cId="2800432605" sldId="375"/>
        </pc:sldMkLst>
        <pc:spChg chg="del mod">
          <ac:chgData name="Charlene Naidoo" userId="S::charlene.naidoo@faculty.gbsb.global::be3a4d7b-217a-4d6d-8d19-aa1039059a41" providerId="AD" clId="Web-{3F291C29-D1ED-22F2-8C3D-F4D333E7B7A8}" dt="2023-12-13T09:37:23.123" v="17"/>
          <ac:spMkLst>
            <pc:docMk/>
            <pc:sldMk cId="2800432605" sldId="375"/>
            <ac:spMk id="5" creationId="{24A0706C-ABD2-333E-224A-0DE913C59224}"/>
          </ac:spMkLst>
        </pc:spChg>
        <pc:spChg chg="mod">
          <ac:chgData name="Charlene Naidoo" userId="S::charlene.naidoo@faculty.gbsb.global::be3a4d7b-217a-4d6d-8d19-aa1039059a41" providerId="AD" clId="Web-{3F291C29-D1ED-22F2-8C3D-F4D333E7B7A8}" dt="2023-12-13T09:37:17.264" v="15" actId="20577"/>
          <ac:spMkLst>
            <pc:docMk/>
            <pc:sldMk cId="2800432605" sldId="375"/>
            <ac:spMk id="6" creationId="{C0CFD38A-E0FD-A54F-D319-EA4C8EB8982A}"/>
          </ac:spMkLst>
        </pc:spChg>
        <pc:spChg chg="mod">
          <ac:chgData name="Charlene Naidoo" userId="S::charlene.naidoo@faculty.gbsb.global::be3a4d7b-217a-4d6d-8d19-aa1039059a41" providerId="AD" clId="Web-{3F291C29-D1ED-22F2-8C3D-F4D333E7B7A8}" dt="2023-12-13T09:37:02.107" v="10" actId="20577"/>
          <ac:spMkLst>
            <pc:docMk/>
            <pc:sldMk cId="2800432605" sldId="375"/>
            <ac:spMk id="10" creationId="{5E36F6C6-3B6E-7146-BBE0-74177132A910}"/>
          </ac:spMkLst>
        </pc:spChg>
      </pc:sldChg>
      <pc:sldChg chg="delSp modSp">
        <pc:chgData name="Charlene Naidoo" userId="S::charlene.naidoo@faculty.gbsb.global::be3a4d7b-217a-4d6d-8d19-aa1039059a41" providerId="AD" clId="Web-{3F291C29-D1ED-22F2-8C3D-F4D333E7B7A8}" dt="2023-12-13T09:40:11.069" v="56" actId="20577"/>
        <pc:sldMkLst>
          <pc:docMk/>
          <pc:sldMk cId="3035584496" sldId="532"/>
        </pc:sldMkLst>
        <pc:spChg chg="del mod">
          <ac:chgData name="Charlene Naidoo" userId="S::charlene.naidoo@faculty.gbsb.global::be3a4d7b-217a-4d6d-8d19-aa1039059a41" providerId="AD" clId="Web-{3F291C29-D1ED-22F2-8C3D-F4D333E7B7A8}" dt="2023-12-13T09:39:05.925" v="33"/>
          <ac:spMkLst>
            <pc:docMk/>
            <pc:sldMk cId="3035584496" sldId="532"/>
            <ac:spMk id="2" creationId="{E1E0B911-EF6C-47CC-533B-0899FB85A3F6}"/>
          </ac:spMkLst>
        </pc:spChg>
        <pc:spChg chg="mod">
          <ac:chgData name="Charlene Naidoo" userId="S::charlene.naidoo@faculty.gbsb.global::be3a4d7b-217a-4d6d-8d19-aa1039059a41" providerId="AD" clId="Web-{3F291C29-D1ED-22F2-8C3D-F4D333E7B7A8}" dt="2023-12-13T09:39:11.503" v="36" actId="20577"/>
          <ac:spMkLst>
            <pc:docMk/>
            <pc:sldMk cId="3035584496" sldId="532"/>
            <ac:spMk id="3" creationId="{7B07B872-D442-7620-39CE-BE9A223BCD9C}"/>
          </ac:spMkLst>
        </pc:spChg>
        <pc:spChg chg="mod">
          <ac:chgData name="Charlene Naidoo" userId="S::charlene.naidoo@faculty.gbsb.global::be3a4d7b-217a-4d6d-8d19-aa1039059a41" providerId="AD" clId="Web-{3F291C29-D1ED-22F2-8C3D-F4D333E7B7A8}" dt="2023-12-13T09:40:11.069" v="56" actId="20577"/>
          <ac:spMkLst>
            <pc:docMk/>
            <pc:sldMk cId="3035584496" sldId="532"/>
            <ac:spMk id="6" creationId="{2B73AD60-3C58-8B5F-3D0A-DBFF08D56FB6}"/>
          </ac:spMkLst>
        </pc:spChg>
        <pc:spChg chg="mod">
          <ac:chgData name="Charlene Naidoo" userId="S::charlene.naidoo@faculty.gbsb.global::be3a4d7b-217a-4d6d-8d19-aa1039059a41" providerId="AD" clId="Web-{3F291C29-D1ED-22F2-8C3D-F4D333E7B7A8}" dt="2023-12-13T09:39:15.175" v="37" actId="20577"/>
          <ac:spMkLst>
            <pc:docMk/>
            <pc:sldMk cId="3035584496" sldId="532"/>
            <ac:spMk id="7" creationId="{00000000-0000-0000-0000-000000000000}"/>
          </ac:spMkLst>
        </pc:spChg>
      </pc:sldChg>
      <pc:sldChg chg="modSp">
        <pc:chgData name="Charlene Naidoo" userId="S::charlene.naidoo@faculty.gbsb.global::be3a4d7b-217a-4d6d-8d19-aa1039059a41" providerId="AD" clId="Web-{3F291C29-D1ED-22F2-8C3D-F4D333E7B7A8}" dt="2023-12-13T10:11:52.328" v="436" actId="20577"/>
        <pc:sldMkLst>
          <pc:docMk/>
          <pc:sldMk cId="1243840157" sldId="535"/>
        </pc:sldMkLst>
        <pc:spChg chg="mod">
          <ac:chgData name="Charlene Naidoo" userId="S::charlene.naidoo@faculty.gbsb.global::be3a4d7b-217a-4d6d-8d19-aa1039059a41" providerId="AD" clId="Web-{3F291C29-D1ED-22F2-8C3D-F4D333E7B7A8}" dt="2023-12-13T09:40:48.008" v="71" actId="20577"/>
          <ac:spMkLst>
            <pc:docMk/>
            <pc:sldMk cId="1243840157" sldId="535"/>
            <ac:spMk id="2" creationId="{E1E0B911-EF6C-47CC-533B-0899FB85A3F6}"/>
          </ac:spMkLst>
        </pc:spChg>
        <pc:spChg chg="mod">
          <ac:chgData name="Charlene Naidoo" userId="S::charlene.naidoo@faculty.gbsb.global::be3a4d7b-217a-4d6d-8d19-aa1039059a41" providerId="AD" clId="Web-{3F291C29-D1ED-22F2-8C3D-F4D333E7B7A8}" dt="2023-12-13T09:40:53.711" v="74" actId="20577"/>
          <ac:spMkLst>
            <pc:docMk/>
            <pc:sldMk cId="1243840157" sldId="535"/>
            <ac:spMk id="3" creationId="{7B07B872-D442-7620-39CE-BE9A223BCD9C}"/>
          </ac:spMkLst>
        </pc:spChg>
        <pc:spChg chg="mod">
          <ac:chgData name="Charlene Naidoo" userId="S::charlene.naidoo@faculty.gbsb.global::be3a4d7b-217a-4d6d-8d19-aa1039059a41" providerId="AD" clId="Web-{3F291C29-D1ED-22F2-8C3D-F4D333E7B7A8}" dt="2023-12-13T10:11:52.328" v="436" actId="20577"/>
          <ac:spMkLst>
            <pc:docMk/>
            <pc:sldMk cId="1243840157" sldId="535"/>
            <ac:spMk id="5" creationId="{FBA18C07-F8D7-ACD3-2B90-306D0B57B038}"/>
          </ac:spMkLst>
        </pc:spChg>
        <pc:spChg chg="mod">
          <ac:chgData name="Charlene Naidoo" userId="S::charlene.naidoo@faculty.gbsb.global::be3a4d7b-217a-4d6d-8d19-aa1039059a41" providerId="AD" clId="Web-{3F291C29-D1ED-22F2-8C3D-F4D333E7B7A8}" dt="2023-12-13T09:41:02.602" v="76" actId="20577"/>
          <ac:spMkLst>
            <pc:docMk/>
            <pc:sldMk cId="1243840157" sldId="535"/>
            <ac:spMk id="6" creationId="{2B73AD60-3C58-8B5F-3D0A-DBFF08D56FB6}"/>
          </ac:spMkLst>
        </pc:spChg>
        <pc:spChg chg="mod">
          <ac:chgData name="Charlene Naidoo" userId="S::charlene.naidoo@faculty.gbsb.global::be3a4d7b-217a-4d6d-8d19-aa1039059a41" providerId="AD" clId="Web-{3F291C29-D1ED-22F2-8C3D-F4D333E7B7A8}" dt="2023-12-13T09:41:10.321" v="80" actId="20577"/>
          <ac:spMkLst>
            <pc:docMk/>
            <pc:sldMk cId="1243840157" sldId="535"/>
            <ac:spMk id="7" creationId="{00000000-0000-0000-0000-000000000000}"/>
          </ac:spMkLst>
        </pc:spChg>
      </pc:sldChg>
      <pc:sldChg chg="delSp modSp">
        <pc:chgData name="Charlene Naidoo" userId="S::charlene.naidoo@faculty.gbsb.global::be3a4d7b-217a-4d6d-8d19-aa1039059a41" providerId="AD" clId="Web-{3F291C29-D1ED-22F2-8C3D-F4D333E7B7A8}" dt="2023-12-13T09:43:08.499" v="129" actId="1076"/>
        <pc:sldMkLst>
          <pc:docMk/>
          <pc:sldMk cId="87974889" sldId="536"/>
        </pc:sldMkLst>
        <pc:spChg chg="del mod">
          <ac:chgData name="Charlene Naidoo" userId="S::charlene.naidoo@faculty.gbsb.global::be3a4d7b-217a-4d6d-8d19-aa1039059a41" providerId="AD" clId="Web-{3F291C29-D1ED-22F2-8C3D-F4D333E7B7A8}" dt="2023-12-13T09:41:51.136" v="91"/>
          <ac:spMkLst>
            <pc:docMk/>
            <pc:sldMk cId="87974889" sldId="536"/>
            <ac:spMk id="2" creationId="{E1E0B911-EF6C-47CC-533B-0899FB85A3F6}"/>
          </ac:spMkLst>
        </pc:spChg>
        <pc:spChg chg="mod">
          <ac:chgData name="Charlene Naidoo" userId="S::charlene.naidoo@faculty.gbsb.global::be3a4d7b-217a-4d6d-8d19-aa1039059a41" providerId="AD" clId="Web-{3F291C29-D1ED-22F2-8C3D-F4D333E7B7A8}" dt="2023-12-13T09:42:19.043" v="111" actId="20577"/>
          <ac:spMkLst>
            <pc:docMk/>
            <pc:sldMk cId="87974889" sldId="536"/>
            <ac:spMk id="3" creationId="{7B07B872-D442-7620-39CE-BE9A223BCD9C}"/>
          </ac:spMkLst>
        </pc:spChg>
        <pc:spChg chg="mod">
          <ac:chgData name="Charlene Naidoo" userId="S::charlene.naidoo@faculty.gbsb.global::be3a4d7b-217a-4d6d-8d19-aa1039059a41" providerId="AD" clId="Web-{3F291C29-D1ED-22F2-8C3D-F4D333E7B7A8}" dt="2023-12-13T09:42:29.372" v="115" actId="20577"/>
          <ac:spMkLst>
            <pc:docMk/>
            <pc:sldMk cId="87974889" sldId="536"/>
            <ac:spMk id="5" creationId="{FBA18C07-F8D7-ACD3-2B90-306D0B57B038}"/>
          </ac:spMkLst>
        </pc:spChg>
        <pc:spChg chg="mod">
          <ac:chgData name="Charlene Naidoo" userId="S::charlene.naidoo@faculty.gbsb.global::be3a4d7b-217a-4d6d-8d19-aa1039059a41" providerId="AD" clId="Web-{3F291C29-D1ED-22F2-8C3D-F4D333E7B7A8}" dt="2023-12-13T09:42:25.528" v="114" actId="20577"/>
          <ac:spMkLst>
            <pc:docMk/>
            <pc:sldMk cId="87974889" sldId="536"/>
            <ac:spMk id="6" creationId="{2B73AD60-3C58-8B5F-3D0A-DBFF08D56FB6}"/>
          </ac:spMkLst>
        </pc:spChg>
        <pc:spChg chg="mod">
          <ac:chgData name="Charlene Naidoo" userId="S::charlene.naidoo@faculty.gbsb.global::be3a4d7b-217a-4d6d-8d19-aa1039059a41" providerId="AD" clId="Web-{3F291C29-D1ED-22F2-8C3D-F4D333E7B7A8}" dt="2023-12-13T09:42:22.497" v="113" actId="20577"/>
          <ac:spMkLst>
            <pc:docMk/>
            <pc:sldMk cId="87974889" sldId="536"/>
            <ac:spMk id="7" creationId="{00000000-0000-0000-0000-000000000000}"/>
          </ac:spMkLst>
        </pc:spChg>
        <pc:spChg chg="mod">
          <ac:chgData name="Charlene Naidoo" userId="S::charlene.naidoo@faculty.gbsb.global::be3a4d7b-217a-4d6d-8d19-aa1039059a41" providerId="AD" clId="Web-{3F291C29-D1ED-22F2-8C3D-F4D333E7B7A8}" dt="2023-12-13T09:43:08.499" v="129" actId="1076"/>
          <ac:spMkLst>
            <pc:docMk/>
            <pc:sldMk cId="87974889" sldId="536"/>
            <ac:spMk id="9" creationId="{8ABC4B8F-48EE-220C-12F5-EA759B2517A2}"/>
          </ac:spMkLst>
        </pc:spChg>
      </pc:sldChg>
      <pc:sldChg chg="delSp modSp">
        <pc:chgData name="Charlene Naidoo" userId="S::charlene.naidoo@faculty.gbsb.global::be3a4d7b-217a-4d6d-8d19-aa1039059a41" providerId="AD" clId="Web-{3F291C29-D1ED-22F2-8C3D-F4D333E7B7A8}" dt="2023-12-13T09:44:11.127" v="153" actId="20577"/>
        <pc:sldMkLst>
          <pc:docMk/>
          <pc:sldMk cId="836845499" sldId="537"/>
        </pc:sldMkLst>
        <pc:spChg chg="mod">
          <ac:chgData name="Charlene Naidoo" userId="S::charlene.naidoo@faculty.gbsb.global::be3a4d7b-217a-4d6d-8d19-aa1039059a41" providerId="AD" clId="Web-{3F291C29-D1ED-22F2-8C3D-F4D333E7B7A8}" dt="2023-12-13T09:43:13.639" v="130" actId="20577"/>
          <ac:spMkLst>
            <pc:docMk/>
            <pc:sldMk cId="836845499" sldId="537"/>
            <ac:spMk id="2" creationId="{E1E0B911-EF6C-47CC-533B-0899FB85A3F6}"/>
          </ac:spMkLst>
        </pc:spChg>
        <pc:spChg chg="mod">
          <ac:chgData name="Charlene Naidoo" userId="S::charlene.naidoo@faculty.gbsb.global::be3a4d7b-217a-4d6d-8d19-aa1039059a41" providerId="AD" clId="Web-{3F291C29-D1ED-22F2-8C3D-F4D333E7B7A8}" dt="2023-12-13T09:43:20.265" v="133" actId="20577"/>
          <ac:spMkLst>
            <pc:docMk/>
            <pc:sldMk cId="836845499" sldId="537"/>
            <ac:spMk id="3" creationId="{7B07B872-D442-7620-39CE-BE9A223BCD9C}"/>
          </ac:spMkLst>
        </pc:spChg>
        <pc:spChg chg="del">
          <ac:chgData name="Charlene Naidoo" userId="S::charlene.naidoo@faculty.gbsb.global::be3a4d7b-217a-4d6d-8d19-aa1039059a41" providerId="AD" clId="Web-{3F291C29-D1ED-22F2-8C3D-F4D333E7B7A8}" dt="2023-12-13T09:43:21.671" v="134"/>
          <ac:spMkLst>
            <pc:docMk/>
            <pc:sldMk cId="836845499" sldId="537"/>
            <ac:spMk id="6" creationId="{2B73AD60-3C58-8B5F-3D0A-DBFF08D56FB6}"/>
          </ac:spMkLst>
        </pc:spChg>
        <pc:spChg chg="mod">
          <ac:chgData name="Charlene Naidoo" userId="S::charlene.naidoo@faculty.gbsb.global::be3a4d7b-217a-4d6d-8d19-aa1039059a41" providerId="AD" clId="Web-{3F291C29-D1ED-22F2-8C3D-F4D333E7B7A8}" dt="2023-12-13T09:43:24.937" v="135" actId="20577"/>
          <ac:spMkLst>
            <pc:docMk/>
            <pc:sldMk cId="836845499" sldId="537"/>
            <ac:spMk id="7" creationId="{00000000-0000-0000-0000-000000000000}"/>
          </ac:spMkLst>
        </pc:spChg>
        <pc:spChg chg="mod">
          <ac:chgData name="Charlene Naidoo" userId="S::charlene.naidoo@faculty.gbsb.global::be3a4d7b-217a-4d6d-8d19-aa1039059a41" providerId="AD" clId="Web-{3F291C29-D1ED-22F2-8C3D-F4D333E7B7A8}" dt="2023-12-13T09:44:11.127" v="153" actId="20577"/>
          <ac:spMkLst>
            <pc:docMk/>
            <pc:sldMk cId="836845499" sldId="537"/>
            <ac:spMk id="10" creationId="{2017A11C-9093-D318-9164-B218C23959AB}"/>
          </ac:spMkLst>
        </pc:spChg>
      </pc:sldChg>
      <pc:sldChg chg="modSp">
        <pc:chgData name="Charlene Naidoo" userId="S::charlene.naidoo@faculty.gbsb.global::be3a4d7b-217a-4d6d-8d19-aa1039059a41" providerId="AD" clId="Web-{3F291C29-D1ED-22F2-8C3D-F4D333E7B7A8}" dt="2023-12-13T09:45:06.770" v="167" actId="20577"/>
        <pc:sldMkLst>
          <pc:docMk/>
          <pc:sldMk cId="1805209670" sldId="538"/>
        </pc:sldMkLst>
        <pc:spChg chg="mod">
          <ac:chgData name="Charlene Naidoo" userId="S::charlene.naidoo@faculty.gbsb.global::be3a4d7b-217a-4d6d-8d19-aa1039059a41" providerId="AD" clId="Web-{3F291C29-D1ED-22F2-8C3D-F4D333E7B7A8}" dt="2023-12-13T09:44:16.127" v="154" actId="20577"/>
          <ac:spMkLst>
            <pc:docMk/>
            <pc:sldMk cId="1805209670" sldId="538"/>
            <ac:spMk id="2" creationId="{E1E0B911-EF6C-47CC-533B-0899FB85A3F6}"/>
          </ac:spMkLst>
        </pc:spChg>
        <pc:spChg chg="mod">
          <ac:chgData name="Charlene Naidoo" userId="S::charlene.naidoo@faculty.gbsb.global::be3a4d7b-217a-4d6d-8d19-aa1039059a41" providerId="AD" clId="Web-{3F291C29-D1ED-22F2-8C3D-F4D333E7B7A8}" dt="2023-12-13T09:44:22.440" v="157" actId="20577"/>
          <ac:spMkLst>
            <pc:docMk/>
            <pc:sldMk cId="1805209670" sldId="538"/>
            <ac:spMk id="3" creationId="{7B07B872-D442-7620-39CE-BE9A223BCD9C}"/>
          </ac:spMkLst>
        </pc:spChg>
        <pc:spChg chg="mod">
          <ac:chgData name="Charlene Naidoo" userId="S::charlene.naidoo@faculty.gbsb.global::be3a4d7b-217a-4d6d-8d19-aa1039059a41" providerId="AD" clId="Web-{3F291C29-D1ED-22F2-8C3D-F4D333E7B7A8}" dt="2023-12-13T09:45:06.770" v="167" actId="20577"/>
          <ac:spMkLst>
            <pc:docMk/>
            <pc:sldMk cId="1805209670" sldId="538"/>
            <ac:spMk id="4" creationId="{25B1D440-1646-0A5E-832D-1BD3E67A0B3C}"/>
          </ac:spMkLst>
        </pc:spChg>
        <pc:spChg chg="mod">
          <ac:chgData name="Charlene Naidoo" userId="S::charlene.naidoo@faculty.gbsb.global::be3a4d7b-217a-4d6d-8d19-aa1039059a41" providerId="AD" clId="Web-{3F291C29-D1ED-22F2-8C3D-F4D333E7B7A8}" dt="2023-12-13T09:44:25.768" v="158" actId="20577"/>
          <ac:spMkLst>
            <pc:docMk/>
            <pc:sldMk cId="1805209670" sldId="538"/>
            <ac:spMk id="7" creationId="{00000000-0000-0000-0000-000000000000}"/>
          </ac:spMkLst>
        </pc:spChg>
      </pc:sldChg>
      <pc:sldChg chg="delSp modSp">
        <pc:chgData name="Charlene Naidoo" userId="S::charlene.naidoo@faculty.gbsb.global::be3a4d7b-217a-4d6d-8d19-aa1039059a41" providerId="AD" clId="Web-{3F291C29-D1ED-22F2-8C3D-F4D333E7B7A8}" dt="2023-12-13T09:45:34.130" v="176" actId="20577"/>
        <pc:sldMkLst>
          <pc:docMk/>
          <pc:sldMk cId="2608672297" sldId="539"/>
        </pc:sldMkLst>
        <pc:spChg chg="del mod">
          <ac:chgData name="Charlene Naidoo" userId="S::charlene.naidoo@faculty.gbsb.global::be3a4d7b-217a-4d6d-8d19-aa1039059a41" providerId="AD" clId="Web-{3F291C29-D1ED-22F2-8C3D-F4D333E7B7A8}" dt="2023-12-13T09:45:11.489" v="169"/>
          <ac:spMkLst>
            <pc:docMk/>
            <pc:sldMk cId="2608672297" sldId="539"/>
            <ac:spMk id="2" creationId="{E1E0B911-EF6C-47CC-533B-0899FB85A3F6}"/>
          </ac:spMkLst>
        </pc:spChg>
        <pc:spChg chg="mod">
          <ac:chgData name="Charlene Naidoo" userId="S::charlene.naidoo@faculty.gbsb.global::be3a4d7b-217a-4d6d-8d19-aa1039059a41" providerId="AD" clId="Web-{3F291C29-D1ED-22F2-8C3D-F4D333E7B7A8}" dt="2023-12-13T09:45:18.192" v="171" actId="20577"/>
          <ac:spMkLst>
            <pc:docMk/>
            <pc:sldMk cId="2608672297" sldId="539"/>
            <ac:spMk id="3" creationId="{7B07B872-D442-7620-39CE-BE9A223BCD9C}"/>
          </ac:spMkLst>
        </pc:spChg>
        <pc:spChg chg="mod">
          <ac:chgData name="Charlene Naidoo" userId="S::charlene.naidoo@faculty.gbsb.global::be3a4d7b-217a-4d6d-8d19-aa1039059a41" providerId="AD" clId="Web-{3F291C29-D1ED-22F2-8C3D-F4D333E7B7A8}" dt="2023-12-13T09:45:34.130" v="176" actId="20577"/>
          <ac:spMkLst>
            <pc:docMk/>
            <pc:sldMk cId="2608672297" sldId="539"/>
            <ac:spMk id="4" creationId="{25B1D440-1646-0A5E-832D-1BD3E67A0B3C}"/>
          </ac:spMkLst>
        </pc:spChg>
        <pc:spChg chg="mod">
          <ac:chgData name="Charlene Naidoo" userId="S::charlene.naidoo@faculty.gbsb.global::be3a4d7b-217a-4d6d-8d19-aa1039059a41" providerId="AD" clId="Web-{3F291C29-D1ED-22F2-8C3D-F4D333E7B7A8}" dt="2023-12-13T09:45:28.943" v="175" actId="20577"/>
          <ac:spMkLst>
            <pc:docMk/>
            <pc:sldMk cId="2608672297" sldId="539"/>
            <ac:spMk id="5" creationId="{4EFA5FA3-CA7E-96E8-0EAB-68B0500E1C34}"/>
          </ac:spMkLst>
        </pc:spChg>
        <pc:spChg chg="mod">
          <ac:chgData name="Charlene Naidoo" userId="S::charlene.naidoo@faculty.gbsb.global::be3a4d7b-217a-4d6d-8d19-aa1039059a41" providerId="AD" clId="Web-{3F291C29-D1ED-22F2-8C3D-F4D333E7B7A8}" dt="2023-12-13T09:45:19.286" v="172" actId="20577"/>
          <ac:spMkLst>
            <pc:docMk/>
            <pc:sldMk cId="2608672297" sldId="539"/>
            <ac:spMk id="7" creationId="{00000000-0000-0000-0000-000000000000}"/>
          </ac:spMkLst>
        </pc:spChg>
      </pc:sldChg>
      <pc:sldChg chg="delSp modSp">
        <pc:chgData name="Charlene Naidoo" userId="S::charlene.naidoo@faculty.gbsb.global::be3a4d7b-217a-4d6d-8d19-aa1039059a41" providerId="AD" clId="Web-{3F291C29-D1ED-22F2-8C3D-F4D333E7B7A8}" dt="2023-12-13T09:46:59.728" v="196" actId="20577"/>
        <pc:sldMkLst>
          <pc:docMk/>
          <pc:sldMk cId="2465477751" sldId="540"/>
        </pc:sldMkLst>
        <pc:spChg chg="del mod">
          <ac:chgData name="Charlene Naidoo" userId="S::charlene.naidoo@faculty.gbsb.global::be3a4d7b-217a-4d6d-8d19-aa1039059a41" providerId="AD" clId="Web-{3F291C29-D1ED-22F2-8C3D-F4D333E7B7A8}" dt="2023-12-13T09:46:21.195" v="185"/>
          <ac:spMkLst>
            <pc:docMk/>
            <pc:sldMk cId="2465477751" sldId="540"/>
            <ac:spMk id="2" creationId="{E1E0B911-EF6C-47CC-533B-0899FB85A3F6}"/>
          </ac:spMkLst>
        </pc:spChg>
        <pc:spChg chg="mod">
          <ac:chgData name="Charlene Naidoo" userId="S::charlene.naidoo@faculty.gbsb.global::be3a4d7b-217a-4d6d-8d19-aa1039059a41" providerId="AD" clId="Web-{3F291C29-D1ED-22F2-8C3D-F4D333E7B7A8}" dt="2023-12-13T09:46:28.398" v="187" actId="20577"/>
          <ac:spMkLst>
            <pc:docMk/>
            <pc:sldMk cId="2465477751" sldId="540"/>
            <ac:spMk id="3" creationId="{7B07B872-D442-7620-39CE-BE9A223BCD9C}"/>
          </ac:spMkLst>
        </pc:spChg>
        <pc:spChg chg="mod">
          <ac:chgData name="Charlene Naidoo" userId="S::charlene.naidoo@faculty.gbsb.global::be3a4d7b-217a-4d6d-8d19-aa1039059a41" providerId="AD" clId="Web-{3F291C29-D1ED-22F2-8C3D-F4D333E7B7A8}" dt="2023-12-13T09:46:29.039" v="188" actId="20577"/>
          <ac:spMkLst>
            <pc:docMk/>
            <pc:sldMk cId="2465477751" sldId="540"/>
            <ac:spMk id="7" creationId="{00000000-0000-0000-0000-000000000000}"/>
          </ac:spMkLst>
        </pc:spChg>
        <pc:spChg chg="mod">
          <ac:chgData name="Charlene Naidoo" userId="S::charlene.naidoo@faculty.gbsb.global::be3a4d7b-217a-4d6d-8d19-aa1039059a41" providerId="AD" clId="Web-{3F291C29-D1ED-22F2-8C3D-F4D333E7B7A8}" dt="2023-12-13T09:46:59.728" v="196" actId="20577"/>
          <ac:spMkLst>
            <pc:docMk/>
            <pc:sldMk cId="2465477751" sldId="540"/>
            <ac:spMk id="9" creationId="{F671AEC5-199A-6B18-9E74-41C723407390}"/>
          </ac:spMkLst>
        </pc:spChg>
      </pc:sldChg>
      <pc:sldChg chg="modSp">
        <pc:chgData name="Charlene Naidoo" userId="S::charlene.naidoo@faculty.gbsb.global::be3a4d7b-217a-4d6d-8d19-aa1039059a41" providerId="AD" clId="Web-{3F291C29-D1ED-22F2-8C3D-F4D333E7B7A8}" dt="2023-12-13T09:47:24.807" v="204" actId="1076"/>
        <pc:sldMkLst>
          <pc:docMk/>
          <pc:sldMk cId="2666635867" sldId="541"/>
        </pc:sldMkLst>
        <pc:spChg chg="mod">
          <ac:chgData name="Charlene Naidoo" userId="S::charlene.naidoo@faculty.gbsb.global::be3a4d7b-217a-4d6d-8d19-aa1039059a41" providerId="AD" clId="Web-{3F291C29-D1ED-22F2-8C3D-F4D333E7B7A8}" dt="2023-12-13T09:47:02.869" v="198" actId="20577"/>
          <ac:spMkLst>
            <pc:docMk/>
            <pc:sldMk cId="2666635867" sldId="541"/>
            <ac:spMk id="2" creationId="{E1E0B911-EF6C-47CC-533B-0899FB85A3F6}"/>
          </ac:spMkLst>
        </pc:spChg>
        <pc:spChg chg="mod">
          <ac:chgData name="Charlene Naidoo" userId="S::charlene.naidoo@faculty.gbsb.global::be3a4d7b-217a-4d6d-8d19-aa1039059a41" providerId="AD" clId="Web-{3F291C29-D1ED-22F2-8C3D-F4D333E7B7A8}" dt="2023-12-13T09:47:12.979" v="202" actId="1076"/>
          <ac:spMkLst>
            <pc:docMk/>
            <pc:sldMk cId="2666635867" sldId="541"/>
            <ac:spMk id="3" creationId="{7B07B872-D442-7620-39CE-BE9A223BCD9C}"/>
          </ac:spMkLst>
        </pc:spChg>
        <pc:spChg chg="mod">
          <ac:chgData name="Charlene Naidoo" userId="S::charlene.naidoo@faculty.gbsb.global::be3a4d7b-217a-4d6d-8d19-aa1039059a41" providerId="AD" clId="Web-{3F291C29-D1ED-22F2-8C3D-F4D333E7B7A8}" dt="2023-12-13T09:47:24.807" v="204" actId="1076"/>
          <ac:spMkLst>
            <pc:docMk/>
            <pc:sldMk cId="2666635867" sldId="541"/>
            <ac:spMk id="7" creationId="{00000000-0000-0000-0000-000000000000}"/>
          </ac:spMkLst>
        </pc:spChg>
      </pc:sldChg>
      <pc:sldChg chg="delSp modSp">
        <pc:chgData name="Charlene Naidoo" userId="S::charlene.naidoo@faculty.gbsb.global::be3a4d7b-217a-4d6d-8d19-aa1039059a41" providerId="AD" clId="Web-{3F291C29-D1ED-22F2-8C3D-F4D333E7B7A8}" dt="2023-12-13T09:48:28.623" v="223" actId="20577"/>
        <pc:sldMkLst>
          <pc:docMk/>
          <pc:sldMk cId="1998998539" sldId="542"/>
        </pc:sldMkLst>
        <pc:spChg chg="del mod">
          <ac:chgData name="Charlene Naidoo" userId="S::charlene.naidoo@faculty.gbsb.global::be3a4d7b-217a-4d6d-8d19-aa1039059a41" providerId="AD" clId="Web-{3F291C29-D1ED-22F2-8C3D-F4D333E7B7A8}" dt="2023-12-13T09:47:31.386" v="206"/>
          <ac:spMkLst>
            <pc:docMk/>
            <pc:sldMk cId="1998998539" sldId="542"/>
            <ac:spMk id="2" creationId="{E1E0B911-EF6C-47CC-533B-0899FB85A3F6}"/>
          </ac:spMkLst>
        </pc:spChg>
        <pc:spChg chg="mod">
          <ac:chgData name="Charlene Naidoo" userId="S::charlene.naidoo@faculty.gbsb.global::be3a4d7b-217a-4d6d-8d19-aa1039059a41" providerId="AD" clId="Web-{3F291C29-D1ED-22F2-8C3D-F4D333E7B7A8}" dt="2023-12-13T09:47:36.589" v="209" actId="20577"/>
          <ac:spMkLst>
            <pc:docMk/>
            <pc:sldMk cId="1998998539" sldId="542"/>
            <ac:spMk id="3" creationId="{7B07B872-D442-7620-39CE-BE9A223BCD9C}"/>
          </ac:spMkLst>
        </pc:spChg>
        <pc:spChg chg="mod">
          <ac:chgData name="Charlene Naidoo" userId="S::charlene.naidoo@faculty.gbsb.global::be3a4d7b-217a-4d6d-8d19-aa1039059a41" providerId="AD" clId="Web-{3F291C29-D1ED-22F2-8C3D-F4D333E7B7A8}" dt="2023-12-13T09:47:41.277" v="210" actId="20577"/>
          <ac:spMkLst>
            <pc:docMk/>
            <pc:sldMk cId="1998998539" sldId="542"/>
            <ac:spMk id="7" creationId="{00000000-0000-0000-0000-000000000000}"/>
          </ac:spMkLst>
        </pc:spChg>
        <pc:spChg chg="mod">
          <ac:chgData name="Charlene Naidoo" userId="S::charlene.naidoo@faculty.gbsb.global::be3a4d7b-217a-4d6d-8d19-aa1039059a41" providerId="AD" clId="Web-{3F291C29-D1ED-22F2-8C3D-F4D333E7B7A8}" dt="2023-12-13T09:48:28.623" v="223" actId="20577"/>
          <ac:spMkLst>
            <pc:docMk/>
            <pc:sldMk cId="1998998539" sldId="542"/>
            <ac:spMk id="11" creationId="{85A1B7D6-036A-3D0F-6E54-A65C54CCC87C}"/>
          </ac:spMkLst>
        </pc:spChg>
      </pc:sldChg>
      <pc:sldChg chg="delSp modSp">
        <pc:chgData name="Charlene Naidoo" userId="S::charlene.naidoo@faculty.gbsb.global::be3a4d7b-217a-4d6d-8d19-aa1039059a41" providerId="AD" clId="Web-{3F291C29-D1ED-22F2-8C3D-F4D333E7B7A8}" dt="2023-12-13T09:49:02.484" v="235" actId="20577"/>
        <pc:sldMkLst>
          <pc:docMk/>
          <pc:sldMk cId="1402092065" sldId="543"/>
        </pc:sldMkLst>
        <pc:spChg chg="del mod">
          <ac:chgData name="Charlene Naidoo" userId="S::charlene.naidoo@faculty.gbsb.global::be3a4d7b-217a-4d6d-8d19-aa1039059a41" providerId="AD" clId="Web-{3F291C29-D1ED-22F2-8C3D-F4D333E7B7A8}" dt="2023-12-13T09:48:33.154" v="225"/>
          <ac:spMkLst>
            <pc:docMk/>
            <pc:sldMk cId="1402092065" sldId="543"/>
            <ac:spMk id="2" creationId="{E1E0B911-EF6C-47CC-533B-0899FB85A3F6}"/>
          </ac:spMkLst>
        </pc:spChg>
        <pc:spChg chg="mod">
          <ac:chgData name="Charlene Naidoo" userId="S::charlene.naidoo@faculty.gbsb.global::be3a4d7b-217a-4d6d-8d19-aa1039059a41" providerId="AD" clId="Web-{3F291C29-D1ED-22F2-8C3D-F4D333E7B7A8}" dt="2023-12-13T09:48:39.029" v="230" actId="20577"/>
          <ac:spMkLst>
            <pc:docMk/>
            <pc:sldMk cId="1402092065" sldId="543"/>
            <ac:spMk id="3" creationId="{7B07B872-D442-7620-39CE-BE9A223BCD9C}"/>
          </ac:spMkLst>
        </pc:spChg>
        <pc:spChg chg="mod">
          <ac:chgData name="Charlene Naidoo" userId="S::charlene.naidoo@faculty.gbsb.global::be3a4d7b-217a-4d6d-8d19-aa1039059a41" providerId="AD" clId="Web-{3F291C29-D1ED-22F2-8C3D-F4D333E7B7A8}" dt="2023-12-13T09:49:02.484" v="235" actId="20577"/>
          <ac:spMkLst>
            <pc:docMk/>
            <pc:sldMk cId="1402092065" sldId="543"/>
            <ac:spMk id="6" creationId="{F4CBFBC1-6BD4-7B44-15F0-BFE996D9CCFF}"/>
          </ac:spMkLst>
        </pc:spChg>
        <pc:spChg chg="mod">
          <ac:chgData name="Charlene Naidoo" userId="S::charlene.naidoo@faculty.gbsb.global::be3a4d7b-217a-4d6d-8d19-aa1039059a41" providerId="AD" clId="Web-{3F291C29-D1ED-22F2-8C3D-F4D333E7B7A8}" dt="2023-12-13T09:48:42.702" v="231" actId="20577"/>
          <ac:spMkLst>
            <pc:docMk/>
            <pc:sldMk cId="1402092065" sldId="543"/>
            <ac:spMk id="7" creationId="{00000000-0000-0000-0000-000000000000}"/>
          </ac:spMkLst>
        </pc:spChg>
      </pc:sldChg>
      <pc:sldChg chg="delSp modSp">
        <pc:chgData name="Charlene Naidoo" userId="S::charlene.naidoo@faculty.gbsb.global::be3a4d7b-217a-4d6d-8d19-aa1039059a41" providerId="AD" clId="Web-{3F291C29-D1ED-22F2-8C3D-F4D333E7B7A8}" dt="2023-12-13T09:49:18.453" v="242" actId="20577"/>
        <pc:sldMkLst>
          <pc:docMk/>
          <pc:sldMk cId="1204779497" sldId="544"/>
        </pc:sldMkLst>
        <pc:spChg chg="del mod">
          <ac:chgData name="Charlene Naidoo" userId="S::charlene.naidoo@faculty.gbsb.global::be3a4d7b-217a-4d6d-8d19-aa1039059a41" providerId="AD" clId="Web-{3F291C29-D1ED-22F2-8C3D-F4D333E7B7A8}" dt="2023-12-13T09:49:11" v="237"/>
          <ac:spMkLst>
            <pc:docMk/>
            <pc:sldMk cId="1204779497" sldId="544"/>
            <ac:spMk id="2" creationId="{E1E0B911-EF6C-47CC-533B-0899FB85A3F6}"/>
          </ac:spMkLst>
        </pc:spChg>
        <pc:spChg chg="mod">
          <ac:chgData name="Charlene Naidoo" userId="S::charlene.naidoo@faculty.gbsb.global::be3a4d7b-217a-4d6d-8d19-aa1039059a41" providerId="AD" clId="Web-{3F291C29-D1ED-22F2-8C3D-F4D333E7B7A8}" dt="2023-12-13T09:49:15.578" v="241" actId="20577"/>
          <ac:spMkLst>
            <pc:docMk/>
            <pc:sldMk cId="1204779497" sldId="544"/>
            <ac:spMk id="3" creationId="{7B07B872-D442-7620-39CE-BE9A223BCD9C}"/>
          </ac:spMkLst>
        </pc:spChg>
        <pc:spChg chg="mod">
          <ac:chgData name="Charlene Naidoo" userId="S::charlene.naidoo@faculty.gbsb.global::be3a4d7b-217a-4d6d-8d19-aa1039059a41" providerId="AD" clId="Web-{3F291C29-D1ED-22F2-8C3D-F4D333E7B7A8}" dt="2023-12-13T09:49:18.453" v="242" actId="20577"/>
          <ac:spMkLst>
            <pc:docMk/>
            <pc:sldMk cId="1204779497" sldId="544"/>
            <ac:spMk id="7" creationId="{00000000-0000-0000-0000-000000000000}"/>
          </ac:spMkLst>
        </pc:spChg>
      </pc:sldChg>
      <pc:sldChg chg="modSp">
        <pc:chgData name="Charlene Naidoo" userId="S::charlene.naidoo@faculty.gbsb.global::be3a4d7b-217a-4d6d-8d19-aa1039059a41" providerId="AD" clId="Web-{3F291C29-D1ED-22F2-8C3D-F4D333E7B7A8}" dt="2023-12-13T10:01:13.705" v="251" actId="20577"/>
        <pc:sldMkLst>
          <pc:docMk/>
          <pc:sldMk cId="3937701406" sldId="545"/>
        </pc:sldMkLst>
        <pc:spChg chg="mod">
          <ac:chgData name="Charlene Naidoo" userId="S::charlene.naidoo@faculty.gbsb.global::be3a4d7b-217a-4d6d-8d19-aa1039059a41" providerId="AD" clId="Web-{3F291C29-D1ED-22F2-8C3D-F4D333E7B7A8}" dt="2023-12-13T09:50:37.738" v="243" actId="20577"/>
          <ac:spMkLst>
            <pc:docMk/>
            <pc:sldMk cId="3937701406" sldId="545"/>
            <ac:spMk id="2" creationId="{E1E0B911-EF6C-47CC-533B-0899FB85A3F6}"/>
          </ac:spMkLst>
        </pc:spChg>
        <pc:spChg chg="mod">
          <ac:chgData name="Charlene Naidoo" userId="S::charlene.naidoo@faculty.gbsb.global::be3a4d7b-217a-4d6d-8d19-aa1039059a41" providerId="AD" clId="Web-{3F291C29-D1ED-22F2-8C3D-F4D333E7B7A8}" dt="2023-12-13T09:50:42.019" v="248" actId="20577"/>
          <ac:spMkLst>
            <pc:docMk/>
            <pc:sldMk cId="3937701406" sldId="545"/>
            <ac:spMk id="3" creationId="{7B07B872-D442-7620-39CE-BE9A223BCD9C}"/>
          </ac:spMkLst>
        </pc:spChg>
        <pc:spChg chg="mod">
          <ac:chgData name="Charlene Naidoo" userId="S::charlene.naidoo@faculty.gbsb.global::be3a4d7b-217a-4d6d-8d19-aa1039059a41" providerId="AD" clId="Web-{3F291C29-D1ED-22F2-8C3D-F4D333E7B7A8}" dt="2023-12-13T10:01:07.939" v="250" actId="20577"/>
          <ac:spMkLst>
            <pc:docMk/>
            <pc:sldMk cId="3937701406" sldId="545"/>
            <ac:spMk id="6" creationId="{F4CBFBC1-6BD4-7B44-15F0-BFE996D9CCFF}"/>
          </ac:spMkLst>
        </pc:spChg>
        <pc:spChg chg="mod">
          <ac:chgData name="Charlene Naidoo" userId="S::charlene.naidoo@faculty.gbsb.global::be3a4d7b-217a-4d6d-8d19-aa1039059a41" providerId="AD" clId="Web-{3F291C29-D1ED-22F2-8C3D-F4D333E7B7A8}" dt="2023-12-13T09:50:44.723" v="249" actId="20577"/>
          <ac:spMkLst>
            <pc:docMk/>
            <pc:sldMk cId="3937701406" sldId="545"/>
            <ac:spMk id="7" creationId="{00000000-0000-0000-0000-000000000000}"/>
          </ac:spMkLst>
        </pc:spChg>
        <pc:spChg chg="mod">
          <ac:chgData name="Charlene Naidoo" userId="S::charlene.naidoo@faculty.gbsb.global::be3a4d7b-217a-4d6d-8d19-aa1039059a41" providerId="AD" clId="Web-{3F291C29-D1ED-22F2-8C3D-F4D333E7B7A8}" dt="2023-12-13T10:01:13.705" v="251" actId="20577"/>
          <ac:spMkLst>
            <pc:docMk/>
            <pc:sldMk cId="3937701406" sldId="545"/>
            <ac:spMk id="10" creationId="{C4EE210E-A72D-490E-C03C-B8F3DE5F7CC6}"/>
          </ac:spMkLst>
        </pc:spChg>
      </pc:sldChg>
      <pc:sldChg chg="delSp modSp">
        <pc:chgData name="Charlene Naidoo" userId="S::charlene.naidoo@faculty.gbsb.global::be3a4d7b-217a-4d6d-8d19-aa1039059a41" providerId="AD" clId="Web-{3F291C29-D1ED-22F2-8C3D-F4D333E7B7A8}" dt="2023-12-13T09:40:44.523" v="69" actId="20577"/>
        <pc:sldMkLst>
          <pc:docMk/>
          <pc:sldMk cId="3434646103" sldId="546"/>
        </pc:sldMkLst>
        <pc:spChg chg="del mod">
          <ac:chgData name="Charlene Naidoo" userId="S::charlene.naidoo@faculty.gbsb.global::be3a4d7b-217a-4d6d-8d19-aa1039059a41" providerId="AD" clId="Web-{3F291C29-D1ED-22F2-8C3D-F4D333E7B7A8}" dt="2023-12-13T09:40:15.584" v="58"/>
          <ac:spMkLst>
            <pc:docMk/>
            <pc:sldMk cId="3434646103" sldId="546"/>
            <ac:spMk id="2" creationId="{E1E0B911-EF6C-47CC-533B-0899FB85A3F6}"/>
          </ac:spMkLst>
        </pc:spChg>
        <pc:spChg chg="mod">
          <ac:chgData name="Charlene Naidoo" userId="S::charlene.naidoo@faculty.gbsb.global::be3a4d7b-217a-4d6d-8d19-aa1039059a41" providerId="AD" clId="Web-{3F291C29-D1ED-22F2-8C3D-F4D333E7B7A8}" dt="2023-12-13T09:40:21.413" v="61" actId="20577"/>
          <ac:spMkLst>
            <pc:docMk/>
            <pc:sldMk cId="3434646103" sldId="546"/>
            <ac:spMk id="3" creationId="{7B07B872-D442-7620-39CE-BE9A223BCD9C}"/>
          </ac:spMkLst>
        </pc:spChg>
        <pc:spChg chg="mod">
          <ac:chgData name="Charlene Naidoo" userId="S::charlene.naidoo@faculty.gbsb.global::be3a4d7b-217a-4d6d-8d19-aa1039059a41" providerId="AD" clId="Web-{3F291C29-D1ED-22F2-8C3D-F4D333E7B7A8}" dt="2023-12-13T09:40:24.101" v="62" actId="20577"/>
          <ac:spMkLst>
            <pc:docMk/>
            <pc:sldMk cId="3434646103" sldId="546"/>
            <ac:spMk id="7" creationId="{00000000-0000-0000-0000-000000000000}"/>
          </ac:spMkLst>
        </pc:spChg>
        <pc:spChg chg="mod">
          <ac:chgData name="Charlene Naidoo" userId="S::charlene.naidoo@faculty.gbsb.global::be3a4d7b-217a-4d6d-8d19-aa1039059a41" providerId="AD" clId="Web-{3F291C29-D1ED-22F2-8C3D-F4D333E7B7A8}" dt="2023-12-13T09:40:44.523" v="69" actId="20577"/>
          <ac:spMkLst>
            <pc:docMk/>
            <pc:sldMk cId="3434646103" sldId="546"/>
            <ac:spMk id="10" creationId="{96FB99B5-8EB2-C496-ECD5-80D1F538ED59}"/>
          </ac:spMkLst>
        </pc:spChg>
      </pc:sldChg>
      <pc:sldChg chg="delSp modSp">
        <pc:chgData name="Charlene Naidoo" userId="S::charlene.naidoo@faculty.gbsb.global::be3a4d7b-217a-4d6d-8d19-aa1039059a41" providerId="AD" clId="Web-{3F291C29-D1ED-22F2-8C3D-F4D333E7B7A8}" dt="2023-12-13T10:01:48.363" v="263" actId="20577"/>
        <pc:sldMkLst>
          <pc:docMk/>
          <pc:sldMk cId="3179376476" sldId="547"/>
        </pc:sldMkLst>
        <pc:spChg chg="del mod">
          <ac:chgData name="Charlene Naidoo" userId="S::charlene.naidoo@faculty.gbsb.global::be3a4d7b-217a-4d6d-8d19-aa1039059a41" providerId="AD" clId="Web-{3F291C29-D1ED-22F2-8C3D-F4D333E7B7A8}" dt="2023-12-13T10:01:18.158" v="253"/>
          <ac:spMkLst>
            <pc:docMk/>
            <pc:sldMk cId="3179376476" sldId="547"/>
            <ac:spMk id="2" creationId="{E1E0B911-EF6C-47CC-533B-0899FB85A3F6}"/>
          </ac:spMkLst>
        </pc:spChg>
        <pc:spChg chg="mod">
          <ac:chgData name="Charlene Naidoo" userId="S::charlene.naidoo@faculty.gbsb.global::be3a4d7b-217a-4d6d-8d19-aa1039059a41" providerId="AD" clId="Web-{3F291C29-D1ED-22F2-8C3D-F4D333E7B7A8}" dt="2023-12-13T10:01:24.830" v="256" actId="20577"/>
          <ac:spMkLst>
            <pc:docMk/>
            <pc:sldMk cId="3179376476" sldId="547"/>
            <ac:spMk id="3" creationId="{7B07B872-D442-7620-39CE-BE9A223BCD9C}"/>
          </ac:spMkLst>
        </pc:spChg>
        <pc:spChg chg="mod">
          <ac:chgData name="Charlene Naidoo" userId="S::charlene.naidoo@faculty.gbsb.global::be3a4d7b-217a-4d6d-8d19-aa1039059a41" providerId="AD" clId="Web-{3F291C29-D1ED-22F2-8C3D-F4D333E7B7A8}" dt="2023-12-13T10:01:27.409" v="258" actId="20577"/>
          <ac:spMkLst>
            <pc:docMk/>
            <pc:sldMk cId="3179376476" sldId="547"/>
            <ac:spMk id="7" creationId="{00000000-0000-0000-0000-000000000000}"/>
          </ac:spMkLst>
        </pc:spChg>
        <pc:spChg chg="mod">
          <ac:chgData name="Charlene Naidoo" userId="S::charlene.naidoo@faculty.gbsb.global::be3a4d7b-217a-4d6d-8d19-aa1039059a41" providerId="AD" clId="Web-{3F291C29-D1ED-22F2-8C3D-F4D333E7B7A8}" dt="2023-12-13T10:01:40.737" v="260" actId="20577"/>
          <ac:spMkLst>
            <pc:docMk/>
            <pc:sldMk cId="3179376476" sldId="547"/>
            <ac:spMk id="8" creationId="{CE317F06-A44B-F2F4-7416-69F7FF7B1801}"/>
          </ac:spMkLst>
        </pc:spChg>
        <pc:spChg chg="mod">
          <ac:chgData name="Charlene Naidoo" userId="S::charlene.naidoo@faculty.gbsb.global::be3a4d7b-217a-4d6d-8d19-aa1039059a41" providerId="AD" clId="Web-{3F291C29-D1ED-22F2-8C3D-F4D333E7B7A8}" dt="2023-12-13T10:01:31.534" v="259" actId="20577"/>
          <ac:spMkLst>
            <pc:docMk/>
            <pc:sldMk cId="3179376476" sldId="547"/>
            <ac:spMk id="16" creationId="{B30D85BC-FE3B-F59B-8FB6-4E491862AE18}"/>
          </ac:spMkLst>
        </pc:spChg>
        <pc:spChg chg="mod">
          <ac:chgData name="Charlene Naidoo" userId="S::charlene.naidoo@faculty.gbsb.global::be3a4d7b-217a-4d6d-8d19-aa1039059a41" providerId="AD" clId="Web-{3F291C29-D1ED-22F2-8C3D-F4D333E7B7A8}" dt="2023-12-13T10:01:48.363" v="263" actId="20577"/>
          <ac:spMkLst>
            <pc:docMk/>
            <pc:sldMk cId="3179376476" sldId="547"/>
            <ac:spMk id="20" creationId="{755E9798-8274-4E1D-3FB2-7B0D9D39B38F}"/>
          </ac:spMkLst>
        </pc:spChg>
      </pc:sldChg>
      <pc:sldChg chg="modSp">
        <pc:chgData name="Charlene Naidoo" userId="S::charlene.naidoo@faculty.gbsb.global::be3a4d7b-217a-4d6d-8d19-aa1039059a41" providerId="AD" clId="Web-{3F291C29-D1ED-22F2-8C3D-F4D333E7B7A8}" dt="2023-12-13T10:03:41.290" v="301" actId="20577"/>
        <pc:sldMkLst>
          <pc:docMk/>
          <pc:sldMk cId="3891131859" sldId="548"/>
        </pc:sldMkLst>
        <pc:spChg chg="mod">
          <ac:chgData name="Charlene Naidoo" userId="S::charlene.naidoo@faculty.gbsb.global::be3a4d7b-217a-4d6d-8d19-aa1039059a41" providerId="AD" clId="Web-{3F291C29-D1ED-22F2-8C3D-F4D333E7B7A8}" dt="2023-12-13T10:03:23.664" v="293" actId="20577"/>
          <ac:spMkLst>
            <pc:docMk/>
            <pc:sldMk cId="3891131859" sldId="548"/>
            <ac:spMk id="2" creationId="{E1E0B911-EF6C-47CC-533B-0899FB85A3F6}"/>
          </ac:spMkLst>
        </pc:spChg>
        <pc:spChg chg="mod">
          <ac:chgData name="Charlene Naidoo" userId="S::charlene.naidoo@faculty.gbsb.global::be3a4d7b-217a-4d6d-8d19-aa1039059a41" providerId="AD" clId="Web-{3F291C29-D1ED-22F2-8C3D-F4D333E7B7A8}" dt="2023-12-13T10:03:28.664" v="296" actId="20577"/>
          <ac:spMkLst>
            <pc:docMk/>
            <pc:sldMk cId="3891131859" sldId="548"/>
            <ac:spMk id="3" creationId="{7B07B872-D442-7620-39CE-BE9A223BCD9C}"/>
          </ac:spMkLst>
        </pc:spChg>
        <pc:spChg chg="mod">
          <ac:chgData name="Charlene Naidoo" userId="S::charlene.naidoo@faculty.gbsb.global::be3a4d7b-217a-4d6d-8d19-aa1039059a41" providerId="AD" clId="Web-{3F291C29-D1ED-22F2-8C3D-F4D333E7B7A8}" dt="2023-12-13T10:03:41.290" v="301" actId="20577"/>
          <ac:spMkLst>
            <pc:docMk/>
            <pc:sldMk cId="3891131859" sldId="548"/>
            <ac:spMk id="6" creationId="{F4CBFBC1-6BD4-7B44-15F0-BFE996D9CCFF}"/>
          </ac:spMkLst>
        </pc:spChg>
        <pc:spChg chg="mod">
          <ac:chgData name="Charlene Naidoo" userId="S::charlene.naidoo@faculty.gbsb.global::be3a4d7b-217a-4d6d-8d19-aa1039059a41" providerId="AD" clId="Web-{3F291C29-D1ED-22F2-8C3D-F4D333E7B7A8}" dt="2023-12-13T10:03:31.383" v="297" actId="20577"/>
          <ac:spMkLst>
            <pc:docMk/>
            <pc:sldMk cId="3891131859" sldId="548"/>
            <ac:spMk id="7" creationId="{00000000-0000-0000-0000-000000000000}"/>
          </ac:spMkLst>
        </pc:spChg>
      </pc:sldChg>
      <pc:sldChg chg="delSp modSp">
        <pc:chgData name="Charlene Naidoo" userId="S::charlene.naidoo@faculty.gbsb.global::be3a4d7b-217a-4d6d-8d19-aa1039059a41" providerId="AD" clId="Web-{3F291C29-D1ED-22F2-8C3D-F4D333E7B7A8}" dt="2023-12-13T10:04:18.229" v="313" actId="20577"/>
        <pc:sldMkLst>
          <pc:docMk/>
          <pc:sldMk cId="656422897" sldId="549"/>
        </pc:sldMkLst>
        <pc:spChg chg="del mod">
          <ac:chgData name="Charlene Naidoo" userId="S::charlene.naidoo@faculty.gbsb.global::be3a4d7b-217a-4d6d-8d19-aa1039059a41" providerId="AD" clId="Web-{3F291C29-D1ED-22F2-8C3D-F4D333E7B7A8}" dt="2023-12-13T10:03:52.353" v="303"/>
          <ac:spMkLst>
            <pc:docMk/>
            <pc:sldMk cId="656422897" sldId="549"/>
            <ac:spMk id="2" creationId="{E1E0B911-EF6C-47CC-533B-0899FB85A3F6}"/>
          </ac:spMkLst>
        </pc:spChg>
        <pc:spChg chg="mod">
          <ac:chgData name="Charlene Naidoo" userId="S::charlene.naidoo@faculty.gbsb.global::be3a4d7b-217a-4d6d-8d19-aa1039059a41" providerId="AD" clId="Web-{3F291C29-D1ED-22F2-8C3D-F4D333E7B7A8}" dt="2023-12-13T10:03:57.666" v="306" actId="20577"/>
          <ac:spMkLst>
            <pc:docMk/>
            <pc:sldMk cId="656422897" sldId="549"/>
            <ac:spMk id="3" creationId="{7B07B872-D442-7620-39CE-BE9A223BCD9C}"/>
          </ac:spMkLst>
        </pc:spChg>
        <pc:spChg chg="mod">
          <ac:chgData name="Charlene Naidoo" userId="S::charlene.naidoo@faculty.gbsb.global::be3a4d7b-217a-4d6d-8d19-aa1039059a41" providerId="AD" clId="Web-{3F291C29-D1ED-22F2-8C3D-F4D333E7B7A8}" dt="2023-12-13T10:04:18.229" v="313" actId="20577"/>
          <ac:spMkLst>
            <pc:docMk/>
            <pc:sldMk cId="656422897" sldId="549"/>
            <ac:spMk id="6" creationId="{F4CBFBC1-6BD4-7B44-15F0-BFE996D9CCFF}"/>
          </ac:spMkLst>
        </pc:spChg>
        <pc:spChg chg="mod">
          <ac:chgData name="Charlene Naidoo" userId="S::charlene.naidoo@faculty.gbsb.global::be3a4d7b-217a-4d6d-8d19-aa1039059a41" providerId="AD" clId="Web-{3F291C29-D1ED-22F2-8C3D-F4D333E7B7A8}" dt="2023-12-13T10:04:00.213" v="307" actId="20577"/>
          <ac:spMkLst>
            <pc:docMk/>
            <pc:sldMk cId="656422897" sldId="549"/>
            <ac:spMk id="7" creationId="{00000000-0000-0000-0000-000000000000}"/>
          </ac:spMkLst>
        </pc:spChg>
      </pc:sldChg>
      <pc:sldChg chg="modSp">
        <pc:chgData name="Charlene Naidoo" userId="S::charlene.naidoo@faculty.gbsb.global::be3a4d7b-217a-4d6d-8d19-aa1039059a41" providerId="AD" clId="Web-{3F291C29-D1ED-22F2-8C3D-F4D333E7B7A8}" dt="2023-12-13T10:04:39.949" v="319" actId="20577"/>
        <pc:sldMkLst>
          <pc:docMk/>
          <pc:sldMk cId="4062686010" sldId="550"/>
        </pc:sldMkLst>
        <pc:spChg chg="mod">
          <ac:chgData name="Charlene Naidoo" userId="S::charlene.naidoo@faculty.gbsb.global::be3a4d7b-217a-4d6d-8d19-aa1039059a41" providerId="AD" clId="Web-{3F291C29-D1ED-22F2-8C3D-F4D333E7B7A8}" dt="2023-12-13T10:04:24.042" v="314" actId="20577"/>
          <ac:spMkLst>
            <pc:docMk/>
            <pc:sldMk cId="4062686010" sldId="550"/>
            <ac:spMk id="2" creationId="{E1E0B911-EF6C-47CC-533B-0899FB85A3F6}"/>
          </ac:spMkLst>
        </pc:spChg>
        <pc:spChg chg="mod">
          <ac:chgData name="Charlene Naidoo" userId="S::charlene.naidoo@faculty.gbsb.global::be3a4d7b-217a-4d6d-8d19-aa1039059a41" providerId="AD" clId="Web-{3F291C29-D1ED-22F2-8C3D-F4D333E7B7A8}" dt="2023-12-13T10:04:32.152" v="317" actId="20577"/>
          <ac:spMkLst>
            <pc:docMk/>
            <pc:sldMk cId="4062686010" sldId="550"/>
            <ac:spMk id="3" creationId="{7B07B872-D442-7620-39CE-BE9A223BCD9C}"/>
          </ac:spMkLst>
        </pc:spChg>
        <pc:spChg chg="mod">
          <ac:chgData name="Charlene Naidoo" userId="S::charlene.naidoo@faculty.gbsb.global::be3a4d7b-217a-4d6d-8d19-aa1039059a41" providerId="AD" clId="Web-{3F291C29-D1ED-22F2-8C3D-F4D333E7B7A8}" dt="2023-12-13T10:04:39.949" v="319" actId="20577"/>
          <ac:spMkLst>
            <pc:docMk/>
            <pc:sldMk cId="4062686010" sldId="550"/>
            <ac:spMk id="6" creationId="{F4CBFBC1-6BD4-7B44-15F0-BFE996D9CCFF}"/>
          </ac:spMkLst>
        </pc:spChg>
        <pc:spChg chg="mod">
          <ac:chgData name="Charlene Naidoo" userId="S::charlene.naidoo@faculty.gbsb.global::be3a4d7b-217a-4d6d-8d19-aa1039059a41" providerId="AD" clId="Web-{3F291C29-D1ED-22F2-8C3D-F4D333E7B7A8}" dt="2023-12-13T10:04:34.996" v="318" actId="20577"/>
          <ac:spMkLst>
            <pc:docMk/>
            <pc:sldMk cId="4062686010" sldId="550"/>
            <ac:spMk id="7" creationId="{00000000-0000-0000-0000-000000000000}"/>
          </ac:spMkLst>
        </pc:spChg>
      </pc:sldChg>
      <pc:sldChg chg="delSp modSp">
        <pc:chgData name="Charlene Naidoo" userId="S::charlene.naidoo@faculty.gbsb.global::be3a4d7b-217a-4d6d-8d19-aa1039059a41" providerId="AD" clId="Web-{3F291C29-D1ED-22F2-8C3D-F4D333E7B7A8}" dt="2023-12-13T10:05:05.575" v="327" actId="20577"/>
        <pc:sldMkLst>
          <pc:docMk/>
          <pc:sldMk cId="1922200716" sldId="551"/>
        </pc:sldMkLst>
        <pc:spChg chg="del mod">
          <ac:chgData name="Charlene Naidoo" userId="S::charlene.naidoo@faculty.gbsb.global::be3a4d7b-217a-4d6d-8d19-aa1039059a41" providerId="AD" clId="Web-{3F291C29-D1ED-22F2-8C3D-F4D333E7B7A8}" dt="2023-12-13T10:04:51.637" v="321"/>
          <ac:spMkLst>
            <pc:docMk/>
            <pc:sldMk cId="1922200716" sldId="551"/>
            <ac:spMk id="2" creationId="{E1E0B911-EF6C-47CC-533B-0899FB85A3F6}"/>
          </ac:spMkLst>
        </pc:spChg>
        <pc:spChg chg="mod">
          <ac:chgData name="Charlene Naidoo" userId="S::charlene.naidoo@faculty.gbsb.global::be3a4d7b-217a-4d6d-8d19-aa1039059a41" providerId="AD" clId="Web-{3F291C29-D1ED-22F2-8C3D-F4D333E7B7A8}" dt="2023-12-13T10:04:56.403" v="324" actId="20577"/>
          <ac:spMkLst>
            <pc:docMk/>
            <pc:sldMk cId="1922200716" sldId="551"/>
            <ac:spMk id="3" creationId="{7B07B872-D442-7620-39CE-BE9A223BCD9C}"/>
          </ac:spMkLst>
        </pc:spChg>
        <pc:spChg chg="mod">
          <ac:chgData name="Charlene Naidoo" userId="S::charlene.naidoo@faculty.gbsb.global::be3a4d7b-217a-4d6d-8d19-aa1039059a41" providerId="AD" clId="Web-{3F291C29-D1ED-22F2-8C3D-F4D333E7B7A8}" dt="2023-12-13T10:05:05.575" v="327" actId="20577"/>
          <ac:spMkLst>
            <pc:docMk/>
            <pc:sldMk cId="1922200716" sldId="551"/>
            <ac:spMk id="6" creationId="{F4CBFBC1-6BD4-7B44-15F0-BFE996D9CCFF}"/>
          </ac:spMkLst>
        </pc:spChg>
        <pc:spChg chg="mod">
          <ac:chgData name="Charlene Naidoo" userId="S::charlene.naidoo@faculty.gbsb.global::be3a4d7b-217a-4d6d-8d19-aa1039059a41" providerId="AD" clId="Web-{3F291C29-D1ED-22F2-8C3D-F4D333E7B7A8}" dt="2023-12-13T10:04:58.887" v="325" actId="20577"/>
          <ac:spMkLst>
            <pc:docMk/>
            <pc:sldMk cId="1922200716" sldId="551"/>
            <ac:spMk id="7" creationId="{00000000-0000-0000-0000-000000000000}"/>
          </ac:spMkLst>
        </pc:spChg>
      </pc:sldChg>
      <pc:sldChg chg="delSp modSp">
        <pc:chgData name="Charlene Naidoo" userId="S::charlene.naidoo@faculty.gbsb.global::be3a4d7b-217a-4d6d-8d19-aa1039059a41" providerId="AD" clId="Web-{3F291C29-D1ED-22F2-8C3D-F4D333E7B7A8}" dt="2023-12-13T10:05:30.061" v="335" actId="20577"/>
        <pc:sldMkLst>
          <pc:docMk/>
          <pc:sldMk cId="1402843298" sldId="552"/>
        </pc:sldMkLst>
        <pc:spChg chg="del mod">
          <ac:chgData name="Charlene Naidoo" userId="S::charlene.naidoo@faculty.gbsb.global::be3a4d7b-217a-4d6d-8d19-aa1039059a41" providerId="AD" clId="Web-{3F291C29-D1ED-22F2-8C3D-F4D333E7B7A8}" dt="2023-12-13T10:05:15.404" v="329"/>
          <ac:spMkLst>
            <pc:docMk/>
            <pc:sldMk cId="1402843298" sldId="552"/>
            <ac:spMk id="2" creationId="{E1E0B911-EF6C-47CC-533B-0899FB85A3F6}"/>
          </ac:spMkLst>
        </pc:spChg>
        <pc:spChg chg="mod">
          <ac:chgData name="Charlene Naidoo" userId="S::charlene.naidoo@faculty.gbsb.global::be3a4d7b-217a-4d6d-8d19-aa1039059a41" providerId="AD" clId="Web-{3F291C29-D1ED-22F2-8C3D-F4D333E7B7A8}" dt="2023-12-13T10:05:25.607" v="333" actId="20577"/>
          <ac:spMkLst>
            <pc:docMk/>
            <pc:sldMk cId="1402843298" sldId="552"/>
            <ac:spMk id="3" creationId="{7B07B872-D442-7620-39CE-BE9A223BCD9C}"/>
          </ac:spMkLst>
        </pc:spChg>
        <pc:spChg chg="mod">
          <ac:chgData name="Charlene Naidoo" userId="S::charlene.naidoo@faculty.gbsb.global::be3a4d7b-217a-4d6d-8d19-aa1039059a41" providerId="AD" clId="Web-{3F291C29-D1ED-22F2-8C3D-F4D333E7B7A8}" dt="2023-12-13T10:05:30.061" v="335" actId="20577"/>
          <ac:spMkLst>
            <pc:docMk/>
            <pc:sldMk cId="1402843298" sldId="552"/>
            <ac:spMk id="6" creationId="{F4CBFBC1-6BD4-7B44-15F0-BFE996D9CCFF}"/>
          </ac:spMkLst>
        </pc:spChg>
        <pc:spChg chg="mod">
          <ac:chgData name="Charlene Naidoo" userId="S::charlene.naidoo@faculty.gbsb.global::be3a4d7b-217a-4d6d-8d19-aa1039059a41" providerId="AD" clId="Web-{3F291C29-D1ED-22F2-8C3D-F4D333E7B7A8}" dt="2023-12-13T10:05:28.357" v="334" actId="20577"/>
          <ac:spMkLst>
            <pc:docMk/>
            <pc:sldMk cId="1402843298" sldId="552"/>
            <ac:spMk id="7" creationId="{00000000-0000-0000-0000-000000000000}"/>
          </ac:spMkLst>
        </pc:spChg>
      </pc:sldChg>
      <pc:sldChg chg="modSp">
        <pc:chgData name="Charlene Naidoo" userId="S::charlene.naidoo@faculty.gbsb.global::be3a4d7b-217a-4d6d-8d19-aa1039059a41" providerId="AD" clId="Web-{3F291C29-D1ED-22F2-8C3D-F4D333E7B7A8}" dt="2023-12-13T10:06:40.345" v="343" actId="20577"/>
        <pc:sldMkLst>
          <pc:docMk/>
          <pc:sldMk cId="2722649670" sldId="553"/>
        </pc:sldMkLst>
        <pc:spChg chg="mod">
          <ac:chgData name="Charlene Naidoo" userId="S::charlene.naidoo@faculty.gbsb.global::be3a4d7b-217a-4d6d-8d19-aa1039059a41" providerId="AD" clId="Web-{3F291C29-D1ED-22F2-8C3D-F4D333E7B7A8}" dt="2023-12-13T10:06:23.313" v="337" actId="20577"/>
          <ac:spMkLst>
            <pc:docMk/>
            <pc:sldMk cId="2722649670" sldId="553"/>
            <ac:spMk id="2" creationId="{E1E0B911-EF6C-47CC-533B-0899FB85A3F6}"/>
          </ac:spMkLst>
        </pc:spChg>
        <pc:spChg chg="mod">
          <ac:chgData name="Charlene Naidoo" userId="S::charlene.naidoo@faculty.gbsb.global::be3a4d7b-217a-4d6d-8d19-aa1039059a41" providerId="AD" clId="Web-{3F291C29-D1ED-22F2-8C3D-F4D333E7B7A8}" dt="2023-12-13T10:06:29.767" v="340" actId="20577"/>
          <ac:spMkLst>
            <pc:docMk/>
            <pc:sldMk cId="2722649670" sldId="553"/>
            <ac:spMk id="3" creationId="{7B07B872-D442-7620-39CE-BE9A223BCD9C}"/>
          </ac:spMkLst>
        </pc:spChg>
        <pc:spChg chg="mod">
          <ac:chgData name="Charlene Naidoo" userId="S::charlene.naidoo@faculty.gbsb.global::be3a4d7b-217a-4d6d-8d19-aa1039059a41" providerId="AD" clId="Web-{3F291C29-D1ED-22F2-8C3D-F4D333E7B7A8}" dt="2023-12-13T10:06:40.345" v="343" actId="20577"/>
          <ac:spMkLst>
            <pc:docMk/>
            <pc:sldMk cId="2722649670" sldId="553"/>
            <ac:spMk id="5" creationId="{1F7EFA83-A559-E4F8-FA2F-5CC0C9609BA6}"/>
          </ac:spMkLst>
        </pc:spChg>
        <pc:spChg chg="mod">
          <ac:chgData name="Charlene Naidoo" userId="S::charlene.naidoo@faculty.gbsb.global::be3a4d7b-217a-4d6d-8d19-aa1039059a41" providerId="AD" clId="Web-{3F291C29-D1ED-22F2-8C3D-F4D333E7B7A8}" dt="2023-12-13T10:06:36.970" v="342" actId="20577"/>
          <ac:spMkLst>
            <pc:docMk/>
            <pc:sldMk cId="2722649670" sldId="553"/>
            <ac:spMk id="6" creationId="{F4CBFBC1-6BD4-7B44-15F0-BFE996D9CCFF}"/>
          </ac:spMkLst>
        </pc:spChg>
        <pc:spChg chg="mod">
          <ac:chgData name="Charlene Naidoo" userId="S::charlene.naidoo@faculty.gbsb.global::be3a4d7b-217a-4d6d-8d19-aa1039059a41" providerId="AD" clId="Web-{3F291C29-D1ED-22F2-8C3D-F4D333E7B7A8}" dt="2023-12-13T10:06:35.314" v="341" actId="20577"/>
          <ac:spMkLst>
            <pc:docMk/>
            <pc:sldMk cId="2722649670" sldId="553"/>
            <ac:spMk id="7" creationId="{00000000-0000-0000-0000-000000000000}"/>
          </ac:spMkLst>
        </pc:spChg>
      </pc:sldChg>
      <pc:sldChg chg="delSp modSp">
        <pc:chgData name="Charlene Naidoo" userId="S::charlene.naidoo@faculty.gbsb.global::be3a4d7b-217a-4d6d-8d19-aa1039059a41" providerId="AD" clId="Web-{3F291C29-D1ED-22F2-8C3D-F4D333E7B7A8}" dt="2023-12-13T10:07:22.378" v="360" actId="20577"/>
        <pc:sldMkLst>
          <pc:docMk/>
          <pc:sldMk cId="1638803229" sldId="554"/>
        </pc:sldMkLst>
        <pc:spChg chg="del mod">
          <ac:chgData name="Charlene Naidoo" userId="S::charlene.naidoo@faculty.gbsb.global::be3a4d7b-217a-4d6d-8d19-aa1039059a41" providerId="AD" clId="Web-{3F291C29-D1ED-22F2-8C3D-F4D333E7B7A8}" dt="2023-12-13T10:06:49.689" v="345"/>
          <ac:spMkLst>
            <pc:docMk/>
            <pc:sldMk cId="1638803229" sldId="554"/>
            <ac:spMk id="2" creationId="{E1E0B911-EF6C-47CC-533B-0899FB85A3F6}"/>
          </ac:spMkLst>
        </pc:spChg>
        <pc:spChg chg="mod">
          <ac:chgData name="Charlene Naidoo" userId="S::charlene.naidoo@faculty.gbsb.global::be3a4d7b-217a-4d6d-8d19-aa1039059a41" providerId="AD" clId="Web-{3F291C29-D1ED-22F2-8C3D-F4D333E7B7A8}" dt="2023-12-13T10:06:56.330" v="348" actId="20577"/>
          <ac:spMkLst>
            <pc:docMk/>
            <pc:sldMk cId="1638803229" sldId="554"/>
            <ac:spMk id="3" creationId="{7B07B872-D442-7620-39CE-BE9A223BCD9C}"/>
          </ac:spMkLst>
        </pc:spChg>
        <pc:spChg chg="mod">
          <ac:chgData name="Charlene Naidoo" userId="S::charlene.naidoo@faculty.gbsb.global::be3a4d7b-217a-4d6d-8d19-aa1039059a41" providerId="AD" clId="Web-{3F291C29-D1ED-22F2-8C3D-F4D333E7B7A8}" dt="2023-12-13T10:06:59.159" v="349" actId="20577"/>
          <ac:spMkLst>
            <pc:docMk/>
            <pc:sldMk cId="1638803229" sldId="554"/>
            <ac:spMk id="7" creationId="{00000000-0000-0000-0000-000000000000}"/>
          </ac:spMkLst>
        </pc:spChg>
        <pc:spChg chg="mod">
          <ac:chgData name="Charlene Naidoo" userId="S::charlene.naidoo@faculty.gbsb.global::be3a4d7b-217a-4d6d-8d19-aa1039059a41" providerId="AD" clId="Web-{3F291C29-D1ED-22F2-8C3D-F4D333E7B7A8}" dt="2023-12-13T10:07:18.581" v="357" actId="20577"/>
          <ac:spMkLst>
            <pc:docMk/>
            <pc:sldMk cId="1638803229" sldId="554"/>
            <ac:spMk id="12" creationId="{6E06316C-7DCE-14EE-D68F-D991E50F0F26}"/>
          </ac:spMkLst>
        </pc:spChg>
        <pc:spChg chg="mod">
          <ac:chgData name="Charlene Naidoo" userId="S::charlene.naidoo@faculty.gbsb.global::be3a4d7b-217a-4d6d-8d19-aa1039059a41" providerId="AD" clId="Web-{3F291C29-D1ED-22F2-8C3D-F4D333E7B7A8}" dt="2023-12-13T10:07:22.378" v="360" actId="20577"/>
          <ac:spMkLst>
            <pc:docMk/>
            <pc:sldMk cId="1638803229" sldId="554"/>
            <ac:spMk id="18" creationId="{B9D57B5C-0597-E83C-68C5-588DE7FC1BF4}"/>
          </ac:spMkLst>
        </pc:spChg>
      </pc:sldChg>
      <pc:sldChg chg="delSp modSp">
        <pc:chgData name="Charlene Naidoo" userId="S::charlene.naidoo@faculty.gbsb.global::be3a4d7b-217a-4d6d-8d19-aa1039059a41" providerId="AD" clId="Web-{3F291C29-D1ED-22F2-8C3D-F4D333E7B7A8}" dt="2023-12-13T10:09:00.961" v="395" actId="20577"/>
        <pc:sldMkLst>
          <pc:docMk/>
          <pc:sldMk cId="2168305663" sldId="555"/>
        </pc:sldMkLst>
        <pc:spChg chg="del mod">
          <ac:chgData name="Charlene Naidoo" userId="S::charlene.naidoo@faculty.gbsb.global::be3a4d7b-217a-4d6d-8d19-aa1039059a41" providerId="AD" clId="Web-{3F291C29-D1ED-22F2-8C3D-F4D333E7B7A8}" dt="2023-12-13T10:08:28.194" v="383"/>
          <ac:spMkLst>
            <pc:docMk/>
            <pc:sldMk cId="2168305663" sldId="555"/>
            <ac:spMk id="2" creationId="{E1E0B911-EF6C-47CC-533B-0899FB85A3F6}"/>
          </ac:spMkLst>
        </pc:spChg>
        <pc:spChg chg="mod">
          <ac:chgData name="Charlene Naidoo" userId="S::charlene.naidoo@faculty.gbsb.global::be3a4d7b-217a-4d6d-8d19-aa1039059a41" providerId="AD" clId="Web-{3F291C29-D1ED-22F2-8C3D-F4D333E7B7A8}" dt="2023-12-13T10:08:33.679" v="386" actId="20577"/>
          <ac:spMkLst>
            <pc:docMk/>
            <pc:sldMk cId="2168305663" sldId="555"/>
            <ac:spMk id="3" creationId="{7B07B872-D442-7620-39CE-BE9A223BCD9C}"/>
          </ac:spMkLst>
        </pc:spChg>
        <pc:spChg chg="mod">
          <ac:chgData name="Charlene Naidoo" userId="S::charlene.naidoo@faculty.gbsb.global::be3a4d7b-217a-4d6d-8d19-aa1039059a41" providerId="AD" clId="Web-{3F291C29-D1ED-22F2-8C3D-F4D333E7B7A8}" dt="2023-12-13T10:08:37.022" v="387" actId="20577"/>
          <ac:spMkLst>
            <pc:docMk/>
            <pc:sldMk cId="2168305663" sldId="555"/>
            <ac:spMk id="7" creationId="{00000000-0000-0000-0000-000000000000}"/>
          </ac:spMkLst>
        </pc:spChg>
        <pc:spChg chg="mod">
          <ac:chgData name="Charlene Naidoo" userId="S::charlene.naidoo@faculty.gbsb.global::be3a4d7b-217a-4d6d-8d19-aa1039059a41" providerId="AD" clId="Web-{3F291C29-D1ED-22F2-8C3D-F4D333E7B7A8}" dt="2023-12-13T10:08:53.508" v="391" actId="20577"/>
          <ac:spMkLst>
            <pc:docMk/>
            <pc:sldMk cId="2168305663" sldId="555"/>
            <ac:spMk id="12" creationId="{6E06316C-7DCE-14EE-D68F-D991E50F0F26}"/>
          </ac:spMkLst>
        </pc:spChg>
        <pc:spChg chg="mod">
          <ac:chgData name="Charlene Naidoo" userId="S::charlene.naidoo@faculty.gbsb.global::be3a4d7b-217a-4d6d-8d19-aa1039059a41" providerId="AD" clId="Web-{3F291C29-D1ED-22F2-8C3D-F4D333E7B7A8}" dt="2023-12-13T10:09:00.961" v="395" actId="20577"/>
          <ac:spMkLst>
            <pc:docMk/>
            <pc:sldMk cId="2168305663" sldId="555"/>
            <ac:spMk id="15" creationId="{749B29D8-8D59-4119-618E-A2C488356322}"/>
          </ac:spMkLst>
        </pc:spChg>
      </pc:sldChg>
      <pc:sldChg chg="delSp modSp">
        <pc:chgData name="Charlene Naidoo" userId="S::charlene.naidoo@faculty.gbsb.global::be3a4d7b-217a-4d6d-8d19-aa1039059a41" providerId="AD" clId="Web-{3F291C29-D1ED-22F2-8C3D-F4D333E7B7A8}" dt="2023-12-13T10:07:39.848" v="368" actId="20577"/>
        <pc:sldMkLst>
          <pc:docMk/>
          <pc:sldMk cId="3348864209" sldId="556"/>
        </pc:sldMkLst>
        <pc:spChg chg="del mod">
          <ac:chgData name="Charlene Naidoo" userId="S::charlene.naidoo@faculty.gbsb.global::be3a4d7b-217a-4d6d-8d19-aa1039059a41" providerId="AD" clId="Web-{3F291C29-D1ED-22F2-8C3D-F4D333E7B7A8}" dt="2023-12-13T10:07:29.316" v="362"/>
          <ac:spMkLst>
            <pc:docMk/>
            <pc:sldMk cId="3348864209" sldId="556"/>
            <ac:spMk id="2" creationId="{E1E0B911-EF6C-47CC-533B-0899FB85A3F6}"/>
          </ac:spMkLst>
        </pc:spChg>
        <pc:spChg chg="mod">
          <ac:chgData name="Charlene Naidoo" userId="S::charlene.naidoo@faculty.gbsb.global::be3a4d7b-217a-4d6d-8d19-aa1039059a41" providerId="AD" clId="Web-{3F291C29-D1ED-22F2-8C3D-F4D333E7B7A8}" dt="2023-12-13T10:07:35.566" v="367" actId="20577"/>
          <ac:spMkLst>
            <pc:docMk/>
            <pc:sldMk cId="3348864209" sldId="556"/>
            <ac:spMk id="3" creationId="{7B07B872-D442-7620-39CE-BE9A223BCD9C}"/>
          </ac:spMkLst>
        </pc:spChg>
        <pc:spChg chg="mod">
          <ac:chgData name="Charlene Naidoo" userId="S::charlene.naidoo@faculty.gbsb.global::be3a4d7b-217a-4d6d-8d19-aa1039059a41" providerId="AD" clId="Web-{3F291C29-D1ED-22F2-8C3D-F4D333E7B7A8}" dt="2023-12-13T10:07:39.848" v="368" actId="20577"/>
          <ac:spMkLst>
            <pc:docMk/>
            <pc:sldMk cId="3348864209" sldId="556"/>
            <ac:spMk id="7" creationId="{00000000-0000-0000-0000-000000000000}"/>
          </ac:spMkLst>
        </pc:spChg>
      </pc:sldChg>
      <pc:sldChg chg="modSp">
        <pc:chgData name="Charlene Naidoo" userId="S::charlene.naidoo@faculty.gbsb.global::be3a4d7b-217a-4d6d-8d19-aa1039059a41" providerId="AD" clId="Web-{3F291C29-D1ED-22F2-8C3D-F4D333E7B7A8}" dt="2023-12-13T10:08:19.037" v="381" actId="20577"/>
        <pc:sldMkLst>
          <pc:docMk/>
          <pc:sldMk cId="1229428247" sldId="557"/>
        </pc:sldMkLst>
        <pc:spChg chg="mod">
          <ac:chgData name="Charlene Naidoo" userId="S::charlene.naidoo@faculty.gbsb.global::be3a4d7b-217a-4d6d-8d19-aa1039059a41" providerId="AD" clId="Web-{3F291C29-D1ED-22F2-8C3D-F4D333E7B7A8}" dt="2023-12-13T10:07:56.536" v="369" actId="20577"/>
          <ac:spMkLst>
            <pc:docMk/>
            <pc:sldMk cId="1229428247" sldId="557"/>
            <ac:spMk id="2" creationId="{E1E0B911-EF6C-47CC-533B-0899FB85A3F6}"/>
          </ac:spMkLst>
        </pc:spChg>
        <pc:spChg chg="mod">
          <ac:chgData name="Charlene Naidoo" userId="S::charlene.naidoo@faculty.gbsb.global::be3a4d7b-217a-4d6d-8d19-aa1039059a41" providerId="AD" clId="Web-{3F291C29-D1ED-22F2-8C3D-F4D333E7B7A8}" dt="2023-12-13T10:08:01.318" v="373" actId="20577"/>
          <ac:spMkLst>
            <pc:docMk/>
            <pc:sldMk cId="1229428247" sldId="557"/>
            <ac:spMk id="3" creationId="{7B07B872-D442-7620-39CE-BE9A223BCD9C}"/>
          </ac:spMkLst>
        </pc:spChg>
        <pc:spChg chg="mod">
          <ac:chgData name="Charlene Naidoo" userId="S::charlene.naidoo@faculty.gbsb.global::be3a4d7b-217a-4d6d-8d19-aa1039059a41" providerId="AD" clId="Web-{3F291C29-D1ED-22F2-8C3D-F4D333E7B7A8}" dt="2023-12-13T10:08:19.037" v="381" actId="20577"/>
          <ac:spMkLst>
            <pc:docMk/>
            <pc:sldMk cId="1229428247" sldId="557"/>
            <ac:spMk id="6" creationId="{EAF98FA6-4A02-42E6-87BD-DF311D467762}"/>
          </ac:spMkLst>
        </pc:spChg>
        <pc:spChg chg="mod">
          <ac:chgData name="Charlene Naidoo" userId="S::charlene.naidoo@faculty.gbsb.global::be3a4d7b-217a-4d6d-8d19-aa1039059a41" providerId="AD" clId="Web-{3F291C29-D1ED-22F2-8C3D-F4D333E7B7A8}" dt="2023-12-13T10:08:05.818" v="377" actId="20577"/>
          <ac:spMkLst>
            <pc:docMk/>
            <pc:sldMk cId="1229428247" sldId="557"/>
            <ac:spMk id="7" creationId="{00000000-0000-0000-0000-000000000000}"/>
          </ac:spMkLst>
        </pc:spChg>
      </pc:sldChg>
      <pc:sldChg chg="modSp">
        <pc:chgData name="Charlene Naidoo" userId="S::charlene.naidoo@faculty.gbsb.global::be3a4d7b-217a-4d6d-8d19-aa1039059a41" providerId="AD" clId="Web-{3F291C29-D1ED-22F2-8C3D-F4D333E7B7A8}" dt="2023-12-13T10:09:50.651" v="410" actId="20577"/>
        <pc:sldMkLst>
          <pc:docMk/>
          <pc:sldMk cId="2742974330" sldId="558"/>
        </pc:sldMkLst>
        <pc:spChg chg="mod">
          <ac:chgData name="Charlene Naidoo" userId="S::charlene.naidoo@faculty.gbsb.global::be3a4d7b-217a-4d6d-8d19-aa1039059a41" providerId="AD" clId="Web-{3F291C29-D1ED-22F2-8C3D-F4D333E7B7A8}" dt="2023-12-13T10:09:07.586" v="396" actId="20577"/>
          <ac:spMkLst>
            <pc:docMk/>
            <pc:sldMk cId="2742974330" sldId="558"/>
            <ac:spMk id="2" creationId="{E1E0B911-EF6C-47CC-533B-0899FB85A3F6}"/>
          </ac:spMkLst>
        </pc:spChg>
        <pc:spChg chg="mod">
          <ac:chgData name="Charlene Naidoo" userId="S::charlene.naidoo@faculty.gbsb.global::be3a4d7b-217a-4d6d-8d19-aa1039059a41" providerId="AD" clId="Web-{3F291C29-D1ED-22F2-8C3D-F4D333E7B7A8}" dt="2023-12-13T10:09:14.259" v="399" actId="20577"/>
          <ac:spMkLst>
            <pc:docMk/>
            <pc:sldMk cId="2742974330" sldId="558"/>
            <ac:spMk id="3" creationId="{7B07B872-D442-7620-39CE-BE9A223BCD9C}"/>
          </ac:spMkLst>
        </pc:spChg>
        <pc:spChg chg="mod">
          <ac:chgData name="Charlene Naidoo" userId="S::charlene.naidoo@faculty.gbsb.global::be3a4d7b-217a-4d6d-8d19-aa1039059a41" providerId="AD" clId="Web-{3F291C29-D1ED-22F2-8C3D-F4D333E7B7A8}" dt="2023-12-13T10:09:43.572" v="408" actId="20577"/>
          <ac:spMkLst>
            <pc:docMk/>
            <pc:sldMk cId="2742974330" sldId="558"/>
            <ac:spMk id="5" creationId="{8C3EDB20-12E6-A085-68A2-CA404E41EB18}"/>
          </ac:spMkLst>
        </pc:spChg>
        <pc:spChg chg="mod">
          <ac:chgData name="Charlene Naidoo" userId="S::charlene.naidoo@faculty.gbsb.global::be3a4d7b-217a-4d6d-8d19-aa1039059a41" providerId="AD" clId="Web-{3F291C29-D1ED-22F2-8C3D-F4D333E7B7A8}" dt="2023-12-13T10:09:50.651" v="410" actId="20577"/>
          <ac:spMkLst>
            <pc:docMk/>
            <pc:sldMk cId="2742974330" sldId="558"/>
            <ac:spMk id="7" creationId="{00000000-0000-0000-0000-000000000000}"/>
          </ac:spMkLst>
        </pc:spChg>
        <pc:spChg chg="mod">
          <ac:chgData name="Charlene Naidoo" userId="S::charlene.naidoo@faculty.gbsb.global::be3a4d7b-217a-4d6d-8d19-aa1039059a41" providerId="AD" clId="Web-{3F291C29-D1ED-22F2-8C3D-F4D333E7B7A8}" dt="2023-12-13T10:09:46.479" v="409" actId="20577"/>
          <ac:spMkLst>
            <pc:docMk/>
            <pc:sldMk cId="2742974330" sldId="558"/>
            <ac:spMk id="10" creationId="{7FC02888-46B9-1234-5AAE-9DE1A2A66BB8}"/>
          </ac:spMkLst>
        </pc:spChg>
      </pc:sldChg>
      <pc:sldChg chg="modSp">
        <pc:chgData name="Charlene Naidoo" userId="S::charlene.naidoo@faculty.gbsb.global::be3a4d7b-217a-4d6d-8d19-aa1039059a41" providerId="AD" clId="Web-{3F291C29-D1ED-22F2-8C3D-F4D333E7B7A8}" dt="2023-12-13T10:03:19.336" v="292" actId="20577"/>
        <pc:sldMkLst>
          <pc:docMk/>
          <pc:sldMk cId="2940142139" sldId="559"/>
        </pc:sldMkLst>
        <pc:spChg chg="mod">
          <ac:chgData name="Charlene Naidoo" userId="S::charlene.naidoo@faculty.gbsb.global::be3a4d7b-217a-4d6d-8d19-aa1039059a41" providerId="AD" clId="Web-{3F291C29-D1ED-22F2-8C3D-F4D333E7B7A8}" dt="2023-12-13T10:02:33.302" v="272" actId="20577"/>
          <ac:spMkLst>
            <pc:docMk/>
            <pc:sldMk cId="2940142139" sldId="559"/>
            <ac:spMk id="2" creationId="{E1E0B911-EF6C-47CC-533B-0899FB85A3F6}"/>
          </ac:spMkLst>
        </pc:spChg>
        <pc:spChg chg="mod">
          <ac:chgData name="Charlene Naidoo" userId="S::charlene.naidoo@faculty.gbsb.global::be3a4d7b-217a-4d6d-8d19-aa1039059a41" providerId="AD" clId="Web-{3F291C29-D1ED-22F2-8C3D-F4D333E7B7A8}" dt="2023-12-13T10:02:39.037" v="275" actId="20577"/>
          <ac:spMkLst>
            <pc:docMk/>
            <pc:sldMk cId="2940142139" sldId="559"/>
            <ac:spMk id="3" creationId="{7B07B872-D442-7620-39CE-BE9A223BCD9C}"/>
          </ac:spMkLst>
        </pc:spChg>
        <pc:spChg chg="mod">
          <ac:chgData name="Charlene Naidoo" userId="S::charlene.naidoo@faculty.gbsb.global::be3a4d7b-217a-4d6d-8d19-aa1039059a41" providerId="AD" clId="Web-{3F291C29-D1ED-22F2-8C3D-F4D333E7B7A8}" dt="2023-12-13T10:03:19.336" v="292" actId="20577"/>
          <ac:spMkLst>
            <pc:docMk/>
            <pc:sldMk cId="2940142139" sldId="559"/>
            <ac:spMk id="6" creationId="{F4CBFBC1-6BD4-7B44-15F0-BFE996D9CCFF}"/>
          </ac:spMkLst>
        </pc:spChg>
        <pc:spChg chg="mod">
          <ac:chgData name="Charlene Naidoo" userId="S::charlene.naidoo@faculty.gbsb.global::be3a4d7b-217a-4d6d-8d19-aa1039059a41" providerId="AD" clId="Web-{3F291C29-D1ED-22F2-8C3D-F4D333E7B7A8}" dt="2023-12-13T10:02:43.725" v="276" actId="20577"/>
          <ac:spMkLst>
            <pc:docMk/>
            <pc:sldMk cId="2940142139" sldId="559"/>
            <ac:spMk id="7" creationId="{00000000-0000-0000-0000-000000000000}"/>
          </ac:spMkLst>
        </pc:spChg>
        <pc:spChg chg="mod">
          <ac:chgData name="Charlene Naidoo" userId="S::charlene.naidoo@faculty.gbsb.global::be3a4d7b-217a-4d6d-8d19-aa1039059a41" providerId="AD" clId="Web-{3F291C29-D1ED-22F2-8C3D-F4D333E7B7A8}" dt="2023-12-13T10:03:02.210" v="284" actId="20577"/>
          <ac:spMkLst>
            <pc:docMk/>
            <pc:sldMk cId="2940142139" sldId="559"/>
            <ac:spMk id="8" creationId="{CE317F06-A44B-F2F4-7416-69F7FF7B1801}"/>
          </ac:spMkLst>
        </pc:spChg>
      </pc:sldChg>
      <pc:sldChg chg="modSp">
        <pc:chgData name="Charlene Naidoo" userId="S::charlene.naidoo@faculty.gbsb.global::be3a4d7b-217a-4d6d-8d19-aa1039059a41" providerId="AD" clId="Web-{3F291C29-D1ED-22F2-8C3D-F4D333E7B7A8}" dt="2023-12-13T10:02:29.599" v="271" actId="20577"/>
        <pc:sldMkLst>
          <pc:docMk/>
          <pc:sldMk cId="1724606764" sldId="560"/>
        </pc:sldMkLst>
        <pc:spChg chg="mod">
          <ac:chgData name="Charlene Naidoo" userId="S::charlene.naidoo@faculty.gbsb.global::be3a4d7b-217a-4d6d-8d19-aa1039059a41" providerId="AD" clId="Web-{3F291C29-D1ED-22F2-8C3D-F4D333E7B7A8}" dt="2023-12-13T10:01:58.926" v="264" actId="20577"/>
          <ac:spMkLst>
            <pc:docMk/>
            <pc:sldMk cId="1724606764" sldId="560"/>
            <ac:spMk id="2" creationId="{E1E0B911-EF6C-47CC-533B-0899FB85A3F6}"/>
          </ac:spMkLst>
        </pc:spChg>
        <pc:spChg chg="mod">
          <ac:chgData name="Charlene Naidoo" userId="S::charlene.naidoo@faculty.gbsb.global::be3a4d7b-217a-4d6d-8d19-aa1039059a41" providerId="AD" clId="Web-{3F291C29-D1ED-22F2-8C3D-F4D333E7B7A8}" dt="2023-12-13T10:02:07.207" v="268" actId="20577"/>
          <ac:spMkLst>
            <pc:docMk/>
            <pc:sldMk cId="1724606764" sldId="560"/>
            <ac:spMk id="3" creationId="{7B07B872-D442-7620-39CE-BE9A223BCD9C}"/>
          </ac:spMkLst>
        </pc:spChg>
        <pc:spChg chg="mod">
          <ac:chgData name="Charlene Naidoo" userId="S::charlene.naidoo@faculty.gbsb.global::be3a4d7b-217a-4d6d-8d19-aa1039059a41" providerId="AD" clId="Web-{3F291C29-D1ED-22F2-8C3D-F4D333E7B7A8}" dt="2023-12-13T10:02:29.599" v="271" actId="20577"/>
          <ac:spMkLst>
            <pc:docMk/>
            <pc:sldMk cId="1724606764" sldId="560"/>
            <ac:spMk id="6" creationId="{68F7E378-5A05-6B13-C571-7F388EC6D9F8}"/>
          </ac:spMkLst>
        </pc:spChg>
      </pc:sldChg>
      <pc:sldChg chg="delSp modSp">
        <pc:chgData name="Charlene Naidoo" userId="S::charlene.naidoo@faculty.gbsb.global::be3a4d7b-217a-4d6d-8d19-aa1039059a41" providerId="AD" clId="Web-{3F291C29-D1ED-22F2-8C3D-F4D333E7B7A8}" dt="2023-12-13T09:46:04.350" v="183" actId="20577"/>
        <pc:sldMkLst>
          <pc:docMk/>
          <pc:sldMk cId="1817350041" sldId="561"/>
        </pc:sldMkLst>
        <pc:spChg chg="del mod">
          <ac:chgData name="Charlene Naidoo" userId="S::charlene.naidoo@faculty.gbsb.global::be3a4d7b-217a-4d6d-8d19-aa1039059a41" providerId="AD" clId="Web-{3F291C29-D1ED-22F2-8C3D-F4D333E7B7A8}" dt="2023-12-13T09:45:41.021" v="178"/>
          <ac:spMkLst>
            <pc:docMk/>
            <pc:sldMk cId="1817350041" sldId="561"/>
            <ac:spMk id="2" creationId="{E1E0B911-EF6C-47CC-533B-0899FB85A3F6}"/>
          </ac:spMkLst>
        </pc:spChg>
        <pc:spChg chg="mod">
          <ac:chgData name="Charlene Naidoo" userId="S::charlene.naidoo@faculty.gbsb.global::be3a4d7b-217a-4d6d-8d19-aa1039059a41" providerId="AD" clId="Web-{3F291C29-D1ED-22F2-8C3D-F4D333E7B7A8}" dt="2023-12-13T09:45:46.897" v="180" actId="20577"/>
          <ac:spMkLst>
            <pc:docMk/>
            <pc:sldMk cId="1817350041" sldId="561"/>
            <ac:spMk id="3" creationId="{7B07B872-D442-7620-39CE-BE9A223BCD9C}"/>
          </ac:spMkLst>
        </pc:spChg>
        <pc:spChg chg="mod">
          <ac:chgData name="Charlene Naidoo" userId="S::charlene.naidoo@faculty.gbsb.global::be3a4d7b-217a-4d6d-8d19-aa1039059a41" providerId="AD" clId="Web-{3F291C29-D1ED-22F2-8C3D-F4D333E7B7A8}" dt="2023-12-13T09:46:04.350" v="183" actId="20577"/>
          <ac:spMkLst>
            <pc:docMk/>
            <pc:sldMk cId="1817350041" sldId="561"/>
            <ac:spMk id="5" creationId="{8C3EDB20-12E6-A085-68A2-CA404E41EB18}"/>
          </ac:spMkLst>
        </pc:spChg>
        <pc:spChg chg="mod">
          <ac:chgData name="Charlene Naidoo" userId="S::charlene.naidoo@faculty.gbsb.global::be3a4d7b-217a-4d6d-8d19-aa1039059a41" providerId="AD" clId="Web-{3F291C29-D1ED-22F2-8C3D-F4D333E7B7A8}" dt="2023-12-13T09:45:49.615" v="181" actId="20577"/>
          <ac:spMkLst>
            <pc:docMk/>
            <pc:sldMk cId="1817350041" sldId="561"/>
            <ac:spMk id="7" creationId="{00000000-0000-0000-0000-000000000000}"/>
          </ac:spMkLst>
        </pc:spChg>
      </pc:sldChg>
      <pc:sldChg chg="delSp modSp">
        <pc:chgData name="Charlene Naidoo" userId="S::charlene.naidoo@faculty.gbsb.global::be3a4d7b-217a-4d6d-8d19-aa1039059a41" providerId="AD" clId="Web-{3F291C29-D1ED-22F2-8C3D-F4D333E7B7A8}" dt="2023-12-13T10:10:29.950" v="422" actId="20577"/>
        <pc:sldMkLst>
          <pc:docMk/>
          <pc:sldMk cId="2061305323" sldId="562"/>
        </pc:sldMkLst>
        <pc:spChg chg="del mod">
          <ac:chgData name="Charlene Naidoo" userId="S::charlene.naidoo@faculty.gbsb.global::be3a4d7b-217a-4d6d-8d19-aa1039059a41" providerId="AD" clId="Web-{3F291C29-D1ED-22F2-8C3D-F4D333E7B7A8}" dt="2023-12-13T10:09:54.417" v="412"/>
          <ac:spMkLst>
            <pc:docMk/>
            <pc:sldMk cId="2061305323" sldId="562"/>
            <ac:spMk id="2" creationId="{E1E0B911-EF6C-47CC-533B-0899FB85A3F6}"/>
          </ac:spMkLst>
        </pc:spChg>
        <pc:spChg chg="mod">
          <ac:chgData name="Charlene Naidoo" userId="S::charlene.naidoo@faculty.gbsb.global::be3a4d7b-217a-4d6d-8d19-aa1039059a41" providerId="AD" clId="Web-{3F291C29-D1ED-22F2-8C3D-F4D333E7B7A8}" dt="2023-12-13T10:10:00.917" v="414" actId="20577"/>
          <ac:spMkLst>
            <pc:docMk/>
            <pc:sldMk cId="2061305323" sldId="562"/>
            <ac:spMk id="3" creationId="{7B07B872-D442-7620-39CE-BE9A223BCD9C}"/>
          </ac:spMkLst>
        </pc:spChg>
        <pc:spChg chg="mod">
          <ac:chgData name="Charlene Naidoo" userId="S::charlene.naidoo@faculty.gbsb.global::be3a4d7b-217a-4d6d-8d19-aa1039059a41" providerId="AD" clId="Web-{3F291C29-D1ED-22F2-8C3D-F4D333E7B7A8}" dt="2023-12-13T10:10:15.340" v="417" actId="20577"/>
          <ac:spMkLst>
            <pc:docMk/>
            <pc:sldMk cId="2061305323" sldId="562"/>
            <ac:spMk id="5" creationId="{8C3EDB20-12E6-A085-68A2-CA404E41EB18}"/>
          </ac:spMkLst>
        </pc:spChg>
        <pc:spChg chg="mod">
          <ac:chgData name="Charlene Naidoo" userId="S::charlene.naidoo@faculty.gbsb.global::be3a4d7b-217a-4d6d-8d19-aa1039059a41" providerId="AD" clId="Web-{3F291C29-D1ED-22F2-8C3D-F4D333E7B7A8}" dt="2023-12-13T10:10:04.214" v="415" actId="20577"/>
          <ac:spMkLst>
            <pc:docMk/>
            <pc:sldMk cId="2061305323" sldId="562"/>
            <ac:spMk id="7" creationId="{00000000-0000-0000-0000-000000000000}"/>
          </ac:spMkLst>
        </pc:spChg>
        <pc:spChg chg="mod">
          <ac:chgData name="Charlene Naidoo" userId="S::charlene.naidoo@faculty.gbsb.global::be3a4d7b-217a-4d6d-8d19-aa1039059a41" providerId="AD" clId="Web-{3F291C29-D1ED-22F2-8C3D-F4D333E7B7A8}" dt="2023-12-13T10:10:29.950" v="422" actId="20577"/>
          <ac:spMkLst>
            <pc:docMk/>
            <pc:sldMk cId="2061305323" sldId="562"/>
            <ac:spMk id="9" creationId="{812908F9-C170-935A-11F1-53024EFBDDDC}"/>
          </ac:spMkLst>
        </pc:spChg>
      </pc:sldChg>
      <pc:sldChg chg="delSp modSp">
        <pc:chgData name="Charlene Naidoo" userId="S::charlene.naidoo@faculty.gbsb.global::be3a4d7b-217a-4d6d-8d19-aa1039059a41" providerId="AD" clId="Web-{3F291C29-D1ED-22F2-8C3D-F4D333E7B7A8}" dt="2023-12-13T10:11:06.436" v="435" actId="20577"/>
        <pc:sldMkLst>
          <pc:docMk/>
          <pc:sldMk cId="594527523" sldId="563"/>
        </pc:sldMkLst>
        <pc:spChg chg="del mod">
          <ac:chgData name="Charlene Naidoo" userId="S::charlene.naidoo@faculty.gbsb.global::be3a4d7b-217a-4d6d-8d19-aa1039059a41" providerId="AD" clId="Web-{3F291C29-D1ED-22F2-8C3D-F4D333E7B7A8}" dt="2023-12-13T10:10:57.201" v="432"/>
          <ac:spMkLst>
            <pc:docMk/>
            <pc:sldMk cId="594527523" sldId="563"/>
            <ac:spMk id="2" creationId="{E1E0B911-EF6C-47CC-533B-0899FB85A3F6}"/>
          </ac:spMkLst>
        </pc:spChg>
        <pc:spChg chg="mod">
          <ac:chgData name="Charlene Naidoo" userId="S::charlene.naidoo@faculty.gbsb.global::be3a4d7b-217a-4d6d-8d19-aa1039059a41" providerId="AD" clId="Web-{3F291C29-D1ED-22F2-8C3D-F4D333E7B7A8}" dt="2023-12-13T10:11:03.186" v="434" actId="20577"/>
          <ac:spMkLst>
            <pc:docMk/>
            <pc:sldMk cId="594527523" sldId="563"/>
            <ac:spMk id="3" creationId="{7B07B872-D442-7620-39CE-BE9A223BCD9C}"/>
          </ac:spMkLst>
        </pc:spChg>
        <pc:spChg chg="mod">
          <ac:chgData name="Charlene Naidoo" userId="S::charlene.naidoo@faculty.gbsb.global::be3a4d7b-217a-4d6d-8d19-aa1039059a41" providerId="AD" clId="Web-{3F291C29-D1ED-22F2-8C3D-F4D333E7B7A8}" dt="2023-12-13T10:11:06.436" v="435" actId="20577"/>
          <ac:spMkLst>
            <pc:docMk/>
            <pc:sldMk cId="594527523" sldId="563"/>
            <ac:spMk id="7" creationId="{00000000-0000-0000-0000-000000000000}"/>
          </ac:spMkLst>
        </pc:spChg>
      </pc:sldChg>
      <pc:sldChg chg="modSp">
        <pc:chgData name="Charlene Naidoo" userId="S::charlene.naidoo@faculty.gbsb.global::be3a4d7b-217a-4d6d-8d19-aa1039059a41" providerId="AD" clId="Web-{3F291C29-D1ED-22F2-8C3D-F4D333E7B7A8}" dt="2023-12-13T10:10:48.200" v="430" actId="20577"/>
        <pc:sldMkLst>
          <pc:docMk/>
          <pc:sldMk cId="1199136887" sldId="564"/>
        </pc:sldMkLst>
        <pc:spChg chg="mod">
          <ac:chgData name="Charlene Naidoo" userId="S::charlene.naidoo@faculty.gbsb.global::be3a4d7b-217a-4d6d-8d19-aa1039059a41" providerId="AD" clId="Web-{3F291C29-D1ED-22F2-8C3D-F4D333E7B7A8}" dt="2023-12-13T10:10:34.903" v="424" actId="20577"/>
          <ac:spMkLst>
            <pc:docMk/>
            <pc:sldMk cId="1199136887" sldId="564"/>
            <ac:spMk id="2" creationId="{E1E0B911-EF6C-47CC-533B-0899FB85A3F6}"/>
          </ac:spMkLst>
        </pc:spChg>
        <pc:spChg chg="mod">
          <ac:chgData name="Charlene Naidoo" userId="S::charlene.naidoo@faculty.gbsb.global::be3a4d7b-217a-4d6d-8d19-aa1039059a41" providerId="AD" clId="Web-{3F291C29-D1ED-22F2-8C3D-F4D333E7B7A8}" dt="2023-12-13T10:10:39.872" v="427" actId="20577"/>
          <ac:spMkLst>
            <pc:docMk/>
            <pc:sldMk cId="1199136887" sldId="564"/>
            <ac:spMk id="3" creationId="{7B07B872-D442-7620-39CE-BE9A223BCD9C}"/>
          </ac:spMkLst>
        </pc:spChg>
        <pc:spChg chg="mod">
          <ac:chgData name="Charlene Naidoo" userId="S::charlene.naidoo@faculty.gbsb.global::be3a4d7b-217a-4d6d-8d19-aa1039059a41" providerId="AD" clId="Web-{3F291C29-D1ED-22F2-8C3D-F4D333E7B7A8}" dt="2023-12-13T10:10:48.200" v="430" actId="20577"/>
          <ac:spMkLst>
            <pc:docMk/>
            <pc:sldMk cId="1199136887" sldId="564"/>
            <ac:spMk id="5" creationId="{8C3EDB20-12E6-A085-68A2-CA404E41EB18}"/>
          </ac:spMkLst>
        </pc:spChg>
        <pc:spChg chg="mod">
          <ac:chgData name="Charlene Naidoo" userId="S::charlene.naidoo@faculty.gbsb.global::be3a4d7b-217a-4d6d-8d19-aa1039059a41" providerId="AD" clId="Web-{3F291C29-D1ED-22F2-8C3D-F4D333E7B7A8}" dt="2023-12-13T10:10:41.341" v="428" actId="20577"/>
          <ac:spMkLst>
            <pc:docMk/>
            <pc:sldMk cId="1199136887" sldId="564"/>
            <ac:spMk id="7" creationId="{00000000-0000-0000-0000-000000000000}"/>
          </ac:spMkLst>
        </pc:spChg>
        <pc:spChg chg="mod">
          <ac:chgData name="Charlene Naidoo" userId="S::charlene.naidoo@faculty.gbsb.global::be3a4d7b-217a-4d6d-8d19-aa1039059a41" providerId="AD" clId="Web-{3F291C29-D1ED-22F2-8C3D-F4D333E7B7A8}" dt="2023-12-13T10:10:45.685" v="429" actId="20577"/>
          <ac:spMkLst>
            <pc:docMk/>
            <pc:sldMk cId="1199136887" sldId="564"/>
            <ac:spMk id="8" creationId="{D9208682-4AC3-0CC6-81C9-A3C3F2848570}"/>
          </ac:spMkLst>
        </pc:spChg>
      </pc:sldChg>
    </pc:docChg>
  </pc:docChgLst>
  <pc:docChgLst>
    <pc:chgData name="Charlene Naidoo" userId="S::charlene.naidoo@faculty.gbsb.global::be3a4d7b-217a-4d6d-8d19-aa1039059a41" providerId="AD" clId="Web-{E3BB12CC-DF11-09E3-3716-7BF4AB37797D}"/>
    <pc:docChg chg="addSld">
      <pc:chgData name="Charlene Naidoo" userId="S::charlene.naidoo@faculty.gbsb.global::be3a4d7b-217a-4d6d-8d19-aa1039059a41" providerId="AD" clId="Web-{E3BB12CC-DF11-09E3-3716-7BF4AB37797D}" dt="2023-12-13T09:15:45.355" v="0"/>
      <pc:docMkLst>
        <pc:docMk/>
      </pc:docMkLst>
      <pc:sldChg chg="add">
        <pc:chgData name="Charlene Naidoo" userId="S::charlene.naidoo@faculty.gbsb.global::be3a4d7b-217a-4d6d-8d19-aa1039059a41" providerId="AD" clId="Web-{E3BB12CC-DF11-09E3-3716-7BF4AB37797D}" dt="2023-12-13T09:15:45.355" v="0"/>
        <pc:sldMkLst>
          <pc:docMk/>
          <pc:sldMk cId="1060360473" sldId="78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EA46484-DBEA-461F-A3EF-6F72B80B3B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a:extLst>
              <a:ext uri="{FF2B5EF4-FFF2-40B4-BE49-F238E27FC236}">
                <a16:creationId xmlns:a16="http://schemas.microsoft.com/office/drawing/2014/main" id="{A7D223C7-63E2-42C7-9DD8-0ECC9DE039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695347-BAA7-49D2-9F61-C4EF07AF2A45}" type="datetimeFigureOut">
              <a:rPr lang="en-GB" smtClean="0"/>
              <a:t>13/12/2023</a:t>
            </a:fld>
            <a:endParaRPr lang="en-GB"/>
          </a:p>
        </p:txBody>
      </p:sp>
      <p:sp>
        <p:nvSpPr>
          <p:cNvPr id="4" name="Marcador de pie de página 3">
            <a:extLst>
              <a:ext uri="{FF2B5EF4-FFF2-40B4-BE49-F238E27FC236}">
                <a16:creationId xmlns:a16="http://schemas.microsoft.com/office/drawing/2014/main" id="{534A616E-02DE-4BB3-8368-F0D687C6F8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Marcador de número de diapositiva 4">
            <a:extLst>
              <a:ext uri="{FF2B5EF4-FFF2-40B4-BE49-F238E27FC236}">
                <a16:creationId xmlns:a16="http://schemas.microsoft.com/office/drawing/2014/main" id="{3560D31F-432B-4E4E-A971-0E6C24284A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281D87-FA4C-490E-B4A6-ECE949FDD0C5}" type="slidenum">
              <a:rPr lang="en-GB" smtClean="0"/>
              <a:t>‹#›</a:t>
            </a:fld>
            <a:endParaRPr lang="en-GB"/>
          </a:p>
        </p:txBody>
      </p:sp>
    </p:spTree>
    <p:extLst>
      <p:ext uri="{BB962C8B-B14F-4D97-AF65-F5344CB8AC3E}">
        <p14:creationId xmlns:p14="http://schemas.microsoft.com/office/powerpoint/2010/main" val="3901540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9CE24-C098-4D6F-8853-4FBA6FCE2500}" type="datetimeFigureOut">
              <a:rPr lang="en-GB" smtClean="0"/>
              <a:t>13/12/2023</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22CA7F-29D6-4EB5-A290-EFF6FFCE4A63}" type="slidenum">
              <a:rPr lang="en-GB" smtClean="0"/>
              <a:t>‹#›</a:t>
            </a:fld>
            <a:endParaRPr lang="en-GB"/>
          </a:p>
        </p:txBody>
      </p:sp>
    </p:spTree>
    <p:extLst>
      <p:ext uri="{BB962C8B-B14F-4D97-AF65-F5344CB8AC3E}">
        <p14:creationId xmlns:p14="http://schemas.microsoft.com/office/powerpoint/2010/main" val="3189019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628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Прямоугольник 14">
            <a:extLst>
              <a:ext uri="{FF2B5EF4-FFF2-40B4-BE49-F238E27FC236}">
                <a16:creationId xmlns:a16="http://schemas.microsoft.com/office/drawing/2014/main" id="{8D43FEC1-1E57-7C4F-9263-05A20A6E1FB1}"/>
              </a:ext>
            </a:extLst>
          </p:cNvPr>
          <p:cNvSpPr/>
          <p:nvPr userDrawn="1"/>
        </p:nvSpPr>
        <p:spPr>
          <a:xfrm>
            <a:off x="3503715" y="463002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4760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Прямоугольник 15">
            <a:extLst>
              <a:ext uri="{FF2B5EF4-FFF2-40B4-BE49-F238E27FC236}">
                <a16:creationId xmlns:a16="http://schemas.microsoft.com/office/drawing/2014/main" id="{61339481-4E35-A445-B23F-339E2EB3D4F7}"/>
              </a:ext>
            </a:extLst>
          </p:cNvPr>
          <p:cNvSpPr/>
          <p:nvPr userDrawn="1"/>
        </p:nvSpPr>
        <p:spPr>
          <a:xfrm>
            <a:off x="3503715" y="463002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911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11C55E7E-687B-4A45-94DE-BA5E190DA591}"/>
              </a:ext>
            </a:extLst>
          </p:cNvPr>
          <p:cNvSpPr/>
          <p:nvPr userDrawn="1"/>
        </p:nvSpPr>
        <p:spPr>
          <a:xfrm>
            <a:off x="3503715" y="4630020"/>
            <a:ext cx="5388013" cy="246221"/>
          </a:xfrm>
          <a:prstGeom prst="rect">
            <a:avLst/>
          </a:prstGeom>
        </p:spPr>
        <p:txBody>
          <a:bodyPr wrap="none">
            <a:spAutoFit/>
          </a:bodyPr>
          <a:lstStyle/>
          <a:p>
            <a:r>
              <a:rPr lang="en-US" sz="1000" spc="600" dirty="0">
                <a:solidFill>
                  <a:schemeClr val="bg1"/>
                </a:solidFill>
                <a:latin typeface="Arial" panose="020B0604020202020204" pitchFamily="34" charset="0"/>
                <a:cs typeface="Arial" panose="020B0604020202020204" pitchFamily="34" charset="0"/>
              </a:rPr>
              <a:t>BARCELONA | MADRID | MALTA | ONLINE</a:t>
            </a:r>
            <a:endParaRPr lang="ru-RU" sz="1000" spc="600" dirty="0">
              <a:solidFill>
                <a:schemeClr val="bg1"/>
              </a:solidFill>
              <a:latin typeface="Arial" panose="020B0604020202020204" pitchFamily="34" charset="0"/>
              <a:cs typeface="Arial" panose="020B0604020202020204" pitchFamily="34" charset="0"/>
            </a:endParaRPr>
          </a:p>
        </p:txBody>
      </p:sp>
      <p:pic>
        <p:nvPicPr>
          <p:cNvPr id="13" name="Рисунок 12">
            <a:extLst>
              <a:ext uri="{FF2B5EF4-FFF2-40B4-BE49-F238E27FC236}">
                <a16:creationId xmlns:a16="http://schemas.microsoft.com/office/drawing/2014/main" id="{2739462F-C2B3-614B-B845-31A3F2DB39E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7383" y="4385872"/>
            <a:ext cx="1112462" cy="488295"/>
          </a:xfrm>
          <a:prstGeom prst="rect">
            <a:avLst/>
          </a:prstGeom>
        </p:spPr>
      </p:pic>
    </p:spTree>
    <p:extLst>
      <p:ext uri="{BB962C8B-B14F-4D97-AF65-F5344CB8AC3E}">
        <p14:creationId xmlns:p14="http://schemas.microsoft.com/office/powerpoint/2010/main" val="158118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9B315E5E-A21D-F745-BB44-F0594C94EC56}"/>
              </a:ext>
            </a:extLst>
          </p:cNvPr>
          <p:cNvSpPr/>
          <p:nvPr userDrawn="1"/>
        </p:nvSpPr>
        <p:spPr>
          <a:xfrm>
            <a:off x="3503715" y="463002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78795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7486399"/>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51" r:id="rId4"/>
    <p:sldLayoutId id="2147483652" r:id="rId5"/>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BC568A-54B0-2644-86E3-3D0BC1E1A3FE}"/>
              </a:ext>
            </a:extLst>
          </p:cNvPr>
          <p:cNvSpPr txBox="1"/>
          <p:nvPr/>
        </p:nvSpPr>
        <p:spPr>
          <a:xfrm>
            <a:off x="986812" y="1201757"/>
            <a:ext cx="2537460" cy="400110"/>
          </a:xfrm>
          <a:prstGeom prst="rect">
            <a:avLst/>
          </a:prstGeom>
          <a:noFill/>
        </p:spPr>
        <p:txBody>
          <a:bodyPr wrap="square" lIns="91440" tIns="45720" rIns="91440" bIns="45720" rtlCol="0" anchor="t">
            <a:spAutoFit/>
          </a:bodyPr>
          <a:lstStyle/>
          <a:p>
            <a:r>
              <a:rPr lang="en" sz="2000" spc="225" dirty="0">
                <a:latin typeface="Arial"/>
                <a:cs typeface="Arial"/>
              </a:rPr>
              <a:t>Lesson 17</a:t>
            </a:r>
            <a:endParaRPr lang="ru-RU" sz="2000" spc="225">
              <a:latin typeface="Arial"/>
              <a:cs typeface="Arial"/>
            </a:endParaRPr>
          </a:p>
        </p:txBody>
      </p:sp>
      <p:sp>
        <p:nvSpPr>
          <p:cNvPr id="5" name="TextBox 4">
            <a:extLst>
              <a:ext uri="{FF2B5EF4-FFF2-40B4-BE49-F238E27FC236}">
                <a16:creationId xmlns:a16="http://schemas.microsoft.com/office/drawing/2014/main" id="{07A62454-BBA8-E368-F6A4-89A94542F87D}"/>
              </a:ext>
            </a:extLst>
          </p:cNvPr>
          <p:cNvSpPr txBox="1"/>
          <p:nvPr/>
        </p:nvSpPr>
        <p:spPr>
          <a:xfrm>
            <a:off x="870698" y="1961050"/>
            <a:ext cx="3246612" cy="1077218"/>
          </a:xfrm>
          <a:prstGeom prst="rect">
            <a:avLst/>
          </a:prstGeom>
          <a:noFill/>
        </p:spPr>
        <p:txBody>
          <a:bodyPr wrap="square" lIns="91440" tIns="45720" rIns="91440" bIns="45720" rtlCol="0" anchor="t">
            <a:spAutoFit/>
          </a:bodyPr>
          <a:lstStyle/>
          <a:p>
            <a:r>
              <a:rPr lang="en-US" sz="3200" b="1" dirty="0">
                <a:solidFill>
                  <a:srgbClr val="90292A"/>
                </a:solidFill>
                <a:latin typeface="Georgia"/>
                <a:cs typeface="Arial"/>
              </a:rPr>
              <a:t>Finance for Management  </a:t>
            </a:r>
            <a:endParaRPr lang="en" sz="3200" b="1">
              <a:solidFill>
                <a:srgbClr val="90292A"/>
              </a:solidFill>
              <a:latin typeface="Georgia"/>
              <a:cs typeface="Arial" panose="020B0604020202020204" pitchFamily="34" charset="0"/>
            </a:endParaRPr>
          </a:p>
        </p:txBody>
      </p:sp>
    </p:spTree>
    <p:extLst>
      <p:ext uri="{BB962C8B-B14F-4D97-AF65-F5344CB8AC3E}">
        <p14:creationId xmlns:p14="http://schemas.microsoft.com/office/powerpoint/2010/main" val="1692133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2451" y="988319"/>
            <a:ext cx="7199441" cy="643894"/>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a:cs typeface="Arial"/>
              </a:rPr>
              <a:t>Fundamentals of Cost Management</a:t>
            </a:r>
          </a:p>
          <a:p>
            <a:pPr marL="171450" indent="-171450">
              <a:buFontTx/>
              <a:buChar char="-"/>
            </a:pPr>
            <a:endParaRPr lang="en-GB" sz="1150" i="1"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v"/>
            </a:pPr>
            <a:endParaRPr lang="en-US" sz="115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7B07B872-D442-7620-39CE-BE9A223BCD9C}"/>
              </a:ext>
            </a:extLst>
          </p:cNvPr>
          <p:cNvSpPr txBox="1"/>
          <p:nvPr/>
        </p:nvSpPr>
        <p:spPr>
          <a:xfrm>
            <a:off x="627444" y="653724"/>
            <a:ext cx="7199441" cy="337465"/>
          </a:xfrm>
          <a:prstGeom prst="rect">
            <a:avLst/>
          </a:prstGeom>
          <a:noFill/>
        </p:spPr>
        <p:txBody>
          <a:bodyPr wrap="square" lIns="91440" tIns="45720" rIns="91440" bIns="45720" anchor="t">
            <a:spAutoFit/>
          </a:bodyPr>
          <a:lstStyle/>
          <a:p>
            <a:pPr>
              <a:lnSpc>
                <a:spcPct val="107000"/>
              </a:lnSpc>
              <a:spcAft>
                <a:spcPts val="800"/>
              </a:spcAft>
            </a:pPr>
            <a:r>
              <a:rPr lang="en-GB" sz="1600" b="1" dirty="0">
                <a:solidFill>
                  <a:srgbClr val="90292A"/>
                </a:solidFill>
                <a:effectLst/>
                <a:latin typeface="Georgia"/>
                <a:ea typeface="Calibri"/>
                <a:cs typeface="Arial"/>
              </a:rPr>
              <a:t>Managerial Accounting Cost Method Approach and Techniques</a:t>
            </a:r>
            <a:r>
              <a:rPr lang="en-GB" sz="1600" b="1" i="1" dirty="0">
                <a:solidFill>
                  <a:srgbClr val="C00000"/>
                </a:solidFill>
                <a:latin typeface="Georgia"/>
                <a:ea typeface="Calibri"/>
                <a:cs typeface="Arial"/>
              </a:rPr>
              <a:t> </a:t>
            </a:r>
            <a:endParaRPr lang="en-US" sz="1600" b="1" i="1" dirty="0">
              <a:solidFill>
                <a:srgbClr val="C00000"/>
              </a:solidFill>
              <a:effectLst/>
              <a:latin typeface="Georgia" panose="02040502050405020303" pitchFamily="18" charset="0"/>
              <a:ea typeface="Calibri" panose="020F050202020403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C4FAF814-4AB5-F60A-7CEA-544B473574DF}"/>
              </a:ext>
            </a:extLst>
          </p:cNvPr>
          <p:cNvSpPr txBox="1"/>
          <p:nvPr/>
        </p:nvSpPr>
        <p:spPr>
          <a:xfrm>
            <a:off x="7740671" y="4239984"/>
            <a:ext cx="1114078" cy="184666"/>
          </a:xfrm>
          <a:prstGeom prst="rect">
            <a:avLst/>
          </a:prstGeom>
          <a:noFill/>
        </p:spPr>
        <p:txBody>
          <a:bodyPr wrap="square">
            <a:spAutoFit/>
          </a:bodyPr>
          <a:lstStyle/>
          <a:p>
            <a:r>
              <a:rPr lang="en-US" sz="600" dirty="0">
                <a:latin typeface="Arial" panose="020B0604020202020204" pitchFamily="34" charset="0"/>
                <a:cs typeface="Arial" panose="020B0604020202020204" pitchFamily="34" charset="0"/>
              </a:rPr>
              <a:t>www.googleimages.com</a:t>
            </a:r>
          </a:p>
        </p:txBody>
      </p:sp>
      <p:sp>
        <p:nvSpPr>
          <p:cNvPr id="4" name="Rectangle 2">
            <a:extLst>
              <a:ext uri="{FF2B5EF4-FFF2-40B4-BE49-F238E27FC236}">
                <a16:creationId xmlns:a16="http://schemas.microsoft.com/office/drawing/2014/main" id="{25B1D440-1646-0A5E-832D-1BD3E67A0B3C}"/>
              </a:ext>
            </a:extLst>
          </p:cNvPr>
          <p:cNvSpPr/>
          <p:nvPr/>
        </p:nvSpPr>
        <p:spPr>
          <a:xfrm>
            <a:off x="690440" y="1335491"/>
            <a:ext cx="2531732" cy="2677656"/>
          </a:xfrm>
          <a:prstGeom prst="rect">
            <a:avLst/>
          </a:prstGeom>
        </p:spPr>
        <p:txBody>
          <a:bodyPr wrap="square" lIns="91440" tIns="45720" rIns="91440" bIns="45720" anchor="t">
            <a:spAutoFit/>
          </a:bodyPr>
          <a:lstStyle/>
          <a:p>
            <a:pPr algn="l" fontAlgn="base"/>
            <a:r>
              <a:rPr lang="en-US" sz="1200" dirty="0">
                <a:latin typeface="Arial"/>
                <a:cs typeface="Arial"/>
              </a:rPr>
              <a:t>Methods</a:t>
            </a:r>
            <a:r>
              <a:rPr lang="en-US" sz="1200" b="0" dirty="0">
                <a:effectLst/>
                <a:latin typeface="Arial"/>
                <a:cs typeface="Arial"/>
              </a:rPr>
              <a:t> of costing:</a:t>
            </a:r>
          </a:p>
          <a:p>
            <a:pPr algn="l" fontAlgn="base"/>
            <a:endParaRPr lang="en-US" sz="1200" b="0" dirty="0">
              <a:effectLst/>
              <a:latin typeface="Arial" panose="020B0604020202020204" pitchFamily="34" charset="0"/>
              <a:cs typeface="Arial" panose="020B0604020202020204" pitchFamily="34" charset="0"/>
            </a:endParaRPr>
          </a:p>
          <a:p>
            <a:pPr marL="685800" lvl="1" indent="-228600" fontAlgn="base">
              <a:buFont typeface="+mj-lt"/>
              <a:buAutoNum type="arabicPeriod"/>
            </a:pPr>
            <a:r>
              <a:rPr lang="en-US" sz="1200" b="0" dirty="0">
                <a:effectLst/>
                <a:latin typeface="Arial"/>
                <a:cs typeface="Arial"/>
              </a:rPr>
              <a:t>Job Costing</a:t>
            </a:r>
          </a:p>
          <a:p>
            <a:pPr marL="685800" lvl="1" indent="-228600" fontAlgn="base">
              <a:buFont typeface="+mj-lt"/>
              <a:buAutoNum type="arabicPeriod"/>
            </a:pPr>
            <a:r>
              <a:rPr lang="en-US" sz="1200" b="0" dirty="0">
                <a:effectLst/>
                <a:latin typeface="Arial"/>
                <a:cs typeface="Arial"/>
              </a:rPr>
              <a:t>Contract Costing</a:t>
            </a:r>
          </a:p>
          <a:p>
            <a:pPr marL="685800" lvl="1" indent="-228600" fontAlgn="base">
              <a:buFont typeface="+mj-lt"/>
              <a:buAutoNum type="arabicPeriod"/>
            </a:pPr>
            <a:r>
              <a:rPr lang="en-US" sz="1200" b="0" dirty="0">
                <a:effectLst/>
                <a:latin typeface="Arial"/>
                <a:cs typeface="Arial"/>
              </a:rPr>
              <a:t>Cost Plus Costing</a:t>
            </a:r>
          </a:p>
          <a:p>
            <a:pPr marL="685800" lvl="1" indent="-228600" fontAlgn="base">
              <a:buFont typeface="+mj-lt"/>
              <a:buAutoNum type="arabicPeriod"/>
            </a:pPr>
            <a:r>
              <a:rPr lang="en-US" sz="1200" b="0" dirty="0">
                <a:effectLst/>
                <a:latin typeface="Arial"/>
                <a:cs typeface="Arial"/>
              </a:rPr>
              <a:t>Batch Costing</a:t>
            </a:r>
          </a:p>
          <a:p>
            <a:pPr marL="685800" lvl="1" indent="-228600" fontAlgn="base">
              <a:buFont typeface="+mj-lt"/>
              <a:buAutoNum type="arabicPeriod"/>
            </a:pPr>
            <a:r>
              <a:rPr lang="en-US" sz="1200" b="0" dirty="0">
                <a:effectLst/>
                <a:latin typeface="Arial"/>
                <a:cs typeface="Arial"/>
              </a:rPr>
              <a:t>Process Costing</a:t>
            </a:r>
          </a:p>
          <a:p>
            <a:pPr marL="685800" lvl="1" indent="-228600" fontAlgn="base">
              <a:buFont typeface="+mj-lt"/>
              <a:buAutoNum type="arabicPeriod"/>
            </a:pPr>
            <a:r>
              <a:rPr lang="en-US" sz="1200" b="0" dirty="0">
                <a:effectLst/>
                <a:latin typeface="Arial"/>
                <a:cs typeface="Arial"/>
              </a:rPr>
              <a:t>Operation Costing</a:t>
            </a:r>
          </a:p>
          <a:p>
            <a:pPr marL="685800" lvl="1" indent="-228600" fontAlgn="base">
              <a:buFont typeface="+mj-lt"/>
              <a:buAutoNum type="arabicPeriod"/>
            </a:pPr>
            <a:r>
              <a:rPr lang="en-US" sz="1200" b="0" dirty="0">
                <a:effectLst/>
                <a:latin typeface="Arial"/>
                <a:cs typeface="Arial"/>
              </a:rPr>
              <a:t>Unit Costing</a:t>
            </a:r>
          </a:p>
          <a:p>
            <a:pPr marL="685800" lvl="1" indent="-228600" fontAlgn="base">
              <a:buFont typeface="+mj-lt"/>
              <a:buAutoNum type="arabicPeriod"/>
            </a:pPr>
            <a:r>
              <a:rPr lang="en-US" sz="1200" b="0" dirty="0">
                <a:effectLst/>
                <a:latin typeface="Arial"/>
                <a:cs typeface="Arial"/>
              </a:rPr>
              <a:t>Operating Costing</a:t>
            </a:r>
          </a:p>
          <a:p>
            <a:pPr marL="685800" lvl="1" indent="-228600" fontAlgn="base">
              <a:buFont typeface="+mj-lt"/>
              <a:buAutoNum type="arabicPeriod"/>
            </a:pPr>
            <a:r>
              <a:rPr lang="en-US" sz="1200" b="0" dirty="0">
                <a:effectLst/>
                <a:latin typeface="Arial"/>
                <a:cs typeface="Arial"/>
              </a:rPr>
              <a:t>Departmental Costing</a:t>
            </a:r>
          </a:p>
          <a:p>
            <a:pPr marL="685800" lvl="1" indent="-228600" fontAlgn="base">
              <a:buFont typeface="+mj-lt"/>
              <a:buAutoNum type="arabicPeriod"/>
            </a:pPr>
            <a:r>
              <a:rPr lang="en-US" sz="1200" b="0" dirty="0">
                <a:effectLst/>
                <a:latin typeface="Arial"/>
                <a:cs typeface="Arial"/>
              </a:rPr>
              <a:t>Multiple Costing</a:t>
            </a:r>
          </a:p>
          <a:p>
            <a:pPr algn="l" fontAlgn="base"/>
            <a:endParaRPr lang="en-US" sz="1200" b="0" dirty="0">
              <a:effectLst/>
              <a:latin typeface="Arial" panose="020B0604020202020204" pitchFamily="34" charset="0"/>
              <a:cs typeface="Arial" panose="020B0604020202020204" pitchFamily="34" charset="0"/>
            </a:endParaRPr>
          </a:p>
          <a:p>
            <a:pPr algn="l" fontAlgn="base"/>
            <a:endParaRPr lang="en-US" sz="1200" b="0" dirty="0">
              <a:effectLst/>
              <a:latin typeface="Arial" panose="020B0604020202020204" pitchFamily="34" charset="0"/>
              <a:cs typeface="Arial" panose="020B0604020202020204" pitchFamily="34" charset="0"/>
            </a:endParaRPr>
          </a:p>
        </p:txBody>
      </p:sp>
      <p:sp>
        <p:nvSpPr>
          <p:cNvPr id="5" name="Rectangle 2">
            <a:extLst>
              <a:ext uri="{FF2B5EF4-FFF2-40B4-BE49-F238E27FC236}">
                <a16:creationId xmlns:a16="http://schemas.microsoft.com/office/drawing/2014/main" id="{4EFA5FA3-CA7E-96E8-0EAB-68B0500E1C34}"/>
              </a:ext>
            </a:extLst>
          </p:cNvPr>
          <p:cNvSpPr/>
          <p:nvPr/>
        </p:nvSpPr>
        <p:spPr>
          <a:xfrm>
            <a:off x="3757025" y="1351488"/>
            <a:ext cx="7674727" cy="1569660"/>
          </a:xfrm>
          <a:prstGeom prst="rect">
            <a:avLst/>
          </a:prstGeom>
        </p:spPr>
        <p:txBody>
          <a:bodyPr wrap="square" lIns="91440" tIns="45720" rIns="91440" bIns="45720" anchor="t">
            <a:spAutoFit/>
          </a:bodyPr>
          <a:lstStyle/>
          <a:p>
            <a:pPr algn="l" fontAlgn="base"/>
            <a:r>
              <a:rPr lang="en-US" sz="1200" dirty="0">
                <a:latin typeface="Arial"/>
                <a:cs typeface="Arial"/>
              </a:rPr>
              <a:t>T</a:t>
            </a:r>
            <a:r>
              <a:rPr lang="en-US" sz="1200" b="0" dirty="0">
                <a:effectLst/>
                <a:latin typeface="Arial"/>
                <a:cs typeface="Arial"/>
              </a:rPr>
              <a:t>echniques of costing:</a:t>
            </a:r>
          </a:p>
          <a:p>
            <a:pPr algn="l" fontAlgn="base"/>
            <a:endParaRPr lang="en-US" sz="1200" b="0" dirty="0">
              <a:effectLst/>
              <a:latin typeface="Arial" panose="020B0604020202020204" pitchFamily="34" charset="0"/>
              <a:cs typeface="Arial" panose="020B0604020202020204" pitchFamily="34" charset="0"/>
            </a:endParaRPr>
          </a:p>
          <a:p>
            <a:pPr marL="685800" lvl="1" indent="-228600" fontAlgn="base">
              <a:buFont typeface="+mj-lt"/>
              <a:buAutoNum type="arabicPeriod"/>
            </a:pPr>
            <a:r>
              <a:rPr lang="en-US" sz="1200" b="0" dirty="0">
                <a:effectLst/>
                <a:latin typeface="Arial"/>
                <a:cs typeface="Arial"/>
              </a:rPr>
              <a:t>Budgetary Control</a:t>
            </a:r>
          </a:p>
          <a:p>
            <a:pPr marL="685800" lvl="1" indent="-228600" fontAlgn="base">
              <a:buFont typeface="+mj-lt"/>
              <a:buAutoNum type="arabicPeriod"/>
            </a:pPr>
            <a:r>
              <a:rPr lang="en-US" sz="1200" b="0" dirty="0">
                <a:effectLst/>
                <a:latin typeface="Arial"/>
                <a:cs typeface="Arial"/>
              </a:rPr>
              <a:t>Standard Costing</a:t>
            </a:r>
          </a:p>
          <a:p>
            <a:pPr marL="685800" lvl="1" indent="-228600" fontAlgn="base">
              <a:buFont typeface="+mj-lt"/>
              <a:buAutoNum type="arabicPeriod"/>
            </a:pPr>
            <a:r>
              <a:rPr lang="en-US" sz="1200" b="0" dirty="0">
                <a:effectLst/>
                <a:latin typeface="Arial"/>
                <a:cs typeface="Arial"/>
              </a:rPr>
              <a:t>Marginal Costing</a:t>
            </a:r>
          </a:p>
          <a:p>
            <a:pPr marL="685800" lvl="1" indent="-228600" fontAlgn="base">
              <a:buFont typeface="+mj-lt"/>
              <a:buAutoNum type="arabicPeriod"/>
            </a:pPr>
            <a:r>
              <a:rPr lang="en-US" sz="1200" b="0" dirty="0">
                <a:effectLst/>
                <a:latin typeface="Arial"/>
                <a:cs typeface="Arial"/>
              </a:rPr>
              <a:t>Lifestyle Costing</a:t>
            </a:r>
          </a:p>
          <a:p>
            <a:pPr marL="685800" lvl="1" indent="-228600" fontAlgn="base">
              <a:buFont typeface="+mj-lt"/>
              <a:buAutoNum type="arabicPeriod"/>
            </a:pPr>
            <a:r>
              <a:rPr lang="en-US" sz="1200" b="0" dirty="0">
                <a:effectLst/>
                <a:latin typeface="Arial"/>
                <a:cs typeface="Arial"/>
              </a:rPr>
              <a:t>Target Costing</a:t>
            </a:r>
          </a:p>
          <a:p>
            <a:pPr marL="685800" lvl="1" indent="-228600" fontAlgn="base">
              <a:buFont typeface="+mj-lt"/>
              <a:buAutoNum type="arabicPeriod"/>
            </a:pPr>
            <a:r>
              <a:rPr lang="en-US" sz="1200" b="0" dirty="0">
                <a:effectLst/>
                <a:latin typeface="Arial"/>
                <a:cs typeface="Arial"/>
              </a:rPr>
              <a:t>Activity Based Costing</a:t>
            </a:r>
          </a:p>
        </p:txBody>
      </p:sp>
      <p:pic>
        <p:nvPicPr>
          <p:cNvPr id="10" name="Imagen 9">
            <a:extLst>
              <a:ext uri="{FF2B5EF4-FFF2-40B4-BE49-F238E27FC236}">
                <a16:creationId xmlns:a16="http://schemas.microsoft.com/office/drawing/2014/main" id="{E6657F5A-718A-9736-04EA-47CF3ADE010D}"/>
              </a:ext>
            </a:extLst>
          </p:cNvPr>
          <p:cNvPicPr>
            <a:picLocks noChangeAspect="1"/>
          </p:cNvPicPr>
          <p:nvPr/>
        </p:nvPicPr>
        <p:blipFill>
          <a:blip r:embed="rId2"/>
          <a:stretch>
            <a:fillRect/>
          </a:stretch>
        </p:blipFill>
        <p:spPr>
          <a:xfrm>
            <a:off x="7268341" y="2534840"/>
            <a:ext cx="1875659" cy="1705144"/>
          </a:xfrm>
          <a:prstGeom prst="rect">
            <a:avLst/>
          </a:prstGeom>
        </p:spPr>
      </p:pic>
    </p:spTree>
    <p:extLst>
      <p:ext uri="{BB962C8B-B14F-4D97-AF65-F5344CB8AC3E}">
        <p14:creationId xmlns:p14="http://schemas.microsoft.com/office/powerpoint/2010/main" val="2608672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6863" y="904601"/>
            <a:ext cx="7199441" cy="664541"/>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a:cs typeface="Arial"/>
              </a:rPr>
              <a:t>Overhead Allocations</a:t>
            </a:r>
            <a:endParaRPr lang="en-GB" sz="1200" b="1" dirty="0">
              <a:latin typeface="Arial"/>
              <a:ea typeface="Calibri"/>
              <a:cs typeface="Arial"/>
            </a:endParaRPr>
          </a:p>
          <a:p>
            <a:pPr lvl="1">
              <a:lnSpc>
                <a:spcPct val="107000"/>
              </a:lnSpc>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628650" lvl="1" indent="-171450">
              <a:buFont typeface="Wingdings" panose="05000000000000000000" pitchFamily="2" charset="2"/>
              <a:buChar char="v"/>
            </a:pPr>
            <a:endParaRPr lang="en-US" sz="115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7B07B872-D442-7620-39CE-BE9A223BCD9C}"/>
              </a:ext>
            </a:extLst>
          </p:cNvPr>
          <p:cNvSpPr txBox="1"/>
          <p:nvPr/>
        </p:nvSpPr>
        <p:spPr>
          <a:xfrm>
            <a:off x="313623" y="589014"/>
            <a:ext cx="7199441" cy="337465"/>
          </a:xfrm>
          <a:prstGeom prst="rect">
            <a:avLst/>
          </a:prstGeom>
          <a:noFill/>
        </p:spPr>
        <p:txBody>
          <a:bodyPr wrap="square" lIns="91440" tIns="45720" rIns="91440" bIns="45720" anchor="t">
            <a:spAutoFit/>
          </a:bodyPr>
          <a:lstStyle/>
          <a:p>
            <a:pPr>
              <a:lnSpc>
                <a:spcPct val="107000"/>
              </a:lnSpc>
              <a:spcAft>
                <a:spcPts val="800"/>
              </a:spcAft>
            </a:pPr>
            <a:r>
              <a:rPr lang="en-GB" sz="1600" b="1" dirty="0">
                <a:solidFill>
                  <a:srgbClr val="90292A"/>
                </a:solidFill>
                <a:effectLst/>
                <a:latin typeface="Georgia"/>
                <a:ea typeface="Calibri"/>
                <a:cs typeface="Arial"/>
              </a:rPr>
              <a:t>Managerial Accounting Cost Method Approach and Techniques</a:t>
            </a:r>
            <a:r>
              <a:rPr lang="en-GB" sz="1600" b="1" i="1" dirty="0">
                <a:solidFill>
                  <a:srgbClr val="C00000"/>
                </a:solidFill>
                <a:latin typeface="Georgia"/>
                <a:ea typeface="Calibri"/>
                <a:cs typeface="Arial"/>
              </a:rPr>
              <a:t>  </a:t>
            </a:r>
            <a:endParaRPr lang="en-US" sz="1600" b="1" i="1" dirty="0">
              <a:solidFill>
                <a:srgbClr val="C00000"/>
              </a:solidFill>
              <a:effectLst/>
              <a:latin typeface="Georgia" panose="02040502050405020303" pitchFamily="18" charset="0"/>
              <a:ea typeface="Calibri" panose="020F050202020403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8C3EDB20-12E6-A085-68A2-CA404E41EB18}"/>
              </a:ext>
            </a:extLst>
          </p:cNvPr>
          <p:cNvSpPr txBox="1"/>
          <p:nvPr/>
        </p:nvSpPr>
        <p:spPr>
          <a:xfrm>
            <a:off x="419636" y="1263944"/>
            <a:ext cx="7599507" cy="1954381"/>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US" sz="1100" b="0" i="0" dirty="0">
                <a:effectLst/>
                <a:latin typeface="Arial"/>
                <a:cs typeface="Arial"/>
              </a:rPr>
              <a:t>Overhead allocation is the apportionment of </a:t>
            </a:r>
            <a:r>
              <a:rPr lang="en-US" sz="1100" b="0" i="0" u="none" strike="noStrike" dirty="0">
                <a:effectLst/>
                <a:latin typeface="Arial"/>
                <a:cs typeface="Arial"/>
              </a:rPr>
              <a:t>indirect costs</a:t>
            </a:r>
            <a:r>
              <a:rPr lang="en-US" sz="1100" b="0" i="0" dirty="0">
                <a:effectLst/>
                <a:latin typeface="Arial"/>
                <a:cs typeface="Arial"/>
              </a:rPr>
              <a:t> to produced goods.</a:t>
            </a:r>
            <a:r>
              <a:rPr lang="en-US" sz="1100" dirty="0">
                <a:latin typeface="Arial"/>
                <a:cs typeface="Arial"/>
              </a:rPr>
              <a:t> </a:t>
            </a:r>
            <a:endParaRPr lang="en-US" sz="1100" b="0" i="0" dirty="0">
              <a:effectLst/>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100" b="0" i="0" dirty="0">
                <a:effectLst/>
                <a:latin typeface="Arial"/>
                <a:cs typeface="Arial"/>
              </a:rPr>
              <a:t>In many businesses, the amount of overhead to be allocated is substantially greater than the direct cost of goods, so the overhead allocation method can be of some importance.</a:t>
            </a:r>
          </a:p>
          <a:p>
            <a:pPr marL="171450" indent="-171450" algn="l">
              <a:buFont typeface="Arial" panose="020B0604020202020204" pitchFamily="34" charset="0"/>
              <a:buChar char="•"/>
            </a:pPr>
            <a:r>
              <a:rPr lang="en-US" sz="1100" b="0" i="0" dirty="0">
                <a:solidFill>
                  <a:srgbClr val="151414"/>
                </a:solidFill>
                <a:effectLst/>
                <a:latin typeface="Arial"/>
                <a:cs typeface="Arial"/>
              </a:rPr>
              <a:t>Formula, Cost pool ÷ Total activity measure = Overhead allocation per unit</a:t>
            </a:r>
            <a:endParaRPr lang="en-US" sz="1100" dirty="0">
              <a:latin typeface="Arial"/>
              <a:cs typeface="Arial"/>
            </a:endParaRPr>
          </a:p>
          <a:p>
            <a:pPr marL="171450" indent="-171450" algn="l">
              <a:buFont typeface="Arial" panose="020B0604020202020204" pitchFamily="34" charset="0"/>
              <a:buChar char="•"/>
            </a:pPr>
            <a:r>
              <a:rPr lang="en-US" sz="1100" b="0" i="0" dirty="0">
                <a:effectLst/>
                <a:latin typeface="Arial" panose="020B0604020202020204" pitchFamily="34" charset="0"/>
                <a:cs typeface="Arial" panose="020B0604020202020204" pitchFamily="34" charset="0"/>
              </a:rPr>
              <a:t>Types of Overhead:</a:t>
            </a:r>
          </a:p>
          <a:p>
            <a:pPr marL="685800" lvl="1" indent="-228600">
              <a:buFont typeface="+mj-lt"/>
              <a:buAutoNum type="arabicPeriod"/>
            </a:pPr>
            <a:r>
              <a:rPr lang="en-US" sz="1100" b="0" i="0" dirty="0">
                <a:effectLst/>
                <a:latin typeface="Arial"/>
                <a:cs typeface="Arial"/>
              </a:rPr>
              <a:t>Administrative overhead includes those costs not involved in the development or production of goods or services, such as the costs of front office administration and sales - all overhead that is not included in manufacturing overhead</a:t>
            </a:r>
            <a:r>
              <a:rPr lang="en-US" sz="1100" dirty="0">
                <a:latin typeface="Arial"/>
                <a:cs typeface="Arial"/>
              </a:rPr>
              <a:t>.</a:t>
            </a:r>
            <a:endParaRPr lang="en-US" sz="1100" b="0" i="0" dirty="0">
              <a:effectLst/>
              <a:latin typeface="Arial" panose="020B0604020202020204" pitchFamily="34" charset="0"/>
              <a:cs typeface="Arial" panose="020B0604020202020204" pitchFamily="34" charset="0"/>
            </a:endParaRPr>
          </a:p>
          <a:p>
            <a:pPr marL="685800" lvl="1" indent="-228600">
              <a:buFont typeface="+mj-lt"/>
              <a:buAutoNum type="arabicPeriod"/>
            </a:pPr>
            <a:r>
              <a:rPr lang="en-US" sz="1100" b="0" i="0" dirty="0">
                <a:effectLst/>
                <a:latin typeface="Arial"/>
                <a:cs typeface="Arial"/>
              </a:rPr>
              <a:t>Manufacturing overhead is all of the costs that a factory incurs, other than </a:t>
            </a:r>
            <a:r>
              <a:rPr lang="en-US" sz="1100" b="0" i="0" u="none" strike="noStrike" dirty="0">
                <a:effectLst/>
                <a:latin typeface="Arial"/>
                <a:cs typeface="Arial"/>
              </a:rPr>
              <a:t>direct costs</a:t>
            </a:r>
            <a:r>
              <a:rPr lang="en-US" sz="1100" b="0" i="0" dirty="0">
                <a:effectLst/>
                <a:latin typeface="Arial"/>
                <a:cs typeface="Arial"/>
              </a:rPr>
              <a:t>.</a:t>
            </a:r>
          </a:p>
          <a:p>
            <a:pPr algn="l"/>
            <a:r>
              <a:rPr lang="en-US" sz="1100" b="0" i="0" dirty="0">
                <a:solidFill>
                  <a:srgbClr val="151414"/>
                </a:solidFill>
                <a:effectLst/>
                <a:latin typeface="Arial" panose="020B0604020202020204" pitchFamily="34" charset="0"/>
                <a:cs typeface="Arial" panose="020B0604020202020204" pitchFamily="34" charset="0"/>
              </a:rPr>
              <a:t> </a:t>
            </a:r>
          </a:p>
          <a:p>
            <a:pPr marL="171450" indent="-171450" algn="l">
              <a:buFont typeface="Arial" panose="020B0604020202020204" pitchFamily="34" charset="0"/>
              <a:buChar char="•"/>
            </a:pPr>
            <a:endParaRPr lang="en-US" sz="1100" i="0" dirty="0">
              <a:effectLst/>
              <a:latin typeface="Arial" panose="020B0604020202020204" pitchFamily="34" charset="0"/>
              <a:cs typeface="Arial" panose="020B0604020202020204" pitchFamily="34" charset="0"/>
            </a:endParaRPr>
          </a:p>
        </p:txBody>
      </p:sp>
      <p:graphicFrame>
        <p:nvGraphicFramePr>
          <p:cNvPr id="4" name="Tabla 3">
            <a:extLst>
              <a:ext uri="{FF2B5EF4-FFF2-40B4-BE49-F238E27FC236}">
                <a16:creationId xmlns:a16="http://schemas.microsoft.com/office/drawing/2014/main" id="{C4DD0167-A78D-0636-AD73-48742867A953}"/>
              </a:ext>
            </a:extLst>
          </p:cNvPr>
          <p:cNvGraphicFramePr>
            <a:graphicFrameLocks noGrp="1"/>
          </p:cNvGraphicFramePr>
          <p:nvPr>
            <p:extLst>
              <p:ext uri="{D42A27DB-BD31-4B8C-83A1-F6EECF244321}">
                <p14:modId xmlns:p14="http://schemas.microsoft.com/office/powerpoint/2010/main" val="3228603952"/>
              </p:ext>
            </p:extLst>
          </p:nvPr>
        </p:nvGraphicFramePr>
        <p:xfrm>
          <a:off x="1216663" y="2859415"/>
          <a:ext cx="4589051" cy="960120"/>
        </p:xfrm>
        <a:graphic>
          <a:graphicData uri="http://schemas.openxmlformats.org/drawingml/2006/table">
            <a:tbl>
              <a:tblPr/>
              <a:tblGrid>
                <a:gridCol w="2476950">
                  <a:extLst>
                    <a:ext uri="{9D8B030D-6E8A-4147-A177-3AD203B41FA5}">
                      <a16:colId xmlns:a16="http://schemas.microsoft.com/office/drawing/2014/main" val="1051743234"/>
                    </a:ext>
                  </a:extLst>
                </a:gridCol>
                <a:gridCol w="2112101">
                  <a:extLst>
                    <a:ext uri="{9D8B030D-6E8A-4147-A177-3AD203B41FA5}">
                      <a16:colId xmlns:a16="http://schemas.microsoft.com/office/drawing/2014/main" val="1358673702"/>
                    </a:ext>
                  </a:extLst>
                </a:gridCol>
              </a:tblGrid>
              <a:tr h="102135">
                <a:tc>
                  <a:txBody>
                    <a:bodyPr/>
                    <a:lstStyle/>
                    <a:p>
                      <a:r>
                        <a:rPr lang="en-US" sz="900" b="0" i="0">
                          <a:solidFill>
                            <a:srgbClr val="151414"/>
                          </a:solidFill>
                          <a:effectLst/>
                          <a:latin typeface="Arial" panose="020B0604020202020204" pitchFamily="34" charset="0"/>
                          <a:cs typeface="Arial" panose="020B0604020202020204" pitchFamily="34" charset="0"/>
                        </a:rPr>
                        <a:t>Depreciation of factory equipment</a:t>
                      </a:r>
                      <a:endParaRPr lang="en-US" sz="900">
                        <a:effectLst/>
                        <a:latin typeface="Arial" panose="020B0604020202020204" pitchFamily="34" charset="0"/>
                        <a:cs typeface="Arial" panose="020B0604020202020204" pitchFamily="34" charset="0"/>
                      </a:endParaRPr>
                    </a:p>
                  </a:txBody>
                  <a:tcPr marL="0" marR="0" marT="0" marB="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5EDE3"/>
                    </a:solidFill>
                  </a:tcPr>
                </a:tc>
                <a:tc>
                  <a:txBody>
                    <a:bodyPr/>
                    <a:lstStyle/>
                    <a:p>
                      <a:r>
                        <a:rPr lang="en-US" sz="900" b="0" i="0">
                          <a:solidFill>
                            <a:srgbClr val="151414"/>
                          </a:solidFill>
                          <a:effectLst/>
                          <a:latin typeface="Arial" panose="020B0604020202020204" pitchFamily="34" charset="0"/>
                          <a:cs typeface="Arial" panose="020B0604020202020204" pitchFamily="34" charset="0"/>
                        </a:rPr>
                        <a:t>Quality control and inspection</a:t>
                      </a:r>
                      <a:endParaRPr lang="en-US" sz="900">
                        <a:effectLst/>
                        <a:latin typeface="Arial" panose="020B0604020202020204" pitchFamily="34" charset="0"/>
                        <a:cs typeface="Arial" panose="020B0604020202020204" pitchFamily="34" charset="0"/>
                      </a:endParaRPr>
                    </a:p>
                  </a:txBody>
                  <a:tcPr marL="0" marR="0" marT="0" marB="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5EDE3"/>
                    </a:solidFill>
                  </a:tcPr>
                </a:tc>
                <a:extLst>
                  <a:ext uri="{0D108BD9-81ED-4DB2-BD59-A6C34878D82A}">
                    <a16:rowId xmlns:a16="http://schemas.microsoft.com/office/drawing/2014/main" val="4134730869"/>
                  </a:ext>
                </a:extLst>
              </a:tr>
              <a:tr h="102135">
                <a:tc>
                  <a:txBody>
                    <a:bodyPr/>
                    <a:lstStyle/>
                    <a:p>
                      <a:r>
                        <a:rPr lang="en-US" sz="900" b="0" i="0">
                          <a:solidFill>
                            <a:srgbClr val="151414"/>
                          </a:solidFill>
                          <a:effectLst/>
                          <a:latin typeface="Arial" panose="020B0604020202020204" pitchFamily="34" charset="0"/>
                          <a:cs typeface="Arial" panose="020B0604020202020204" pitchFamily="34" charset="0"/>
                        </a:rPr>
                        <a:t>Factory administration expenses</a:t>
                      </a:r>
                      <a:endParaRPr lang="en-US" sz="900">
                        <a:effectLst/>
                        <a:latin typeface="Arial" panose="020B0604020202020204" pitchFamily="34" charset="0"/>
                        <a:cs typeface="Arial" panose="020B0604020202020204" pitchFamily="34" charset="0"/>
                      </a:endParaRPr>
                    </a:p>
                  </a:txBody>
                  <a:tcPr marL="0" marR="0" marT="0" marB="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5EDE3"/>
                    </a:solidFill>
                  </a:tcPr>
                </a:tc>
                <a:tc>
                  <a:txBody>
                    <a:bodyPr/>
                    <a:lstStyle/>
                    <a:p>
                      <a:r>
                        <a:rPr lang="en-US" sz="900" b="0" i="0" dirty="0">
                          <a:solidFill>
                            <a:srgbClr val="151414"/>
                          </a:solidFill>
                          <a:effectLst/>
                          <a:latin typeface="Arial" panose="020B0604020202020204" pitchFamily="34" charset="0"/>
                          <a:cs typeface="Arial" panose="020B0604020202020204" pitchFamily="34" charset="0"/>
                        </a:rPr>
                        <a:t>Rent, facility and equipment</a:t>
                      </a:r>
                      <a:endParaRPr lang="en-US" sz="900" dirty="0">
                        <a:effectLst/>
                        <a:latin typeface="Arial" panose="020B0604020202020204" pitchFamily="34" charset="0"/>
                        <a:cs typeface="Arial" panose="020B0604020202020204" pitchFamily="34" charset="0"/>
                      </a:endParaRPr>
                    </a:p>
                  </a:txBody>
                  <a:tcPr marL="0" marR="0" marT="0" marB="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5EDE3"/>
                    </a:solidFill>
                  </a:tcPr>
                </a:tc>
                <a:extLst>
                  <a:ext uri="{0D108BD9-81ED-4DB2-BD59-A6C34878D82A}">
                    <a16:rowId xmlns:a16="http://schemas.microsoft.com/office/drawing/2014/main" val="2049625650"/>
                  </a:ext>
                </a:extLst>
              </a:tr>
              <a:tr h="102135">
                <a:tc>
                  <a:txBody>
                    <a:bodyPr/>
                    <a:lstStyle/>
                    <a:p>
                      <a:r>
                        <a:rPr lang="en-US" sz="900" b="0" i="0" dirty="0">
                          <a:solidFill>
                            <a:srgbClr val="151414"/>
                          </a:solidFill>
                          <a:effectLst/>
                          <a:latin typeface="Arial" panose="020B0604020202020204" pitchFamily="34" charset="0"/>
                          <a:cs typeface="Arial" panose="020B0604020202020204" pitchFamily="34" charset="0"/>
                        </a:rPr>
                        <a:t>Indirect labor and production supervisory wages</a:t>
                      </a:r>
                      <a:endParaRPr lang="en-US" sz="900" dirty="0">
                        <a:effectLst/>
                        <a:latin typeface="Arial" panose="020B0604020202020204" pitchFamily="34" charset="0"/>
                        <a:cs typeface="Arial" panose="020B0604020202020204" pitchFamily="34" charset="0"/>
                      </a:endParaRPr>
                    </a:p>
                  </a:txBody>
                  <a:tcPr marL="0" marR="0" marT="0" marB="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5EDE3"/>
                    </a:solidFill>
                  </a:tcPr>
                </a:tc>
                <a:tc>
                  <a:txBody>
                    <a:bodyPr/>
                    <a:lstStyle/>
                    <a:p>
                      <a:r>
                        <a:rPr lang="en-US" sz="900" b="0" i="0">
                          <a:solidFill>
                            <a:srgbClr val="151414"/>
                          </a:solidFill>
                          <a:effectLst/>
                          <a:latin typeface="Arial" panose="020B0604020202020204" pitchFamily="34" charset="0"/>
                          <a:cs typeface="Arial" panose="020B0604020202020204" pitchFamily="34" charset="0"/>
                        </a:rPr>
                        <a:t>Repair expenses</a:t>
                      </a:r>
                      <a:endParaRPr lang="en-US" sz="900">
                        <a:effectLst/>
                        <a:latin typeface="Arial" panose="020B0604020202020204" pitchFamily="34" charset="0"/>
                        <a:cs typeface="Arial" panose="020B0604020202020204" pitchFamily="34" charset="0"/>
                      </a:endParaRPr>
                    </a:p>
                  </a:txBody>
                  <a:tcPr marL="0" marR="0" marT="0" marB="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5EDE3"/>
                    </a:solidFill>
                  </a:tcPr>
                </a:tc>
                <a:extLst>
                  <a:ext uri="{0D108BD9-81ED-4DB2-BD59-A6C34878D82A}">
                    <a16:rowId xmlns:a16="http://schemas.microsoft.com/office/drawing/2014/main" val="2287432789"/>
                  </a:ext>
                </a:extLst>
              </a:tr>
              <a:tr h="102135">
                <a:tc>
                  <a:txBody>
                    <a:bodyPr/>
                    <a:lstStyle/>
                    <a:p>
                      <a:r>
                        <a:rPr lang="en-US" sz="900" b="0" i="0">
                          <a:solidFill>
                            <a:srgbClr val="151414"/>
                          </a:solidFill>
                          <a:effectLst/>
                          <a:latin typeface="Arial" panose="020B0604020202020204" pitchFamily="34" charset="0"/>
                          <a:cs typeface="Arial" panose="020B0604020202020204" pitchFamily="34" charset="0"/>
                        </a:rPr>
                        <a:t>Indirect materials and supplies</a:t>
                      </a:r>
                      <a:endParaRPr lang="en-US" sz="900">
                        <a:effectLst/>
                        <a:latin typeface="Arial" panose="020B0604020202020204" pitchFamily="34" charset="0"/>
                        <a:cs typeface="Arial" panose="020B0604020202020204" pitchFamily="34" charset="0"/>
                      </a:endParaRPr>
                    </a:p>
                  </a:txBody>
                  <a:tcPr marL="0" marR="0" marT="0" marB="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5EDE3"/>
                    </a:solidFill>
                  </a:tcPr>
                </a:tc>
                <a:tc>
                  <a:txBody>
                    <a:bodyPr/>
                    <a:lstStyle/>
                    <a:p>
                      <a:r>
                        <a:rPr lang="en-US" sz="900" b="0" i="0" dirty="0">
                          <a:solidFill>
                            <a:srgbClr val="151414"/>
                          </a:solidFill>
                          <a:effectLst/>
                          <a:latin typeface="Arial" panose="020B0604020202020204" pitchFamily="34" charset="0"/>
                          <a:cs typeface="Arial" panose="020B0604020202020204" pitchFamily="34" charset="0"/>
                        </a:rPr>
                        <a:t>Rework labor, scrap and spoilage</a:t>
                      </a:r>
                      <a:endParaRPr lang="en-US" sz="900" dirty="0">
                        <a:effectLst/>
                        <a:latin typeface="Arial" panose="020B0604020202020204" pitchFamily="34" charset="0"/>
                        <a:cs typeface="Arial" panose="020B0604020202020204" pitchFamily="34" charset="0"/>
                      </a:endParaRPr>
                    </a:p>
                  </a:txBody>
                  <a:tcPr marL="0" marR="0" marT="0" marB="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5EDE3"/>
                    </a:solidFill>
                  </a:tcPr>
                </a:tc>
                <a:extLst>
                  <a:ext uri="{0D108BD9-81ED-4DB2-BD59-A6C34878D82A}">
                    <a16:rowId xmlns:a16="http://schemas.microsoft.com/office/drawing/2014/main" val="3244028640"/>
                  </a:ext>
                </a:extLst>
              </a:tr>
              <a:tr h="102135">
                <a:tc>
                  <a:txBody>
                    <a:bodyPr/>
                    <a:lstStyle/>
                    <a:p>
                      <a:r>
                        <a:rPr lang="en-US" sz="900" b="0" i="0" dirty="0">
                          <a:solidFill>
                            <a:srgbClr val="151414"/>
                          </a:solidFill>
                          <a:effectLst/>
                          <a:latin typeface="Arial" panose="020B0604020202020204" pitchFamily="34" charset="0"/>
                          <a:cs typeface="Arial" panose="020B0604020202020204" pitchFamily="34" charset="0"/>
                        </a:rPr>
                        <a:t>Maintenance, factory and production equipment</a:t>
                      </a:r>
                      <a:endParaRPr lang="en-US" sz="900" dirty="0">
                        <a:effectLst/>
                        <a:latin typeface="Arial" panose="020B0604020202020204" pitchFamily="34" charset="0"/>
                        <a:cs typeface="Arial" panose="020B0604020202020204" pitchFamily="34" charset="0"/>
                      </a:endParaRPr>
                    </a:p>
                  </a:txBody>
                  <a:tcPr marL="0" marR="0" marT="0" marB="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5EDE3"/>
                    </a:solidFill>
                  </a:tcPr>
                </a:tc>
                <a:tc>
                  <a:txBody>
                    <a:bodyPr/>
                    <a:lstStyle/>
                    <a:p>
                      <a:r>
                        <a:rPr lang="en-US" sz="900" b="0" i="0">
                          <a:solidFill>
                            <a:srgbClr val="151414"/>
                          </a:solidFill>
                          <a:effectLst/>
                          <a:latin typeface="Arial" panose="020B0604020202020204" pitchFamily="34" charset="0"/>
                          <a:cs typeface="Arial" panose="020B0604020202020204" pitchFamily="34" charset="0"/>
                        </a:rPr>
                        <a:t>Taxes related to production assets</a:t>
                      </a:r>
                      <a:endParaRPr lang="en-US" sz="900">
                        <a:effectLst/>
                        <a:latin typeface="Arial" panose="020B0604020202020204" pitchFamily="34" charset="0"/>
                        <a:cs typeface="Arial" panose="020B0604020202020204" pitchFamily="34" charset="0"/>
                      </a:endParaRPr>
                    </a:p>
                  </a:txBody>
                  <a:tcPr marL="0" marR="0" marT="0" marB="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5EDE3"/>
                    </a:solidFill>
                  </a:tcPr>
                </a:tc>
                <a:extLst>
                  <a:ext uri="{0D108BD9-81ED-4DB2-BD59-A6C34878D82A}">
                    <a16:rowId xmlns:a16="http://schemas.microsoft.com/office/drawing/2014/main" val="3503494290"/>
                  </a:ext>
                </a:extLst>
              </a:tr>
              <a:tr h="102135">
                <a:tc>
                  <a:txBody>
                    <a:bodyPr/>
                    <a:lstStyle/>
                    <a:p>
                      <a:r>
                        <a:rPr lang="en-US" sz="900" b="0" i="0">
                          <a:solidFill>
                            <a:srgbClr val="151414"/>
                          </a:solidFill>
                          <a:effectLst/>
                          <a:latin typeface="Arial" panose="020B0604020202020204" pitchFamily="34" charset="0"/>
                          <a:cs typeface="Arial" panose="020B0604020202020204" pitchFamily="34" charset="0"/>
                        </a:rPr>
                        <a:t>Officer salaries related to production</a:t>
                      </a:r>
                      <a:endParaRPr lang="en-US" sz="900">
                        <a:effectLst/>
                        <a:latin typeface="Arial" panose="020B0604020202020204" pitchFamily="34" charset="0"/>
                        <a:cs typeface="Arial" panose="020B0604020202020204" pitchFamily="34" charset="0"/>
                      </a:endParaRPr>
                    </a:p>
                  </a:txBody>
                  <a:tcPr marL="0" marR="0" marT="0" marB="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5EDE3"/>
                    </a:solidFill>
                  </a:tcPr>
                </a:tc>
                <a:tc>
                  <a:txBody>
                    <a:bodyPr/>
                    <a:lstStyle/>
                    <a:p>
                      <a:r>
                        <a:rPr lang="en-US" sz="900" b="0" i="0" dirty="0">
                          <a:solidFill>
                            <a:srgbClr val="151414"/>
                          </a:solidFill>
                          <a:effectLst/>
                          <a:latin typeface="Arial" panose="020B0604020202020204" pitchFamily="34" charset="0"/>
                          <a:cs typeface="Arial" panose="020B0604020202020204" pitchFamily="34" charset="0"/>
                        </a:rPr>
                        <a:t>Uncapitalized tools and equipment</a:t>
                      </a:r>
                      <a:endParaRPr lang="en-US" sz="900" dirty="0">
                        <a:effectLst/>
                        <a:latin typeface="Arial" panose="020B0604020202020204" pitchFamily="34" charset="0"/>
                        <a:cs typeface="Arial" panose="020B0604020202020204" pitchFamily="34" charset="0"/>
                      </a:endParaRPr>
                    </a:p>
                  </a:txBody>
                  <a:tcPr marL="0" marR="0" marT="0" marB="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5EDE3"/>
                    </a:solidFill>
                  </a:tcPr>
                </a:tc>
                <a:extLst>
                  <a:ext uri="{0D108BD9-81ED-4DB2-BD59-A6C34878D82A}">
                    <a16:rowId xmlns:a16="http://schemas.microsoft.com/office/drawing/2014/main" val="785025378"/>
                  </a:ext>
                </a:extLst>
              </a:tr>
              <a:tr h="102135">
                <a:tc>
                  <a:txBody>
                    <a:bodyPr/>
                    <a:lstStyle/>
                    <a:p>
                      <a:r>
                        <a:rPr lang="en-US" sz="900" b="0" i="0">
                          <a:solidFill>
                            <a:srgbClr val="151414"/>
                          </a:solidFill>
                          <a:effectLst/>
                          <a:latin typeface="Arial" panose="020B0604020202020204" pitchFamily="34" charset="0"/>
                          <a:cs typeface="Arial" panose="020B0604020202020204" pitchFamily="34" charset="0"/>
                        </a:rPr>
                        <a:t>Production employees’ benefits</a:t>
                      </a:r>
                      <a:endParaRPr lang="en-US" sz="900">
                        <a:effectLst/>
                        <a:latin typeface="Arial" panose="020B0604020202020204" pitchFamily="34" charset="0"/>
                        <a:cs typeface="Arial" panose="020B0604020202020204" pitchFamily="34" charset="0"/>
                      </a:endParaRPr>
                    </a:p>
                  </a:txBody>
                  <a:tcPr marL="0" marR="0" marT="0" marB="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5EDE3"/>
                    </a:solidFill>
                  </a:tcPr>
                </a:tc>
                <a:tc>
                  <a:txBody>
                    <a:bodyPr/>
                    <a:lstStyle/>
                    <a:p>
                      <a:r>
                        <a:rPr lang="en-US" sz="900" b="0" i="0" dirty="0">
                          <a:solidFill>
                            <a:srgbClr val="151414"/>
                          </a:solidFill>
                          <a:effectLst/>
                          <a:latin typeface="Arial" panose="020B0604020202020204" pitchFamily="34" charset="0"/>
                          <a:cs typeface="Arial" panose="020B0604020202020204" pitchFamily="34" charset="0"/>
                        </a:rPr>
                        <a:t>Utilities</a:t>
                      </a:r>
                      <a:endParaRPr lang="en-US" sz="900" dirty="0">
                        <a:effectLst/>
                        <a:latin typeface="Arial" panose="020B0604020202020204" pitchFamily="34" charset="0"/>
                        <a:cs typeface="Arial" panose="020B0604020202020204" pitchFamily="34" charset="0"/>
                      </a:endParaRPr>
                    </a:p>
                  </a:txBody>
                  <a:tcPr marL="0" marR="0" marT="0" marB="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5EDE3"/>
                    </a:solidFill>
                  </a:tcPr>
                </a:tc>
                <a:extLst>
                  <a:ext uri="{0D108BD9-81ED-4DB2-BD59-A6C34878D82A}">
                    <a16:rowId xmlns:a16="http://schemas.microsoft.com/office/drawing/2014/main" val="936680014"/>
                  </a:ext>
                </a:extLst>
              </a:tr>
            </a:tbl>
          </a:graphicData>
        </a:graphic>
      </p:graphicFrame>
      <p:sp>
        <p:nvSpPr>
          <p:cNvPr id="8" name="CuadroTexto 7">
            <a:extLst>
              <a:ext uri="{FF2B5EF4-FFF2-40B4-BE49-F238E27FC236}">
                <a16:creationId xmlns:a16="http://schemas.microsoft.com/office/drawing/2014/main" id="{7ED6AFDF-531C-E1F8-8C00-62778D21D5B9}"/>
              </a:ext>
            </a:extLst>
          </p:cNvPr>
          <p:cNvSpPr txBox="1"/>
          <p:nvPr/>
        </p:nvSpPr>
        <p:spPr>
          <a:xfrm>
            <a:off x="4572000" y="3756357"/>
            <a:ext cx="4651828" cy="215444"/>
          </a:xfrm>
          <a:prstGeom prst="rect">
            <a:avLst/>
          </a:prstGeom>
          <a:noFill/>
        </p:spPr>
        <p:txBody>
          <a:bodyPr wrap="square">
            <a:spAutoFit/>
          </a:bodyPr>
          <a:lstStyle/>
          <a:p>
            <a:r>
              <a:rPr lang="en-US" sz="800" dirty="0">
                <a:latin typeface="Arial" panose="020B0604020202020204" pitchFamily="34" charset="0"/>
                <a:cs typeface="Arial" panose="020B0604020202020204" pitchFamily="34" charset="0"/>
              </a:rPr>
              <a:t>www.accountingtools.com</a:t>
            </a:r>
          </a:p>
        </p:txBody>
      </p:sp>
      <p:sp>
        <p:nvSpPr>
          <p:cNvPr id="11" name="CuadroTexto 10">
            <a:extLst>
              <a:ext uri="{FF2B5EF4-FFF2-40B4-BE49-F238E27FC236}">
                <a16:creationId xmlns:a16="http://schemas.microsoft.com/office/drawing/2014/main" id="{9A3FE435-C830-480C-CC6E-F9F415C27A9D}"/>
              </a:ext>
            </a:extLst>
          </p:cNvPr>
          <p:cNvSpPr txBox="1"/>
          <p:nvPr/>
        </p:nvSpPr>
        <p:spPr>
          <a:xfrm>
            <a:off x="557483" y="3971801"/>
            <a:ext cx="8390573" cy="400110"/>
          </a:xfrm>
          <a:prstGeom prst="rect">
            <a:avLst/>
          </a:prstGeom>
          <a:noFill/>
        </p:spPr>
        <p:txBody>
          <a:bodyPr wrap="square">
            <a:spAutoFit/>
          </a:bodyPr>
          <a:lstStyle/>
          <a:p>
            <a:pPr algn="l"/>
            <a:r>
              <a:rPr lang="en-US" sz="1000" b="0" i="0" dirty="0">
                <a:effectLst/>
                <a:latin typeface="Arial" panose="020B0604020202020204" pitchFamily="34" charset="0"/>
                <a:cs typeface="Arial" panose="020B0604020202020204" pitchFamily="34" charset="0"/>
              </a:rPr>
              <a:t>Case Study: Villanueva Investments has total indirect costs of $100,000 and it decides to use the cost of its </a:t>
            </a:r>
            <a:r>
              <a:rPr lang="en-US" sz="1000" b="0" i="0" u="none" strike="noStrike" dirty="0">
                <a:effectLst/>
                <a:latin typeface="Arial" panose="020B0604020202020204" pitchFamily="34" charset="0"/>
                <a:cs typeface="Arial" panose="020B0604020202020204" pitchFamily="34" charset="0"/>
              </a:rPr>
              <a:t>direct labor</a:t>
            </a:r>
            <a:r>
              <a:rPr lang="en-US" sz="1000" b="0" i="0" dirty="0">
                <a:effectLst/>
                <a:latin typeface="Arial" panose="020B0604020202020204" pitchFamily="34" charset="0"/>
                <a:cs typeface="Arial" panose="020B0604020202020204" pitchFamily="34" charset="0"/>
              </a:rPr>
              <a:t> as the allocation measure. The business incurs $50,000 of direct labor costs, the overhead rate is $100,000 Indirect costs ÷ $50,000 Direct labor or an overhead rate of 2.0.</a:t>
            </a:r>
          </a:p>
        </p:txBody>
      </p:sp>
    </p:spTree>
    <p:extLst>
      <p:ext uri="{BB962C8B-B14F-4D97-AF65-F5344CB8AC3E}">
        <p14:creationId xmlns:p14="http://schemas.microsoft.com/office/powerpoint/2010/main" val="1817350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2451" y="988319"/>
            <a:ext cx="7199441" cy="466923"/>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a:cs typeface="Arial"/>
              </a:rPr>
              <a:t>Plantwide and Department Allocation</a:t>
            </a:r>
            <a:r>
              <a:rPr lang="en-GB" sz="1200" dirty="0">
                <a:latin typeface="Arial"/>
                <a:ea typeface="Calibri"/>
                <a:cs typeface="Arial"/>
              </a:rPr>
              <a:t> </a:t>
            </a:r>
            <a:endParaRPr lang="en-GB" sz="1150" i="1"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v"/>
            </a:pPr>
            <a:endParaRPr lang="en-US" sz="115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7B07B872-D442-7620-39CE-BE9A223BCD9C}"/>
              </a:ext>
            </a:extLst>
          </p:cNvPr>
          <p:cNvSpPr txBox="1"/>
          <p:nvPr/>
        </p:nvSpPr>
        <p:spPr>
          <a:xfrm>
            <a:off x="627444" y="653724"/>
            <a:ext cx="7199441" cy="337465"/>
          </a:xfrm>
          <a:prstGeom prst="rect">
            <a:avLst/>
          </a:prstGeom>
          <a:noFill/>
        </p:spPr>
        <p:txBody>
          <a:bodyPr wrap="square" lIns="91440" tIns="45720" rIns="91440" bIns="45720" anchor="t">
            <a:spAutoFit/>
          </a:bodyPr>
          <a:lstStyle/>
          <a:p>
            <a:pPr>
              <a:lnSpc>
                <a:spcPct val="107000"/>
              </a:lnSpc>
              <a:spcAft>
                <a:spcPts val="800"/>
              </a:spcAft>
            </a:pPr>
            <a:r>
              <a:rPr lang="en-GB" sz="1600" b="1">
                <a:solidFill>
                  <a:srgbClr val="90292A"/>
                </a:solidFill>
                <a:effectLst/>
                <a:latin typeface="Georgia"/>
                <a:ea typeface="Calibri"/>
                <a:cs typeface="Arial"/>
              </a:rPr>
              <a:t>Managerial Accounting Cost Method Approach and Techniques</a:t>
            </a:r>
            <a:r>
              <a:rPr lang="en-GB" sz="1600" b="1" i="1">
                <a:solidFill>
                  <a:srgbClr val="C00000"/>
                </a:solidFill>
                <a:latin typeface="Georgia"/>
                <a:ea typeface="Calibri"/>
                <a:cs typeface="Arial"/>
              </a:rPr>
              <a:t>  </a:t>
            </a:r>
            <a:endParaRPr lang="en-US" sz="1600" b="1" i="1" dirty="0">
              <a:solidFill>
                <a:srgbClr val="C00000"/>
              </a:solidFill>
              <a:effectLst/>
              <a:latin typeface="Georgia" panose="02040502050405020303" pitchFamily="18" charset="0"/>
              <a:ea typeface="Calibri" panose="020F050202020403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C4FAF814-4AB5-F60A-7CEA-544B473574DF}"/>
              </a:ext>
            </a:extLst>
          </p:cNvPr>
          <p:cNvSpPr txBox="1"/>
          <p:nvPr/>
        </p:nvSpPr>
        <p:spPr>
          <a:xfrm>
            <a:off x="7740671" y="4239984"/>
            <a:ext cx="1114078" cy="184666"/>
          </a:xfrm>
          <a:prstGeom prst="rect">
            <a:avLst/>
          </a:prstGeom>
          <a:noFill/>
        </p:spPr>
        <p:txBody>
          <a:bodyPr wrap="square">
            <a:spAutoFit/>
          </a:bodyPr>
          <a:lstStyle/>
          <a:p>
            <a:r>
              <a:rPr lang="en-US" sz="600" dirty="0">
                <a:latin typeface="Arial" panose="020B0604020202020204" pitchFamily="34" charset="0"/>
                <a:cs typeface="Arial" panose="020B0604020202020204" pitchFamily="34" charset="0"/>
              </a:rPr>
              <a:t>www.googleimages.com</a:t>
            </a:r>
          </a:p>
        </p:txBody>
      </p:sp>
      <p:sp>
        <p:nvSpPr>
          <p:cNvPr id="9" name="CuadroTexto 8">
            <a:extLst>
              <a:ext uri="{FF2B5EF4-FFF2-40B4-BE49-F238E27FC236}">
                <a16:creationId xmlns:a16="http://schemas.microsoft.com/office/drawing/2014/main" id="{F671AEC5-199A-6B18-9E74-41C723407390}"/>
              </a:ext>
            </a:extLst>
          </p:cNvPr>
          <p:cNvSpPr txBox="1"/>
          <p:nvPr/>
        </p:nvSpPr>
        <p:spPr>
          <a:xfrm>
            <a:off x="627443" y="1221780"/>
            <a:ext cx="7113227" cy="3231654"/>
          </a:xfrm>
          <a:prstGeom prst="rect">
            <a:avLst/>
          </a:prstGeom>
          <a:noFill/>
        </p:spPr>
        <p:txBody>
          <a:bodyPr wrap="square" lIns="91440" tIns="45720" rIns="91440" bIns="45720" anchor="t">
            <a:spAutoFit/>
          </a:bodyPr>
          <a:lstStyle/>
          <a:p>
            <a:pPr algn="l"/>
            <a:r>
              <a:rPr lang="en-US" sz="1200" b="0" i="0" dirty="0">
                <a:effectLst/>
                <a:latin typeface="Arial"/>
                <a:cs typeface="Arial"/>
              </a:rPr>
              <a:t>Managers analyze the most efficient and effective ways to compute the cost of their products.</a:t>
            </a:r>
          </a:p>
          <a:p>
            <a:pPr algn="l"/>
            <a:endParaRPr lang="en-US" sz="1200" b="1" dirty="0">
              <a:latin typeface="Arial" panose="020B0604020202020204" pitchFamily="34" charset="0"/>
              <a:cs typeface="Arial" panose="020B0604020202020204" pitchFamily="34" charset="0"/>
            </a:endParaRPr>
          </a:p>
          <a:p>
            <a:r>
              <a:rPr lang="en-US" sz="1200" b="1" i="0" dirty="0">
                <a:effectLst/>
                <a:latin typeface="Arial"/>
                <a:cs typeface="Arial"/>
              </a:rPr>
              <a:t>Manager’s decision:</a:t>
            </a:r>
            <a:r>
              <a:rPr lang="en-US" sz="1200" b="1" dirty="0">
                <a:latin typeface="Arial"/>
                <a:cs typeface="Arial"/>
              </a:rPr>
              <a:t> </a:t>
            </a:r>
            <a:endParaRPr lang="en-US" sz="1200" b="1" i="0" dirty="0">
              <a:effectLst/>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200" b="0" i="0" dirty="0">
                <a:effectLst/>
                <a:latin typeface="Arial"/>
                <a:cs typeface="Arial"/>
              </a:rPr>
              <a:t>A manufacturing plant produces printers; the company has three possible methods that can be used to allocate overhead costs to product:</a:t>
            </a:r>
          </a:p>
          <a:p>
            <a:pPr algn="l"/>
            <a:endParaRPr lang="en-US" sz="1200" b="0" i="0" dirty="0">
              <a:effectLst/>
              <a:latin typeface="Arial" panose="020B0604020202020204" pitchFamily="34" charset="0"/>
              <a:cs typeface="Arial" panose="020B0604020202020204" pitchFamily="34" charset="0"/>
            </a:endParaRPr>
          </a:p>
          <a:p>
            <a:pPr marL="800100" lvl="1" indent="-342900">
              <a:buFont typeface="+mj-lt"/>
              <a:buAutoNum type="arabicPeriod"/>
            </a:pPr>
            <a:r>
              <a:rPr lang="en-US" sz="1200" dirty="0">
                <a:latin typeface="Arial"/>
                <a:cs typeface="Arial"/>
              </a:rPr>
              <a:t>P</a:t>
            </a:r>
            <a:r>
              <a:rPr lang="en-US" sz="1200" b="0" i="0" u="none" strike="noStrike" dirty="0">
                <a:effectLst/>
                <a:latin typeface="Arial"/>
                <a:cs typeface="Arial"/>
              </a:rPr>
              <a:t>lantwide allocation - </a:t>
            </a:r>
            <a:r>
              <a:rPr lang="en-US" sz="1200" b="0" i="0" dirty="0">
                <a:effectLst/>
                <a:latin typeface="Arial"/>
                <a:cs typeface="Arial"/>
              </a:rPr>
              <a:t>A method of allocating costs that uses one cost pool, and therefore one predetermined overhead rate, to allocate overhead costs.</a:t>
            </a:r>
            <a:endParaRPr lang="en-US" sz="1200" b="0" i="0" u="none" strike="noStrike" dirty="0">
              <a:effectLst/>
              <a:latin typeface="Arial"/>
              <a:cs typeface="Arial"/>
            </a:endParaRPr>
          </a:p>
          <a:p>
            <a:pPr marL="800100" lvl="1" indent="-342900">
              <a:buFont typeface="+mj-lt"/>
              <a:buAutoNum type="arabicPeriod"/>
            </a:pPr>
            <a:r>
              <a:rPr lang="en-US" sz="1200" dirty="0">
                <a:latin typeface="Arial"/>
                <a:cs typeface="Arial"/>
              </a:rPr>
              <a:t>D</a:t>
            </a:r>
            <a:r>
              <a:rPr lang="en-US" sz="1200" b="0" i="0" u="none" strike="noStrike" dirty="0">
                <a:effectLst/>
                <a:latin typeface="Arial"/>
                <a:cs typeface="Arial"/>
              </a:rPr>
              <a:t>epartment allocation - A</a:t>
            </a:r>
            <a:r>
              <a:rPr lang="en-US" sz="1200" b="0" i="0" dirty="0">
                <a:effectLst/>
                <a:latin typeface="Arial"/>
                <a:cs typeface="Arial"/>
              </a:rPr>
              <a:t> method of allocating costs that uses a separate cost pool, and therefore a separate predetermined overhead rate, for each department.</a:t>
            </a:r>
            <a:endParaRPr lang="en-US" sz="1200" b="0" i="0" u="none" strike="noStrike" dirty="0">
              <a:effectLst/>
              <a:latin typeface="Arial"/>
              <a:cs typeface="Arial"/>
            </a:endParaRPr>
          </a:p>
          <a:p>
            <a:pPr marL="800100" lvl="1" indent="-342900">
              <a:buFont typeface="+mj-lt"/>
              <a:buAutoNum type="arabicPeriod"/>
            </a:pPr>
            <a:r>
              <a:rPr lang="en-US" sz="1200" dirty="0">
                <a:latin typeface="Arial"/>
                <a:cs typeface="Arial"/>
              </a:rPr>
              <a:t>Activity-Based</a:t>
            </a:r>
            <a:r>
              <a:rPr lang="en-US" sz="1200" b="0" i="0" dirty="0">
                <a:effectLst/>
                <a:latin typeface="Arial"/>
                <a:cs typeface="Arial"/>
              </a:rPr>
              <a:t> allocation </a:t>
            </a:r>
            <a:r>
              <a:rPr lang="en-US" sz="1200" dirty="0">
                <a:latin typeface="Arial"/>
                <a:cs typeface="Arial"/>
              </a:rPr>
              <a:t>or</a:t>
            </a:r>
            <a:r>
              <a:rPr lang="en-US" sz="1200" b="0" i="0" dirty="0">
                <a:effectLst/>
                <a:latin typeface="Arial"/>
                <a:cs typeface="Arial"/>
              </a:rPr>
              <a:t> </a:t>
            </a:r>
            <a:r>
              <a:rPr lang="en-US" sz="1200" b="0" i="0" u="none" strike="noStrike" dirty="0">
                <a:effectLst/>
                <a:latin typeface="Arial"/>
                <a:cs typeface="Arial"/>
              </a:rPr>
              <a:t>activity</a:t>
            </a:r>
            <a:r>
              <a:rPr lang="en-US" sz="1200" b="0" i="0" dirty="0">
                <a:effectLst/>
                <a:latin typeface="Arial"/>
                <a:cs typeface="Arial"/>
              </a:rPr>
              <a:t>-based costing </a:t>
            </a:r>
            <a:r>
              <a:rPr lang="en-US" sz="1200" b="0" dirty="0">
                <a:effectLst/>
                <a:latin typeface="Arial"/>
                <a:cs typeface="Arial"/>
              </a:rPr>
              <a:t>refers to the allocation of costs (charges and expenses) to different heads or activities or divisions according to their actual use or on account of some basis for allocation</a:t>
            </a:r>
            <a:r>
              <a:rPr lang="en-US" sz="1200" dirty="0">
                <a:latin typeface="Arial"/>
                <a:cs typeface="Arial"/>
              </a:rPr>
              <a:t>.</a:t>
            </a:r>
            <a:endParaRPr lang="en-US" sz="1200" b="0" dirty="0">
              <a:effectLst/>
              <a:latin typeface="Arial"/>
              <a:cs typeface="Arial"/>
            </a:endParaRPr>
          </a:p>
          <a:p>
            <a:pPr algn="l"/>
            <a:endParaRPr lang="en-US" sz="120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200" b="0" i="0" dirty="0">
                <a:solidFill>
                  <a:srgbClr val="000000"/>
                </a:solidFill>
                <a:effectLst/>
                <a:latin typeface="Arial"/>
                <a:cs typeface="Arial"/>
              </a:rPr>
              <a:t>The choice of an allocation method depends on how managers decide to group overhead costs and the desired accuracy of product cost information, the more </a:t>
            </a:r>
            <a:r>
              <a:rPr lang="en-US" sz="1200" b="0" i="0" u="none" strike="noStrike" dirty="0">
                <a:solidFill>
                  <a:srgbClr val="000000"/>
                </a:solidFill>
                <a:effectLst/>
                <a:latin typeface="Arial"/>
                <a:cs typeface="Arial"/>
              </a:rPr>
              <a:t>cost pools </a:t>
            </a:r>
            <a:r>
              <a:rPr lang="en-US" sz="1200" b="0" i="0" dirty="0">
                <a:solidFill>
                  <a:srgbClr val="000000"/>
                </a:solidFill>
                <a:effectLst/>
                <a:latin typeface="Arial"/>
                <a:cs typeface="Arial"/>
              </a:rPr>
              <a:t>used, the more accurate the allocation process.</a:t>
            </a:r>
            <a:endParaRPr lang="en-US" sz="1200" dirty="0">
              <a:latin typeface="Arial"/>
              <a:cs typeface="Arial"/>
            </a:endParaRPr>
          </a:p>
        </p:txBody>
      </p:sp>
    </p:spTree>
    <p:extLst>
      <p:ext uri="{BB962C8B-B14F-4D97-AF65-F5344CB8AC3E}">
        <p14:creationId xmlns:p14="http://schemas.microsoft.com/office/powerpoint/2010/main" val="2465477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2451" y="783165"/>
            <a:ext cx="7199441" cy="466923"/>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a:cs typeface="Arial"/>
              </a:rPr>
              <a:t>Plantwide and Department Allocation – Case Study Nautic, LLC</a:t>
            </a:r>
            <a:r>
              <a:rPr lang="en-GB" sz="1200" b="1" dirty="0">
                <a:latin typeface="Arial"/>
                <a:ea typeface="Calibri"/>
                <a:cs typeface="Arial"/>
              </a:rPr>
              <a:t> </a:t>
            </a:r>
            <a:endParaRPr lang="en-GB" sz="1150" i="1"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v"/>
            </a:pPr>
            <a:endParaRPr lang="en-US" sz="1150" dirty="0">
              <a:latin typeface="Arial" panose="020B0604020202020204" pitchFamily="34" charset="0"/>
              <a:cs typeface="Arial" panose="020B0604020202020204" pitchFamily="34" charset="0"/>
            </a:endParaRPr>
          </a:p>
        </p:txBody>
      </p:sp>
      <p:sp>
        <p:nvSpPr>
          <p:cNvPr id="2" name="Título 1">
            <a:extLst>
              <a:ext uri="{FF2B5EF4-FFF2-40B4-BE49-F238E27FC236}">
                <a16:creationId xmlns:a16="http://schemas.microsoft.com/office/drawing/2014/main" id="{E1E0B911-EF6C-47CC-533B-0899FB85A3F6}"/>
              </a:ext>
            </a:extLst>
          </p:cNvPr>
          <p:cNvSpPr txBox="1">
            <a:spLocks/>
          </p:cNvSpPr>
          <p:nvPr/>
        </p:nvSpPr>
        <p:spPr>
          <a:xfrm>
            <a:off x="6660962" y="190211"/>
            <a:ext cx="1704204" cy="431070"/>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 sz="1950" b="1" dirty="0">
              <a:solidFill>
                <a:srgbClr val="921824"/>
              </a:solidFill>
              <a:latin typeface="Georgia" panose="02040502050405020303" pitchFamily="18" charset="0"/>
            </a:endParaRPr>
          </a:p>
        </p:txBody>
      </p:sp>
      <p:sp>
        <p:nvSpPr>
          <p:cNvPr id="3" name="CuadroTexto 2">
            <a:extLst>
              <a:ext uri="{FF2B5EF4-FFF2-40B4-BE49-F238E27FC236}">
                <a16:creationId xmlns:a16="http://schemas.microsoft.com/office/drawing/2014/main" id="{7B07B872-D442-7620-39CE-BE9A223BCD9C}"/>
              </a:ext>
            </a:extLst>
          </p:cNvPr>
          <p:cNvSpPr txBox="1"/>
          <p:nvPr/>
        </p:nvSpPr>
        <p:spPr>
          <a:xfrm>
            <a:off x="627444" y="463224"/>
            <a:ext cx="7199441" cy="337465"/>
          </a:xfrm>
          <a:prstGeom prst="rect">
            <a:avLst/>
          </a:prstGeom>
          <a:noFill/>
        </p:spPr>
        <p:txBody>
          <a:bodyPr wrap="square" lIns="91440" tIns="45720" rIns="91440" bIns="45720" anchor="t">
            <a:spAutoFit/>
          </a:bodyPr>
          <a:lstStyle/>
          <a:p>
            <a:pPr>
              <a:lnSpc>
                <a:spcPct val="107000"/>
              </a:lnSpc>
              <a:spcAft>
                <a:spcPts val="800"/>
              </a:spcAft>
            </a:pPr>
            <a:r>
              <a:rPr lang="en-GB" sz="1600" b="1" dirty="0">
                <a:solidFill>
                  <a:srgbClr val="90292A"/>
                </a:solidFill>
                <a:effectLst/>
                <a:latin typeface="Georgia"/>
                <a:ea typeface="Calibri"/>
                <a:cs typeface="Arial"/>
              </a:rPr>
              <a:t>Managerial Accounting Cost Method Approach and Techniques</a:t>
            </a:r>
            <a:r>
              <a:rPr lang="en-GB" sz="1600" b="1" i="1" dirty="0">
                <a:solidFill>
                  <a:srgbClr val="C00000"/>
                </a:solidFill>
                <a:latin typeface="Georgia"/>
                <a:ea typeface="Calibri"/>
                <a:cs typeface="Arial"/>
              </a:rPr>
              <a:t>  </a:t>
            </a:r>
            <a:endParaRPr lang="en-US" sz="1600" b="1" i="1" dirty="0">
              <a:solidFill>
                <a:srgbClr val="C00000"/>
              </a:solidFill>
              <a:effectLst/>
              <a:latin typeface="Georgia" panose="02040502050405020303" pitchFamily="18" charset="0"/>
              <a:ea typeface="Calibri" panose="020F050202020403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C4FAF814-4AB5-F60A-7CEA-544B473574DF}"/>
              </a:ext>
            </a:extLst>
          </p:cNvPr>
          <p:cNvSpPr txBox="1"/>
          <p:nvPr/>
        </p:nvSpPr>
        <p:spPr>
          <a:xfrm>
            <a:off x="7740671" y="4239984"/>
            <a:ext cx="1114078" cy="184666"/>
          </a:xfrm>
          <a:prstGeom prst="rect">
            <a:avLst/>
          </a:prstGeom>
          <a:noFill/>
        </p:spPr>
        <p:txBody>
          <a:bodyPr wrap="square">
            <a:spAutoFit/>
          </a:bodyPr>
          <a:lstStyle/>
          <a:p>
            <a:r>
              <a:rPr lang="en-US" sz="600" dirty="0">
                <a:latin typeface="Arial" panose="020B0604020202020204" pitchFamily="34" charset="0"/>
                <a:cs typeface="Arial" panose="020B0604020202020204" pitchFamily="34" charset="0"/>
              </a:rPr>
              <a:t>www.googleimages.com</a:t>
            </a:r>
          </a:p>
        </p:txBody>
      </p:sp>
      <p:sp>
        <p:nvSpPr>
          <p:cNvPr id="5" name="CuadroTexto 4">
            <a:extLst>
              <a:ext uri="{FF2B5EF4-FFF2-40B4-BE49-F238E27FC236}">
                <a16:creationId xmlns:a16="http://schemas.microsoft.com/office/drawing/2014/main" id="{4A84AE52-4E96-8879-5BA5-45DC7ABF5CC9}"/>
              </a:ext>
            </a:extLst>
          </p:cNvPr>
          <p:cNvSpPr txBox="1"/>
          <p:nvPr/>
        </p:nvSpPr>
        <p:spPr>
          <a:xfrm>
            <a:off x="627445" y="1270576"/>
            <a:ext cx="2280647" cy="3170099"/>
          </a:xfrm>
          <a:prstGeom prst="rect">
            <a:avLst/>
          </a:prstGeom>
          <a:noFill/>
        </p:spPr>
        <p:txBody>
          <a:bodyPr wrap="square">
            <a:spAutoFit/>
          </a:bodyPr>
          <a:lstStyle/>
          <a:p>
            <a:pPr algn="l"/>
            <a:r>
              <a:rPr lang="en-US" sz="800" b="0" i="1" dirty="0">
                <a:solidFill>
                  <a:srgbClr val="000000"/>
                </a:solidFill>
                <a:effectLst/>
                <a:latin typeface="Arial" panose="020B0604020202020204" pitchFamily="34" charset="0"/>
                <a:cs typeface="Arial" panose="020B0604020202020204" pitchFamily="34" charset="0"/>
              </a:rPr>
              <a:t>Carol is the owner and chief executive officer of </a:t>
            </a:r>
            <a:r>
              <a:rPr lang="en-US" sz="800" i="1" dirty="0">
                <a:solidFill>
                  <a:srgbClr val="000000"/>
                </a:solidFill>
                <a:latin typeface="Arial" panose="020B0604020202020204" pitchFamily="34" charset="0"/>
                <a:cs typeface="Arial" panose="020B0604020202020204" pitchFamily="34" charset="0"/>
              </a:rPr>
              <a:t>Nautic, LLC. The business </a:t>
            </a:r>
            <a:r>
              <a:rPr lang="en-US" sz="800" b="0" i="1" dirty="0">
                <a:solidFill>
                  <a:srgbClr val="000000"/>
                </a:solidFill>
                <a:effectLst/>
                <a:latin typeface="Arial" panose="020B0604020202020204" pitchFamily="34" charset="0"/>
                <a:cs typeface="Arial" panose="020B0604020202020204" pitchFamily="34" charset="0"/>
              </a:rPr>
              <a:t>builds two models of sailboats that are sold at hundreds of retail boat showrooms throughout the world</a:t>
            </a:r>
            <a:r>
              <a:rPr lang="en-US" sz="800" i="1" dirty="0">
                <a:solidFill>
                  <a:srgbClr val="000000"/>
                </a:solidFill>
                <a:latin typeface="Arial" panose="020B0604020202020204" pitchFamily="34" charset="0"/>
                <a:cs typeface="Arial" panose="020B0604020202020204" pitchFamily="34" charset="0"/>
              </a:rPr>
              <a:t>, </a:t>
            </a:r>
            <a:r>
              <a:rPr lang="en-US" sz="800" b="0" i="1" dirty="0">
                <a:solidFill>
                  <a:srgbClr val="000000"/>
                </a:solidFill>
                <a:effectLst/>
                <a:latin typeface="Arial" panose="020B0604020202020204" pitchFamily="34" charset="0"/>
                <a:cs typeface="Arial" panose="020B0604020202020204" pitchFamily="34" charset="0"/>
              </a:rPr>
              <a:t>the Basic model, which is 12 feet long and designed for two sailors. Very few options are available for this model, and the production process is relatively simple. Because many owners of the Basic model wanted to move to a bigger, more sophisticated boat, Nautic developed the Deluxe model two years ago. The Deluxe model is 14 feet long and designed for three sailors. Many additional features are available for this model, and the production process is more complex than for the Basic model. Last year the business sold 5,000 units of the Basic and 1,000 units of the Deluxe.</a:t>
            </a:r>
          </a:p>
          <a:p>
            <a:pPr algn="l"/>
            <a:r>
              <a:rPr lang="en-US" sz="800" b="0" i="1" dirty="0">
                <a:solidFill>
                  <a:srgbClr val="000000"/>
                </a:solidFill>
                <a:effectLst/>
                <a:latin typeface="Arial" panose="020B0604020202020204" pitchFamily="34" charset="0"/>
                <a:cs typeface="Arial" panose="020B0604020202020204" pitchFamily="34" charset="0"/>
              </a:rPr>
              <a:t>Although sales of both models increased last year over the year before, company profits have steadily declined. </a:t>
            </a:r>
            <a:r>
              <a:rPr lang="en-US" sz="800" i="1" dirty="0">
                <a:solidFill>
                  <a:srgbClr val="000000"/>
                </a:solidFill>
                <a:latin typeface="Arial" panose="020B0604020202020204" pitchFamily="34" charset="0"/>
                <a:cs typeface="Arial" panose="020B0604020202020204" pitchFamily="34" charset="0"/>
              </a:rPr>
              <a:t>Carol </a:t>
            </a:r>
            <a:r>
              <a:rPr lang="en-US" sz="800" b="0" i="1" dirty="0">
                <a:solidFill>
                  <a:srgbClr val="000000"/>
                </a:solidFill>
                <a:effectLst/>
                <a:latin typeface="Arial" panose="020B0604020202020204" pitchFamily="34" charset="0"/>
                <a:cs typeface="Arial" panose="020B0604020202020204" pitchFamily="34" charset="0"/>
              </a:rPr>
              <a:t>is concerned about this trend and discusses her concerns with Bernard, the company’s accountant; Maria, the </a:t>
            </a:r>
            <a:r>
              <a:rPr lang="en-US" sz="800" i="1" dirty="0">
                <a:solidFill>
                  <a:srgbClr val="000000"/>
                </a:solidFill>
                <a:latin typeface="Arial" panose="020B0604020202020204" pitchFamily="34" charset="0"/>
                <a:cs typeface="Arial" panose="020B0604020202020204" pitchFamily="34" charset="0"/>
              </a:rPr>
              <a:t>VP sales and </a:t>
            </a:r>
            <a:r>
              <a:rPr lang="en-US" sz="800" b="0" i="1" dirty="0">
                <a:solidFill>
                  <a:srgbClr val="000000"/>
                </a:solidFill>
                <a:effectLst/>
                <a:latin typeface="Arial" panose="020B0604020202020204" pitchFamily="34" charset="0"/>
                <a:cs typeface="Arial" panose="020B0604020202020204" pitchFamily="34" charset="0"/>
              </a:rPr>
              <a:t>marketing; and Bruno, the VP of production.</a:t>
            </a:r>
          </a:p>
        </p:txBody>
      </p:sp>
      <p:pic>
        <p:nvPicPr>
          <p:cNvPr id="10" name="Imagen 9">
            <a:extLst>
              <a:ext uri="{FF2B5EF4-FFF2-40B4-BE49-F238E27FC236}">
                <a16:creationId xmlns:a16="http://schemas.microsoft.com/office/drawing/2014/main" id="{FE4EC1D7-E95A-9DA0-E148-FB9199EB803C}"/>
              </a:ext>
            </a:extLst>
          </p:cNvPr>
          <p:cNvPicPr>
            <a:picLocks noChangeAspect="1"/>
          </p:cNvPicPr>
          <p:nvPr/>
        </p:nvPicPr>
        <p:blipFill>
          <a:blip r:embed="rId2"/>
          <a:stretch>
            <a:fillRect/>
          </a:stretch>
        </p:blipFill>
        <p:spPr>
          <a:xfrm>
            <a:off x="3185714" y="1221780"/>
            <a:ext cx="5179452" cy="3507617"/>
          </a:xfrm>
          <a:prstGeom prst="rect">
            <a:avLst/>
          </a:prstGeom>
        </p:spPr>
      </p:pic>
      <p:sp>
        <p:nvSpPr>
          <p:cNvPr id="12" name="CuadroTexto 11">
            <a:extLst>
              <a:ext uri="{FF2B5EF4-FFF2-40B4-BE49-F238E27FC236}">
                <a16:creationId xmlns:a16="http://schemas.microsoft.com/office/drawing/2014/main" id="{E6A83890-104F-F0F2-366A-F3BA04618BF6}"/>
              </a:ext>
            </a:extLst>
          </p:cNvPr>
          <p:cNvSpPr txBox="1"/>
          <p:nvPr/>
        </p:nvSpPr>
        <p:spPr>
          <a:xfrm>
            <a:off x="3102964" y="2850841"/>
            <a:ext cx="4572000" cy="215444"/>
          </a:xfrm>
          <a:prstGeom prst="rect">
            <a:avLst/>
          </a:prstGeom>
          <a:noFill/>
        </p:spPr>
        <p:txBody>
          <a:bodyPr wrap="square">
            <a:spAutoFit/>
          </a:bodyPr>
          <a:lstStyle/>
          <a:p>
            <a:r>
              <a:rPr lang="en-US" sz="800" b="0" i="1" dirty="0">
                <a:solidFill>
                  <a:srgbClr val="000000"/>
                </a:solidFill>
                <a:effectLst/>
                <a:latin typeface="Arial" panose="020B0604020202020204" pitchFamily="34" charset="0"/>
                <a:cs typeface="Arial" panose="020B0604020202020204" pitchFamily="34" charset="0"/>
              </a:rPr>
              <a:t>CEO</a:t>
            </a:r>
            <a:endParaRPr lang="en-US" sz="800" dirty="0"/>
          </a:p>
        </p:txBody>
      </p:sp>
      <p:sp>
        <p:nvSpPr>
          <p:cNvPr id="13" name="CuadroTexto 12">
            <a:extLst>
              <a:ext uri="{FF2B5EF4-FFF2-40B4-BE49-F238E27FC236}">
                <a16:creationId xmlns:a16="http://schemas.microsoft.com/office/drawing/2014/main" id="{7ED2E61E-9A2D-CFED-F7A0-7CEB559045C0}"/>
              </a:ext>
            </a:extLst>
          </p:cNvPr>
          <p:cNvSpPr txBox="1"/>
          <p:nvPr/>
        </p:nvSpPr>
        <p:spPr>
          <a:xfrm>
            <a:off x="3102964" y="4029748"/>
            <a:ext cx="4572000" cy="215444"/>
          </a:xfrm>
          <a:prstGeom prst="rect">
            <a:avLst/>
          </a:prstGeom>
          <a:noFill/>
        </p:spPr>
        <p:txBody>
          <a:bodyPr wrap="square">
            <a:spAutoFit/>
          </a:bodyPr>
          <a:lstStyle/>
          <a:p>
            <a:r>
              <a:rPr lang="en-US" sz="800" b="0" i="1" dirty="0">
                <a:solidFill>
                  <a:srgbClr val="000000"/>
                </a:solidFill>
                <a:effectLst/>
                <a:latin typeface="Arial" panose="020B0604020202020204" pitchFamily="34" charset="0"/>
                <a:cs typeface="Arial" panose="020B0604020202020204" pitchFamily="34" charset="0"/>
              </a:rPr>
              <a:t>BRUNO</a:t>
            </a:r>
            <a:endParaRPr lang="en-US" sz="800" dirty="0"/>
          </a:p>
        </p:txBody>
      </p:sp>
      <p:sp>
        <p:nvSpPr>
          <p:cNvPr id="14" name="CuadroTexto 13">
            <a:extLst>
              <a:ext uri="{FF2B5EF4-FFF2-40B4-BE49-F238E27FC236}">
                <a16:creationId xmlns:a16="http://schemas.microsoft.com/office/drawing/2014/main" id="{8D343A6A-189E-E78B-8118-E22CA9DCF0BE}"/>
              </a:ext>
            </a:extLst>
          </p:cNvPr>
          <p:cNvSpPr txBox="1"/>
          <p:nvPr/>
        </p:nvSpPr>
        <p:spPr>
          <a:xfrm>
            <a:off x="3168671" y="4472447"/>
            <a:ext cx="4572000" cy="215444"/>
          </a:xfrm>
          <a:prstGeom prst="rect">
            <a:avLst/>
          </a:prstGeom>
          <a:noFill/>
        </p:spPr>
        <p:txBody>
          <a:bodyPr wrap="square">
            <a:spAutoFit/>
          </a:bodyPr>
          <a:lstStyle/>
          <a:p>
            <a:r>
              <a:rPr lang="en-US" sz="800" b="0" i="1" dirty="0">
                <a:solidFill>
                  <a:srgbClr val="000000"/>
                </a:solidFill>
                <a:effectLst/>
                <a:latin typeface="Arial" panose="020B0604020202020204" pitchFamily="34" charset="0"/>
                <a:cs typeface="Arial" panose="020B0604020202020204" pitchFamily="34" charset="0"/>
              </a:rPr>
              <a:t>MARIA</a:t>
            </a:r>
            <a:endParaRPr lang="en-US" sz="800" dirty="0"/>
          </a:p>
        </p:txBody>
      </p:sp>
    </p:spTree>
    <p:extLst>
      <p:ext uri="{BB962C8B-B14F-4D97-AF65-F5344CB8AC3E}">
        <p14:creationId xmlns:p14="http://schemas.microsoft.com/office/powerpoint/2010/main" val="2666635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4393" y="777060"/>
            <a:ext cx="7199441" cy="275653"/>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a:cs typeface="Arial"/>
              </a:rPr>
              <a:t>Plantwide and Department Allocation – Case Study Nautic, LLC</a:t>
            </a:r>
            <a:endParaRPr lang="en-GB" sz="1150" b="1" i="1" dirty="0">
              <a:latin typeface="Arial"/>
              <a:ea typeface="Calibri"/>
              <a:cs typeface="Arial"/>
            </a:endParaRPr>
          </a:p>
        </p:txBody>
      </p:sp>
      <p:sp>
        <p:nvSpPr>
          <p:cNvPr id="3" name="CuadroTexto 2">
            <a:extLst>
              <a:ext uri="{FF2B5EF4-FFF2-40B4-BE49-F238E27FC236}">
                <a16:creationId xmlns:a16="http://schemas.microsoft.com/office/drawing/2014/main" id="{7B07B872-D442-7620-39CE-BE9A223BCD9C}"/>
              </a:ext>
            </a:extLst>
          </p:cNvPr>
          <p:cNvSpPr txBox="1"/>
          <p:nvPr/>
        </p:nvSpPr>
        <p:spPr>
          <a:xfrm>
            <a:off x="562129" y="517277"/>
            <a:ext cx="7199441" cy="337465"/>
          </a:xfrm>
          <a:prstGeom prst="rect">
            <a:avLst/>
          </a:prstGeom>
          <a:noFill/>
        </p:spPr>
        <p:txBody>
          <a:bodyPr wrap="square" lIns="91440" tIns="45720" rIns="91440" bIns="45720" anchor="t">
            <a:spAutoFit/>
          </a:bodyPr>
          <a:lstStyle/>
          <a:p>
            <a:pPr>
              <a:lnSpc>
                <a:spcPct val="107000"/>
              </a:lnSpc>
              <a:spcAft>
                <a:spcPts val="800"/>
              </a:spcAft>
            </a:pPr>
            <a:r>
              <a:rPr lang="en-GB" sz="1600" b="1">
                <a:solidFill>
                  <a:srgbClr val="90292A"/>
                </a:solidFill>
                <a:effectLst/>
                <a:latin typeface="Georgia"/>
                <a:ea typeface="Calibri"/>
                <a:cs typeface="Arial"/>
              </a:rPr>
              <a:t>Managerial Accounting Cost Method Approach and Techniques</a:t>
            </a:r>
            <a:r>
              <a:rPr lang="en-GB" sz="1600" b="1" i="1" dirty="0">
                <a:solidFill>
                  <a:srgbClr val="C00000"/>
                </a:solidFill>
                <a:latin typeface="Georgia"/>
                <a:ea typeface="Calibri"/>
                <a:cs typeface="Arial"/>
              </a:rPr>
              <a:t>  </a:t>
            </a:r>
            <a:endParaRPr lang="en-US" sz="1600" b="1" i="1" dirty="0">
              <a:solidFill>
                <a:srgbClr val="C00000"/>
              </a:solidFill>
              <a:effectLst/>
              <a:latin typeface="Georgia" panose="02040502050405020303" pitchFamily="18" charset="0"/>
              <a:ea typeface="Calibri" panose="020F050202020403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85A1B7D6-036A-3D0F-6E54-A65C54CCC87C}"/>
              </a:ext>
            </a:extLst>
          </p:cNvPr>
          <p:cNvSpPr txBox="1"/>
          <p:nvPr/>
        </p:nvSpPr>
        <p:spPr>
          <a:xfrm>
            <a:off x="562129" y="1162099"/>
            <a:ext cx="8037585" cy="3816429"/>
          </a:xfrm>
          <a:prstGeom prst="rect">
            <a:avLst/>
          </a:prstGeom>
          <a:noFill/>
        </p:spPr>
        <p:txBody>
          <a:bodyPr wrap="square" lIns="91440" tIns="45720" rIns="91440" bIns="45720" anchor="t">
            <a:spAutoFit/>
          </a:bodyPr>
          <a:lstStyle/>
          <a:p>
            <a:r>
              <a:rPr lang="en-US" sz="1100" b="1" dirty="0">
                <a:latin typeface="Arial"/>
                <a:cs typeface="Arial"/>
              </a:rPr>
              <a:t>Direct Costs traced to products: </a:t>
            </a:r>
            <a:endParaRPr lang="en-US" sz="11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a:cs typeface="Arial"/>
              </a:rPr>
              <a:t>Labor: Employees building the boat</a:t>
            </a:r>
          </a:p>
          <a:p>
            <a:pPr marL="171450" indent="-171450">
              <a:buFont typeface="Arial" panose="020B0604020202020204" pitchFamily="34" charset="0"/>
              <a:buChar char="•"/>
            </a:pPr>
            <a:r>
              <a:rPr lang="en-US" sz="1100" dirty="0">
                <a:latin typeface="Arial"/>
                <a:cs typeface="Arial"/>
              </a:rPr>
              <a:t>Materials: Fiberglass to build the hull, mast, sails, and rope  </a:t>
            </a:r>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r>
              <a:rPr lang="en-US" sz="1100" dirty="0">
                <a:latin typeface="Arial"/>
                <a:cs typeface="Arial"/>
              </a:rPr>
              <a:t>Indirect manufacturing costs – Overhead not easily traced to products:</a:t>
            </a:r>
          </a:p>
          <a:p>
            <a:pPr marL="171450" indent="-171450">
              <a:buFont typeface="Arial" panose="020B0604020202020204" pitchFamily="34" charset="0"/>
              <a:buChar char="•"/>
            </a:pPr>
            <a:r>
              <a:rPr lang="en-US" sz="1100" dirty="0">
                <a:latin typeface="Arial"/>
                <a:cs typeface="Arial"/>
              </a:rPr>
              <a:t>Electricity to run the factory, rent for the factory building, and factory maintenance</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a:cs typeface="Arial"/>
              </a:rPr>
              <a:t>Accounting for indirect manufacturing costs requires allocating overhead using predetermined overhead rates</a:t>
            </a:r>
          </a:p>
          <a:p>
            <a:endParaRPr lang="en-US" sz="1100" dirty="0">
              <a:latin typeface="Arial" panose="020B0604020202020204" pitchFamily="34" charset="0"/>
              <a:cs typeface="Arial" panose="020B0604020202020204" pitchFamily="34" charset="0"/>
            </a:endParaRPr>
          </a:p>
          <a:p>
            <a:r>
              <a:rPr lang="en-US" sz="1100" i="1" dirty="0">
                <a:latin typeface="Arial"/>
                <a:cs typeface="Arial"/>
              </a:rPr>
              <a:t>Overhead costs are allocated to products to provide information for internal decision making, to promote the efficient use of resources.</a:t>
            </a:r>
          </a:p>
          <a:p>
            <a:r>
              <a:rPr lang="en-US" sz="1100" dirty="0">
                <a:solidFill>
                  <a:srgbClr val="C00000"/>
                </a:solidFill>
                <a:latin typeface="Arial"/>
                <a:cs typeface="Arial"/>
              </a:rPr>
              <a:t>Assumptions: </a:t>
            </a:r>
            <a:endParaRPr lang="en-US" sz="1100" dirty="0">
              <a:solidFill>
                <a:srgbClr val="C00000"/>
              </a:solidFill>
              <a:latin typeface="Arial" panose="020B0604020202020204" pitchFamily="34" charset="0"/>
              <a:cs typeface="Arial" panose="020B0604020202020204" pitchFamily="34" charset="0"/>
            </a:endParaRPr>
          </a:p>
          <a:p>
            <a:pPr marL="400050" indent="-400050">
              <a:buFont typeface="+mj-lt"/>
              <a:buAutoNum type="romanUcPeriod"/>
            </a:pPr>
            <a:r>
              <a:rPr lang="en-US" sz="1100" dirty="0">
                <a:solidFill>
                  <a:srgbClr val="C00000"/>
                </a:solidFill>
                <a:latin typeface="Arial"/>
                <a:cs typeface="Arial"/>
              </a:rPr>
              <a:t>Annual overhead costs estimated for the business $8,000,000 </a:t>
            </a:r>
            <a:endParaRPr lang="en-US" sz="1100" dirty="0">
              <a:solidFill>
                <a:srgbClr val="C00000"/>
              </a:solidFill>
              <a:latin typeface="Arial" panose="020B0604020202020204" pitchFamily="34" charset="0"/>
              <a:cs typeface="Arial" panose="020B0604020202020204" pitchFamily="34" charset="0"/>
            </a:endParaRPr>
          </a:p>
          <a:p>
            <a:pPr marL="400050" indent="-400050">
              <a:buFont typeface="+mj-lt"/>
              <a:buAutoNum type="romanUcPeriod"/>
            </a:pPr>
            <a:r>
              <a:rPr lang="en-US" sz="1100" dirty="0">
                <a:solidFill>
                  <a:srgbClr val="C00000"/>
                </a:solidFill>
                <a:latin typeface="Arial"/>
                <a:cs typeface="Arial"/>
              </a:rPr>
              <a:t>Management estimates that a total of 250,000 direct labor hours are worked annually</a:t>
            </a:r>
          </a:p>
          <a:p>
            <a:pPr marL="400050" indent="-400050">
              <a:buFont typeface="+mj-lt"/>
              <a:buAutoNum type="romanUcPeriod"/>
            </a:pPr>
            <a:r>
              <a:rPr lang="en-US" sz="1100" b="0" i="0" u="none" strike="noStrike" dirty="0">
                <a:solidFill>
                  <a:srgbClr val="C00000"/>
                </a:solidFill>
                <a:effectLst/>
                <a:latin typeface="Arial"/>
                <a:cs typeface="Arial"/>
              </a:rPr>
              <a:t>Direct materials </a:t>
            </a:r>
            <a:r>
              <a:rPr lang="en-US" sz="1100" b="0" i="0" dirty="0">
                <a:solidFill>
                  <a:srgbClr val="C00000"/>
                </a:solidFill>
                <a:effectLst/>
                <a:latin typeface="Arial"/>
                <a:cs typeface="Arial"/>
              </a:rPr>
              <a:t>cost $1,000 for one unit of the Basic sailboat and $1,300 for the Deluxe</a:t>
            </a:r>
          </a:p>
          <a:p>
            <a:pPr marL="400050" indent="-400050">
              <a:buFont typeface="+mj-lt"/>
              <a:buAutoNum type="romanUcPeriod"/>
            </a:pPr>
            <a:r>
              <a:rPr lang="en-US" sz="1100" b="0" i="0" u="none" strike="noStrike" dirty="0">
                <a:solidFill>
                  <a:srgbClr val="C00000"/>
                </a:solidFill>
                <a:effectLst/>
                <a:latin typeface="Arial"/>
                <a:cs typeface="Arial"/>
              </a:rPr>
              <a:t>Direct labor </a:t>
            </a:r>
            <a:r>
              <a:rPr lang="en-US" sz="1100" b="0" i="0" dirty="0">
                <a:solidFill>
                  <a:srgbClr val="C00000"/>
                </a:solidFill>
                <a:effectLst/>
                <a:latin typeface="Arial"/>
                <a:cs typeface="Arial"/>
              </a:rPr>
              <a:t>costs are $600 for one unit of the Basic sailboat and $750 for the Deluxe</a:t>
            </a:r>
          </a:p>
          <a:p>
            <a:pPr marL="400050" indent="-400050">
              <a:buFont typeface="+mj-lt"/>
              <a:buAutoNum type="romanUcPeriod"/>
            </a:pPr>
            <a:r>
              <a:rPr lang="en-US" sz="1100" dirty="0">
                <a:solidFill>
                  <a:srgbClr val="C00000"/>
                </a:solidFill>
                <a:latin typeface="Arial"/>
                <a:cs typeface="Arial"/>
              </a:rPr>
              <a:t>Pricing: </a:t>
            </a:r>
            <a:r>
              <a:rPr lang="en-US" sz="1100" b="0" i="0" dirty="0">
                <a:solidFill>
                  <a:srgbClr val="C00000"/>
                </a:solidFill>
                <a:effectLst/>
                <a:latin typeface="Arial"/>
                <a:cs typeface="Arial"/>
              </a:rPr>
              <a:t>The average sales price is $3,200 for the Basic model and $4,500 for the Deluxe</a:t>
            </a:r>
          </a:p>
          <a:p>
            <a:pPr marL="400050" indent="-400050">
              <a:buFont typeface="+mj-lt"/>
              <a:buAutoNum type="romanUcPeriod"/>
            </a:pPr>
            <a:r>
              <a:rPr lang="en-US" sz="1100" b="0" i="0" dirty="0">
                <a:solidFill>
                  <a:srgbClr val="C00000"/>
                </a:solidFill>
                <a:effectLst/>
                <a:latin typeface="Arial"/>
                <a:cs typeface="Arial"/>
              </a:rPr>
              <a:t>The cost pool in the Hull Fabrication department is estimated in $3,000,000 for the year, and in the Assembly department is estimated at $5,000,000 ($8,000,000)</a:t>
            </a:r>
          </a:p>
          <a:p>
            <a:pPr marL="400050" indent="-400050">
              <a:buFont typeface="+mj-lt"/>
              <a:buAutoNum type="romanUcPeriod"/>
            </a:pPr>
            <a:r>
              <a:rPr lang="en-US" sz="1100" b="0" i="0" dirty="0">
                <a:solidFill>
                  <a:srgbClr val="C00000"/>
                </a:solidFill>
                <a:effectLst/>
                <a:latin typeface="Arial"/>
                <a:cs typeface="Arial"/>
              </a:rPr>
              <a:t>Machine hours (estimated at 60,000 hours) will be used as the allocation base for Hull Fabrication, and </a:t>
            </a:r>
            <a:r>
              <a:rPr lang="en-US" sz="1100" b="0" i="0" u="none" strike="noStrike" dirty="0">
                <a:solidFill>
                  <a:srgbClr val="C00000"/>
                </a:solidFill>
                <a:effectLst/>
                <a:latin typeface="Arial"/>
                <a:cs typeface="Arial"/>
              </a:rPr>
              <a:t>direct labor </a:t>
            </a:r>
            <a:r>
              <a:rPr lang="en-US" sz="1100" b="0" i="0" dirty="0">
                <a:solidFill>
                  <a:srgbClr val="C00000"/>
                </a:solidFill>
                <a:effectLst/>
                <a:latin typeface="Arial"/>
                <a:cs typeface="Arial"/>
              </a:rPr>
              <a:t>hours (estimated at 217,000 hours) will be used as the allocation base for Assembly department</a:t>
            </a:r>
          </a:p>
          <a:p>
            <a:pPr marL="400050" indent="-400050">
              <a:buFont typeface="+mj-lt"/>
              <a:buAutoNum type="romanUcPeriod"/>
            </a:pPr>
            <a:endParaRPr lang="en-US" sz="1100" dirty="0">
              <a:solidFill>
                <a:srgbClr val="C00000"/>
              </a:solidFill>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8998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2451" y="988319"/>
            <a:ext cx="7199441" cy="466923"/>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a:cs typeface="Arial"/>
              </a:rPr>
              <a:t>Plantwide and Department Allocation – Case Study Nautic, LLC</a:t>
            </a:r>
            <a:r>
              <a:rPr lang="en-GB" sz="1200" dirty="0">
                <a:latin typeface="Arial"/>
                <a:ea typeface="Calibri"/>
                <a:cs typeface="Arial"/>
              </a:rPr>
              <a:t> </a:t>
            </a:r>
            <a:endParaRPr lang="en-GB" sz="1150" i="1"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v"/>
            </a:pPr>
            <a:endParaRPr lang="en-US" sz="115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7B07B872-D442-7620-39CE-BE9A223BCD9C}"/>
              </a:ext>
            </a:extLst>
          </p:cNvPr>
          <p:cNvSpPr txBox="1"/>
          <p:nvPr/>
        </p:nvSpPr>
        <p:spPr>
          <a:xfrm>
            <a:off x="627444" y="653724"/>
            <a:ext cx="7199441" cy="337465"/>
          </a:xfrm>
          <a:prstGeom prst="rect">
            <a:avLst/>
          </a:prstGeom>
          <a:noFill/>
        </p:spPr>
        <p:txBody>
          <a:bodyPr wrap="square" lIns="91440" tIns="45720" rIns="91440" bIns="45720" anchor="t">
            <a:spAutoFit/>
          </a:bodyPr>
          <a:lstStyle/>
          <a:p>
            <a:pPr>
              <a:lnSpc>
                <a:spcPct val="107000"/>
              </a:lnSpc>
              <a:spcAft>
                <a:spcPts val="800"/>
              </a:spcAft>
            </a:pPr>
            <a:r>
              <a:rPr lang="en-GB" sz="1600" b="1" dirty="0">
                <a:solidFill>
                  <a:srgbClr val="90292A"/>
                </a:solidFill>
                <a:effectLst/>
                <a:latin typeface="Georgia"/>
                <a:ea typeface="Calibri"/>
                <a:cs typeface="Arial"/>
              </a:rPr>
              <a:t>Managerial Accounting Cost Method Approach and Techniques</a:t>
            </a:r>
            <a:endParaRPr lang="en-US" sz="1600" b="1" dirty="0">
              <a:solidFill>
                <a:srgbClr val="90292A"/>
              </a:solidFill>
              <a:effectLst/>
              <a:latin typeface="Georgia" panose="02040502050405020303" pitchFamily="18" charset="0"/>
              <a:ea typeface="Calibri" panose="020F050202020403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F4CBFBC1-6BD4-7B44-15F0-BFE996D9CCFF}"/>
              </a:ext>
            </a:extLst>
          </p:cNvPr>
          <p:cNvSpPr txBox="1"/>
          <p:nvPr/>
        </p:nvSpPr>
        <p:spPr>
          <a:xfrm>
            <a:off x="721872" y="1455242"/>
            <a:ext cx="4945957" cy="2677656"/>
          </a:xfrm>
          <a:prstGeom prst="rect">
            <a:avLst/>
          </a:prstGeom>
          <a:noFill/>
        </p:spPr>
        <p:txBody>
          <a:bodyPr wrap="square" lIns="91440" tIns="45720" rIns="91440" bIns="45720" anchor="t">
            <a:spAutoFit/>
          </a:bodyPr>
          <a:lstStyle/>
          <a:p>
            <a:r>
              <a:rPr lang="en-US" sz="1200" b="1" dirty="0">
                <a:latin typeface="Arial"/>
                <a:cs typeface="Arial"/>
              </a:rPr>
              <a:t>Plantwide Allocation </a:t>
            </a:r>
            <a:r>
              <a:rPr lang="en-US" sz="1200" dirty="0">
                <a:latin typeface="Arial"/>
                <a:cs typeface="Arial"/>
              </a:rPr>
              <a:t>method to allocate overhead to the two sailboat models produced by the business:  </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0" i="0" dirty="0">
                <a:solidFill>
                  <a:srgbClr val="000000"/>
                </a:solidFill>
                <a:effectLst/>
                <a:latin typeface="Arial"/>
                <a:cs typeface="Arial"/>
              </a:rPr>
              <a:t>The simplest and least expensive approach, it also tends to be the least accurate</a:t>
            </a:r>
            <a:r>
              <a:rPr lang="en-US" sz="1200" dirty="0">
                <a:solidFill>
                  <a:srgbClr val="000000"/>
                </a:solidFill>
                <a:latin typeface="Arial"/>
                <a:cs typeface="Arial"/>
              </a:rPr>
              <a:t>.</a:t>
            </a:r>
            <a:endParaRPr lang="en-US" sz="1200" dirty="0">
              <a:latin typeface="Arial"/>
              <a:cs typeface="Arial"/>
            </a:endParaRPr>
          </a:p>
          <a:p>
            <a:pPr marL="171450" indent="-171450">
              <a:buFont typeface="Arial" panose="020B0604020202020204" pitchFamily="34" charset="0"/>
              <a:buChar char="•"/>
            </a:pPr>
            <a:r>
              <a:rPr lang="en-US" sz="1200" dirty="0">
                <a:solidFill>
                  <a:srgbClr val="000000"/>
                </a:solidFill>
                <a:latin typeface="Arial"/>
                <a:cs typeface="Arial"/>
              </a:rPr>
              <a:t>U</a:t>
            </a:r>
            <a:r>
              <a:rPr lang="en-US" sz="1200" b="0" i="0" dirty="0">
                <a:solidFill>
                  <a:srgbClr val="000000"/>
                </a:solidFill>
                <a:effectLst/>
                <a:latin typeface="Arial"/>
                <a:cs typeface="Arial"/>
              </a:rPr>
              <a:t>ses one </a:t>
            </a:r>
            <a:r>
              <a:rPr lang="en-US" sz="1200" b="0" i="0" u="none" strike="noStrike" dirty="0">
                <a:solidFill>
                  <a:srgbClr val="000000"/>
                </a:solidFill>
                <a:effectLst/>
                <a:latin typeface="Arial"/>
                <a:cs typeface="Arial"/>
              </a:rPr>
              <a:t>predetermined overhead rate </a:t>
            </a:r>
            <a:r>
              <a:rPr lang="en-US" sz="1200" b="0" i="0" dirty="0">
                <a:solidFill>
                  <a:srgbClr val="000000"/>
                </a:solidFill>
                <a:effectLst/>
                <a:latin typeface="Arial"/>
                <a:cs typeface="Arial"/>
              </a:rPr>
              <a:t>to allocate overhead cost for each cost pool.</a:t>
            </a:r>
            <a:r>
              <a:rPr lang="en-US" sz="1200" dirty="0">
                <a:solidFill>
                  <a:srgbClr val="000000"/>
                </a:solidFill>
                <a:latin typeface="Arial"/>
                <a:cs typeface="Arial"/>
              </a:rPr>
              <a:t>  </a:t>
            </a:r>
          </a:p>
          <a:p>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a:cs typeface="Arial"/>
              </a:rPr>
              <a:t>Predetermined overhead rate is $32 per direct labor hour ($8,000,000 ÷ 250,000 direct labor hours) - products are charged $32 in overhead costs for each direct labor hour worked.</a:t>
            </a:r>
          </a:p>
        </p:txBody>
      </p:sp>
      <p:pic>
        <p:nvPicPr>
          <p:cNvPr id="9" name="Imagen 8">
            <a:extLst>
              <a:ext uri="{FF2B5EF4-FFF2-40B4-BE49-F238E27FC236}">
                <a16:creationId xmlns:a16="http://schemas.microsoft.com/office/drawing/2014/main" id="{825BD86A-696D-12C5-2174-FDDBC67AEBD8}"/>
              </a:ext>
            </a:extLst>
          </p:cNvPr>
          <p:cNvPicPr>
            <a:picLocks noChangeAspect="1"/>
          </p:cNvPicPr>
          <p:nvPr/>
        </p:nvPicPr>
        <p:blipFill>
          <a:blip r:embed="rId2"/>
          <a:stretch>
            <a:fillRect/>
          </a:stretch>
        </p:blipFill>
        <p:spPr>
          <a:xfrm>
            <a:off x="5510885" y="2198640"/>
            <a:ext cx="3702014" cy="2220355"/>
          </a:xfrm>
          <a:prstGeom prst="rect">
            <a:avLst/>
          </a:prstGeom>
        </p:spPr>
      </p:pic>
      <p:pic>
        <p:nvPicPr>
          <p:cNvPr id="12" name="Imagen 11">
            <a:extLst>
              <a:ext uri="{FF2B5EF4-FFF2-40B4-BE49-F238E27FC236}">
                <a16:creationId xmlns:a16="http://schemas.microsoft.com/office/drawing/2014/main" id="{84B263A2-F8A7-114B-0F37-7F66B0773979}"/>
              </a:ext>
            </a:extLst>
          </p:cNvPr>
          <p:cNvPicPr>
            <a:picLocks noChangeAspect="1"/>
          </p:cNvPicPr>
          <p:nvPr/>
        </p:nvPicPr>
        <p:blipFill>
          <a:blip r:embed="rId3"/>
          <a:stretch>
            <a:fillRect/>
          </a:stretch>
        </p:blipFill>
        <p:spPr>
          <a:xfrm>
            <a:off x="1255284" y="3137368"/>
            <a:ext cx="3471863" cy="342900"/>
          </a:xfrm>
          <a:prstGeom prst="rect">
            <a:avLst/>
          </a:prstGeom>
        </p:spPr>
      </p:pic>
      <p:sp>
        <p:nvSpPr>
          <p:cNvPr id="13" name="CuadroTexto 12">
            <a:extLst>
              <a:ext uri="{FF2B5EF4-FFF2-40B4-BE49-F238E27FC236}">
                <a16:creationId xmlns:a16="http://schemas.microsoft.com/office/drawing/2014/main" id="{6D9D977E-C495-4F30-627A-3A99835841CE}"/>
              </a:ext>
            </a:extLst>
          </p:cNvPr>
          <p:cNvSpPr txBox="1"/>
          <p:nvPr/>
        </p:nvSpPr>
        <p:spPr>
          <a:xfrm>
            <a:off x="8029922" y="4418995"/>
            <a:ext cx="1114078" cy="184666"/>
          </a:xfrm>
          <a:prstGeom prst="rect">
            <a:avLst/>
          </a:prstGeom>
          <a:noFill/>
        </p:spPr>
        <p:txBody>
          <a:bodyPr wrap="square">
            <a:spAutoFit/>
          </a:bodyPr>
          <a:lstStyle/>
          <a:p>
            <a:r>
              <a:rPr lang="en-US" sz="600" dirty="0">
                <a:latin typeface="Arial" panose="020B0604020202020204" pitchFamily="34" charset="0"/>
                <a:cs typeface="Arial" panose="020B0604020202020204" pitchFamily="34" charset="0"/>
              </a:rPr>
              <a:t>www.libretext.org</a:t>
            </a:r>
          </a:p>
        </p:txBody>
      </p:sp>
    </p:spTree>
    <p:extLst>
      <p:ext uri="{BB962C8B-B14F-4D97-AF65-F5344CB8AC3E}">
        <p14:creationId xmlns:p14="http://schemas.microsoft.com/office/powerpoint/2010/main" val="1402092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2451" y="899955"/>
            <a:ext cx="7199441" cy="466923"/>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a:cs typeface="Arial"/>
              </a:rPr>
              <a:t>Plantwide and Department Allocation – Case Study Nautic, LLC</a:t>
            </a:r>
            <a:r>
              <a:rPr lang="en-GB" sz="1200" b="1" dirty="0">
                <a:latin typeface="Arial"/>
                <a:ea typeface="Calibri"/>
                <a:cs typeface="Arial"/>
              </a:rPr>
              <a:t> </a:t>
            </a:r>
            <a:endParaRPr lang="en-GB" sz="1150" i="1"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v"/>
            </a:pPr>
            <a:endParaRPr lang="en-US" sz="115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7B07B872-D442-7620-39CE-BE9A223BCD9C}"/>
              </a:ext>
            </a:extLst>
          </p:cNvPr>
          <p:cNvSpPr txBox="1"/>
          <p:nvPr/>
        </p:nvSpPr>
        <p:spPr>
          <a:xfrm>
            <a:off x="627444" y="653724"/>
            <a:ext cx="7199441" cy="337465"/>
          </a:xfrm>
          <a:prstGeom prst="rect">
            <a:avLst/>
          </a:prstGeom>
          <a:noFill/>
        </p:spPr>
        <p:txBody>
          <a:bodyPr wrap="square" lIns="91440" tIns="45720" rIns="91440" bIns="45720" anchor="t">
            <a:spAutoFit/>
          </a:bodyPr>
          <a:lstStyle/>
          <a:p>
            <a:pPr>
              <a:lnSpc>
                <a:spcPct val="107000"/>
              </a:lnSpc>
              <a:spcAft>
                <a:spcPts val="800"/>
              </a:spcAft>
            </a:pPr>
            <a:r>
              <a:rPr lang="en-GB" sz="1600" b="1" dirty="0">
                <a:solidFill>
                  <a:srgbClr val="90292A"/>
                </a:solidFill>
                <a:effectLst/>
                <a:latin typeface="Georgia"/>
                <a:ea typeface="Calibri"/>
                <a:cs typeface="Arial"/>
              </a:rPr>
              <a:t>Managerial Accounting Cost Method Approach and Techniques</a:t>
            </a:r>
            <a:r>
              <a:rPr lang="en-GB" sz="1600" b="1" i="1" dirty="0">
                <a:solidFill>
                  <a:srgbClr val="C00000"/>
                </a:solidFill>
                <a:latin typeface="Georgia"/>
                <a:ea typeface="Calibri"/>
                <a:cs typeface="Arial"/>
              </a:rPr>
              <a:t> </a:t>
            </a:r>
            <a:endParaRPr lang="en-US" sz="1600" b="1" i="1" dirty="0">
              <a:solidFill>
                <a:srgbClr val="C00000"/>
              </a:solidFill>
              <a:effectLst/>
              <a:latin typeface="Georgia" panose="02040502050405020303" pitchFamily="18" charset="0"/>
              <a:ea typeface="Calibri" panose="020F050202020403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88A56113-BE31-0E84-F6B7-2C0B74C49FD1}"/>
              </a:ext>
            </a:extLst>
          </p:cNvPr>
          <p:cNvSpPr txBox="1"/>
          <p:nvPr/>
        </p:nvSpPr>
        <p:spPr>
          <a:xfrm>
            <a:off x="547615" y="1316742"/>
            <a:ext cx="7544099" cy="276999"/>
          </a:xfrm>
          <a:prstGeom prst="rect">
            <a:avLst/>
          </a:prstGeom>
          <a:noFill/>
        </p:spPr>
        <p:txBody>
          <a:bodyPr wrap="square">
            <a:spAutoFit/>
          </a:bodyPr>
          <a:lstStyle/>
          <a:p>
            <a:r>
              <a:rPr lang="en-US" sz="1200" b="0" i="0" dirty="0">
                <a:solidFill>
                  <a:srgbClr val="000000"/>
                </a:solidFill>
                <a:effectLst/>
                <a:latin typeface="Arial" panose="020B0604020202020204" pitchFamily="34" charset="0"/>
                <a:cs typeface="Arial" panose="020B0604020202020204" pitchFamily="34" charset="0"/>
              </a:rPr>
              <a:t>Nautic’s product cost per unit and resulting profit using the plantwide approach to allocate overhead is:</a:t>
            </a:r>
            <a:endParaRPr lang="en-US" sz="1200" dirty="0">
              <a:latin typeface="Arial" panose="020B0604020202020204" pitchFamily="34" charset="0"/>
              <a:cs typeface="Arial" panose="020B0604020202020204" pitchFamily="34" charset="0"/>
            </a:endParaRPr>
          </a:p>
        </p:txBody>
      </p:sp>
      <p:pic>
        <p:nvPicPr>
          <p:cNvPr id="4098" name="Picture 2">
            <a:extLst>
              <a:ext uri="{FF2B5EF4-FFF2-40B4-BE49-F238E27FC236}">
                <a16:creationId xmlns:a16="http://schemas.microsoft.com/office/drawing/2014/main" id="{C3FB5DA0-1AF2-E3D1-ACE8-8B00C026B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615" y="1593741"/>
            <a:ext cx="5609771" cy="1581644"/>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AF221802-3B60-14D4-803C-8391565B5F6A}"/>
              </a:ext>
            </a:extLst>
          </p:cNvPr>
          <p:cNvSpPr txBox="1"/>
          <p:nvPr/>
        </p:nvSpPr>
        <p:spPr>
          <a:xfrm>
            <a:off x="6079166" y="2750565"/>
            <a:ext cx="4572000" cy="338554"/>
          </a:xfrm>
          <a:prstGeom prst="rect">
            <a:avLst/>
          </a:prstGeom>
          <a:noFill/>
        </p:spPr>
        <p:txBody>
          <a:bodyPr wrap="square">
            <a:spAutoFit/>
          </a:bodyPr>
          <a:lstStyle/>
          <a:p>
            <a:r>
              <a:rPr lang="en-US" sz="800" b="0" dirty="0">
                <a:solidFill>
                  <a:srgbClr val="000000"/>
                </a:solidFill>
                <a:effectLst/>
                <a:latin typeface="Arial" panose="020B0604020202020204" pitchFamily="34" charset="0"/>
                <a:cs typeface="Arial" panose="020B0604020202020204" pitchFamily="34" charset="0"/>
              </a:rPr>
              <a:t>*$1,280 = 40 direct labor hours per unit × $32 rate.</a:t>
            </a:r>
          </a:p>
          <a:p>
            <a:r>
              <a:rPr lang="en-US" sz="800" b="0" dirty="0">
                <a:solidFill>
                  <a:srgbClr val="000000"/>
                </a:solidFill>
                <a:effectLst/>
                <a:latin typeface="Arial" panose="020B0604020202020204" pitchFamily="34" charset="0"/>
                <a:cs typeface="Arial" panose="020B0604020202020204" pitchFamily="34" charset="0"/>
              </a:rPr>
              <a:t>**$1,600 = 50 direct labor hours per unit × $32 rate.</a:t>
            </a:r>
          </a:p>
        </p:txBody>
      </p:sp>
      <p:sp>
        <p:nvSpPr>
          <p:cNvPr id="14" name="CuadroTexto 13">
            <a:extLst>
              <a:ext uri="{FF2B5EF4-FFF2-40B4-BE49-F238E27FC236}">
                <a16:creationId xmlns:a16="http://schemas.microsoft.com/office/drawing/2014/main" id="{240CE509-528D-DA2C-6695-49B12DAF3A4C}"/>
              </a:ext>
            </a:extLst>
          </p:cNvPr>
          <p:cNvSpPr txBox="1"/>
          <p:nvPr/>
        </p:nvSpPr>
        <p:spPr>
          <a:xfrm>
            <a:off x="559005" y="3179399"/>
            <a:ext cx="7845271" cy="646331"/>
          </a:xfrm>
          <a:prstGeom prst="rect">
            <a:avLst/>
          </a:prstGeom>
          <a:noFill/>
        </p:spPr>
        <p:txBody>
          <a:bodyPr wrap="square">
            <a:spAutoFit/>
          </a:bodyPr>
          <a:lstStyle/>
          <a:p>
            <a:r>
              <a:rPr lang="en-US" sz="1200" dirty="0">
                <a:solidFill>
                  <a:srgbClr val="000000"/>
                </a:solidFill>
                <a:latin typeface="Arial" panose="020B0604020202020204" pitchFamily="34" charset="0"/>
                <a:cs typeface="Arial" panose="020B0604020202020204" pitchFamily="34" charset="0"/>
              </a:rPr>
              <a:t>P</a:t>
            </a:r>
            <a:r>
              <a:rPr lang="en-US" sz="1200" b="0" i="0" dirty="0">
                <a:solidFill>
                  <a:srgbClr val="000000"/>
                </a:solidFill>
                <a:effectLst/>
                <a:latin typeface="Arial" panose="020B0604020202020204" pitchFamily="34" charset="0"/>
                <a:cs typeface="Arial" panose="020B0604020202020204" pitchFamily="34" charset="0"/>
              </a:rPr>
              <a:t>rofit per unit:</a:t>
            </a:r>
          </a:p>
          <a:p>
            <a:pPr marL="171450" indent="-17145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Basic Model</a:t>
            </a:r>
            <a:r>
              <a:rPr lang="en-US" sz="1200" b="0" i="0" dirty="0">
                <a:solidFill>
                  <a:srgbClr val="000000"/>
                </a:solidFill>
                <a:effectLst/>
                <a:latin typeface="Arial" panose="020B0604020202020204" pitchFamily="34" charset="0"/>
                <a:cs typeface="Arial" panose="020B0604020202020204" pitchFamily="34" charset="0"/>
              </a:rPr>
              <a:t> is $320 ($3,200 price – $2,880 cost) </a:t>
            </a:r>
          </a:p>
          <a:p>
            <a:pPr marL="171450" indent="-17145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Deluxe Model is </a:t>
            </a:r>
            <a:r>
              <a:rPr lang="en-US" sz="1200" b="0" i="0" dirty="0">
                <a:solidFill>
                  <a:srgbClr val="000000"/>
                </a:solidFill>
                <a:effectLst/>
                <a:latin typeface="Arial" panose="020B0604020202020204" pitchFamily="34" charset="0"/>
                <a:cs typeface="Arial" panose="020B0604020202020204" pitchFamily="34" charset="0"/>
              </a:rPr>
              <a:t>$850 </a:t>
            </a:r>
            <a:r>
              <a:rPr lang="en-US" sz="1200" dirty="0">
                <a:solidFill>
                  <a:srgbClr val="000000"/>
                </a:solidFill>
                <a:latin typeface="Arial" panose="020B0604020202020204" pitchFamily="34" charset="0"/>
                <a:cs typeface="Arial" panose="020B0604020202020204" pitchFamily="34" charset="0"/>
              </a:rPr>
              <a:t>(</a:t>
            </a:r>
            <a:r>
              <a:rPr lang="en-US" sz="1200" b="0" i="0" dirty="0">
                <a:solidFill>
                  <a:srgbClr val="000000"/>
                </a:solidFill>
                <a:effectLst/>
                <a:latin typeface="Arial" panose="020B0604020202020204" pitchFamily="34" charset="0"/>
                <a:cs typeface="Arial" panose="020B0604020202020204" pitchFamily="34" charset="0"/>
              </a:rPr>
              <a:t>$4,500 price – $3,650 cost)  </a:t>
            </a:r>
            <a:endParaRPr lang="en-US" sz="1200" dirty="0">
              <a:latin typeface="Arial" panose="020B0604020202020204" pitchFamily="34" charset="0"/>
              <a:cs typeface="Arial" panose="020B0604020202020204" pitchFamily="34" charset="0"/>
            </a:endParaRPr>
          </a:p>
        </p:txBody>
      </p:sp>
      <p:sp>
        <p:nvSpPr>
          <p:cNvPr id="16" name="CuadroTexto 15">
            <a:extLst>
              <a:ext uri="{FF2B5EF4-FFF2-40B4-BE49-F238E27FC236}">
                <a16:creationId xmlns:a16="http://schemas.microsoft.com/office/drawing/2014/main" id="{488ABECF-DFB8-DC58-AA76-B19AEE795762}"/>
              </a:ext>
            </a:extLst>
          </p:cNvPr>
          <p:cNvSpPr txBox="1"/>
          <p:nvPr/>
        </p:nvSpPr>
        <p:spPr>
          <a:xfrm>
            <a:off x="547615" y="3878182"/>
            <a:ext cx="7667471" cy="553998"/>
          </a:xfrm>
          <a:prstGeom prst="rect">
            <a:avLst/>
          </a:prstGeom>
          <a:noFill/>
        </p:spPr>
        <p:txBody>
          <a:bodyPr wrap="square">
            <a:spAutoFit/>
          </a:bodyPr>
          <a:lstStyle/>
          <a:p>
            <a:pPr marL="171450" indent="-171450" algn="l">
              <a:buFont typeface="Wingdings" panose="05000000000000000000" pitchFamily="2" charset="2"/>
              <a:buChar char="v"/>
            </a:pPr>
            <a:r>
              <a:rPr lang="en-US" sz="1000" b="0" i="0" dirty="0">
                <a:solidFill>
                  <a:srgbClr val="000000"/>
                </a:solidFill>
                <a:effectLst/>
                <a:latin typeface="Arial" panose="020B0604020202020204" pitchFamily="34" charset="0"/>
                <a:cs typeface="Arial" panose="020B0604020202020204" pitchFamily="34" charset="0"/>
              </a:rPr>
              <a:t>Organizations that use a </a:t>
            </a:r>
            <a:r>
              <a:rPr lang="en-US" sz="1000" b="0" i="0" u="none" strike="noStrike" dirty="0">
                <a:solidFill>
                  <a:srgbClr val="000000"/>
                </a:solidFill>
                <a:effectLst/>
                <a:latin typeface="Arial" panose="020B0604020202020204" pitchFamily="34" charset="0"/>
                <a:cs typeface="Arial" panose="020B0604020202020204" pitchFamily="34" charset="0"/>
              </a:rPr>
              <a:t>plantwide allocation – Nautic, LLC</a:t>
            </a:r>
            <a:r>
              <a:rPr lang="en-US" sz="1000" dirty="0">
                <a:solidFill>
                  <a:srgbClr val="000000"/>
                </a:solidFill>
                <a:latin typeface="Arial" panose="020B0604020202020204" pitchFamily="34" charset="0"/>
                <a:cs typeface="Arial" panose="020B0604020202020204" pitchFamily="34" charset="0"/>
              </a:rPr>
              <a:t> have </a:t>
            </a:r>
            <a:r>
              <a:rPr lang="en-US" sz="1000" b="0" i="0" dirty="0">
                <a:solidFill>
                  <a:srgbClr val="000000"/>
                </a:solidFill>
                <a:effectLst/>
                <a:latin typeface="Arial" panose="020B0604020202020204" pitchFamily="34" charset="0"/>
                <a:cs typeface="Arial" panose="020B0604020202020204" pitchFamily="34" charset="0"/>
              </a:rPr>
              <a:t>simple operations with a few similar products</a:t>
            </a:r>
            <a:endParaRPr lang="en-US" sz="1000" dirty="0">
              <a:solidFill>
                <a:srgbClr val="000000"/>
              </a:solidFill>
              <a:latin typeface="Arial" panose="020B0604020202020204" pitchFamily="34" charset="0"/>
              <a:cs typeface="Arial" panose="020B0604020202020204" pitchFamily="34" charset="0"/>
            </a:endParaRPr>
          </a:p>
          <a:p>
            <a:pPr marL="171450" indent="-171450" algn="l">
              <a:buFont typeface="Wingdings" panose="05000000000000000000" pitchFamily="2" charset="2"/>
              <a:buChar char="v"/>
            </a:pPr>
            <a:r>
              <a:rPr lang="en-US" sz="1000" b="0" i="0" dirty="0">
                <a:solidFill>
                  <a:srgbClr val="000000"/>
                </a:solidFill>
                <a:effectLst/>
                <a:latin typeface="Arial" panose="020B0604020202020204" pitchFamily="34" charset="0"/>
                <a:cs typeface="Arial" panose="020B0604020202020204" pitchFamily="34" charset="0"/>
              </a:rPr>
              <a:t>Management may not want more accurate product cost information or may not have the resources to implement a more complex accounting system.  </a:t>
            </a:r>
            <a:endParaRPr lang="en-US" sz="1000" dirty="0">
              <a:latin typeface="Arial" panose="020B0604020202020204" pitchFamily="34" charset="0"/>
              <a:cs typeface="Arial" panose="020B0604020202020204" pitchFamily="34" charset="0"/>
            </a:endParaRPr>
          </a:p>
        </p:txBody>
      </p:sp>
      <p:sp>
        <p:nvSpPr>
          <p:cNvPr id="17" name="CuadroTexto 16">
            <a:extLst>
              <a:ext uri="{FF2B5EF4-FFF2-40B4-BE49-F238E27FC236}">
                <a16:creationId xmlns:a16="http://schemas.microsoft.com/office/drawing/2014/main" id="{966FF97F-8F23-500E-88AF-DB164587CC23}"/>
              </a:ext>
            </a:extLst>
          </p:cNvPr>
          <p:cNvSpPr txBox="1"/>
          <p:nvPr/>
        </p:nvSpPr>
        <p:spPr>
          <a:xfrm>
            <a:off x="5308494" y="3034614"/>
            <a:ext cx="1114078" cy="184666"/>
          </a:xfrm>
          <a:prstGeom prst="rect">
            <a:avLst/>
          </a:prstGeom>
          <a:noFill/>
        </p:spPr>
        <p:txBody>
          <a:bodyPr wrap="square">
            <a:spAutoFit/>
          </a:bodyPr>
          <a:lstStyle/>
          <a:p>
            <a:r>
              <a:rPr lang="en-US" sz="600" dirty="0">
                <a:latin typeface="Arial" panose="020B0604020202020204" pitchFamily="34" charset="0"/>
                <a:cs typeface="Arial" panose="020B0604020202020204" pitchFamily="34" charset="0"/>
              </a:rPr>
              <a:t>www.libretext.org</a:t>
            </a:r>
          </a:p>
        </p:txBody>
      </p:sp>
    </p:spTree>
    <p:extLst>
      <p:ext uri="{BB962C8B-B14F-4D97-AF65-F5344CB8AC3E}">
        <p14:creationId xmlns:p14="http://schemas.microsoft.com/office/powerpoint/2010/main" val="1204779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6863" y="929166"/>
            <a:ext cx="7199441" cy="466923"/>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a:cs typeface="Arial"/>
              </a:rPr>
              <a:t>Plantwide and Department Allocation – Case Study Nautic, LLC</a:t>
            </a:r>
            <a:r>
              <a:rPr lang="en-GB" sz="1200" b="1" dirty="0">
                <a:latin typeface="Arial"/>
                <a:ea typeface="Calibri"/>
                <a:cs typeface="Arial"/>
              </a:rPr>
              <a:t> </a:t>
            </a:r>
            <a:endParaRPr lang="en-GB" sz="1150" i="1"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v"/>
            </a:pPr>
            <a:endParaRPr lang="en-US" sz="1150" dirty="0">
              <a:latin typeface="Arial" panose="020B0604020202020204" pitchFamily="34" charset="0"/>
              <a:cs typeface="Arial" panose="020B0604020202020204" pitchFamily="34" charset="0"/>
            </a:endParaRPr>
          </a:p>
        </p:txBody>
      </p:sp>
      <p:sp>
        <p:nvSpPr>
          <p:cNvPr id="2" name="Título 1">
            <a:extLst>
              <a:ext uri="{FF2B5EF4-FFF2-40B4-BE49-F238E27FC236}">
                <a16:creationId xmlns:a16="http://schemas.microsoft.com/office/drawing/2014/main" id="{E1E0B911-EF6C-47CC-533B-0899FB85A3F6}"/>
              </a:ext>
            </a:extLst>
          </p:cNvPr>
          <p:cNvSpPr txBox="1">
            <a:spLocks/>
          </p:cNvSpPr>
          <p:nvPr/>
        </p:nvSpPr>
        <p:spPr>
          <a:xfrm>
            <a:off x="6660962" y="190211"/>
            <a:ext cx="1704204" cy="431070"/>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 sz="1950" b="1" dirty="0">
              <a:solidFill>
                <a:srgbClr val="921824"/>
              </a:solidFill>
              <a:latin typeface="Georgia" panose="02040502050405020303" pitchFamily="18" charset="0"/>
            </a:endParaRPr>
          </a:p>
        </p:txBody>
      </p:sp>
      <p:sp>
        <p:nvSpPr>
          <p:cNvPr id="3" name="CuadroTexto 2">
            <a:extLst>
              <a:ext uri="{FF2B5EF4-FFF2-40B4-BE49-F238E27FC236}">
                <a16:creationId xmlns:a16="http://schemas.microsoft.com/office/drawing/2014/main" id="{7B07B872-D442-7620-39CE-BE9A223BCD9C}"/>
              </a:ext>
            </a:extLst>
          </p:cNvPr>
          <p:cNvSpPr txBox="1"/>
          <p:nvPr/>
        </p:nvSpPr>
        <p:spPr>
          <a:xfrm>
            <a:off x="313623" y="635287"/>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a:solidFill>
                  <a:srgbClr val="90292A"/>
                </a:solidFill>
                <a:effectLst/>
                <a:latin typeface="Georgia"/>
                <a:ea typeface="Calibri"/>
                <a:cs typeface="Arial"/>
              </a:rPr>
              <a:t>Managerial Accounting Cost Method Approach and Techniques</a:t>
            </a:r>
            <a:endParaRPr lang="en-US" sz="1600" b="1">
              <a:solidFill>
                <a:srgbClr val="C00000"/>
              </a:solidFill>
              <a:effectLst/>
              <a:latin typeface="Georgia"/>
              <a:ea typeface="Calibri"/>
              <a:cs typeface="Arial"/>
            </a:endParaRPr>
          </a:p>
        </p:txBody>
      </p:sp>
      <p:sp>
        <p:nvSpPr>
          <p:cNvPr id="6" name="CuadroTexto 5">
            <a:extLst>
              <a:ext uri="{FF2B5EF4-FFF2-40B4-BE49-F238E27FC236}">
                <a16:creationId xmlns:a16="http://schemas.microsoft.com/office/drawing/2014/main" id="{F4CBFBC1-6BD4-7B44-15F0-BFE996D9CCFF}"/>
              </a:ext>
            </a:extLst>
          </p:cNvPr>
          <p:cNvSpPr txBox="1"/>
          <p:nvPr/>
        </p:nvSpPr>
        <p:spPr>
          <a:xfrm>
            <a:off x="351756" y="1133962"/>
            <a:ext cx="4510529" cy="2985433"/>
          </a:xfrm>
          <a:prstGeom prst="rect">
            <a:avLst/>
          </a:prstGeom>
          <a:noFill/>
        </p:spPr>
        <p:txBody>
          <a:bodyPr wrap="square" lIns="91440" tIns="45720" rIns="91440" bIns="45720" anchor="t">
            <a:spAutoFit/>
          </a:bodyPr>
          <a:lstStyle/>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Department Allocation </a:t>
            </a:r>
            <a:r>
              <a:rPr lang="en-US" sz="1200" dirty="0">
                <a:latin typeface="Arial" panose="020B0604020202020204" pitchFamily="34" charset="0"/>
                <a:cs typeface="Arial" panose="020B0604020202020204" pitchFamily="34" charset="0"/>
              </a:rPr>
              <a:t>method to allocate overhead to the two sailboat models produced by the business:  </a:t>
            </a:r>
          </a:p>
          <a:p>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0" i="0" dirty="0">
                <a:solidFill>
                  <a:srgbClr val="000000"/>
                </a:solidFill>
                <a:effectLst/>
                <a:latin typeface="Arial" panose="020B0604020202020204" pitchFamily="34" charset="0"/>
                <a:cs typeface="Arial" panose="020B0604020202020204" pitchFamily="34" charset="0"/>
              </a:rPr>
              <a:t>Also, a traditional approach but more accurate – plantwide</a:t>
            </a: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solidFill>
                  <a:srgbClr val="000000"/>
                </a:solidFill>
                <a:latin typeface="Arial"/>
                <a:cs typeface="Arial"/>
              </a:rPr>
              <a:t>C</a:t>
            </a:r>
            <a:r>
              <a:rPr lang="en-US" sz="1200" b="0" i="0" u="none" strike="noStrike" dirty="0">
                <a:solidFill>
                  <a:srgbClr val="000000"/>
                </a:solidFill>
                <a:effectLst/>
                <a:latin typeface="Arial"/>
                <a:cs typeface="Arial"/>
              </a:rPr>
              <a:t>ost pools </a:t>
            </a:r>
            <a:r>
              <a:rPr lang="en-US" sz="1200" b="0" i="0" dirty="0">
                <a:solidFill>
                  <a:srgbClr val="000000"/>
                </a:solidFill>
                <a:effectLst/>
                <a:latin typeface="Arial"/>
                <a:cs typeface="Arial"/>
              </a:rPr>
              <a:t>are formed for each department rather than for the entire plant, and a separate </a:t>
            </a:r>
            <a:r>
              <a:rPr lang="en-US" sz="1200" b="0" i="0" u="none" strike="noStrike" dirty="0">
                <a:solidFill>
                  <a:srgbClr val="000000"/>
                </a:solidFill>
                <a:effectLst/>
                <a:latin typeface="Arial"/>
                <a:cs typeface="Arial"/>
              </a:rPr>
              <a:t>predetermined overhead rate </a:t>
            </a:r>
            <a:r>
              <a:rPr lang="en-US" sz="1200" b="0" i="0" dirty="0">
                <a:solidFill>
                  <a:srgbClr val="000000"/>
                </a:solidFill>
                <a:effectLst/>
                <a:latin typeface="Arial"/>
                <a:cs typeface="Arial"/>
              </a:rPr>
              <a:t>is established for each department:</a:t>
            </a: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685800" lvl="1" indent="-228600">
              <a:buFont typeface="+mj-lt"/>
              <a:buAutoNum type="arabicPeriod"/>
            </a:pPr>
            <a:r>
              <a:rPr lang="en-US" sz="1000" b="0" i="0" dirty="0">
                <a:solidFill>
                  <a:srgbClr val="000000"/>
                </a:solidFill>
                <a:effectLst/>
                <a:latin typeface="Arial" panose="020B0604020202020204" pitchFamily="34" charset="0"/>
                <a:cs typeface="Arial" panose="020B0604020202020204" pitchFamily="34" charset="0"/>
              </a:rPr>
              <a:t>Hull Fabrication </a:t>
            </a:r>
            <a:r>
              <a:rPr lang="en-US" sz="1000" b="0" i="1" dirty="0">
                <a:solidFill>
                  <a:srgbClr val="000000"/>
                </a:solidFill>
                <a:effectLst/>
                <a:latin typeface="Arial" panose="020B0604020202020204" pitchFamily="34" charset="0"/>
                <a:cs typeface="Arial" panose="020B0604020202020204" pitchFamily="34" charset="0"/>
              </a:rPr>
              <a:t>department rate</a:t>
            </a:r>
            <a:r>
              <a:rPr lang="en-US" sz="1000" dirty="0">
                <a:solidFill>
                  <a:srgbClr val="000000"/>
                </a:solidFill>
                <a:latin typeface="Arial" panose="020B0604020202020204" pitchFamily="34" charset="0"/>
                <a:cs typeface="Arial" panose="020B0604020202020204" pitchFamily="34" charset="0"/>
              </a:rPr>
              <a:t> is </a:t>
            </a:r>
            <a:r>
              <a:rPr lang="en-US" sz="1000" b="0" i="0" dirty="0">
                <a:solidFill>
                  <a:srgbClr val="000000"/>
                </a:solidFill>
                <a:effectLst/>
                <a:latin typeface="Arial" panose="020B0604020202020204" pitchFamily="34" charset="0"/>
                <a:cs typeface="Arial" panose="020B0604020202020204" pitchFamily="34" charset="0"/>
              </a:rPr>
              <a:t>$50 per machine hour ($3,000,000 ÷ 60,000 hours): Products going through the Hull Fabrication department are charged $50 in overhead costs for each machine hour used</a:t>
            </a:r>
          </a:p>
          <a:p>
            <a:pPr marL="685800" lvl="1" indent="-228600">
              <a:buFont typeface="+mj-lt"/>
              <a:buAutoNum type="arabicPeriod"/>
            </a:pPr>
            <a:r>
              <a:rPr lang="en-US" sz="1000" b="0" i="0" dirty="0">
                <a:solidFill>
                  <a:srgbClr val="000000"/>
                </a:solidFill>
                <a:effectLst/>
                <a:latin typeface="Arial" panose="020B0604020202020204" pitchFamily="34" charset="0"/>
                <a:cs typeface="Arial" panose="020B0604020202020204" pitchFamily="34" charset="0"/>
              </a:rPr>
              <a:t>Assembly </a:t>
            </a:r>
            <a:r>
              <a:rPr lang="en-US" sz="1000" b="0" i="1" dirty="0">
                <a:solidFill>
                  <a:srgbClr val="000000"/>
                </a:solidFill>
                <a:effectLst/>
                <a:latin typeface="Arial" panose="020B0604020202020204" pitchFamily="34" charset="0"/>
                <a:cs typeface="Arial" panose="020B0604020202020204" pitchFamily="34" charset="0"/>
              </a:rPr>
              <a:t>department rate</a:t>
            </a:r>
            <a:r>
              <a:rPr lang="en-US" sz="1000" dirty="0">
                <a:solidFill>
                  <a:srgbClr val="000000"/>
                </a:solidFill>
                <a:latin typeface="Arial" panose="020B0604020202020204" pitchFamily="34" charset="0"/>
                <a:cs typeface="Arial" panose="020B0604020202020204" pitchFamily="34" charset="0"/>
              </a:rPr>
              <a:t> is </a:t>
            </a:r>
            <a:r>
              <a:rPr lang="en-US" sz="1000" b="0" i="0" dirty="0">
                <a:solidFill>
                  <a:srgbClr val="000000"/>
                </a:solidFill>
                <a:effectLst/>
                <a:latin typeface="Arial" panose="020B0604020202020204" pitchFamily="34" charset="0"/>
                <a:cs typeface="Arial" panose="020B0604020202020204" pitchFamily="34" charset="0"/>
              </a:rPr>
              <a:t>$23 per direct labor hour ($5,000,000 ÷ 217,000 hours): Products going through the Assembly department are charged $23 in overhead costs for each </a:t>
            </a:r>
            <a:r>
              <a:rPr lang="en-US" sz="1000" b="0" i="0" u="none" strike="noStrike" dirty="0">
                <a:solidFill>
                  <a:srgbClr val="000000"/>
                </a:solidFill>
                <a:effectLst/>
                <a:latin typeface="Arial" panose="020B0604020202020204" pitchFamily="34" charset="0"/>
                <a:cs typeface="Arial" panose="020B0604020202020204" pitchFamily="34" charset="0"/>
              </a:rPr>
              <a:t>direct labor </a:t>
            </a:r>
            <a:r>
              <a:rPr lang="en-US" sz="1000" b="0" i="0" dirty="0">
                <a:solidFill>
                  <a:srgbClr val="000000"/>
                </a:solidFill>
                <a:effectLst/>
                <a:latin typeface="Arial" panose="020B0604020202020204" pitchFamily="34" charset="0"/>
                <a:cs typeface="Arial" panose="020B0604020202020204" pitchFamily="34" charset="0"/>
              </a:rPr>
              <a:t>hour used</a:t>
            </a:r>
            <a:endParaRPr lang="en-US" sz="1000" dirty="0">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A85FF70C-4552-5D1B-4139-85F0C286AA6A}"/>
              </a:ext>
            </a:extLst>
          </p:cNvPr>
          <p:cNvPicPr>
            <a:picLocks noChangeAspect="1"/>
          </p:cNvPicPr>
          <p:nvPr/>
        </p:nvPicPr>
        <p:blipFill>
          <a:blip r:embed="rId2"/>
          <a:stretch>
            <a:fillRect/>
          </a:stretch>
        </p:blipFill>
        <p:spPr>
          <a:xfrm>
            <a:off x="5454841" y="1351368"/>
            <a:ext cx="3689159" cy="2906630"/>
          </a:xfrm>
          <a:prstGeom prst="rect">
            <a:avLst/>
          </a:prstGeom>
        </p:spPr>
      </p:pic>
      <p:sp>
        <p:nvSpPr>
          <p:cNvPr id="10" name="CuadroTexto 9">
            <a:extLst>
              <a:ext uri="{FF2B5EF4-FFF2-40B4-BE49-F238E27FC236}">
                <a16:creationId xmlns:a16="http://schemas.microsoft.com/office/drawing/2014/main" id="{C4EE210E-A72D-490E-C03C-B8F3DE5F7CC6}"/>
              </a:ext>
            </a:extLst>
          </p:cNvPr>
          <p:cNvSpPr txBox="1"/>
          <p:nvPr/>
        </p:nvSpPr>
        <p:spPr>
          <a:xfrm>
            <a:off x="351756" y="4053985"/>
            <a:ext cx="5287044" cy="430887"/>
          </a:xfrm>
          <a:prstGeom prst="rect">
            <a:avLst/>
          </a:prstGeom>
          <a:noFill/>
        </p:spPr>
        <p:txBody>
          <a:bodyPr wrap="square" lIns="91440" tIns="45720" rIns="91440" bIns="45720" anchor="t">
            <a:spAutoFit/>
          </a:bodyPr>
          <a:lstStyle/>
          <a:p>
            <a:pPr marL="171450" indent="-171450" algn="l">
              <a:buFont typeface="Arial" panose="020B0604020202020204" pitchFamily="34" charset="0"/>
              <a:buChar char="•"/>
            </a:pPr>
            <a:r>
              <a:rPr lang="en-US" sz="1100" u="none" strike="noStrike" dirty="0">
                <a:latin typeface="Arial"/>
                <a:cs typeface="Arial"/>
              </a:rPr>
              <a:t>D</a:t>
            </a:r>
            <a:r>
              <a:rPr lang="en-US" sz="1100" b="0" u="none" strike="noStrike" dirty="0">
                <a:effectLst/>
                <a:latin typeface="Arial"/>
                <a:cs typeface="Arial"/>
              </a:rPr>
              <a:t>epartment allocation </a:t>
            </a:r>
            <a:r>
              <a:rPr lang="en-US" sz="1100" b="0" dirty="0">
                <a:effectLst/>
                <a:latin typeface="Arial"/>
                <a:cs typeface="Arial"/>
              </a:rPr>
              <a:t>approach allows </a:t>
            </a:r>
            <a:r>
              <a:rPr lang="en-US" sz="1100" b="0" u="none" strike="noStrike" dirty="0">
                <a:effectLst/>
                <a:latin typeface="Arial"/>
                <a:cs typeface="Arial"/>
              </a:rPr>
              <a:t>cost pools </a:t>
            </a:r>
            <a:r>
              <a:rPr lang="en-US" sz="1100" b="0" dirty="0">
                <a:effectLst/>
                <a:latin typeface="Arial"/>
                <a:cs typeface="Arial"/>
              </a:rPr>
              <a:t>to be formed for each department and provides for flexibility in the selection of an allocation base</a:t>
            </a:r>
            <a:r>
              <a:rPr lang="en-US" sz="1100" dirty="0">
                <a:latin typeface="Arial"/>
                <a:cs typeface="Arial"/>
              </a:rPr>
              <a:t>.</a:t>
            </a:r>
            <a:endParaRPr lang="en-US" sz="1100"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A197DD8A-886F-817A-29C3-5963DFE77633}"/>
              </a:ext>
            </a:extLst>
          </p:cNvPr>
          <p:cNvSpPr txBox="1"/>
          <p:nvPr/>
        </p:nvSpPr>
        <p:spPr>
          <a:xfrm>
            <a:off x="8153294" y="4177095"/>
            <a:ext cx="1114078" cy="184666"/>
          </a:xfrm>
          <a:prstGeom prst="rect">
            <a:avLst/>
          </a:prstGeom>
          <a:noFill/>
        </p:spPr>
        <p:txBody>
          <a:bodyPr wrap="square">
            <a:spAutoFit/>
          </a:bodyPr>
          <a:lstStyle/>
          <a:p>
            <a:r>
              <a:rPr lang="en-US" sz="600" dirty="0">
                <a:latin typeface="Arial" panose="020B0604020202020204" pitchFamily="34" charset="0"/>
                <a:cs typeface="Arial" panose="020B0604020202020204" pitchFamily="34" charset="0"/>
              </a:rPr>
              <a:t>www.libretext.org</a:t>
            </a:r>
          </a:p>
        </p:txBody>
      </p:sp>
    </p:spTree>
    <p:extLst>
      <p:ext uri="{BB962C8B-B14F-4D97-AF65-F5344CB8AC3E}">
        <p14:creationId xmlns:p14="http://schemas.microsoft.com/office/powerpoint/2010/main" val="3937701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6863" y="860922"/>
            <a:ext cx="7199441" cy="466923"/>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a:cs typeface="Arial"/>
              </a:rPr>
              <a:t>Activity Cost Method ABC</a:t>
            </a:r>
            <a:endParaRPr lang="en-GB" sz="1150" b="1" i="1">
              <a:latin typeface="Arial"/>
              <a:ea typeface="Calibri"/>
              <a:cs typeface="Arial"/>
            </a:endParaRPr>
          </a:p>
          <a:p>
            <a:pPr marL="628650" lvl="1" indent="-171450">
              <a:buFont typeface="Wingdings" panose="05000000000000000000" pitchFamily="2" charset="2"/>
              <a:buChar char="v"/>
            </a:pPr>
            <a:endParaRPr lang="en-US" sz="1150" b="1"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7B07B872-D442-7620-39CE-BE9A223BCD9C}"/>
              </a:ext>
            </a:extLst>
          </p:cNvPr>
          <p:cNvSpPr txBox="1"/>
          <p:nvPr/>
        </p:nvSpPr>
        <p:spPr>
          <a:xfrm>
            <a:off x="313623" y="589014"/>
            <a:ext cx="7199441" cy="337465"/>
          </a:xfrm>
          <a:prstGeom prst="rect">
            <a:avLst/>
          </a:prstGeom>
          <a:noFill/>
        </p:spPr>
        <p:txBody>
          <a:bodyPr wrap="square" lIns="91440" tIns="45720" rIns="91440" bIns="45720" anchor="t">
            <a:spAutoFit/>
          </a:bodyPr>
          <a:lstStyle/>
          <a:p>
            <a:pPr>
              <a:lnSpc>
                <a:spcPct val="107000"/>
              </a:lnSpc>
              <a:spcAft>
                <a:spcPts val="800"/>
              </a:spcAft>
            </a:pPr>
            <a:r>
              <a:rPr lang="en-GB" sz="1600" b="1" dirty="0">
                <a:solidFill>
                  <a:srgbClr val="90292A"/>
                </a:solidFill>
                <a:effectLst/>
                <a:latin typeface="Georgia"/>
                <a:ea typeface="Calibri"/>
                <a:cs typeface="Arial"/>
              </a:rPr>
              <a:t>Managerial Accounting Cost Method Approach and Techniques</a:t>
            </a:r>
            <a:r>
              <a:rPr lang="en-GB" sz="1600" b="1" i="1" dirty="0">
                <a:solidFill>
                  <a:srgbClr val="C00000"/>
                </a:solidFill>
                <a:latin typeface="Georgia"/>
                <a:ea typeface="Calibri"/>
                <a:cs typeface="Arial"/>
              </a:rPr>
              <a:t>  </a:t>
            </a:r>
            <a:endParaRPr lang="en-US" sz="1600" b="1" i="1" dirty="0">
              <a:solidFill>
                <a:srgbClr val="C00000"/>
              </a:solidFill>
              <a:effectLst/>
              <a:latin typeface="Georgia" panose="02040502050405020303" pitchFamily="18" charset="0"/>
              <a:ea typeface="Calibri" panose="020F050202020403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CE317F06-A44B-F2F4-7416-69F7FF7B1801}"/>
              </a:ext>
            </a:extLst>
          </p:cNvPr>
          <p:cNvSpPr txBox="1"/>
          <p:nvPr/>
        </p:nvSpPr>
        <p:spPr>
          <a:xfrm>
            <a:off x="439057" y="2348483"/>
            <a:ext cx="8799286" cy="276999"/>
          </a:xfrm>
          <a:prstGeom prst="rect">
            <a:avLst/>
          </a:prstGeom>
          <a:noFill/>
        </p:spPr>
        <p:txBody>
          <a:bodyPr wrap="square" lIns="91440" tIns="45720" rIns="91440" bIns="45720" anchor="t">
            <a:spAutoFit/>
          </a:bodyPr>
          <a:lstStyle/>
          <a:p>
            <a:pPr algn="l"/>
            <a:r>
              <a:rPr lang="en-US" sz="1200" b="0" i="0" dirty="0">
                <a:solidFill>
                  <a:srgbClr val="000000"/>
                </a:solidFill>
                <a:effectLst/>
                <a:latin typeface="Arial"/>
                <a:cs typeface="Arial"/>
              </a:rPr>
              <a:t>An </a:t>
            </a:r>
            <a:r>
              <a:rPr lang="en-US" sz="1200" b="1" i="0" dirty="0">
                <a:solidFill>
                  <a:srgbClr val="000000"/>
                </a:solidFill>
                <a:effectLst/>
                <a:latin typeface="Arial"/>
                <a:cs typeface="Arial"/>
              </a:rPr>
              <a:t>activity </a:t>
            </a:r>
            <a:r>
              <a:rPr lang="en-US" sz="1200" b="0" i="0" dirty="0">
                <a:solidFill>
                  <a:srgbClr val="000000"/>
                </a:solidFill>
                <a:effectLst/>
                <a:latin typeface="Arial"/>
                <a:cs typeface="Arial"/>
              </a:rPr>
              <a:t>is any process or procedure that consumes overhead resources</a:t>
            </a:r>
            <a:r>
              <a:rPr lang="en-US" sz="1200" dirty="0">
                <a:solidFill>
                  <a:srgbClr val="000000"/>
                </a:solidFill>
                <a:latin typeface="Arial"/>
                <a:cs typeface="Arial"/>
              </a:rPr>
              <a:t>.</a:t>
            </a:r>
            <a:endParaRPr lang="en-US" sz="1200" dirty="0">
              <a:latin typeface="Arial" panose="020B0604020202020204" pitchFamily="34" charset="0"/>
              <a:cs typeface="Arial" panose="020B0604020202020204" pitchFamily="34" charset="0"/>
            </a:endParaRPr>
          </a:p>
        </p:txBody>
      </p:sp>
      <p:sp>
        <p:nvSpPr>
          <p:cNvPr id="16" name="CuadroTexto 15">
            <a:extLst>
              <a:ext uri="{FF2B5EF4-FFF2-40B4-BE49-F238E27FC236}">
                <a16:creationId xmlns:a16="http://schemas.microsoft.com/office/drawing/2014/main" id="{B30D85BC-FE3B-F59B-8FB6-4E491862AE18}"/>
              </a:ext>
            </a:extLst>
          </p:cNvPr>
          <p:cNvSpPr txBox="1"/>
          <p:nvPr/>
        </p:nvSpPr>
        <p:spPr>
          <a:xfrm>
            <a:off x="313623" y="1327845"/>
            <a:ext cx="4940548" cy="830997"/>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US" sz="1200" dirty="0">
                <a:solidFill>
                  <a:srgbClr val="212121"/>
                </a:solidFill>
                <a:latin typeface="Arial"/>
                <a:cs typeface="Arial"/>
              </a:rPr>
              <a:t>A</a:t>
            </a:r>
            <a:r>
              <a:rPr lang="en-US" sz="1200" b="0" dirty="0">
                <a:solidFill>
                  <a:srgbClr val="212121"/>
                </a:solidFill>
                <a:effectLst/>
                <a:latin typeface="Arial"/>
                <a:cs typeface="Arial"/>
              </a:rPr>
              <a:t>ctivity-based costing (ABC costing) refers to the allocation of costs (charges and expenses) to different heads or activities or divisions according to their actual use or on account of some basis for allocation to arrive at a profit</a:t>
            </a:r>
            <a:r>
              <a:rPr lang="en-US" sz="1200" dirty="0">
                <a:solidFill>
                  <a:srgbClr val="212121"/>
                </a:solidFill>
                <a:latin typeface="Arial"/>
                <a:cs typeface="Arial"/>
              </a:rPr>
              <a:t>.</a:t>
            </a:r>
            <a:endParaRPr lang="en-US" sz="1200" dirty="0">
              <a:latin typeface="Arial" panose="020B0604020202020204" pitchFamily="34" charset="0"/>
              <a:cs typeface="Arial" panose="020B0604020202020204" pitchFamily="34" charset="0"/>
            </a:endParaRPr>
          </a:p>
        </p:txBody>
      </p:sp>
      <p:sp>
        <p:nvSpPr>
          <p:cNvPr id="18" name="CuadroTexto 17">
            <a:extLst>
              <a:ext uri="{FF2B5EF4-FFF2-40B4-BE49-F238E27FC236}">
                <a16:creationId xmlns:a16="http://schemas.microsoft.com/office/drawing/2014/main" id="{9A9A3BE7-ECB9-4700-054A-1A8AC3FA1E7B}"/>
              </a:ext>
            </a:extLst>
          </p:cNvPr>
          <p:cNvSpPr txBox="1"/>
          <p:nvPr/>
        </p:nvSpPr>
        <p:spPr>
          <a:xfrm>
            <a:off x="439057" y="2158842"/>
            <a:ext cx="5475514" cy="276999"/>
          </a:xfrm>
          <a:prstGeom prst="rect">
            <a:avLst/>
          </a:prstGeom>
          <a:noFill/>
        </p:spPr>
        <p:txBody>
          <a:bodyPr wrap="square">
            <a:spAutoFit/>
          </a:bodyPr>
          <a:lstStyle/>
          <a:p>
            <a:r>
              <a:rPr lang="en-US" sz="1200" b="1" i="0" dirty="0">
                <a:solidFill>
                  <a:srgbClr val="212121"/>
                </a:solidFill>
                <a:effectLst/>
                <a:latin typeface="Arial" panose="020B0604020202020204" pitchFamily="34" charset="0"/>
                <a:cs typeface="Arial" panose="020B0604020202020204" pitchFamily="34" charset="0"/>
              </a:rPr>
              <a:t>Activity-Based Costing Formula = Cost Pool in Total / Cost Driver</a:t>
            </a:r>
            <a:endParaRPr lang="en-US" sz="1200" dirty="0">
              <a:latin typeface="Arial" panose="020B0604020202020204" pitchFamily="34" charset="0"/>
              <a:cs typeface="Arial" panose="020B0604020202020204" pitchFamily="34" charset="0"/>
            </a:endParaRPr>
          </a:p>
        </p:txBody>
      </p:sp>
      <p:sp>
        <p:nvSpPr>
          <p:cNvPr id="20" name="CuadroTexto 19">
            <a:extLst>
              <a:ext uri="{FF2B5EF4-FFF2-40B4-BE49-F238E27FC236}">
                <a16:creationId xmlns:a16="http://schemas.microsoft.com/office/drawing/2014/main" id="{755E9798-8274-4E1D-3FB2-7B0D9D39B38F}"/>
              </a:ext>
            </a:extLst>
          </p:cNvPr>
          <p:cNvSpPr txBox="1"/>
          <p:nvPr/>
        </p:nvSpPr>
        <p:spPr>
          <a:xfrm>
            <a:off x="284594" y="2784491"/>
            <a:ext cx="8077789" cy="1323439"/>
          </a:xfrm>
          <a:prstGeom prst="rect">
            <a:avLst/>
          </a:prstGeom>
          <a:noFill/>
        </p:spPr>
        <p:txBody>
          <a:bodyPr wrap="square" lIns="91440" tIns="45720" rIns="91440" bIns="45720" anchor="t">
            <a:spAutoFit/>
          </a:bodyPr>
          <a:lstStyle/>
          <a:p>
            <a:pPr marL="171450" indent="-171450" algn="l">
              <a:buFont typeface="Arial" panose="020B0604020202020204" pitchFamily="34" charset="0"/>
              <a:buChar char="•"/>
            </a:pPr>
            <a:r>
              <a:rPr lang="en-US" sz="1000" i="0" dirty="0">
                <a:effectLst/>
                <a:latin typeface="Arial"/>
                <a:cs typeface="Arial"/>
              </a:rPr>
              <a:t>Cost Pool: Item for which measurement of the cost would require, e.g., a product</a:t>
            </a:r>
            <a:r>
              <a:rPr lang="en-US" sz="1000" dirty="0">
                <a:latin typeface="Arial"/>
                <a:cs typeface="Arial"/>
              </a:rPr>
              <a:t>.</a:t>
            </a:r>
            <a:endParaRPr lang="en-US" sz="1000" i="0" dirty="0">
              <a:effectLst/>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000" i="0" dirty="0">
                <a:effectLst/>
                <a:latin typeface="Arial"/>
                <a:cs typeface="Arial"/>
              </a:rPr>
              <a:t>Cost Driver: It is a factor that will cause a change in the cost of that activity</a:t>
            </a:r>
            <a:r>
              <a:rPr lang="en-US" sz="1000" dirty="0">
                <a:latin typeface="Arial"/>
                <a:cs typeface="Arial"/>
              </a:rPr>
              <a:t> - </a:t>
            </a:r>
            <a:r>
              <a:rPr lang="en-US" sz="1000" i="0" dirty="0">
                <a:effectLst/>
                <a:latin typeface="Arial"/>
                <a:cs typeface="Arial"/>
              </a:rPr>
              <a:t>two kinds of cost drivers:</a:t>
            </a:r>
          </a:p>
          <a:p>
            <a:pPr marL="171450" indent="-171450" algn="l">
              <a:buFont typeface="Arial" panose="020B0604020202020204" pitchFamily="34" charset="0"/>
              <a:buChar char="•"/>
            </a:pPr>
            <a:endParaRPr lang="en-US" sz="1000" i="0" dirty="0">
              <a:effectLst/>
              <a:latin typeface="Arial" panose="020B0604020202020204" pitchFamily="34" charset="0"/>
              <a:cs typeface="Arial" panose="020B0604020202020204" pitchFamily="34" charset="0"/>
            </a:endParaRPr>
          </a:p>
          <a:p>
            <a:pPr marL="685800" lvl="1" indent="-228600" algn="l">
              <a:buFont typeface="+mj-lt"/>
              <a:buAutoNum type="arabicPeriod"/>
            </a:pPr>
            <a:r>
              <a:rPr lang="en-US" sz="1000" i="0" dirty="0">
                <a:effectLst/>
                <a:latin typeface="Arial" panose="020B0604020202020204" pitchFamily="34" charset="0"/>
                <a:cs typeface="Arial" panose="020B0604020202020204" pitchFamily="34" charset="0"/>
              </a:rPr>
              <a:t>Resource Cost Driver: It measures the number of resources that activity consumes. It will be used to assign the cost of a resource to an activity. E.g., Electricity,  Staff wages, Advertising, etc.</a:t>
            </a:r>
          </a:p>
          <a:p>
            <a:pPr marL="685800" lvl="1" indent="-228600" algn="l">
              <a:buFont typeface="+mj-lt"/>
              <a:buAutoNum type="arabicPeriod"/>
            </a:pPr>
            <a:r>
              <a:rPr lang="en-US" sz="1000" i="0" dirty="0">
                <a:effectLst/>
                <a:latin typeface="Arial" panose="020B0604020202020204" pitchFamily="34" charset="0"/>
                <a:cs typeface="Arial" panose="020B0604020202020204" pitchFamily="34" charset="0"/>
              </a:rPr>
              <a:t>Activity Cost Driver: This is the measure of the intensity of demand and the frequency placed on the activities by the cost pools. It will assign the activity costs to a product or a customer. E.g., Material ordering costs, Machine setup costs, Inspection and testing charges, Material handling and storing costs, etc.</a:t>
            </a:r>
          </a:p>
        </p:txBody>
      </p:sp>
    </p:spTree>
    <p:extLst>
      <p:ext uri="{BB962C8B-B14F-4D97-AF65-F5344CB8AC3E}">
        <p14:creationId xmlns:p14="http://schemas.microsoft.com/office/powerpoint/2010/main" val="3179376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6863" y="860922"/>
            <a:ext cx="7199441" cy="466923"/>
          </a:xfrm>
          <a:prstGeom prst="rect">
            <a:avLst/>
          </a:prstGeom>
        </p:spPr>
        <p:txBody>
          <a:bodyPr wrap="square">
            <a:spAutoFit/>
          </a:bodyPr>
          <a:lstStyle/>
          <a:p>
            <a:pPr lvl="1">
              <a:lnSpc>
                <a:spcPct val="107000"/>
              </a:lnSpc>
            </a:pPr>
            <a:r>
              <a:rPr lang="en-GB" sz="1200">
                <a:effectLst/>
                <a:latin typeface="Arial" panose="020B0604020202020204" pitchFamily="34" charset="0"/>
                <a:ea typeface="Calibri" panose="020F0502020204030204" pitchFamily="34" charset="0"/>
                <a:cs typeface="Arial" panose="020B0604020202020204" pitchFamily="34" charset="0"/>
              </a:rPr>
              <a:t>Activity Cost Method ABC</a:t>
            </a:r>
            <a:endParaRPr lang="en-GB" sz="1150" i="1">
              <a:latin typeface="Arial" panose="020B0604020202020204" pitchFamily="34" charset="0"/>
              <a:cs typeface="Arial" panose="020B0604020202020204" pitchFamily="34" charset="0"/>
            </a:endParaRPr>
          </a:p>
          <a:p>
            <a:pPr marL="628650" lvl="1" indent="-171450">
              <a:buFont typeface="Wingdings" panose="05000000000000000000" pitchFamily="2" charset="2"/>
              <a:buChar char="v"/>
            </a:pPr>
            <a:endParaRPr lang="en-US" sz="1150" dirty="0">
              <a:latin typeface="Arial" panose="020B0604020202020204" pitchFamily="34" charset="0"/>
              <a:cs typeface="Arial" panose="020B0604020202020204" pitchFamily="34" charset="0"/>
            </a:endParaRPr>
          </a:p>
        </p:txBody>
      </p:sp>
      <p:sp>
        <p:nvSpPr>
          <p:cNvPr id="2" name="Título 1">
            <a:extLst>
              <a:ext uri="{FF2B5EF4-FFF2-40B4-BE49-F238E27FC236}">
                <a16:creationId xmlns:a16="http://schemas.microsoft.com/office/drawing/2014/main" id="{E1E0B911-EF6C-47CC-533B-0899FB85A3F6}"/>
              </a:ext>
            </a:extLst>
          </p:cNvPr>
          <p:cNvSpPr txBox="1">
            <a:spLocks/>
          </p:cNvSpPr>
          <p:nvPr/>
        </p:nvSpPr>
        <p:spPr>
          <a:xfrm>
            <a:off x="6660962" y="190211"/>
            <a:ext cx="1704204" cy="431070"/>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 sz="1950" b="1" dirty="0">
              <a:solidFill>
                <a:srgbClr val="921824"/>
              </a:solidFill>
              <a:latin typeface="Georgia" panose="02040502050405020303" pitchFamily="18" charset="0"/>
            </a:endParaRPr>
          </a:p>
        </p:txBody>
      </p:sp>
      <p:sp>
        <p:nvSpPr>
          <p:cNvPr id="3" name="CuadroTexto 2">
            <a:extLst>
              <a:ext uri="{FF2B5EF4-FFF2-40B4-BE49-F238E27FC236}">
                <a16:creationId xmlns:a16="http://schemas.microsoft.com/office/drawing/2014/main" id="{7B07B872-D442-7620-39CE-BE9A223BCD9C}"/>
              </a:ext>
            </a:extLst>
          </p:cNvPr>
          <p:cNvSpPr txBox="1"/>
          <p:nvPr/>
        </p:nvSpPr>
        <p:spPr>
          <a:xfrm>
            <a:off x="313623" y="589014"/>
            <a:ext cx="7199441" cy="337465"/>
          </a:xfrm>
          <a:prstGeom prst="rect">
            <a:avLst/>
          </a:prstGeom>
          <a:noFill/>
        </p:spPr>
        <p:txBody>
          <a:bodyPr wrap="square" lIns="91440" tIns="45720" rIns="91440" bIns="45720" anchor="t">
            <a:spAutoFit/>
          </a:bodyPr>
          <a:lstStyle/>
          <a:p>
            <a:pPr>
              <a:lnSpc>
                <a:spcPct val="107000"/>
              </a:lnSpc>
              <a:spcAft>
                <a:spcPts val="800"/>
              </a:spcAft>
            </a:pPr>
            <a:r>
              <a:rPr lang="en-GB" sz="1600" b="1" dirty="0">
                <a:solidFill>
                  <a:srgbClr val="90292A"/>
                </a:solidFill>
                <a:effectLst/>
                <a:latin typeface="Georgia"/>
                <a:ea typeface="Calibri"/>
                <a:cs typeface="Arial"/>
              </a:rPr>
              <a:t>Managerial Accounting Cost Method Approach and Techniques</a:t>
            </a:r>
            <a:r>
              <a:rPr lang="en-GB" sz="1600" b="1" i="1" dirty="0">
                <a:solidFill>
                  <a:srgbClr val="90292A"/>
                </a:solidFill>
                <a:latin typeface="Georgia"/>
                <a:ea typeface="Calibri"/>
                <a:cs typeface="Arial"/>
              </a:rPr>
              <a:t>  </a:t>
            </a:r>
            <a:endParaRPr lang="en-US" sz="1600" b="1" i="1">
              <a:solidFill>
                <a:srgbClr val="90292A"/>
              </a:solidFill>
              <a:effectLst/>
              <a:latin typeface="Georgia" panose="02040502050405020303" pitchFamily="18" charset="0"/>
              <a:ea typeface="Calibri" panose="020F050202020403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68F7E378-5A05-6B13-C571-7F388EC6D9F8}"/>
              </a:ext>
            </a:extLst>
          </p:cNvPr>
          <p:cNvSpPr txBox="1"/>
          <p:nvPr/>
        </p:nvSpPr>
        <p:spPr>
          <a:xfrm>
            <a:off x="300078" y="1002782"/>
            <a:ext cx="7486835" cy="3416320"/>
          </a:xfrm>
          <a:prstGeom prst="rect">
            <a:avLst/>
          </a:prstGeom>
          <a:noFill/>
        </p:spPr>
        <p:txBody>
          <a:bodyPr wrap="square" lIns="91440" tIns="45720" rIns="91440" bIns="45720" anchor="t">
            <a:spAutoFit/>
          </a:bodyPr>
          <a:lstStyle/>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Kings, Inc is considering shifting from the traditional costing method to the ABC-based costing method, and it has the following details. Using ABC costing formula, find out the new overhead rates for the company.</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Activity Based Costing  </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a:cs typeface="Arial"/>
              </a:rPr>
              <a:t>We have two activities. The first one is a machine set-up activity, and the second one is inspecting the same. A cost driver is a unit that derives the expenses and sets a basis on which a particular cost is to be allocated between the different departments and based on that driver’s activity completed in that period the cost is allocated</a:t>
            </a:r>
          </a:p>
          <a:p>
            <a:pPr marL="171450" indent="-171450">
              <a:buFont typeface="Arial" panose="020B0604020202020204" pitchFamily="34" charset="0"/>
              <a:buChar char="•"/>
            </a:pPr>
            <a:r>
              <a:rPr lang="en-US" sz="1200" dirty="0">
                <a:latin typeface="Arial"/>
                <a:cs typeface="Arial"/>
              </a:rPr>
              <a:t>These are the structural determinants of the activities on which cost is being incurred and determine the behavior of the costs on an activity.</a:t>
            </a:r>
          </a:p>
          <a:p>
            <a:pPr marL="171450" indent="-171450" algn="l">
              <a:buFont typeface="Arial" panose="020B0604020202020204" pitchFamily="34" charset="0"/>
              <a:buChar char="•"/>
            </a:pPr>
            <a:r>
              <a:rPr lang="en-US" sz="1200" i="0" dirty="0">
                <a:solidFill>
                  <a:srgbClr val="212121"/>
                </a:solidFill>
                <a:effectLst/>
                <a:latin typeface="Arial"/>
                <a:cs typeface="Arial"/>
              </a:rPr>
              <a:t>Machine setup cost / Number of Machine setups =200,000 / 340 = 588.24</a:t>
            </a:r>
          </a:p>
          <a:p>
            <a:pPr marL="171450" indent="-171450" algn="l">
              <a:buFont typeface="Arial" panose="020B0604020202020204" pitchFamily="34" charset="0"/>
              <a:buChar char="•"/>
            </a:pPr>
            <a:r>
              <a:rPr lang="en-US" sz="1200" i="0" dirty="0">
                <a:solidFill>
                  <a:srgbClr val="212121"/>
                </a:solidFill>
                <a:effectLst/>
                <a:latin typeface="Arial"/>
                <a:cs typeface="Arial"/>
              </a:rPr>
              <a:t>Inspection cost / Inspection hours = 1,40,000 / 7500 = 18.67</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 </a:t>
            </a:r>
          </a:p>
        </p:txBody>
      </p:sp>
      <p:pic>
        <p:nvPicPr>
          <p:cNvPr id="9" name="Imagen 8">
            <a:extLst>
              <a:ext uri="{FF2B5EF4-FFF2-40B4-BE49-F238E27FC236}">
                <a16:creationId xmlns:a16="http://schemas.microsoft.com/office/drawing/2014/main" id="{543CDFB0-5421-D7F8-E0A4-0D2EDEF2B55A}"/>
              </a:ext>
            </a:extLst>
          </p:cNvPr>
          <p:cNvPicPr>
            <a:picLocks noChangeAspect="1"/>
          </p:cNvPicPr>
          <p:nvPr/>
        </p:nvPicPr>
        <p:blipFill>
          <a:blip r:embed="rId2"/>
          <a:stretch>
            <a:fillRect/>
          </a:stretch>
        </p:blipFill>
        <p:spPr>
          <a:xfrm>
            <a:off x="413659" y="1960508"/>
            <a:ext cx="2902856" cy="456518"/>
          </a:xfrm>
          <a:prstGeom prst="rect">
            <a:avLst/>
          </a:prstGeom>
        </p:spPr>
      </p:pic>
    </p:spTree>
    <p:extLst>
      <p:ext uri="{BB962C8B-B14F-4D97-AF65-F5344CB8AC3E}">
        <p14:creationId xmlns:p14="http://schemas.microsoft.com/office/powerpoint/2010/main" val="1724606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AE3024B4-FD36-C248-9FD3-F99D3C39D7DF}"/>
              </a:ext>
            </a:extLst>
          </p:cNvPr>
          <p:cNvSpPr/>
          <p:nvPr/>
        </p:nvSpPr>
        <p:spPr>
          <a:xfrm>
            <a:off x="3503715" y="4630020"/>
            <a:ext cx="5388013" cy="246221"/>
          </a:xfrm>
          <a:prstGeom prst="rect">
            <a:avLst/>
          </a:prstGeom>
        </p:spPr>
        <p:txBody>
          <a:bodyPr wrap="none">
            <a:spAutoFit/>
          </a:bodyPr>
          <a:lstStyle/>
          <a:p>
            <a:r>
              <a:rPr lang="en-US" sz="1000" spc="600" dirty="0">
                <a:solidFill>
                  <a:schemeClr val="bg1"/>
                </a:solidFill>
                <a:latin typeface="Arial" panose="020B0604020202020204" pitchFamily="34" charset="0"/>
                <a:cs typeface="Arial" panose="020B0604020202020204" pitchFamily="34" charset="0"/>
              </a:rPr>
              <a:t>BARCELONA | MADRID | MALTA | ONLINE</a:t>
            </a:r>
            <a:endParaRPr lang="ru-RU" sz="1000" spc="600" dirty="0">
              <a:solidFill>
                <a:schemeClr val="bg1"/>
              </a:solidFill>
              <a:latin typeface="Arial" panose="020B0604020202020204" pitchFamily="34" charset="0"/>
              <a:cs typeface="Arial" panose="020B0604020202020204" pitchFamily="34" charset="0"/>
            </a:endParaRPr>
          </a:p>
        </p:txBody>
      </p:sp>
      <p:sp>
        <p:nvSpPr>
          <p:cNvPr id="10" name="Título 1">
            <a:extLst>
              <a:ext uri="{FF2B5EF4-FFF2-40B4-BE49-F238E27FC236}">
                <a16:creationId xmlns:a16="http://schemas.microsoft.com/office/drawing/2014/main" id="{5E36F6C6-3B6E-7146-BBE0-74177132A910}"/>
              </a:ext>
            </a:extLst>
          </p:cNvPr>
          <p:cNvSpPr txBox="1">
            <a:spLocks/>
          </p:cNvSpPr>
          <p:nvPr/>
        </p:nvSpPr>
        <p:spPr>
          <a:xfrm>
            <a:off x="931965" y="824170"/>
            <a:ext cx="5143500" cy="871151"/>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 sz="2000" b="1" dirty="0">
                <a:solidFill>
                  <a:schemeClr val="bg1"/>
                </a:solidFill>
                <a:latin typeface="Georgia"/>
              </a:rPr>
              <a:t>Lesson Topics and Content</a:t>
            </a:r>
          </a:p>
          <a:p>
            <a:pPr algn="l"/>
            <a:endParaRPr lang="en" sz="2000" b="1" dirty="0">
              <a:solidFill>
                <a:schemeClr val="bg1"/>
              </a:solidFill>
              <a:latin typeface="Georgia" panose="02040502050405020303" pitchFamily="18" charset="0"/>
            </a:endParaRPr>
          </a:p>
          <a:p>
            <a:pPr algn="l"/>
            <a:r>
              <a:rPr lang="en" sz="2000" b="1" dirty="0">
                <a:solidFill>
                  <a:schemeClr val="bg1"/>
                </a:solidFill>
                <a:latin typeface="Georgia"/>
              </a:rPr>
              <a:t>  </a:t>
            </a:r>
            <a:endParaRPr lang="en-GB" sz="2000" b="1">
              <a:solidFill>
                <a:schemeClr val="bg1"/>
              </a:solidFill>
              <a:latin typeface="Georgia" panose="02040502050405020303" pitchFamily="18" charset="0"/>
            </a:endParaRPr>
          </a:p>
        </p:txBody>
      </p:sp>
      <p:sp>
        <p:nvSpPr>
          <p:cNvPr id="4" name="CuadroTexto 3">
            <a:extLst>
              <a:ext uri="{FF2B5EF4-FFF2-40B4-BE49-F238E27FC236}">
                <a16:creationId xmlns:a16="http://schemas.microsoft.com/office/drawing/2014/main" id="{2AD0C48E-92A4-A323-BF4E-1946FEBF2B21}"/>
              </a:ext>
            </a:extLst>
          </p:cNvPr>
          <p:cNvSpPr txBox="1"/>
          <p:nvPr/>
        </p:nvSpPr>
        <p:spPr>
          <a:xfrm>
            <a:off x="1214856" y="1394189"/>
            <a:ext cx="6714288" cy="275653"/>
          </a:xfrm>
          <a:prstGeom prst="rect">
            <a:avLst/>
          </a:prstGeom>
          <a:noFill/>
        </p:spPr>
        <p:txBody>
          <a:bodyPr wrap="square">
            <a:spAutoFit/>
          </a:bodyPr>
          <a:lstStyle/>
          <a:p>
            <a:pPr marL="0" marR="0">
              <a:lnSpc>
                <a:spcPct val="107000"/>
              </a:lnSpc>
              <a:spcBef>
                <a:spcPts val="0"/>
              </a:spcBef>
              <a:spcAft>
                <a:spcPts val="0"/>
              </a:spcAft>
            </a:pPr>
            <a:r>
              <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p:txBody>
      </p:sp>
      <p:sp>
        <p:nvSpPr>
          <p:cNvPr id="6" name="CuadroTexto 5">
            <a:extLst>
              <a:ext uri="{FF2B5EF4-FFF2-40B4-BE49-F238E27FC236}">
                <a16:creationId xmlns:a16="http://schemas.microsoft.com/office/drawing/2014/main" id="{C0CFD38A-E0FD-A54F-D319-EA4C8EB8982A}"/>
              </a:ext>
            </a:extLst>
          </p:cNvPr>
          <p:cNvSpPr txBox="1"/>
          <p:nvPr/>
        </p:nvSpPr>
        <p:spPr>
          <a:xfrm>
            <a:off x="1214856" y="1428141"/>
            <a:ext cx="6303364" cy="1791773"/>
          </a:xfrm>
          <a:prstGeom prst="rect">
            <a:avLst/>
          </a:prstGeom>
          <a:noFill/>
        </p:spPr>
        <p:txBody>
          <a:bodyPr wrap="square" lIns="91440" tIns="45720" rIns="91440" bIns="45720" anchor="t">
            <a:spAutoFit/>
          </a:bodyPr>
          <a:lstStyle/>
          <a:p>
            <a:pPr>
              <a:lnSpc>
                <a:spcPct val="107000"/>
              </a:lnSpc>
              <a:spcAft>
                <a:spcPts val="800"/>
              </a:spcAft>
            </a:pPr>
            <a:r>
              <a:rPr lang="en-GB" sz="1400" dirty="0">
                <a:solidFill>
                  <a:schemeClr val="bg1"/>
                </a:solidFill>
                <a:effectLst/>
                <a:latin typeface="Arial"/>
                <a:ea typeface="Calibri"/>
                <a:cs typeface="Arial"/>
              </a:rPr>
              <a:t>Managerial Accounting Cost Method Approach and Techniques:</a:t>
            </a:r>
            <a:r>
              <a:rPr lang="en-GB" sz="1400" dirty="0">
                <a:solidFill>
                  <a:schemeClr val="bg1"/>
                </a:solidFill>
                <a:latin typeface="Arial"/>
                <a:ea typeface="Calibri"/>
                <a:cs typeface="Arial"/>
              </a:rPr>
              <a:t>  </a:t>
            </a:r>
            <a:endParaRPr lang="en-US"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628650" lvl="1" indent="-171450">
              <a:lnSpc>
                <a:spcPct val="107000"/>
              </a:lnSpc>
              <a:buFontTx/>
              <a:buChar char="-"/>
            </a:pPr>
            <a:r>
              <a:rPr lang="en-GB" sz="1400" dirty="0">
                <a:solidFill>
                  <a:schemeClr val="bg1"/>
                </a:solidFill>
                <a:effectLst/>
                <a:latin typeface="Arial"/>
                <a:ea typeface="Calibri"/>
                <a:cs typeface="Arial"/>
              </a:rPr>
              <a:t>Fundamentals of Cost Management</a:t>
            </a:r>
          </a:p>
          <a:p>
            <a:pPr marL="628650" lvl="1" indent="-171450">
              <a:lnSpc>
                <a:spcPct val="107000"/>
              </a:lnSpc>
              <a:buFontTx/>
              <a:buChar char="-"/>
            </a:pPr>
            <a:r>
              <a:rPr lang="en-GB" sz="1400" dirty="0">
                <a:solidFill>
                  <a:schemeClr val="bg1"/>
                </a:solidFill>
                <a:effectLst/>
                <a:latin typeface="Arial"/>
                <a:ea typeface="Calibri"/>
                <a:cs typeface="Arial"/>
              </a:rPr>
              <a:t>Plantwide and Department Allocation</a:t>
            </a:r>
            <a:r>
              <a:rPr lang="en-GB" sz="1400" dirty="0">
                <a:solidFill>
                  <a:schemeClr val="bg1"/>
                </a:solidFill>
                <a:latin typeface="Arial"/>
                <a:ea typeface="Calibri"/>
                <a:cs typeface="Arial"/>
              </a:rPr>
              <a:t> </a:t>
            </a:r>
            <a:endParaRPr lang="en-GB"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628650" lvl="1" indent="-171450">
              <a:lnSpc>
                <a:spcPct val="107000"/>
              </a:lnSpc>
              <a:buFontTx/>
              <a:buChar char="-"/>
            </a:pPr>
            <a:r>
              <a:rPr lang="en-GB" sz="1400" dirty="0">
                <a:solidFill>
                  <a:schemeClr val="bg1"/>
                </a:solidFill>
                <a:effectLst/>
                <a:latin typeface="Arial"/>
                <a:ea typeface="Calibri"/>
                <a:cs typeface="Arial"/>
              </a:rPr>
              <a:t>Activity Cost Method ABC</a:t>
            </a:r>
          </a:p>
          <a:p>
            <a:pPr marL="628650" lvl="1" indent="-171450">
              <a:lnSpc>
                <a:spcPct val="107000"/>
              </a:lnSpc>
              <a:buFontTx/>
              <a:buChar char="-"/>
            </a:pPr>
            <a:r>
              <a:rPr lang="en-GB" sz="1400" dirty="0">
                <a:solidFill>
                  <a:schemeClr val="bg1"/>
                </a:solidFill>
                <a:effectLst/>
                <a:latin typeface="Arial"/>
                <a:ea typeface="Calibri"/>
                <a:cs typeface="Arial"/>
              </a:rPr>
              <a:t>Target and Life Cycle Cost techniques</a:t>
            </a:r>
          </a:p>
          <a:p>
            <a:pPr marL="628650" lvl="1" indent="-171450">
              <a:lnSpc>
                <a:spcPct val="107000"/>
              </a:lnSpc>
              <a:buFontTx/>
              <a:buChar char="-"/>
            </a:pPr>
            <a:r>
              <a:rPr lang="en-GB" sz="1400" dirty="0">
                <a:solidFill>
                  <a:schemeClr val="bg1"/>
                </a:solidFill>
                <a:effectLst/>
                <a:latin typeface="Arial"/>
                <a:ea typeface="Calibri"/>
                <a:cs typeface="Arial"/>
              </a:rPr>
              <a:t>Overhead </a:t>
            </a:r>
            <a:r>
              <a:rPr lang="en-GB" sz="1400" dirty="0">
                <a:solidFill>
                  <a:schemeClr val="bg1"/>
                </a:solidFill>
                <a:latin typeface="Arial"/>
                <a:ea typeface="Calibri"/>
                <a:cs typeface="Arial"/>
              </a:rPr>
              <a:t>Allocations</a:t>
            </a:r>
            <a:endParaRPr lang="en-GB" sz="1400" dirty="0">
              <a:solidFill>
                <a:schemeClr val="bg1"/>
              </a:solidFill>
              <a:effectLst/>
              <a:latin typeface="Arial"/>
              <a:ea typeface="Calibri"/>
              <a:cs typeface="Arial"/>
            </a:endParaRPr>
          </a:p>
          <a:p>
            <a:pPr marL="628650" lvl="1" indent="-171450">
              <a:lnSpc>
                <a:spcPct val="107000"/>
              </a:lnSpc>
              <a:buFontTx/>
              <a:buChar char="-"/>
            </a:pPr>
            <a:r>
              <a:rPr lang="en-GB" sz="1400" dirty="0">
                <a:solidFill>
                  <a:schemeClr val="bg1"/>
                </a:solidFill>
                <a:effectLst/>
                <a:latin typeface="Arial"/>
                <a:ea typeface="Calibri"/>
                <a:cs typeface="Arial"/>
              </a:rPr>
              <a:t>Limiting Factor Analysis</a:t>
            </a:r>
            <a:endParaRPr lang="en-US" sz="1400">
              <a:solidFill>
                <a:schemeClr val="bg1"/>
              </a:solidFill>
              <a:effectLst/>
              <a:latin typeface="Arial"/>
              <a:ea typeface="Calibri"/>
              <a:cs typeface="Arial"/>
            </a:endParaRPr>
          </a:p>
        </p:txBody>
      </p:sp>
    </p:spTree>
    <p:extLst>
      <p:ext uri="{BB962C8B-B14F-4D97-AF65-F5344CB8AC3E}">
        <p14:creationId xmlns:p14="http://schemas.microsoft.com/office/powerpoint/2010/main" val="2800432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6863" y="860922"/>
            <a:ext cx="7199441" cy="466923"/>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a:cs typeface="Arial"/>
              </a:rPr>
              <a:t>Activity Cost Method ABC– Case Study Nautic, LLC</a:t>
            </a:r>
            <a:r>
              <a:rPr lang="en-GB" sz="1200" b="1" dirty="0">
                <a:latin typeface="Arial"/>
                <a:ea typeface="Calibri"/>
                <a:cs typeface="Arial"/>
              </a:rPr>
              <a:t> </a:t>
            </a:r>
            <a:endParaRPr lang="en-GB" sz="1150" i="1"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v"/>
            </a:pPr>
            <a:endParaRPr lang="en-US" sz="1150" dirty="0">
              <a:latin typeface="Arial" panose="020B0604020202020204" pitchFamily="34" charset="0"/>
              <a:cs typeface="Arial" panose="020B0604020202020204" pitchFamily="34" charset="0"/>
            </a:endParaRPr>
          </a:p>
        </p:txBody>
      </p:sp>
      <p:sp>
        <p:nvSpPr>
          <p:cNvPr id="2" name="Título 1">
            <a:extLst>
              <a:ext uri="{FF2B5EF4-FFF2-40B4-BE49-F238E27FC236}">
                <a16:creationId xmlns:a16="http://schemas.microsoft.com/office/drawing/2014/main" id="{E1E0B911-EF6C-47CC-533B-0899FB85A3F6}"/>
              </a:ext>
            </a:extLst>
          </p:cNvPr>
          <p:cNvSpPr txBox="1">
            <a:spLocks/>
          </p:cNvSpPr>
          <p:nvPr/>
        </p:nvSpPr>
        <p:spPr>
          <a:xfrm>
            <a:off x="6660962" y="190211"/>
            <a:ext cx="1704204" cy="431070"/>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 sz="1950" b="1" dirty="0">
              <a:solidFill>
                <a:srgbClr val="921824"/>
              </a:solidFill>
              <a:latin typeface="Georgia" panose="02040502050405020303" pitchFamily="18" charset="0"/>
            </a:endParaRPr>
          </a:p>
        </p:txBody>
      </p:sp>
      <p:sp>
        <p:nvSpPr>
          <p:cNvPr id="3" name="CuadroTexto 2">
            <a:extLst>
              <a:ext uri="{FF2B5EF4-FFF2-40B4-BE49-F238E27FC236}">
                <a16:creationId xmlns:a16="http://schemas.microsoft.com/office/drawing/2014/main" id="{7B07B872-D442-7620-39CE-BE9A223BCD9C}"/>
              </a:ext>
            </a:extLst>
          </p:cNvPr>
          <p:cNvSpPr txBox="1"/>
          <p:nvPr/>
        </p:nvSpPr>
        <p:spPr>
          <a:xfrm>
            <a:off x="313623" y="589014"/>
            <a:ext cx="7199441" cy="337465"/>
          </a:xfrm>
          <a:prstGeom prst="rect">
            <a:avLst/>
          </a:prstGeom>
          <a:noFill/>
        </p:spPr>
        <p:txBody>
          <a:bodyPr wrap="square" lIns="91440" tIns="45720" rIns="91440" bIns="45720" anchor="t">
            <a:spAutoFit/>
          </a:bodyPr>
          <a:lstStyle/>
          <a:p>
            <a:pPr>
              <a:lnSpc>
                <a:spcPct val="107000"/>
              </a:lnSpc>
              <a:spcAft>
                <a:spcPts val="800"/>
              </a:spcAft>
            </a:pPr>
            <a:r>
              <a:rPr lang="en-GB" sz="1600" b="1">
                <a:solidFill>
                  <a:srgbClr val="90292A"/>
                </a:solidFill>
                <a:effectLst/>
                <a:latin typeface="Georgia"/>
                <a:ea typeface="Calibri"/>
                <a:cs typeface="Arial"/>
              </a:rPr>
              <a:t>Managerial Accounting Cost Method Approach and Techniques</a:t>
            </a:r>
            <a:r>
              <a:rPr lang="en-GB" sz="1600" b="1" i="1" dirty="0">
                <a:solidFill>
                  <a:srgbClr val="C00000"/>
                </a:solidFill>
                <a:latin typeface="Georgia"/>
                <a:ea typeface="Calibri"/>
                <a:cs typeface="Arial"/>
              </a:rPr>
              <a:t>  </a:t>
            </a:r>
            <a:endParaRPr lang="en-US" sz="1600" b="1" i="1" dirty="0">
              <a:solidFill>
                <a:srgbClr val="C00000"/>
              </a:solidFill>
              <a:effectLst/>
              <a:latin typeface="Georgia" panose="02040502050405020303" pitchFamily="18" charset="0"/>
              <a:ea typeface="Calibri" panose="020F050202020403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F4CBFBC1-6BD4-7B44-15F0-BFE996D9CCFF}"/>
              </a:ext>
            </a:extLst>
          </p:cNvPr>
          <p:cNvSpPr txBox="1"/>
          <p:nvPr/>
        </p:nvSpPr>
        <p:spPr>
          <a:xfrm>
            <a:off x="313624" y="1325282"/>
            <a:ext cx="5209062" cy="2631490"/>
          </a:xfrm>
          <a:prstGeom prst="rect">
            <a:avLst/>
          </a:prstGeom>
          <a:noFill/>
        </p:spPr>
        <p:txBody>
          <a:bodyPr wrap="square" lIns="91440" tIns="45720" rIns="91440" bIns="45720" anchor="t">
            <a:spAutoFit/>
          </a:bodyPr>
          <a:lstStyle/>
          <a:p>
            <a:r>
              <a:rPr lang="en-US" sz="1100" b="1" dirty="0">
                <a:latin typeface="Arial"/>
                <a:cs typeface="Arial"/>
              </a:rPr>
              <a:t>ABC </a:t>
            </a:r>
            <a:r>
              <a:rPr lang="en-US" sz="1100" dirty="0">
                <a:latin typeface="Arial"/>
                <a:cs typeface="Arial"/>
              </a:rPr>
              <a:t>Five steps of activity-based method to allocate product cost of the two sailboat models produced by the business:  </a:t>
            </a:r>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solidFill>
                  <a:srgbClr val="000000"/>
                </a:solidFill>
                <a:latin typeface="Arial"/>
                <a:cs typeface="Arial"/>
              </a:rPr>
              <a:t>U</a:t>
            </a:r>
            <a:r>
              <a:rPr lang="en-US" sz="1100" b="0" i="0" dirty="0">
                <a:solidFill>
                  <a:srgbClr val="000000"/>
                </a:solidFill>
                <a:effectLst/>
                <a:latin typeface="Arial"/>
                <a:cs typeface="Arial"/>
              </a:rPr>
              <a:t>ses several </a:t>
            </a:r>
            <a:r>
              <a:rPr lang="en-US" sz="1100" b="0" i="0" u="none" strike="noStrike" dirty="0">
                <a:solidFill>
                  <a:srgbClr val="000000"/>
                </a:solidFill>
                <a:effectLst/>
                <a:latin typeface="Arial"/>
                <a:cs typeface="Arial"/>
              </a:rPr>
              <a:t>cost pools </a:t>
            </a:r>
            <a:r>
              <a:rPr lang="en-US" sz="1100" b="0" i="0" dirty="0">
                <a:solidFill>
                  <a:srgbClr val="000000"/>
                </a:solidFill>
                <a:effectLst/>
                <a:latin typeface="Arial"/>
                <a:cs typeface="Arial"/>
              </a:rPr>
              <a:t>organized by </a:t>
            </a:r>
            <a:r>
              <a:rPr lang="en-US" sz="1100" b="0" i="0" u="none" strike="noStrike" dirty="0">
                <a:solidFill>
                  <a:srgbClr val="000000"/>
                </a:solidFill>
                <a:effectLst/>
                <a:latin typeface="Arial"/>
                <a:cs typeface="Arial"/>
              </a:rPr>
              <a:t>activity </a:t>
            </a:r>
            <a:r>
              <a:rPr lang="en-US" sz="1100" b="0" i="0" dirty="0">
                <a:solidFill>
                  <a:srgbClr val="000000"/>
                </a:solidFill>
                <a:effectLst/>
                <a:latin typeface="Arial"/>
                <a:cs typeface="Arial"/>
              </a:rPr>
              <a:t>to allocate overhead costs</a:t>
            </a:r>
            <a:r>
              <a:rPr lang="en-US" sz="1100" dirty="0">
                <a:solidFill>
                  <a:srgbClr val="000000"/>
                </a:solidFill>
                <a:latin typeface="Arial"/>
                <a:cs typeface="Arial"/>
              </a:rPr>
              <a:t>.</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solidFill>
                  <a:srgbClr val="000000"/>
                </a:solidFill>
                <a:latin typeface="Arial"/>
                <a:cs typeface="Arial"/>
              </a:rPr>
              <a:t>A</a:t>
            </a:r>
            <a:r>
              <a:rPr lang="en-US" sz="1100" b="0" i="0" dirty="0">
                <a:solidFill>
                  <a:srgbClr val="000000"/>
                </a:solidFill>
                <a:effectLst/>
                <a:latin typeface="Arial"/>
                <a:cs typeface="Arial"/>
              </a:rPr>
              <a:t>ctivities are required to produce product like purchasing materials, setting up machinery, assembling products, and inspecting finished products - can be costly</a:t>
            </a:r>
            <a:r>
              <a:rPr lang="en-US" sz="1100" dirty="0">
                <a:solidFill>
                  <a:srgbClr val="000000"/>
                </a:solidFill>
                <a:latin typeface="Arial"/>
                <a:cs typeface="Arial"/>
              </a:rPr>
              <a:t>.</a:t>
            </a:r>
            <a:endParaRPr lang="en-US" sz="1100" b="0" i="0" dirty="0">
              <a:solidFill>
                <a:srgbClr val="000000"/>
              </a:solidFill>
              <a:effectLst/>
              <a:latin typeface="Arial"/>
              <a:cs typeface="Arial"/>
            </a:endParaRPr>
          </a:p>
          <a:p>
            <a:pPr marL="171450" indent="-171450">
              <a:buFont typeface="Arial" panose="020B0604020202020204" pitchFamily="34" charset="0"/>
              <a:buChar char="•"/>
            </a:pPr>
            <a:r>
              <a:rPr lang="en-US" sz="1100" dirty="0">
                <a:solidFill>
                  <a:srgbClr val="000000"/>
                </a:solidFill>
                <a:latin typeface="Arial"/>
                <a:cs typeface="Arial"/>
              </a:rPr>
              <a:t>The </a:t>
            </a:r>
            <a:r>
              <a:rPr lang="en-US" sz="1100" b="0" i="0" dirty="0">
                <a:solidFill>
                  <a:srgbClr val="000000"/>
                </a:solidFill>
                <a:effectLst/>
                <a:latin typeface="Arial"/>
                <a:cs typeface="Arial"/>
              </a:rPr>
              <a:t>cost of activities is allocated to products based on the products’ use of the activities</a:t>
            </a:r>
            <a:r>
              <a:rPr lang="en-US" sz="1100" dirty="0">
                <a:solidFill>
                  <a:srgbClr val="000000"/>
                </a:solidFill>
                <a:latin typeface="Arial"/>
                <a:cs typeface="Arial"/>
              </a:rPr>
              <a:t>.</a:t>
            </a:r>
            <a:endParaRPr lang="en-US" sz="1100" b="0" i="0" dirty="0">
              <a:solidFill>
                <a:srgbClr val="000000"/>
              </a:solidFill>
              <a:effectLst/>
              <a:latin typeface="Arial"/>
              <a:cs typeface="Arial"/>
            </a:endParaRPr>
          </a:p>
          <a:p>
            <a:pPr marL="171450" indent="-171450">
              <a:buFont typeface="Arial" panose="020B0604020202020204" pitchFamily="34" charset="0"/>
              <a:buChar char="•"/>
            </a:pPr>
            <a:r>
              <a:rPr lang="en-US" sz="1100" dirty="0">
                <a:solidFill>
                  <a:srgbClr val="000000"/>
                </a:solidFill>
                <a:latin typeface="Arial"/>
                <a:cs typeface="Arial"/>
              </a:rPr>
              <a:t>The </a:t>
            </a:r>
            <a:r>
              <a:rPr lang="en-US" sz="1100" b="0" i="0" dirty="0">
                <a:solidFill>
                  <a:srgbClr val="000000"/>
                </a:solidFill>
                <a:effectLst/>
                <a:latin typeface="Arial"/>
                <a:cs typeface="Arial"/>
              </a:rPr>
              <a:t>total overhead ($8,000,000) is broken out into different </a:t>
            </a:r>
            <a:r>
              <a:rPr lang="en-US" sz="1100" b="0" i="1" dirty="0">
                <a:solidFill>
                  <a:srgbClr val="000000"/>
                </a:solidFill>
                <a:effectLst/>
                <a:latin typeface="Arial"/>
                <a:cs typeface="Arial"/>
              </a:rPr>
              <a:t>activities </a:t>
            </a:r>
            <a:r>
              <a:rPr lang="en-US" sz="1100" b="0" i="0" dirty="0">
                <a:solidFill>
                  <a:srgbClr val="000000"/>
                </a:solidFill>
                <a:effectLst/>
                <a:latin typeface="Arial"/>
                <a:cs typeface="Arial"/>
              </a:rPr>
              <a:t>not </a:t>
            </a:r>
            <a:r>
              <a:rPr lang="en-US" sz="1100" b="0" dirty="0">
                <a:solidFill>
                  <a:srgbClr val="000000"/>
                </a:solidFill>
                <a:effectLst/>
                <a:latin typeface="Arial"/>
                <a:cs typeface="Arial"/>
              </a:rPr>
              <a:t>departments,</a:t>
            </a:r>
            <a:r>
              <a:rPr lang="en-US" sz="1100" b="0" i="0" dirty="0">
                <a:solidFill>
                  <a:srgbClr val="000000"/>
                </a:solidFill>
                <a:effectLst/>
                <a:latin typeface="Arial"/>
                <a:cs typeface="Arial"/>
              </a:rPr>
              <a:t> and an overhead rate is established for each </a:t>
            </a:r>
            <a:r>
              <a:rPr lang="en-US" sz="1100" b="0" i="0" u="none" strike="noStrike" dirty="0">
                <a:solidFill>
                  <a:srgbClr val="000000"/>
                </a:solidFill>
                <a:effectLst/>
                <a:latin typeface="Arial"/>
                <a:cs typeface="Arial"/>
              </a:rPr>
              <a:t>activity</a:t>
            </a:r>
            <a:r>
              <a:rPr lang="en-US" sz="1100" dirty="0">
                <a:solidFill>
                  <a:srgbClr val="000000"/>
                </a:solidFill>
                <a:latin typeface="Arial"/>
                <a:cs typeface="Arial"/>
              </a:rPr>
              <a:t>.</a:t>
            </a:r>
            <a:endParaRPr lang="en-US" sz="1100" b="0" i="0" u="none" strike="noStrike" dirty="0">
              <a:solidFill>
                <a:srgbClr val="000000"/>
              </a:solidFill>
              <a:effectLst/>
              <a:latin typeface="Arial"/>
              <a:cs typeface="Arial"/>
            </a:endParaRPr>
          </a:p>
          <a:p>
            <a:pPr marL="171450" indent="-171450">
              <a:buFont typeface="Arial" panose="020B0604020202020204" pitchFamily="34" charset="0"/>
              <a:buChar char="•"/>
            </a:pPr>
            <a:r>
              <a:rPr lang="en-US" sz="1100" dirty="0">
                <a:solidFill>
                  <a:srgbClr val="000000"/>
                </a:solidFill>
                <a:latin typeface="Arial"/>
                <a:cs typeface="Arial"/>
              </a:rPr>
              <a:t>The goal is to understand all the activities required to make the company’s products.</a:t>
            </a:r>
            <a:endParaRPr lang="en-US" sz="1100" b="0" i="0" u="none" strike="noStrike" dirty="0">
              <a:solidFill>
                <a:srgbClr val="000000"/>
              </a:solidFill>
              <a:effectLst/>
              <a:latin typeface="Arial"/>
              <a:cs typeface="Arial"/>
            </a:endParaRPr>
          </a:p>
          <a:p>
            <a:pPr marL="171450" indent="-171450">
              <a:buFont typeface="Arial" panose="020B0604020202020204" pitchFamily="34" charset="0"/>
              <a:buChar char="•"/>
            </a:pPr>
            <a:endParaRPr lang="en-US" sz="1100" b="0" i="0" dirty="0">
              <a:solidFill>
                <a:srgbClr val="000000"/>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CE317F06-A44B-F2F4-7416-69F7FF7B1801}"/>
              </a:ext>
            </a:extLst>
          </p:cNvPr>
          <p:cNvSpPr txBox="1"/>
          <p:nvPr/>
        </p:nvSpPr>
        <p:spPr>
          <a:xfrm>
            <a:off x="343807" y="3711790"/>
            <a:ext cx="8799286" cy="261610"/>
          </a:xfrm>
          <a:prstGeom prst="rect">
            <a:avLst/>
          </a:prstGeom>
          <a:noFill/>
        </p:spPr>
        <p:txBody>
          <a:bodyPr wrap="square" lIns="91440" tIns="45720" rIns="91440" bIns="45720" anchor="t">
            <a:spAutoFit/>
          </a:bodyPr>
          <a:lstStyle/>
          <a:p>
            <a:pPr algn="l"/>
            <a:r>
              <a:rPr lang="en-US" sz="1100" b="0" i="0" dirty="0">
                <a:solidFill>
                  <a:srgbClr val="000000"/>
                </a:solidFill>
                <a:effectLst/>
                <a:latin typeface="Arial"/>
                <a:cs typeface="Arial"/>
              </a:rPr>
              <a:t>An </a:t>
            </a:r>
            <a:r>
              <a:rPr lang="en-US" sz="1100" b="1" i="0" dirty="0">
                <a:solidFill>
                  <a:srgbClr val="000000"/>
                </a:solidFill>
                <a:effectLst/>
                <a:latin typeface="Arial"/>
                <a:cs typeface="Arial"/>
              </a:rPr>
              <a:t>activity </a:t>
            </a:r>
            <a:r>
              <a:rPr lang="en-US" sz="1100" b="0" i="0" dirty="0">
                <a:solidFill>
                  <a:srgbClr val="000000"/>
                </a:solidFill>
                <a:effectLst/>
                <a:latin typeface="Arial"/>
                <a:cs typeface="Arial"/>
              </a:rPr>
              <a:t>is any process or procedure that consumes overhead resources</a:t>
            </a:r>
            <a:r>
              <a:rPr lang="en-US" sz="1100" dirty="0">
                <a:solidFill>
                  <a:srgbClr val="000000"/>
                </a:solidFill>
                <a:latin typeface="Arial"/>
                <a:cs typeface="Arial"/>
              </a:rPr>
              <a:t>.</a:t>
            </a:r>
            <a:endParaRPr lang="en-US" sz="1100" dirty="0">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D5661CD2-DB73-7750-9D39-568FDC7763FE}"/>
              </a:ext>
            </a:extLst>
          </p:cNvPr>
          <p:cNvPicPr>
            <a:picLocks noChangeAspect="1"/>
          </p:cNvPicPr>
          <p:nvPr/>
        </p:nvPicPr>
        <p:blipFill>
          <a:blip r:embed="rId2"/>
          <a:stretch>
            <a:fillRect/>
          </a:stretch>
        </p:blipFill>
        <p:spPr>
          <a:xfrm>
            <a:off x="5602513" y="2106907"/>
            <a:ext cx="3410813" cy="1635805"/>
          </a:xfrm>
          <a:prstGeom prst="rect">
            <a:avLst/>
          </a:prstGeom>
        </p:spPr>
      </p:pic>
      <p:sp>
        <p:nvSpPr>
          <p:cNvPr id="12" name="CuadroTexto 11">
            <a:extLst>
              <a:ext uri="{FF2B5EF4-FFF2-40B4-BE49-F238E27FC236}">
                <a16:creationId xmlns:a16="http://schemas.microsoft.com/office/drawing/2014/main" id="{557F7840-888E-F3A7-39E1-F8387A296D10}"/>
              </a:ext>
            </a:extLst>
          </p:cNvPr>
          <p:cNvSpPr txBox="1"/>
          <p:nvPr/>
        </p:nvSpPr>
        <p:spPr>
          <a:xfrm>
            <a:off x="7957350" y="3758729"/>
            <a:ext cx="1114078" cy="184666"/>
          </a:xfrm>
          <a:prstGeom prst="rect">
            <a:avLst/>
          </a:prstGeom>
          <a:noFill/>
        </p:spPr>
        <p:txBody>
          <a:bodyPr wrap="square">
            <a:spAutoFit/>
          </a:bodyPr>
          <a:lstStyle/>
          <a:p>
            <a:r>
              <a:rPr lang="en-US" sz="600" dirty="0">
                <a:latin typeface="Arial" panose="020B0604020202020204" pitchFamily="34" charset="0"/>
                <a:cs typeface="Arial" panose="020B0604020202020204" pitchFamily="34" charset="0"/>
              </a:rPr>
              <a:t>www.googleimages.com</a:t>
            </a:r>
          </a:p>
        </p:txBody>
      </p:sp>
    </p:spTree>
    <p:extLst>
      <p:ext uri="{BB962C8B-B14F-4D97-AF65-F5344CB8AC3E}">
        <p14:creationId xmlns:p14="http://schemas.microsoft.com/office/powerpoint/2010/main" val="2940142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6863" y="860922"/>
            <a:ext cx="7199441" cy="466923"/>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a:cs typeface="Arial"/>
              </a:rPr>
              <a:t>Activity Base Costing ABC – Case Study Nautic, LLC</a:t>
            </a:r>
            <a:r>
              <a:rPr lang="en-GB" sz="1200" b="1" dirty="0">
                <a:latin typeface="Arial"/>
                <a:ea typeface="Calibri"/>
                <a:cs typeface="Arial"/>
              </a:rPr>
              <a:t> </a:t>
            </a:r>
            <a:endParaRPr lang="en-GB" sz="1150" i="1"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v"/>
            </a:pPr>
            <a:endParaRPr lang="en-US" sz="1150" dirty="0">
              <a:latin typeface="Arial" panose="020B0604020202020204" pitchFamily="34" charset="0"/>
              <a:cs typeface="Arial" panose="020B0604020202020204" pitchFamily="34" charset="0"/>
            </a:endParaRPr>
          </a:p>
        </p:txBody>
      </p:sp>
      <p:sp>
        <p:nvSpPr>
          <p:cNvPr id="2" name="Título 1">
            <a:extLst>
              <a:ext uri="{FF2B5EF4-FFF2-40B4-BE49-F238E27FC236}">
                <a16:creationId xmlns:a16="http://schemas.microsoft.com/office/drawing/2014/main" id="{E1E0B911-EF6C-47CC-533B-0899FB85A3F6}"/>
              </a:ext>
            </a:extLst>
          </p:cNvPr>
          <p:cNvSpPr txBox="1">
            <a:spLocks/>
          </p:cNvSpPr>
          <p:nvPr/>
        </p:nvSpPr>
        <p:spPr>
          <a:xfrm>
            <a:off x="6660962" y="190211"/>
            <a:ext cx="1704204" cy="431070"/>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 sz="1950" b="1" dirty="0">
              <a:solidFill>
                <a:srgbClr val="921824"/>
              </a:solidFill>
              <a:latin typeface="Georgia" panose="02040502050405020303" pitchFamily="18" charset="0"/>
            </a:endParaRPr>
          </a:p>
        </p:txBody>
      </p:sp>
      <p:sp>
        <p:nvSpPr>
          <p:cNvPr id="3" name="CuadroTexto 2">
            <a:extLst>
              <a:ext uri="{FF2B5EF4-FFF2-40B4-BE49-F238E27FC236}">
                <a16:creationId xmlns:a16="http://schemas.microsoft.com/office/drawing/2014/main" id="{7B07B872-D442-7620-39CE-BE9A223BCD9C}"/>
              </a:ext>
            </a:extLst>
          </p:cNvPr>
          <p:cNvSpPr txBox="1"/>
          <p:nvPr/>
        </p:nvSpPr>
        <p:spPr>
          <a:xfrm>
            <a:off x="313623" y="589014"/>
            <a:ext cx="7199441" cy="337465"/>
          </a:xfrm>
          <a:prstGeom prst="rect">
            <a:avLst/>
          </a:prstGeom>
          <a:noFill/>
        </p:spPr>
        <p:txBody>
          <a:bodyPr wrap="square" lIns="91440" tIns="45720" rIns="91440" bIns="45720" anchor="t">
            <a:spAutoFit/>
          </a:bodyPr>
          <a:lstStyle/>
          <a:p>
            <a:pPr>
              <a:lnSpc>
                <a:spcPct val="107000"/>
              </a:lnSpc>
              <a:spcAft>
                <a:spcPts val="800"/>
              </a:spcAft>
            </a:pPr>
            <a:r>
              <a:rPr lang="en-GB" sz="1600" b="1">
                <a:solidFill>
                  <a:srgbClr val="90292A"/>
                </a:solidFill>
                <a:effectLst/>
                <a:latin typeface="Georgia"/>
                <a:ea typeface="Calibri"/>
                <a:cs typeface="Arial"/>
              </a:rPr>
              <a:t>Managerial Accounting Cost Method Approach and Techniques</a:t>
            </a:r>
            <a:r>
              <a:rPr lang="en-GB" sz="1600" b="1" i="1" dirty="0">
                <a:solidFill>
                  <a:srgbClr val="C00000"/>
                </a:solidFill>
                <a:latin typeface="Georgia"/>
                <a:ea typeface="Calibri"/>
                <a:cs typeface="Arial"/>
              </a:rPr>
              <a:t>  </a:t>
            </a:r>
            <a:endParaRPr lang="en-US" sz="1600" b="1" i="1" dirty="0">
              <a:solidFill>
                <a:srgbClr val="C00000"/>
              </a:solidFill>
              <a:effectLst/>
              <a:latin typeface="Georgia" panose="02040502050405020303" pitchFamily="18" charset="0"/>
              <a:ea typeface="Calibri" panose="020F050202020403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F4CBFBC1-6BD4-7B44-15F0-BFE996D9CCFF}"/>
              </a:ext>
            </a:extLst>
          </p:cNvPr>
          <p:cNvSpPr txBox="1"/>
          <p:nvPr/>
        </p:nvSpPr>
        <p:spPr>
          <a:xfrm>
            <a:off x="313623" y="1094383"/>
            <a:ext cx="7741806" cy="2123658"/>
          </a:xfrm>
          <a:prstGeom prst="rect">
            <a:avLst/>
          </a:prstGeom>
          <a:noFill/>
        </p:spPr>
        <p:txBody>
          <a:bodyPr wrap="square" lIns="91440" tIns="45720" rIns="91440" bIns="45720" anchor="t">
            <a:spAutoFit/>
          </a:bodyPr>
          <a:lstStyle/>
          <a:p>
            <a:endParaRPr lang="en-US" sz="1100" dirty="0">
              <a:latin typeface="Arial"/>
              <a:cs typeface="Arial" panose="020B0604020202020204" pitchFamily="34" charset="0"/>
            </a:endParaRPr>
          </a:p>
          <a:p>
            <a:pPr algn="l"/>
            <a:r>
              <a:rPr lang="en-US" sz="1100" dirty="0">
                <a:latin typeface="Arial"/>
                <a:cs typeface="Arial"/>
              </a:rPr>
              <a:t>Step 1 </a:t>
            </a:r>
            <a:r>
              <a:rPr lang="en-US" sz="1100" i="0" dirty="0">
                <a:effectLst/>
                <a:latin typeface="Arial"/>
                <a:cs typeface="Arial"/>
              </a:rPr>
              <a:t>Identify costly activities required to complete products.</a:t>
            </a:r>
          </a:p>
          <a:p>
            <a:pPr marL="171450" indent="-171450" algn="l">
              <a:buFont typeface="Arial" panose="020B0604020202020204" pitchFamily="34" charset="0"/>
              <a:buChar char="•"/>
            </a:pPr>
            <a:r>
              <a:rPr lang="en-US" sz="1100" i="0" dirty="0">
                <a:effectLst/>
                <a:latin typeface="Arial"/>
                <a:cs typeface="Arial"/>
              </a:rPr>
              <a:t>After meeting with personnel throughout the company, Nautic’s accountant identified the following activities as having the biggest impact on overhead costs:</a:t>
            </a:r>
          </a:p>
          <a:p>
            <a:pPr marL="628650" lvl="1" indent="-171450">
              <a:buFont typeface="Wingdings" panose="05000000000000000000" pitchFamily="2" charset="2"/>
              <a:buChar char="v"/>
            </a:pPr>
            <a:r>
              <a:rPr lang="en-US" sz="1100" dirty="0">
                <a:latin typeface="Arial"/>
                <a:cs typeface="Arial"/>
              </a:rPr>
              <a:t>Purchasing materials</a:t>
            </a:r>
          </a:p>
          <a:p>
            <a:pPr marL="628650" lvl="1" indent="-171450">
              <a:buFont typeface="Wingdings" panose="05000000000000000000" pitchFamily="2" charset="2"/>
              <a:buChar char="v"/>
            </a:pPr>
            <a:r>
              <a:rPr lang="en-US" sz="1100" dirty="0">
                <a:latin typeface="Arial"/>
                <a:cs typeface="Arial"/>
              </a:rPr>
              <a:t>Setting up machines</a:t>
            </a:r>
          </a:p>
          <a:p>
            <a:pPr marL="628650" lvl="1" indent="-171450">
              <a:buFont typeface="Wingdings" panose="05000000000000000000" pitchFamily="2" charset="2"/>
              <a:buChar char="v"/>
            </a:pPr>
            <a:r>
              <a:rPr lang="en-US" sz="1100" dirty="0">
                <a:latin typeface="Arial"/>
                <a:cs typeface="Arial"/>
              </a:rPr>
              <a:t>Running machines</a:t>
            </a:r>
          </a:p>
          <a:p>
            <a:pPr marL="628650" lvl="1" indent="-171450">
              <a:buFont typeface="Wingdings" panose="05000000000000000000" pitchFamily="2" charset="2"/>
              <a:buChar char="v"/>
            </a:pPr>
            <a:r>
              <a:rPr lang="en-US" sz="1100" dirty="0">
                <a:latin typeface="Arial"/>
                <a:cs typeface="Arial"/>
              </a:rPr>
              <a:t>Assembling products</a:t>
            </a:r>
          </a:p>
          <a:p>
            <a:pPr marL="628650" lvl="1" indent="-171450">
              <a:buFont typeface="Wingdings" panose="05000000000000000000" pitchFamily="2" charset="2"/>
              <a:buChar char="v"/>
            </a:pPr>
            <a:r>
              <a:rPr lang="en-US" sz="1100" dirty="0">
                <a:latin typeface="Arial"/>
                <a:cs typeface="Arial"/>
              </a:rPr>
              <a:t>Inspecting finished products</a:t>
            </a:r>
          </a:p>
          <a:p>
            <a:pPr algn="l"/>
            <a:endParaRPr lang="en-US" sz="1100" i="0" dirty="0">
              <a:effectLst/>
              <a:latin typeface="Arial"/>
              <a:cs typeface="Arial"/>
            </a:endParaRPr>
          </a:p>
          <a:p>
            <a:pPr algn="l"/>
            <a:r>
              <a:rPr lang="en-US" sz="1100" dirty="0">
                <a:latin typeface="Arial"/>
                <a:cs typeface="Arial"/>
              </a:rPr>
              <a:t>Step 2 </a:t>
            </a:r>
            <a:r>
              <a:rPr lang="en-US" sz="1100" i="0" dirty="0">
                <a:effectLst/>
                <a:latin typeface="Arial"/>
                <a:cs typeface="Arial"/>
              </a:rPr>
              <a:t>Assign overhead costs to the activities identified in step 1</a:t>
            </a:r>
          </a:p>
          <a:p>
            <a:pPr marL="171450" indent="-171450" algn="l">
              <a:buFont typeface="Arial" panose="020B0604020202020204" pitchFamily="34" charset="0"/>
              <a:buChar char="•"/>
            </a:pPr>
            <a:r>
              <a:rPr lang="en-US" sz="1100" b="0" i="0" dirty="0">
                <a:solidFill>
                  <a:srgbClr val="000000"/>
                </a:solidFill>
                <a:effectLst/>
                <a:latin typeface="Arial"/>
                <a:cs typeface="Arial"/>
              </a:rPr>
              <a:t>The accountant at Nautic developed the following allocations after careful review of all overhead costs</a:t>
            </a:r>
            <a:endParaRPr lang="en-US" sz="1100" dirty="0">
              <a:latin typeface="Arial"/>
              <a:cs typeface="Arial"/>
            </a:endParaRPr>
          </a:p>
        </p:txBody>
      </p:sp>
      <p:pic>
        <p:nvPicPr>
          <p:cNvPr id="5" name="Imagen 4">
            <a:extLst>
              <a:ext uri="{FF2B5EF4-FFF2-40B4-BE49-F238E27FC236}">
                <a16:creationId xmlns:a16="http://schemas.microsoft.com/office/drawing/2014/main" id="{D6F39402-B190-00C2-B389-715BBC31881E}"/>
              </a:ext>
            </a:extLst>
          </p:cNvPr>
          <p:cNvPicPr>
            <a:picLocks noChangeAspect="1"/>
          </p:cNvPicPr>
          <p:nvPr/>
        </p:nvPicPr>
        <p:blipFill>
          <a:blip r:embed="rId2"/>
          <a:stretch>
            <a:fillRect/>
          </a:stretch>
        </p:blipFill>
        <p:spPr>
          <a:xfrm>
            <a:off x="1393371" y="3402706"/>
            <a:ext cx="4782458" cy="1151779"/>
          </a:xfrm>
          <a:prstGeom prst="rect">
            <a:avLst/>
          </a:prstGeom>
        </p:spPr>
      </p:pic>
      <p:sp>
        <p:nvSpPr>
          <p:cNvPr id="8" name="CuadroTexto 7">
            <a:extLst>
              <a:ext uri="{FF2B5EF4-FFF2-40B4-BE49-F238E27FC236}">
                <a16:creationId xmlns:a16="http://schemas.microsoft.com/office/drawing/2014/main" id="{F80358F8-98D0-7F2C-8A88-12571012704C}"/>
              </a:ext>
            </a:extLst>
          </p:cNvPr>
          <p:cNvSpPr txBox="1"/>
          <p:nvPr/>
        </p:nvSpPr>
        <p:spPr>
          <a:xfrm>
            <a:off x="5444512" y="4511328"/>
            <a:ext cx="1114078" cy="184666"/>
          </a:xfrm>
          <a:prstGeom prst="rect">
            <a:avLst/>
          </a:prstGeom>
          <a:noFill/>
        </p:spPr>
        <p:txBody>
          <a:bodyPr wrap="square">
            <a:spAutoFit/>
          </a:bodyPr>
          <a:lstStyle/>
          <a:p>
            <a:r>
              <a:rPr lang="en-US" sz="600" dirty="0">
                <a:latin typeface="Arial" panose="020B0604020202020204" pitchFamily="34" charset="0"/>
                <a:cs typeface="Arial" panose="020B0604020202020204" pitchFamily="34" charset="0"/>
              </a:rPr>
              <a:t>www.libretext.org</a:t>
            </a:r>
          </a:p>
        </p:txBody>
      </p:sp>
    </p:spTree>
    <p:extLst>
      <p:ext uri="{BB962C8B-B14F-4D97-AF65-F5344CB8AC3E}">
        <p14:creationId xmlns:p14="http://schemas.microsoft.com/office/powerpoint/2010/main" val="3891131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6863" y="860922"/>
            <a:ext cx="7199441" cy="466923"/>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a:cs typeface="Arial"/>
              </a:rPr>
              <a:t>Activity Base Costing ABC– Case Study Nautic, LLC</a:t>
            </a:r>
            <a:r>
              <a:rPr lang="en-GB" sz="1200" dirty="0">
                <a:latin typeface="Arial"/>
                <a:ea typeface="Calibri"/>
                <a:cs typeface="Arial"/>
              </a:rPr>
              <a:t> </a:t>
            </a:r>
            <a:endParaRPr lang="en-GB" sz="1150" i="1"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v"/>
            </a:pPr>
            <a:endParaRPr lang="en-US" sz="115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7B07B872-D442-7620-39CE-BE9A223BCD9C}"/>
              </a:ext>
            </a:extLst>
          </p:cNvPr>
          <p:cNvSpPr txBox="1"/>
          <p:nvPr/>
        </p:nvSpPr>
        <p:spPr>
          <a:xfrm>
            <a:off x="313623" y="589014"/>
            <a:ext cx="7199441" cy="337465"/>
          </a:xfrm>
          <a:prstGeom prst="rect">
            <a:avLst/>
          </a:prstGeom>
          <a:noFill/>
        </p:spPr>
        <p:txBody>
          <a:bodyPr wrap="square" lIns="91440" tIns="45720" rIns="91440" bIns="45720" anchor="t">
            <a:spAutoFit/>
          </a:bodyPr>
          <a:lstStyle/>
          <a:p>
            <a:pPr>
              <a:lnSpc>
                <a:spcPct val="107000"/>
              </a:lnSpc>
              <a:spcAft>
                <a:spcPts val="800"/>
              </a:spcAft>
            </a:pPr>
            <a:r>
              <a:rPr lang="en-GB" sz="1600" b="1">
                <a:solidFill>
                  <a:srgbClr val="90292A"/>
                </a:solidFill>
                <a:effectLst/>
                <a:latin typeface="Georgia"/>
                <a:ea typeface="Calibri"/>
                <a:cs typeface="Arial"/>
              </a:rPr>
              <a:t>Managerial Accounting Cost Method Approach and Techniques</a:t>
            </a:r>
            <a:r>
              <a:rPr lang="en-GB" sz="1600" b="1" i="1" dirty="0">
                <a:solidFill>
                  <a:srgbClr val="C00000"/>
                </a:solidFill>
                <a:latin typeface="Georgia"/>
                <a:ea typeface="Calibri"/>
                <a:cs typeface="Arial"/>
              </a:rPr>
              <a:t> </a:t>
            </a:r>
            <a:endParaRPr lang="en-US" sz="1600" b="1" i="1" dirty="0">
              <a:solidFill>
                <a:srgbClr val="C00000"/>
              </a:solidFill>
              <a:effectLst/>
              <a:latin typeface="Georgia" panose="02040502050405020303" pitchFamily="18" charset="0"/>
              <a:ea typeface="Calibri" panose="020F050202020403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F4CBFBC1-6BD4-7B44-15F0-BFE996D9CCFF}"/>
              </a:ext>
            </a:extLst>
          </p:cNvPr>
          <p:cNvSpPr txBox="1"/>
          <p:nvPr/>
        </p:nvSpPr>
        <p:spPr>
          <a:xfrm>
            <a:off x="313623" y="1094383"/>
            <a:ext cx="7741806" cy="1200329"/>
          </a:xfrm>
          <a:prstGeom prst="rect">
            <a:avLst/>
          </a:prstGeom>
          <a:noFill/>
        </p:spPr>
        <p:txBody>
          <a:bodyPr wrap="square" lIns="91440" tIns="45720" rIns="91440" bIns="45720" anchor="t">
            <a:spAutoFit/>
          </a:bodyPr>
          <a:lstStyle/>
          <a:p>
            <a:endParaRPr lang="en-US" sz="1200" dirty="0">
              <a:latin typeface="Arial" panose="020B0604020202020204" pitchFamily="34" charset="0"/>
              <a:cs typeface="Arial" panose="020B0604020202020204" pitchFamily="34" charset="0"/>
            </a:endParaRPr>
          </a:p>
          <a:p>
            <a:pPr algn="l"/>
            <a:r>
              <a:rPr lang="en-US" sz="1200" dirty="0">
                <a:latin typeface="Arial" panose="020B0604020202020204" pitchFamily="34" charset="0"/>
                <a:cs typeface="Arial" panose="020B0604020202020204" pitchFamily="34" charset="0"/>
              </a:rPr>
              <a:t>Step 3 </a:t>
            </a:r>
            <a:r>
              <a:rPr lang="en-US" sz="1200" i="0" dirty="0">
                <a:effectLst/>
                <a:latin typeface="Arial" panose="020B0604020202020204" pitchFamily="34" charset="0"/>
                <a:cs typeface="Arial" panose="020B0604020202020204" pitchFamily="34" charset="0"/>
              </a:rPr>
              <a:t>Identify the cost driver for each activity</a:t>
            </a:r>
          </a:p>
          <a:p>
            <a:pPr marL="171450" indent="-171450" algn="l">
              <a:buFont typeface="Arial" panose="020B0604020202020204" pitchFamily="34" charset="0"/>
              <a:buChar char="•"/>
            </a:pPr>
            <a:r>
              <a:rPr lang="en-US" sz="1200" i="0" dirty="0">
                <a:effectLst/>
                <a:latin typeface="Arial"/>
                <a:cs typeface="Arial"/>
              </a:rPr>
              <a:t>A cost driver is the action that causes the costs associated with the activity by interviewing key personnel</a:t>
            </a:r>
            <a:r>
              <a:rPr lang="en-US" sz="1200" dirty="0">
                <a:latin typeface="Arial"/>
                <a:cs typeface="Arial"/>
              </a:rPr>
              <a:t>.</a:t>
            </a:r>
            <a:endParaRPr lang="en-US" sz="1200" i="0" dirty="0">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i="0" dirty="0">
                <a:effectLst/>
                <a:latin typeface="Arial"/>
                <a:cs typeface="Arial"/>
              </a:rPr>
              <a:t>Identifying cost drivers requires gathering information and interviewing key personnel in various areas</a:t>
            </a:r>
            <a:r>
              <a:rPr lang="en-US" sz="1200" dirty="0">
                <a:latin typeface="Arial"/>
                <a:cs typeface="Arial"/>
              </a:rPr>
              <a:t>. </a:t>
            </a:r>
            <a:endParaRPr lang="en-US" sz="120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200" i="0" dirty="0">
                <a:effectLst/>
                <a:latin typeface="Arial" panose="020B0604020202020204" pitchFamily="34" charset="0"/>
                <a:cs typeface="Arial" panose="020B0604020202020204" pitchFamily="34" charset="0"/>
              </a:rPr>
              <a:t>After scrutiny of the process required for each activity, Nautic LLC established the following cost drivers:</a:t>
            </a:r>
          </a:p>
          <a:p>
            <a:pPr algn="l"/>
            <a:r>
              <a:rPr lang="en-US" sz="1200" dirty="0">
                <a:latin typeface="Arial" panose="020B0604020202020204" pitchFamily="34" charset="0"/>
                <a:cs typeface="Arial" panose="020B0604020202020204" pitchFamily="34" charset="0"/>
              </a:rPr>
              <a:t> </a:t>
            </a:r>
            <a:r>
              <a:rPr lang="en-US" sz="1200" i="0" dirty="0">
                <a:effectLst/>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2DCF15BB-7D9A-649A-C5D7-3C8B53B7B5C7}"/>
              </a:ext>
            </a:extLst>
          </p:cNvPr>
          <p:cNvPicPr>
            <a:picLocks noChangeAspect="1"/>
          </p:cNvPicPr>
          <p:nvPr/>
        </p:nvPicPr>
        <p:blipFill>
          <a:blip r:embed="rId2"/>
          <a:stretch>
            <a:fillRect/>
          </a:stretch>
        </p:blipFill>
        <p:spPr>
          <a:xfrm>
            <a:off x="957943" y="2387045"/>
            <a:ext cx="6398829" cy="1686548"/>
          </a:xfrm>
          <a:prstGeom prst="rect">
            <a:avLst/>
          </a:prstGeom>
        </p:spPr>
      </p:pic>
      <p:sp>
        <p:nvSpPr>
          <p:cNvPr id="9" name="CuadroTexto 8">
            <a:extLst>
              <a:ext uri="{FF2B5EF4-FFF2-40B4-BE49-F238E27FC236}">
                <a16:creationId xmlns:a16="http://schemas.microsoft.com/office/drawing/2014/main" id="{9760E9D4-DB2F-2F33-4F7C-30422E8E1E17}"/>
              </a:ext>
            </a:extLst>
          </p:cNvPr>
          <p:cNvSpPr txBox="1"/>
          <p:nvPr/>
        </p:nvSpPr>
        <p:spPr>
          <a:xfrm>
            <a:off x="6593007" y="3956784"/>
            <a:ext cx="1114078" cy="184666"/>
          </a:xfrm>
          <a:prstGeom prst="rect">
            <a:avLst/>
          </a:prstGeom>
          <a:noFill/>
        </p:spPr>
        <p:txBody>
          <a:bodyPr wrap="square">
            <a:spAutoFit/>
          </a:bodyPr>
          <a:lstStyle/>
          <a:p>
            <a:r>
              <a:rPr lang="en-US" sz="600" dirty="0">
                <a:latin typeface="Arial" panose="020B0604020202020204" pitchFamily="34" charset="0"/>
                <a:cs typeface="Arial" panose="020B0604020202020204" pitchFamily="34" charset="0"/>
              </a:rPr>
              <a:t>www.libretext.org</a:t>
            </a:r>
          </a:p>
        </p:txBody>
      </p:sp>
    </p:spTree>
    <p:extLst>
      <p:ext uri="{BB962C8B-B14F-4D97-AF65-F5344CB8AC3E}">
        <p14:creationId xmlns:p14="http://schemas.microsoft.com/office/powerpoint/2010/main" val="656422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6863" y="860922"/>
            <a:ext cx="7199441" cy="466923"/>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a:cs typeface="Arial"/>
              </a:rPr>
              <a:t>Activity Base Costing ABC– Case Study Nautic, LLC</a:t>
            </a:r>
            <a:r>
              <a:rPr lang="en-GB" sz="1200" b="1" dirty="0">
                <a:latin typeface="Arial"/>
                <a:ea typeface="Calibri"/>
                <a:cs typeface="Arial"/>
              </a:rPr>
              <a:t> </a:t>
            </a:r>
            <a:endParaRPr lang="en-GB" sz="1150" i="1"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v"/>
            </a:pPr>
            <a:endParaRPr lang="en-US" sz="1150" dirty="0">
              <a:latin typeface="Arial" panose="020B0604020202020204" pitchFamily="34" charset="0"/>
              <a:cs typeface="Arial" panose="020B0604020202020204" pitchFamily="34" charset="0"/>
            </a:endParaRPr>
          </a:p>
        </p:txBody>
      </p:sp>
      <p:sp>
        <p:nvSpPr>
          <p:cNvPr id="2" name="Título 1">
            <a:extLst>
              <a:ext uri="{FF2B5EF4-FFF2-40B4-BE49-F238E27FC236}">
                <a16:creationId xmlns:a16="http://schemas.microsoft.com/office/drawing/2014/main" id="{E1E0B911-EF6C-47CC-533B-0899FB85A3F6}"/>
              </a:ext>
            </a:extLst>
          </p:cNvPr>
          <p:cNvSpPr txBox="1">
            <a:spLocks/>
          </p:cNvSpPr>
          <p:nvPr/>
        </p:nvSpPr>
        <p:spPr>
          <a:xfrm>
            <a:off x="6660962" y="190211"/>
            <a:ext cx="1704204" cy="431070"/>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 sz="1950" b="1" dirty="0">
              <a:solidFill>
                <a:srgbClr val="921824"/>
              </a:solidFill>
              <a:latin typeface="Georgia" panose="02040502050405020303" pitchFamily="18" charset="0"/>
            </a:endParaRPr>
          </a:p>
        </p:txBody>
      </p:sp>
      <p:sp>
        <p:nvSpPr>
          <p:cNvPr id="3" name="CuadroTexto 2">
            <a:extLst>
              <a:ext uri="{FF2B5EF4-FFF2-40B4-BE49-F238E27FC236}">
                <a16:creationId xmlns:a16="http://schemas.microsoft.com/office/drawing/2014/main" id="{7B07B872-D442-7620-39CE-BE9A223BCD9C}"/>
              </a:ext>
            </a:extLst>
          </p:cNvPr>
          <p:cNvSpPr txBox="1"/>
          <p:nvPr/>
        </p:nvSpPr>
        <p:spPr>
          <a:xfrm>
            <a:off x="313623" y="589014"/>
            <a:ext cx="7199441" cy="337465"/>
          </a:xfrm>
          <a:prstGeom prst="rect">
            <a:avLst/>
          </a:prstGeom>
          <a:noFill/>
        </p:spPr>
        <p:txBody>
          <a:bodyPr wrap="square" lIns="91440" tIns="45720" rIns="91440" bIns="45720" anchor="t">
            <a:spAutoFit/>
          </a:bodyPr>
          <a:lstStyle/>
          <a:p>
            <a:pPr>
              <a:lnSpc>
                <a:spcPct val="107000"/>
              </a:lnSpc>
              <a:spcAft>
                <a:spcPts val="800"/>
              </a:spcAft>
            </a:pPr>
            <a:r>
              <a:rPr lang="en-GB" sz="1600" b="1" dirty="0">
                <a:solidFill>
                  <a:srgbClr val="90292A"/>
                </a:solidFill>
                <a:effectLst/>
                <a:latin typeface="Georgia"/>
                <a:ea typeface="Calibri"/>
                <a:cs typeface="Arial"/>
              </a:rPr>
              <a:t>Managerial Accounting Cost Method Approach and Techniques</a:t>
            </a:r>
            <a:r>
              <a:rPr lang="en-GB" sz="1600" b="1" i="1" dirty="0">
                <a:solidFill>
                  <a:srgbClr val="C00000"/>
                </a:solidFill>
                <a:latin typeface="Georgia"/>
                <a:ea typeface="Calibri"/>
                <a:cs typeface="Arial"/>
              </a:rPr>
              <a:t>  </a:t>
            </a:r>
            <a:endParaRPr lang="en-US" sz="1600" b="1" i="1" dirty="0">
              <a:solidFill>
                <a:srgbClr val="C00000"/>
              </a:solidFill>
              <a:effectLst/>
              <a:latin typeface="Georgia" panose="02040502050405020303" pitchFamily="18" charset="0"/>
              <a:ea typeface="Calibri" panose="020F050202020403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F4CBFBC1-6BD4-7B44-15F0-BFE996D9CCFF}"/>
              </a:ext>
            </a:extLst>
          </p:cNvPr>
          <p:cNvSpPr txBox="1"/>
          <p:nvPr/>
        </p:nvSpPr>
        <p:spPr>
          <a:xfrm>
            <a:off x="313623" y="1094383"/>
            <a:ext cx="7741806" cy="1015663"/>
          </a:xfrm>
          <a:prstGeom prst="rect">
            <a:avLst/>
          </a:prstGeom>
          <a:noFill/>
        </p:spPr>
        <p:txBody>
          <a:bodyPr wrap="square" lIns="91440" tIns="45720" rIns="91440" bIns="45720" anchor="t">
            <a:spAutoFit/>
          </a:bodyPr>
          <a:lstStyle/>
          <a:p>
            <a:endParaRPr lang="en-US" sz="1200" dirty="0">
              <a:latin typeface="Arial" panose="020B0604020202020204" pitchFamily="34" charset="0"/>
              <a:cs typeface="Arial" panose="020B0604020202020204" pitchFamily="34" charset="0"/>
            </a:endParaRPr>
          </a:p>
          <a:p>
            <a:pPr algn="l"/>
            <a:r>
              <a:rPr lang="en-US" sz="1200" dirty="0">
                <a:latin typeface="Arial"/>
                <a:cs typeface="Arial"/>
              </a:rPr>
              <a:t>Step 4 </a:t>
            </a:r>
            <a:r>
              <a:rPr lang="en-US" sz="1200" i="0" dirty="0">
                <a:effectLst/>
                <a:latin typeface="Arial"/>
                <a:cs typeface="Arial"/>
              </a:rPr>
              <a:t>Calculate a predetermined overhead rate for each activity</a:t>
            </a:r>
          </a:p>
          <a:p>
            <a:pPr marL="171450" indent="-171450" algn="l">
              <a:buFont typeface="Arial" panose="020B0604020202020204" pitchFamily="34" charset="0"/>
              <a:buChar char="•"/>
            </a:pPr>
            <a:r>
              <a:rPr lang="en-US" sz="1200" b="0" i="0" dirty="0">
                <a:solidFill>
                  <a:srgbClr val="000000"/>
                </a:solidFill>
                <a:effectLst/>
                <a:latin typeface="Arial"/>
                <a:cs typeface="Arial"/>
              </a:rPr>
              <a:t>Dividing the estimated overhead costs (step 2) by the estimated level of </a:t>
            </a:r>
            <a:r>
              <a:rPr lang="en-US" sz="1200" b="0" i="0" u="none" strike="noStrike" dirty="0">
                <a:solidFill>
                  <a:srgbClr val="000000"/>
                </a:solidFill>
                <a:effectLst/>
                <a:latin typeface="Arial"/>
                <a:cs typeface="Arial"/>
              </a:rPr>
              <a:t>cost driver activity </a:t>
            </a:r>
            <a:r>
              <a:rPr lang="en-US" sz="1200" b="0" i="0" dirty="0">
                <a:solidFill>
                  <a:srgbClr val="000000"/>
                </a:solidFill>
                <a:effectLst/>
                <a:latin typeface="Arial"/>
                <a:cs typeface="Arial"/>
              </a:rPr>
              <a:t>(step 3)</a:t>
            </a:r>
          </a:p>
          <a:p>
            <a:pPr marL="171450" indent="-171450" algn="l">
              <a:buFont typeface="Arial" panose="020B0604020202020204" pitchFamily="34" charset="0"/>
              <a:buChar char="•"/>
            </a:pPr>
            <a:r>
              <a:rPr lang="en-US" sz="1200" dirty="0">
                <a:solidFill>
                  <a:srgbClr val="000000"/>
                </a:solidFill>
                <a:latin typeface="Arial"/>
                <a:cs typeface="Arial"/>
              </a:rPr>
              <a:t>Predetermined Overhead rate for Nautic, LLC:</a:t>
            </a:r>
            <a:endParaRPr lang="en-US" sz="1200" i="0" dirty="0">
              <a:effectLst/>
              <a:latin typeface="Arial"/>
              <a:cs typeface="Arial"/>
            </a:endParaRPr>
          </a:p>
          <a:p>
            <a:r>
              <a:rPr lang="en-US" sz="1200" dirty="0">
                <a:latin typeface="Arial"/>
                <a:cs typeface="Arial"/>
              </a:rPr>
              <a:t>  </a:t>
            </a:r>
            <a:endParaRPr lang="en-US" sz="1200" dirty="0">
              <a:latin typeface="Arial" panose="020B0604020202020204" pitchFamily="34" charset="0"/>
              <a:cs typeface="Arial" panose="020B0604020202020204" pitchFamily="34" charset="0"/>
            </a:endParaRPr>
          </a:p>
        </p:txBody>
      </p:sp>
      <p:pic>
        <p:nvPicPr>
          <p:cNvPr id="5122" name="Picture 2">
            <a:extLst>
              <a:ext uri="{FF2B5EF4-FFF2-40B4-BE49-F238E27FC236}">
                <a16:creationId xmlns:a16="http://schemas.microsoft.com/office/drawing/2014/main" id="{6A3ED8A3-1009-1D16-A40E-BCA0E09838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314" y="1933628"/>
            <a:ext cx="6591408" cy="1794943"/>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1E7104B8-D451-1137-B7A6-F2E72476C4E9}"/>
              </a:ext>
            </a:extLst>
          </p:cNvPr>
          <p:cNvSpPr txBox="1"/>
          <p:nvPr/>
        </p:nvSpPr>
        <p:spPr>
          <a:xfrm>
            <a:off x="373741" y="3728571"/>
            <a:ext cx="8530773" cy="461665"/>
          </a:xfrm>
          <a:prstGeom prst="rect">
            <a:avLst/>
          </a:prstGeom>
          <a:noFill/>
        </p:spPr>
        <p:txBody>
          <a:bodyPr wrap="square">
            <a:spAutoFit/>
          </a:bodyPr>
          <a:lstStyle/>
          <a:p>
            <a:pPr marL="285750" indent="-285750" algn="l">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For each purchase requisition processed, products </a:t>
            </a:r>
            <a:r>
              <a:rPr lang="en-US" sz="1200" b="0" i="0" dirty="0">
                <a:solidFill>
                  <a:srgbClr val="000000"/>
                </a:solidFill>
                <a:effectLst/>
                <a:latin typeface="Arial" panose="020B0604020202020204" pitchFamily="34" charset="0"/>
                <a:cs typeface="Arial" panose="020B0604020202020204" pitchFamily="34" charset="0"/>
              </a:rPr>
              <a:t>will be charged $120 in overhead costs, $800 for each machine setup, $30 for each machine hour used, $6 for each </a:t>
            </a:r>
            <a:r>
              <a:rPr lang="en-US" sz="1200" b="0" i="0" u="none" strike="noStrike" dirty="0">
                <a:solidFill>
                  <a:srgbClr val="000000"/>
                </a:solidFill>
                <a:effectLst/>
                <a:latin typeface="Arial" panose="020B0604020202020204" pitchFamily="34" charset="0"/>
                <a:cs typeface="Arial" panose="020B0604020202020204" pitchFamily="34" charset="0"/>
              </a:rPr>
              <a:t>direct labor </a:t>
            </a:r>
            <a:r>
              <a:rPr lang="en-US" sz="1200" b="0" i="0" dirty="0">
                <a:solidFill>
                  <a:srgbClr val="000000"/>
                </a:solidFill>
                <a:effectLst/>
                <a:latin typeface="Arial" panose="020B0604020202020204" pitchFamily="34" charset="0"/>
                <a:cs typeface="Arial" panose="020B0604020202020204" pitchFamily="34" charset="0"/>
              </a:rPr>
              <a:t>hour worked, and $50 for each hour of inspection time.</a:t>
            </a:r>
            <a:endParaRPr lang="en-US" sz="1200"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87A4301A-804F-4815-9733-F08CA4BE34CF}"/>
              </a:ext>
            </a:extLst>
          </p:cNvPr>
          <p:cNvSpPr txBox="1"/>
          <p:nvPr/>
        </p:nvSpPr>
        <p:spPr>
          <a:xfrm>
            <a:off x="6622998" y="3636238"/>
            <a:ext cx="1114078" cy="184666"/>
          </a:xfrm>
          <a:prstGeom prst="rect">
            <a:avLst/>
          </a:prstGeom>
          <a:noFill/>
        </p:spPr>
        <p:txBody>
          <a:bodyPr wrap="square">
            <a:spAutoFit/>
          </a:bodyPr>
          <a:lstStyle/>
          <a:p>
            <a:r>
              <a:rPr lang="en-US" sz="600" dirty="0">
                <a:latin typeface="Arial" panose="020B0604020202020204" pitchFamily="34" charset="0"/>
                <a:cs typeface="Arial" panose="020B0604020202020204" pitchFamily="34" charset="0"/>
              </a:rPr>
              <a:t>www.libretext.org</a:t>
            </a:r>
          </a:p>
        </p:txBody>
      </p:sp>
    </p:spTree>
    <p:extLst>
      <p:ext uri="{BB962C8B-B14F-4D97-AF65-F5344CB8AC3E}">
        <p14:creationId xmlns:p14="http://schemas.microsoft.com/office/powerpoint/2010/main" val="4062686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6863" y="860922"/>
            <a:ext cx="7199441" cy="466923"/>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a:cs typeface="Arial"/>
              </a:rPr>
              <a:t>Activity Base Costing ABC– Case Study Nautic, LLC</a:t>
            </a:r>
            <a:r>
              <a:rPr lang="en-GB" sz="1200" b="1" dirty="0">
                <a:latin typeface="Arial"/>
                <a:ea typeface="Calibri"/>
                <a:cs typeface="Arial"/>
              </a:rPr>
              <a:t> </a:t>
            </a:r>
            <a:endParaRPr lang="en-GB" sz="1150" b="1" i="1">
              <a:latin typeface="Arial" panose="020B0604020202020204" pitchFamily="34" charset="0"/>
              <a:cs typeface="Arial" panose="020B0604020202020204" pitchFamily="34" charset="0"/>
            </a:endParaRPr>
          </a:p>
          <a:p>
            <a:pPr marL="628650" lvl="1" indent="-171450">
              <a:buFont typeface="Wingdings" panose="05000000000000000000" pitchFamily="2" charset="2"/>
              <a:buChar char="v"/>
            </a:pPr>
            <a:endParaRPr lang="en-US" sz="1150" b="1"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7B07B872-D442-7620-39CE-BE9A223BCD9C}"/>
              </a:ext>
            </a:extLst>
          </p:cNvPr>
          <p:cNvSpPr txBox="1"/>
          <p:nvPr/>
        </p:nvSpPr>
        <p:spPr>
          <a:xfrm>
            <a:off x="313623" y="589014"/>
            <a:ext cx="7199441" cy="337465"/>
          </a:xfrm>
          <a:prstGeom prst="rect">
            <a:avLst/>
          </a:prstGeom>
          <a:noFill/>
        </p:spPr>
        <p:txBody>
          <a:bodyPr wrap="square" lIns="91440" tIns="45720" rIns="91440" bIns="45720" anchor="t">
            <a:spAutoFit/>
          </a:bodyPr>
          <a:lstStyle/>
          <a:p>
            <a:pPr>
              <a:lnSpc>
                <a:spcPct val="107000"/>
              </a:lnSpc>
              <a:spcAft>
                <a:spcPts val="800"/>
              </a:spcAft>
            </a:pPr>
            <a:r>
              <a:rPr lang="en-GB" sz="1600" b="1" dirty="0">
                <a:solidFill>
                  <a:srgbClr val="90292A"/>
                </a:solidFill>
                <a:effectLst/>
                <a:latin typeface="Georgia"/>
                <a:ea typeface="Calibri"/>
                <a:cs typeface="Arial"/>
              </a:rPr>
              <a:t>Managerial Accounting Cost Method Approach and Techniques</a:t>
            </a:r>
            <a:r>
              <a:rPr lang="en-GB" sz="1600" b="1" i="1" dirty="0">
                <a:solidFill>
                  <a:srgbClr val="C00000"/>
                </a:solidFill>
                <a:latin typeface="Georgia"/>
                <a:ea typeface="Calibri"/>
                <a:cs typeface="Arial"/>
              </a:rPr>
              <a:t>  </a:t>
            </a:r>
            <a:endParaRPr lang="en-US" sz="1600" b="1" i="1" dirty="0">
              <a:solidFill>
                <a:srgbClr val="C00000"/>
              </a:solidFill>
              <a:effectLst/>
              <a:latin typeface="Georgia" panose="02040502050405020303" pitchFamily="18" charset="0"/>
              <a:ea typeface="Calibri" panose="020F050202020403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F4CBFBC1-6BD4-7B44-15F0-BFE996D9CCFF}"/>
              </a:ext>
            </a:extLst>
          </p:cNvPr>
          <p:cNvSpPr txBox="1"/>
          <p:nvPr/>
        </p:nvSpPr>
        <p:spPr>
          <a:xfrm>
            <a:off x="331764" y="1094383"/>
            <a:ext cx="7549493" cy="830997"/>
          </a:xfrm>
          <a:prstGeom prst="rect">
            <a:avLst/>
          </a:prstGeom>
          <a:noFill/>
        </p:spPr>
        <p:txBody>
          <a:bodyPr wrap="square" lIns="91440" tIns="45720" rIns="91440" bIns="45720" anchor="t">
            <a:spAutoFit/>
          </a:bodyPr>
          <a:lstStyle/>
          <a:p>
            <a:endParaRPr lang="en-US" sz="1200" dirty="0">
              <a:latin typeface="Arial" panose="020B0604020202020204" pitchFamily="34" charset="0"/>
              <a:cs typeface="Arial" panose="020B0604020202020204" pitchFamily="34" charset="0"/>
            </a:endParaRPr>
          </a:p>
          <a:p>
            <a:r>
              <a:rPr lang="en-US" sz="1200" dirty="0">
                <a:latin typeface="Arial"/>
                <a:cs typeface="Arial"/>
              </a:rPr>
              <a:t>Step 5 </a:t>
            </a:r>
            <a:r>
              <a:rPr lang="en-US" sz="1200" i="0" dirty="0">
                <a:effectLst/>
                <a:latin typeface="Arial"/>
                <a:cs typeface="Arial"/>
              </a:rPr>
              <a:t>Allocate overhead costs to products</a:t>
            </a:r>
            <a:endParaRPr lang="en-US" sz="1200" dirty="0">
              <a:latin typeface="Arial"/>
              <a:cs typeface="Arial"/>
            </a:endParaRPr>
          </a:p>
          <a:p>
            <a:pPr marL="171450" indent="-171450">
              <a:buFont typeface="Arial" panose="020B0604020202020204" pitchFamily="34" charset="0"/>
              <a:buChar char="•"/>
            </a:pPr>
            <a:r>
              <a:rPr lang="en-US" sz="1200" b="0" i="0" dirty="0">
                <a:solidFill>
                  <a:srgbClr val="000000"/>
                </a:solidFill>
                <a:effectLst/>
                <a:latin typeface="Arial"/>
                <a:cs typeface="Arial"/>
              </a:rPr>
              <a:t>Overhead costs are allocated to products by multiplying the </a:t>
            </a:r>
            <a:r>
              <a:rPr lang="en-US" sz="1200" b="0" i="0" u="none" strike="noStrike" dirty="0">
                <a:solidFill>
                  <a:srgbClr val="000000"/>
                </a:solidFill>
                <a:effectLst/>
                <a:latin typeface="Arial"/>
                <a:cs typeface="Arial"/>
              </a:rPr>
              <a:t>predetermined overhead rate </a:t>
            </a:r>
            <a:r>
              <a:rPr lang="en-US" sz="1200" b="0" i="0" dirty="0">
                <a:solidFill>
                  <a:srgbClr val="000000"/>
                </a:solidFill>
                <a:effectLst/>
                <a:latin typeface="Arial"/>
                <a:cs typeface="Arial"/>
              </a:rPr>
              <a:t>for each </a:t>
            </a:r>
            <a:r>
              <a:rPr lang="en-US" sz="1200" b="0" i="0" u="none" strike="noStrike" dirty="0">
                <a:solidFill>
                  <a:srgbClr val="000000"/>
                </a:solidFill>
                <a:effectLst/>
                <a:latin typeface="Arial"/>
                <a:cs typeface="Arial"/>
              </a:rPr>
              <a:t>activity </a:t>
            </a:r>
            <a:r>
              <a:rPr lang="en-US" sz="1200" b="0" i="0" dirty="0">
                <a:solidFill>
                  <a:srgbClr val="000000"/>
                </a:solidFill>
                <a:effectLst/>
                <a:latin typeface="Arial"/>
                <a:cs typeface="Arial"/>
              </a:rPr>
              <a:t>(step 4) by the level of </a:t>
            </a:r>
            <a:r>
              <a:rPr lang="en-US" sz="1200" b="0" i="0" u="none" strike="noStrike" dirty="0">
                <a:solidFill>
                  <a:srgbClr val="000000"/>
                </a:solidFill>
                <a:effectLst/>
                <a:latin typeface="Arial"/>
                <a:cs typeface="Arial"/>
              </a:rPr>
              <a:t>cost driver activity </a:t>
            </a:r>
            <a:r>
              <a:rPr lang="en-US" sz="1200" b="0" i="0" dirty="0">
                <a:solidFill>
                  <a:srgbClr val="000000"/>
                </a:solidFill>
                <a:effectLst/>
                <a:latin typeface="Arial"/>
                <a:cs typeface="Arial"/>
              </a:rPr>
              <a:t>used by the product. </a:t>
            </a:r>
            <a:r>
              <a:rPr lang="en-US" sz="1200" dirty="0">
                <a:latin typeface="Arial"/>
                <a:cs typeface="Arial"/>
              </a:rPr>
              <a:t>  </a:t>
            </a:r>
            <a:endParaRPr lang="en-US" sz="1200" dirty="0">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95E888D3-F1FA-9C59-DBD7-3B0BECC2AB06}"/>
              </a:ext>
            </a:extLst>
          </p:cNvPr>
          <p:cNvPicPr>
            <a:picLocks noChangeAspect="1"/>
          </p:cNvPicPr>
          <p:nvPr/>
        </p:nvPicPr>
        <p:blipFill>
          <a:blip r:embed="rId2"/>
          <a:stretch>
            <a:fillRect/>
          </a:stretch>
        </p:blipFill>
        <p:spPr>
          <a:xfrm>
            <a:off x="669001" y="1930454"/>
            <a:ext cx="7009055" cy="1672140"/>
          </a:xfrm>
          <a:prstGeom prst="rect">
            <a:avLst/>
          </a:prstGeom>
        </p:spPr>
      </p:pic>
      <p:sp>
        <p:nvSpPr>
          <p:cNvPr id="8" name="CuadroTexto 7">
            <a:extLst>
              <a:ext uri="{FF2B5EF4-FFF2-40B4-BE49-F238E27FC236}">
                <a16:creationId xmlns:a16="http://schemas.microsoft.com/office/drawing/2014/main" id="{D9226314-FEC1-60E3-4892-10FD9794885E}"/>
              </a:ext>
            </a:extLst>
          </p:cNvPr>
          <p:cNvSpPr txBox="1"/>
          <p:nvPr/>
        </p:nvSpPr>
        <p:spPr>
          <a:xfrm>
            <a:off x="7042578" y="3602594"/>
            <a:ext cx="1114078" cy="184666"/>
          </a:xfrm>
          <a:prstGeom prst="rect">
            <a:avLst/>
          </a:prstGeom>
          <a:noFill/>
        </p:spPr>
        <p:txBody>
          <a:bodyPr wrap="square">
            <a:spAutoFit/>
          </a:bodyPr>
          <a:lstStyle/>
          <a:p>
            <a:r>
              <a:rPr lang="en-US" sz="600" dirty="0">
                <a:latin typeface="Arial" panose="020B0604020202020204" pitchFamily="34" charset="0"/>
                <a:cs typeface="Arial" panose="020B0604020202020204" pitchFamily="34" charset="0"/>
              </a:rPr>
              <a:t>www.libretext.org</a:t>
            </a:r>
          </a:p>
        </p:txBody>
      </p:sp>
    </p:spTree>
    <p:extLst>
      <p:ext uri="{BB962C8B-B14F-4D97-AF65-F5344CB8AC3E}">
        <p14:creationId xmlns:p14="http://schemas.microsoft.com/office/powerpoint/2010/main" val="1922200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6863" y="860922"/>
            <a:ext cx="7199441" cy="466923"/>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a:cs typeface="Arial"/>
              </a:rPr>
              <a:t>Activity Base Costing ABC– Case Study Nautic, LLC</a:t>
            </a:r>
            <a:r>
              <a:rPr lang="en-GB" sz="1200" b="1" dirty="0">
                <a:latin typeface="Arial"/>
                <a:ea typeface="Calibri"/>
                <a:cs typeface="Arial"/>
              </a:rPr>
              <a:t> </a:t>
            </a:r>
            <a:endParaRPr lang="en-GB" sz="1150" i="1"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v"/>
            </a:pPr>
            <a:endParaRPr lang="en-US" sz="115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7B07B872-D442-7620-39CE-BE9A223BCD9C}"/>
              </a:ext>
            </a:extLst>
          </p:cNvPr>
          <p:cNvSpPr txBox="1"/>
          <p:nvPr/>
        </p:nvSpPr>
        <p:spPr>
          <a:xfrm>
            <a:off x="313623" y="589014"/>
            <a:ext cx="7199441" cy="337465"/>
          </a:xfrm>
          <a:prstGeom prst="rect">
            <a:avLst/>
          </a:prstGeom>
          <a:noFill/>
        </p:spPr>
        <p:txBody>
          <a:bodyPr wrap="square" lIns="91440" tIns="45720" rIns="91440" bIns="45720" anchor="t">
            <a:spAutoFit/>
          </a:bodyPr>
          <a:lstStyle/>
          <a:p>
            <a:pPr>
              <a:lnSpc>
                <a:spcPct val="107000"/>
              </a:lnSpc>
              <a:spcAft>
                <a:spcPts val="800"/>
              </a:spcAft>
            </a:pPr>
            <a:r>
              <a:rPr lang="en-GB" sz="1600" b="1" dirty="0">
                <a:solidFill>
                  <a:srgbClr val="90292A"/>
                </a:solidFill>
                <a:effectLst/>
                <a:latin typeface="Georgia"/>
                <a:ea typeface="Calibri"/>
                <a:cs typeface="Arial"/>
              </a:rPr>
              <a:t>Managerial Accounting Cost Method Approach and Techniques</a:t>
            </a:r>
            <a:r>
              <a:rPr lang="en-GB" sz="1600" b="1" dirty="0">
                <a:solidFill>
                  <a:srgbClr val="C00000"/>
                </a:solidFill>
                <a:latin typeface="Georgia"/>
                <a:ea typeface="Calibri"/>
                <a:cs typeface="Arial"/>
              </a:rPr>
              <a:t> </a:t>
            </a:r>
            <a:r>
              <a:rPr lang="en-GB" sz="1600" b="1" i="1" dirty="0">
                <a:solidFill>
                  <a:srgbClr val="C00000"/>
                </a:solidFill>
                <a:latin typeface="Georgia"/>
                <a:ea typeface="Calibri"/>
                <a:cs typeface="Arial"/>
              </a:rPr>
              <a:t> </a:t>
            </a:r>
            <a:endParaRPr lang="en-US" sz="1600" b="1" i="1">
              <a:solidFill>
                <a:srgbClr val="C00000"/>
              </a:solidFill>
              <a:effectLst/>
              <a:latin typeface="Georgia" panose="02040502050405020303" pitchFamily="18" charset="0"/>
              <a:ea typeface="Calibri" panose="020F050202020403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F4CBFBC1-6BD4-7B44-15F0-BFE996D9CCFF}"/>
              </a:ext>
            </a:extLst>
          </p:cNvPr>
          <p:cNvSpPr txBox="1"/>
          <p:nvPr/>
        </p:nvSpPr>
        <p:spPr>
          <a:xfrm>
            <a:off x="331764" y="1094383"/>
            <a:ext cx="7549493" cy="461665"/>
          </a:xfrm>
          <a:prstGeom prst="rect">
            <a:avLst/>
          </a:prstGeom>
          <a:noFill/>
        </p:spPr>
        <p:txBody>
          <a:bodyPr wrap="square" lIns="91440" tIns="45720" rIns="91440" bIns="45720" anchor="t">
            <a:spAutoFit/>
          </a:bodyPr>
          <a:lstStyle/>
          <a:p>
            <a:endParaRPr lang="en-US" sz="1200" dirty="0">
              <a:latin typeface="Arial" panose="020B0604020202020204" pitchFamily="34" charset="0"/>
              <a:cs typeface="Arial" panose="020B0604020202020204" pitchFamily="34" charset="0"/>
            </a:endParaRPr>
          </a:p>
          <a:p>
            <a:r>
              <a:rPr lang="en-US" sz="1200" dirty="0">
                <a:latin typeface="Arial"/>
                <a:cs typeface="Arial"/>
              </a:rPr>
              <a:t>Step 5 </a:t>
            </a:r>
            <a:r>
              <a:rPr lang="en-US" sz="1200" i="0" dirty="0">
                <a:effectLst/>
                <a:latin typeface="Arial"/>
                <a:cs typeface="Arial"/>
              </a:rPr>
              <a:t>Allocate overhead costs to products</a:t>
            </a:r>
            <a:endParaRPr lang="en-US" sz="1200" dirty="0">
              <a:latin typeface="Arial"/>
              <a:cs typeface="Arial"/>
            </a:endParaRPr>
          </a:p>
        </p:txBody>
      </p:sp>
      <p:pic>
        <p:nvPicPr>
          <p:cNvPr id="7170" name="Picture 2">
            <a:extLst>
              <a:ext uri="{FF2B5EF4-FFF2-40B4-BE49-F238E27FC236}">
                <a16:creationId xmlns:a16="http://schemas.microsoft.com/office/drawing/2014/main" id="{403B168C-9C39-EE9C-E505-802FD969B0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485" y="1556048"/>
            <a:ext cx="7286171" cy="2605818"/>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A7A7EC6F-3819-35DD-3643-4C073B9F042B}"/>
              </a:ext>
            </a:extLst>
          </p:cNvPr>
          <p:cNvSpPr txBox="1"/>
          <p:nvPr/>
        </p:nvSpPr>
        <p:spPr>
          <a:xfrm>
            <a:off x="475343" y="4143848"/>
            <a:ext cx="8193314" cy="246221"/>
          </a:xfrm>
          <a:prstGeom prst="rect">
            <a:avLst/>
          </a:prstGeom>
          <a:noFill/>
        </p:spPr>
        <p:txBody>
          <a:bodyPr wrap="square">
            <a:spAutoFit/>
          </a:bodyPr>
          <a:lstStyle/>
          <a:p>
            <a:r>
              <a:rPr lang="en-US" sz="1000" dirty="0">
                <a:solidFill>
                  <a:srgbClr val="000000"/>
                </a:solidFill>
                <a:latin typeface="Arial" panose="020B0604020202020204" pitchFamily="34" charset="0"/>
                <a:cs typeface="Arial" panose="020B0604020202020204" pitchFamily="34" charset="0"/>
              </a:rPr>
              <a:t>O</a:t>
            </a:r>
            <a:r>
              <a:rPr lang="en-US" sz="1000" b="0" i="0" dirty="0">
                <a:solidFill>
                  <a:srgbClr val="000000"/>
                </a:solidFill>
                <a:effectLst/>
                <a:latin typeface="Arial" panose="020B0604020202020204" pitchFamily="34" charset="0"/>
                <a:cs typeface="Arial" panose="020B0604020202020204" pitchFamily="34" charset="0"/>
              </a:rPr>
              <a:t>verhead cost per unit for each product assuming Nautic produces 5,000 units of the Basic sailboat and 1,000 units of the Deluxe sailboat</a:t>
            </a:r>
            <a:endParaRPr lang="en-US" sz="1000"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5EB00360-E3DE-5AA8-4D15-67BB5C110AC4}"/>
              </a:ext>
            </a:extLst>
          </p:cNvPr>
          <p:cNvSpPr txBox="1"/>
          <p:nvPr/>
        </p:nvSpPr>
        <p:spPr>
          <a:xfrm>
            <a:off x="7191720" y="4033998"/>
            <a:ext cx="1114078" cy="184666"/>
          </a:xfrm>
          <a:prstGeom prst="rect">
            <a:avLst/>
          </a:prstGeom>
          <a:noFill/>
        </p:spPr>
        <p:txBody>
          <a:bodyPr wrap="square">
            <a:spAutoFit/>
          </a:bodyPr>
          <a:lstStyle/>
          <a:p>
            <a:r>
              <a:rPr lang="en-US" sz="600" dirty="0">
                <a:latin typeface="Arial" panose="020B0604020202020204" pitchFamily="34" charset="0"/>
                <a:cs typeface="Arial" panose="020B0604020202020204" pitchFamily="34" charset="0"/>
              </a:rPr>
              <a:t>www.libretext.org</a:t>
            </a:r>
          </a:p>
        </p:txBody>
      </p:sp>
    </p:spTree>
    <p:extLst>
      <p:ext uri="{BB962C8B-B14F-4D97-AF65-F5344CB8AC3E}">
        <p14:creationId xmlns:p14="http://schemas.microsoft.com/office/powerpoint/2010/main" val="1402843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6863" y="860922"/>
            <a:ext cx="7199441" cy="466923"/>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a:cs typeface="Arial"/>
              </a:rPr>
              <a:t>Activity Base Costing ABC– Case Study Nautic, LLC</a:t>
            </a:r>
            <a:r>
              <a:rPr lang="en-GB" sz="1200" dirty="0">
                <a:latin typeface="Arial"/>
                <a:ea typeface="Calibri"/>
                <a:cs typeface="Arial"/>
              </a:rPr>
              <a:t> </a:t>
            </a:r>
            <a:endParaRPr lang="en-GB" sz="1150" i="1"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v"/>
            </a:pPr>
            <a:endParaRPr lang="en-US" sz="1150" dirty="0">
              <a:latin typeface="Arial" panose="020B0604020202020204" pitchFamily="34" charset="0"/>
              <a:cs typeface="Arial" panose="020B0604020202020204" pitchFamily="34" charset="0"/>
            </a:endParaRPr>
          </a:p>
        </p:txBody>
      </p:sp>
      <p:sp>
        <p:nvSpPr>
          <p:cNvPr id="2" name="Título 1">
            <a:extLst>
              <a:ext uri="{FF2B5EF4-FFF2-40B4-BE49-F238E27FC236}">
                <a16:creationId xmlns:a16="http://schemas.microsoft.com/office/drawing/2014/main" id="{E1E0B911-EF6C-47CC-533B-0899FB85A3F6}"/>
              </a:ext>
            </a:extLst>
          </p:cNvPr>
          <p:cNvSpPr txBox="1">
            <a:spLocks/>
          </p:cNvSpPr>
          <p:nvPr/>
        </p:nvSpPr>
        <p:spPr>
          <a:xfrm>
            <a:off x="6660962" y="190211"/>
            <a:ext cx="1704204" cy="431070"/>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 sz="1950" b="1" dirty="0">
              <a:solidFill>
                <a:srgbClr val="921824"/>
              </a:solidFill>
              <a:latin typeface="Georgia" panose="02040502050405020303" pitchFamily="18" charset="0"/>
            </a:endParaRPr>
          </a:p>
        </p:txBody>
      </p:sp>
      <p:sp>
        <p:nvSpPr>
          <p:cNvPr id="3" name="CuadroTexto 2">
            <a:extLst>
              <a:ext uri="{FF2B5EF4-FFF2-40B4-BE49-F238E27FC236}">
                <a16:creationId xmlns:a16="http://schemas.microsoft.com/office/drawing/2014/main" id="{7B07B872-D442-7620-39CE-BE9A223BCD9C}"/>
              </a:ext>
            </a:extLst>
          </p:cNvPr>
          <p:cNvSpPr txBox="1"/>
          <p:nvPr/>
        </p:nvSpPr>
        <p:spPr>
          <a:xfrm>
            <a:off x="313623" y="589014"/>
            <a:ext cx="7199441" cy="337465"/>
          </a:xfrm>
          <a:prstGeom prst="rect">
            <a:avLst/>
          </a:prstGeom>
          <a:noFill/>
        </p:spPr>
        <p:txBody>
          <a:bodyPr wrap="square" lIns="91440" tIns="45720" rIns="91440" bIns="45720" anchor="t">
            <a:spAutoFit/>
          </a:bodyPr>
          <a:lstStyle/>
          <a:p>
            <a:pPr>
              <a:lnSpc>
                <a:spcPct val="107000"/>
              </a:lnSpc>
              <a:spcAft>
                <a:spcPts val="800"/>
              </a:spcAft>
            </a:pPr>
            <a:r>
              <a:rPr lang="en-GB" sz="1600" b="1" dirty="0">
                <a:solidFill>
                  <a:srgbClr val="90292A"/>
                </a:solidFill>
                <a:effectLst/>
                <a:latin typeface="Georgia"/>
                <a:ea typeface="Calibri"/>
                <a:cs typeface="Arial"/>
              </a:rPr>
              <a:t>Managerial Accounting Cost Method Approach and Techniques</a:t>
            </a:r>
            <a:r>
              <a:rPr lang="en-GB" sz="1600" b="1" i="1" dirty="0">
                <a:solidFill>
                  <a:srgbClr val="C00000"/>
                </a:solidFill>
                <a:latin typeface="Georgia"/>
                <a:ea typeface="Calibri"/>
                <a:cs typeface="Arial"/>
              </a:rPr>
              <a:t>  </a:t>
            </a:r>
            <a:endParaRPr lang="en-US" sz="1600" b="1" i="1" dirty="0">
              <a:solidFill>
                <a:srgbClr val="C00000"/>
              </a:solidFill>
              <a:effectLst/>
              <a:latin typeface="Georgia" panose="02040502050405020303" pitchFamily="18" charset="0"/>
              <a:ea typeface="Calibri" panose="020F050202020403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F4CBFBC1-6BD4-7B44-15F0-BFE996D9CCFF}"/>
              </a:ext>
            </a:extLst>
          </p:cNvPr>
          <p:cNvSpPr txBox="1"/>
          <p:nvPr/>
        </p:nvSpPr>
        <p:spPr>
          <a:xfrm>
            <a:off x="331764" y="1094383"/>
            <a:ext cx="7549493" cy="461665"/>
          </a:xfrm>
          <a:prstGeom prst="rect">
            <a:avLst/>
          </a:prstGeom>
          <a:noFill/>
        </p:spPr>
        <p:txBody>
          <a:bodyPr wrap="square" lIns="91440" tIns="45720" rIns="91440" bIns="45720" anchor="t">
            <a:spAutoFit/>
          </a:bodyPr>
          <a:lstStyle/>
          <a:p>
            <a:endParaRPr lang="en-US" sz="1200" dirty="0">
              <a:latin typeface="Arial" panose="020B0604020202020204" pitchFamily="34" charset="0"/>
              <a:cs typeface="Arial" panose="020B0604020202020204" pitchFamily="34" charset="0"/>
            </a:endParaRPr>
          </a:p>
          <a:p>
            <a:r>
              <a:rPr lang="en-US" sz="1200" dirty="0">
                <a:latin typeface="Arial"/>
                <a:cs typeface="Arial"/>
              </a:rPr>
              <a:t>Product Cost using ABC</a:t>
            </a:r>
          </a:p>
        </p:txBody>
      </p:sp>
      <p:sp>
        <p:nvSpPr>
          <p:cNvPr id="5" name="CuadroTexto 4">
            <a:extLst>
              <a:ext uri="{FF2B5EF4-FFF2-40B4-BE49-F238E27FC236}">
                <a16:creationId xmlns:a16="http://schemas.microsoft.com/office/drawing/2014/main" id="{1F7EFA83-A559-E4F8-FA2F-5CC0C9609BA6}"/>
              </a:ext>
            </a:extLst>
          </p:cNvPr>
          <p:cNvSpPr txBox="1"/>
          <p:nvPr/>
        </p:nvSpPr>
        <p:spPr>
          <a:xfrm>
            <a:off x="313623" y="1567486"/>
            <a:ext cx="9140372" cy="2677656"/>
          </a:xfrm>
          <a:prstGeom prst="rect">
            <a:avLst/>
          </a:prstGeom>
          <a:noFill/>
        </p:spPr>
        <p:txBody>
          <a:bodyPr wrap="square" lIns="91440" tIns="45720" rIns="91440" bIns="45720" anchor="t">
            <a:spAutoFit/>
          </a:bodyPr>
          <a:lstStyle/>
          <a:p>
            <a:pPr marL="171450" indent="-171450" algn="l">
              <a:buFont typeface="Arial" panose="020B0604020202020204" pitchFamily="34" charset="0"/>
              <a:buChar char="•"/>
            </a:pPr>
            <a:r>
              <a:rPr lang="en-US" sz="1200" b="0" i="0" dirty="0">
                <a:solidFill>
                  <a:srgbClr val="000000"/>
                </a:solidFill>
                <a:effectLst/>
                <a:latin typeface="Arial"/>
                <a:cs typeface="Arial"/>
              </a:rPr>
              <a:t>A product’s cost involves three components—</a:t>
            </a:r>
            <a:r>
              <a:rPr lang="en-US" sz="1200" b="0" i="0" u="none" strike="noStrike" dirty="0">
                <a:solidFill>
                  <a:srgbClr val="000000"/>
                </a:solidFill>
                <a:effectLst/>
                <a:latin typeface="Arial"/>
                <a:cs typeface="Arial"/>
              </a:rPr>
              <a:t>direct materials, </a:t>
            </a:r>
            <a:r>
              <a:rPr lang="en-US" sz="1200" b="0" i="0" dirty="0">
                <a:solidFill>
                  <a:srgbClr val="000000"/>
                </a:solidFill>
                <a:effectLst/>
                <a:latin typeface="Arial"/>
                <a:cs typeface="Arial"/>
              </a:rPr>
              <a:t>direct labor, and </a:t>
            </a:r>
            <a:r>
              <a:rPr lang="en-US" sz="1200" b="0" i="0" u="none" strike="noStrike" dirty="0">
                <a:solidFill>
                  <a:srgbClr val="000000"/>
                </a:solidFill>
                <a:effectLst/>
                <a:latin typeface="Arial"/>
                <a:cs typeface="Arial"/>
              </a:rPr>
              <a:t>manufacturing overhead</a:t>
            </a:r>
            <a:r>
              <a:rPr lang="en-US" sz="1200" dirty="0">
                <a:solidFill>
                  <a:srgbClr val="000000"/>
                </a:solidFill>
                <a:latin typeface="Arial"/>
                <a:cs typeface="Arial"/>
              </a:rPr>
              <a:t>.</a:t>
            </a:r>
            <a:endParaRPr lang="en-US" sz="1200" b="0" i="0" u="none" strike="noStrike" dirty="0">
              <a:solidFill>
                <a:srgbClr val="000000"/>
              </a:solidFill>
              <a:effectLst/>
              <a:latin typeface="Arial" panose="020B0604020202020204" pitchFamily="34" charset="0"/>
              <a:cs typeface="Arial" panose="020B0604020202020204" pitchFamily="34" charset="0"/>
            </a:endParaRPr>
          </a:p>
          <a:p>
            <a:pPr algn="l"/>
            <a:endParaRPr lang="en-US" sz="1200" b="0" i="0" dirty="0">
              <a:solidFill>
                <a:srgbClr val="000000"/>
              </a:solidFill>
              <a:effectLst/>
              <a:latin typeface="Arial" panose="020B0604020202020204" pitchFamily="34" charset="0"/>
              <a:cs typeface="Arial" panose="020B0604020202020204" pitchFamily="34" charset="0"/>
            </a:endParaRPr>
          </a:p>
          <a:p>
            <a:pPr algn="l"/>
            <a:endParaRPr lang="en-US" sz="1200" dirty="0">
              <a:solidFill>
                <a:srgbClr val="000000"/>
              </a:solidFill>
              <a:latin typeface="Arial" panose="020B0604020202020204" pitchFamily="34" charset="0"/>
              <a:cs typeface="Arial" panose="020B0604020202020204" pitchFamily="34" charset="0"/>
            </a:endParaRPr>
          </a:p>
          <a:p>
            <a:pPr algn="l"/>
            <a:endParaRPr lang="en-US" sz="1200" b="0" i="0" dirty="0">
              <a:solidFill>
                <a:srgbClr val="000000"/>
              </a:solidFill>
              <a:effectLst/>
              <a:latin typeface="Arial" panose="020B0604020202020204" pitchFamily="34" charset="0"/>
              <a:cs typeface="Arial" panose="020B0604020202020204" pitchFamily="34" charset="0"/>
            </a:endParaRPr>
          </a:p>
          <a:p>
            <a:pPr algn="l"/>
            <a:endParaRPr lang="en-US" sz="1200" dirty="0">
              <a:solidFill>
                <a:srgbClr val="000000"/>
              </a:solidFill>
              <a:latin typeface="Arial" panose="020B0604020202020204" pitchFamily="34" charset="0"/>
              <a:cs typeface="Arial" panose="020B0604020202020204" pitchFamily="34" charset="0"/>
            </a:endParaRPr>
          </a:p>
          <a:p>
            <a:pPr algn="l"/>
            <a:endParaRPr lang="en-US" sz="1200" b="0" i="0" dirty="0">
              <a:solidFill>
                <a:srgbClr val="000000"/>
              </a:solidFill>
              <a:effectLst/>
              <a:latin typeface="Arial" panose="020B0604020202020204" pitchFamily="34" charset="0"/>
              <a:cs typeface="Arial" panose="020B0604020202020204" pitchFamily="34" charset="0"/>
            </a:endParaRPr>
          </a:p>
          <a:p>
            <a:pPr algn="l"/>
            <a:endParaRPr lang="en-US" sz="1200" dirty="0">
              <a:solidFill>
                <a:srgbClr val="000000"/>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endParaRPr lang="en-US" sz="1200" b="0" i="0" dirty="0">
              <a:solidFill>
                <a:srgbClr val="000000"/>
              </a:solidFill>
              <a:effectLst/>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endParaRPr lang="en-US" sz="1200" dirty="0">
              <a:solidFill>
                <a:srgbClr val="000000"/>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endParaRPr lang="en-US" sz="1200" b="0" i="0" dirty="0">
              <a:solidFill>
                <a:srgbClr val="000000"/>
              </a:solidFill>
              <a:effectLst/>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endParaRPr lang="en-US" sz="1200" dirty="0">
              <a:solidFill>
                <a:srgbClr val="000000"/>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200" b="0" i="0" dirty="0">
                <a:solidFill>
                  <a:srgbClr val="000000"/>
                </a:solidFill>
                <a:effectLst/>
                <a:latin typeface="Arial" panose="020B0604020202020204" pitchFamily="34" charset="0"/>
                <a:cs typeface="Arial" panose="020B0604020202020204" pitchFamily="34" charset="0"/>
              </a:rPr>
              <a:t>Using the product cost information:</a:t>
            </a:r>
          </a:p>
          <a:p>
            <a:pPr marL="628650" lvl="1" indent="-171450">
              <a:buFont typeface="Wingdings" panose="05000000000000000000" pitchFamily="2" charset="2"/>
              <a:buChar char="v"/>
            </a:pPr>
            <a:r>
              <a:rPr lang="en-US" sz="1200" b="0" i="0" dirty="0">
                <a:solidFill>
                  <a:srgbClr val="000000"/>
                </a:solidFill>
                <a:effectLst/>
                <a:latin typeface="Arial" panose="020B0604020202020204" pitchFamily="34" charset="0"/>
                <a:cs typeface="Arial" panose="020B0604020202020204" pitchFamily="34" charset="0"/>
              </a:rPr>
              <a:t>Basic model has a profit of $596 </a:t>
            </a:r>
            <a:r>
              <a:rPr lang="en-US" sz="1200" dirty="0">
                <a:solidFill>
                  <a:srgbClr val="000000"/>
                </a:solidFill>
                <a:latin typeface="Arial" panose="020B0604020202020204" pitchFamily="34" charset="0"/>
                <a:cs typeface="Arial" panose="020B0604020202020204" pitchFamily="34" charset="0"/>
              </a:rPr>
              <a:t>(</a:t>
            </a:r>
            <a:r>
              <a:rPr lang="en-US" sz="1200" b="0" i="0" dirty="0">
                <a:solidFill>
                  <a:srgbClr val="000000"/>
                </a:solidFill>
                <a:effectLst/>
                <a:latin typeface="Arial" panose="020B0604020202020204" pitchFamily="34" charset="0"/>
                <a:cs typeface="Arial" panose="020B0604020202020204" pitchFamily="34" charset="0"/>
              </a:rPr>
              <a:t>$3,200 price – $2,604 cost) per unit </a:t>
            </a:r>
          </a:p>
          <a:p>
            <a:pPr marL="628650" lvl="1" indent="-171450">
              <a:buFont typeface="Wingdings" panose="05000000000000000000" pitchFamily="2" charset="2"/>
              <a:buChar char="v"/>
            </a:pPr>
            <a:r>
              <a:rPr lang="en-US" sz="1200" b="0" i="0" dirty="0">
                <a:solidFill>
                  <a:srgbClr val="000000"/>
                </a:solidFill>
                <a:effectLst/>
                <a:latin typeface="Arial" panose="020B0604020202020204" pitchFamily="34" charset="0"/>
                <a:cs typeface="Arial" panose="020B0604020202020204" pitchFamily="34" charset="0"/>
              </a:rPr>
              <a:t>Deluxe model produces </a:t>
            </a:r>
            <a:r>
              <a:rPr lang="en-US" sz="1200" b="0" i="0" dirty="0">
                <a:solidFill>
                  <a:srgbClr val="FF0000"/>
                </a:solidFill>
                <a:effectLst/>
                <a:latin typeface="Arial" panose="020B0604020202020204" pitchFamily="34" charset="0"/>
                <a:cs typeface="Arial" panose="020B0604020202020204" pitchFamily="34" charset="0"/>
              </a:rPr>
              <a:t>a loss of $530 </a:t>
            </a:r>
            <a:r>
              <a:rPr lang="en-US" sz="1200" b="0" i="0" dirty="0">
                <a:solidFill>
                  <a:srgbClr val="000000"/>
                </a:solidFill>
                <a:effectLst/>
                <a:latin typeface="Arial" panose="020B0604020202020204" pitchFamily="34" charset="0"/>
                <a:cs typeface="Arial" panose="020B0604020202020204" pitchFamily="34" charset="0"/>
              </a:rPr>
              <a:t>($4,500 price – $5,030 cost) per unit</a:t>
            </a:r>
            <a:endParaRPr lang="en-US" sz="1200" dirty="0">
              <a:latin typeface="Arial" panose="020B0604020202020204" pitchFamily="34" charset="0"/>
              <a:cs typeface="Arial" panose="020B0604020202020204" pitchFamily="34" charset="0"/>
            </a:endParaRPr>
          </a:p>
        </p:txBody>
      </p:sp>
      <p:pic>
        <p:nvPicPr>
          <p:cNvPr id="10" name="Imagen 9">
            <a:extLst>
              <a:ext uri="{FF2B5EF4-FFF2-40B4-BE49-F238E27FC236}">
                <a16:creationId xmlns:a16="http://schemas.microsoft.com/office/drawing/2014/main" id="{B13869ED-27ED-0FE8-F326-AF02FE1DA839}"/>
              </a:ext>
            </a:extLst>
          </p:cNvPr>
          <p:cNvPicPr>
            <a:picLocks noChangeAspect="1"/>
          </p:cNvPicPr>
          <p:nvPr/>
        </p:nvPicPr>
        <p:blipFill>
          <a:blip r:embed="rId2"/>
          <a:stretch>
            <a:fillRect/>
          </a:stretch>
        </p:blipFill>
        <p:spPr>
          <a:xfrm>
            <a:off x="885371" y="1988329"/>
            <a:ext cx="6342743" cy="1337092"/>
          </a:xfrm>
          <a:prstGeom prst="rect">
            <a:avLst/>
          </a:prstGeom>
        </p:spPr>
      </p:pic>
      <p:sp>
        <p:nvSpPr>
          <p:cNvPr id="11" name="CuadroTexto 10">
            <a:extLst>
              <a:ext uri="{FF2B5EF4-FFF2-40B4-BE49-F238E27FC236}">
                <a16:creationId xmlns:a16="http://schemas.microsoft.com/office/drawing/2014/main" id="{91C8D968-91E8-739E-4465-50BBE540CD8A}"/>
              </a:ext>
            </a:extLst>
          </p:cNvPr>
          <p:cNvSpPr txBox="1"/>
          <p:nvPr/>
        </p:nvSpPr>
        <p:spPr>
          <a:xfrm>
            <a:off x="6556722" y="3303045"/>
            <a:ext cx="1114078" cy="184666"/>
          </a:xfrm>
          <a:prstGeom prst="rect">
            <a:avLst/>
          </a:prstGeom>
          <a:noFill/>
        </p:spPr>
        <p:txBody>
          <a:bodyPr wrap="square">
            <a:spAutoFit/>
          </a:bodyPr>
          <a:lstStyle/>
          <a:p>
            <a:r>
              <a:rPr lang="en-US" sz="600" dirty="0">
                <a:latin typeface="Arial" panose="020B0604020202020204" pitchFamily="34" charset="0"/>
                <a:cs typeface="Arial" panose="020B0604020202020204" pitchFamily="34" charset="0"/>
              </a:rPr>
              <a:t>www.libretext.org</a:t>
            </a:r>
          </a:p>
        </p:txBody>
      </p:sp>
    </p:spTree>
    <p:extLst>
      <p:ext uri="{BB962C8B-B14F-4D97-AF65-F5344CB8AC3E}">
        <p14:creationId xmlns:p14="http://schemas.microsoft.com/office/powerpoint/2010/main" val="2722649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6863" y="926479"/>
            <a:ext cx="7199441" cy="466923"/>
          </a:xfrm>
          <a:prstGeom prst="rect">
            <a:avLst/>
          </a:prstGeom>
        </p:spPr>
        <p:txBody>
          <a:bodyPr wrap="square" lIns="91440" tIns="45720" rIns="91440" bIns="45720" anchor="t">
            <a:spAutoFit/>
          </a:bodyPr>
          <a:lstStyle/>
          <a:p>
            <a:pPr lvl="1">
              <a:lnSpc>
                <a:spcPct val="107000"/>
              </a:lnSpc>
            </a:pPr>
            <a:r>
              <a:rPr lang="en-GB" sz="1200" dirty="0">
                <a:effectLst/>
                <a:latin typeface="Arial"/>
                <a:ea typeface="Calibri"/>
                <a:cs typeface="Arial"/>
              </a:rPr>
              <a:t>Target and </a:t>
            </a:r>
            <a:r>
              <a:rPr lang="en-GB" sz="1200" dirty="0">
                <a:latin typeface="Arial"/>
                <a:ea typeface="Calibri"/>
                <a:cs typeface="Arial"/>
              </a:rPr>
              <a:t>Lifecycle</a:t>
            </a:r>
            <a:r>
              <a:rPr lang="en-GB" sz="1200" dirty="0">
                <a:effectLst/>
                <a:latin typeface="Arial"/>
                <a:ea typeface="Calibri"/>
                <a:cs typeface="Arial"/>
              </a:rPr>
              <a:t> Cost techniques</a:t>
            </a:r>
          </a:p>
          <a:p>
            <a:pPr marL="628650" lvl="1" indent="-171450">
              <a:buFont typeface="Wingdings" panose="05000000000000000000" pitchFamily="2" charset="2"/>
              <a:buChar char="v"/>
            </a:pPr>
            <a:endParaRPr lang="en-US" sz="115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7B07B872-D442-7620-39CE-BE9A223BCD9C}"/>
              </a:ext>
            </a:extLst>
          </p:cNvPr>
          <p:cNvSpPr txBox="1"/>
          <p:nvPr/>
        </p:nvSpPr>
        <p:spPr>
          <a:xfrm>
            <a:off x="313623" y="589014"/>
            <a:ext cx="7199441" cy="337465"/>
          </a:xfrm>
          <a:prstGeom prst="rect">
            <a:avLst/>
          </a:prstGeom>
          <a:noFill/>
        </p:spPr>
        <p:txBody>
          <a:bodyPr wrap="square" lIns="91440" tIns="45720" rIns="91440" bIns="45720" anchor="t">
            <a:spAutoFit/>
          </a:bodyPr>
          <a:lstStyle/>
          <a:p>
            <a:pPr>
              <a:lnSpc>
                <a:spcPct val="107000"/>
              </a:lnSpc>
              <a:spcAft>
                <a:spcPts val="800"/>
              </a:spcAft>
            </a:pPr>
            <a:r>
              <a:rPr lang="en-GB" sz="1600" b="1" dirty="0">
                <a:solidFill>
                  <a:srgbClr val="90292A"/>
                </a:solidFill>
                <a:effectLst/>
                <a:latin typeface="Georgia"/>
                <a:ea typeface="Calibri"/>
                <a:cs typeface="Arial"/>
              </a:rPr>
              <a:t>Managerial Accounting Cost Method Approach and Techniques</a:t>
            </a:r>
            <a:r>
              <a:rPr lang="en-GB" sz="1600" b="1" i="1" dirty="0">
                <a:solidFill>
                  <a:srgbClr val="C00000"/>
                </a:solidFill>
                <a:latin typeface="Georgia"/>
                <a:ea typeface="Calibri"/>
                <a:cs typeface="Arial"/>
              </a:rPr>
              <a:t>  </a:t>
            </a:r>
            <a:endParaRPr lang="en-US" sz="1600" b="1" i="1" dirty="0">
              <a:solidFill>
                <a:srgbClr val="C00000"/>
              </a:solidFill>
              <a:effectLst/>
              <a:latin typeface="Georgia" panose="02040502050405020303" pitchFamily="18" charset="0"/>
              <a:ea typeface="Calibri" panose="020F050202020403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6E06316C-7DCE-14EE-D68F-D991E50F0F26}"/>
              </a:ext>
            </a:extLst>
          </p:cNvPr>
          <p:cNvSpPr txBox="1"/>
          <p:nvPr/>
        </p:nvSpPr>
        <p:spPr>
          <a:xfrm>
            <a:off x="4067627" y="980946"/>
            <a:ext cx="3621315" cy="1107996"/>
          </a:xfrm>
          <a:prstGeom prst="rect">
            <a:avLst/>
          </a:prstGeom>
          <a:noFill/>
        </p:spPr>
        <p:txBody>
          <a:bodyPr wrap="square" lIns="91440" tIns="45720" rIns="91440" bIns="45720" anchor="t">
            <a:spAutoFit/>
          </a:bodyPr>
          <a:lstStyle/>
          <a:p>
            <a:r>
              <a:rPr lang="en-US" sz="1100" b="0" i="0" dirty="0">
                <a:effectLst/>
                <a:latin typeface="Arial"/>
                <a:cs typeface="Arial"/>
              </a:rPr>
              <a:t>The </a:t>
            </a:r>
            <a:r>
              <a:rPr lang="en-US" sz="1100" dirty="0">
                <a:latin typeface="Arial"/>
                <a:cs typeface="Arial"/>
              </a:rPr>
              <a:t>lifecycle</a:t>
            </a:r>
            <a:r>
              <a:rPr lang="en-US" sz="1100" b="0" i="0" dirty="0">
                <a:effectLst/>
                <a:latin typeface="Arial"/>
                <a:cs typeface="Arial"/>
              </a:rPr>
              <a:t> cost primary purpose is to help management decide whether</a:t>
            </a:r>
            <a:r>
              <a:rPr lang="en-US" sz="1100" dirty="0">
                <a:latin typeface="Arial"/>
                <a:cs typeface="Arial"/>
              </a:rPr>
              <a:t> </a:t>
            </a:r>
            <a:r>
              <a:rPr lang="en-US" sz="1100" b="0" i="0" dirty="0">
                <a:effectLst/>
                <a:latin typeface="Arial"/>
                <a:cs typeface="Arial"/>
              </a:rPr>
              <a:t>to go ahead with a project or acquire an asset. Management usually </a:t>
            </a:r>
            <a:r>
              <a:rPr lang="en-US" sz="1100" dirty="0">
                <a:latin typeface="Arial"/>
                <a:cs typeface="Arial"/>
              </a:rPr>
              <a:t>analyzes</a:t>
            </a:r>
            <a:r>
              <a:rPr lang="en-US" sz="1100" b="0" i="0" dirty="0">
                <a:effectLst/>
                <a:latin typeface="Arial"/>
                <a:cs typeface="Arial"/>
              </a:rPr>
              <a:t> the cost of ownership and operating cost and then eventually chooses the asset with the minimum overall cost</a:t>
            </a:r>
            <a:r>
              <a:rPr lang="en-US" sz="1100" dirty="0">
                <a:latin typeface="Arial"/>
                <a:cs typeface="Arial"/>
              </a:rPr>
              <a:t>.</a:t>
            </a:r>
            <a:endParaRPr lang="en-US" sz="1100" b="0" i="0" dirty="0">
              <a:effectLst/>
              <a:latin typeface="Arial"/>
              <a:cs typeface="Arial"/>
            </a:endParaRPr>
          </a:p>
        </p:txBody>
      </p:sp>
      <p:pic>
        <p:nvPicPr>
          <p:cNvPr id="14" name="Imagen 13">
            <a:extLst>
              <a:ext uri="{FF2B5EF4-FFF2-40B4-BE49-F238E27FC236}">
                <a16:creationId xmlns:a16="http://schemas.microsoft.com/office/drawing/2014/main" id="{209F23FB-6A93-0E52-C907-74D773A2C89B}"/>
              </a:ext>
            </a:extLst>
          </p:cNvPr>
          <p:cNvPicPr>
            <a:picLocks noChangeAspect="1"/>
          </p:cNvPicPr>
          <p:nvPr/>
        </p:nvPicPr>
        <p:blipFill>
          <a:blip r:embed="rId2"/>
          <a:stretch>
            <a:fillRect/>
          </a:stretch>
        </p:blipFill>
        <p:spPr>
          <a:xfrm>
            <a:off x="395514" y="1218580"/>
            <a:ext cx="2964543" cy="2306719"/>
          </a:xfrm>
          <a:prstGeom prst="rect">
            <a:avLst/>
          </a:prstGeom>
        </p:spPr>
      </p:pic>
      <p:pic>
        <p:nvPicPr>
          <p:cNvPr id="8193" name="Picture 1" descr="Life Cycle Costing">
            <a:extLst>
              <a:ext uri="{FF2B5EF4-FFF2-40B4-BE49-F238E27FC236}">
                <a16:creationId xmlns:a16="http://schemas.microsoft.com/office/drawing/2014/main" id="{1611EA13-3630-8AB9-4287-3F4152831B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0342" y="2143409"/>
            <a:ext cx="3050721" cy="1918335"/>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B9D57B5C-0597-E83C-68C5-588DE7FC1BF4}"/>
              </a:ext>
            </a:extLst>
          </p:cNvPr>
          <p:cNvSpPr txBox="1"/>
          <p:nvPr/>
        </p:nvSpPr>
        <p:spPr>
          <a:xfrm>
            <a:off x="346278" y="4133827"/>
            <a:ext cx="5938407" cy="246221"/>
          </a:xfrm>
          <a:prstGeom prst="rect">
            <a:avLst/>
          </a:prstGeom>
          <a:noFill/>
        </p:spPr>
        <p:txBody>
          <a:bodyPr wrap="square" lIns="91440" tIns="45720" rIns="91440" bIns="45720" anchor="t">
            <a:spAutoFit/>
          </a:bodyPr>
          <a:lstStyle/>
          <a:p>
            <a:r>
              <a:rPr lang="en-US" sz="1000" b="1" dirty="0">
                <a:solidFill>
                  <a:srgbClr val="339966"/>
                </a:solidFill>
                <a:latin typeface="Arial"/>
                <a:cs typeface="Arial"/>
              </a:rPr>
              <a:t>Lifecycle</a:t>
            </a:r>
            <a:r>
              <a:rPr lang="en-US" sz="1000" b="1" i="0" dirty="0">
                <a:solidFill>
                  <a:srgbClr val="339966"/>
                </a:solidFill>
                <a:effectLst/>
                <a:latin typeface="Arial"/>
                <a:cs typeface="Arial"/>
              </a:rPr>
              <a:t> Costing Formula = Initial Cost + PV of All Recurring Costs – PV of Residual Value</a:t>
            </a:r>
            <a:endParaRPr lang="en-US" sz="1000" dirty="0">
              <a:solidFill>
                <a:srgbClr val="339966"/>
              </a:solidFill>
              <a:latin typeface="Arial"/>
              <a:cs typeface="Arial"/>
            </a:endParaRPr>
          </a:p>
        </p:txBody>
      </p:sp>
      <p:sp>
        <p:nvSpPr>
          <p:cNvPr id="19" name="CuadroTexto 18">
            <a:extLst>
              <a:ext uri="{FF2B5EF4-FFF2-40B4-BE49-F238E27FC236}">
                <a16:creationId xmlns:a16="http://schemas.microsoft.com/office/drawing/2014/main" id="{27F91FCF-96CB-0834-0036-00D3E90BB8CC}"/>
              </a:ext>
            </a:extLst>
          </p:cNvPr>
          <p:cNvSpPr txBox="1"/>
          <p:nvPr/>
        </p:nvSpPr>
        <p:spPr>
          <a:xfrm>
            <a:off x="2521751" y="3395378"/>
            <a:ext cx="1114078" cy="184666"/>
          </a:xfrm>
          <a:prstGeom prst="rect">
            <a:avLst/>
          </a:prstGeom>
          <a:noFill/>
        </p:spPr>
        <p:txBody>
          <a:bodyPr wrap="square">
            <a:spAutoFit/>
          </a:bodyPr>
          <a:lstStyle/>
          <a:p>
            <a:r>
              <a:rPr lang="en-US" sz="600" dirty="0">
                <a:latin typeface="Arial" panose="020B0604020202020204" pitchFamily="34" charset="0"/>
                <a:cs typeface="Arial" panose="020B0604020202020204" pitchFamily="34" charset="0"/>
              </a:rPr>
              <a:t>www.libretext.org</a:t>
            </a:r>
          </a:p>
        </p:txBody>
      </p:sp>
    </p:spTree>
    <p:extLst>
      <p:ext uri="{BB962C8B-B14F-4D97-AF65-F5344CB8AC3E}">
        <p14:creationId xmlns:p14="http://schemas.microsoft.com/office/powerpoint/2010/main" val="1638803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6863" y="926479"/>
            <a:ext cx="7199441" cy="466923"/>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a:cs typeface="Arial"/>
              </a:rPr>
              <a:t>Life Cycle Cost techniques – Case Study: Lago, Inc</a:t>
            </a:r>
          </a:p>
          <a:p>
            <a:pPr marL="628650" lvl="1" indent="-171450">
              <a:buFont typeface="Wingdings" panose="05000000000000000000" pitchFamily="2" charset="2"/>
              <a:buChar char="v"/>
            </a:pPr>
            <a:endParaRPr lang="en-US" sz="115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7B07B872-D442-7620-39CE-BE9A223BCD9C}"/>
              </a:ext>
            </a:extLst>
          </p:cNvPr>
          <p:cNvSpPr txBox="1"/>
          <p:nvPr/>
        </p:nvSpPr>
        <p:spPr>
          <a:xfrm>
            <a:off x="313623" y="589014"/>
            <a:ext cx="7199441" cy="337465"/>
          </a:xfrm>
          <a:prstGeom prst="rect">
            <a:avLst/>
          </a:prstGeom>
          <a:noFill/>
        </p:spPr>
        <p:txBody>
          <a:bodyPr wrap="square" lIns="91440" tIns="45720" rIns="91440" bIns="45720" anchor="t">
            <a:spAutoFit/>
          </a:bodyPr>
          <a:lstStyle/>
          <a:p>
            <a:pPr>
              <a:lnSpc>
                <a:spcPct val="107000"/>
              </a:lnSpc>
              <a:spcAft>
                <a:spcPts val="800"/>
              </a:spcAft>
            </a:pPr>
            <a:r>
              <a:rPr lang="en-GB" sz="1600" b="1">
                <a:solidFill>
                  <a:srgbClr val="90292A"/>
                </a:solidFill>
                <a:effectLst/>
                <a:latin typeface="Georgia"/>
                <a:ea typeface="Calibri"/>
                <a:cs typeface="Arial"/>
              </a:rPr>
              <a:t>Managerial Accounting Cost Method Approach and Techniques</a:t>
            </a:r>
            <a:endParaRPr lang="en-US" sz="1600" b="1" dirty="0">
              <a:solidFill>
                <a:srgbClr val="90292A"/>
              </a:solidFill>
              <a:effectLst/>
              <a:latin typeface="Georgia" panose="02040502050405020303" pitchFamily="18" charset="0"/>
              <a:ea typeface="Calibri" panose="020F050202020403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6EB98ECF-9A07-B640-5425-89E0679A9EA9}"/>
              </a:ext>
            </a:extLst>
          </p:cNvPr>
          <p:cNvSpPr txBox="1"/>
          <p:nvPr/>
        </p:nvSpPr>
        <p:spPr>
          <a:xfrm>
            <a:off x="313623" y="1210942"/>
            <a:ext cx="7538606" cy="2308324"/>
          </a:xfrm>
          <a:prstGeom prst="rect">
            <a:avLst/>
          </a:prstGeom>
          <a:noFill/>
        </p:spPr>
        <p:txBody>
          <a:bodyPr wrap="square">
            <a:spAutoFit/>
          </a:bodyPr>
          <a:lstStyle/>
          <a:p>
            <a:r>
              <a:rPr lang="en-US" sz="1200" b="0" i="0" dirty="0">
                <a:solidFill>
                  <a:srgbClr val="212121"/>
                </a:solidFill>
                <a:effectLst/>
                <a:latin typeface="Arial" panose="020B0604020202020204" pitchFamily="34" charset="0"/>
                <a:cs typeface="Arial" panose="020B0604020202020204" pitchFamily="34" charset="0"/>
              </a:rPr>
              <a:t>The business wants to buy in a new towing truck at cost </a:t>
            </a:r>
            <a:r>
              <a:rPr lang="en-US" sz="1200" dirty="0">
                <a:solidFill>
                  <a:srgbClr val="212121"/>
                </a:solidFill>
                <a:latin typeface="Arial" panose="020B0604020202020204" pitchFamily="34" charset="0"/>
                <a:cs typeface="Arial" panose="020B0604020202020204" pitchFamily="34" charset="0"/>
              </a:rPr>
              <a:t>$12,000 and estimates to sell the car in five years at a residual value of $3,000. Some of the estimated annual expenses are: </a:t>
            </a:r>
          </a:p>
          <a:p>
            <a:pPr marL="171450" indent="-171450">
              <a:buFont typeface="Wingdings" panose="05000000000000000000" pitchFamily="2" charset="2"/>
              <a:buChar char="ü"/>
            </a:pPr>
            <a:r>
              <a:rPr lang="en-US" sz="1200" dirty="0">
                <a:solidFill>
                  <a:srgbClr val="212121"/>
                </a:solidFill>
                <a:latin typeface="Arial" panose="020B0604020202020204" pitchFamily="34" charset="0"/>
                <a:cs typeface="Arial" panose="020B0604020202020204" pitchFamily="34" charset="0"/>
              </a:rPr>
              <a:t>Maintenance &amp; repair $1,000</a:t>
            </a:r>
          </a:p>
          <a:p>
            <a:pPr marL="171450" indent="-171450">
              <a:buFont typeface="Wingdings" panose="05000000000000000000" pitchFamily="2" charset="2"/>
              <a:buChar char="ü"/>
            </a:pPr>
            <a:r>
              <a:rPr lang="en-US" sz="1200" dirty="0">
                <a:solidFill>
                  <a:srgbClr val="212121"/>
                </a:solidFill>
                <a:latin typeface="Arial" panose="020B0604020202020204" pitchFamily="34" charset="0"/>
                <a:cs typeface="Arial" panose="020B0604020202020204" pitchFamily="34" charset="0"/>
              </a:rPr>
              <a:t>Gas consumption $3,500</a:t>
            </a:r>
            <a:endParaRPr lang="en-US" sz="1200" b="0" i="0" dirty="0">
              <a:solidFill>
                <a:srgbClr val="212121"/>
              </a:solidFill>
              <a:effectLst/>
              <a:latin typeface="Arial" panose="020B0604020202020204" pitchFamily="34" charset="0"/>
              <a:cs typeface="Arial" panose="020B0604020202020204" pitchFamily="34" charset="0"/>
            </a:endParaRPr>
          </a:p>
          <a:p>
            <a:pPr algn="l"/>
            <a:endParaRPr lang="en-US" sz="1200" b="0" i="0" dirty="0">
              <a:solidFill>
                <a:srgbClr val="212121"/>
              </a:solidFill>
              <a:effectLst/>
              <a:latin typeface="Arial" panose="020B0604020202020204" pitchFamily="34" charset="0"/>
              <a:cs typeface="Arial" panose="020B0604020202020204" pitchFamily="34" charset="0"/>
            </a:endParaRPr>
          </a:p>
          <a:p>
            <a:pPr algn="l"/>
            <a:r>
              <a:rPr lang="en-US" sz="1200" b="0" i="0" dirty="0">
                <a:solidFill>
                  <a:srgbClr val="212121"/>
                </a:solidFill>
                <a:effectLst/>
                <a:latin typeface="Arial" panose="020B0604020202020204" pitchFamily="34" charset="0"/>
                <a:cs typeface="Arial" panose="020B0604020202020204" pitchFamily="34" charset="0"/>
              </a:rPr>
              <a:t>Using the Life Cycle cost technique</a:t>
            </a:r>
            <a:r>
              <a:rPr lang="en-US" sz="1200" dirty="0">
                <a:solidFill>
                  <a:srgbClr val="212121"/>
                </a:solidFill>
                <a:latin typeface="Arial" panose="020B0604020202020204" pitchFamily="34" charset="0"/>
                <a:cs typeface="Arial" panose="020B0604020202020204" pitchFamily="34" charset="0"/>
              </a:rPr>
              <a:t>, compute truck’s </a:t>
            </a:r>
            <a:r>
              <a:rPr lang="en-US" sz="1200" b="0" i="0" dirty="0">
                <a:solidFill>
                  <a:srgbClr val="212121"/>
                </a:solidFill>
                <a:effectLst/>
                <a:latin typeface="Arial" panose="020B0604020202020204" pitchFamily="34" charset="0"/>
                <a:cs typeface="Arial" panose="020B0604020202020204" pitchFamily="34" charset="0"/>
              </a:rPr>
              <a:t>life cycle cost considering </a:t>
            </a:r>
            <a:r>
              <a:rPr lang="en-US" sz="1200" dirty="0">
                <a:solidFill>
                  <a:srgbClr val="212121"/>
                </a:solidFill>
                <a:latin typeface="Arial" panose="020B0604020202020204" pitchFamily="34" charset="0"/>
                <a:cs typeface="Arial" panose="020B0604020202020204" pitchFamily="34" charset="0"/>
              </a:rPr>
              <a:t>the </a:t>
            </a:r>
            <a:r>
              <a:rPr lang="en-US" sz="1200" b="0" i="0" dirty="0">
                <a:solidFill>
                  <a:srgbClr val="212121"/>
                </a:solidFill>
                <a:effectLst/>
                <a:latin typeface="Arial" panose="020B0604020202020204" pitchFamily="34" charset="0"/>
                <a:cs typeface="Arial" panose="020B0604020202020204" pitchFamily="34" charset="0"/>
              </a:rPr>
              <a:t>interest rate to be 8%.</a:t>
            </a:r>
          </a:p>
          <a:p>
            <a:pPr algn="l"/>
            <a:r>
              <a:rPr lang="en-US" sz="1200" b="0" i="0" dirty="0">
                <a:solidFill>
                  <a:srgbClr val="212121"/>
                </a:solidFill>
                <a:effectLst/>
                <a:latin typeface="Arial" panose="020B0604020202020204" pitchFamily="34" charset="0"/>
                <a:cs typeface="Arial" panose="020B0604020202020204" pitchFamily="34" charset="0"/>
              </a:rPr>
              <a:t> </a:t>
            </a:r>
          </a:p>
          <a:p>
            <a:pPr marL="628650" lvl="1" indent="-171450">
              <a:buFont typeface="Wingdings" panose="05000000000000000000" pitchFamily="2" charset="2"/>
              <a:buChar char="Ø"/>
            </a:pPr>
            <a:r>
              <a:rPr lang="en-US" sz="1200" b="0" i="0" dirty="0">
                <a:solidFill>
                  <a:srgbClr val="212121"/>
                </a:solidFill>
                <a:effectLst/>
                <a:latin typeface="Arial" panose="020B0604020202020204" pitchFamily="34" charset="0"/>
                <a:cs typeface="Arial" panose="020B0604020202020204" pitchFamily="34" charset="0"/>
              </a:rPr>
              <a:t>Initial cost = $12,000</a:t>
            </a:r>
          </a:p>
          <a:p>
            <a:pPr marL="628650" lvl="1" indent="-171450">
              <a:buFont typeface="Wingdings" panose="05000000000000000000" pitchFamily="2" charset="2"/>
              <a:buChar char="Ø"/>
            </a:pPr>
            <a:r>
              <a:rPr lang="en-US" sz="1200" b="0" i="0" dirty="0">
                <a:solidFill>
                  <a:srgbClr val="212121"/>
                </a:solidFill>
                <a:effectLst/>
                <a:latin typeface="Arial" panose="020B0604020202020204" pitchFamily="34" charset="0"/>
                <a:cs typeface="Arial" panose="020B0604020202020204" pitchFamily="34" charset="0"/>
              </a:rPr>
              <a:t>Recurring cost = Maintenance &amp; repair + Gas consumption = $1,000 + $3,500 = $4,500</a:t>
            </a:r>
          </a:p>
          <a:p>
            <a:pPr marL="628650" lvl="1" indent="-171450">
              <a:buFont typeface="Wingdings" panose="05000000000000000000" pitchFamily="2" charset="2"/>
              <a:buChar char="Ø"/>
            </a:pPr>
            <a:r>
              <a:rPr lang="en-US" sz="1200" b="0" i="0" dirty="0">
                <a:solidFill>
                  <a:srgbClr val="212121"/>
                </a:solidFill>
                <a:effectLst/>
                <a:latin typeface="Arial" panose="020B0604020202020204" pitchFamily="34" charset="0"/>
                <a:cs typeface="Arial" panose="020B0604020202020204" pitchFamily="34" charset="0"/>
              </a:rPr>
              <a:t>Residual value = $3,000</a:t>
            </a:r>
          </a:p>
          <a:p>
            <a:pPr marL="628650" lvl="1" indent="-171450">
              <a:buFont typeface="Wingdings" panose="05000000000000000000" pitchFamily="2" charset="2"/>
              <a:buChar char="Ø"/>
            </a:pPr>
            <a:r>
              <a:rPr lang="en-US" sz="1200" b="0" i="0" dirty="0">
                <a:solidFill>
                  <a:srgbClr val="212121"/>
                </a:solidFill>
                <a:effectLst/>
                <a:latin typeface="Arial" panose="020B0604020202020204" pitchFamily="34" charset="0"/>
                <a:cs typeface="Arial" panose="020B0604020202020204" pitchFamily="34" charset="0"/>
              </a:rPr>
              <a:t>No. of years = 5</a:t>
            </a:r>
          </a:p>
          <a:p>
            <a:pPr marL="628650" lvl="1" indent="-171450">
              <a:buFont typeface="Wingdings" panose="05000000000000000000" pitchFamily="2" charset="2"/>
              <a:buChar char="Ø"/>
            </a:pPr>
            <a:r>
              <a:rPr lang="en-US" sz="1200" b="0" i="0" dirty="0">
                <a:solidFill>
                  <a:srgbClr val="212121"/>
                </a:solidFill>
                <a:effectLst/>
                <a:latin typeface="Arial" panose="020B0604020202020204" pitchFamily="34" charset="0"/>
                <a:cs typeface="Arial" panose="020B0604020202020204" pitchFamily="34" charset="0"/>
              </a:rPr>
              <a:t>Interest rate = 8%</a:t>
            </a:r>
          </a:p>
        </p:txBody>
      </p:sp>
      <p:sp>
        <p:nvSpPr>
          <p:cNvPr id="8" name="CuadroTexto 7">
            <a:extLst>
              <a:ext uri="{FF2B5EF4-FFF2-40B4-BE49-F238E27FC236}">
                <a16:creationId xmlns:a16="http://schemas.microsoft.com/office/drawing/2014/main" id="{A5690606-DB9A-0F0C-243F-7E342F31B606}"/>
              </a:ext>
            </a:extLst>
          </p:cNvPr>
          <p:cNvSpPr txBox="1"/>
          <p:nvPr/>
        </p:nvSpPr>
        <p:spPr>
          <a:xfrm>
            <a:off x="1245320" y="3932557"/>
            <a:ext cx="8189686" cy="261610"/>
          </a:xfrm>
          <a:prstGeom prst="rect">
            <a:avLst/>
          </a:prstGeom>
          <a:noFill/>
        </p:spPr>
        <p:txBody>
          <a:bodyPr wrap="square">
            <a:spAutoFit/>
          </a:bodyPr>
          <a:lstStyle/>
          <a:p>
            <a:pPr algn="l"/>
            <a:r>
              <a:rPr lang="en-US" sz="1100" i="0" dirty="0">
                <a:solidFill>
                  <a:srgbClr val="212121"/>
                </a:solidFill>
                <a:effectLst/>
                <a:latin typeface="Arial" panose="020B0604020202020204" pitchFamily="34" charset="0"/>
                <a:cs typeface="Arial" panose="020B0604020202020204" pitchFamily="34" charset="0"/>
              </a:rPr>
              <a:t>$12,000 + $4,500 * [1 – (1 + 8%)</a:t>
            </a:r>
            <a:r>
              <a:rPr lang="en-US" sz="1100" i="0" baseline="30000" dirty="0">
                <a:solidFill>
                  <a:srgbClr val="212121"/>
                </a:solidFill>
                <a:effectLst/>
                <a:latin typeface="Arial" panose="020B0604020202020204" pitchFamily="34" charset="0"/>
                <a:cs typeface="Arial" panose="020B0604020202020204" pitchFamily="34" charset="0"/>
              </a:rPr>
              <a:t>-5</a:t>
            </a:r>
            <a:r>
              <a:rPr lang="en-US" sz="1100" i="0" dirty="0">
                <a:solidFill>
                  <a:srgbClr val="212121"/>
                </a:solidFill>
                <a:effectLst/>
                <a:latin typeface="Arial" panose="020B0604020202020204" pitchFamily="34" charset="0"/>
                <a:cs typeface="Arial" panose="020B0604020202020204" pitchFamily="34" charset="0"/>
              </a:rPr>
              <a:t>] / 8% – $3,000 / (1 + 8%)</a:t>
            </a:r>
            <a:r>
              <a:rPr lang="en-US" sz="1100" i="0" baseline="30000" dirty="0">
                <a:solidFill>
                  <a:srgbClr val="212121"/>
                </a:solidFill>
                <a:effectLst/>
                <a:latin typeface="Arial" panose="020B0604020202020204" pitchFamily="34" charset="0"/>
                <a:cs typeface="Arial" panose="020B0604020202020204" pitchFamily="34" charset="0"/>
              </a:rPr>
              <a:t>5</a:t>
            </a:r>
            <a:r>
              <a:rPr lang="en-US" sz="1100" baseline="30000" dirty="0">
                <a:solidFill>
                  <a:srgbClr val="212121"/>
                </a:solidFill>
                <a:latin typeface="Arial" panose="020B0604020202020204" pitchFamily="34" charset="0"/>
                <a:cs typeface="Arial" panose="020B0604020202020204" pitchFamily="34" charset="0"/>
              </a:rPr>
              <a:t>  = </a:t>
            </a:r>
            <a:r>
              <a:rPr lang="en-US" sz="1100" i="0" dirty="0">
                <a:solidFill>
                  <a:srgbClr val="212121"/>
                </a:solidFill>
                <a:effectLst/>
                <a:latin typeface="Arial" panose="020B0604020202020204" pitchFamily="34" charset="0"/>
                <a:cs typeface="Arial" panose="020B0604020202020204" pitchFamily="34" charset="0"/>
              </a:rPr>
              <a:t>$27,925</a:t>
            </a:r>
          </a:p>
        </p:txBody>
      </p:sp>
      <p:sp>
        <p:nvSpPr>
          <p:cNvPr id="9" name="CuadroTexto 8">
            <a:extLst>
              <a:ext uri="{FF2B5EF4-FFF2-40B4-BE49-F238E27FC236}">
                <a16:creationId xmlns:a16="http://schemas.microsoft.com/office/drawing/2014/main" id="{AFA5B9D9-AB3C-FDF3-0735-DD68D57AF722}"/>
              </a:ext>
            </a:extLst>
          </p:cNvPr>
          <p:cNvSpPr txBox="1"/>
          <p:nvPr/>
        </p:nvSpPr>
        <p:spPr>
          <a:xfrm>
            <a:off x="758371" y="3578590"/>
            <a:ext cx="5938407" cy="246221"/>
          </a:xfrm>
          <a:prstGeom prst="rect">
            <a:avLst/>
          </a:prstGeom>
          <a:noFill/>
        </p:spPr>
        <p:txBody>
          <a:bodyPr wrap="square">
            <a:spAutoFit/>
          </a:bodyPr>
          <a:lstStyle/>
          <a:p>
            <a:r>
              <a:rPr lang="en-US" sz="1000" b="1" i="0" dirty="0">
                <a:solidFill>
                  <a:srgbClr val="339966"/>
                </a:solidFill>
                <a:effectLst/>
                <a:latin typeface="Arial" panose="020B0604020202020204" pitchFamily="34" charset="0"/>
                <a:cs typeface="Arial" panose="020B0604020202020204" pitchFamily="34" charset="0"/>
              </a:rPr>
              <a:t>Life Cycle Costing Formula = Initial Cost + PV of All Recurring Costs – PV of Residual Value</a:t>
            </a:r>
            <a:endParaRPr lang="en-US" sz="1000" dirty="0">
              <a:solidFill>
                <a:srgbClr val="3399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88642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6863" y="926479"/>
            <a:ext cx="7199441" cy="466923"/>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a:cs typeface="Arial"/>
              </a:rPr>
              <a:t>Life Cycle Cost techniques</a:t>
            </a:r>
            <a:r>
              <a:rPr lang="en-GB" sz="1200" b="1" dirty="0">
                <a:latin typeface="Arial"/>
                <a:ea typeface="Calibri"/>
                <a:cs typeface="Arial"/>
              </a:rPr>
              <a:t> </a:t>
            </a:r>
            <a:endParaRPr lang="en-GB" sz="1200" dirty="0">
              <a:effectLst/>
              <a:latin typeface="Arial"/>
              <a:ea typeface="Calibri"/>
              <a:cs typeface="Arial"/>
            </a:endParaRPr>
          </a:p>
          <a:p>
            <a:pPr marL="628650" lvl="1" indent="-171450">
              <a:buFont typeface="Wingdings" panose="05000000000000000000" pitchFamily="2" charset="2"/>
              <a:buChar char="v"/>
            </a:pPr>
            <a:endParaRPr lang="en-US" sz="1150" dirty="0">
              <a:latin typeface="Arial" panose="020B0604020202020204" pitchFamily="34" charset="0"/>
              <a:cs typeface="Arial" panose="020B0604020202020204" pitchFamily="34" charset="0"/>
            </a:endParaRPr>
          </a:p>
        </p:txBody>
      </p:sp>
      <p:sp>
        <p:nvSpPr>
          <p:cNvPr id="2" name="Título 1">
            <a:extLst>
              <a:ext uri="{FF2B5EF4-FFF2-40B4-BE49-F238E27FC236}">
                <a16:creationId xmlns:a16="http://schemas.microsoft.com/office/drawing/2014/main" id="{E1E0B911-EF6C-47CC-533B-0899FB85A3F6}"/>
              </a:ext>
            </a:extLst>
          </p:cNvPr>
          <p:cNvSpPr txBox="1">
            <a:spLocks/>
          </p:cNvSpPr>
          <p:nvPr/>
        </p:nvSpPr>
        <p:spPr>
          <a:xfrm>
            <a:off x="6660962" y="190211"/>
            <a:ext cx="1704204" cy="431070"/>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 sz="1950" b="1" dirty="0">
              <a:solidFill>
                <a:srgbClr val="921824"/>
              </a:solidFill>
              <a:latin typeface="Georgia" panose="02040502050405020303" pitchFamily="18" charset="0"/>
            </a:endParaRPr>
          </a:p>
        </p:txBody>
      </p:sp>
      <p:sp>
        <p:nvSpPr>
          <p:cNvPr id="3" name="CuadroTexto 2">
            <a:extLst>
              <a:ext uri="{FF2B5EF4-FFF2-40B4-BE49-F238E27FC236}">
                <a16:creationId xmlns:a16="http://schemas.microsoft.com/office/drawing/2014/main" id="{7B07B872-D442-7620-39CE-BE9A223BCD9C}"/>
              </a:ext>
            </a:extLst>
          </p:cNvPr>
          <p:cNvSpPr txBox="1"/>
          <p:nvPr/>
        </p:nvSpPr>
        <p:spPr>
          <a:xfrm>
            <a:off x="313623" y="589014"/>
            <a:ext cx="7199441" cy="337465"/>
          </a:xfrm>
          <a:prstGeom prst="rect">
            <a:avLst/>
          </a:prstGeom>
          <a:noFill/>
        </p:spPr>
        <p:txBody>
          <a:bodyPr wrap="square" lIns="91440" tIns="45720" rIns="91440" bIns="45720" anchor="t">
            <a:spAutoFit/>
          </a:bodyPr>
          <a:lstStyle/>
          <a:p>
            <a:pPr>
              <a:lnSpc>
                <a:spcPct val="107000"/>
              </a:lnSpc>
              <a:spcAft>
                <a:spcPts val="800"/>
              </a:spcAft>
            </a:pPr>
            <a:r>
              <a:rPr lang="en-GB" sz="1600" b="1" dirty="0">
                <a:solidFill>
                  <a:srgbClr val="90292A"/>
                </a:solidFill>
                <a:effectLst/>
                <a:latin typeface="Georgia"/>
                <a:ea typeface="Calibri"/>
                <a:cs typeface="Arial"/>
              </a:rPr>
              <a:t>Managerial Accounting Cost Method Approach and Techniques</a:t>
            </a:r>
            <a:r>
              <a:rPr lang="en-GB" sz="1600" b="1" i="1" dirty="0">
                <a:solidFill>
                  <a:srgbClr val="C00000"/>
                </a:solidFill>
                <a:latin typeface="Georgia"/>
                <a:ea typeface="Calibri"/>
                <a:cs typeface="Arial"/>
              </a:rPr>
              <a:t> </a:t>
            </a:r>
            <a:endParaRPr lang="en-US" sz="1600" b="1" i="1" dirty="0">
              <a:solidFill>
                <a:srgbClr val="C00000"/>
              </a:solidFill>
              <a:effectLst/>
              <a:latin typeface="Georgia" panose="02040502050405020303" pitchFamily="18" charset="0"/>
              <a:ea typeface="Calibri" panose="020F050202020403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EAF98FA6-4A02-42E6-87BD-DF311D467762}"/>
              </a:ext>
            </a:extLst>
          </p:cNvPr>
          <p:cNvSpPr txBox="1"/>
          <p:nvPr/>
        </p:nvSpPr>
        <p:spPr>
          <a:xfrm>
            <a:off x="818421" y="1392827"/>
            <a:ext cx="5840146" cy="2492990"/>
          </a:xfrm>
          <a:prstGeom prst="rect">
            <a:avLst/>
          </a:prstGeom>
          <a:noFill/>
        </p:spPr>
        <p:txBody>
          <a:bodyPr wrap="square" lIns="91440" tIns="45720" rIns="91440" bIns="45720" anchor="t">
            <a:spAutoFit/>
          </a:bodyPr>
          <a:lstStyle/>
          <a:p>
            <a:pPr algn="l"/>
            <a:r>
              <a:rPr lang="en-US" sz="1200" b="1" i="0" dirty="0">
                <a:effectLst/>
                <a:latin typeface="Arial"/>
                <a:cs typeface="Arial"/>
              </a:rPr>
              <a:t>Benefits</a:t>
            </a:r>
          </a:p>
          <a:p>
            <a:pPr marL="285750" indent="-285750" algn="l">
              <a:buFont typeface="Arial" panose="020B0604020202020204" pitchFamily="34" charset="0"/>
              <a:buChar char="•"/>
            </a:pPr>
            <a:r>
              <a:rPr lang="en-US" sz="1200" b="0" i="0" dirty="0">
                <a:effectLst/>
                <a:latin typeface="Arial"/>
                <a:cs typeface="Arial"/>
              </a:rPr>
              <a:t>It provides a precise estimate of the expected cost to be incurred over the asset’s life span.</a:t>
            </a:r>
          </a:p>
          <a:p>
            <a:pPr marL="285750" indent="-285750" algn="l">
              <a:buFont typeface="Arial" panose="020B0604020202020204" pitchFamily="34" charset="0"/>
              <a:buChar char="•"/>
            </a:pPr>
            <a:r>
              <a:rPr lang="en-US" sz="1200" b="0" i="0" dirty="0">
                <a:effectLst/>
                <a:latin typeface="Arial"/>
                <a:cs typeface="Arial"/>
              </a:rPr>
              <a:t>It makes sure that the best decision is made based on an accurate and realistic estimate of costs.</a:t>
            </a:r>
          </a:p>
          <a:p>
            <a:pPr marL="285750" indent="-285750" algn="l">
              <a:buFont typeface="Arial" panose="020B0604020202020204" pitchFamily="34" charset="0"/>
              <a:buChar char="•"/>
            </a:pPr>
            <a:r>
              <a:rPr lang="en-US" sz="1200" b="0" i="0" dirty="0">
                <a:effectLst/>
                <a:latin typeface="Arial"/>
                <a:cs typeface="Arial"/>
              </a:rPr>
              <a:t>It ensures that the management takes early actions to lower recurring and non-recurring costs.</a:t>
            </a:r>
          </a:p>
          <a:p>
            <a:pPr marL="285750" indent="-285750" algn="l">
              <a:buFont typeface="Arial" panose="020B0604020202020204" pitchFamily="34" charset="0"/>
              <a:buChar char="•"/>
            </a:pPr>
            <a:endParaRPr lang="en-US" sz="1200" b="1" i="0" dirty="0">
              <a:effectLst/>
              <a:latin typeface="Arial" panose="020B0604020202020204" pitchFamily="34" charset="0"/>
              <a:cs typeface="Arial" panose="020B0604020202020204" pitchFamily="34" charset="0"/>
            </a:endParaRPr>
          </a:p>
          <a:p>
            <a:pPr algn="l"/>
            <a:r>
              <a:rPr lang="en-US" sz="1200" b="1" i="0" dirty="0">
                <a:effectLst/>
                <a:latin typeface="Arial"/>
                <a:cs typeface="Arial"/>
              </a:rPr>
              <a:t>Effects</a:t>
            </a:r>
          </a:p>
          <a:p>
            <a:pPr marL="285750" indent="-285750" algn="l">
              <a:buFont typeface="Arial" panose="020B0604020202020204" pitchFamily="34" charset="0"/>
              <a:buChar char="•"/>
            </a:pPr>
            <a:r>
              <a:rPr lang="en-US" sz="1200" b="0" i="0" dirty="0">
                <a:effectLst/>
                <a:latin typeface="Arial"/>
                <a:cs typeface="Arial"/>
              </a:rPr>
              <a:t>The life cycle costing estimates help decision-making where a mutually exclusive option is available. </a:t>
            </a:r>
          </a:p>
          <a:p>
            <a:pPr marL="285750" indent="-285750" algn="l">
              <a:buFont typeface="Arial" panose="020B0604020202020204" pitchFamily="34" charset="0"/>
              <a:buChar char="•"/>
            </a:pPr>
            <a:r>
              <a:rPr lang="en-US" sz="1200" dirty="0">
                <a:latin typeface="Arial"/>
                <a:cs typeface="Arial"/>
              </a:rPr>
              <a:t>M</a:t>
            </a:r>
            <a:r>
              <a:rPr lang="en-US" sz="1200" b="0" i="0" dirty="0">
                <a:effectLst/>
                <a:latin typeface="Arial"/>
                <a:cs typeface="Arial"/>
              </a:rPr>
              <a:t>anagement can plan to reduce the item’s overall cost through the extension of useful life, efficient utilization, or other similar cost rationalization measures.</a:t>
            </a:r>
          </a:p>
        </p:txBody>
      </p:sp>
    </p:spTree>
    <p:extLst>
      <p:ext uri="{BB962C8B-B14F-4D97-AF65-F5344CB8AC3E}">
        <p14:creationId xmlns:p14="http://schemas.microsoft.com/office/powerpoint/2010/main" val="1229428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2451" y="988319"/>
            <a:ext cx="7199441" cy="3059940"/>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a:cs typeface="Arial"/>
              </a:rPr>
              <a:t>Fundamentals of Cost Management</a:t>
            </a:r>
            <a:endParaRPr lang="en-GB" sz="1200" b="1">
              <a:effectLst/>
              <a:latin typeface="Arial"/>
              <a:ea typeface="Calibri"/>
              <a:cs typeface="Arial"/>
            </a:endParaRPr>
          </a:p>
          <a:p>
            <a:pPr marL="171450" indent="-171450">
              <a:buFontTx/>
              <a:buChar char="-"/>
            </a:pPr>
            <a:endParaRPr lang="en-GB" sz="1200" i="1"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v"/>
            </a:pPr>
            <a:r>
              <a:rPr lang="en-US" sz="1200" dirty="0">
                <a:latin typeface="Arial"/>
                <a:cs typeface="Arial"/>
              </a:rPr>
              <a:t>Cost management is all about achieving value for money.</a:t>
            </a:r>
          </a:p>
          <a:p>
            <a:pPr marL="628650" lvl="1" indent="-171450">
              <a:buFont typeface="Wingdings" panose="05000000000000000000" pitchFamily="2" charset="2"/>
              <a:buChar char="v"/>
            </a:pPr>
            <a:endParaRPr lang="en-US" sz="1200"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v"/>
            </a:pPr>
            <a:r>
              <a:rPr lang="en-US" sz="1200" dirty="0">
                <a:latin typeface="Arial"/>
                <a:cs typeface="Arial"/>
              </a:rPr>
              <a:t>Cost management are all actions necessary to understand why costs occur and the necessary responses so that decisions controlling costs are taken promptly – considering all relevant information.</a:t>
            </a:r>
          </a:p>
          <a:p>
            <a:pPr marL="628650" lvl="1" indent="-171450">
              <a:buFont typeface="Wingdings" panose="05000000000000000000" pitchFamily="2" charset="2"/>
              <a:buChar char="v"/>
            </a:pPr>
            <a:endParaRPr lang="en-US" sz="1200"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v"/>
            </a:pPr>
            <a:r>
              <a:rPr lang="en-US" sz="1200" dirty="0">
                <a:latin typeface="Arial"/>
                <a:cs typeface="Arial"/>
              </a:rPr>
              <a:t>Cost management involves the overall planning, coordination, control and reporting of all cost-related aspects from initiation to operation and maintenance. </a:t>
            </a:r>
            <a:endParaRPr lang="en-US" sz="1200"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v"/>
            </a:pPr>
            <a:endParaRPr lang="en-US" sz="1200"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v"/>
            </a:pPr>
            <a:r>
              <a:rPr lang="en-US" sz="1200" dirty="0">
                <a:latin typeface="Arial"/>
                <a:cs typeface="Arial"/>
              </a:rPr>
              <a:t>It is the process of identifying all costs associated with the investment, making informed choices about the options that will deliver best value for money and managing those costs, including costs throughout the life of the project, where whole life costs are being considered.</a:t>
            </a:r>
          </a:p>
          <a:p>
            <a:pPr marL="628650" lvl="1" indent="-171450">
              <a:buFont typeface="Wingdings" panose="05000000000000000000" pitchFamily="2" charset="2"/>
              <a:buChar char="v"/>
            </a:pPr>
            <a:endParaRPr lang="en-US" sz="1200"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v"/>
            </a:pPr>
            <a:endParaRPr lang="en-US" sz="1200" dirty="0">
              <a:latin typeface="Arial" panose="020B0604020202020204" pitchFamily="34" charset="0"/>
              <a:cs typeface="Arial" panose="020B0604020202020204" pitchFamily="34" charset="0"/>
            </a:endParaRPr>
          </a:p>
        </p:txBody>
      </p:sp>
      <p:sp>
        <p:nvSpPr>
          <p:cNvPr id="2" name="Título 1">
            <a:extLst>
              <a:ext uri="{FF2B5EF4-FFF2-40B4-BE49-F238E27FC236}">
                <a16:creationId xmlns:a16="http://schemas.microsoft.com/office/drawing/2014/main" id="{E1E0B911-EF6C-47CC-533B-0899FB85A3F6}"/>
              </a:ext>
            </a:extLst>
          </p:cNvPr>
          <p:cNvSpPr txBox="1">
            <a:spLocks/>
          </p:cNvSpPr>
          <p:nvPr/>
        </p:nvSpPr>
        <p:spPr>
          <a:xfrm>
            <a:off x="6660962" y="190211"/>
            <a:ext cx="1704204" cy="431070"/>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 sz="1950" b="1" dirty="0">
              <a:solidFill>
                <a:srgbClr val="921824"/>
              </a:solidFill>
              <a:latin typeface="Georgia" panose="02040502050405020303" pitchFamily="18" charset="0"/>
            </a:endParaRPr>
          </a:p>
        </p:txBody>
      </p:sp>
      <p:sp>
        <p:nvSpPr>
          <p:cNvPr id="3" name="CuadroTexto 2">
            <a:extLst>
              <a:ext uri="{FF2B5EF4-FFF2-40B4-BE49-F238E27FC236}">
                <a16:creationId xmlns:a16="http://schemas.microsoft.com/office/drawing/2014/main" id="{7B07B872-D442-7620-39CE-BE9A223BCD9C}"/>
              </a:ext>
            </a:extLst>
          </p:cNvPr>
          <p:cNvSpPr txBox="1"/>
          <p:nvPr/>
        </p:nvSpPr>
        <p:spPr>
          <a:xfrm>
            <a:off x="627444" y="653724"/>
            <a:ext cx="7199441" cy="337465"/>
          </a:xfrm>
          <a:prstGeom prst="rect">
            <a:avLst/>
          </a:prstGeom>
          <a:noFill/>
        </p:spPr>
        <p:txBody>
          <a:bodyPr wrap="square" lIns="91440" tIns="45720" rIns="91440" bIns="45720" anchor="t">
            <a:spAutoFit/>
          </a:bodyPr>
          <a:lstStyle/>
          <a:p>
            <a:pPr>
              <a:lnSpc>
                <a:spcPct val="107000"/>
              </a:lnSpc>
              <a:spcAft>
                <a:spcPts val="800"/>
              </a:spcAft>
            </a:pPr>
            <a:r>
              <a:rPr lang="en-GB" sz="1600" b="1">
                <a:solidFill>
                  <a:srgbClr val="90292A"/>
                </a:solidFill>
                <a:effectLst/>
                <a:latin typeface="Georgia"/>
                <a:ea typeface="Calibri"/>
                <a:cs typeface="Arial"/>
              </a:rPr>
              <a:t>Managerial Accounting Cost Method Approach and Techniques</a:t>
            </a:r>
            <a:r>
              <a:rPr lang="en-GB" sz="1600" b="1">
                <a:solidFill>
                  <a:srgbClr val="90292A"/>
                </a:solidFill>
                <a:latin typeface="Georgia"/>
                <a:ea typeface="Calibri"/>
                <a:cs typeface="Arial"/>
              </a:rPr>
              <a:t>  </a:t>
            </a:r>
            <a:endParaRPr lang="en-US" sz="1600" b="1">
              <a:solidFill>
                <a:srgbClr val="90292A"/>
              </a:solidFill>
              <a:effectLst/>
              <a:latin typeface="Georgia" panose="02040502050405020303" pitchFamily="18" charset="0"/>
              <a:ea typeface="Calibri" panose="020F0502020204030204" pitchFamily="34" charset="0"/>
              <a:cs typeface="Arial" panose="020B0604020202020204" pitchFamily="34" charset="0"/>
            </a:endParaRPr>
          </a:p>
        </p:txBody>
      </p:sp>
      <p:pic>
        <p:nvPicPr>
          <p:cNvPr id="5" name="Imagen 4">
            <a:extLst>
              <a:ext uri="{FF2B5EF4-FFF2-40B4-BE49-F238E27FC236}">
                <a16:creationId xmlns:a16="http://schemas.microsoft.com/office/drawing/2014/main" id="{540F1D98-BA5B-124F-0B19-A44824BE656B}"/>
              </a:ext>
            </a:extLst>
          </p:cNvPr>
          <p:cNvPicPr>
            <a:picLocks noChangeAspect="1"/>
          </p:cNvPicPr>
          <p:nvPr/>
        </p:nvPicPr>
        <p:blipFill>
          <a:blip r:embed="rId2"/>
          <a:stretch>
            <a:fillRect/>
          </a:stretch>
        </p:blipFill>
        <p:spPr>
          <a:xfrm>
            <a:off x="7513064" y="2750457"/>
            <a:ext cx="1489527" cy="1489527"/>
          </a:xfrm>
          <a:prstGeom prst="rect">
            <a:avLst/>
          </a:prstGeom>
        </p:spPr>
      </p:pic>
      <p:sp>
        <p:nvSpPr>
          <p:cNvPr id="8" name="CuadroTexto 7">
            <a:extLst>
              <a:ext uri="{FF2B5EF4-FFF2-40B4-BE49-F238E27FC236}">
                <a16:creationId xmlns:a16="http://schemas.microsoft.com/office/drawing/2014/main" id="{C4FAF814-4AB5-F60A-7CEA-544B473574DF}"/>
              </a:ext>
            </a:extLst>
          </p:cNvPr>
          <p:cNvSpPr txBox="1"/>
          <p:nvPr/>
        </p:nvSpPr>
        <p:spPr>
          <a:xfrm>
            <a:off x="7808127" y="4239984"/>
            <a:ext cx="1114078" cy="184666"/>
          </a:xfrm>
          <a:prstGeom prst="rect">
            <a:avLst/>
          </a:prstGeom>
          <a:noFill/>
        </p:spPr>
        <p:txBody>
          <a:bodyPr wrap="square">
            <a:spAutoFit/>
          </a:bodyPr>
          <a:lstStyle/>
          <a:p>
            <a:r>
              <a:rPr lang="en-US" sz="600" dirty="0">
                <a:latin typeface="Arial" panose="020B0604020202020204" pitchFamily="34" charset="0"/>
                <a:cs typeface="Arial" panose="020B0604020202020204" pitchFamily="34" charset="0"/>
              </a:rPr>
              <a:t>www.googleimages.com</a:t>
            </a:r>
          </a:p>
        </p:txBody>
      </p:sp>
    </p:spTree>
    <p:extLst>
      <p:ext uri="{BB962C8B-B14F-4D97-AF65-F5344CB8AC3E}">
        <p14:creationId xmlns:p14="http://schemas.microsoft.com/office/powerpoint/2010/main" val="959857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6863" y="926479"/>
            <a:ext cx="7199441" cy="466923"/>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a:cs typeface="Arial"/>
              </a:rPr>
              <a:t>Target and Life Cycle Cost techniques</a:t>
            </a:r>
          </a:p>
          <a:p>
            <a:pPr marL="628650" lvl="1" indent="-171450">
              <a:buFont typeface="Wingdings" panose="05000000000000000000" pitchFamily="2" charset="2"/>
              <a:buChar char="v"/>
            </a:pPr>
            <a:endParaRPr lang="en-US" sz="115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7B07B872-D442-7620-39CE-BE9A223BCD9C}"/>
              </a:ext>
            </a:extLst>
          </p:cNvPr>
          <p:cNvSpPr txBox="1"/>
          <p:nvPr/>
        </p:nvSpPr>
        <p:spPr>
          <a:xfrm>
            <a:off x="313623" y="589014"/>
            <a:ext cx="7199441" cy="337465"/>
          </a:xfrm>
          <a:prstGeom prst="rect">
            <a:avLst/>
          </a:prstGeom>
          <a:noFill/>
        </p:spPr>
        <p:txBody>
          <a:bodyPr wrap="square" lIns="91440" tIns="45720" rIns="91440" bIns="45720" anchor="t">
            <a:spAutoFit/>
          </a:bodyPr>
          <a:lstStyle/>
          <a:p>
            <a:pPr>
              <a:lnSpc>
                <a:spcPct val="107000"/>
              </a:lnSpc>
              <a:spcAft>
                <a:spcPts val="800"/>
              </a:spcAft>
            </a:pPr>
            <a:r>
              <a:rPr lang="en-GB" sz="1600" b="1">
                <a:solidFill>
                  <a:srgbClr val="90292A"/>
                </a:solidFill>
                <a:effectLst/>
                <a:latin typeface="Georgia"/>
                <a:ea typeface="Calibri"/>
                <a:cs typeface="Arial"/>
              </a:rPr>
              <a:t>Managerial Accounting Cost Method Approach and Techniques</a:t>
            </a:r>
            <a:r>
              <a:rPr lang="en-GB" sz="1600" b="1" i="1" dirty="0">
                <a:solidFill>
                  <a:srgbClr val="C00000"/>
                </a:solidFill>
                <a:latin typeface="Georgia"/>
                <a:ea typeface="Calibri"/>
                <a:cs typeface="Arial"/>
              </a:rPr>
              <a:t>  </a:t>
            </a:r>
            <a:endParaRPr lang="en-US" sz="1600" b="1" i="1" dirty="0">
              <a:solidFill>
                <a:srgbClr val="C00000"/>
              </a:solidFill>
              <a:effectLst/>
              <a:latin typeface="Georgia" panose="02040502050405020303" pitchFamily="18" charset="0"/>
              <a:ea typeface="Calibri" panose="020F050202020403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6E06316C-7DCE-14EE-D68F-D991E50F0F26}"/>
              </a:ext>
            </a:extLst>
          </p:cNvPr>
          <p:cNvSpPr txBox="1"/>
          <p:nvPr/>
        </p:nvSpPr>
        <p:spPr>
          <a:xfrm>
            <a:off x="313623" y="1188142"/>
            <a:ext cx="4200320" cy="2462213"/>
          </a:xfrm>
          <a:prstGeom prst="rect">
            <a:avLst/>
          </a:prstGeom>
          <a:noFill/>
        </p:spPr>
        <p:txBody>
          <a:bodyPr wrap="square" lIns="91440" tIns="45720" rIns="91440" bIns="45720" anchor="t">
            <a:spAutoFit/>
          </a:bodyPr>
          <a:lstStyle/>
          <a:p>
            <a:pPr marL="171450" indent="-171450" algn="l">
              <a:buFont typeface="Arial" panose="020B0604020202020204" pitchFamily="34" charset="0"/>
              <a:buChar char="•"/>
            </a:pPr>
            <a:r>
              <a:rPr lang="en-US" sz="1100" i="0" dirty="0">
                <a:effectLst/>
                <a:latin typeface="Arial"/>
                <a:cs typeface="Arial"/>
              </a:rPr>
              <a:t>Target costing is an approach to determine a product's </a:t>
            </a:r>
            <a:r>
              <a:rPr lang="en-US" sz="1100" i="0" strike="noStrike" dirty="0">
                <a:effectLst/>
                <a:latin typeface="Arial"/>
                <a:cs typeface="Arial"/>
              </a:rPr>
              <a:t>life-cycle cost</a:t>
            </a:r>
            <a:r>
              <a:rPr lang="en-US" sz="1100" i="0" dirty="0">
                <a:effectLst/>
                <a:latin typeface="Arial"/>
                <a:cs typeface="Arial"/>
              </a:rPr>
              <a:t> which should be sufficient to develop specified functionality and quality, while ensuring its desired </a:t>
            </a:r>
            <a:r>
              <a:rPr lang="en-US" sz="1100" i="0" strike="noStrike" dirty="0">
                <a:effectLst/>
                <a:latin typeface="Arial"/>
                <a:cs typeface="Arial"/>
              </a:rPr>
              <a:t>profit</a:t>
            </a:r>
            <a:r>
              <a:rPr lang="en-US" sz="1100" i="0" dirty="0">
                <a:effectLst/>
                <a:latin typeface="Arial"/>
                <a:cs typeface="Arial"/>
              </a:rPr>
              <a:t>.</a:t>
            </a:r>
          </a:p>
          <a:p>
            <a:pPr marL="171450" indent="-171450" algn="l">
              <a:buFont typeface="Arial" panose="020B0604020202020204" pitchFamily="34" charset="0"/>
              <a:buChar char="•"/>
            </a:pPr>
            <a:endParaRPr lang="en-US" sz="1100" dirty="0">
              <a:latin typeface="Arial" panose="020B0604020202020204" pitchFamily="34" charset="0"/>
            </a:endParaRPr>
          </a:p>
          <a:p>
            <a:pPr marL="171450" indent="-171450" algn="l">
              <a:buFont typeface="Arial" panose="020B0604020202020204" pitchFamily="34" charset="0"/>
              <a:buChar char="•"/>
            </a:pPr>
            <a:r>
              <a:rPr lang="en-US" sz="1100" i="0" dirty="0">
                <a:effectLst/>
                <a:latin typeface="Arial"/>
                <a:cs typeface="Arial"/>
              </a:rPr>
              <a:t>It involves setting a target cost by subtracting a desired </a:t>
            </a:r>
            <a:r>
              <a:rPr lang="en-US" sz="1100" i="0" strike="noStrike" dirty="0">
                <a:effectLst/>
                <a:latin typeface="Arial"/>
                <a:cs typeface="Arial"/>
              </a:rPr>
              <a:t>profit margin</a:t>
            </a:r>
            <a:r>
              <a:rPr lang="en-US" sz="1100" i="0" dirty="0">
                <a:effectLst/>
                <a:latin typeface="Arial"/>
                <a:cs typeface="Arial"/>
              </a:rPr>
              <a:t> from a competitive market price</a:t>
            </a:r>
            <a:r>
              <a:rPr lang="en-US" sz="1100" dirty="0">
                <a:latin typeface="Arial"/>
                <a:cs typeface="Arial"/>
              </a:rPr>
              <a:t>.</a:t>
            </a:r>
            <a:endParaRPr lang="en-US" sz="1100" i="0" dirty="0">
              <a:effectLst/>
              <a:latin typeface="Arial"/>
              <a:cs typeface="Arial"/>
            </a:endParaRPr>
          </a:p>
          <a:p>
            <a:pPr algn="l"/>
            <a:r>
              <a:rPr lang="en-US" sz="1100" dirty="0">
                <a:latin typeface="Arial" panose="020B0604020202020204" pitchFamily="34" charset="0"/>
                <a:cs typeface="Arial" panose="020B0604020202020204" pitchFamily="34" charset="0"/>
              </a:rPr>
              <a:t>	</a:t>
            </a:r>
            <a:r>
              <a:rPr lang="en-US" sz="1100" i="1" dirty="0">
                <a:effectLst/>
                <a:latin typeface="Arial" panose="020B0604020202020204" pitchFamily="34" charset="0"/>
                <a:cs typeface="Arial" panose="020B0604020202020204" pitchFamily="34" charset="0"/>
              </a:rPr>
              <a:t>target cost = selling price - expected profit margin. </a:t>
            </a:r>
          </a:p>
          <a:p>
            <a:pPr algn="l"/>
            <a:endParaRPr lang="en-US" sz="110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100" dirty="0">
                <a:latin typeface="Arial" panose="020B0604020202020204" pitchFamily="34" charset="0"/>
                <a:cs typeface="Arial" panose="020B0604020202020204" pitchFamily="34" charset="0"/>
              </a:rPr>
              <a:t>I</a:t>
            </a:r>
            <a:r>
              <a:rPr lang="en-US" sz="1100" i="0" dirty="0">
                <a:effectLst/>
                <a:latin typeface="Arial" panose="020B0604020202020204" pitchFamily="34" charset="0"/>
                <a:cs typeface="Arial" panose="020B0604020202020204" pitchFamily="34" charset="0"/>
              </a:rPr>
              <a:t>t is the early stages of the new product development process where the technique is said to be the most useful. </a:t>
            </a:r>
          </a:p>
          <a:p>
            <a:pPr algn="l"/>
            <a:endParaRPr lang="en-US" sz="110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100" b="0" i="0" dirty="0">
                <a:effectLst/>
                <a:latin typeface="Arial"/>
                <a:cs typeface="Arial"/>
              </a:rPr>
              <a:t>Target costing consists of cost planning in the design phase of production as well as cost control throughout the resulting product life cycle</a:t>
            </a:r>
            <a:r>
              <a:rPr lang="en-US" sz="1100" dirty="0">
                <a:latin typeface="Arial"/>
                <a:cs typeface="Arial"/>
              </a:rPr>
              <a:t>.</a:t>
            </a:r>
            <a:endParaRPr lang="en-US" sz="1100" i="0" dirty="0">
              <a:effectLst/>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A437E0DF-5335-B031-2472-9D53B0304BCF}"/>
              </a:ext>
            </a:extLst>
          </p:cNvPr>
          <p:cNvPicPr>
            <a:picLocks noChangeAspect="1"/>
          </p:cNvPicPr>
          <p:nvPr/>
        </p:nvPicPr>
        <p:blipFill>
          <a:blip r:embed="rId2"/>
          <a:stretch>
            <a:fillRect/>
          </a:stretch>
        </p:blipFill>
        <p:spPr>
          <a:xfrm>
            <a:off x="2248498" y="3743318"/>
            <a:ext cx="6410552" cy="1195943"/>
          </a:xfrm>
          <a:prstGeom prst="rect">
            <a:avLst/>
          </a:prstGeom>
        </p:spPr>
      </p:pic>
      <p:sp>
        <p:nvSpPr>
          <p:cNvPr id="9" name="CuadroTexto 8">
            <a:extLst>
              <a:ext uri="{FF2B5EF4-FFF2-40B4-BE49-F238E27FC236}">
                <a16:creationId xmlns:a16="http://schemas.microsoft.com/office/drawing/2014/main" id="{DCB2EB20-2AEB-AF91-F17B-3254E0901705}"/>
              </a:ext>
            </a:extLst>
          </p:cNvPr>
          <p:cNvSpPr txBox="1"/>
          <p:nvPr/>
        </p:nvSpPr>
        <p:spPr>
          <a:xfrm>
            <a:off x="7808127" y="4754595"/>
            <a:ext cx="1114078" cy="184666"/>
          </a:xfrm>
          <a:prstGeom prst="rect">
            <a:avLst/>
          </a:prstGeom>
          <a:noFill/>
        </p:spPr>
        <p:txBody>
          <a:bodyPr wrap="square">
            <a:spAutoFit/>
          </a:bodyPr>
          <a:lstStyle/>
          <a:p>
            <a:r>
              <a:rPr lang="en-US" sz="600" dirty="0">
                <a:latin typeface="Arial" panose="020B0604020202020204" pitchFamily="34" charset="0"/>
                <a:cs typeface="Arial" panose="020B0604020202020204" pitchFamily="34" charset="0"/>
              </a:rPr>
              <a:t>www.libretext.org</a:t>
            </a:r>
          </a:p>
        </p:txBody>
      </p:sp>
      <p:pic>
        <p:nvPicPr>
          <p:cNvPr id="11" name="Imagen 10">
            <a:extLst>
              <a:ext uri="{FF2B5EF4-FFF2-40B4-BE49-F238E27FC236}">
                <a16:creationId xmlns:a16="http://schemas.microsoft.com/office/drawing/2014/main" id="{A95C97B1-0159-27F5-B352-E3D33B16C149}"/>
              </a:ext>
            </a:extLst>
          </p:cNvPr>
          <p:cNvPicPr>
            <a:picLocks noChangeAspect="1"/>
          </p:cNvPicPr>
          <p:nvPr/>
        </p:nvPicPr>
        <p:blipFill>
          <a:blip r:embed="rId3"/>
          <a:stretch>
            <a:fillRect/>
          </a:stretch>
        </p:blipFill>
        <p:spPr>
          <a:xfrm>
            <a:off x="5453774" y="1013796"/>
            <a:ext cx="2986283" cy="1434141"/>
          </a:xfrm>
          <a:prstGeom prst="rect">
            <a:avLst/>
          </a:prstGeom>
        </p:spPr>
      </p:pic>
      <p:sp>
        <p:nvSpPr>
          <p:cNvPr id="15" name="CuadroTexto 14">
            <a:extLst>
              <a:ext uri="{FF2B5EF4-FFF2-40B4-BE49-F238E27FC236}">
                <a16:creationId xmlns:a16="http://schemas.microsoft.com/office/drawing/2014/main" id="{749B29D8-8D59-4119-618E-A2C488356322}"/>
              </a:ext>
            </a:extLst>
          </p:cNvPr>
          <p:cNvSpPr txBox="1"/>
          <p:nvPr/>
        </p:nvSpPr>
        <p:spPr>
          <a:xfrm>
            <a:off x="4721884" y="2419248"/>
            <a:ext cx="4200321" cy="1015663"/>
          </a:xfrm>
          <a:prstGeom prst="rect">
            <a:avLst/>
          </a:prstGeom>
          <a:noFill/>
        </p:spPr>
        <p:txBody>
          <a:bodyPr wrap="square" lIns="91440" tIns="45720" rIns="91440" bIns="45720" anchor="t">
            <a:spAutoFit/>
          </a:bodyPr>
          <a:lstStyle/>
          <a:p>
            <a:pPr marL="171450" indent="-171450" algn="l">
              <a:buFont typeface="Arial" panose="020B0604020202020204" pitchFamily="34" charset="0"/>
              <a:buChar char="•"/>
            </a:pPr>
            <a:r>
              <a:rPr lang="en-US" sz="1000" i="0" dirty="0">
                <a:effectLst/>
                <a:latin typeface="Arial"/>
                <a:cs typeface="Arial"/>
              </a:rPr>
              <a:t>Market Driving Costing: Based upon the market conditions and the expected selling price of the product</a:t>
            </a:r>
            <a:r>
              <a:rPr lang="en-US" sz="1000" dirty="0">
                <a:latin typeface="Arial"/>
                <a:cs typeface="Arial"/>
              </a:rPr>
              <a:t>.</a:t>
            </a:r>
            <a:endParaRPr lang="en-US" sz="1000" i="0" dirty="0">
              <a:effectLst/>
              <a:latin typeface="Arial"/>
              <a:cs typeface="Arial"/>
            </a:endParaRPr>
          </a:p>
          <a:p>
            <a:pPr marL="171450" indent="-171450" algn="l">
              <a:buFont typeface="Arial" panose="020B0604020202020204" pitchFamily="34" charset="0"/>
              <a:buChar char="•"/>
            </a:pPr>
            <a:r>
              <a:rPr lang="en-US" sz="1000" i="0" dirty="0">
                <a:effectLst/>
                <a:latin typeface="Arial"/>
                <a:cs typeface="Arial"/>
              </a:rPr>
              <a:t>Product Level Costing: Targets are set to individual products rather than the entire portfolio.</a:t>
            </a:r>
          </a:p>
          <a:p>
            <a:pPr marL="171450" indent="-171450" algn="l">
              <a:buFont typeface="Arial" panose="020B0604020202020204" pitchFamily="34" charset="0"/>
              <a:buChar char="•"/>
            </a:pPr>
            <a:r>
              <a:rPr lang="en-US" sz="1000" i="0" dirty="0">
                <a:effectLst/>
                <a:latin typeface="Arial"/>
                <a:cs typeface="Arial"/>
              </a:rPr>
              <a:t>Component Level Target: It refers to the company’s functional and supplier level targets.</a:t>
            </a:r>
          </a:p>
        </p:txBody>
      </p:sp>
      <p:sp>
        <p:nvSpPr>
          <p:cNvPr id="17" name="CuadroTexto 16">
            <a:extLst>
              <a:ext uri="{FF2B5EF4-FFF2-40B4-BE49-F238E27FC236}">
                <a16:creationId xmlns:a16="http://schemas.microsoft.com/office/drawing/2014/main" id="{3A932801-51A9-76DC-38F4-3E1325D013AD}"/>
              </a:ext>
            </a:extLst>
          </p:cNvPr>
          <p:cNvSpPr txBox="1"/>
          <p:nvPr/>
        </p:nvSpPr>
        <p:spPr>
          <a:xfrm>
            <a:off x="484950" y="3588018"/>
            <a:ext cx="4651828" cy="246221"/>
          </a:xfrm>
          <a:prstGeom prst="rect">
            <a:avLst/>
          </a:prstGeom>
          <a:noFill/>
        </p:spPr>
        <p:txBody>
          <a:bodyPr wrap="square">
            <a:spAutoFit/>
          </a:bodyPr>
          <a:lstStyle/>
          <a:p>
            <a:r>
              <a:rPr lang="en-US" sz="1000" b="1" i="0" dirty="0">
                <a:solidFill>
                  <a:srgbClr val="00B050"/>
                </a:solidFill>
                <a:effectLst/>
                <a:latin typeface="Arial" panose="020B0604020202020204" pitchFamily="34" charset="0"/>
                <a:cs typeface="Arial" panose="020B0604020202020204" pitchFamily="34" charset="0"/>
              </a:rPr>
              <a:t>Target Cost Formula = Projected Selling Price – Desired Profit</a:t>
            </a:r>
            <a:endParaRPr lang="en-US" sz="1000"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8305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6863" y="926479"/>
            <a:ext cx="7199441" cy="862159"/>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a:cs typeface="Arial"/>
              </a:rPr>
              <a:t>Target Cost techniques – Case Study Pronaca, Ltd</a:t>
            </a:r>
          </a:p>
          <a:p>
            <a:pPr lvl="1">
              <a:lnSpc>
                <a:spcPct val="107000"/>
              </a:lnSpc>
            </a:pPr>
            <a:endParaRPr lang="en-GB" sz="1200" dirty="0">
              <a:latin typeface="Arial" panose="020B0604020202020204" pitchFamily="34" charset="0"/>
              <a:ea typeface="Calibri" panose="020F0502020204030204" pitchFamily="34" charset="0"/>
              <a:cs typeface="Arial" panose="020B0604020202020204" pitchFamily="34" charset="0"/>
            </a:endParaRPr>
          </a:p>
          <a:p>
            <a:pPr lvl="1">
              <a:lnSpc>
                <a:spcPct val="107000"/>
              </a:lnSpc>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628650" lvl="1" indent="-171450">
              <a:buFont typeface="Wingdings" panose="05000000000000000000" pitchFamily="2" charset="2"/>
              <a:buChar char="v"/>
            </a:pPr>
            <a:endParaRPr lang="en-US" sz="1150" dirty="0">
              <a:latin typeface="Arial" panose="020B0604020202020204" pitchFamily="34" charset="0"/>
              <a:cs typeface="Arial" panose="020B0604020202020204" pitchFamily="34" charset="0"/>
            </a:endParaRPr>
          </a:p>
        </p:txBody>
      </p:sp>
      <p:sp>
        <p:nvSpPr>
          <p:cNvPr id="2" name="Título 1">
            <a:extLst>
              <a:ext uri="{FF2B5EF4-FFF2-40B4-BE49-F238E27FC236}">
                <a16:creationId xmlns:a16="http://schemas.microsoft.com/office/drawing/2014/main" id="{E1E0B911-EF6C-47CC-533B-0899FB85A3F6}"/>
              </a:ext>
            </a:extLst>
          </p:cNvPr>
          <p:cNvSpPr txBox="1">
            <a:spLocks/>
          </p:cNvSpPr>
          <p:nvPr/>
        </p:nvSpPr>
        <p:spPr>
          <a:xfrm>
            <a:off x="6660962" y="190211"/>
            <a:ext cx="1704204" cy="431070"/>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 sz="1950" b="1" dirty="0">
              <a:solidFill>
                <a:srgbClr val="921824"/>
              </a:solidFill>
              <a:latin typeface="Georgia" panose="02040502050405020303" pitchFamily="18" charset="0"/>
            </a:endParaRPr>
          </a:p>
        </p:txBody>
      </p:sp>
      <p:sp>
        <p:nvSpPr>
          <p:cNvPr id="3" name="CuadroTexto 2">
            <a:extLst>
              <a:ext uri="{FF2B5EF4-FFF2-40B4-BE49-F238E27FC236}">
                <a16:creationId xmlns:a16="http://schemas.microsoft.com/office/drawing/2014/main" id="{7B07B872-D442-7620-39CE-BE9A223BCD9C}"/>
              </a:ext>
            </a:extLst>
          </p:cNvPr>
          <p:cNvSpPr txBox="1"/>
          <p:nvPr/>
        </p:nvSpPr>
        <p:spPr>
          <a:xfrm>
            <a:off x="313623" y="589014"/>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dirty="0">
                <a:solidFill>
                  <a:srgbClr val="90292A"/>
                </a:solidFill>
                <a:effectLst/>
                <a:latin typeface="Georgia"/>
                <a:ea typeface="Calibri"/>
                <a:cs typeface="Arial"/>
              </a:rPr>
              <a:t>Managerial Accounting Cost Method Approach and Techniques</a:t>
            </a:r>
            <a:endParaRPr lang="en-US" sz="1600" b="1" dirty="0">
              <a:solidFill>
                <a:srgbClr val="90292A"/>
              </a:solidFill>
              <a:effectLst/>
              <a:latin typeface="Georgia"/>
              <a:ea typeface="Calibri"/>
              <a:cs typeface="Arial"/>
            </a:endParaRPr>
          </a:p>
        </p:txBody>
      </p:sp>
      <p:sp>
        <p:nvSpPr>
          <p:cNvPr id="17" name="CuadroTexto 16">
            <a:extLst>
              <a:ext uri="{FF2B5EF4-FFF2-40B4-BE49-F238E27FC236}">
                <a16:creationId xmlns:a16="http://schemas.microsoft.com/office/drawing/2014/main" id="{3A932801-51A9-76DC-38F4-3E1325D013AD}"/>
              </a:ext>
            </a:extLst>
          </p:cNvPr>
          <p:cNvSpPr txBox="1"/>
          <p:nvPr/>
        </p:nvSpPr>
        <p:spPr>
          <a:xfrm>
            <a:off x="2110551" y="4308265"/>
            <a:ext cx="4651828" cy="246221"/>
          </a:xfrm>
          <a:prstGeom prst="rect">
            <a:avLst/>
          </a:prstGeom>
          <a:noFill/>
        </p:spPr>
        <p:txBody>
          <a:bodyPr wrap="square">
            <a:spAutoFit/>
          </a:bodyPr>
          <a:lstStyle/>
          <a:p>
            <a:r>
              <a:rPr lang="en-US" sz="1000" b="1" i="0" dirty="0">
                <a:solidFill>
                  <a:srgbClr val="00B050"/>
                </a:solidFill>
                <a:effectLst/>
                <a:latin typeface="Arial" panose="020B0604020202020204" pitchFamily="34" charset="0"/>
                <a:cs typeface="Arial" panose="020B0604020202020204" pitchFamily="34" charset="0"/>
              </a:rPr>
              <a:t>Target Cost Formula = Projected Selling Price – Desired Profit</a:t>
            </a:r>
            <a:endParaRPr lang="en-US" sz="1000" dirty="0">
              <a:solidFill>
                <a:srgbClr val="00B050"/>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8C3EDB20-12E6-A085-68A2-CA404E41EB18}"/>
              </a:ext>
            </a:extLst>
          </p:cNvPr>
          <p:cNvSpPr txBox="1"/>
          <p:nvPr/>
        </p:nvSpPr>
        <p:spPr>
          <a:xfrm>
            <a:off x="419636" y="1263944"/>
            <a:ext cx="7560377" cy="2631490"/>
          </a:xfrm>
          <a:prstGeom prst="rect">
            <a:avLst/>
          </a:prstGeom>
          <a:noFill/>
        </p:spPr>
        <p:txBody>
          <a:bodyPr wrap="square" lIns="91440" tIns="45720" rIns="91440" bIns="45720" anchor="t">
            <a:spAutoFit/>
          </a:bodyPr>
          <a:lstStyle/>
          <a:p>
            <a:r>
              <a:rPr lang="en-US" sz="1100" b="1" i="0" dirty="0">
                <a:effectLst/>
                <a:latin typeface="Arial"/>
                <a:cs typeface="Arial"/>
              </a:rPr>
              <a:t>No </a:t>
            </a:r>
            <a:r>
              <a:rPr lang="en-US" sz="1100" b="1" dirty="0">
                <a:latin typeface="Arial"/>
                <a:cs typeface="Arial"/>
              </a:rPr>
              <a:t>1 </a:t>
            </a:r>
            <a:r>
              <a:rPr lang="en-US" sz="1100" dirty="0">
                <a:latin typeface="Arial"/>
                <a:cs typeface="Arial"/>
              </a:rPr>
              <a:t>The</a:t>
            </a:r>
            <a:r>
              <a:rPr lang="en-US" sz="1100" i="0" dirty="0">
                <a:effectLst/>
                <a:latin typeface="Arial"/>
                <a:cs typeface="Arial"/>
              </a:rPr>
              <a:t> business is powerful player within the supermarket industry its groceries at $1000 per piece. Their profits are 20%, and the cost works out to be $800. The company recently received a government subsidy, which it needs to pass on to its customers. The subsidy amount is $200 per piece. The company sells 10,000 units annually.</a:t>
            </a:r>
            <a:r>
              <a:rPr lang="en-US" sz="1100" dirty="0">
                <a:latin typeface="Arial"/>
                <a:cs typeface="Arial"/>
              </a:rPr>
              <a:t> </a:t>
            </a:r>
            <a:endParaRPr lang="en-US" sz="1100" i="0" dirty="0">
              <a:effectLst/>
              <a:latin typeface="Arial" panose="020B0604020202020204" pitchFamily="34" charset="0"/>
              <a:cs typeface="Arial" panose="020B0604020202020204" pitchFamily="34" charset="0"/>
            </a:endParaRPr>
          </a:p>
          <a:p>
            <a:pPr algn="l"/>
            <a:endParaRPr lang="en-US" sz="1100" b="1" dirty="0">
              <a:latin typeface="Arial" panose="020B0604020202020204" pitchFamily="34" charset="0"/>
              <a:cs typeface="Arial" panose="020B0604020202020204" pitchFamily="34" charset="0"/>
            </a:endParaRPr>
          </a:p>
          <a:p>
            <a:pPr algn="l"/>
            <a:r>
              <a:rPr lang="en-US" sz="1100" b="1" i="0" dirty="0">
                <a:effectLst/>
                <a:latin typeface="Arial"/>
                <a:cs typeface="Arial"/>
              </a:rPr>
              <a:t>Work out the target cost?</a:t>
            </a:r>
          </a:p>
          <a:p>
            <a:pPr algn="l"/>
            <a:r>
              <a:rPr lang="en-US" sz="1100" i="0" dirty="0">
                <a:effectLst/>
                <a:latin typeface="Arial"/>
                <a:cs typeface="Arial"/>
              </a:rPr>
              <a:t>The company has received a subsidy of $200 - new selling price $1000 – $200 = $ 800. The Company will keep the profit 20% = $160, and the new target cost for the company would be $800-$160 = $ 640; however, to earn the same revenue as before, the company will have to sell more units than the current.</a:t>
            </a:r>
          </a:p>
          <a:p>
            <a:pPr algn="l"/>
            <a:endParaRPr lang="en-US" sz="1100" i="0" dirty="0">
              <a:effectLst/>
              <a:latin typeface="Arial" panose="020B0604020202020204" pitchFamily="34" charset="0"/>
              <a:cs typeface="Arial" panose="020B0604020202020204" pitchFamily="34" charset="0"/>
            </a:endParaRPr>
          </a:p>
          <a:p>
            <a:pPr algn="l"/>
            <a:r>
              <a:rPr lang="en-US" sz="1100" i="0" dirty="0">
                <a:effectLst/>
                <a:latin typeface="Arial"/>
                <a:cs typeface="Arial"/>
              </a:rPr>
              <a:t>Earlier revenue = $1000*10,000 = $10,000,000</a:t>
            </a:r>
          </a:p>
          <a:p>
            <a:pPr algn="l"/>
            <a:r>
              <a:rPr lang="en-US" sz="1100" i="0" dirty="0">
                <a:effectLst/>
                <a:latin typeface="Arial"/>
                <a:cs typeface="Arial"/>
              </a:rPr>
              <a:t>The company now needs to sell 15,625 units to achieve the same revenue</a:t>
            </a:r>
          </a:p>
          <a:p>
            <a:pPr algn="l"/>
            <a:r>
              <a:rPr lang="en-US" sz="1100" i="0" dirty="0">
                <a:effectLst/>
                <a:latin typeface="Arial"/>
                <a:cs typeface="Arial"/>
              </a:rPr>
              <a:t>If the company fails to achieve this sales target, it will be at a loss, and the entire exercise will go on a toss</a:t>
            </a:r>
          </a:p>
          <a:p>
            <a:pPr algn="l"/>
            <a:endParaRPr lang="en-US" sz="1100" b="1" dirty="0">
              <a:latin typeface="Arial" panose="020B0604020202020204" pitchFamily="34" charset="0"/>
              <a:cs typeface="Arial" panose="020B0604020202020204" pitchFamily="34" charset="0"/>
            </a:endParaRPr>
          </a:p>
          <a:p>
            <a:r>
              <a:rPr lang="en-US" sz="1100" b="1" i="0" dirty="0">
                <a:effectLst/>
                <a:latin typeface="Arial"/>
                <a:cs typeface="Arial"/>
              </a:rPr>
              <a:t>No 2</a:t>
            </a:r>
            <a:r>
              <a:rPr lang="en-US" sz="1100" i="0" dirty="0">
                <a:effectLst/>
                <a:latin typeface="Arial"/>
                <a:cs typeface="Arial"/>
              </a:rPr>
              <a:t> Sells food to the public at $100 per packet. The company desires to achieve a 20% profit on its sales. Compute the target cost of the product.</a:t>
            </a:r>
            <a:r>
              <a:rPr lang="en-US" sz="1100" dirty="0">
                <a:latin typeface="Arial"/>
                <a:cs typeface="Arial"/>
              </a:rPr>
              <a:t> </a:t>
            </a:r>
            <a:endParaRPr lang="en-US" sz="1100" i="0" dirty="0">
              <a:effectLst/>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7FC02888-46B9-1234-5AAE-9DE1A2A66BB8}"/>
              </a:ext>
            </a:extLst>
          </p:cNvPr>
          <p:cNvSpPr txBox="1"/>
          <p:nvPr/>
        </p:nvSpPr>
        <p:spPr>
          <a:xfrm>
            <a:off x="447242" y="3879556"/>
            <a:ext cx="7505164" cy="430887"/>
          </a:xfrm>
          <a:prstGeom prst="rect">
            <a:avLst/>
          </a:prstGeom>
          <a:noFill/>
        </p:spPr>
        <p:txBody>
          <a:bodyPr wrap="square" lIns="91440" tIns="45720" rIns="91440" bIns="45720" anchor="t">
            <a:spAutoFit/>
          </a:bodyPr>
          <a:lstStyle/>
          <a:p>
            <a:r>
              <a:rPr lang="en-US" sz="1100" dirty="0">
                <a:latin typeface="Arial"/>
                <a:cs typeface="Arial"/>
              </a:rPr>
              <a:t>T</a:t>
            </a:r>
            <a:r>
              <a:rPr lang="en-US" sz="1100" i="0" dirty="0">
                <a:effectLst/>
                <a:latin typeface="Arial"/>
                <a:cs typeface="Arial"/>
              </a:rPr>
              <a:t>otal profit margin of the product would be $100*20% = $20</a:t>
            </a:r>
            <a:r>
              <a:rPr lang="en-US" sz="1100" dirty="0">
                <a:latin typeface="Arial"/>
                <a:cs typeface="Arial"/>
              </a:rPr>
              <a:t>, t</a:t>
            </a:r>
            <a:r>
              <a:rPr lang="en-US" sz="1100" i="0" dirty="0">
                <a:effectLst/>
                <a:latin typeface="Arial"/>
                <a:cs typeface="Arial"/>
              </a:rPr>
              <a:t>o achieve $20 on the sale of one product, the company needs to sell the products at $80 ( $100- $20), which is the target cost of the product year</a:t>
            </a:r>
            <a:r>
              <a:rPr lang="en-US" sz="1100" dirty="0">
                <a:latin typeface="Arial"/>
                <a:cs typeface="Arial"/>
              </a:rPr>
              <a:t>.</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29743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8533" y="861750"/>
            <a:ext cx="7199441" cy="466923"/>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a:cs typeface="Arial"/>
              </a:rPr>
              <a:t>Limiting Factor Analysis</a:t>
            </a:r>
            <a:endParaRPr lang="en-US" sz="1200" b="1" dirty="0">
              <a:effectLst/>
              <a:latin typeface="Arial"/>
              <a:ea typeface="Calibri"/>
              <a:cs typeface="Arial"/>
            </a:endParaRPr>
          </a:p>
          <a:p>
            <a:pPr marL="628650" lvl="1" indent="-171450">
              <a:buFont typeface="Wingdings" panose="05000000000000000000" pitchFamily="2" charset="2"/>
              <a:buChar char="v"/>
            </a:pPr>
            <a:endParaRPr lang="en-US" sz="115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7B07B872-D442-7620-39CE-BE9A223BCD9C}"/>
              </a:ext>
            </a:extLst>
          </p:cNvPr>
          <p:cNvSpPr txBox="1"/>
          <p:nvPr/>
        </p:nvSpPr>
        <p:spPr>
          <a:xfrm>
            <a:off x="357165" y="589014"/>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dirty="0">
                <a:solidFill>
                  <a:srgbClr val="90292A"/>
                </a:solidFill>
                <a:effectLst/>
                <a:latin typeface="Georgia"/>
                <a:ea typeface="Calibri"/>
                <a:cs typeface="Arial"/>
              </a:rPr>
              <a:t>Managerial Accounting Cost Method Approach and Techniques</a:t>
            </a:r>
            <a:endParaRPr lang="en-US" sz="1600" b="1" dirty="0">
              <a:solidFill>
                <a:srgbClr val="90292A"/>
              </a:solidFill>
              <a:effectLst/>
              <a:latin typeface="Georgia"/>
              <a:ea typeface="Calibri"/>
              <a:cs typeface="Arial"/>
            </a:endParaRPr>
          </a:p>
        </p:txBody>
      </p:sp>
      <p:sp>
        <p:nvSpPr>
          <p:cNvPr id="5" name="CuadroTexto 4">
            <a:extLst>
              <a:ext uri="{FF2B5EF4-FFF2-40B4-BE49-F238E27FC236}">
                <a16:creationId xmlns:a16="http://schemas.microsoft.com/office/drawing/2014/main" id="{8C3EDB20-12E6-A085-68A2-CA404E41EB18}"/>
              </a:ext>
            </a:extLst>
          </p:cNvPr>
          <p:cNvSpPr txBox="1"/>
          <p:nvPr/>
        </p:nvSpPr>
        <p:spPr>
          <a:xfrm>
            <a:off x="419636" y="1263944"/>
            <a:ext cx="7505164" cy="1615827"/>
          </a:xfrm>
          <a:prstGeom prst="rect">
            <a:avLst/>
          </a:prstGeom>
          <a:noFill/>
        </p:spPr>
        <p:txBody>
          <a:bodyPr wrap="square" lIns="91440" tIns="45720" rIns="91440" bIns="45720" anchor="t">
            <a:spAutoFit/>
          </a:bodyPr>
          <a:lstStyle/>
          <a:p>
            <a:pPr marL="171450" indent="-171450" algn="l">
              <a:buFont typeface="Arial" panose="020B0604020202020204" pitchFamily="34" charset="0"/>
              <a:buChar char="•"/>
            </a:pPr>
            <a:r>
              <a:rPr lang="en-US" sz="1100" b="0" i="0" dirty="0">
                <a:effectLst/>
                <a:latin typeface="Arial"/>
                <a:cs typeface="Arial"/>
              </a:rPr>
              <a:t>In management accounting, limiting factors refer to the constraints in availability of production resources for example shortages in labor, machine hours or materials that prevent a business from maximizing its sales</a:t>
            </a:r>
            <a:r>
              <a:rPr lang="en-US" sz="1100" dirty="0">
                <a:latin typeface="Arial"/>
                <a:cs typeface="Arial"/>
              </a:rPr>
              <a:t>.</a:t>
            </a:r>
            <a:endParaRPr lang="en-US" sz="1100" b="0" i="0" dirty="0">
              <a:effectLst/>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100" b="0" i="0" dirty="0">
                <a:effectLst/>
                <a:latin typeface="Arial" panose="020B0604020202020204" pitchFamily="34" charset="0"/>
                <a:cs typeface="Arial" panose="020B0604020202020204" pitchFamily="34" charset="0"/>
              </a:rPr>
              <a:t>Limiting factor is the scare resource within our operation that prevents us from the archive the highest output or profit. This factor will create the </a:t>
            </a:r>
            <a:r>
              <a:rPr lang="en-US" sz="1100" b="0" i="0" u="none" strike="noStrike" dirty="0">
                <a:effectLst/>
                <a:latin typeface="Arial" panose="020B0604020202020204" pitchFamily="34" charset="0"/>
                <a:cs typeface="Arial" panose="020B0604020202020204" pitchFamily="34" charset="0"/>
              </a:rPr>
              <a:t>bottleneck in our production process</a:t>
            </a:r>
            <a:r>
              <a:rPr lang="en-US" sz="1100" b="0" i="0" dirty="0">
                <a:effectLst/>
                <a:latin typeface="Arial" panose="020B0604020202020204" pitchFamily="34" charset="0"/>
                <a:cs typeface="Arial" panose="020B0604020202020204" pitchFamily="34" charset="0"/>
              </a:rPr>
              <a:t>.</a:t>
            </a:r>
          </a:p>
          <a:p>
            <a:pPr marL="171450" indent="-171450" algn="l">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100" b="0" i="0" dirty="0">
                <a:effectLst/>
                <a:latin typeface="Arial" panose="020B0604020202020204" pitchFamily="34" charset="0"/>
                <a:cs typeface="Arial" panose="020B0604020202020204" pitchFamily="34" charset="0"/>
              </a:rPr>
              <a:t>The production input includes the following: Labor</a:t>
            </a:r>
            <a:r>
              <a:rPr lang="en-US" sz="1100" dirty="0">
                <a:latin typeface="Arial" panose="020B0604020202020204" pitchFamily="34" charset="0"/>
                <a:cs typeface="Arial" panose="020B0604020202020204" pitchFamily="34" charset="0"/>
              </a:rPr>
              <a:t>, </a:t>
            </a:r>
            <a:r>
              <a:rPr lang="en-US" sz="1100" b="0" i="0" dirty="0">
                <a:effectLst/>
                <a:latin typeface="Arial" panose="020B0604020202020204" pitchFamily="34" charset="0"/>
                <a:cs typeface="Arial" panose="020B0604020202020204" pitchFamily="34" charset="0"/>
              </a:rPr>
              <a:t>Raw material or Machine capacity</a:t>
            </a:r>
          </a:p>
          <a:p>
            <a:pPr marL="171450" indent="-171450" algn="l">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endParaRPr lang="en-US" sz="1100" b="0" i="0" dirty="0">
              <a:effectLst/>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812908F9-C170-935A-11F1-53024EFBDDDC}"/>
              </a:ext>
            </a:extLst>
          </p:cNvPr>
          <p:cNvSpPr txBox="1"/>
          <p:nvPr/>
        </p:nvSpPr>
        <p:spPr>
          <a:xfrm>
            <a:off x="622835" y="2666369"/>
            <a:ext cx="7592251" cy="1446550"/>
          </a:xfrm>
          <a:prstGeom prst="rect">
            <a:avLst/>
          </a:prstGeom>
          <a:noFill/>
        </p:spPr>
        <p:txBody>
          <a:bodyPr wrap="square" lIns="91440" tIns="45720" rIns="91440" bIns="45720" anchor="t">
            <a:spAutoFit/>
          </a:bodyPr>
          <a:lstStyle/>
          <a:p>
            <a:pPr algn="l" fontAlgn="base"/>
            <a:r>
              <a:rPr lang="en-US" sz="1100" b="1" i="0" dirty="0">
                <a:effectLst/>
                <a:latin typeface="Arial"/>
                <a:cs typeface="Arial"/>
              </a:rPr>
              <a:t>Six Step Approach:</a:t>
            </a:r>
          </a:p>
          <a:p>
            <a:pPr marL="628650" lvl="1" indent="-171450" fontAlgn="base">
              <a:buFont typeface="Arial" panose="020B0604020202020204" pitchFamily="34" charset="0"/>
              <a:buChar char="•"/>
            </a:pPr>
            <a:r>
              <a:rPr lang="en-US" sz="1100" i="0" dirty="0">
                <a:effectLst/>
                <a:latin typeface="Arial"/>
                <a:cs typeface="Arial"/>
              </a:rPr>
              <a:t>Step 1: Determine the maximum sales</a:t>
            </a:r>
            <a:r>
              <a:rPr lang="en-US" sz="1100" dirty="0">
                <a:latin typeface="Arial"/>
                <a:cs typeface="Arial"/>
              </a:rPr>
              <a:t>.</a:t>
            </a:r>
            <a:endParaRPr lang="en-US" sz="1100" i="0" dirty="0">
              <a:effectLst/>
              <a:latin typeface="Arial" panose="020B0604020202020204" pitchFamily="34" charset="0"/>
              <a:cs typeface="Arial" panose="020B0604020202020204" pitchFamily="34" charset="0"/>
            </a:endParaRPr>
          </a:p>
          <a:p>
            <a:pPr marL="628650" lvl="1" indent="-171450" fontAlgn="base">
              <a:buFont typeface="Arial" panose="020B0604020202020204" pitchFamily="34" charset="0"/>
              <a:buChar char="•"/>
            </a:pPr>
            <a:r>
              <a:rPr lang="en-US" sz="1100" i="0" dirty="0">
                <a:effectLst/>
                <a:latin typeface="Arial"/>
                <a:cs typeface="Arial"/>
              </a:rPr>
              <a:t>Step 2: Determine the limiting factor</a:t>
            </a:r>
            <a:r>
              <a:rPr lang="en-US" sz="1100" dirty="0">
                <a:latin typeface="Arial"/>
                <a:cs typeface="Arial"/>
              </a:rPr>
              <a:t> </a:t>
            </a:r>
            <a:r>
              <a:rPr lang="en-US" sz="1100" i="0" dirty="0">
                <a:effectLst/>
                <a:latin typeface="Arial"/>
                <a:cs typeface="Arial"/>
              </a:rPr>
              <a:t>establish which factor is responsible for limiting the production of its various products.</a:t>
            </a:r>
          </a:p>
          <a:p>
            <a:pPr marL="628650" lvl="1" indent="-171450" fontAlgn="base">
              <a:buFont typeface="Arial" panose="020B0604020202020204" pitchFamily="34" charset="0"/>
              <a:buChar char="•"/>
            </a:pPr>
            <a:r>
              <a:rPr lang="en-US" sz="1100" i="0" dirty="0">
                <a:effectLst/>
                <a:latin typeface="Arial"/>
                <a:cs typeface="Arial"/>
              </a:rPr>
              <a:t>Step 3: Calculate contribution per unit of output of each product - selling price minus variable costs.</a:t>
            </a:r>
          </a:p>
          <a:p>
            <a:pPr marL="628650" lvl="1" indent="-171450" fontAlgn="base">
              <a:buFont typeface="Arial" panose="020B0604020202020204" pitchFamily="34" charset="0"/>
              <a:buChar char="•"/>
            </a:pPr>
            <a:r>
              <a:rPr lang="en-US" sz="1100" i="0" dirty="0">
                <a:effectLst/>
                <a:latin typeface="Arial"/>
                <a:cs typeface="Arial"/>
              </a:rPr>
              <a:t>Step 4: Calculate contribution per unit of limiting factor for each product</a:t>
            </a:r>
            <a:r>
              <a:rPr lang="en-US" sz="1100" dirty="0">
                <a:latin typeface="Arial"/>
                <a:cs typeface="Arial"/>
              </a:rPr>
              <a:t>.</a:t>
            </a:r>
            <a:endParaRPr lang="en-US" sz="1100" i="0" dirty="0">
              <a:effectLst/>
              <a:latin typeface="Arial" panose="020B0604020202020204" pitchFamily="34" charset="0"/>
              <a:cs typeface="Arial" panose="020B0604020202020204" pitchFamily="34" charset="0"/>
            </a:endParaRPr>
          </a:p>
          <a:p>
            <a:pPr marL="628650" lvl="1" indent="-171450" fontAlgn="base">
              <a:buFont typeface="Arial" panose="020B0604020202020204" pitchFamily="34" charset="0"/>
              <a:buChar char="•"/>
            </a:pPr>
            <a:r>
              <a:rPr lang="en-US" sz="1100" i="0" dirty="0">
                <a:effectLst/>
                <a:latin typeface="Arial"/>
                <a:cs typeface="Arial"/>
              </a:rPr>
              <a:t>Step 5: Rank products in order of </a:t>
            </a:r>
            <a:r>
              <a:rPr lang="en-US" sz="1100" i="0">
                <a:effectLst/>
                <a:latin typeface="Arial"/>
                <a:cs typeface="Arial"/>
              </a:rPr>
              <a:t>priority</a:t>
            </a:r>
            <a:r>
              <a:rPr lang="en-US" sz="1100">
                <a:latin typeface="Arial"/>
                <a:cs typeface="Arial"/>
              </a:rPr>
              <a:t>.</a:t>
            </a:r>
            <a:endParaRPr lang="en-US" sz="1100" i="0" dirty="0">
              <a:effectLst/>
              <a:latin typeface="Arial" panose="020B0604020202020204" pitchFamily="34" charset="0"/>
              <a:cs typeface="Arial" panose="020B0604020202020204" pitchFamily="34" charset="0"/>
            </a:endParaRPr>
          </a:p>
          <a:p>
            <a:pPr marL="628650" lvl="1" indent="-171450" fontAlgn="base">
              <a:buFont typeface="Arial" panose="020B0604020202020204" pitchFamily="34" charset="0"/>
              <a:buChar char="•"/>
            </a:pPr>
            <a:r>
              <a:rPr lang="en-US" sz="1100" i="0" dirty="0">
                <a:effectLst/>
                <a:latin typeface="Arial"/>
                <a:cs typeface="Arial"/>
              </a:rPr>
              <a:t>Step 6: Calculate production quantities</a:t>
            </a:r>
            <a:r>
              <a:rPr lang="en-US" sz="1100" dirty="0">
                <a:latin typeface="Arial"/>
                <a:cs typeface="Arial"/>
              </a:rPr>
              <a:t>.</a:t>
            </a:r>
            <a:endParaRPr lang="en-US" sz="110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13053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8533" y="861750"/>
            <a:ext cx="7199441" cy="466923"/>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a:cs typeface="Arial"/>
              </a:rPr>
              <a:t>Limiting Factor Analysis</a:t>
            </a:r>
            <a:endParaRPr lang="en-US" sz="1200" b="1">
              <a:effectLst/>
              <a:latin typeface="Arial"/>
              <a:ea typeface="Calibri"/>
              <a:cs typeface="Arial"/>
            </a:endParaRPr>
          </a:p>
          <a:p>
            <a:pPr marL="628650" lvl="1" indent="-171450">
              <a:buFont typeface="Wingdings" panose="05000000000000000000" pitchFamily="2" charset="2"/>
              <a:buChar char="v"/>
            </a:pPr>
            <a:endParaRPr lang="en-US" sz="1150" b="1" dirty="0">
              <a:latin typeface="Arial" panose="020B0604020202020204" pitchFamily="34" charset="0"/>
              <a:cs typeface="Arial" panose="020B0604020202020204" pitchFamily="34" charset="0"/>
            </a:endParaRPr>
          </a:p>
        </p:txBody>
      </p:sp>
      <p:sp>
        <p:nvSpPr>
          <p:cNvPr id="2" name="Título 1">
            <a:extLst>
              <a:ext uri="{FF2B5EF4-FFF2-40B4-BE49-F238E27FC236}">
                <a16:creationId xmlns:a16="http://schemas.microsoft.com/office/drawing/2014/main" id="{E1E0B911-EF6C-47CC-533B-0899FB85A3F6}"/>
              </a:ext>
            </a:extLst>
          </p:cNvPr>
          <p:cNvSpPr txBox="1">
            <a:spLocks/>
          </p:cNvSpPr>
          <p:nvPr/>
        </p:nvSpPr>
        <p:spPr>
          <a:xfrm>
            <a:off x="6660962" y="190211"/>
            <a:ext cx="1704204" cy="431070"/>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 sz="1950" b="1" dirty="0">
              <a:solidFill>
                <a:srgbClr val="921824"/>
              </a:solidFill>
              <a:latin typeface="Georgia" panose="02040502050405020303" pitchFamily="18" charset="0"/>
            </a:endParaRPr>
          </a:p>
        </p:txBody>
      </p:sp>
      <p:sp>
        <p:nvSpPr>
          <p:cNvPr id="3" name="CuadroTexto 2">
            <a:extLst>
              <a:ext uri="{FF2B5EF4-FFF2-40B4-BE49-F238E27FC236}">
                <a16:creationId xmlns:a16="http://schemas.microsoft.com/office/drawing/2014/main" id="{7B07B872-D442-7620-39CE-BE9A223BCD9C}"/>
              </a:ext>
            </a:extLst>
          </p:cNvPr>
          <p:cNvSpPr txBox="1"/>
          <p:nvPr/>
        </p:nvSpPr>
        <p:spPr>
          <a:xfrm>
            <a:off x="357165" y="589014"/>
            <a:ext cx="7199441" cy="337465"/>
          </a:xfrm>
          <a:prstGeom prst="rect">
            <a:avLst/>
          </a:prstGeom>
          <a:noFill/>
        </p:spPr>
        <p:txBody>
          <a:bodyPr wrap="square" lIns="91440" tIns="45720" rIns="91440" bIns="45720" anchor="t">
            <a:spAutoFit/>
          </a:bodyPr>
          <a:lstStyle/>
          <a:p>
            <a:pPr>
              <a:lnSpc>
                <a:spcPct val="107000"/>
              </a:lnSpc>
              <a:spcAft>
                <a:spcPts val="800"/>
              </a:spcAft>
            </a:pPr>
            <a:r>
              <a:rPr lang="en-GB" sz="1600" b="1">
                <a:solidFill>
                  <a:srgbClr val="90292A"/>
                </a:solidFill>
                <a:effectLst/>
                <a:latin typeface="Georgia"/>
                <a:ea typeface="Calibri"/>
                <a:cs typeface="Arial"/>
              </a:rPr>
              <a:t>Managerial Accounting Cost Method Approach and Techniques</a:t>
            </a:r>
            <a:r>
              <a:rPr lang="en-GB" sz="1600" b="1" i="1" dirty="0">
                <a:solidFill>
                  <a:srgbClr val="C00000"/>
                </a:solidFill>
                <a:latin typeface="Georgia"/>
                <a:ea typeface="Calibri"/>
                <a:cs typeface="Arial"/>
              </a:rPr>
              <a:t>  </a:t>
            </a:r>
            <a:endParaRPr lang="en-US" sz="1600" b="1" i="1" dirty="0">
              <a:solidFill>
                <a:srgbClr val="C00000"/>
              </a:solidFill>
              <a:effectLst/>
              <a:latin typeface="Georgia" panose="02040502050405020303" pitchFamily="18" charset="0"/>
              <a:ea typeface="Calibri" panose="020F050202020403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8C3EDB20-12E6-A085-68A2-CA404E41EB18}"/>
              </a:ext>
            </a:extLst>
          </p:cNvPr>
          <p:cNvSpPr txBox="1"/>
          <p:nvPr/>
        </p:nvSpPr>
        <p:spPr>
          <a:xfrm>
            <a:off x="357165" y="1199215"/>
            <a:ext cx="7505164" cy="1200329"/>
          </a:xfrm>
          <a:prstGeom prst="rect">
            <a:avLst/>
          </a:prstGeom>
          <a:noFill/>
        </p:spPr>
        <p:txBody>
          <a:bodyPr wrap="square" lIns="91440" tIns="45720" rIns="91440" bIns="45720" anchor="t">
            <a:spAutoFit/>
          </a:bodyPr>
          <a:lstStyle/>
          <a:p>
            <a:r>
              <a:rPr lang="en-US" sz="1200" dirty="0">
                <a:latin typeface="Arial"/>
                <a:cs typeface="Arial"/>
              </a:rPr>
              <a:t>Example: </a:t>
            </a:r>
            <a:endParaRPr lang="en-US" sz="1200" dirty="0">
              <a:latin typeface="Arial" panose="020B0604020202020204" pitchFamily="34" charset="0"/>
              <a:cs typeface="Arial" panose="020B0604020202020204" pitchFamily="34" charset="0"/>
            </a:endParaRPr>
          </a:p>
          <a:p>
            <a:pPr algn="l"/>
            <a:endParaRPr lang="en-US" sz="1200" b="0" i="0" dirty="0">
              <a:effectLst/>
              <a:latin typeface="Arial" panose="020B0604020202020204" pitchFamily="34" charset="0"/>
              <a:cs typeface="Arial" panose="020B0604020202020204" pitchFamily="34" charset="0"/>
            </a:endParaRPr>
          </a:p>
          <a:p>
            <a:pPr algn="l"/>
            <a:r>
              <a:rPr lang="en-US" sz="1200" b="0" i="0" dirty="0">
                <a:effectLst/>
                <a:latin typeface="Arial"/>
                <a:cs typeface="Arial"/>
              </a:rPr>
              <a:t>Company Z produces two types of product A &amp; B with the standard costing as following:</a:t>
            </a:r>
          </a:p>
          <a:p>
            <a:pPr algn="l"/>
            <a:endParaRPr lang="en-US" sz="1200" b="0" i="0" dirty="0">
              <a:effectLst/>
              <a:latin typeface="Arial" panose="020B0604020202020204" pitchFamily="34" charset="0"/>
              <a:cs typeface="Arial" panose="020B0604020202020204" pitchFamily="34" charset="0"/>
            </a:endParaRPr>
          </a:p>
          <a:p>
            <a:pPr algn="l"/>
            <a:endParaRPr lang="en-US" sz="120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endParaRPr lang="en-US" sz="1200" b="0" i="0" dirty="0">
              <a:effectLst/>
              <a:latin typeface="Arial" panose="020B0604020202020204" pitchFamily="34" charset="0"/>
              <a:cs typeface="Arial" panose="020B0604020202020204" pitchFamily="34" charset="0"/>
            </a:endParaRPr>
          </a:p>
        </p:txBody>
      </p:sp>
      <p:graphicFrame>
        <p:nvGraphicFramePr>
          <p:cNvPr id="4" name="Tabla 3">
            <a:extLst>
              <a:ext uri="{FF2B5EF4-FFF2-40B4-BE49-F238E27FC236}">
                <a16:creationId xmlns:a16="http://schemas.microsoft.com/office/drawing/2014/main" id="{5A345303-FBED-484D-B9BA-CB6ECD42F7BA}"/>
              </a:ext>
            </a:extLst>
          </p:cNvPr>
          <p:cNvGraphicFramePr>
            <a:graphicFrameLocks noGrp="1"/>
          </p:cNvGraphicFramePr>
          <p:nvPr/>
        </p:nvGraphicFramePr>
        <p:xfrm>
          <a:off x="524079" y="1822543"/>
          <a:ext cx="2081235" cy="1547192"/>
        </p:xfrm>
        <a:graphic>
          <a:graphicData uri="http://schemas.openxmlformats.org/drawingml/2006/table">
            <a:tbl>
              <a:tblPr/>
              <a:tblGrid>
                <a:gridCol w="840264">
                  <a:extLst>
                    <a:ext uri="{9D8B030D-6E8A-4147-A177-3AD203B41FA5}">
                      <a16:colId xmlns:a16="http://schemas.microsoft.com/office/drawing/2014/main" val="2746690480"/>
                    </a:ext>
                  </a:extLst>
                </a:gridCol>
                <a:gridCol w="595086">
                  <a:extLst>
                    <a:ext uri="{9D8B030D-6E8A-4147-A177-3AD203B41FA5}">
                      <a16:colId xmlns:a16="http://schemas.microsoft.com/office/drawing/2014/main" val="1878008253"/>
                    </a:ext>
                  </a:extLst>
                </a:gridCol>
                <a:gridCol w="645885">
                  <a:extLst>
                    <a:ext uri="{9D8B030D-6E8A-4147-A177-3AD203B41FA5}">
                      <a16:colId xmlns:a16="http://schemas.microsoft.com/office/drawing/2014/main" val="1652378152"/>
                    </a:ext>
                  </a:extLst>
                </a:gridCol>
              </a:tblGrid>
              <a:tr h="202184">
                <a:tc>
                  <a:txBody>
                    <a:bodyPr/>
                    <a:lstStyle/>
                    <a:p>
                      <a:r>
                        <a:rPr lang="en-US" sz="800" b="1" i="0">
                          <a:solidFill>
                            <a:srgbClr val="3A3A3A"/>
                          </a:solidFill>
                          <a:effectLst/>
                          <a:latin typeface="Arial" panose="020B0604020202020204" pitchFamily="34" charset="0"/>
                          <a:cs typeface="Arial" panose="020B0604020202020204" pitchFamily="34" charset="0"/>
                        </a:rPr>
                        <a:t>Description</a:t>
                      </a:r>
                      <a:endParaRPr lang="en-US" sz="80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a:txBody>
                    <a:bodyPr/>
                    <a:lstStyle/>
                    <a:p>
                      <a:pPr algn="ctr"/>
                      <a:r>
                        <a:rPr lang="en-US" sz="800" b="1" i="0" dirty="0">
                          <a:solidFill>
                            <a:srgbClr val="3A3A3A"/>
                          </a:solidFill>
                          <a:effectLst/>
                          <a:latin typeface="Arial" panose="020B0604020202020204" pitchFamily="34" charset="0"/>
                          <a:cs typeface="Arial" panose="020B0604020202020204" pitchFamily="34" charset="0"/>
                        </a:rPr>
                        <a:t>A</a:t>
                      </a:r>
                      <a:endParaRPr lang="en-US" sz="800" dirty="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a:txBody>
                    <a:bodyPr/>
                    <a:lstStyle/>
                    <a:p>
                      <a:pPr algn="ctr"/>
                      <a:r>
                        <a:rPr lang="en-US" sz="800" b="1" i="0" dirty="0">
                          <a:solidFill>
                            <a:srgbClr val="3A3A3A"/>
                          </a:solidFill>
                          <a:effectLst/>
                          <a:latin typeface="Arial" panose="020B0604020202020204" pitchFamily="34" charset="0"/>
                          <a:cs typeface="Arial" panose="020B0604020202020204" pitchFamily="34" charset="0"/>
                        </a:rPr>
                        <a:t>B</a:t>
                      </a:r>
                      <a:endParaRPr lang="en-US" sz="800" dirty="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extLst>
                  <a:ext uri="{0D108BD9-81ED-4DB2-BD59-A6C34878D82A}">
                    <a16:rowId xmlns:a16="http://schemas.microsoft.com/office/drawing/2014/main" val="2999535581"/>
                  </a:ext>
                </a:extLst>
              </a:tr>
              <a:tr h="284300">
                <a:tc>
                  <a:txBody>
                    <a:bodyPr/>
                    <a:lstStyle/>
                    <a:p>
                      <a:r>
                        <a:rPr lang="en-US" sz="800" b="0" i="0" dirty="0">
                          <a:solidFill>
                            <a:srgbClr val="3A3A3A"/>
                          </a:solidFill>
                          <a:effectLst/>
                          <a:latin typeface="Arial" panose="020B0604020202020204" pitchFamily="34" charset="0"/>
                          <a:cs typeface="Arial" panose="020B0604020202020204" pitchFamily="34" charset="0"/>
                        </a:rPr>
                        <a:t>Direct Material</a:t>
                      </a:r>
                      <a:endParaRPr lang="en-US" sz="800" dirty="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a:txBody>
                    <a:bodyPr/>
                    <a:lstStyle/>
                    <a:p>
                      <a:pPr algn="ctr"/>
                      <a:r>
                        <a:rPr lang="en-US" sz="800" b="0" i="0">
                          <a:solidFill>
                            <a:srgbClr val="3A3A3A"/>
                          </a:solidFill>
                          <a:effectLst/>
                          <a:latin typeface="Arial" panose="020B0604020202020204" pitchFamily="34" charset="0"/>
                          <a:cs typeface="Arial" panose="020B0604020202020204" pitchFamily="34" charset="0"/>
                        </a:rPr>
                        <a:t>5</a:t>
                      </a:r>
                      <a:endParaRPr lang="en-US" sz="80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a:txBody>
                    <a:bodyPr/>
                    <a:lstStyle/>
                    <a:p>
                      <a:pPr algn="ctr"/>
                      <a:r>
                        <a:rPr lang="en-US" sz="800" b="0" i="0" dirty="0">
                          <a:solidFill>
                            <a:srgbClr val="3A3A3A"/>
                          </a:solidFill>
                          <a:effectLst/>
                          <a:latin typeface="Arial" panose="020B0604020202020204" pitchFamily="34" charset="0"/>
                          <a:cs typeface="Arial" panose="020B0604020202020204" pitchFamily="34" charset="0"/>
                        </a:rPr>
                        <a:t>8</a:t>
                      </a:r>
                      <a:endParaRPr lang="en-US" sz="800" dirty="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extLst>
                  <a:ext uri="{0D108BD9-81ED-4DB2-BD59-A6C34878D82A}">
                    <a16:rowId xmlns:a16="http://schemas.microsoft.com/office/drawing/2014/main" val="2838241119"/>
                  </a:ext>
                </a:extLst>
              </a:tr>
              <a:tr h="202184">
                <a:tc>
                  <a:txBody>
                    <a:bodyPr/>
                    <a:lstStyle/>
                    <a:p>
                      <a:r>
                        <a:rPr lang="en-US" sz="800" b="0" i="0" dirty="0">
                          <a:solidFill>
                            <a:srgbClr val="3A3A3A"/>
                          </a:solidFill>
                          <a:effectLst/>
                          <a:latin typeface="Arial" panose="020B0604020202020204" pitchFamily="34" charset="0"/>
                          <a:cs typeface="Arial" panose="020B0604020202020204" pitchFamily="34" charset="0"/>
                        </a:rPr>
                        <a:t>Direct Labor</a:t>
                      </a:r>
                      <a:endParaRPr lang="en-US" sz="800" dirty="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a:txBody>
                    <a:bodyPr/>
                    <a:lstStyle/>
                    <a:p>
                      <a:pPr algn="ctr"/>
                      <a:r>
                        <a:rPr lang="en-US" sz="800" b="0" i="0" dirty="0">
                          <a:solidFill>
                            <a:srgbClr val="3A3A3A"/>
                          </a:solidFill>
                          <a:effectLst/>
                          <a:latin typeface="Arial" panose="020B0604020202020204" pitchFamily="34" charset="0"/>
                          <a:cs typeface="Arial" panose="020B0604020202020204" pitchFamily="34" charset="0"/>
                        </a:rPr>
                        <a:t>6</a:t>
                      </a:r>
                      <a:endParaRPr lang="en-US" sz="800" dirty="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a:txBody>
                    <a:bodyPr/>
                    <a:lstStyle/>
                    <a:p>
                      <a:pPr algn="ctr"/>
                      <a:r>
                        <a:rPr lang="en-US" sz="800" b="0" i="0" dirty="0">
                          <a:solidFill>
                            <a:srgbClr val="3A3A3A"/>
                          </a:solidFill>
                          <a:effectLst/>
                          <a:latin typeface="Arial" panose="020B0604020202020204" pitchFamily="34" charset="0"/>
                          <a:cs typeface="Arial" panose="020B0604020202020204" pitchFamily="34" charset="0"/>
                        </a:rPr>
                        <a:t>10</a:t>
                      </a:r>
                      <a:endParaRPr lang="en-US" sz="800" dirty="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extLst>
                  <a:ext uri="{0D108BD9-81ED-4DB2-BD59-A6C34878D82A}">
                    <a16:rowId xmlns:a16="http://schemas.microsoft.com/office/drawing/2014/main" val="1367066085"/>
                  </a:ext>
                </a:extLst>
              </a:tr>
              <a:tr h="202184">
                <a:tc>
                  <a:txBody>
                    <a:bodyPr/>
                    <a:lstStyle/>
                    <a:p>
                      <a:r>
                        <a:rPr lang="en-US" sz="800" b="0" i="0">
                          <a:solidFill>
                            <a:srgbClr val="3A3A3A"/>
                          </a:solidFill>
                          <a:effectLst/>
                          <a:latin typeface="Arial" panose="020B0604020202020204" pitchFamily="34" charset="0"/>
                          <a:cs typeface="Arial" panose="020B0604020202020204" pitchFamily="34" charset="0"/>
                        </a:rPr>
                        <a:t>Machine hour</a:t>
                      </a:r>
                      <a:endParaRPr lang="en-US" sz="80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a:txBody>
                    <a:bodyPr/>
                    <a:lstStyle/>
                    <a:p>
                      <a:pPr algn="ctr"/>
                      <a:r>
                        <a:rPr lang="en-US" sz="800" b="0" i="0">
                          <a:solidFill>
                            <a:srgbClr val="3A3A3A"/>
                          </a:solidFill>
                          <a:effectLst/>
                          <a:latin typeface="Arial" panose="020B0604020202020204" pitchFamily="34" charset="0"/>
                          <a:cs typeface="Arial" panose="020B0604020202020204" pitchFamily="34" charset="0"/>
                        </a:rPr>
                        <a:t>3</a:t>
                      </a:r>
                      <a:endParaRPr lang="en-US" sz="80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a:txBody>
                    <a:bodyPr/>
                    <a:lstStyle/>
                    <a:p>
                      <a:pPr algn="ctr"/>
                      <a:r>
                        <a:rPr lang="en-US" sz="800" b="0" i="0" dirty="0">
                          <a:solidFill>
                            <a:srgbClr val="3A3A3A"/>
                          </a:solidFill>
                          <a:effectLst/>
                          <a:latin typeface="Arial" panose="020B0604020202020204" pitchFamily="34" charset="0"/>
                          <a:cs typeface="Arial" panose="020B0604020202020204" pitchFamily="34" charset="0"/>
                        </a:rPr>
                        <a:t>6</a:t>
                      </a:r>
                      <a:endParaRPr lang="en-US" sz="800" dirty="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extLst>
                  <a:ext uri="{0D108BD9-81ED-4DB2-BD59-A6C34878D82A}">
                    <a16:rowId xmlns:a16="http://schemas.microsoft.com/office/drawing/2014/main" val="426640563"/>
                  </a:ext>
                </a:extLst>
              </a:tr>
              <a:tr h="235760">
                <a:tc>
                  <a:txBody>
                    <a:bodyPr/>
                    <a:lstStyle/>
                    <a:p>
                      <a:r>
                        <a:rPr lang="en-US" sz="800" b="0" i="0">
                          <a:solidFill>
                            <a:srgbClr val="3A3A3A"/>
                          </a:solidFill>
                          <a:effectLst/>
                          <a:latin typeface="Arial" panose="020B0604020202020204" pitchFamily="34" charset="0"/>
                          <a:cs typeface="Arial" panose="020B0604020202020204" pitchFamily="34" charset="0"/>
                        </a:rPr>
                        <a:t>Demand in October</a:t>
                      </a:r>
                      <a:endParaRPr lang="en-US" sz="80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a:txBody>
                    <a:bodyPr/>
                    <a:lstStyle/>
                    <a:p>
                      <a:pPr algn="ctr"/>
                      <a:r>
                        <a:rPr lang="en-US" sz="800" b="0" i="0">
                          <a:solidFill>
                            <a:srgbClr val="3A3A3A"/>
                          </a:solidFill>
                          <a:effectLst/>
                          <a:latin typeface="Arial" panose="020B0604020202020204" pitchFamily="34" charset="0"/>
                          <a:cs typeface="Arial" panose="020B0604020202020204" pitchFamily="34" charset="0"/>
                        </a:rPr>
                        <a:t>1,000</a:t>
                      </a:r>
                      <a:endParaRPr lang="en-US" sz="80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a:txBody>
                    <a:bodyPr/>
                    <a:lstStyle/>
                    <a:p>
                      <a:pPr algn="ctr"/>
                      <a:r>
                        <a:rPr lang="en-US" sz="800" b="0" i="0" dirty="0">
                          <a:solidFill>
                            <a:srgbClr val="3A3A3A"/>
                          </a:solidFill>
                          <a:effectLst/>
                          <a:latin typeface="Arial" panose="020B0604020202020204" pitchFamily="34" charset="0"/>
                          <a:cs typeface="Arial" panose="020B0604020202020204" pitchFamily="34" charset="0"/>
                        </a:rPr>
                        <a:t>2,000</a:t>
                      </a:r>
                      <a:endParaRPr lang="en-US" sz="800" dirty="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extLst>
                  <a:ext uri="{0D108BD9-81ED-4DB2-BD59-A6C34878D82A}">
                    <a16:rowId xmlns:a16="http://schemas.microsoft.com/office/drawing/2014/main" val="3529689791"/>
                  </a:ext>
                </a:extLst>
              </a:tr>
              <a:tr h="287532">
                <a:tc>
                  <a:txBody>
                    <a:bodyPr/>
                    <a:lstStyle/>
                    <a:p>
                      <a:r>
                        <a:rPr lang="en-US" sz="800" b="0" i="0">
                          <a:solidFill>
                            <a:srgbClr val="3A3A3A"/>
                          </a:solidFill>
                          <a:effectLst/>
                          <a:latin typeface="Arial" panose="020B0604020202020204" pitchFamily="34" charset="0"/>
                          <a:cs typeface="Arial" panose="020B0604020202020204" pitchFamily="34" charset="0"/>
                        </a:rPr>
                        <a:t>Selling price</a:t>
                      </a:r>
                      <a:endParaRPr lang="en-US" sz="80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a:txBody>
                    <a:bodyPr/>
                    <a:lstStyle/>
                    <a:p>
                      <a:pPr algn="ctr"/>
                      <a:r>
                        <a:rPr lang="en-US" sz="800" b="0" i="0">
                          <a:solidFill>
                            <a:srgbClr val="3A3A3A"/>
                          </a:solidFill>
                          <a:effectLst/>
                          <a:latin typeface="Arial" panose="020B0604020202020204" pitchFamily="34" charset="0"/>
                          <a:cs typeface="Arial" panose="020B0604020202020204" pitchFamily="34" charset="0"/>
                        </a:rPr>
                        <a:t>30</a:t>
                      </a:r>
                      <a:endParaRPr lang="en-US" sz="80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c>
                  <a:txBody>
                    <a:bodyPr/>
                    <a:lstStyle/>
                    <a:p>
                      <a:pPr algn="ctr"/>
                      <a:r>
                        <a:rPr lang="en-US" sz="800" b="0" i="0" dirty="0">
                          <a:solidFill>
                            <a:srgbClr val="3A3A3A"/>
                          </a:solidFill>
                          <a:effectLst/>
                          <a:latin typeface="Arial" panose="020B0604020202020204" pitchFamily="34" charset="0"/>
                          <a:cs typeface="Arial" panose="020B0604020202020204" pitchFamily="34" charset="0"/>
                        </a:rPr>
                        <a:t>50</a:t>
                      </a:r>
                      <a:endParaRPr lang="en-US" sz="800" dirty="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extLst>
                  <a:ext uri="{0D108BD9-81ED-4DB2-BD59-A6C34878D82A}">
                    <a16:rowId xmlns:a16="http://schemas.microsoft.com/office/drawing/2014/main" val="126402697"/>
                  </a:ext>
                </a:extLst>
              </a:tr>
            </a:tbl>
          </a:graphicData>
        </a:graphic>
      </p:graphicFrame>
      <p:sp>
        <p:nvSpPr>
          <p:cNvPr id="8" name="CuadroTexto 7">
            <a:extLst>
              <a:ext uri="{FF2B5EF4-FFF2-40B4-BE49-F238E27FC236}">
                <a16:creationId xmlns:a16="http://schemas.microsoft.com/office/drawing/2014/main" id="{D9208682-4AC3-0CC6-81C9-A3C3F2848570}"/>
              </a:ext>
            </a:extLst>
          </p:cNvPr>
          <p:cNvSpPr txBox="1"/>
          <p:nvPr/>
        </p:nvSpPr>
        <p:spPr>
          <a:xfrm>
            <a:off x="2605314" y="1769458"/>
            <a:ext cx="5334000" cy="600164"/>
          </a:xfrm>
          <a:prstGeom prst="rect">
            <a:avLst/>
          </a:prstGeom>
          <a:noFill/>
        </p:spPr>
        <p:txBody>
          <a:bodyPr wrap="square" lIns="91440" tIns="45720" rIns="91440" bIns="45720" anchor="t">
            <a:spAutoFit/>
          </a:bodyPr>
          <a:lstStyle/>
          <a:p>
            <a:pPr algn="l"/>
            <a:r>
              <a:rPr lang="en-US" sz="1100" b="0" i="0" dirty="0">
                <a:effectLst/>
                <a:latin typeface="Arial"/>
                <a:cs typeface="Arial"/>
              </a:rPr>
              <a:t>Due to machine breakdown in October, the Machine can only operate 10,000 hours. There are enough material and direct labor to cover the order of both products. Calculate the production plan, which will maximize the profit.</a:t>
            </a:r>
          </a:p>
        </p:txBody>
      </p:sp>
      <p:sp>
        <p:nvSpPr>
          <p:cNvPr id="11" name="CuadroTexto 10">
            <a:extLst>
              <a:ext uri="{FF2B5EF4-FFF2-40B4-BE49-F238E27FC236}">
                <a16:creationId xmlns:a16="http://schemas.microsoft.com/office/drawing/2014/main" id="{16108D20-9560-76FE-B6E3-05AD47B28FFC}"/>
              </a:ext>
            </a:extLst>
          </p:cNvPr>
          <p:cNvSpPr txBox="1"/>
          <p:nvPr/>
        </p:nvSpPr>
        <p:spPr>
          <a:xfrm>
            <a:off x="2605314" y="2308067"/>
            <a:ext cx="4615542" cy="230832"/>
          </a:xfrm>
          <a:prstGeom prst="rect">
            <a:avLst/>
          </a:prstGeom>
          <a:noFill/>
        </p:spPr>
        <p:txBody>
          <a:bodyPr wrap="square">
            <a:spAutoFit/>
          </a:bodyPr>
          <a:lstStyle/>
          <a:p>
            <a:pPr algn="l"/>
            <a:r>
              <a:rPr lang="en-US" sz="900" b="1" i="0" dirty="0">
                <a:solidFill>
                  <a:srgbClr val="3A3A3A"/>
                </a:solidFill>
                <a:effectLst/>
                <a:latin typeface="Arial" panose="020B0604020202020204" pitchFamily="34" charset="0"/>
                <a:cs typeface="Arial" panose="020B0604020202020204" pitchFamily="34" charset="0"/>
              </a:rPr>
              <a:t>Step 1. Define the limiting factor</a:t>
            </a:r>
          </a:p>
        </p:txBody>
      </p:sp>
      <p:pic>
        <p:nvPicPr>
          <p:cNvPr id="13" name="Imagen 12">
            <a:extLst>
              <a:ext uri="{FF2B5EF4-FFF2-40B4-BE49-F238E27FC236}">
                <a16:creationId xmlns:a16="http://schemas.microsoft.com/office/drawing/2014/main" id="{3728D52A-FD6A-A7DE-50C9-EDAFF9E21461}"/>
              </a:ext>
            </a:extLst>
          </p:cNvPr>
          <p:cNvPicPr>
            <a:picLocks noChangeAspect="1"/>
          </p:cNvPicPr>
          <p:nvPr/>
        </p:nvPicPr>
        <p:blipFill>
          <a:blip r:embed="rId2"/>
          <a:stretch>
            <a:fillRect/>
          </a:stretch>
        </p:blipFill>
        <p:spPr>
          <a:xfrm>
            <a:off x="2689593" y="2483190"/>
            <a:ext cx="2157044" cy="1346854"/>
          </a:xfrm>
          <a:prstGeom prst="rect">
            <a:avLst/>
          </a:prstGeom>
        </p:spPr>
      </p:pic>
      <p:sp>
        <p:nvSpPr>
          <p:cNvPr id="14" name="Elipse 13">
            <a:extLst>
              <a:ext uri="{FF2B5EF4-FFF2-40B4-BE49-F238E27FC236}">
                <a16:creationId xmlns:a16="http://schemas.microsoft.com/office/drawing/2014/main" id="{DC3C0A47-2AD4-0373-E753-DB85E8218DCB}"/>
              </a:ext>
            </a:extLst>
          </p:cNvPr>
          <p:cNvSpPr/>
          <p:nvPr/>
        </p:nvSpPr>
        <p:spPr>
          <a:xfrm>
            <a:off x="2605314" y="3369735"/>
            <a:ext cx="2320720" cy="27248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6" name="CuadroTexto 15">
            <a:extLst>
              <a:ext uri="{FF2B5EF4-FFF2-40B4-BE49-F238E27FC236}">
                <a16:creationId xmlns:a16="http://schemas.microsoft.com/office/drawing/2014/main" id="{9EA64EA2-1A9F-493B-4A1F-31FD2047B03F}"/>
              </a:ext>
            </a:extLst>
          </p:cNvPr>
          <p:cNvSpPr txBox="1"/>
          <p:nvPr/>
        </p:nvSpPr>
        <p:spPr>
          <a:xfrm>
            <a:off x="5205293" y="2299089"/>
            <a:ext cx="4615542" cy="230832"/>
          </a:xfrm>
          <a:prstGeom prst="rect">
            <a:avLst/>
          </a:prstGeom>
          <a:noFill/>
        </p:spPr>
        <p:txBody>
          <a:bodyPr wrap="square">
            <a:spAutoFit/>
          </a:bodyPr>
          <a:lstStyle/>
          <a:p>
            <a:pPr algn="l"/>
            <a:r>
              <a:rPr lang="en-US" sz="900" b="1" i="0" dirty="0">
                <a:solidFill>
                  <a:srgbClr val="3A3A3A"/>
                </a:solidFill>
                <a:effectLst/>
                <a:latin typeface="Arial" panose="020B0604020202020204" pitchFamily="34" charset="0"/>
                <a:cs typeface="Arial" panose="020B0604020202020204" pitchFamily="34" charset="0"/>
              </a:rPr>
              <a:t>Step 2. Identify the contribution per unit of the limiting factor</a:t>
            </a:r>
          </a:p>
        </p:txBody>
      </p:sp>
      <p:pic>
        <p:nvPicPr>
          <p:cNvPr id="17" name="Imagen 16">
            <a:extLst>
              <a:ext uri="{FF2B5EF4-FFF2-40B4-BE49-F238E27FC236}">
                <a16:creationId xmlns:a16="http://schemas.microsoft.com/office/drawing/2014/main" id="{6F376AB8-5214-8C7B-DCC7-CD42E7083A90}"/>
              </a:ext>
            </a:extLst>
          </p:cNvPr>
          <p:cNvPicPr>
            <a:picLocks noChangeAspect="1"/>
          </p:cNvPicPr>
          <p:nvPr/>
        </p:nvPicPr>
        <p:blipFill>
          <a:blip r:embed="rId3"/>
          <a:stretch>
            <a:fillRect/>
          </a:stretch>
        </p:blipFill>
        <p:spPr>
          <a:xfrm>
            <a:off x="5349326" y="2476850"/>
            <a:ext cx="2320720" cy="1346854"/>
          </a:xfrm>
          <a:prstGeom prst="rect">
            <a:avLst/>
          </a:prstGeom>
        </p:spPr>
      </p:pic>
      <p:sp>
        <p:nvSpPr>
          <p:cNvPr id="19" name="CuadroTexto 18">
            <a:extLst>
              <a:ext uri="{FF2B5EF4-FFF2-40B4-BE49-F238E27FC236}">
                <a16:creationId xmlns:a16="http://schemas.microsoft.com/office/drawing/2014/main" id="{7EBC5BB6-54A0-6D6C-E45A-E2379E3009EF}"/>
              </a:ext>
            </a:extLst>
          </p:cNvPr>
          <p:cNvSpPr txBox="1"/>
          <p:nvPr/>
        </p:nvSpPr>
        <p:spPr>
          <a:xfrm>
            <a:off x="5272314" y="3807619"/>
            <a:ext cx="2880274" cy="400110"/>
          </a:xfrm>
          <a:prstGeom prst="rect">
            <a:avLst/>
          </a:prstGeom>
          <a:noFill/>
        </p:spPr>
        <p:txBody>
          <a:bodyPr wrap="square">
            <a:spAutoFit/>
          </a:bodyPr>
          <a:lstStyle/>
          <a:p>
            <a:r>
              <a:rPr lang="en-US" sz="1000" b="0" i="0" dirty="0">
                <a:solidFill>
                  <a:srgbClr val="3A3A3A"/>
                </a:solidFill>
                <a:effectLst/>
                <a:latin typeface="Arial" panose="020B0604020202020204" pitchFamily="34" charset="0"/>
                <a:cs typeface="Arial" panose="020B0604020202020204" pitchFamily="34" charset="0"/>
              </a:rPr>
              <a:t>It is more profitable to produce product A which has a higher contribution per machine hour.</a:t>
            </a:r>
            <a:endParaRPr lang="en-US" sz="1000"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A661E12F-F245-7A36-664B-26F91C3D907B}"/>
              </a:ext>
            </a:extLst>
          </p:cNvPr>
          <p:cNvSpPr txBox="1"/>
          <p:nvPr/>
        </p:nvSpPr>
        <p:spPr>
          <a:xfrm>
            <a:off x="3871687" y="3773872"/>
            <a:ext cx="4953000" cy="215444"/>
          </a:xfrm>
          <a:prstGeom prst="rect">
            <a:avLst/>
          </a:prstGeom>
          <a:noFill/>
        </p:spPr>
        <p:txBody>
          <a:bodyPr wrap="square">
            <a:spAutoFit/>
          </a:bodyPr>
          <a:lstStyle/>
          <a:p>
            <a:r>
              <a:rPr lang="en-US" sz="800" dirty="0">
                <a:latin typeface="Arial" panose="020B0604020202020204" pitchFamily="34" charset="0"/>
                <a:cs typeface="Arial" panose="020B0604020202020204" pitchFamily="34" charset="0"/>
              </a:rPr>
              <a:t>accountinguide.com</a:t>
            </a:r>
          </a:p>
        </p:txBody>
      </p:sp>
    </p:spTree>
    <p:extLst>
      <p:ext uri="{BB962C8B-B14F-4D97-AF65-F5344CB8AC3E}">
        <p14:creationId xmlns:p14="http://schemas.microsoft.com/office/powerpoint/2010/main" val="11991368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8533" y="861750"/>
            <a:ext cx="7199441" cy="466923"/>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a:cs typeface="Arial"/>
              </a:rPr>
              <a:t>Limiting Factor Analysis</a:t>
            </a:r>
            <a:endParaRPr lang="en-US" sz="1200" b="1" dirty="0">
              <a:effectLst/>
              <a:latin typeface="Arial"/>
              <a:ea typeface="Calibri"/>
              <a:cs typeface="Arial"/>
            </a:endParaRPr>
          </a:p>
          <a:p>
            <a:pPr marL="628650" lvl="1" indent="-171450">
              <a:buFont typeface="Wingdings" panose="05000000000000000000" pitchFamily="2" charset="2"/>
              <a:buChar char="v"/>
            </a:pPr>
            <a:endParaRPr lang="en-US" sz="115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7B07B872-D442-7620-39CE-BE9A223BCD9C}"/>
              </a:ext>
            </a:extLst>
          </p:cNvPr>
          <p:cNvSpPr txBox="1"/>
          <p:nvPr/>
        </p:nvSpPr>
        <p:spPr>
          <a:xfrm>
            <a:off x="357165" y="589014"/>
            <a:ext cx="7199441" cy="337465"/>
          </a:xfrm>
          <a:prstGeom prst="rect">
            <a:avLst/>
          </a:prstGeom>
          <a:noFill/>
        </p:spPr>
        <p:txBody>
          <a:bodyPr wrap="square" lIns="91440" tIns="45720" rIns="91440" bIns="45720" anchor="t">
            <a:spAutoFit/>
          </a:bodyPr>
          <a:lstStyle/>
          <a:p>
            <a:pPr>
              <a:lnSpc>
                <a:spcPct val="107000"/>
              </a:lnSpc>
              <a:spcAft>
                <a:spcPts val="800"/>
              </a:spcAft>
            </a:pPr>
            <a:r>
              <a:rPr lang="en-GB" sz="1600" b="1">
                <a:solidFill>
                  <a:srgbClr val="90292A"/>
                </a:solidFill>
                <a:effectLst/>
                <a:latin typeface="Georgia"/>
                <a:ea typeface="Calibri"/>
                <a:cs typeface="Arial"/>
              </a:rPr>
              <a:t>Managerial Accounting Cost Method Approach and Techniques</a:t>
            </a:r>
            <a:r>
              <a:rPr lang="en-GB" sz="1600" b="1" i="1" dirty="0">
                <a:solidFill>
                  <a:srgbClr val="C00000"/>
                </a:solidFill>
                <a:latin typeface="Georgia"/>
                <a:ea typeface="Calibri"/>
                <a:cs typeface="Arial"/>
              </a:rPr>
              <a:t> </a:t>
            </a:r>
            <a:endParaRPr lang="en-US" sz="1600" b="1" i="1" dirty="0">
              <a:solidFill>
                <a:srgbClr val="C00000"/>
              </a:solidFill>
              <a:effectLst/>
              <a:latin typeface="Georgia" panose="02040502050405020303" pitchFamily="18" charset="0"/>
              <a:ea typeface="Calibri" panose="020F050202020403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8C3EDB20-12E6-A085-68A2-CA404E41EB18}"/>
              </a:ext>
            </a:extLst>
          </p:cNvPr>
          <p:cNvSpPr txBox="1"/>
          <p:nvPr/>
        </p:nvSpPr>
        <p:spPr>
          <a:xfrm>
            <a:off x="357165" y="1199215"/>
            <a:ext cx="7505164" cy="1292662"/>
          </a:xfrm>
          <a:prstGeom prst="rect">
            <a:avLst/>
          </a:prstGeom>
          <a:noFill/>
        </p:spPr>
        <p:txBody>
          <a:bodyPr wrap="square">
            <a:spAutoFit/>
          </a:bodyPr>
          <a:lstStyle/>
          <a:p>
            <a:pPr algn="l"/>
            <a:r>
              <a:rPr lang="en-US" sz="1200" dirty="0">
                <a:latin typeface="Arial" panose="020B0604020202020204" pitchFamily="34" charset="0"/>
                <a:cs typeface="Arial" panose="020B0604020202020204" pitchFamily="34" charset="0"/>
              </a:rPr>
              <a:t>Example: </a:t>
            </a:r>
          </a:p>
          <a:p>
            <a:pPr algn="l"/>
            <a:endParaRPr lang="en-US" sz="1200" b="0" i="0" dirty="0">
              <a:solidFill>
                <a:srgbClr val="3A3A3A"/>
              </a:solidFill>
              <a:effectLst/>
              <a:latin typeface="Arial" panose="020B0604020202020204" pitchFamily="34" charset="0"/>
              <a:cs typeface="Arial" panose="020B0604020202020204" pitchFamily="34" charset="0"/>
            </a:endParaRPr>
          </a:p>
          <a:p>
            <a:pPr algn="l"/>
            <a:r>
              <a:rPr lang="en-US" sz="1200" b="0" i="0" dirty="0">
                <a:solidFill>
                  <a:srgbClr val="3A3A3A"/>
                </a:solidFill>
                <a:effectLst/>
                <a:latin typeface="Arial" panose="020B0604020202020204" pitchFamily="34" charset="0"/>
                <a:cs typeface="Arial" panose="020B0604020202020204" pitchFamily="34" charset="0"/>
              </a:rPr>
              <a:t>Company Z produces two types of product A &amp; B with the standard costing as following:</a:t>
            </a:r>
          </a:p>
          <a:p>
            <a:endParaRPr lang="en-US" sz="900" b="1" i="0" dirty="0">
              <a:solidFill>
                <a:srgbClr val="3A3A3A"/>
              </a:solidFill>
              <a:effectLst/>
              <a:latin typeface="Arial" panose="020B0604020202020204" pitchFamily="34" charset="0"/>
              <a:cs typeface="Arial" panose="020B0604020202020204" pitchFamily="34" charset="0"/>
            </a:endParaRPr>
          </a:p>
          <a:p>
            <a:r>
              <a:rPr lang="en-US" sz="900" b="1" i="0" dirty="0">
                <a:solidFill>
                  <a:srgbClr val="3A3A3A"/>
                </a:solidFill>
                <a:effectLst/>
                <a:latin typeface="Arial" panose="020B0604020202020204" pitchFamily="34" charset="0"/>
                <a:cs typeface="Arial" panose="020B0604020202020204" pitchFamily="34" charset="0"/>
              </a:rPr>
              <a:t>Step 3. Prepare the production plan</a:t>
            </a:r>
          </a:p>
          <a:p>
            <a:pPr algn="l"/>
            <a:endParaRPr lang="en-US" sz="120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endParaRPr lang="en-US" sz="1200" b="0" i="0" dirty="0">
              <a:effectLst/>
              <a:latin typeface="Arial" panose="020B0604020202020204" pitchFamily="34" charset="0"/>
              <a:cs typeface="Arial" panose="020B0604020202020204" pitchFamily="34" charset="0"/>
            </a:endParaRPr>
          </a:p>
        </p:txBody>
      </p:sp>
      <p:pic>
        <p:nvPicPr>
          <p:cNvPr id="21" name="Imagen 20">
            <a:extLst>
              <a:ext uri="{FF2B5EF4-FFF2-40B4-BE49-F238E27FC236}">
                <a16:creationId xmlns:a16="http://schemas.microsoft.com/office/drawing/2014/main" id="{D706521F-B953-5A13-E19F-F1A0C58B500E}"/>
              </a:ext>
            </a:extLst>
          </p:cNvPr>
          <p:cNvPicPr>
            <a:picLocks noChangeAspect="1"/>
          </p:cNvPicPr>
          <p:nvPr/>
        </p:nvPicPr>
        <p:blipFill>
          <a:blip r:embed="rId2"/>
          <a:stretch>
            <a:fillRect/>
          </a:stretch>
        </p:blipFill>
        <p:spPr>
          <a:xfrm>
            <a:off x="630663" y="2099766"/>
            <a:ext cx="3848779" cy="883277"/>
          </a:xfrm>
          <a:prstGeom prst="rect">
            <a:avLst/>
          </a:prstGeom>
        </p:spPr>
      </p:pic>
      <p:sp>
        <p:nvSpPr>
          <p:cNvPr id="22" name="CuadroTexto 21">
            <a:extLst>
              <a:ext uri="{FF2B5EF4-FFF2-40B4-BE49-F238E27FC236}">
                <a16:creationId xmlns:a16="http://schemas.microsoft.com/office/drawing/2014/main" id="{2832A0DA-8A14-50FF-95B2-CDCA69203E6D}"/>
              </a:ext>
            </a:extLst>
          </p:cNvPr>
          <p:cNvSpPr txBox="1"/>
          <p:nvPr/>
        </p:nvSpPr>
        <p:spPr>
          <a:xfrm>
            <a:off x="7652658" y="4492329"/>
            <a:ext cx="4953000" cy="215444"/>
          </a:xfrm>
          <a:prstGeom prst="rect">
            <a:avLst/>
          </a:prstGeom>
          <a:noFill/>
        </p:spPr>
        <p:txBody>
          <a:bodyPr wrap="square">
            <a:spAutoFit/>
          </a:bodyPr>
          <a:lstStyle/>
          <a:p>
            <a:r>
              <a:rPr lang="en-US" sz="800" dirty="0">
                <a:latin typeface="Arial" panose="020B0604020202020204" pitchFamily="34" charset="0"/>
                <a:cs typeface="Arial" panose="020B0604020202020204" pitchFamily="34" charset="0"/>
              </a:rPr>
              <a:t>accountinguide.com</a:t>
            </a:r>
          </a:p>
        </p:txBody>
      </p:sp>
      <p:sp>
        <p:nvSpPr>
          <p:cNvPr id="24" name="CuadroTexto 23">
            <a:extLst>
              <a:ext uri="{FF2B5EF4-FFF2-40B4-BE49-F238E27FC236}">
                <a16:creationId xmlns:a16="http://schemas.microsoft.com/office/drawing/2014/main" id="{328A0E2F-DDB3-A6F2-D8D4-168099D0ED42}"/>
              </a:ext>
            </a:extLst>
          </p:cNvPr>
          <p:cNvSpPr txBox="1"/>
          <p:nvPr/>
        </p:nvSpPr>
        <p:spPr>
          <a:xfrm>
            <a:off x="566509" y="3079482"/>
            <a:ext cx="4605098" cy="553998"/>
          </a:xfrm>
          <a:prstGeom prst="rect">
            <a:avLst/>
          </a:prstGeom>
          <a:noFill/>
        </p:spPr>
        <p:txBody>
          <a:bodyPr wrap="square">
            <a:spAutoFit/>
          </a:bodyPr>
          <a:lstStyle/>
          <a:p>
            <a:r>
              <a:rPr lang="en-US" sz="1000" b="0" i="0" dirty="0">
                <a:effectLst/>
                <a:latin typeface="Arial" panose="020B0604020202020204" pitchFamily="34" charset="0"/>
                <a:cs typeface="Arial" panose="020B0604020202020204" pitchFamily="34" charset="0"/>
              </a:rPr>
              <a:t>The business have 7,000 machine hours for product B after spent 3,000 machine hours for product A. It will equivalent to 1,166 units (7,000h /6h per unit) of product B</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45275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BD5EA8DB-22F7-5B41-9CBB-E4D2FDE70682}"/>
              </a:ext>
            </a:extLst>
          </p:cNvPr>
          <p:cNvSpPr txBox="1">
            <a:spLocks/>
          </p:cNvSpPr>
          <p:nvPr/>
        </p:nvSpPr>
        <p:spPr>
          <a:xfrm>
            <a:off x="2822104" y="2023307"/>
            <a:ext cx="3031799" cy="973625"/>
          </a:xfrm>
          <a:prstGeom prst="rect">
            <a:avLst/>
          </a:prstGeom>
        </p:spPr>
        <p:txBody>
          <a:bodyPr lIns="68580" tIns="34290" rIns="68580" bIns="34290" anchor="t">
            <a:noAutofit/>
          </a:bodyPr>
          <a:lstStyle>
            <a:defPPr>
              <a:defRPr lang="es-ES"/>
            </a:defPPr>
            <a:lvl1pPr marL="0" algn="l" defTabSz="457148" rtl="0" eaLnBrk="1" latinLnBrk="0" hangingPunct="1">
              <a:defRPr sz="1800" kern="1200">
                <a:solidFill>
                  <a:schemeClr val="tx1"/>
                </a:solidFill>
                <a:latin typeface="+mn-lt"/>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a:lstStyle>
          <a:p>
            <a:pPr algn="l"/>
            <a:r>
              <a:rPr lang="en-US" sz="2800" b="1" dirty="0">
                <a:solidFill>
                  <a:schemeClr val="bg1"/>
                </a:solidFill>
                <a:latin typeface="Georgia"/>
              </a:rPr>
              <a:t>Thank You</a:t>
            </a:r>
            <a:endParaRPr lang="en-GB" sz="2800" b="1">
              <a:solidFill>
                <a:schemeClr val="bg1"/>
              </a:solidFill>
              <a:latin typeface="Georgia"/>
            </a:endParaRPr>
          </a:p>
        </p:txBody>
      </p:sp>
    </p:spTree>
    <p:extLst>
      <p:ext uri="{BB962C8B-B14F-4D97-AF65-F5344CB8AC3E}">
        <p14:creationId xmlns:p14="http://schemas.microsoft.com/office/powerpoint/2010/main" val="1060360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2451" y="988319"/>
            <a:ext cx="7199441" cy="643894"/>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a:cs typeface="Arial"/>
              </a:rPr>
              <a:t>Fundamentals of Cost Management</a:t>
            </a:r>
          </a:p>
          <a:p>
            <a:pPr marL="171450" indent="-171450">
              <a:buFontTx/>
              <a:buChar char="-"/>
            </a:pPr>
            <a:endParaRPr lang="en-GB" sz="1150" i="1"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v"/>
            </a:pPr>
            <a:endParaRPr lang="en-US" sz="115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7B07B872-D442-7620-39CE-BE9A223BCD9C}"/>
              </a:ext>
            </a:extLst>
          </p:cNvPr>
          <p:cNvSpPr txBox="1"/>
          <p:nvPr/>
        </p:nvSpPr>
        <p:spPr>
          <a:xfrm>
            <a:off x="627444" y="653724"/>
            <a:ext cx="7199441" cy="337465"/>
          </a:xfrm>
          <a:prstGeom prst="rect">
            <a:avLst/>
          </a:prstGeom>
          <a:noFill/>
        </p:spPr>
        <p:txBody>
          <a:bodyPr wrap="square" lIns="91440" tIns="45720" rIns="91440" bIns="45720" anchor="t">
            <a:spAutoFit/>
          </a:bodyPr>
          <a:lstStyle/>
          <a:p>
            <a:pPr>
              <a:lnSpc>
                <a:spcPct val="107000"/>
              </a:lnSpc>
              <a:spcAft>
                <a:spcPts val="800"/>
              </a:spcAft>
            </a:pPr>
            <a:r>
              <a:rPr lang="en-GB" sz="1600" b="1">
                <a:solidFill>
                  <a:srgbClr val="90292A"/>
                </a:solidFill>
                <a:effectLst/>
                <a:latin typeface="Georgia"/>
                <a:ea typeface="Calibri"/>
                <a:cs typeface="Arial"/>
              </a:rPr>
              <a:t>Managerial Accounting Cost Method Approach and Techniques</a:t>
            </a:r>
            <a:r>
              <a:rPr lang="en-GB" sz="1600" b="1">
                <a:solidFill>
                  <a:srgbClr val="90292A"/>
                </a:solidFill>
                <a:latin typeface="Georgia"/>
                <a:ea typeface="Calibri"/>
                <a:cs typeface="Arial"/>
              </a:rPr>
              <a:t>  </a:t>
            </a:r>
            <a:endParaRPr lang="en-US" sz="1600" b="1">
              <a:solidFill>
                <a:srgbClr val="90292A"/>
              </a:solidFill>
              <a:effectLst/>
              <a:latin typeface="Georgia" panose="02040502050405020303" pitchFamily="18" charset="0"/>
              <a:ea typeface="Calibri" panose="020F050202020403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2B73AD60-3C58-8B5F-3D0A-DBFF08D56FB6}"/>
              </a:ext>
            </a:extLst>
          </p:cNvPr>
          <p:cNvSpPr txBox="1"/>
          <p:nvPr/>
        </p:nvSpPr>
        <p:spPr>
          <a:xfrm>
            <a:off x="682170" y="1461424"/>
            <a:ext cx="7496629" cy="2862322"/>
          </a:xfrm>
          <a:prstGeom prst="rect">
            <a:avLst/>
          </a:prstGeom>
          <a:noFill/>
        </p:spPr>
        <p:txBody>
          <a:bodyPr wrap="square" lIns="91440" tIns="45720" rIns="91440" bIns="45720" anchor="t">
            <a:spAutoFit/>
          </a:bodyPr>
          <a:lstStyle/>
          <a:p>
            <a:r>
              <a:rPr lang="en-US" sz="1200" b="1" dirty="0">
                <a:latin typeface="Arial"/>
                <a:cs typeface="Arial"/>
              </a:rPr>
              <a:t>Value Creation in Organizations </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a:cs typeface="Arial"/>
              </a:rPr>
              <a:t>The purpose of using cost accounting is to guide managers in achieving the maximum value for their organizations.</a:t>
            </a: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a:cs typeface="Arial"/>
              </a:rPr>
              <a:t>Cost accounting measures the effects of decisions on the value of the organization.</a:t>
            </a: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a:cs typeface="Arial"/>
              </a:rPr>
              <a:t>Value chain: Is the set of activities that transforms raw material into the goods and services end users. They comprises: R&amp;D, production process, marketing or customer service.</a:t>
            </a: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a:cs typeface="Arial"/>
              </a:rPr>
              <a:t>The objective of cost accounting is to ensure that the entire value chain is as efficient as </a:t>
            </a:r>
            <a:r>
              <a:rPr lang="en-US" sz="1200">
                <a:latin typeface="Arial"/>
                <a:cs typeface="Arial"/>
              </a:rPr>
              <a:t>possible and</a:t>
            </a:r>
            <a:r>
              <a:rPr lang="en-US" sz="1200" dirty="0">
                <a:latin typeface="Arial"/>
                <a:cs typeface="Arial"/>
              </a:rPr>
              <a:t> coordinating with vendors and suppliers and with distributors and customers to achieve this objective.</a:t>
            </a: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r>
              <a:rPr lang="en-US" sz="1200" dirty="0">
                <a:latin typeface="Arial"/>
                <a:cs typeface="Arial"/>
              </a:rPr>
              <a:t>How do managers use accounting information to create value in organizations?</a:t>
            </a:r>
          </a:p>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5584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2451" y="1014308"/>
            <a:ext cx="7199441" cy="275653"/>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a:cs typeface="Arial"/>
              </a:rPr>
              <a:t>Fundamentals of Cost Management</a:t>
            </a:r>
          </a:p>
        </p:txBody>
      </p:sp>
      <p:sp>
        <p:nvSpPr>
          <p:cNvPr id="3" name="CuadroTexto 2">
            <a:extLst>
              <a:ext uri="{FF2B5EF4-FFF2-40B4-BE49-F238E27FC236}">
                <a16:creationId xmlns:a16="http://schemas.microsoft.com/office/drawing/2014/main" id="{7B07B872-D442-7620-39CE-BE9A223BCD9C}"/>
              </a:ext>
            </a:extLst>
          </p:cNvPr>
          <p:cNvSpPr txBox="1"/>
          <p:nvPr/>
        </p:nvSpPr>
        <p:spPr>
          <a:xfrm>
            <a:off x="627444" y="653724"/>
            <a:ext cx="7199441" cy="337465"/>
          </a:xfrm>
          <a:prstGeom prst="rect">
            <a:avLst/>
          </a:prstGeom>
          <a:noFill/>
        </p:spPr>
        <p:txBody>
          <a:bodyPr wrap="square" lIns="91440" tIns="45720" rIns="91440" bIns="45720" anchor="t">
            <a:spAutoFit/>
          </a:bodyPr>
          <a:lstStyle/>
          <a:p>
            <a:pPr>
              <a:lnSpc>
                <a:spcPct val="107000"/>
              </a:lnSpc>
              <a:spcAft>
                <a:spcPts val="800"/>
              </a:spcAft>
            </a:pPr>
            <a:r>
              <a:rPr lang="en-GB" sz="1600" b="1">
                <a:solidFill>
                  <a:srgbClr val="90292A"/>
                </a:solidFill>
                <a:effectLst/>
                <a:latin typeface="Georgia"/>
                <a:ea typeface="Calibri"/>
                <a:cs typeface="Arial"/>
              </a:rPr>
              <a:t>Managerial Accounting Cost Method Approach and Techniques</a:t>
            </a:r>
            <a:r>
              <a:rPr lang="en-GB" sz="1600" b="1" i="1" dirty="0">
                <a:solidFill>
                  <a:srgbClr val="C00000"/>
                </a:solidFill>
                <a:latin typeface="Georgia"/>
                <a:ea typeface="Calibri"/>
                <a:cs typeface="Arial"/>
              </a:rPr>
              <a:t>  </a:t>
            </a:r>
            <a:endParaRPr lang="en-US" sz="1600" b="1" i="1" dirty="0">
              <a:solidFill>
                <a:srgbClr val="C00000"/>
              </a:solidFill>
              <a:effectLst/>
              <a:latin typeface="Georgia" panose="02040502050405020303" pitchFamily="18" charset="0"/>
              <a:ea typeface="Calibri" panose="020F050202020403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C4FAF814-4AB5-F60A-7CEA-544B473574DF}"/>
              </a:ext>
            </a:extLst>
          </p:cNvPr>
          <p:cNvSpPr txBox="1"/>
          <p:nvPr/>
        </p:nvSpPr>
        <p:spPr>
          <a:xfrm>
            <a:off x="7808127" y="4239984"/>
            <a:ext cx="1114078" cy="184666"/>
          </a:xfrm>
          <a:prstGeom prst="rect">
            <a:avLst/>
          </a:prstGeom>
          <a:noFill/>
        </p:spPr>
        <p:txBody>
          <a:bodyPr wrap="square">
            <a:spAutoFit/>
          </a:bodyPr>
          <a:lstStyle/>
          <a:p>
            <a:r>
              <a:rPr lang="en-US" sz="600" dirty="0">
                <a:latin typeface="Arial" panose="020B0604020202020204" pitchFamily="34" charset="0"/>
                <a:cs typeface="Arial" panose="020B0604020202020204" pitchFamily="34" charset="0"/>
              </a:rPr>
              <a:t>www.googleimages.com</a:t>
            </a:r>
          </a:p>
        </p:txBody>
      </p:sp>
      <p:sp>
        <p:nvSpPr>
          <p:cNvPr id="10" name="CuadroTexto 9">
            <a:extLst>
              <a:ext uri="{FF2B5EF4-FFF2-40B4-BE49-F238E27FC236}">
                <a16:creationId xmlns:a16="http://schemas.microsoft.com/office/drawing/2014/main" id="{96FB99B5-8EB2-C496-ECD5-80D1F538ED59}"/>
              </a:ext>
            </a:extLst>
          </p:cNvPr>
          <p:cNvSpPr txBox="1"/>
          <p:nvPr/>
        </p:nvSpPr>
        <p:spPr>
          <a:xfrm>
            <a:off x="689429" y="1464023"/>
            <a:ext cx="7199440" cy="1931298"/>
          </a:xfrm>
          <a:prstGeom prst="rect">
            <a:avLst/>
          </a:prstGeom>
          <a:noFill/>
        </p:spPr>
        <p:txBody>
          <a:bodyPr wrap="square" lIns="91440" tIns="45720" rIns="91440" bIns="45720" anchor="t">
            <a:spAutoFit/>
          </a:bodyPr>
          <a:lstStyle/>
          <a:p>
            <a:r>
              <a:rPr lang="en-US" sz="1200" b="1" dirty="0">
                <a:latin typeface="Arial"/>
                <a:cs typeface="Arial"/>
              </a:rPr>
              <a:t>Focus on:</a:t>
            </a:r>
          </a:p>
          <a:p>
            <a:endParaRPr lang="en-US" sz="1200" dirty="0">
              <a:latin typeface="Arial" panose="020B0604020202020204" pitchFamily="34" charset="0"/>
              <a:cs typeface="Arial" panose="020B0604020202020204" pitchFamily="34" charset="0"/>
            </a:endParaRPr>
          </a:p>
          <a:p>
            <a:pPr marL="342900" indent="-342900">
              <a:buFont typeface="+mj-lt"/>
              <a:buAutoNum type="arabicPeriod"/>
            </a:pPr>
            <a:r>
              <a:rPr lang="en-US" sz="1200" dirty="0">
                <a:latin typeface="Arial"/>
                <a:cs typeface="Arial"/>
              </a:rPr>
              <a:t>The design of cost accounting systems and the information provided to managers for decision-making.</a:t>
            </a:r>
            <a:endParaRPr lang="en-US" sz="1200" dirty="0">
              <a:latin typeface="Arial" panose="020B0604020202020204" pitchFamily="34" charset="0"/>
              <a:cs typeface="Arial" panose="020B0604020202020204" pitchFamily="34" charset="0"/>
            </a:endParaRPr>
          </a:p>
          <a:p>
            <a:pPr marL="342900" indent="-342900">
              <a:buFont typeface="+mj-lt"/>
              <a:buAutoNum type="arabicPeriod"/>
            </a:pPr>
            <a:endParaRPr lang="en-US" sz="1200" dirty="0">
              <a:latin typeface="Arial" panose="020B0604020202020204" pitchFamily="34" charset="0"/>
              <a:cs typeface="Arial" panose="020B0604020202020204" pitchFamily="34" charset="0"/>
            </a:endParaRPr>
          </a:p>
          <a:p>
            <a:pPr marL="342900" indent="-342900">
              <a:buFont typeface="+mj-lt"/>
              <a:buAutoNum type="arabicPeriod"/>
            </a:pPr>
            <a:r>
              <a:rPr lang="en-US" sz="1200" dirty="0">
                <a:latin typeface="Arial"/>
                <a:cs typeface="Arial"/>
              </a:rPr>
              <a:t>Illustrate the use of cost accounting data in making pricing and product portfolio decisions.</a:t>
            </a:r>
            <a:endParaRPr lang="en-US" sz="1200" dirty="0">
              <a:latin typeface="Arial" panose="020B0604020202020204" pitchFamily="34" charset="0"/>
              <a:cs typeface="Arial" panose="020B0604020202020204" pitchFamily="34" charset="0"/>
            </a:endParaRPr>
          </a:p>
          <a:p>
            <a:pPr marL="342900" indent="-342900">
              <a:buFont typeface="+mj-lt"/>
              <a:buAutoNum type="arabicPeriod"/>
            </a:pPr>
            <a:endParaRPr lang="en-US" sz="1200" dirty="0">
              <a:latin typeface="Arial" panose="020B0604020202020204" pitchFamily="34" charset="0"/>
              <a:cs typeface="Arial" panose="020B0604020202020204" pitchFamily="34" charset="0"/>
            </a:endParaRPr>
          </a:p>
          <a:p>
            <a:pPr marL="342900" indent="-342900">
              <a:buFont typeface="+mj-lt"/>
              <a:buAutoNum type="arabicPeriod"/>
            </a:pPr>
            <a:r>
              <a:rPr lang="en-US" sz="1200" dirty="0">
                <a:latin typeface="Arial"/>
                <a:cs typeface="Arial"/>
              </a:rPr>
              <a:t>The use of the information for managing costs.</a:t>
            </a:r>
            <a:endParaRPr lang="en-US" sz="1200" dirty="0">
              <a:latin typeface="Arial" panose="020B0604020202020204" pitchFamily="34" charset="0"/>
              <a:cs typeface="Arial" panose="020B0604020202020204" pitchFamily="34" charset="0"/>
            </a:endParaRPr>
          </a:p>
          <a:p>
            <a:pPr marL="342900" indent="-342900">
              <a:buFont typeface="+mj-lt"/>
              <a:buAutoNum type="arabicPeriod"/>
            </a:pPr>
            <a:endParaRPr lang="en-US" sz="1200"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v"/>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4646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2451" y="988319"/>
            <a:ext cx="7199441" cy="841512"/>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a:cs typeface="Arial"/>
              </a:rPr>
              <a:t>Fundamentals of Cost Management</a:t>
            </a:r>
            <a:br>
              <a:rPr lang="en-GB" sz="1200" b="1" dirty="0">
                <a:latin typeface="Arial"/>
                <a:ea typeface="Calibri"/>
                <a:cs typeface="Arial"/>
              </a:rPr>
            </a:br>
            <a:endParaRPr lang="en-GB" sz="1200" b="1" dirty="0">
              <a:effectLst/>
              <a:latin typeface="Arial"/>
              <a:ea typeface="Calibri"/>
              <a:cs typeface="Arial"/>
            </a:endParaRPr>
          </a:p>
          <a:p>
            <a:pPr marL="171450" indent="-171450">
              <a:buFontTx/>
              <a:buChar char="-"/>
            </a:pPr>
            <a:endParaRPr lang="en-GB" sz="1150" b="1" i="1"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v"/>
            </a:pPr>
            <a:endParaRPr lang="en-US" sz="1150" b="1" dirty="0">
              <a:latin typeface="Arial" panose="020B0604020202020204" pitchFamily="34" charset="0"/>
              <a:cs typeface="Arial" panose="020B0604020202020204" pitchFamily="34" charset="0"/>
            </a:endParaRPr>
          </a:p>
        </p:txBody>
      </p:sp>
      <p:sp>
        <p:nvSpPr>
          <p:cNvPr id="2" name="Título 1">
            <a:extLst>
              <a:ext uri="{FF2B5EF4-FFF2-40B4-BE49-F238E27FC236}">
                <a16:creationId xmlns:a16="http://schemas.microsoft.com/office/drawing/2014/main" id="{E1E0B911-EF6C-47CC-533B-0899FB85A3F6}"/>
              </a:ext>
            </a:extLst>
          </p:cNvPr>
          <p:cNvSpPr txBox="1">
            <a:spLocks/>
          </p:cNvSpPr>
          <p:nvPr/>
        </p:nvSpPr>
        <p:spPr>
          <a:xfrm>
            <a:off x="6660962" y="190211"/>
            <a:ext cx="1704204" cy="431070"/>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 sz="1950" b="1" dirty="0">
              <a:solidFill>
                <a:srgbClr val="921824"/>
              </a:solidFill>
              <a:latin typeface="Georgia" panose="02040502050405020303" pitchFamily="18" charset="0"/>
            </a:endParaRPr>
          </a:p>
        </p:txBody>
      </p:sp>
      <p:sp>
        <p:nvSpPr>
          <p:cNvPr id="3" name="CuadroTexto 2">
            <a:extLst>
              <a:ext uri="{FF2B5EF4-FFF2-40B4-BE49-F238E27FC236}">
                <a16:creationId xmlns:a16="http://schemas.microsoft.com/office/drawing/2014/main" id="{7B07B872-D442-7620-39CE-BE9A223BCD9C}"/>
              </a:ext>
            </a:extLst>
          </p:cNvPr>
          <p:cNvSpPr txBox="1"/>
          <p:nvPr/>
        </p:nvSpPr>
        <p:spPr>
          <a:xfrm>
            <a:off x="627444" y="653724"/>
            <a:ext cx="7199441" cy="337465"/>
          </a:xfrm>
          <a:prstGeom prst="rect">
            <a:avLst/>
          </a:prstGeom>
          <a:noFill/>
        </p:spPr>
        <p:txBody>
          <a:bodyPr wrap="square" lIns="91440" tIns="45720" rIns="91440" bIns="45720" anchor="t">
            <a:spAutoFit/>
          </a:bodyPr>
          <a:lstStyle/>
          <a:p>
            <a:pPr>
              <a:lnSpc>
                <a:spcPct val="107000"/>
              </a:lnSpc>
              <a:spcAft>
                <a:spcPts val="800"/>
              </a:spcAft>
            </a:pPr>
            <a:r>
              <a:rPr lang="en-GB" sz="1600" b="1" dirty="0">
                <a:solidFill>
                  <a:srgbClr val="90292A"/>
                </a:solidFill>
                <a:effectLst/>
                <a:latin typeface="Georgia"/>
                <a:ea typeface="Calibri"/>
                <a:cs typeface="Arial"/>
              </a:rPr>
              <a:t>Managerial Accounting Cost Method Approach and Techniques</a:t>
            </a:r>
            <a:r>
              <a:rPr lang="en-GB" sz="1600" b="1" i="1" dirty="0">
                <a:solidFill>
                  <a:srgbClr val="C00000"/>
                </a:solidFill>
                <a:latin typeface="Georgia"/>
                <a:ea typeface="Calibri"/>
                <a:cs typeface="Arial"/>
              </a:rPr>
              <a:t> </a:t>
            </a:r>
            <a:endParaRPr lang="en-US" sz="1600" b="1" i="1" dirty="0">
              <a:solidFill>
                <a:srgbClr val="C00000"/>
              </a:solidFill>
              <a:effectLst/>
              <a:latin typeface="Georgia" panose="02040502050405020303" pitchFamily="18" charset="0"/>
              <a:ea typeface="Calibri" panose="020F050202020403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C4FAF814-4AB5-F60A-7CEA-544B473574DF}"/>
              </a:ext>
            </a:extLst>
          </p:cNvPr>
          <p:cNvSpPr txBox="1"/>
          <p:nvPr/>
        </p:nvSpPr>
        <p:spPr>
          <a:xfrm>
            <a:off x="7808127" y="4239984"/>
            <a:ext cx="1114078" cy="184666"/>
          </a:xfrm>
          <a:prstGeom prst="rect">
            <a:avLst/>
          </a:prstGeom>
          <a:noFill/>
        </p:spPr>
        <p:txBody>
          <a:bodyPr wrap="square">
            <a:spAutoFit/>
          </a:bodyPr>
          <a:lstStyle/>
          <a:p>
            <a:r>
              <a:rPr lang="en-US" sz="600" dirty="0">
                <a:latin typeface="Arial" panose="020B0604020202020204" pitchFamily="34" charset="0"/>
                <a:cs typeface="Arial" panose="020B0604020202020204" pitchFamily="34" charset="0"/>
              </a:rPr>
              <a:t>www.googleimages.com</a:t>
            </a:r>
          </a:p>
        </p:txBody>
      </p:sp>
      <p:sp>
        <p:nvSpPr>
          <p:cNvPr id="6" name="CuadroTexto 5">
            <a:extLst>
              <a:ext uri="{FF2B5EF4-FFF2-40B4-BE49-F238E27FC236}">
                <a16:creationId xmlns:a16="http://schemas.microsoft.com/office/drawing/2014/main" id="{2B73AD60-3C58-8B5F-3D0A-DBFF08D56FB6}"/>
              </a:ext>
            </a:extLst>
          </p:cNvPr>
          <p:cNvSpPr txBox="1"/>
          <p:nvPr/>
        </p:nvSpPr>
        <p:spPr>
          <a:xfrm>
            <a:off x="627444" y="1132953"/>
            <a:ext cx="7496629" cy="646331"/>
          </a:xfrm>
          <a:prstGeom prst="rect">
            <a:avLst/>
          </a:prstGeom>
          <a:noFill/>
        </p:spPr>
        <p:txBody>
          <a:bodyPr wrap="square" lIns="91440" tIns="45720" rIns="91440" bIns="45720" anchor="t">
            <a:spAutoFit/>
          </a:bodyPr>
          <a:lstStyle/>
          <a:p>
            <a:r>
              <a:rPr lang="en-US" sz="1200" b="1" dirty="0">
                <a:latin typeface="Arial"/>
                <a:cs typeface="Arial"/>
              </a:rPr>
              <a:t>Value Creation in Organizations </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FBA18C07-F8D7-ACD3-2B90-306D0B57B038}"/>
              </a:ext>
            </a:extLst>
          </p:cNvPr>
          <p:cNvSpPr txBox="1"/>
          <p:nvPr/>
        </p:nvSpPr>
        <p:spPr>
          <a:xfrm>
            <a:off x="627444" y="1632213"/>
            <a:ext cx="7488531" cy="2308324"/>
          </a:xfrm>
          <a:prstGeom prst="rect">
            <a:avLst/>
          </a:prstGeom>
          <a:noFill/>
        </p:spPr>
        <p:txBody>
          <a:bodyPr wrap="square" lIns="91440" tIns="45720" rIns="91440" bIns="45720" anchor="t">
            <a:spAutoFit/>
          </a:bodyPr>
          <a:lstStyle/>
          <a:p>
            <a:r>
              <a:rPr lang="en-US" sz="1200" b="1" dirty="0">
                <a:latin typeface="Arial"/>
                <a:cs typeface="Arial"/>
              </a:rPr>
              <a:t>Cost Data for Managerial Decisions – Framework</a:t>
            </a:r>
          </a:p>
          <a:p>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a:cs typeface="Arial"/>
              </a:rPr>
              <a:t>Good decisions help businesses remain viable and achieve their goals.</a:t>
            </a: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a:cs typeface="Arial"/>
              </a:rPr>
              <a:t>Managers use accounting information to make decisions, decision determines the performance of an organization, and stakeholders or senior management measures management performance: </a:t>
            </a: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685800" lvl="1" indent="-228600">
              <a:buFont typeface="+mj-lt"/>
              <a:buAutoNum type="arabicPeriod"/>
            </a:pPr>
            <a:r>
              <a:rPr lang="en-US" sz="1200" dirty="0">
                <a:latin typeface="Arial"/>
                <a:cs typeface="Arial"/>
              </a:rPr>
              <a:t>Managers identify and eliminate </a:t>
            </a:r>
            <a:r>
              <a:rPr lang="en-US" sz="1200" u="sng" dirty="0">
                <a:latin typeface="Arial"/>
                <a:cs typeface="Arial"/>
              </a:rPr>
              <a:t>non-value-added activities</a:t>
            </a:r>
            <a:r>
              <a:rPr lang="en-US" sz="1200" dirty="0">
                <a:latin typeface="Arial"/>
                <a:cs typeface="Arial"/>
              </a:rPr>
              <a:t>, which often result from the current product or process design: poor plant layout and work-in-process inventory must be moved during the production process, reworking defective units (wages, equipment).</a:t>
            </a:r>
          </a:p>
          <a:p>
            <a:pPr marL="1200150" lvl="2" indent="-285750">
              <a:buFont typeface="Wingdings" panose="05000000000000000000" pitchFamily="2" charset="2"/>
              <a:buChar char="v"/>
            </a:pPr>
            <a:r>
              <a:rPr lang="en-US" sz="1200" dirty="0">
                <a:latin typeface="Arial"/>
                <a:cs typeface="Arial"/>
              </a:rPr>
              <a:t>If activities that do not add value to the company can be eliminated, then costs associated with them will also be eliminated.</a:t>
            </a:r>
          </a:p>
        </p:txBody>
      </p:sp>
    </p:spTree>
    <p:extLst>
      <p:ext uri="{BB962C8B-B14F-4D97-AF65-F5344CB8AC3E}">
        <p14:creationId xmlns:p14="http://schemas.microsoft.com/office/powerpoint/2010/main" val="1243840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2451" y="988319"/>
            <a:ext cx="7199441" cy="643894"/>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a:cs typeface="Arial"/>
              </a:rPr>
              <a:t>Fundamentals of Cost Management</a:t>
            </a:r>
          </a:p>
          <a:p>
            <a:pPr marL="171450" indent="-171450">
              <a:buFontTx/>
              <a:buChar char="-"/>
            </a:pPr>
            <a:endParaRPr lang="en-GB" sz="1150" i="1"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v"/>
            </a:pPr>
            <a:endParaRPr lang="en-US" sz="115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7B07B872-D442-7620-39CE-BE9A223BCD9C}"/>
              </a:ext>
            </a:extLst>
          </p:cNvPr>
          <p:cNvSpPr txBox="1"/>
          <p:nvPr/>
        </p:nvSpPr>
        <p:spPr>
          <a:xfrm>
            <a:off x="627444" y="653724"/>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dirty="0">
                <a:solidFill>
                  <a:srgbClr val="90292A"/>
                </a:solidFill>
                <a:effectLst/>
                <a:latin typeface="Georgia"/>
                <a:ea typeface="Calibri"/>
                <a:cs typeface="Arial"/>
              </a:rPr>
              <a:t>Managerial Accounting Cost Method Approach and Techniques</a:t>
            </a:r>
            <a:endParaRPr lang="en-US" sz="1600" b="1" dirty="0">
              <a:solidFill>
                <a:srgbClr val="C00000"/>
              </a:solidFill>
              <a:effectLst/>
              <a:latin typeface="Georgia"/>
              <a:ea typeface="Calibri"/>
              <a:cs typeface="Arial"/>
            </a:endParaRPr>
          </a:p>
        </p:txBody>
      </p:sp>
      <p:sp>
        <p:nvSpPr>
          <p:cNvPr id="8" name="CuadroTexto 7">
            <a:extLst>
              <a:ext uri="{FF2B5EF4-FFF2-40B4-BE49-F238E27FC236}">
                <a16:creationId xmlns:a16="http://schemas.microsoft.com/office/drawing/2014/main" id="{C4FAF814-4AB5-F60A-7CEA-544B473574DF}"/>
              </a:ext>
            </a:extLst>
          </p:cNvPr>
          <p:cNvSpPr txBox="1"/>
          <p:nvPr/>
        </p:nvSpPr>
        <p:spPr>
          <a:xfrm>
            <a:off x="7808127" y="4239984"/>
            <a:ext cx="1114078" cy="184666"/>
          </a:xfrm>
          <a:prstGeom prst="rect">
            <a:avLst/>
          </a:prstGeom>
          <a:noFill/>
        </p:spPr>
        <p:txBody>
          <a:bodyPr wrap="square">
            <a:spAutoFit/>
          </a:bodyPr>
          <a:lstStyle/>
          <a:p>
            <a:r>
              <a:rPr lang="en-US" sz="600" dirty="0">
                <a:latin typeface="Arial" panose="020B0604020202020204" pitchFamily="34" charset="0"/>
                <a:cs typeface="Arial" panose="020B0604020202020204" pitchFamily="34" charset="0"/>
              </a:rPr>
              <a:t>www.googleimages.com</a:t>
            </a:r>
          </a:p>
        </p:txBody>
      </p:sp>
      <p:sp>
        <p:nvSpPr>
          <p:cNvPr id="6" name="CuadroTexto 5">
            <a:extLst>
              <a:ext uri="{FF2B5EF4-FFF2-40B4-BE49-F238E27FC236}">
                <a16:creationId xmlns:a16="http://schemas.microsoft.com/office/drawing/2014/main" id="{2B73AD60-3C58-8B5F-3D0A-DBFF08D56FB6}"/>
              </a:ext>
            </a:extLst>
          </p:cNvPr>
          <p:cNvSpPr txBox="1"/>
          <p:nvPr/>
        </p:nvSpPr>
        <p:spPr>
          <a:xfrm>
            <a:off x="627444" y="1132953"/>
            <a:ext cx="7496629" cy="646331"/>
          </a:xfrm>
          <a:prstGeom prst="rect">
            <a:avLst/>
          </a:prstGeom>
          <a:noFill/>
        </p:spPr>
        <p:txBody>
          <a:bodyPr wrap="square" lIns="91440" tIns="45720" rIns="91440" bIns="45720" anchor="t">
            <a:spAutoFit/>
          </a:bodyPr>
          <a:lstStyle/>
          <a:p>
            <a:r>
              <a:rPr lang="en-US" sz="1200" b="1" dirty="0">
                <a:latin typeface="Arial"/>
                <a:cs typeface="Arial"/>
              </a:rPr>
              <a:t>Value Creation in Organizations </a:t>
            </a:r>
            <a:endParaRPr lang="en-US" sz="1200" b="1"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FBA18C07-F8D7-ACD3-2B90-306D0B57B038}"/>
              </a:ext>
            </a:extLst>
          </p:cNvPr>
          <p:cNvSpPr txBox="1"/>
          <p:nvPr/>
        </p:nvSpPr>
        <p:spPr>
          <a:xfrm>
            <a:off x="627444" y="1575207"/>
            <a:ext cx="7488531" cy="646331"/>
          </a:xfrm>
          <a:prstGeom prst="rect">
            <a:avLst/>
          </a:prstGeom>
          <a:noFill/>
        </p:spPr>
        <p:txBody>
          <a:bodyPr wrap="square" lIns="91440" tIns="45720" rIns="91440" bIns="45720" anchor="t">
            <a:spAutoFit/>
          </a:bodyPr>
          <a:lstStyle/>
          <a:p>
            <a:r>
              <a:rPr lang="en-US" sz="1200" b="1" dirty="0">
                <a:latin typeface="Arial"/>
                <a:cs typeface="Arial"/>
              </a:rPr>
              <a:t>Cost Data for Managerial Decisions – Framework</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8ABC4B8F-48EE-220C-12F5-EA759B2517A2}"/>
              </a:ext>
            </a:extLst>
          </p:cNvPr>
          <p:cNvSpPr txBox="1"/>
          <p:nvPr/>
        </p:nvSpPr>
        <p:spPr>
          <a:xfrm>
            <a:off x="630460" y="2025043"/>
            <a:ext cx="6693575" cy="1569660"/>
          </a:xfrm>
          <a:prstGeom prst="rect">
            <a:avLst/>
          </a:prstGeom>
          <a:noFill/>
        </p:spPr>
        <p:txBody>
          <a:bodyPr wrap="square" lIns="91440" tIns="45720" rIns="91440" bIns="45720" anchor="t">
            <a:spAutoFit/>
          </a:bodyPr>
          <a:lstStyle/>
          <a:p>
            <a:r>
              <a:rPr lang="en-US" sz="1200" b="1" dirty="0">
                <a:latin typeface="Arial"/>
                <a:cs typeface="Arial"/>
              </a:rPr>
              <a:t>Identifying Strategic Opportunities</a:t>
            </a:r>
            <a:r>
              <a:rPr lang="en-US" sz="1200" dirty="0">
                <a:latin typeface="Arial"/>
                <a:cs typeface="Arial"/>
              </a:rPr>
              <a:t> </a:t>
            </a:r>
            <a:endParaRPr lang="en-US" sz="1200"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v"/>
            </a:pPr>
            <a:r>
              <a:rPr lang="en-US" sz="1200" dirty="0">
                <a:latin typeface="Arial"/>
                <a:cs typeface="Arial"/>
              </a:rPr>
              <a:t>Value chain analysis and other information about the costs of activities - companies can identify strategic advantages in the marketplace: eliminating non-value-added activities, reduces costs without reducing the value of the product to customers.</a:t>
            </a:r>
          </a:p>
          <a:p>
            <a:pPr marL="628650" lvl="1" indent="-171450">
              <a:buFont typeface="Wingdings" panose="05000000000000000000" pitchFamily="2" charset="2"/>
              <a:buChar char="v"/>
            </a:pPr>
            <a:r>
              <a:rPr lang="en-US" sz="1200" dirty="0">
                <a:latin typeface="Arial"/>
                <a:cs typeface="Arial"/>
              </a:rPr>
              <a:t>Reducing costs provides benefits like lower pricing giving it competitive cost advantage over competitors.</a:t>
            </a:r>
          </a:p>
          <a:p>
            <a:endParaRPr lang="en-US" sz="1200" dirty="0">
              <a:latin typeface="Arial" panose="020B0604020202020204" pitchFamily="34" charset="0"/>
              <a:cs typeface="Arial" panose="020B0604020202020204" pitchFamily="34" charset="0"/>
            </a:endParaRPr>
          </a:p>
          <a:p>
            <a:r>
              <a:rPr lang="en-US" sz="1200" dirty="0">
                <a:latin typeface="Arial"/>
                <a:cs typeface="Arial"/>
              </a:rPr>
              <a:t>Evaluation of management performance by stakeholders.</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974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2451" y="988319"/>
            <a:ext cx="7199441" cy="643894"/>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a:cs typeface="Arial"/>
              </a:rPr>
              <a:t>Fundamentals of Cost Management</a:t>
            </a:r>
          </a:p>
          <a:p>
            <a:pPr marL="171450" indent="-171450">
              <a:buFontTx/>
              <a:buChar char="-"/>
            </a:pPr>
            <a:endParaRPr lang="en-GB" sz="1150" i="1"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v"/>
            </a:pPr>
            <a:endParaRPr lang="en-US" sz="1150" dirty="0">
              <a:latin typeface="Arial" panose="020B0604020202020204" pitchFamily="34" charset="0"/>
              <a:cs typeface="Arial" panose="020B0604020202020204" pitchFamily="34" charset="0"/>
            </a:endParaRPr>
          </a:p>
        </p:txBody>
      </p:sp>
      <p:sp>
        <p:nvSpPr>
          <p:cNvPr id="2" name="Título 1">
            <a:extLst>
              <a:ext uri="{FF2B5EF4-FFF2-40B4-BE49-F238E27FC236}">
                <a16:creationId xmlns:a16="http://schemas.microsoft.com/office/drawing/2014/main" id="{E1E0B911-EF6C-47CC-533B-0899FB85A3F6}"/>
              </a:ext>
            </a:extLst>
          </p:cNvPr>
          <p:cNvSpPr txBox="1">
            <a:spLocks/>
          </p:cNvSpPr>
          <p:nvPr/>
        </p:nvSpPr>
        <p:spPr>
          <a:xfrm>
            <a:off x="6660962" y="190211"/>
            <a:ext cx="1704204" cy="431070"/>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 sz="1950" b="1" dirty="0">
              <a:solidFill>
                <a:srgbClr val="921824"/>
              </a:solidFill>
              <a:latin typeface="Georgia" panose="02040502050405020303" pitchFamily="18" charset="0"/>
            </a:endParaRPr>
          </a:p>
        </p:txBody>
      </p:sp>
      <p:sp>
        <p:nvSpPr>
          <p:cNvPr id="3" name="CuadroTexto 2">
            <a:extLst>
              <a:ext uri="{FF2B5EF4-FFF2-40B4-BE49-F238E27FC236}">
                <a16:creationId xmlns:a16="http://schemas.microsoft.com/office/drawing/2014/main" id="{7B07B872-D442-7620-39CE-BE9A223BCD9C}"/>
              </a:ext>
            </a:extLst>
          </p:cNvPr>
          <p:cNvSpPr txBox="1"/>
          <p:nvPr/>
        </p:nvSpPr>
        <p:spPr>
          <a:xfrm>
            <a:off x="627444" y="653724"/>
            <a:ext cx="7199441" cy="337465"/>
          </a:xfrm>
          <a:prstGeom prst="rect">
            <a:avLst/>
          </a:prstGeom>
          <a:noFill/>
        </p:spPr>
        <p:txBody>
          <a:bodyPr wrap="square" lIns="91440" tIns="45720" rIns="91440" bIns="45720" anchor="t">
            <a:spAutoFit/>
          </a:bodyPr>
          <a:lstStyle/>
          <a:p>
            <a:pPr>
              <a:lnSpc>
                <a:spcPct val="107000"/>
              </a:lnSpc>
              <a:spcAft>
                <a:spcPts val="800"/>
              </a:spcAft>
            </a:pPr>
            <a:r>
              <a:rPr lang="en-GB" sz="1600" b="1" dirty="0">
                <a:solidFill>
                  <a:srgbClr val="90292A"/>
                </a:solidFill>
                <a:effectLst/>
                <a:latin typeface="Georgia"/>
                <a:ea typeface="Calibri"/>
                <a:cs typeface="Arial"/>
              </a:rPr>
              <a:t>Managerial Accounting Cost Method Approach and Techniques</a:t>
            </a:r>
            <a:r>
              <a:rPr lang="en-GB" sz="1600" b="1" i="1" dirty="0">
                <a:solidFill>
                  <a:srgbClr val="C00000"/>
                </a:solidFill>
                <a:latin typeface="Georgia"/>
                <a:ea typeface="Calibri"/>
                <a:cs typeface="Arial"/>
              </a:rPr>
              <a:t>  </a:t>
            </a:r>
            <a:endParaRPr lang="en-US" sz="1600" b="1" i="1" dirty="0">
              <a:solidFill>
                <a:srgbClr val="C00000"/>
              </a:solidFill>
              <a:effectLst/>
              <a:latin typeface="Georgia" panose="02040502050405020303" pitchFamily="18" charset="0"/>
              <a:ea typeface="Calibri" panose="020F050202020403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C4FAF814-4AB5-F60A-7CEA-544B473574DF}"/>
              </a:ext>
            </a:extLst>
          </p:cNvPr>
          <p:cNvSpPr txBox="1"/>
          <p:nvPr/>
        </p:nvSpPr>
        <p:spPr>
          <a:xfrm>
            <a:off x="7808127" y="4239984"/>
            <a:ext cx="1114078" cy="184666"/>
          </a:xfrm>
          <a:prstGeom prst="rect">
            <a:avLst/>
          </a:prstGeom>
          <a:noFill/>
        </p:spPr>
        <p:txBody>
          <a:bodyPr wrap="square">
            <a:spAutoFit/>
          </a:bodyPr>
          <a:lstStyle/>
          <a:p>
            <a:r>
              <a:rPr lang="en-US" sz="600" dirty="0">
                <a:latin typeface="Arial" panose="020B0604020202020204" pitchFamily="34" charset="0"/>
                <a:cs typeface="Arial" panose="020B0604020202020204" pitchFamily="34" charset="0"/>
              </a:rPr>
              <a:t>www.googleimages.com</a:t>
            </a:r>
          </a:p>
        </p:txBody>
      </p:sp>
      <p:sp>
        <p:nvSpPr>
          <p:cNvPr id="10" name="CuadroTexto 9">
            <a:extLst>
              <a:ext uri="{FF2B5EF4-FFF2-40B4-BE49-F238E27FC236}">
                <a16:creationId xmlns:a16="http://schemas.microsoft.com/office/drawing/2014/main" id="{2017A11C-9093-D318-9164-B218C23959AB}"/>
              </a:ext>
            </a:extLst>
          </p:cNvPr>
          <p:cNvSpPr txBox="1"/>
          <p:nvPr/>
        </p:nvSpPr>
        <p:spPr>
          <a:xfrm>
            <a:off x="627444" y="1323392"/>
            <a:ext cx="7790842" cy="2492990"/>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1200" b="1" dirty="0">
                <a:latin typeface="Arial"/>
                <a:cs typeface="Arial"/>
              </a:rPr>
              <a:t>Cost: Use of a resource for  price</a:t>
            </a:r>
            <a:endParaRPr lang="en-US" sz="1200" b="1">
              <a:latin typeface="Arial"/>
              <a:cs typeface="Arial"/>
            </a:endParaRPr>
          </a:p>
          <a:p>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a:cs typeface="Arial"/>
              </a:rPr>
              <a:t>Cost vs. expense: Expense is cost associated with the revenue for a given accounting period:</a:t>
            </a: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685800" lvl="1" indent="-228600">
              <a:buFont typeface="Wingdings" panose="05000000000000000000" pitchFamily="2" charset="2"/>
              <a:buChar char="v"/>
            </a:pPr>
            <a:r>
              <a:rPr lang="en-US" sz="1200" dirty="0">
                <a:latin typeface="Arial"/>
                <a:cs typeface="Arial"/>
              </a:rPr>
              <a:t>The statements are prepared for internal management use, not for external reporting.</a:t>
            </a:r>
          </a:p>
          <a:p>
            <a:pPr marL="685800" lvl="1" indent="-228600">
              <a:buFont typeface="Wingdings" panose="05000000000000000000" pitchFamily="2" charset="2"/>
              <a:buChar char="v"/>
            </a:pPr>
            <a:r>
              <a:rPr lang="en-US" sz="1200" dirty="0">
                <a:latin typeface="Arial"/>
                <a:cs typeface="Arial"/>
              </a:rPr>
              <a:t>Management focus on operating profit.</a:t>
            </a:r>
          </a:p>
          <a:p>
            <a:pPr marL="685800" lvl="1" indent="-228600">
              <a:buFont typeface="Wingdings" panose="05000000000000000000" pitchFamily="2" charset="2"/>
              <a:buChar char="v"/>
            </a:pPr>
            <a:r>
              <a:rPr lang="en-US" sz="1200" dirty="0">
                <a:latin typeface="Arial"/>
                <a:cs typeface="Arial"/>
              </a:rPr>
              <a:t>Information from the cost accounting system is just a means to an end, the final products are managerial decisions and actions, and the change in business value.</a:t>
            </a:r>
          </a:p>
          <a:p>
            <a:pPr marL="685800" lvl="1" indent="-228600">
              <a:buFont typeface="Wingdings" panose="05000000000000000000" pitchFamily="2" charset="2"/>
              <a:buChar char="v"/>
            </a:pPr>
            <a:r>
              <a:rPr lang="en-US" sz="1200" dirty="0">
                <a:latin typeface="Arial"/>
                <a:cs typeface="Arial"/>
              </a:rPr>
              <a:t>Accuracy is not relevant. We are not seeking the “most accurate” information; we are looking for the best information, understanding how the information is used in decision making, and recognizing the cost of preparing and using the information.</a:t>
            </a:r>
          </a:p>
          <a:p>
            <a:pPr marL="685800" lvl="1" indent="-228600">
              <a:buFont typeface="Wingdings" panose="05000000000000000000" pitchFamily="2" charset="2"/>
              <a:buChar char="v"/>
            </a:pPr>
            <a:r>
              <a:rPr lang="en-US" sz="1200" dirty="0">
                <a:latin typeface="Arial"/>
                <a:cs typeface="Arial"/>
              </a:rPr>
              <a:t>Service Companies: Billable hours, retail/wholesale cost of goods sold manufacture companies – manufacturing costs, manufacturing direct and indirect costs, allocations.</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6845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2451" y="988319"/>
            <a:ext cx="7199441" cy="643894"/>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a:cs typeface="Arial"/>
              </a:rPr>
              <a:t>Fundamentals of Cost Management</a:t>
            </a:r>
          </a:p>
          <a:p>
            <a:pPr marL="171450" indent="-171450">
              <a:buFontTx/>
              <a:buChar char="-"/>
            </a:pPr>
            <a:endParaRPr lang="en-GB" sz="1150" i="1"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v"/>
            </a:pPr>
            <a:endParaRPr lang="en-US" sz="1150" dirty="0">
              <a:latin typeface="Arial" panose="020B0604020202020204" pitchFamily="34" charset="0"/>
              <a:cs typeface="Arial" panose="020B0604020202020204" pitchFamily="34" charset="0"/>
            </a:endParaRPr>
          </a:p>
        </p:txBody>
      </p:sp>
      <p:sp>
        <p:nvSpPr>
          <p:cNvPr id="2" name="Título 1">
            <a:extLst>
              <a:ext uri="{FF2B5EF4-FFF2-40B4-BE49-F238E27FC236}">
                <a16:creationId xmlns:a16="http://schemas.microsoft.com/office/drawing/2014/main" id="{E1E0B911-EF6C-47CC-533B-0899FB85A3F6}"/>
              </a:ext>
            </a:extLst>
          </p:cNvPr>
          <p:cNvSpPr txBox="1">
            <a:spLocks/>
          </p:cNvSpPr>
          <p:nvPr/>
        </p:nvSpPr>
        <p:spPr>
          <a:xfrm>
            <a:off x="6660962" y="190211"/>
            <a:ext cx="1704204" cy="431070"/>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 sz="1950" b="1" dirty="0">
              <a:solidFill>
                <a:srgbClr val="921824"/>
              </a:solidFill>
              <a:latin typeface="Georgia" panose="02040502050405020303" pitchFamily="18" charset="0"/>
            </a:endParaRPr>
          </a:p>
        </p:txBody>
      </p:sp>
      <p:sp>
        <p:nvSpPr>
          <p:cNvPr id="3" name="CuadroTexto 2">
            <a:extLst>
              <a:ext uri="{FF2B5EF4-FFF2-40B4-BE49-F238E27FC236}">
                <a16:creationId xmlns:a16="http://schemas.microsoft.com/office/drawing/2014/main" id="{7B07B872-D442-7620-39CE-BE9A223BCD9C}"/>
              </a:ext>
            </a:extLst>
          </p:cNvPr>
          <p:cNvSpPr txBox="1"/>
          <p:nvPr/>
        </p:nvSpPr>
        <p:spPr>
          <a:xfrm>
            <a:off x="627444" y="653724"/>
            <a:ext cx="7199441" cy="337465"/>
          </a:xfrm>
          <a:prstGeom prst="rect">
            <a:avLst/>
          </a:prstGeom>
          <a:noFill/>
        </p:spPr>
        <p:txBody>
          <a:bodyPr wrap="square" lIns="91440" tIns="45720" rIns="91440" bIns="45720" anchor="t">
            <a:spAutoFit/>
          </a:bodyPr>
          <a:lstStyle/>
          <a:p>
            <a:pPr>
              <a:lnSpc>
                <a:spcPct val="107000"/>
              </a:lnSpc>
              <a:spcAft>
                <a:spcPts val="800"/>
              </a:spcAft>
            </a:pPr>
            <a:r>
              <a:rPr lang="en-GB" sz="1600" b="1" dirty="0">
                <a:solidFill>
                  <a:srgbClr val="90292A"/>
                </a:solidFill>
                <a:effectLst/>
                <a:latin typeface="Georgia"/>
                <a:ea typeface="Calibri"/>
                <a:cs typeface="Arial"/>
              </a:rPr>
              <a:t>Managerial Accounting Cost Method Approach and Techniques</a:t>
            </a:r>
            <a:r>
              <a:rPr lang="en-GB" sz="1600" b="1" i="1" dirty="0">
                <a:solidFill>
                  <a:srgbClr val="C00000"/>
                </a:solidFill>
                <a:latin typeface="Georgia"/>
                <a:ea typeface="Calibri"/>
                <a:cs typeface="Arial"/>
              </a:rPr>
              <a:t>  </a:t>
            </a:r>
            <a:endParaRPr lang="en-US" sz="1600" b="1" i="1" dirty="0">
              <a:solidFill>
                <a:srgbClr val="C00000"/>
              </a:solidFill>
              <a:effectLst/>
              <a:latin typeface="Georgia" panose="02040502050405020303" pitchFamily="18" charset="0"/>
              <a:ea typeface="Calibri" panose="020F050202020403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25B1D440-1646-0A5E-832D-1BD3E67A0B3C}"/>
              </a:ext>
            </a:extLst>
          </p:cNvPr>
          <p:cNvSpPr/>
          <p:nvPr/>
        </p:nvSpPr>
        <p:spPr>
          <a:xfrm>
            <a:off x="798996" y="1490163"/>
            <a:ext cx="6856335" cy="2308324"/>
          </a:xfrm>
          <a:prstGeom prst="rect">
            <a:avLst/>
          </a:prstGeom>
        </p:spPr>
        <p:txBody>
          <a:bodyPr wrap="square" lIns="91440" tIns="45720" rIns="91440" bIns="45720" anchor="t">
            <a:spAutoFit/>
          </a:bodyPr>
          <a:lstStyle/>
          <a:p>
            <a:r>
              <a:rPr lang="en-US" sz="1200" b="1" dirty="0">
                <a:latin typeface="Arial"/>
                <a:cs typeface="Arial"/>
              </a:rPr>
              <a:t>Presentation of Costs in Financial Statements: </a:t>
            </a: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a:cs typeface="Arial"/>
              </a:rPr>
              <a:t>Income Statement: Cost of goods manufactured, cost of goods sold, direct materials, finished goods inventory.</a:t>
            </a: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a:cs typeface="Arial"/>
              </a:rPr>
              <a:t>Cost Allocation: Result from several departments sharing facilities.</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dirty="0">
                <a:latin typeface="Arial"/>
                <a:cs typeface="Arial"/>
              </a:rPr>
              <a:t>Cost Behavior: Fixed, Variable, Semi Fixed, Step</a:t>
            </a:r>
          </a:p>
          <a:p>
            <a:pPr marL="285750" indent="-285750">
              <a:buFont typeface="Arial" panose="020B0604020202020204" pitchFamily="34" charset="0"/>
              <a:buChar char="•"/>
            </a:pPr>
            <a:r>
              <a:rPr lang="en-US" sz="1200" dirty="0">
                <a:latin typeface="Arial"/>
                <a:cs typeface="Arial"/>
              </a:rPr>
              <a:t>Understanding cost behavior is an important part of using cost accounting information wisely for decisions.</a:t>
            </a: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Components of Products costs</a:t>
            </a:r>
          </a:p>
          <a:p>
            <a:pPr marL="285750" indent="-285750">
              <a:buFont typeface="Arial" panose="020B0604020202020204" pitchFamily="34" charset="0"/>
              <a:buChar char="•"/>
            </a:pPr>
            <a:r>
              <a:rPr lang="en-US" sz="1200" dirty="0">
                <a:latin typeface="Arial"/>
                <a:cs typeface="Arial"/>
              </a:rPr>
              <a:t>Full cost: Sum of all costs of manufacturing and selling a unit of product (includes both fixed and variable costs) -  full absorption cost full cost of manufacturing the one unit. </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5209670"/>
      </p:ext>
    </p:extLst>
  </p:cSld>
  <p:clrMapOvr>
    <a:masterClrMapping/>
  </p:clrMapOvr>
</p:sld>
</file>

<file path=ppt/theme/theme1.xml><?xml version="1.0" encoding="utf-8"?>
<a:theme xmlns:a="http://schemas.openxmlformats.org/drawingml/2006/main" name="Tema de Office">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zni xmlns="fac5c5d6-3f40-4888-827f-2feba602e379" xsi:nil="true"/>
    <f0ly xmlns="fac5c5d6-3f40-4888-827f-2feba602e379">
      <UserInfo>
        <DisplayName/>
        <AccountId xsi:nil="true"/>
        <AccountType/>
      </UserInfo>
    </f0ly>
    <SharedWithUsers xmlns="0323e3e7-18dc-45e6-99d2-53fab8d99a6d">
      <UserInfo>
        <DisplayName/>
        <AccountId xsi:nil="true"/>
        <AccountType/>
      </UserInfo>
    </SharedWithUsers>
    <lcf76f155ced4ddcb4097134ff3c332f xmlns="fac5c5d6-3f40-4888-827f-2feba602e379">
      <Terms xmlns="http://schemas.microsoft.com/office/infopath/2007/PartnerControls"/>
    </lcf76f155ced4ddcb4097134ff3c332f>
    <TaxCatchAll xmlns="0323e3e7-18dc-45e6-99d2-53fab8d99a6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627C33CFCA74046A0A633136646FD5F" ma:contentTypeVersion="20" ma:contentTypeDescription="Create a new document." ma:contentTypeScope="" ma:versionID="d0a4f56e1333b37715db1ca526836c42">
  <xsd:schema xmlns:xsd="http://www.w3.org/2001/XMLSchema" xmlns:xs="http://www.w3.org/2001/XMLSchema" xmlns:p="http://schemas.microsoft.com/office/2006/metadata/properties" xmlns:ns2="fac5c5d6-3f40-4888-827f-2feba602e379" xmlns:ns3="0323e3e7-18dc-45e6-99d2-53fab8d99a6d" targetNamespace="http://schemas.microsoft.com/office/2006/metadata/properties" ma:root="true" ma:fieldsID="f81d95c457976425973bde8a22d6186a" ns2:_="" ns3:_="">
    <xsd:import namespace="fac5c5d6-3f40-4888-827f-2feba602e379"/>
    <xsd:import namespace="0323e3e7-18dc-45e6-99d2-53fab8d99a6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rzni" minOccurs="0"/>
                <xsd:element ref="ns2:f0ly"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c5c5d6-3f40-4888-827f-2feba602e37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rzni" ma:index="12" nillable="true" ma:displayName="Date and Time" ma:internalName="rzni">
      <xsd:simpleType>
        <xsd:restriction base="dms:DateTime"/>
      </xsd:simpleType>
    </xsd:element>
    <xsd:element name="f0ly" ma:index="13" nillable="true" ma:displayName="Person or Group" ma:list="UserInfo" ma:internalName="f0l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820fac2-d059-4130-98b8-bcc963ebf008"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23e3e7-18dc-45e6-99d2-53fab8d99a6d"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dc906492-6d0e-4e26-b089-5965b0bba648}" ma:internalName="TaxCatchAll" ma:showField="CatchAllData" ma:web="0323e3e7-18dc-45e6-99d2-53fab8d99a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677089-0F61-4A3B-827B-C13FC83C6673}">
  <ds:schemaRefs>
    <ds:schemaRef ds:uri="http://purl.org/dc/terms/"/>
    <ds:schemaRef ds:uri="fac5c5d6-3f40-4888-827f-2feba602e379"/>
    <ds:schemaRef ds:uri="http://schemas.openxmlformats.org/package/2006/metadata/core-properties"/>
    <ds:schemaRef ds:uri="http://www.w3.org/XML/1998/namespace"/>
    <ds:schemaRef ds:uri="http://purl.org/dc/dcmitype/"/>
    <ds:schemaRef ds:uri="http://schemas.microsoft.com/office/2006/documentManagement/types"/>
    <ds:schemaRef ds:uri="http://schemas.microsoft.com/office/infopath/2007/PartnerControls"/>
    <ds:schemaRef ds:uri="0323e3e7-18dc-45e6-99d2-53fab8d99a6d"/>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77AE8DEA-DCF3-4AE0-B92B-9D9DC38FE2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c5c5d6-3f40-4888-827f-2feba602e379"/>
    <ds:schemaRef ds:uri="0323e3e7-18dc-45e6-99d2-53fab8d99a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80F207-BEB7-4D04-B584-A93E77C9D2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15965</TotalTime>
  <Words>4571</Words>
  <Application>Microsoft Office PowerPoint</Application>
  <PresentationFormat>On-screen Show (16:9)</PresentationFormat>
  <Paragraphs>464</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Belkis</dc:creator>
  <cp:lastModifiedBy>Belkis M. Reyes-Fernandez</cp:lastModifiedBy>
  <cp:revision>461</cp:revision>
  <dcterms:created xsi:type="dcterms:W3CDTF">2016-07-11T04:31:49Z</dcterms:created>
  <dcterms:modified xsi:type="dcterms:W3CDTF">2023-12-13T10:12:23Z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0x0101006627C33CFCA74046A0A633136646FD5F</vt:lpwstr>
  </property>
  <property fmtid="{D5CDD505-2E9C-101B-9397-08002B2CF9AE}" pid="3" name="Order">
    <vt:r8>10326500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y fmtid="{D5CDD505-2E9C-101B-9397-08002B2CF9AE}" pid="9" name="ComplianceAssetId">
    <vt:lpwstr/>
  </property>
  <property fmtid="{D5CDD505-2E9C-101B-9397-08002B2CF9AE}" pid="10" name="MediaServiceImageTags">
    <vt:lpwstr/>
  </property>
</Properties>
</file>