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61" r:id="rId5"/>
    <p:sldId id="375" r:id="rId6"/>
    <p:sldId id="381" r:id="rId7"/>
    <p:sldId id="393" r:id="rId8"/>
    <p:sldId id="391" r:id="rId9"/>
    <p:sldId id="380" r:id="rId10"/>
    <p:sldId id="373" r:id="rId11"/>
    <p:sldId id="392" r:id="rId12"/>
    <p:sldId id="379" r:id="rId13"/>
    <p:sldId id="372" r:id="rId14"/>
    <p:sldId id="382" r:id="rId15"/>
    <p:sldId id="383" r:id="rId16"/>
    <p:sldId id="394" r:id="rId17"/>
    <p:sldId id="395" r:id="rId18"/>
    <p:sldId id="785" r:id="rId1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a:srgbClr val="0099CC"/>
    <a:srgbClr val="0066FF"/>
    <a:srgbClr val="327F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80221-38DF-08E3-6464-A847B97D8C80}" v="1" dt="2023-12-13T09:03:20.682"/>
    <p1510:client id="{AB3FDF6A-ADC6-B7C7-681C-7FD229982B39}" v="335" dt="2023-12-13T09:14:15.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3980" autoAdjust="0"/>
  </p:normalViewPr>
  <p:slideViewPr>
    <p:cSldViewPr snapToGrid="0" snapToObjects="1">
      <p:cViewPr varScale="1">
        <p:scale>
          <a:sx n="105" d="100"/>
          <a:sy n="105" d="100"/>
        </p:scale>
        <p:origin x="773" y="62"/>
      </p:cViewPr>
      <p:guideLst>
        <p:guide orient="horz" pos="599"/>
        <p:guide pos="680"/>
      </p:guideLst>
    </p:cSldViewPr>
  </p:slideViewPr>
  <p:notesTextViewPr>
    <p:cViewPr>
      <p:scale>
        <a:sx n="100" d="100"/>
        <a:sy n="100" d="100"/>
      </p:scale>
      <p:origin x="0" y="0"/>
    </p:cViewPr>
  </p:notesTextViewPr>
  <p:sorterViewPr>
    <p:cViewPr>
      <p:scale>
        <a:sx n="154" d="100"/>
        <a:sy n="154" d="100"/>
      </p:scale>
      <p:origin x="0" y="-9283"/>
    </p:cViewPr>
  </p:sorterViewPr>
  <p:notesViewPr>
    <p:cSldViewPr snapToGrid="0" snapToObjects="1">
      <p:cViewPr varScale="1">
        <p:scale>
          <a:sx n="95" d="100"/>
          <a:sy n="95" d="100"/>
        </p:scale>
        <p:origin x="404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33A80221-38DF-08E3-6464-A847B97D8C80}"/>
    <pc:docChg chg="addSld">
      <pc:chgData name="Charlene Naidoo" userId="S::charlene.naidoo@faculty.gbsb.global::be3a4d7b-217a-4d6d-8d19-aa1039059a41" providerId="AD" clId="Web-{33A80221-38DF-08E3-6464-A847B97D8C80}" dt="2023-12-13T09:03:20.682" v="0"/>
      <pc:docMkLst>
        <pc:docMk/>
      </pc:docMkLst>
      <pc:sldChg chg="add">
        <pc:chgData name="Charlene Naidoo" userId="S::charlene.naidoo@faculty.gbsb.global::be3a4d7b-217a-4d6d-8d19-aa1039059a41" providerId="AD" clId="Web-{33A80221-38DF-08E3-6464-A847B97D8C80}" dt="2023-12-13T09:03:20.682" v="0"/>
        <pc:sldMkLst>
          <pc:docMk/>
          <pc:sldMk cId="1060360473" sldId="785"/>
        </pc:sldMkLst>
      </pc:sldChg>
    </pc:docChg>
  </pc:docChgLst>
  <pc:docChgLst>
    <pc:chgData name="Charlene Naidoo" userId="S::charlene.naidoo@faculty.gbsb.global::be3a4d7b-217a-4d6d-8d19-aa1039059a41" providerId="AD" clId="Web-{AB3FDF6A-ADC6-B7C7-681C-7FD229982B39}"/>
    <pc:docChg chg="modSld">
      <pc:chgData name="Charlene Naidoo" userId="S::charlene.naidoo@faculty.gbsb.global::be3a4d7b-217a-4d6d-8d19-aa1039059a41" providerId="AD" clId="Web-{AB3FDF6A-ADC6-B7C7-681C-7FD229982B39}" dt="2023-12-13T09:14:14.968" v="181" actId="20577"/>
      <pc:docMkLst>
        <pc:docMk/>
      </pc:docMkLst>
      <pc:sldChg chg="modSp">
        <pc:chgData name="Charlene Naidoo" userId="S::charlene.naidoo@faculty.gbsb.global::be3a4d7b-217a-4d6d-8d19-aa1039059a41" providerId="AD" clId="Web-{AB3FDF6A-ADC6-B7C7-681C-7FD229982B39}" dt="2023-12-13T09:05:46.324" v="8" actId="1076"/>
        <pc:sldMkLst>
          <pc:docMk/>
          <pc:sldMk cId="1692133338" sldId="261"/>
        </pc:sldMkLst>
        <pc:spChg chg="mod">
          <ac:chgData name="Charlene Naidoo" userId="S::charlene.naidoo@faculty.gbsb.global::be3a4d7b-217a-4d6d-8d19-aa1039059a41" providerId="AD" clId="Web-{AB3FDF6A-ADC6-B7C7-681C-7FD229982B39}" dt="2023-12-13T09:05:24.713" v="1" actId="20577"/>
          <ac:spMkLst>
            <pc:docMk/>
            <pc:sldMk cId="1692133338" sldId="261"/>
            <ac:spMk id="2" creationId="{7BBC568A-54B0-2644-86E3-3D0BC1E1A3FE}"/>
          </ac:spMkLst>
        </pc:spChg>
        <pc:spChg chg="mod">
          <ac:chgData name="Charlene Naidoo" userId="S::charlene.naidoo@faculty.gbsb.global::be3a4d7b-217a-4d6d-8d19-aa1039059a41" providerId="AD" clId="Web-{AB3FDF6A-ADC6-B7C7-681C-7FD229982B39}" dt="2023-12-13T09:05:46.324" v="8" actId="1076"/>
          <ac:spMkLst>
            <pc:docMk/>
            <pc:sldMk cId="1692133338" sldId="261"/>
            <ac:spMk id="5" creationId="{07A62454-BBA8-E368-F6A4-89A94542F87D}"/>
          </ac:spMkLst>
        </pc:spChg>
      </pc:sldChg>
      <pc:sldChg chg="modSp">
        <pc:chgData name="Charlene Naidoo" userId="S::charlene.naidoo@faculty.gbsb.global::be3a4d7b-217a-4d6d-8d19-aa1039059a41" providerId="AD" clId="Web-{AB3FDF6A-ADC6-B7C7-681C-7FD229982B39}" dt="2023-12-13T09:11:57.380" v="131" actId="20577"/>
        <pc:sldMkLst>
          <pc:docMk/>
          <pc:sldMk cId="4254463278" sldId="372"/>
        </pc:sldMkLst>
        <pc:spChg chg="mod">
          <ac:chgData name="Charlene Naidoo" userId="S::charlene.naidoo@faculty.gbsb.global::be3a4d7b-217a-4d6d-8d19-aa1039059a41" providerId="AD" clId="Web-{AB3FDF6A-ADC6-B7C7-681C-7FD229982B39}" dt="2023-12-13T09:11:29.113" v="123" actId="20577"/>
          <ac:spMkLst>
            <pc:docMk/>
            <pc:sldMk cId="4254463278" sldId="372"/>
            <ac:spMk id="2" creationId="{D85F8324-7C84-350E-3F00-2EE9716B8D12}"/>
          </ac:spMkLst>
        </pc:spChg>
        <pc:spChg chg="mod">
          <ac:chgData name="Charlene Naidoo" userId="S::charlene.naidoo@faculty.gbsb.global::be3a4d7b-217a-4d6d-8d19-aa1039059a41" providerId="AD" clId="Web-{AB3FDF6A-ADC6-B7C7-681C-7FD229982B39}" dt="2023-12-13T09:11:57.380" v="131" actId="20577"/>
          <ac:spMkLst>
            <pc:docMk/>
            <pc:sldMk cId="4254463278" sldId="372"/>
            <ac:spMk id="3" creationId="{00000000-0000-0000-0000-000000000000}"/>
          </ac:spMkLst>
        </pc:spChg>
        <pc:spChg chg="mod">
          <ac:chgData name="Charlene Naidoo" userId="S::charlene.naidoo@faculty.gbsb.global::be3a4d7b-217a-4d6d-8d19-aa1039059a41" providerId="AD" clId="Web-{AB3FDF6A-ADC6-B7C7-681C-7FD229982B39}" dt="2023-12-13T09:11:24.191" v="119" actId="20577"/>
          <ac:spMkLst>
            <pc:docMk/>
            <pc:sldMk cId="4254463278" sldId="372"/>
            <ac:spMk id="5" creationId="{88C4096B-0513-9E9C-42E4-E83C2464E4E1}"/>
          </ac:spMkLst>
        </pc:spChg>
        <pc:spChg chg="mod">
          <ac:chgData name="Charlene Naidoo" userId="S::charlene.naidoo@faculty.gbsb.global::be3a4d7b-217a-4d6d-8d19-aa1039059a41" providerId="AD" clId="Web-{AB3FDF6A-ADC6-B7C7-681C-7FD229982B39}" dt="2023-12-13T09:11:28.175" v="122" actId="20577"/>
          <ac:spMkLst>
            <pc:docMk/>
            <pc:sldMk cId="4254463278" sldId="372"/>
            <ac:spMk id="8" creationId="{5FF15EFB-A386-2CB8-674B-9ACE0659F4C2}"/>
          </ac:spMkLst>
        </pc:spChg>
      </pc:sldChg>
      <pc:sldChg chg="modSp">
        <pc:chgData name="Charlene Naidoo" userId="S::charlene.naidoo@faculty.gbsb.global::be3a4d7b-217a-4d6d-8d19-aa1039059a41" providerId="AD" clId="Web-{AB3FDF6A-ADC6-B7C7-681C-7FD229982B39}" dt="2023-12-13T09:09:32.402" v="83" actId="1076"/>
        <pc:sldMkLst>
          <pc:docMk/>
          <pc:sldMk cId="3631250300" sldId="373"/>
        </pc:sldMkLst>
        <pc:spChg chg="mod">
          <ac:chgData name="Charlene Naidoo" userId="S::charlene.naidoo@faculty.gbsb.global::be3a4d7b-217a-4d6d-8d19-aa1039059a41" providerId="AD" clId="Web-{AB3FDF6A-ADC6-B7C7-681C-7FD229982B39}" dt="2023-12-13T09:09:32.402" v="83" actId="1076"/>
          <ac:spMkLst>
            <pc:docMk/>
            <pc:sldMk cId="3631250300" sldId="373"/>
            <ac:spMk id="3" creationId="{00000000-0000-0000-0000-000000000000}"/>
          </ac:spMkLst>
        </pc:spChg>
        <pc:spChg chg="mod">
          <ac:chgData name="Charlene Naidoo" userId="S::charlene.naidoo@faculty.gbsb.global::be3a4d7b-217a-4d6d-8d19-aa1039059a41" providerId="AD" clId="Web-{AB3FDF6A-ADC6-B7C7-681C-7FD229982B39}" dt="2023-12-13T09:09:23.667" v="80" actId="20577"/>
          <ac:spMkLst>
            <pc:docMk/>
            <pc:sldMk cId="3631250300" sldId="373"/>
            <ac:spMk id="8" creationId="{45909FC8-3549-4156-92D2-3740228831B2}"/>
          </ac:spMkLst>
        </pc:spChg>
        <pc:spChg chg="mod">
          <ac:chgData name="Charlene Naidoo" userId="S::charlene.naidoo@faculty.gbsb.global::be3a4d7b-217a-4d6d-8d19-aa1039059a41" providerId="AD" clId="Web-{AB3FDF6A-ADC6-B7C7-681C-7FD229982B39}" dt="2023-12-13T09:09:18.526" v="76" actId="20577"/>
          <ac:spMkLst>
            <pc:docMk/>
            <pc:sldMk cId="3631250300" sldId="373"/>
            <ac:spMk id="9" creationId="{D5FC958E-FE8C-2CE0-D06B-7461CA654A3A}"/>
          </ac:spMkLst>
        </pc:spChg>
        <pc:spChg chg="mod">
          <ac:chgData name="Charlene Naidoo" userId="S::charlene.naidoo@faculty.gbsb.global::be3a4d7b-217a-4d6d-8d19-aa1039059a41" providerId="AD" clId="Web-{AB3FDF6A-ADC6-B7C7-681C-7FD229982B39}" dt="2023-12-13T09:09:22.401" v="79" actId="20577"/>
          <ac:spMkLst>
            <pc:docMk/>
            <pc:sldMk cId="3631250300" sldId="373"/>
            <ac:spMk id="11" creationId="{F669C344-EF78-0874-6234-5DA6394D8176}"/>
          </ac:spMkLst>
        </pc:spChg>
      </pc:sldChg>
      <pc:sldChg chg="modSp">
        <pc:chgData name="Charlene Naidoo" userId="S::charlene.naidoo@faculty.gbsb.global::be3a4d7b-217a-4d6d-8d19-aa1039059a41" providerId="AD" clId="Web-{AB3FDF6A-ADC6-B7C7-681C-7FD229982B39}" dt="2023-12-13T09:06:00.825" v="13" actId="1076"/>
        <pc:sldMkLst>
          <pc:docMk/>
          <pc:sldMk cId="2800432605" sldId="375"/>
        </pc:sldMkLst>
        <pc:spChg chg="mod">
          <ac:chgData name="Charlene Naidoo" userId="S::charlene.naidoo@faculty.gbsb.global::be3a4d7b-217a-4d6d-8d19-aa1039059a41" providerId="AD" clId="Web-{AB3FDF6A-ADC6-B7C7-681C-7FD229982B39}" dt="2023-12-13T09:06:00.825" v="13" actId="1076"/>
          <ac:spMkLst>
            <pc:docMk/>
            <pc:sldMk cId="2800432605" sldId="375"/>
            <ac:spMk id="4" creationId="{2AD0C48E-92A4-A323-BF4E-1946FEBF2B21}"/>
          </ac:spMkLst>
        </pc:spChg>
        <pc:spChg chg="mod">
          <ac:chgData name="Charlene Naidoo" userId="S::charlene.naidoo@faculty.gbsb.global::be3a4d7b-217a-4d6d-8d19-aa1039059a41" providerId="AD" clId="Web-{AB3FDF6A-ADC6-B7C7-681C-7FD229982B39}" dt="2023-12-13T09:05:51.152" v="9" actId="20577"/>
          <ac:spMkLst>
            <pc:docMk/>
            <pc:sldMk cId="2800432605" sldId="375"/>
            <ac:spMk id="10" creationId="{5E36F6C6-3B6E-7146-BBE0-74177132A910}"/>
          </ac:spMkLst>
        </pc:spChg>
      </pc:sldChg>
      <pc:sldChg chg="delSp modSp">
        <pc:chgData name="Charlene Naidoo" userId="S::charlene.naidoo@faculty.gbsb.global::be3a4d7b-217a-4d6d-8d19-aa1039059a41" providerId="AD" clId="Web-{AB3FDF6A-ADC6-B7C7-681C-7FD229982B39}" dt="2023-12-13T09:11:18.768" v="118" actId="20577"/>
        <pc:sldMkLst>
          <pc:docMk/>
          <pc:sldMk cId="767964047" sldId="379"/>
        </pc:sldMkLst>
        <pc:spChg chg="mod">
          <ac:chgData name="Charlene Naidoo" userId="S::charlene.naidoo@faculty.gbsb.global::be3a4d7b-217a-4d6d-8d19-aa1039059a41" providerId="AD" clId="Web-{AB3FDF6A-ADC6-B7C7-681C-7FD229982B39}" dt="2023-12-13T09:11:02.502" v="112" actId="20577"/>
          <ac:spMkLst>
            <pc:docMk/>
            <pc:sldMk cId="767964047" sldId="379"/>
            <ac:spMk id="2" creationId="{CDB271B4-D6E7-60B7-2055-7F0730467185}"/>
          </ac:spMkLst>
        </pc:spChg>
        <pc:spChg chg="del mod">
          <ac:chgData name="Charlene Naidoo" userId="S::charlene.naidoo@faculty.gbsb.global::be3a4d7b-217a-4d6d-8d19-aa1039059a41" providerId="AD" clId="Web-{AB3FDF6A-ADC6-B7C7-681C-7FD229982B39}" dt="2023-12-13T09:10:57.204" v="109"/>
          <ac:spMkLst>
            <pc:docMk/>
            <pc:sldMk cId="767964047" sldId="379"/>
            <ac:spMk id="3" creationId="{7E06B5BD-A7FE-8B00-CC4C-0C10ABF7CEBC}"/>
          </ac:spMkLst>
        </pc:spChg>
        <pc:spChg chg="mod">
          <ac:chgData name="Charlene Naidoo" userId="S::charlene.naidoo@faculty.gbsb.global::be3a4d7b-217a-4d6d-8d19-aa1039059a41" providerId="AD" clId="Web-{AB3FDF6A-ADC6-B7C7-681C-7FD229982B39}" dt="2023-12-13T09:11:18.768" v="118" actId="20577"/>
          <ac:spMkLst>
            <pc:docMk/>
            <pc:sldMk cId="767964047" sldId="379"/>
            <ac:spMk id="6" creationId="{00000000-0000-0000-0000-000000000000}"/>
          </ac:spMkLst>
        </pc:spChg>
        <pc:spChg chg="mod">
          <ac:chgData name="Charlene Naidoo" userId="S::charlene.naidoo@faculty.gbsb.global::be3a4d7b-217a-4d6d-8d19-aa1039059a41" providerId="AD" clId="Web-{AB3FDF6A-ADC6-B7C7-681C-7FD229982B39}" dt="2023-12-13T09:11:00.189" v="111" actId="20577"/>
          <ac:spMkLst>
            <pc:docMk/>
            <pc:sldMk cId="767964047" sldId="379"/>
            <ac:spMk id="7" creationId="{6A0ED152-DA5C-66F6-0079-E7F088B16642}"/>
          </ac:spMkLst>
        </pc:spChg>
      </pc:sldChg>
      <pc:sldChg chg="delSp modSp">
        <pc:chgData name="Charlene Naidoo" userId="S::charlene.naidoo@faculty.gbsb.global::be3a4d7b-217a-4d6d-8d19-aa1039059a41" providerId="AD" clId="Web-{AB3FDF6A-ADC6-B7C7-681C-7FD229982B39}" dt="2023-12-13T09:09:13.932" v="75" actId="20577"/>
        <pc:sldMkLst>
          <pc:docMk/>
          <pc:sldMk cId="1694022530" sldId="380"/>
        </pc:sldMkLst>
        <pc:spChg chg="mod">
          <ac:chgData name="Charlene Naidoo" userId="S::charlene.naidoo@faculty.gbsb.global::be3a4d7b-217a-4d6d-8d19-aa1039059a41" providerId="AD" clId="Web-{AB3FDF6A-ADC6-B7C7-681C-7FD229982B39}" dt="2023-12-13T09:08:32.382" v="66" actId="1076"/>
          <ac:spMkLst>
            <pc:docMk/>
            <pc:sldMk cId="1694022530" sldId="380"/>
            <ac:spMk id="2" creationId="{E8E8E090-E2B7-7047-AF0F-741953B949F6}"/>
          </ac:spMkLst>
        </pc:spChg>
        <pc:spChg chg="mod">
          <ac:chgData name="Charlene Naidoo" userId="S::charlene.naidoo@faculty.gbsb.global::be3a4d7b-217a-4d6d-8d19-aa1039059a41" providerId="AD" clId="Web-{AB3FDF6A-ADC6-B7C7-681C-7FD229982B39}" dt="2023-12-13T09:09:13.932" v="75" actId="20577"/>
          <ac:spMkLst>
            <pc:docMk/>
            <pc:sldMk cId="1694022530" sldId="380"/>
            <ac:spMk id="3" creationId="{00000000-0000-0000-0000-000000000000}"/>
          </ac:spMkLst>
        </pc:spChg>
        <pc:spChg chg="del mod">
          <ac:chgData name="Charlene Naidoo" userId="S::charlene.naidoo@faculty.gbsb.global::be3a4d7b-217a-4d6d-8d19-aa1039059a41" providerId="AD" clId="Web-{AB3FDF6A-ADC6-B7C7-681C-7FD229982B39}" dt="2023-12-13T09:08:14.724" v="60"/>
          <ac:spMkLst>
            <pc:docMk/>
            <pc:sldMk cId="1694022530" sldId="380"/>
            <ac:spMk id="5" creationId="{D4710143-4D08-0BEA-741D-C1B56AA8787A}"/>
          </ac:spMkLst>
        </pc:spChg>
        <pc:spChg chg="mod">
          <ac:chgData name="Charlene Naidoo" userId="S::charlene.naidoo@faculty.gbsb.global::be3a4d7b-217a-4d6d-8d19-aa1039059a41" providerId="AD" clId="Web-{AB3FDF6A-ADC6-B7C7-681C-7FD229982B39}" dt="2023-12-13T09:08:29.725" v="65" actId="1076"/>
          <ac:spMkLst>
            <pc:docMk/>
            <pc:sldMk cId="1694022530" sldId="380"/>
            <ac:spMk id="8" creationId="{D476B448-74DE-D6F0-0B33-42E8D54C3375}"/>
          </ac:spMkLst>
        </pc:spChg>
      </pc:sldChg>
      <pc:sldChg chg="delSp modSp">
        <pc:chgData name="Charlene Naidoo" userId="S::charlene.naidoo@faculty.gbsb.global::be3a4d7b-217a-4d6d-8d19-aa1039059a41" providerId="AD" clId="Web-{AB3FDF6A-ADC6-B7C7-681C-7FD229982B39}" dt="2023-12-13T09:06:58.891" v="29" actId="20577"/>
        <pc:sldMkLst>
          <pc:docMk/>
          <pc:sldMk cId="8864322" sldId="381"/>
        </pc:sldMkLst>
        <pc:spChg chg="mod">
          <ac:chgData name="Charlene Naidoo" userId="S::charlene.naidoo@faculty.gbsb.global::be3a4d7b-217a-4d6d-8d19-aa1039059a41" providerId="AD" clId="Web-{AB3FDF6A-ADC6-B7C7-681C-7FD229982B39}" dt="2023-12-13T09:06:13.482" v="18" actId="20577"/>
          <ac:spMkLst>
            <pc:docMk/>
            <pc:sldMk cId="8864322" sldId="381"/>
            <ac:spMk id="2" creationId="{C80D4669-8843-3BE0-8442-A5C15D20FCC0}"/>
          </ac:spMkLst>
        </pc:spChg>
        <pc:spChg chg="del mod">
          <ac:chgData name="Charlene Naidoo" userId="S::charlene.naidoo@faculty.gbsb.global::be3a4d7b-217a-4d6d-8d19-aa1039059a41" providerId="AD" clId="Web-{AB3FDF6A-ADC6-B7C7-681C-7FD229982B39}" dt="2023-12-13T09:06:07.825" v="15"/>
          <ac:spMkLst>
            <pc:docMk/>
            <pc:sldMk cId="8864322" sldId="381"/>
            <ac:spMk id="3" creationId="{981915EE-548E-7347-47FB-AA5740520F05}"/>
          </ac:spMkLst>
        </pc:spChg>
        <pc:spChg chg="mod">
          <ac:chgData name="Charlene Naidoo" userId="S::charlene.naidoo@faculty.gbsb.global::be3a4d7b-217a-4d6d-8d19-aa1039059a41" providerId="AD" clId="Web-{AB3FDF6A-ADC6-B7C7-681C-7FD229982B39}" dt="2023-12-13T09:06:11.357" v="17" actId="20577"/>
          <ac:spMkLst>
            <pc:docMk/>
            <pc:sldMk cId="8864322" sldId="381"/>
            <ac:spMk id="5" creationId="{3BF56039-E36D-38C1-C243-DF90B54448AA}"/>
          </ac:spMkLst>
        </pc:spChg>
        <pc:spChg chg="mod">
          <ac:chgData name="Charlene Naidoo" userId="S::charlene.naidoo@faculty.gbsb.global::be3a4d7b-217a-4d6d-8d19-aa1039059a41" providerId="AD" clId="Web-{AB3FDF6A-ADC6-B7C7-681C-7FD229982B39}" dt="2023-12-13T09:06:58.891" v="29" actId="20577"/>
          <ac:spMkLst>
            <pc:docMk/>
            <pc:sldMk cId="8864322" sldId="381"/>
            <ac:spMk id="6" creationId="{00000000-0000-0000-0000-000000000000}"/>
          </ac:spMkLst>
        </pc:spChg>
      </pc:sldChg>
      <pc:sldChg chg="delSp modSp">
        <pc:chgData name="Charlene Naidoo" userId="S::charlene.naidoo@faculty.gbsb.global::be3a4d7b-217a-4d6d-8d19-aa1039059a41" providerId="AD" clId="Web-{AB3FDF6A-ADC6-B7C7-681C-7FD229982B39}" dt="2023-12-13T09:12:32.461" v="142" actId="20577"/>
        <pc:sldMkLst>
          <pc:docMk/>
          <pc:sldMk cId="2573919472" sldId="382"/>
        </pc:sldMkLst>
        <pc:spChg chg="mod">
          <ac:chgData name="Charlene Naidoo" userId="S::charlene.naidoo@faculty.gbsb.global::be3a4d7b-217a-4d6d-8d19-aa1039059a41" providerId="AD" clId="Web-{AB3FDF6A-ADC6-B7C7-681C-7FD229982B39}" dt="2023-12-13T09:12:07.741" v="136" actId="20577"/>
          <ac:spMkLst>
            <pc:docMk/>
            <pc:sldMk cId="2573919472" sldId="382"/>
            <ac:spMk id="2" creationId="{1B7BD4BC-3315-5725-6F8C-C1DD86848C98}"/>
          </ac:spMkLst>
        </pc:spChg>
        <pc:spChg chg="del mod">
          <ac:chgData name="Charlene Naidoo" userId="S::charlene.naidoo@faculty.gbsb.global::be3a4d7b-217a-4d6d-8d19-aa1039059a41" providerId="AD" clId="Web-{AB3FDF6A-ADC6-B7C7-681C-7FD229982B39}" dt="2023-12-13T09:12:02.678" v="133"/>
          <ac:spMkLst>
            <pc:docMk/>
            <pc:sldMk cId="2573919472" sldId="382"/>
            <ac:spMk id="3" creationId="{05685E1D-8A6C-0F36-90F6-27BC3B536DBE}"/>
          </ac:spMkLst>
        </pc:spChg>
        <pc:spChg chg="mod">
          <ac:chgData name="Charlene Naidoo" userId="S::charlene.naidoo@faculty.gbsb.global::be3a4d7b-217a-4d6d-8d19-aa1039059a41" providerId="AD" clId="Web-{AB3FDF6A-ADC6-B7C7-681C-7FD229982B39}" dt="2023-12-13T09:12:32.461" v="142" actId="20577"/>
          <ac:spMkLst>
            <pc:docMk/>
            <pc:sldMk cId="2573919472" sldId="382"/>
            <ac:spMk id="6" creationId="{00000000-0000-0000-0000-000000000000}"/>
          </ac:spMkLst>
        </pc:spChg>
        <pc:spChg chg="mod">
          <ac:chgData name="Charlene Naidoo" userId="S::charlene.naidoo@faculty.gbsb.global::be3a4d7b-217a-4d6d-8d19-aa1039059a41" providerId="AD" clId="Web-{AB3FDF6A-ADC6-B7C7-681C-7FD229982B39}" dt="2023-12-13T09:12:05.709" v="135" actId="20577"/>
          <ac:spMkLst>
            <pc:docMk/>
            <pc:sldMk cId="2573919472" sldId="382"/>
            <ac:spMk id="7" creationId="{B71EB136-9D32-24B6-CB9E-641366871DC9}"/>
          </ac:spMkLst>
        </pc:spChg>
      </pc:sldChg>
      <pc:sldChg chg="delSp modSp">
        <pc:chgData name="Charlene Naidoo" userId="S::charlene.naidoo@faculty.gbsb.global::be3a4d7b-217a-4d6d-8d19-aa1039059a41" providerId="AD" clId="Web-{AB3FDF6A-ADC6-B7C7-681C-7FD229982B39}" dt="2023-12-13T09:13:06.932" v="156" actId="20577"/>
        <pc:sldMkLst>
          <pc:docMk/>
          <pc:sldMk cId="1804063300" sldId="383"/>
        </pc:sldMkLst>
        <pc:spChg chg="mod">
          <ac:chgData name="Charlene Naidoo" userId="S::charlene.naidoo@faculty.gbsb.global::be3a4d7b-217a-4d6d-8d19-aa1039059a41" providerId="AD" clId="Web-{AB3FDF6A-ADC6-B7C7-681C-7FD229982B39}" dt="2023-12-13T09:13:06.932" v="156" actId="20577"/>
          <ac:spMkLst>
            <pc:docMk/>
            <pc:sldMk cId="1804063300" sldId="383"/>
            <ac:spMk id="6" creationId="{00000000-0000-0000-0000-000000000000}"/>
          </ac:spMkLst>
        </pc:spChg>
        <pc:spChg chg="mod">
          <ac:chgData name="Charlene Naidoo" userId="S::charlene.naidoo@faculty.gbsb.global::be3a4d7b-217a-4d6d-8d19-aa1039059a41" providerId="AD" clId="Web-{AB3FDF6A-ADC6-B7C7-681C-7FD229982B39}" dt="2023-12-13T09:12:42.837" v="148" actId="20577"/>
          <ac:spMkLst>
            <pc:docMk/>
            <pc:sldMk cId="1804063300" sldId="383"/>
            <ac:spMk id="7" creationId="{D0E1A4C3-0049-F3B9-0BC3-6892A4A17E22}"/>
          </ac:spMkLst>
        </pc:spChg>
        <pc:spChg chg="del mod">
          <ac:chgData name="Charlene Naidoo" userId="S::charlene.naidoo@faculty.gbsb.global::be3a4d7b-217a-4d6d-8d19-aa1039059a41" providerId="AD" clId="Web-{AB3FDF6A-ADC6-B7C7-681C-7FD229982B39}" dt="2023-12-13T09:12:37.477" v="144"/>
          <ac:spMkLst>
            <pc:docMk/>
            <pc:sldMk cId="1804063300" sldId="383"/>
            <ac:spMk id="8" creationId="{600FD42C-AAA2-589F-65E3-9818AA3DDB78}"/>
          </ac:spMkLst>
        </pc:spChg>
        <pc:spChg chg="mod">
          <ac:chgData name="Charlene Naidoo" userId="S::charlene.naidoo@faculty.gbsb.global::be3a4d7b-217a-4d6d-8d19-aa1039059a41" providerId="AD" clId="Web-{AB3FDF6A-ADC6-B7C7-681C-7FD229982B39}" dt="2023-12-13T09:12:41.446" v="147" actId="20577"/>
          <ac:spMkLst>
            <pc:docMk/>
            <pc:sldMk cId="1804063300" sldId="383"/>
            <ac:spMk id="10" creationId="{7995AED2-DC26-7F12-FE73-2BDBBCCC92BD}"/>
          </ac:spMkLst>
        </pc:spChg>
      </pc:sldChg>
      <pc:sldChg chg="modSp">
        <pc:chgData name="Charlene Naidoo" userId="S::charlene.naidoo@faculty.gbsb.global::be3a4d7b-217a-4d6d-8d19-aa1039059a41" providerId="AD" clId="Web-{AB3FDF6A-ADC6-B7C7-681C-7FD229982B39}" dt="2023-12-13T09:08:10.130" v="58" actId="20577"/>
        <pc:sldMkLst>
          <pc:docMk/>
          <pc:sldMk cId="2362605506" sldId="391"/>
        </pc:sldMkLst>
        <pc:spChg chg="mod">
          <ac:chgData name="Charlene Naidoo" userId="S::charlene.naidoo@faculty.gbsb.global::be3a4d7b-217a-4d6d-8d19-aa1039059a41" providerId="AD" clId="Web-{AB3FDF6A-ADC6-B7C7-681C-7FD229982B39}" dt="2023-12-13T09:07:34.753" v="47" actId="20577"/>
          <ac:spMkLst>
            <pc:docMk/>
            <pc:sldMk cId="2362605506" sldId="391"/>
            <ac:spMk id="2" creationId="{4ABF7EE1-9829-AB87-1F17-BDF0ECBFAEBD}"/>
          </ac:spMkLst>
        </pc:spChg>
        <pc:spChg chg="mod">
          <ac:chgData name="Charlene Naidoo" userId="S::charlene.naidoo@faculty.gbsb.global::be3a4d7b-217a-4d6d-8d19-aa1039059a41" providerId="AD" clId="Web-{AB3FDF6A-ADC6-B7C7-681C-7FD229982B39}" dt="2023-12-13T09:07:30.159" v="43" actId="20577"/>
          <ac:spMkLst>
            <pc:docMk/>
            <pc:sldMk cId="2362605506" sldId="391"/>
            <ac:spMk id="3" creationId="{E401A462-B3FD-E240-CF95-4A5D45D6A1AB}"/>
          </ac:spMkLst>
        </pc:spChg>
        <pc:spChg chg="mod">
          <ac:chgData name="Charlene Naidoo" userId="S::charlene.naidoo@faculty.gbsb.global::be3a4d7b-217a-4d6d-8d19-aa1039059a41" providerId="AD" clId="Web-{AB3FDF6A-ADC6-B7C7-681C-7FD229982B39}" dt="2023-12-13T09:08:10.130" v="58" actId="20577"/>
          <ac:spMkLst>
            <pc:docMk/>
            <pc:sldMk cId="2362605506" sldId="391"/>
            <ac:spMk id="6" creationId="{00000000-0000-0000-0000-000000000000}"/>
          </ac:spMkLst>
        </pc:spChg>
        <pc:spChg chg="mod">
          <ac:chgData name="Charlene Naidoo" userId="S::charlene.naidoo@faculty.gbsb.global::be3a4d7b-217a-4d6d-8d19-aa1039059a41" providerId="AD" clId="Web-{AB3FDF6A-ADC6-B7C7-681C-7FD229982B39}" dt="2023-12-13T09:07:33.565" v="46" actId="20577"/>
          <ac:spMkLst>
            <pc:docMk/>
            <pc:sldMk cId="2362605506" sldId="391"/>
            <ac:spMk id="7" creationId="{96656D2D-A842-48C0-71A9-E0EC2A8A3A04}"/>
          </ac:spMkLst>
        </pc:spChg>
      </pc:sldChg>
      <pc:sldChg chg="addSp delSp modSp">
        <pc:chgData name="Charlene Naidoo" userId="S::charlene.naidoo@faculty.gbsb.global::be3a4d7b-217a-4d6d-8d19-aa1039059a41" providerId="AD" clId="Web-{AB3FDF6A-ADC6-B7C7-681C-7FD229982B39}" dt="2023-12-13T09:10:44.688" v="107" actId="20577"/>
        <pc:sldMkLst>
          <pc:docMk/>
          <pc:sldMk cId="3806134841" sldId="392"/>
        </pc:sldMkLst>
        <pc:spChg chg="mod">
          <ac:chgData name="Charlene Naidoo" userId="S::charlene.naidoo@faculty.gbsb.global::be3a4d7b-217a-4d6d-8d19-aa1039059a41" providerId="AD" clId="Web-{AB3FDF6A-ADC6-B7C7-681C-7FD229982B39}" dt="2023-12-13T09:10:16.827" v="98" actId="14100"/>
          <ac:spMkLst>
            <pc:docMk/>
            <pc:sldMk cId="3806134841" sldId="392"/>
            <ac:spMk id="2" creationId="{D5CC603A-BDEA-801C-89A8-19AF2AAB6CD0}"/>
          </ac:spMkLst>
        </pc:spChg>
        <pc:spChg chg="add del mod">
          <ac:chgData name="Charlene Naidoo" userId="S::charlene.naidoo@faculty.gbsb.global::be3a4d7b-217a-4d6d-8d19-aa1039059a41" providerId="AD" clId="Web-{AB3FDF6A-ADC6-B7C7-681C-7FD229982B39}" dt="2023-12-13T09:10:22.358" v="100"/>
          <ac:spMkLst>
            <pc:docMk/>
            <pc:sldMk cId="3806134841" sldId="392"/>
            <ac:spMk id="4" creationId="{5E36F6C6-3B6E-7146-BBE0-74177132A910}"/>
          </ac:spMkLst>
        </pc:spChg>
        <pc:spChg chg="mod">
          <ac:chgData name="Charlene Naidoo" userId="S::charlene.naidoo@faculty.gbsb.global::be3a4d7b-217a-4d6d-8d19-aa1039059a41" providerId="AD" clId="Web-{AB3FDF6A-ADC6-B7C7-681C-7FD229982B39}" dt="2023-12-13T09:10:44.688" v="107" actId="20577"/>
          <ac:spMkLst>
            <pc:docMk/>
            <pc:sldMk cId="3806134841" sldId="392"/>
            <ac:spMk id="6" creationId="{00000000-0000-0000-0000-000000000000}"/>
          </ac:spMkLst>
        </pc:spChg>
      </pc:sldChg>
      <pc:sldChg chg="modSp">
        <pc:chgData name="Charlene Naidoo" userId="S::charlene.naidoo@faculty.gbsb.global::be3a4d7b-217a-4d6d-8d19-aa1039059a41" providerId="AD" clId="Web-{AB3FDF6A-ADC6-B7C7-681C-7FD229982B39}" dt="2023-12-13T09:07:25.409" v="41" actId="20577"/>
        <pc:sldMkLst>
          <pc:docMk/>
          <pc:sldMk cId="3714916779" sldId="393"/>
        </pc:sldMkLst>
        <pc:spChg chg="mod">
          <ac:chgData name="Charlene Naidoo" userId="S::charlene.naidoo@faculty.gbsb.global::be3a4d7b-217a-4d6d-8d19-aa1039059a41" providerId="AD" clId="Web-{AB3FDF6A-ADC6-B7C7-681C-7FD229982B39}" dt="2023-12-13T09:07:06.595" v="34" actId="20577"/>
          <ac:spMkLst>
            <pc:docMk/>
            <pc:sldMk cId="3714916779" sldId="393"/>
            <ac:spMk id="2" creationId="{15711DB6-81D3-F62C-0240-ECF346C82DEB}"/>
          </ac:spMkLst>
        </pc:spChg>
        <pc:spChg chg="mod">
          <ac:chgData name="Charlene Naidoo" userId="S::charlene.naidoo@faculty.gbsb.global::be3a4d7b-217a-4d6d-8d19-aa1039059a41" providerId="AD" clId="Web-{AB3FDF6A-ADC6-B7C7-681C-7FD229982B39}" dt="2023-12-13T09:07:25.409" v="41" actId="20577"/>
          <ac:spMkLst>
            <pc:docMk/>
            <pc:sldMk cId="3714916779" sldId="393"/>
            <ac:spMk id="4" creationId="{00000000-0000-0000-0000-000000000000}"/>
          </ac:spMkLst>
        </pc:spChg>
        <pc:spChg chg="mod">
          <ac:chgData name="Charlene Naidoo" userId="S::charlene.naidoo@faculty.gbsb.global::be3a4d7b-217a-4d6d-8d19-aa1039059a41" providerId="AD" clId="Web-{AB3FDF6A-ADC6-B7C7-681C-7FD229982B39}" dt="2023-12-13T09:07:01.876" v="30" actId="20577"/>
          <ac:spMkLst>
            <pc:docMk/>
            <pc:sldMk cId="3714916779" sldId="393"/>
            <ac:spMk id="5" creationId="{D1EAEB35-1E51-9A65-2203-7991917CB195}"/>
          </ac:spMkLst>
        </pc:spChg>
        <pc:spChg chg="mod">
          <ac:chgData name="Charlene Naidoo" userId="S::charlene.naidoo@faculty.gbsb.global::be3a4d7b-217a-4d6d-8d19-aa1039059a41" providerId="AD" clId="Web-{AB3FDF6A-ADC6-B7C7-681C-7FD229982B39}" dt="2023-12-13T09:07:05.532" v="33" actId="20577"/>
          <ac:spMkLst>
            <pc:docMk/>
            <pc:sldMk cId="3714916779" sldId="393"/>
            <ac:spMk id="7" creationId="{6FBEDCD6-7599-46D7-9E6E-FD363F6015E5}"/>
          </ac:spMkLst>
        </pc:spChg>
      </pc:sldChg>
      <pc:sldChg chg="modSp">
        <pc:chgData name="Charlene Naidoo" userId="S::charlene.naidoo@faculty.gbsb.global::be3a4d7b-217a-4d6d-8d19-aa1039059a41" providerId="AD" clId="Web-{AB3FDF6A-ADC6-B7C7-681C-7FD229982B39}" dt="2023-12-13T09:13:40.981" v="170" actId="20577"/>
        <pc:sldMkLst>
          <pc:docMk/>
          <pc:sldMk cId="4101246740" sldId="394"/>
        </pc:sldMkLst>
        <pc:spChg chg="mod">
          <ac:chgData name="Charlene Naidoo" userId="S::charlene.naidoo@faculty.gbsb.global::be3a4d7b-217a-4d6d-8d19-aa1039059a41" providerId="AD" clId="Web-{AB3FDF6A-ADC6-B7C7-681C-7FD229982B39}" dt="2023-12-13T09:13:40.981" v="170" actId="20577"/>
          <ac:spMkLst>
            <pc:docMk/>
            <pc:sldMk cId="4101246740" sldId="394"/>
            <ac:spMk id="6" creationId="{00000000-0000-0000-0000-000000000000}"/>
          </ac:spMkLst>
        </pc:spChg>
        <pc:spChg chg="mod">
          <ac:chgData name="Charlene Naidoo" userId="S::charlene.naidoo@faculty.gbsb.global::be3a4d7b-217a-4d6d-8d19-aa1039059a41" providerId="AD" clId="Web-{AB3FDF6A-ADC6-B7C7-681C-7FD229982B39}" dt="2023-12-13T09:13:16.589" v="162" actId="20577"/>
          <ac:spMkLst>
            <pc:docMk/>
            <pc:sldMk cId="4101246740" sldId="394"/>
            <ac:spMk id="7" creationId="{D0E1A4C3-0049-F3B9-0BC3-6892A4A17E22}"/>
          </ac:spMkLst>
        </pc:spChg>
        <pc:spChg chg="mod">
          <ac:chgData name="Charlene Naidoo" userId="S::charlene.naidoo@faculty.gbsb.global::be3a4d7b-217a-4d6d-8d19-aa1039059a41" providerId="AD" clId="Web-{AB3FDF6A-ADC6-B7C7-681C-7FD229982B39}" dt="2023-12-13T09:13:09.901" v="157" actId="20577"/>
          <ac:spMkLst>
            <pc:docMk/>
            <pc:sldMk cId="4101246740" sldId="394"/>
            <ac:spMk id="8" creationId="{600FD42C-AAA2-589F-65E3-9818AA3DDB78}"/>
          </ac:spMkLst>
        </pc:spChg>
        <pc:spChg chg="mod">
          <ac:chgData name="Charlene Naidoo" userId="S::charlene.naidoo@faculty.gbsb.global::be3a4d7b-217a-4d6d-8d19-aa1039059a41" providerId="AD" clId="Web-{AB3FDF6A-ADC6-B7C7-681C-7FD229982B39}" dt="2023-12-13T09:13:14.230" v="160" actId="20577"/>
          <ac:spMkLst>
            <pc:docMk/>
            <pc:sldMk cId="4101246740" sldId="394"/>
            <ac:spMk id="10" creationId="{7995AED2-DC26-7F12-FE73-2BDBBCCC92BD}"/>
          </ac:spMkLst>
        </pc:spChg>
        <pc:picChg chg="mod">
          <ac:chgData name="Charlene Naidoo" userId="S::charlene.naidoo@faculty.gbsb.global::be3a4d7b-217a-4d6d-8d19-aa1039059a41" providerId="AD" clId="Web-{AB3FDF6A-ADC6-B7C7-681C-7FD229982B39}" dt="2023-12-13T09:13:34.497" v="166" actId="1076"/>
          <ac:picMkLst>
            <pc:docMk/>
            <pc:sldMk cId="4101246740" sldId="394"/>
            <ac:picMk id="3" creationId="{5098D7E5-5479-8BF3-B834-79D2C5219B4C}"/>
          </ac:picMkLst>
        </pc:picChg>
      </pc:sldChg>
      <pc:sldChg chg="modSp">
        <pc:chgData name="Charlene Naidoo" userId="S::charlene.naidoo@faculty.gbsb.global::be3a4d7b-217a-4d6d-8d19-aa1039059a41" providerId="AD" clId="Web-{AB3FDF6A-ADC6-B7C7-681C-7FD229982B39}" dt="2023-12-13T09:14:14.968" v="181" actId="20577"/>
        <pc:sldMkLst>
          <pc:docMk/>
          <pc:sldMk cId="2315846644" sldId="395"/>
        </pc:sldMkLst>
        <pc:spChg chg="mod">
          <ac:chgData name="Charlene Naidoo" userId="S::charlene.naidoo@faculty.gbsb.global::be3a4d7b-217a-4d6d-8d19-aa1039059a41" providerId="AD" clId="Web-{AB3FDF6A-ADC6-B7C7-681C-7FD229982B39}" dt="2023-12-13T09:14:14.968" v="181" actId="20577"/>
          <ac:spMkLst>
            <pc:docMk/>
            <pc:sldMk cId="2315846644" sldId="395"/>
            <ac:spMk id="6" creationId="{00000000-0000-0000-0000-000000000000}"/>
          </ac:spMkLst>
        </pc:spChg>
        <pc:spChg chg="mod">
          <ac:chgData name="Charlene Naidoo" userId="S::charlene.naidoo@faculty.gbsb.global::be3a4d7b-217a-4d6d-8d19-aa1039059a41" providerId="AD" clId="Web-{AB3FDF6A-ADC6-B7C7-681C-7FD229982B39}" dt="2023-12-13T09:13:52.248" v="175" actId="20577"/>
          <ac:spMkLst>
            <pc:docMk/>
            <pc:sldMk cId="2315846644" sldId="395"/>
            <ac:spMk id="7" creationId="{D0E1A4C3-0049-F3B9-0BC3-6892A4A17E22}"/>
          </ac:spMkLst>
        </pc:spChg>
        <pc:spChg chg="mod">
          <ac:chgData name="Charlene Naidoo" userId="S::charlene.naidoo@faculty.gbsb.global::be3a4d7b-217a-4d6d-8d19-aa1039059a41" providerId="AD" clId="Web-{AB3FDF6A-ADC6-B7C7-681C-7FD229982B39}" dt="2023-12-13T09:13:47.091" v="171" actId="20577"/>
          <ac:spMkLst>
            <pc:docMk/>
            <pc:sldMk cId="2315846644" sldId="395"/>
            <ac:spMk id="8" creationId="{600FD42C-AAA2-589F-65E3-9818AA3DDB78}"/>
          </ac:spMkLst>
        </pc:spChg>
        <pc:spChg chg="mod">
          <ac:chgData name="Charlene Naidoo" userId="S::charlene.naidoo@faculty.gbsb.global::be3a4d7b-217a-4d6d-8d19-aa1039059a41" providerId="AD" clId="Web-{AB3FDF6A-ADC6-B7C7-681C-7FD229982B39}" dt="2023-12-13T09:13:51.201" v="174" actId="20577"/>
          <ac:spMkLst>
            <pc:docMk/>
            <pc:sldMk cId="2315846644" sldId="395"/>
            <ac:spMk id="10" creationId="{7995AED2-DC26-7F12-FE73-2BDBBCCC92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13/12/2023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13/12/2023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2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8D43FEC1-1E57-7C4F-9263-05A20A6E1FB1}"/>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76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61339481-4E35-A445-B23F-339E2EB3D4F7}"/>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383" y="4385872"/>
            <a:ext cx="1112462" cy="488295"/>
          </a:xfrm>
          <a:prstGeom prst="rect">
            <a:avLst/>
          </a:prstGeom>
        </p:spPr>
      </p:pic>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9B315E5E-A21D-F745-BB44-F0594C94EC56}"/>
              </a:ext>
            </a:extLst>
          </p:cNvPr>
          <p:cNvSpPr/>
          <p:nvPr userDrawn="1"/>
        </p:nvSpPr>
        <p:spPr>
          <a:xfrm>
            <a:off x="3503715" y="4630020"/>
            <a:ext cx="5388013" cy="246221"/>
          </a:xfrm>
          <a:prstGeom prst="rect">
            <a:avLst/>
          </a:prstGeom>
        </p:spPr>
        <p:txBody>
          <a:bodyPr wrap="none">
            <a:spAutoFit/>
          </a:bodyPr>
          <a:lstStyle/>
          <a:p>
            <a:r>
              <a:rPr lang="en-US" sz="1000" spc="600" dirty="0">
                <a:solidFill>
                  <a:srgbClr val="921824"/>
                </a:solidFill>
                <a:latin typeface="Arial" panose="020B0604020202020204" pitchFamily="34" charset="0"/>
                <a:cs typeface="Arial" panose="020B0604020202020204" pitchFamily="34" charset="0"/>
              </a:rPr>
              <a:t>BARCELONA | MADRID | MALTA | ONLINE</a:t>
            </a:r>
            <a:endParaRPr lang="ru-RU" sz="1000" spc="600" dirty="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BC568A-54B0-2644-86E3-3D0BC1E1A3FE}"/>
              </a:ext>
            </a:extLst>
          </p:cNvPr>
          <p:cNvSpPr txBox="1"/>
          <p:nvPr/>
        </p:nvSpPr>
        <p:spPr>
          <a:xfrm>
            <a:off x="986812" y="1201757"/>
            <a:ext cx="2537460" cy="400110"/>
          </a:xfrm>
          <a:prstGeom prst="rect">
            <a:avLst/>
          </a:prstGeom>
          <a:noFill/>
        </p:spPr>
        <p:txBody>
          <a:bodyPr wrap="square" lIns="91440" tIns="45720" rIns="91440" bIns="45720" rtlCol="0" anchor="t">
            <a:spAutoFit/>
          </a:bodyPr>
          <a:lstStyle/>
          <a:p>
            <a:r>
              <a:rPr lang="en" sz="2000" spc="225" dirty="0">
                <a:latin typeface="Arial"/>
                <a:cs typeface="Arial"/>
              </a:rPr>
              <a:t>Lesson 16</a:t>
            </a:r>
            <a:endParaRPr lang="ru-RU" sz="2000" spc="225">
              <a:latin typeface="Arial"/>
              <a:cs typeface="Arial"/>
            </a:endParaRPr>
          </a:p>
        </p:txBody>
      </p:sp>
      <p:sp>
        <p:nvSpPr>
          <p:cNvPr id="5" name="TextBox 4">
            <a:extLst>
              <a:ext uri="{FF2B5EF4-FFF2-40B4-BE49-F238E27FC236}">
                <a16:creationId xmlns:a16="http://schemas.microsoft.com/office/drawing/2014/main" id="{07A62454-BBA8-E368-F6A4-89A94542F87D}"/>
              </a:ext>
            </a:extLst>
          </p:cNvPr>
          <p:cNvSpPr txBox="1"/>
          <p:nvPr/>
        </p:nvSpPr>
        <p:spPr>
          <a:xfrm>
            <a:off x="870698" y="1961050"/>
            <a:ext cx="3246612" cy="1077218"/>
          </a:xfrm>
          <a:prstGeom prst="rect">
            <a:avLst/>
          </a:prstGeom>
          <a:noFill/>
        </p:spPr>
        <p:txBody>
          <a:bodyPr wrap="square" lIns="91440" tIns="45720" rIns="91440" bIns="45720" rtlCol="0" anchor="t">
            <a:spAutoFit/>
          </a:bodyPr>
          <a:lstStyle/>
          <a:p>
            <a:r>
              <a:rPr lang="en-US" sz="3200" b="1" dirty="0">
                <a:solidFill>
                  <a:srgbClr val="90292A"/>
                </a:solidFill>
                <a:latin typeface="Georgia"/>
                <a:cs typeface="Arial"/>
              </a:rPr>
              <a:t>Finance for Management  </a:t>
            </a:r>
            <a:endParaRPr lang="en" sz="3200" b="1">
              <a:solidFill>
                <a:srgbClr val="90292A"/>
              </a:solidFill>
              <a:latin typeface="Georgia"/>
              <a:cs typeface="Arial" panose="020B0604020202020204" pitchFamily="34" charset="0"/>
            </a:endParaRPr>
          </a:p>
        </p:txBody>
      </p:sp>
    </p:spTree>
    <p:extLst>
      <p:ext uri="{BB962C8B-B14F-4D97-AF65-F5344CB8AC3E}">
        <p14:creationId xmlns:p14="http://schemas.microsoft.com/office/powerpoint/2010/main" val="169213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5689" y="1152837"/>
            <a:ext cx="6493002" cy="3277820"/>
          </a:xfrm>
          <a:prstGeom prst="rect">
            <a:avLst/>
          </a:prstGeom>
        </p:spPr>
        <p:txBody>
          <a:bodyPr wrap="square" lIns="91440" tIns="45720" rIns="91440" bIns="45720" anchor="t">
            <a:spAutoFit/>
          </a:bodyPr>
          <a:lstStyle/>
          <a:p>
            <a:pPr marL="171450" indent="-171450">
              <a:buFont typeface="Wingdings" panose="05000000000000000000" pitchFamily="2" charset="2"/>
              <a:buChar char="ü"/>
            </a:pPr>
            <a:r>
              <a:rPr lang="en-US" sz="1150" dirty="0">
                <a:latin typeface="Arial"/>
                <a:cs typeface="Arial"/>
              </a:rPr>
              <a:t>Inventories represent a significant investment for many firms – around 15 to 25 percent of assets therefore an efficient management is required to provide value to the stockholder.</a:t>
            </a: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a:cs typeface="Arial"/>
              </a:rPr>
              <a:t>Credit policy and inventory policy are used to drive sales, and the two must be coordinated to ensure that the process of acquiring inventory, selling it, and collecting on the sale proceeds smoothly. For example, changes in credit policy designed to stimulate sales must be accompanied by planning for adequate inventory.</a:t>
            </a: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a:cs typeface="Arial"/>
              </a:rPr>
              <a:t>The are three types of inventory depending on the stage with different costs associates: Raw Material, Working Progress, and Finished Good.</a:t>
            </a: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a:cs typeface="Arial"/>
              </a:rPr>
              <a:t>Inventory has a cost associated like storage and insurance costs, loses due to loss of obsolete, and the opportunity cost of investment in another asset, and they could range from 20 to 40 percent of the inventory value per year.</a:t>
            </a: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Businesses can use one of the inventory management tools like ABC approach or Economic Order Quantity to calculate the efficient inventory and the restocking periods and needs.</a:t>
            </a:r>
          </a:p>
          <a:p>
            <a:pPr marL="171450"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D85F8324-7C84-350E-3F00-2EE9716B8D12}"/>
              </a:ext>
            </a:extLst>
          </p:cNvPr>
          <p:cNvSpPr/>
          <p:nvPr/>
        </p:nvSpPr>
        <p:spPr>
          <a:xfrm>
            <a:off x="185173" y="816378"/>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Cash and Liquidity Management</a:t>
            </a:r>
          </a:p>
        </p:txBody>
      </p:sp>
      <p:sp>
        <p:nvSpPr>
          <p:cNvPr id="5" name="Título 1">
            <a:extLst>
              <a:ext uri="{FF2B5EF4-FFF2-40B4-BE49-F238E27FC236}">
                <a16:creationId xmlns:a16="http://schemas.microsoft.com/office/drawing/2014/main" id="{88C4096B-0513-9E9C-42E4-E83C2464E4E1}"/>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8" name="CuadroTexto 7">
            <a:extLst>
              <a:ext uri="{FF2B5EF4-FFF2-40B4-BE49-F238E27FC236}">
                <a16:creationId xmlns:a16="http://schemas.microsoft.com/office/drawing/2014/main" id="{5FF15EFB-A386-2CB8-674B-9ACE0659F4C2}"/>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446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535" y="1397184"/>
            <a:ext cx="6255033" cy="2569934"/>
          </a:xfrm>
          <a:prstGeom prst="rect">
            <a:avLst/>
          </a:prstGeom>
        </p:spPr>
        <p:txBody>
          <a:bodyPr wrap="square" lIns="91440" tIns="45720" rIns="91440" bIns="45720" anchor="t">
            <a:spAutoFit/>
          </a:bodyPr>
          <a:lstStyle/>
          <a:p>
            <a:r>
              <a:rPr lang="en-US" sz="1150" b="1" dirty="0">
                <a:latin typeface="Arial"/>
                <a:cs typeface="Arial"/>
              </a:rPr>
              <a:t>Credit Management</a:t>
            </a:r>
          </a:p>
          <a:p>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A firm sells goods and services demanding cash on or before the delivery date or extending credit to customers and allow some delay in payment.</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credit policy enclosed the business criteria to grant credit to its customers.</a:t>
            </a: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Granting credit is making an investment in a customer—an investment tied to the sale of a product or service.</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credit policy decision involves a trade-off between the benefits of increased sales and the costs of granting credit.</a:t>
            </a: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From an accounting perspective, when credit is granted, an account receivable is created.</a:t>
            </a:r>
            <a:endParaRPr lang="en-US" sz="115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1B7BD4BC-3315-5725-6F8C-C1DD86848C98}"/>
              </a:ext>
            </a:extLst>
          </p:cNvPr>
          <p:cNvSpPr/>
          <p:nvPr/>
        </p:nvSpPr>
        <p:spPr>
          <a:xfrm>
            <a:off x="185173" y="816378"/>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Credit and Inventory Management</a:t>
            </a:r>
          </a:p>
        </p:txBody>
      </p:sp>
      <p:sp>
        <p:nvSpPr>
          <p:cNvPr id="7" name="CuadroTexto 6">
            <a:extLst>
              <a:ext uri="{FF2B5EF4-FFF2-40B4-BE49-F238E27FC236}">
                <a16:creationId xmlns:a16="http://schemas.microsoft.com/office/drawing/2014/main" id="{B71EB136-9D32-24B6-CB9E-641366871DC9}"/>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391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440" y="1339515"/>
            <a:ext cx="6636088" cy="2215991"/>
          </a:xfrm>
          <a:prstGeom prst="rect">
            <a:avLst/>
          </a:prstGeom>
        </p:spPr>
        <p:txBody>
          <a:bodyPr wrap="square" lIns="91440" tIns="45720" rIns="91440" bIns="45720" anchor="t">
            <a:spAutoFit/>
          </a:bodyPr>
          <a:lstStyle/>
          <a:p>
            <a:pPr lvl="1"/>
            <a:r>
              <a:rPr lang="en-US" sz="1150" b="1" dirty="0">
                <a:latin typeface="Arial"/>
                <a:cs typeface="Arial"/>
              </a:rPr>
              <a:t>Credit Policy Components</a:t>
            </a:r>
          </a:p>
          <a:p>
            <a:pPr marL="628650" lvl="1"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Terms of sale or how the firm proposes to sell its goods and services.</a:t>
            </a:r>
            <a:endParaRPr lang="en-US" sz="115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dirty="0">
                <a:latin typeface="Arial"/>
                <a:cs typeface="Arial"/>
              </a:rPr>
              <a:t>Credit analysis: Procedures and tools to determine between customers who will pay and customers who will not pay.</a:t>
            </a:r>
          </a:p>
          <a:p>
            <a:pPr marL="1085850" lvl="2" indent="-171450">
              <a:buFont typeface="Arial" panose="020B0604020202020204" pitchFamily="34" charset="0"/>
              <a:buChar char="•"/>
            </a:pPr>
            <a:r>
              <a:rPr lang="en-US" sz="1150" dirty="0">
                <a:latin typeface="Arial"/>
                <a:cs typeface="Arial"/>
              </a:rPr>
              <a:t>Collection policy: After credit has been granted, the firm has the potential problem of collecting the cash, for which it must establish a collection policy.</a:t>
            </a:r>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150" dirty="0">
                <a:latin typeface="Arial"/>
                <a:cs typeface="Arial"/>
              </a:rPr>
              <a:t>The optimal amount of credit is determined by the point at which the incremental cash flows from increased sales are exactly equal to the incremental costs of carrying the increase in investment in accounts receivable.</a:t>
            </a:r>
            <a:endParaRPr lang="en-US" sz="11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D0E1A4C3-0049-F3B9-0BC3-6892A4A17E22}"/>
              </a:ext>
            </a:extLst>
          </p:cNvPr>
          <p:cNvSpPr/>
          <p:nvPr/>
        </p:nvSpPr>
        <p:spPr>
          <a:xfrm>
            <a:off x="185173" y="816378"/>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Credit and Inventory Management</a:t>
            </a:r>
          </a:p>
        </p:txBody>
      </p:sp>
      <p:sp>
        <p:nvSpPr>
          <p:cNvPr id="10" name="CuadroTexto 9">
            <a:extLst>
              <a:ext uri="{FF2B5EF4-FFF2-40B4-BE49-F238E27FC236}">
                <a16:creationId xmlns:a16="http://schemas.microsoft.com/office/drawing/2014/main" id="{7995AED2-DC26-7F12-FE73-2BDBBCCC92BD}"/>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406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7140" y="1340133"/>
            <a:ext cx="3457181" cy="2677656"/>
          </a:xfrm>
          <a:prstGeom prst="rect">
            <a:avLst/>
          </a:prstGeom>
        </p:spPr>
        <p:txBody>
          <a:bodyPr wrap="square" lIns="91440" tIns="45720" rIns="91440" bIns="45720" anchor="t">
            <a:spAutoFit/>
          </a:bodyPr>
          <a:lstStyle/>
          <a:p>
            <a:pPr marL="171450" indent="-171450" algn="l">
              <a:buFont typeface="Arial" panose="020B0604020202020204" pitchFamily="34" charset="0"/>
              <a:buChar char="•"/>
            </a:pPr>
            <a:r>
              <a:rPr lang="en-US" sz="1200" b="0" i="0" dirty="0">
                <a:solidFill>
                  <a:srgbClr val="212121"/>
                </a:solidFill>
                <a:effectLst/>
                <a:latin typeface="Arial"/>
                <a:cs typeface="Arial"/>
              </a:rPr>
              <a:t>Inventory management means a business strategy, which deals with managing order processing, manufacturing, storing, and selling raw materials and finished goods.</a:t>
            </a:r>
          </a:p>
          <a:p>
            <a:pPr marL="171450" indent="-171450" algn="l">
              <a:buFont typeface="Arial" panose="020B0604020202020204" pitchFamily="34" charset="0"/>
              <a:buChar char="•"/>
            </a:pPr>
            <a:endParaRPr lang="en-US" sz="1200" dirty="0">
              <a:solidFill>
                <a:srgbClr val="21212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solidFill>
                  <a:srgbClr val="212121"/>
                </a:solidFill>
                <a:effectLst/>
                <a:latin typeface="Arial"/>
                <a:cs typeface="Arial"/>
              </a:rPr>
              <a:t>Ensures product availability at warehouses, retailers, and distributors.</a:t>
            </a:r>
            <a:r>
              <a:rPr lang="en-US" sz="1200" dirty="0">
                <a:solidFill>
                  <a:srgbClr val="212121"/>
                </a:solidFill>
                <a:latin typeface="Arial"/>
                <a:cs typeface="Arial"/>
              </a:rPr>
              <a:t> </a:t>
            </a:r>
          </a:p>
          <a:p>
            <a:pPr marL="171450" indent="-171450">
              <a:buFont typeface="Arial" panose="020B0604020202020204" pitchFamily="34" charset="0"/>
              <a:buChar char="•"/>
            </a:pPr>
            <a:endParaRPr lang="en-US" sz="1200" dirty="0">
              <a:solidFill>
                <a:srgbClr val="21212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dirty="0">
                <a:solidFill>
                  <a:srgbClr val="212121"/>
                </a:solidFill>
                <a:effectLst/>
                <a:latin typeface="Arial"/>
                <a:cs typeface="Arial"/>
              </a:rPr>
              <a:t>Businesses of all sizes, and industries use it to meet consumer demands and grow sales.</a:t>
            </a:r>
          </a:p>
          <a:p>
            <a:pPr marL="171450" indent="-171450" algn="l">
              <a:buFont typeface="Arial" panose="020B0604020202020204" pitchFamily="34" charset="0"/>
              <a:buChar char="•"/>
            </a:pPr>
            <a:endParaRPr lang="en-US" sz="1200" dirty="0">
              <a:solidFill>
                <a:srgbClr val="21212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dirty="0">
                <a:solidFill>
                  <a:srgbClr val="212121"/>
                </a:solidFill>
                <a:effectLst/>
                <a:latin typeface="Arial"/>
                <a:cs typeface="Arial"/>
              </a:rPr>
              <a:t>There are several stock management techniques like stock review, just-in-time, and ABC analysis</a:t>
            </a:r>
            <a:r>
              <a:rPr lang="en-US" sz="1200" dirty="0">
                <a:solidFill>
                  <a:srgbClr val="212121"/>
                </a:solidFill>
                <a:latin typeface="Arial"/>
                <a:cs typeface="Arial"/>
              </a:rPr>
              <a:t>.</a:t>
            </a:r>
            <a:endParaRPr lang="en-US" sz="1200" b="1" i="0" u="sng" dirty="0">
              <a:solidFill>
                <a:srgbClr val="062527"/>
              </a:solidFill>
              <a:effectLst/>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D0E1A4C3-0049-F3B9-0BC3-6892A4A17E22}"/>
              </a:ext>
            </a:extLst>
          </p:cNvPr>
          <p:cNvSpPr/>
          <p:nvPr/>
        </p:nvSpPr>
        <p:spPr>
          <a:xfrm>
            <a:off x="185173" y="816378"/>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Credit and Inventory Management</a:t>
            </a:r>
          </a:p>
        </p:txBody>
      </p:sp>
      <p:sp>
        <p:nvSpPr>
          <p:cNvPr id="8" name="Título 1">
            <a:extLst>
              <a:ext uri="{FF2B5EF4-FFF2-40B4-BE49-F238E27FC236}">
                <a16:creationId xmlns:a16="http://schemas.microsoft.com/office/drawing/2014/main" id="{600FD42C-AAA2-589F-65E3-9818AA3DDB78}"/>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10" name="CuadroTexto 9">
            <a:extLst>
              <a:ext uri="{FF2B5EF4-FFF2-40B4-BE49-F238E27FC236}">
                <a16:creationId xmlns:a16="http://schemas.microsoft.com/office/drawing/2014/main" id="{7995AED2-DC26-7F12-FE73-2BDBBCCC92BD}"/>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5098D7E5-5479-8BF3-B834-79D2C5219B4C}"/>
              </a:ext>
            </a:extLst>
          </p:cNvPr>
          <p:cNvPicPr>
            <a:picLocks noChangeAspect="1"/>
          </p:cNvPicPr>
          <p:nvPr/>
        </p:nvPicPr>
        <p:blipFill>
          <a:blip r:embed="rId2"/>
          <a:stretch>
            <a:fillRect/>
          </a:stretch>
        </p:blipFill>
        <p:spPr>
          <a:xfrm>
            <a:off x="4464620" y="1285066"/>
            <a:ext cx="4112845" cy="2397153"/>
          </a:xfrm>
          <a:prstGeom prst="rect">
            <a:avLst/>
          </a:prstGeom>
        </p:spPr>
      </p:pic>
    </p:spTree>
    <p:extLst>
      <p:ext uri="{BB962C8B-B14F-4D97-AF65-F5344CB8AC3E}">
        <p14:creationId xmlns:p14="http://schemas.microsoft.com/office/powerpoint/2010/main" val="410124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09143" y="1219158"/>
            <a:ext cx="3788228" cy="3231654"/>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200" b="0" i="0" dirty="0">
                <a:solidFill>
                  <a:srgbClr val="212121"/>
                </a:solidFill>
                <a:effectLst/>
                <a:latin typeface="Arial"/>
                <a:cs typeface="Arial"/>
              </a:rPr>
              <a:t>Shortages of inventory might be problematic</a:t>
            </a:r>
            <a:r>
              <a:rPr lang="en-US" sz="1200" dirty="0">
                <a:solidFill>
                  <a:srgbClr val="212121"/>
                </a:solidFill>
                <a:latin typeface="Arial"/>
                <a:cs typeface="Arial"/>
              </a:rPr>
              <a:t>; </a:t>
            </a:r>
            <a:r>
              <a:rPr lang="en-US" sz="1200" b="0" i="0" dirty="0">
                <a:solidFill>
                  <a:srgbClr val="212121"/>
                </a:solidFill>
                <a:effectLst/>
                <a:latin typeface="Arial"/>
                <a:cs typeface="Arial"/>
              </a:rPr>
              <a:t>having too much can lead to damage and waste due to demand fluctuations</a:t>
            </a:r>
            <a:r>
              <a:rPr lang="en-US" sz="1200" dirty="0">
                <a:solidFill>
                  <a:srgbClr val="212121"/>
                </a:solidFill>
                <a:latin typeface="Arial"/>
                <a:cs typeface="Arial"/>
              </a:rPr>
              <a:t>.</a:t>
            </a:r>
            <a:endParaRPr lang="en-US" sz="1200" dirty="0">
              <a:solidFill>
                <a:srgbClr val="21212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b="0" i="0" dirty="0">
              <a:solidFill>
                <a:srgbClr val="212121"/>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dirty="0">
                <a:solidFill>
                  <a:srgbClr val="212121"/>
                </a:solidFill>
                <a:effectLst/>
                <a:latin typeface="Arial"/>
                <a:cs typeface="Arial"/>
              </a:rPr>
              <a:t>Addressing complex business decisions, such as reordering, restocking, pricing, and distributing products in response to market demand</a:t>
            </a:r>
            <a:r>
              <a:rPr lang="en-US" sz="1200" dirty="0">
                <a:solidFill>
                  <a:srgbClr val="212121"/>
                </a:solidFill>
                <a:latin typeface="Arial"/>
                <a:cs typeface="Arial"/>
              </a:rPr>
              <a:t>.</a:t>
            </a:r>
            <a:endParaRPr lang="en-US" sz="1200" b="0" i="0" dirty="0">
              <a:solidFill>
                <a:srgbClr val="212121"/>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a:solidFill>
                <a:srgbClr val="21212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dirty="0">
                <a:solidFill>
                  <a:srgbClr val="212121"/>
                </a:solidFill>
                <a:effectLst/>
                <a:latin typeface="Arial"/>
                <a:cs typeface="Arial"/>
              </a:rPr>
              <a:t>All this is made possible by tracking inventory (inputs/ingredients and outputs/products) at every level, including warehousing and distribution</a:t>
            </a:r>
            <a:r>
              <a:rPr lang="en-US" sz="1200" dirty="0">
                <a:solidFill>
                  <a:srgbClr val="212121"/>
                </a:solidFill>
                <a:latin typeface="Arial"/>
                <a:cs typeface="Arial"/>
              </a:rPr>
              <a:t>.</a:t>
            </a:r>
            <a:endParaRPr lang="en-US" sz="1200" b="0" i="0" dirty="0">
              <a:solidFill>
                <a:srgbClr val="212121"/>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sz="1200" dirty="0">
              <a:solidFill>
                <a:srgbClr val="212121"/>
              </a:solidFill>
              <a:latin typeface="Arial" panose="020B0604020202020204" pitchFamily="34" charset="0"/>
              <a:cs typeface="Arial" panose="020B0604020202020204" pitchFamily="34" charset="0"/>
            </a:endParaRPr>
          </a:p>
          <a:p>
            <a:pPr algn="l"/>
            <a:r>
              <a:rPr lang="en-US" sz="1200" b="0" i="0" dirty="0">
                <a:solidFill>
                  <a:srgbClr val="212121"/>
                </a:solidFill>
                <a:effectLst/>
                <a:latin typeface="Arial" panose="020B0604020202020204" pitchFamily="34" charset="0"/>
                <a:cs typeface="Arial" panose="020B0604020202020204" pitchFamily="34" charset="0"/>
              </a:rPr>
              <a:t>The idea is risk mitigation of scarcity or excess inventory at any given point in time; in addition, the timely availability of products reflects in customer satisfaction and increased sales.</a:t>
            </a:r>
          </a:p>
          <a:p>
            <a:pPr marL="171450" indent="-171450" algn="l">
              <a:buFont typeface="Arial" panose="020B0604020202020204" pitchFamily="34" charset="0"/>
              <a:buChar char="•"/>
            </a:pPr>
            <a:endParaRPr lang="en-US" sz="1200" b="0" i="0" dirty="0">
              <a:solidFill>
                <a:srgbClr val="212121"/>
              </a:solidFill>
              <a:effectLst/>
              <a:latin typeface="Arial" panose="020B0604020202020204" pitchFamily="34" charset="0"/>
              <a:cs typeface="Arial" panose="020B0604020202020204" pitchFamily="34" charset="0"/>
            </a:endParaRPr>
          </a:p>
        </p:txBody>
      </p:sp>
      <p:sp>
        <p:nvSpPr>
          <p:cNvPr id="7" name="Rectangle 4">
            <a:extLst>
              <a:ext uri="{FF2B5EF4-FFF2-40B4-BE49-F238E27FC236}">
                <a16:creationId xmlns:a16="http://schemas.microsoft.com/office/drawing/2014/main" id="{D0E1A4C3-0049-F3B9-0BC3-6892A4A17E22}"/>
              </a:ext>
            </a:extLst>
          </p:cNvPr>
          <p:cNvSpPr/>
          <p:nvPr/>
        </p:nvSpPr>
        <p:spPr>
          <a:xfrm>
            <a:off x="185173" y="816378"/>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Credit and Inventory Management</a:t>
            </a:r>
          </a:p>
        </p:txBody>
      </p:sp>
      <p:sp>
        <p:nvSpPr>
          <p:cNvPr id="8" name="Título 1">
            <a:extLst>
              <a:ext uri="{FF2B5EF4-FFF2-40B4-BE49-F238E27FC236}">
                <a16:creationId xmlns:a16="http://schemas.microsoft.com/office/drawing/2014/main" id="{600FD42C-AAA2-589F-65E3-9818AA3DDB78}"/>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10" name="CuadroTexto 9">
            <a:extLst>
              <a:ext uri="{FF2B5EF4-FFF2-40B4-BE49-F238E27FC236}">
                <a16:creationId xmlns:a16="http://schemas.microsoft.com/office/drawing/2014/main" id="{7995AED2-DC26-7F12-FE73-2BDBBCCC92BD}"/>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pic>
        <p:nvPicPr>
          <p:cNvPr id="2" name="Imagen 1">
            <a:extLst>
              <a:ext uri="{FF2B5EF4-FFF2-40B4-BE49-F238E27FC236}">
                <a16:creationId xmlns:a16="http://schemas.microsoft.com/office/drawing/2014/main" id="{57FABC4E-3954-DA80-D2A4-362E6498A674}"/>
              </a:ext>
            </a:extLst>
          </p:cNvPr>
          <p:cNvPicPr>
            <a:picLocks noChangeAspect="1"/>
          </p:cNvPicPr>
          <p:nvPr/>
        </p:nvPicPr>
        <p:blipFill>
          <a:blip r:embed="rId2"/>
          <a:stretch>
            <a:fillRect/>
          </a:stretch>
        </p:blipFill>
        <p:spPr>
          <a:xfrm>
            <a:off x="185173" y="1345191"/>
            <a:ext cx="4023970" cy="2863952"/>
          </a:xfrm>
          <a:prstGeom prst="rect">
            <a:avLst/>
          </a:prstGeom>
        </p:spPr>
      </p:pic>
      <p:sp>
        <p:nvSpPr>
          <p:cNvPr id="4" name="Rectangle 4">
            <a:extLst>
              <a:ext uri="{FF2B5EF4-FFF2-40B4-BE49-F238E27FC236}">
                <a16:creationId xmlns:a16="http://schemas.microsoft.com/office/drawing/2014/main" id="{132E45F6-8CDD-F4E8-0616-0DDB80410BAA}"/>
              </a:ext>
            </a:extLst>
          </p:cNvPr>
          <p:cNvSpPr/>
          <p:nvPr/>
        </p:nvSpPr>
        <p:spPr>
          <a:xfrm>
            <a:off x="-112783" y="1330787"/>
            <a:ext cx="5149242" cy="214482"/>
          </a:xfrm>
          <a:prstGeom prst="rect">
            <a:avLst/>
          </a:prstGeom>
        </p:spPr>
        <p:txBody>
          <a:bodyPr wrap="square">
            <a:spAutoFit/>
          </a:bodyPr>
          <a:lstStyle/>
          <a:p>
            <a:pPr lvl="1">
              <a:lnSpc>
                <a:spcPct val="107000"/>
              </a:lnSpc>
            </a:pPr>
            <a:r>
              <a:rPr lang="en-GB" sz="800" b="1" dirty="0">
                <a:solidFill>
                  <a:srgbClr val="0099CC"/>
                </a:solidFill>
                <a:latin typeface="Arial" panose="020B0604020202020204" pitchFamily="34" charset="0"/>
                <a:ea typeface="Calibri" panose="020F0502020204030204" pitchFamily="34" charset="0"/>
                <a:cs typeface="Arial" panose="020B0604020202020204" pitchFamily="34" charset="0"/>
              </a:rPr>
              <a:t>Techniques</a:t>
            </a:r>
            <a:endParaRPr lang="en-GB" sz="800" b="1" dirty="0">
              <a:solidFill>
                <a:srgbClr val="0099CC"/>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584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822104" y="2023307"/>
            <a:ext cx="3031799" cy="973625"/>
          </a:xfrm>
          <a:prstGeom prst="rect">
            <a:avLst/>
          </a:prstGeom>
        </p:spPr>
        <p:txBody>
          <a:bodyPr lIns="68580" tIns="34290" rIns="68580" bIns="34290" anchor="t">
            <a:noAutofit/>
          </a:bodyPr>
          <a:lstStyle>
            <a:defPPr>
              <a:defRPr lang="es-E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pPr algn="l"/>
            <a:r>
              <a:rPr lang="en-US" sz="2800" b="1" dirty="0">
                <a:solidFill>
                  <a:schemeClr val="bg1"/>
                </a:solidFill>
                <a:latin typeface="Georgia"/>
              </a:rPr>
              <a:t>Thank You</a:t>
            </a:r>
            <a:endParaRPr lang="en-GB" sz="2800" b="1">
              <a:solidFill>
                <a:schemeClr val="bg1"/>
              </a:solidFill>
              <a:latin typeface="Georgia"/>
            </a:endParaRPr>
          </a:p>
        </p:txBody>
      </p:sp>
    </p:spTree>
    <p:extLst>
      <p:ext uri="{BB962C8B-B14F-4D97-AF65-F5344CB8AC3E}">
        <p14:creationId xmlns:p14="http://schemas.microsoft.com/office/powerpoint/2010/main" val="10603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E3024B4-FD36-C248-9FD3-F99D3C39D7DF}"/>
              </a:ext>
            </a:extLst>
          </p:cNvPr>
          <p:cNvSpPr/>
          <p:nvPr/>
        </p:nvSpPr>
        <p:spPr>
          <a:xfrm>
            <a:off x="3503715" y="4630020"/>
            <a:ext cx="5388013" cy="246221"/>
          </a:xfrm>
          <a:prstGeom prst="rect">
            <a:avLst/>
          </a:prstGeom>
        </p:spPr>
        <p:txBody>
          <a:bodyPr wrap="none">
            <a:spAutoFit/>
          </a:bodyPr>
          <a:lstStyle/>
          <a:p>
            <a:r>
              <a:rPr lang="en-US" sz="1000" spc="600" dirty="0">
                <a:solidFill>
                  <a:schemeClr val="bg1"/>
                </a:solidFill>
                <a:latin typeface="Arial" panose="020B0604020202020204" pitchFamily="34" charset="0"/>
                <a:cs typeface="Arial" panose="020B0604020202020204" pitchFamily="34" charset="0"/>
              </a:rPr>
              <a:t>BARCELONA | MADRID | MALTA | ONLINE</a:t>
            </a:r>
            <a:endParaRPr lang="ru-RU" sz="1000" spc="600" dirty="0">
              <a:solidFill>
                <a:schemeClr val="bg1"/>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5E36F6C6-3B6E-7146-BBE0-74177132A910}"/>
              </a:ext>
            </a:extLst>
          </p:cNvPr>
          <p:cNvSpPr txBox="1">
            <a:spLocks/>
          </p:cNvSpPr>
          <p:nvPr/>
        </p:nvSpPr>
        <p:spPr>
          <a:xfrm>
            <a:off x="931965" y="824170"/>
            <a:ext cx="5143500" cy="871151"/>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 sz="2000" b="1" dirty="0">
                <a:solidFill>
                  <a:schemeClr val="bg1"/>
                </a:solidFill>
                <a:latin typeface="Georgia"/>
              </a:rPr>
              <a:t>Lesson Topics and Content</a:t>
            </a:r>
          </a:p>
          <a:p>
            <a:pPr algn="l"/>
            <a:endParaRPr lang="en" sz="2000" b="1" dirty="0">
              <a:solidFill>
                <a:schemeClr val="bg1"/>
              </a:solidFill>
              <a:latin typeface="Georgia" panose="02040502050405020303" pitchFamily="18" charset="0"/>
            </a:endParaRPr>
          </a:p>
          <a:p>
            <a:pPr algn="l"/>
            <a:r>
              <a:rPr lang="en" sz="2000" b="1" dirty="0">
                <a:solidFill>
                  <a:schemeClr val="bg1"/>
                </a:solidFill>
                <a:latin typeface="Georgia"/>
              </a:rPr>
              <a:t>  </a:t>
            </a:r>
            <a:endParaRPr lang="en-GB" sz="2000" b="1">
              <a:solidFill>
                <a:schemeClr val="bg1"/>
              </a:solidFill>
              <a:latin typeface="Georgia" panose="02040502050405020303" pitchFamily="18" charset="0"/>
            </a:endParaRPr>
          </a:p>
        </p:txBody>
      </p:sp>
      <p:sp>
        <p:nvSpPr>
          <p:cNvPr id="4" name="CuadroTexto 3">
            <a:extLst>
              <a:ext uri="{FF2B5EF4-FFF2-40B4-BE49-F238E27FC236}">
                <a16:creationId xmlns:a16="http://schemas.microsoft.com/office/drawing/2014/main" id="{2AD0C48E-92A4-A323-BF4E-1946FEBF2B21}"/>
              </a:ext>
            </a:extLst>
          </p:cNvPr>
          <p:cNvSpPr txBox="1"/>
          <p:nvPr/>
        </p:nvSpPr>
        <p:spPr>
          <a:xfrm>
            <a:off x="1009963" y="1498102"/>
            <a:ext cx="6714288" cy="1561261"/>
          </a:xfrm>
          <a:prstGeom prst="rect">
            <a:avLst/>
          </a:prstGeom>
          <a:noFill/>
        </p:spPr>
        <p:txBody>
          <a:bodyPr wrap="square" lIns="91440" tIns="45720" rIns="91440" bIns="45720" anchor="t">
            <a:spAutoFit/>
          </a:bodyPr>
          <a:lstStyle/>
          <a:p>
            <a:pPr>
              <a:lnSpc>
                <a:spcPct val="107000"/>
              </a:lnSpc>
              <a:spcAft>
                <a:spcPts val="800"/>
              </a:spcAft>
            </a:pPr>
            <a:r>
              <a:rPr lang="en-GB" sz="1400" dirty="0">
                <a:solidFill>
                  <a:schemeClr val="bg1"/>
                </a:solidFill>
                <a:effectLst/>
                <a:latin typeface="Arial"/>
                <a:ea typeface="Calibri" panose="020F0502020204030204" pitchFamily="34" charset="0"/>
                <a:cs typeface="Arial"/>
              </a:rPr>
              <a:t>Short-Term Financial Planning and Management:</a:t>
            </a:r>
            <a:r>
              <a:rPr lang="en-GB" sz="1400" dirty="0">
                <a:solidFill>
                  <a:schemeClr val="bg1"/>
                </a:solidFill>
                <a:latin typeface="Arial"/>
                <a:ea typeface="Calibri" panose="020F0502020204030204" pitchFamily="34" charset="0"/>
                <a:cs typeface="Arial"/>
              </a:rPr>
              <a:t>  </a:t>
            </a:r>
            <a:endParaRPr lang="en-US"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a:ea typeface="Calibri" panose="020F0502020204030204" pitchFamily="34" charset="0"/>
                <a:cs typeface="Arial"/>
              </a:rPr>
              <a:t>Short-Term Finance and Planning</a:t>
            </a:r>
          </a:p>
          <a:p>
            <a:pPr marL="628650" lvl="1" indent="-171450">
              <a:lnSpc>
                <a:spcPct val="107000"/>
              </a:lnSpc>
              <a:buFontTx/>
              <a:buChar char="-"/>
            </a:pP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a:ea typeface="Calibri" panose="020F0502020204030204" pitchFamily="34" charset="0"/>
                <a:cs typeface="Arial"/>
              </a:rPr>
              <a:t>Cash and Liquidity Management</a:t>
            </a:r>
          </a:p>
          <a:p>
            <a:pPr marL="628650" lvl="1" indent="-171450">
              <a:lnSpc>
                <a:spcPct val="107000"/>
              </a:lnSpc>
              <a:buFontTx/>
              <a:buChar char="-"/>
            </a:pPr>
            <a:endParaRPr lang="en-US" sz="14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28650" lvl="1" indent="-171450">
              <a:lnSpc>
                <a:spcPct val="107000"/>
              </a:lnSpc>
              <a:buFontTx/>
              <a:buChar char="-"/>
            </a:pPr>
            <a:r>
              <a:rPr lang="en-GB" sz="1400" dirty="0">
                <a:solidFill>
                  <a:schemeClr val="bg1"/>
                </a:solidFill>
                <a:effectLst/>
                <a:latin typeface="Arial"/>
                <a:ea typeface="Calibri" panose="020F0502020204030204" pitchFamily="34" charset="0"/>
                <a:cs typeface="Arial"/>
              </a:rPr>
              <a:t>Credit and Inventory Management</a:t>
            </a:r>
            <a:endParaRPr lang="en-US" sz="1400">
              <a:solidFill>
                <a:schemeClr val="bg1"/>
              </a:solidFill>
              <a:effectLst/>
              <a:latin typeface="Arial"/>
              <a:ea typeface="Calibri" panose="020F0502020204030204" pitchFamily="34" charset="0"/>
              <a:cs typeface="Arial"/>
            </a:endParaRPr>
          </a:p>
        </p:txBody>
      </p:sp>
    </p:spTree>
    <p:extLst>
      <p:ext uri="{BB962C8B-B14F-4D97-AF65-F5344CB8AC3E}">
        <p14:creationId xmlns:p14="http://schemas.microsoft.com/office/powerpoint/2010/main" val="280043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844" y="1165693"/>
            <a:ext cx="6650677" cy="3416320"/>
          </a:xfrm>
          <a:prstGeom prst="rect">
            <a:avLst/>
          </a:prstGeom>
        </p:spPr>
        <p:txBody>
          <a:bodyPr wrap="square" lIns="91440" tIns="45720" rIns="91440" bIns="45720" anchor="t">
            <a:spAutoFit/>
          </a:bodyPr>
          <a:lstStyle/>
          <a:p>
            <a:pPr marL="628650" lvl="1" indent="-171450">
              <a:buFont typeface="Wingdings" panose="05000000000000000000" pitchFamily="2" charset="2"/>
              <a:buChar char="Ø"/>
            </a:pPr>
            <a:endParaRPr lang="en-GB"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A financial plan outlining investment and other financial goals for the coming fiscal year, for example ordering raw materials or cash payments.</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The most important difference between short-term and long-term finance is in the timing of cash flows - cash inflows and outflows that occur within a year.</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Short-term finance is concerned with the analysis of decisions that affect current assets and current liabilities or working capital, and involves less uncertainty, and are more adjustable than long-term financial plans.</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Short-term financial strategies aims goals that would benefit the firm’s long-term strategies.</a:t>
            </a:r>
          </a:p>
          <a:p>
            <a:pPr marL="1085850" lvl="2"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200" dirty="0">
                <a:latin typeface="Arial"/>
                <a:cs typeface="Arial"/>
              </a:rPr>
              <a:t>The cash budget is a primary tool of short-term financial planning.</a:t>
            </a:r>
            <a:endParaRPr lang="en-US" sz="12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pPr>
            <a:endParaRPr lang="en-US" sz="120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C80D4669-8843-3BE0-8442-A5C15D20FCC0}"/>
              </a:ext>
            </a:extLst>
          </p:cNvPr>
          <p:cNvSpPr/>
          <p:nvPr/>
        </p:nvSpPr>
        <p:spPr>
          <a:xfrm>
            <a:off x="169825"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Short-Term Financial Planning and Management</a:t>
            </a:r>
          </a:p>
        </p:txBody>
      </p:sp>
      <p:sp>
        <p:nvSpPr>
          <p:cNvPr id="5" name="CuadroTexto 4">
            <a:extLst>
              <a:ext uri="{FF2B5EF4-FFF2-40B4-BE49-F238E27FC236}">
                <a16:creationId xmlns:a16="http://schemas.microsoft.com/office/drawing/2014/main" id="{3BF56039-E36D-38C1-C243-DF90B54448AA}"/>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6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347" y="1341118"/>
            <a:ext cx="5828174" cy="1421928"/>
          </a:xfrm>
          <a:prstGeom prst="rect">
            <a:avLst/>
          </a:prstGeom>
        </p:spPr>
        <p:txBody>
          <a:bodyPr wrap="square" lIns="91440" tIns="45720" rIns="91440" bIns="45720" anchor="t">
            <a:spAutoFit/>
          </a:bodyPr>
          <a:lstStyle/>
          <a:p>
            <a:pPr marL="171450" indent="-171450">
              <a:lnSpc>
                <a:spcPct val="90000"/>
              </a:lnSpc>
              <a:buFont typeface="Arial" panose="020B0604020202020204" pitchFamily="34" charset="0"/>
              <a:buChar char="•"/>
            </a:pPr>
            <a:r>
              <a:rPr lang="en-US" sz="1200" dirty="0">
                <a:latin typeface="Arial"/>
                <a:cs typeface="Arial"/>
              </a:rPr>
              <a:t>Managing short-term cash flows involves the minimization of costs.</a:t>
            </a:r>
          </a:p>
          <a:p>
            <a:pPr marL="171450" indent="-171450">
              <a:lnSpc>
                <a:spcPct val="9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dirty="0">
                <a:latin typeface="Arial"/>
                <a:cs typeface="Arial"/>
              </a:rPr>
              <a:t>The two major costs are carrying costs (the interest and related costs incurred by overinvesting in short-term assets such as cash) and shortage costs (the cost of running out of short-term assets).</a:t>
            </a:r>
          </a:p>
          <a:p>
            <a:pPr marL="171450" indent="-171450">
              <a:lnSpc>
                <a:spcPct val="9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dirty="0">
                <a:latin typeface="Arial"/>
                <a:cs typeface="Arial"/>
              </a:rPr>
              <a:t>The objective of managing short-term finance and short-term financial planning is to find the optimal trade-off between these costs.</a:t>
            </a:r>
            <a:endParaRPr lang="en-US" altLang="en-US" sz="1200" dirty="0">
              <a:latin typeface="Arial"/>
              <a:cs typeface="Arial"/>
            </a:endParaRPr>
          </a:p>
        </p:txBody>
      </p:sp>
      <p:sp>
        <p:nvSpPr>
          <p:cNvPr id="2" name="Rectangle 4">
            <a:extLst>
              <a:ext uri="{FF2B5EF4-FFF2-40B4-BE49-F238E27FC236}">
                <a16:creationId xmlns:a16="http://schemas.microsoft.com/office/drawing/2014/main" id="{15711DB6-81D3-F62C-0240-ECF346C82DEB}"/>
              </a:ext>
            </a:extLst>
          </p:cNvPr>
          <p:cNvSpPr/>
          <p:nvPr/>
        </p:nvSpPr>
        <p:spPr>
          <a:xfrm>
            <a:off x="185173" y="816378"/>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Short-Term Financial Planning and Management</a:t>
            </a:r>
          </a:p>
        </p:txBody>
      </p:sp>
      <p:sp>
        <p:nvSpPr>
          <p:cNvPr id="5" name="Título 1">
            <a:extLst>
              <a:ext uri="{FF2B5EF4-FFF2-40B4-BE49-F238E27FC236}">
                <a16:creationId xmlns:a16="http://schemas.microsoft.com/office/drawing/2014/main" id="{D1EAEB35-1E51-9A65-2203-7991917CB195}"/>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6FBEDCD6-7599-46D7-9E6E-FD363F6015E5}"/>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491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386" y="1286670"/>
            <a:ext cx="6650677" cy="2746906"/>
          </a:xfrm>
          <a:prstGeom prst="rect">
            <a:avLst/>
          </a:prstGeom>
        </p:spPr>
        <p:txBody>
          <a:bodyPr wrap="square" lIns="91440" tIns="45720" rIns="91440" bIns="45720" anchor="t">
            <a:spAutoFit/>
          </a:bodyPr>
          <a:lstStyle/>
          <a:p>
            <a:pPr lvl="2"/>
            <a:r>
              <a:rPr lang="en-US" sz="1150" b="1" dirty="0">
                <a:latin typeface="Arial"/>
                <a:cs typeface="Arial"/>
              </a:rPr>
              <a:t>The Issues with Short-Term Finance and Planning:</a:t>
            </a:r>
            <a:endParaRPr lang="en-US"/>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What is a reasonable level of cash to keep on hand (in a bank) to pay bills?</a:t>
            </a: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How much should the firm borrow in the short term? </a:t>
            </a: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How much credit should be extended to customers?</a:t>
            </a:r>
          </a:p>
          <a:p>
            <a:pPr lvl="2"/>
            <a:r>
              <a:rPr lang="en-US" sz="1150" dirty="0">
                <a:latin typeface="Arial" panose="020B0604020202020204" pitchFamily="34" charset="0"/>
                <a:cs typeface="Arial" panose="020B0604020202020204" pitchFamily="34" charset="0"/>
              </a:rPr>
              <a:t> </a:t>
            </a:r>
            <a:endParaRPr lang="en-US" sz="115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b="1" dirty="0">
                <a:latin typeface="Arial"/>
                <a:cs typeface="Arial"/>
              </a:rPr>
              <a:t>Components of Working Capital:</a:t>
            </a: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50" dirty="0">
                <a:latin typeface="Arial"/>
                <a:cs typeface="Arial"/>
              </a:rPr>
              <a:t>Current Assets: Inventories or Marketable Securities</a:t>
            </a: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Current Liabilities: Accounts Payable or notes Payable</a:t>
            </a:r>
          </a:p>
          <a:p>
            <a:pPr lvl="2"/>
            <a:endParaRPr lang="en-US" sz="1150" b="1" dirty="0">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r>
              <a:rPr lang="en-US" sz="1150" b="1">
                <a:latin typeface="Arial"/>
                <a:cs typeface="Arial"/>
              </a:rPr>
              <a:t>How much should the firm borrow in the short term?</a:t>
            </a:r>
            <a:endParaRPr lang="en-US" sz="1150" b="1">
              <a:latin typeface="Arial" panose="020B0604020202020204" pitchFamily="34" charset="0"/>
              <a:cs typeface="Arial" panose="020B0604020202020204" pitchFamily="34" charset="0"/>
            </a:endParaRPr>
          </a:p>
          <a:p>
            <a:pPr marL="1085850" lvl="2"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543050" lvl="3" indent="-171450">
              <a:buFont typeface="Wingdings" panose="05000000000000000000" pitchFamily="2" charset="2"/>
              <a:buChar char="ü"/>
            </a:pPr>
            <a:r>
              <a:rPr lang="en-US" sz="1150" dirty="0">
                <a:latin typeface="Arial" panose="020B0604020202020204" pitchFamily="34" charset="0"/>
                <a:cs typeface="Arial" panose="020B0604020202020204" pitchFamily="34" charset="0"/>
              </a:rPr>
              <a:t>How much credit should be extended to customers? </a:t>
            </a:r>
          </a:p>
          <a:p>
            <a:pPr lvl="2"/>
            <a:endParaRPr lang="en-US" sz="115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4ABF7EE1-9829-AB87-1F17-BDF0ECBFAEBD}"/>
              </a:ext>
            </a:extLst>
          </p:cNvPr>
          <p:cNvSpPr/>
          <p:nvPr/>
        </p:nvSpPr>
        <p:spPr>
          <a:xfrm>
            <a:off x="169825" y="814589"/>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Short-Term Financial Planning and Management</a:t>
            </a:r>
          </a:p>
        </p:txBody>
      </p:sp>
      <p:sp>
        <p:nvSpPr>
          <p:cNvPr id="3" name="Título 1">
            <a:extLst>
              <a:ext uri="{FF2B5EF4-FFF2-40B4-BE49-F238E27FC236}">
                <a16:creationId xmlns:a16="http://schemas.microsoft.com/office/drawing/2014/main" id="{E401A462-B3FD-E240-CF95-4A5D45D6A1AB}"/>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7" name="CuadroTexto 6">
            <a:extLst>
              <a:ext uri="{FF2B5EF4-FFF2-40B4-BE49-F238E27FC236}">
                <a16:creationId xmlns:a16="http://schemas.microsoft.com/office/drawing/2014/main" id="{96656D2D-A842-48C0-71A9-E0EC2A8A3A04}"/>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260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4242" y="1060247"/>
            <a:ext cx="6599892" cy="3824124"/>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en-US" sz="1200" dirty="0">
                <a:latin typeface="Arial"/>
                <a:cs typeface="Arial"/>
              </a:rPr>
              <a:t>The objective in cash management is to keep the investment in cash as low as possible while </a:t>
            </a:r>
            <a:r>
              <a:rPr lang="en-US" sz="1200">
                <a:latin typeface="Arial"/>
                <a:cs typeface="Arial"/>
              </a:rPr>
              <a:t>keeping</a:t>
            </a:r>
            <a:r>
              <a:rPr lang="en-US" sz="1200" dirty="0">
                <a:latin typeface="Arial"/>
                <a:cs typeface="Arial"/>
              </a:rPr>
              <a:t> the firm operating efficiently and effectively.</a:t>
            </a: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Managing short-term cash flows involves the minimizing of costs.</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The two major costs are carrying costs - the return forgone by keeping too much invested in short-term assets such as cash, and shortage costs - the cost of running out of short-term assets.</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The objective of managing short-term finance and doing short-term financial planning is to find the optimal trade-off between these two costs. </a:t>
            </a: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The financial manager seeks the optimal level of each of the current assets and can use the cash budget to identify short-term financial needs.</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The cash budget tells the manager what borrowing is required or what lending will be possible in the short run.</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a:cs typeface="Arial"/>
              </a:rPr>
              <a:t>The firm has available to it </a:t>
            </a:r>
            <a:r>
              <a:rPr lang="en-US" sz="1150">
                <a:latin typeface="Arial"/>
                <a:cs typeface="Arial"/>
              </a:rPr>
              <a:t>several</a:t>
            </a:r>
            <a:r>
              <a:rPr lang="en-US" sz="1150" dirty="0">
                <a:latin typeface="Arial"/>
                <a:cs typeface="Arial"/>
              </a:rPr>
              <a:t> possible ways of acquiring funds to meet short-term shortfalls, including unsecured and secured loans. </a:t>
            </a:r>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50" dirty="0">
              <a:latin typeface="Arial" panose="020B0604020202020204" pitchFamily="34" charset="0"/>
              <a:cs typeface="Arial" panose="020B0604020202020204" pitchFamily="34" charset="0"/>
            </a:endParaRPr>
          </a:p>
        </p:txBody>
      </p:sp>
      <p:sp>
        <p:nvSpPr>
          <p:cNvPr id="2" name="Rectangle 4">
            <a:extLst>
              <a:ext uri="{FF2B5EF4-FFF2-40B4-BE49-F238E27FC236}">
                <a16:creationId xmlns:a16="http://schemas.microsoft.com/office/drawing/2014/main" id="{E8E8E090-E2B7-7047-AF0F-741953B949F6}"/>
              </a:ext>
            </a:extLst>
          </p:cNvPr>
          <p:cNvSpPr/>
          <p:nvPr/>
        </p:nvSpPr>
        <p:spPr>
          <a:xfrm>
            <a:off x="483347" y="741834"/>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Cash and Liquidity Management</a:t>
            </a:r>
          </a:p>
        </p:txBody>
      </p:sp>
      <p:sp>
        <p:nvSpPr>
          <p:cNvPr id="8" name="CuadroTexto 7">
            <a:extLst>
              <a:ext uri="{FF2B5EF4-FFF2-40B4-BE49-F238E27FC236}">
                <a16:creationId xmlns:a16="http://schemas.microsoft.com/office/drawing/2014/main" id="{D476B448-74DE-D6F0-0B33-42E8D54C3375}"/>
              </a:ext>
            </a:extLst>
          </p:cNvPr>
          <p:cNvSpPr txBox="1"/>
          <p:nvPr/>
        </p:nvSpPr>
        <p:spPr>
          <a:xfrm>
            <a:off x="900770" y="398912"/>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402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2542" y="1342643"/>
            <a:ext cx="5818558" cy="2746906"/>
          </a:xfrm>
          <a:prstGeom prst="rect">
            <a:avLst/>
          </a:prstGeom>
        </p:spPr>
        <p:txBody>
          <a:bodyPr wrap="square" lIns="91440" tIns="45720" rIns="91440" bIns="45720" anchor="t">
            <a:spAutoFit/>
          </a:bodyPr>
          <a:lstStyle/>
          <a:p>
            <a:r>
              <a:rPr lang="en-US" sz="1150" b="1" dirty="0">
                <a:latin typeface="Arial"/>
                <a:cs typeface="Arial"/>
              </a:rPr>
              <a:t>Sources of Cash:</a:t>
            </a:r>
          </a:p>
          <a:p>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Increasing long-term debt (borrowing over the long term)</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Increasing equity (selling some stock) </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Increasing current liabilities (getting a 90-day loan) </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Decreasing current assets other than cash (selling some inventory for cash) </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Decreasing fixed assets (selling some property) </a:t>
            </a:r>
          </a:p>
          <a:p>
            <a:pPr marL="171450" indent="-171450">
              <a:buFont typeface="Arial" panose="020B0604020202020204" pitchFamily="34" charset="0"/>
              <a:buChar char="•"/>
            </a:pPr>
            <a:endParaRPr lang="en-US" sz="1150" b="1" dirty="0">
              <a:latin typeface="Arial" panose="020B0604020202020204" pitchFamily="34" charset="0"/>
              <a:cs typeface="Arial" panose="020B0604020202020204" pitchFamily="34" charset="0"/>
            </a:endParaRPr>
          </a:p>
          <a:p>
            <a:r>
              <a:rPr lang="en-US" sz="1150" b="1" dirty="0">
                <a:latin typeface="Arial"/>
                <a:cs typeface="Arial"/>
              </a:rPr>
              <a:t>Uses of Cash:</a:t>
            </a:r>
          </a:p>
          <a:p>
            <a:endParaRPr lang="en-US" sz="115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Decreasing long-term debt (paying off a long-term debt)</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Decreasing equity (repurchasing some stock) </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Decreasing current liabilities (paying off a 90-day loan) </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Increasing current assets other than cash (buying some inventory for cash)</a:t>
            </a:r>
          </a:p>
          <a:p>
            <a:pPr marL="171450" indent="-171450">
              <a:buFont typeface="Arial" panose="020B0604020202020204" pitchFamily="34" charset="0"/>
              <a:buChar char="•"/>
            </a:pPr>
            <a:r>
              <a:rPr lang="en-US" sz="1150" dirty="0">
                <a:latin typeface="Arial" panose="020B0604020202020204" pitchFamily="34" charset="0"/>
                <a:cs typeface="Arial" panose="020B0604020202020204" pitchFamily="34" charset="0"/>
              </a:rPr>
              <a:t>Increasing fixed assets (buying some property) </a:t>
            </a:r>
          </a:p>
        </p:txBody>
      </p:sp>
      <p:sp>
        <p:nvSpPr>
          <p:cNvPr id="8" name="Rectangle 4">
            <a:extLst>
              <a:ext uri="{FF2B5EF4-FFF2-40B4-BE49-F238E27FC236}">
                <a16:creationId xmlns:a16="http://schemas.microsoft.com/office/drawing/2014/main" id="{45909FC8-3549-4156-92D2-3740228831B2}"/>
              </a:ext>
            </a:extLst>
          </p:cNvPr>
          <p:cNvSpPr/>
          <p:nvPr/>
        </p:nvSpPr>
        <p:spPr>
          <a:xfrm>
            <a:off x="185173" y="816378"/>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Cash and Liquidity Management</a:t>
            </a:r>
          </a:p>
        </p:txBody>
      </p:sp>
      <p:sp>
        <p:nvSpPr>
          <p:cNvPr id="9" name="Título 1">
            <a:extLst>
              <a:ext uri="{FF2B5EF4-FFF2-40B4-BE49-F238E27FC236}">
                <a16:creationId xmlns:a16="http://schemas.microsoft.com/office/drawing/2014/main" id="{D5FC958E-FE8C-2CE0-D06B-7461CA654A3A}"/>
              </a:ext>
            </a:extLst>
          </p:cNvPr>
          <p:cNvSpPr txBox="1">
            <a:spLocks/>
          </p:cNvSpPr>
          <p:nvPr/>
        </p:nvSpPr>
        <p:spPr>
          <a:xfrm>
            <a:off x="6660962" y="190211"/>
            <a:ext cx="1704204" cy="431070"/>
          </a:xfrm>
          <a:prstGeom prst="rect">
            <a:avLst/>
          </a:prstGeom>
        </p:spPr>
        <p:txBody>
          <a:bodyPr lIns="91440" tIns="45720" rIns="91440" bIns="4572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 sz="1950" b="1" dirty="0">
              <a:solidFill>
                <a:srgbClr val="921824"/>
              </a:solidFill>
              <a:latin typeface="Georgia" panose="02040502050405020303" pitchFamily="18" charset="0"/>
            </a:endParaRPr>
          </a:p>
        </p:txBody>
      </p:sp>
      <p:sp>
        <p:nvSpPr>
          <p:cNvPr id="11" name="CuadroTexto 10">
            <a:extLst>
              <a:ext uri="{FF2B5EF4-FFF2-40B4-BE49-F238E27FC236}">
                <a16:creationId xmlns:a16="http://schemas.microsoft.com/office/drawing/2014/main" id="{F669C344-EF78-0874-6234-5DA6394D8176}"/>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125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7579" y="1016184"/>
            <a:ext cx="6348070" cy="2392963"/>
          </a:xfrm>
          <a:prstGeom prst="rect">
            <a:avLst/>
          </a:prstGeom>
        </p:spPr>
        <p:txBody>
          <a:bodyPr wrap="square" lIns="91440" tIns="45720" rIns="91440" bIns="45720" anchor="t">
            <a:spAutoFit/>
          </a:bodyPr>
          <a:lstStyle/>
          <a:p>
            <a:r>
              <a:rPr lang="en-GB" sz="1150" b="1" dirty="0">
                <a:latin typeface="Arial"/>
                <a:cs typeface="Arial"/>
              </a:rPr>
              <a:t>Short-Term Financial Planning and Management:  </a:t>
            </a:r>
            <a:endParaRPr lang="en-GB" sz="1150" b="1" dirty="0">
              <a:latin typeface="Arial" panose="020B0604020202020204" pitchFamily="34" charset="0"/>
              <a:cs typeface="Arial" panose="020B0604020202020204" pitchFamily="34" charset="0"/>
            </a:endParaRPr>
          </a:p>
          <a:p>
            <a:endParaRPr lang="en-GB" sz="1150" b="1" i="1" dirty="0">
              <a:latin typeface="Arial"/>
              <a:cs typeface="Arial"/>
            </a:endParaRPr>
          </a:p>
          <a:p>
            <a:pPr marL="628650" lvl="1" indent="-171450">
              <a:buFont typeface="Wingdings" panose="05000000000000000000" pitchFamily="2" charset="2"/>
              <a:buChar char="Ø"/>
            </a:pPr>
            <a:r>
              <a:rPr lang="en-GB" sz="1150" dirty="0">
                <a:latin typeface="Arial" panose="020B0604020202020204" pitchFamily="34" charset="0"/>
                <a:cs typeface="Arial" panose="020B0604020202020204" pitchFamily="34" charset="0"/>
              </a:rPr>
              <a:t>Short-Term Finance and Planning </a:t>
            </a:r>
          </a:p>
          <a:p>
            <a:pPr marL="1085850" lvl="2" indent="-171450">
              <a:buFont typeface="Wingdings" panose="05000000000000000000" pitchFamily="2" charset="2"/>
              <a:buChar char="ü"/>
            </a:pPr>
            <a:r>
              <a:rPr lang="en-US" sz="1150" dirty="0">
                <a:latin typeface="Arial"/>
                <a:cs typeface="Arial"/>
              </a:rPr>
              <a:t>The financial manager can use the cash budget to identify short-term financial needs. The cash budget tells the manager what borrowing is required or what lending will be possible in the short term. The firm has </a:t>
            </a:r>
            <a:r>
              <a:rPr lang="en-US" sz="1150">
                <a:latin typeface="Arial"/>
                <a:cs typeface="Arial"/>
              </a:rPr>
              <a:t>a few</a:t>
            </a:r>
            <a:r>
              <a:rPr lang="en-US" sz="1150" dirty="0">
                <a:latin typeface="Arial"/>
                <a:cs typeface="Arial"/>
              </a:rPr>
              <a:t> possible ways of acquiring funds to meet short-term shortfalls:</a:t>
            </a:r>
          </a:p>
          <a:p>
            <a:pPr marL="1085850" lvl="2" indent="-171450">
              <a:buFont typeface="Wingdings" panose="05000000000000000000" pitchFamily="2" charset="2"/>
              <a:buChar char="ü"/>
            </a:pPr>
            <a:endParaRPr lang="en-US" sz="1150" dirty="0">
              <a:latin typeface="Arial" panose="020B0604020202020204" pitchFamily="34" charset="0"/>
              <a:cs typeface="Arial" panose="020B0604020202020204" pitchFamily="34" charset="0"/>
            </a:endParaRPr>
          </a:p>
          <a:p>
            <a:pPr lvl="2"/>
            <a:r>
              <a:rPr lang="en-US" sz="1150" dirty="0">
                <a:latin typeface="Arial" panose="020B0604020202020204" pitchFamily="34" charset="0"/>
                <a:cs typeface="Arial" panose="020B0604020202020204" pitchFamily="34" charset="0"/>
              </a:rPr>
              <a:t>	(1) Unsecured bank borrowing from a bank</a:t>
            </a:r>
          </a:p>
          <a:p>
            <a:pPr lvl="2"/>
            <a:r>
              <a:rPr lang="en-US" sz="1150" dirty="0">
                <a:latin typeface="Arial" panose="020B0604020202020204" pitchFamily="34" charset="0"/>
                <a:cs typeface="Arial" panose="020B0604020202020204" pitchFamily="34" charset="0"/>
              </a:rPr>
              <a:t>	(2) Secured borrowing compromising assets like inventories or account 	receivables</a:t>
            </a:r>
          </a:p>
          <a:p>
            <a:pPr lvl="2"/>
            <a:r>
              <a:rPr lang="en-US" sz="1150" dirty="0">
                <a:latin typeface="Arial" panose="020B0604020202020204" pitchFamily="34" charset="0"/>
                <a:cs typeface="Arial" panose="020B0604020202020204" pitchFamily="34" charset="0"/>
              </a:rPr>
              <a:t>	(3) Other sources like commercial papers </a:t>
            </a:r>
          </a:p>
          <a:p>
            <a:pPr lvl="2"/>
            <a:endParaRPr lang="en-US" sz="115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5CC603A-BDEA-801C-89A8-19AF2AAB6CD0}"/>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6134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367" y="1372336"/>
            <a:ext cx="6995261" cy="1384995"/>
          </a:xfrm>
          <a:prstGeom prst="rect">
            <a:avLst/>
          </a:prstGeom>
        </p:spPr>
        <p:txBody>
          <a:bodyPr wrap="square" lIns="91440" tIns="45720" rIns="91440" bIns="45720" anchor="t">
            <a:spAutoFit/>
          </a:bodyPr>
          <a:lstStyle/>
          <a:p>
            <a:r>
              <a:rPr lang="en-GB" sz="1200" b="1" dirty="0">
                <a:latin typeface="Arial"/>
                <a:cs typeface="Arial"/>
              </a:rPr>
              <a:t>Liquidity issues and Financing Options:</a:t>
            </a:r>
          </a:p>
          <a:p>
            <a:endParaRPr lang="en-GB"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a:cs typeface="Arial"/>
              </a:rPr>
              <a:t>Cash reserves </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a:cs typeface="Arial"/>
              </a:rPr>
              <a:t>Maturity hedging: Most firms finance inventories with short-term bank loans and fixed assets with long-term financing</a:t>
            </a:r>
          </a:p>
          <a:p>
            <a:pPr marL="628650" lvl="1" indent="-171450">
              <a:buFont typeface="Arial" panose="020B0604020202020204" pitchFamily="34" charset="0"/>
              <a:buChar char="•"/>
            </a:pPr>
            <a:r>
              <a:rPr lang="en-US" sz="1200" dirty="0">
                <a:latin typeface="Arial"/>
                <a:cs typeface="Arial"/>
              </a:rPr>
              <a:t>Term structure: Short-term interest rates are normally lower than long-term interest rates - is more costly to rely on long-term borrowing than on short-term borrowing</a:t>
            </a:r>
          </a:p>
        </p:txBody>
      </p:sp>
      <p:sp>
        <p:nvSpPr>
          <p:cNvPr id="2" name="Rectangle 4">
            <a:extLst>
              <a:ext uri="{FF2B5EF4-FFF2-40B4-BE49-F238E27FC236}">
                <a16:creationId xmlns:a16="http://schemas.microsoft.com/office/drawing/2014/main" id="{CDB271B4-D6E7-60B7-2055-7F0730467185}"/>
              </a:ext>
            </a:extLst>
          </p:cNvPr>
          <p:cNvSpPr/>
          <p:nvPr/>
        </p:nvSpPr>
        <p:spPr>
          <a:xfrm>
            <a:off x="185173" y="816378"/>
            <a:ext cx="5149242" cy="276999"/>
          </a:xfrm>
          <a:prstGeom prst="rect">
            <a:avLst/>
          </a:prstGeom>
        </p:spPr>
        <p:txBody>
          <a:bodyPr wrap="square" lIns="91440" tIns="45720" rIns="91440" bIns="45720" anchor="t">
            <a:spAutoFit/>
          </a:bodyPr>
          <a:lstStyle/>
          <a:p>
            <a:pPr lvl="1">
              <a:lnSpc>
                <a:spcPct val="107000"/>
              </a:lnSpc>
            </a:pPr>
            <a:r>
              <a:rPr lang="en-GB" sz="1200" b="1" dirty="0">
                <a:effectLst/>
                <a:latin typeface="Arial"/>
                <a:ea typeface="Calibri" panose="020F0502020204030204" pitchFamily="34" charset="0"/>
                <a:cs typeface="Arial"/>
              </a:rPr>
              <a:t>Cash and Liquidity Management</a:t>
            </a:r>
          </a:p>
        </p:txBody>
      </p:sp>
      <p:sp>
        <p:nvSpPr>
          <p:cNvPr id="7" name="CuadroTexto 6">
            <a:extLst>
              <a:ext uri="{FF2B5EF4-FFF2-40B4-BE49-F238E27FC236}">
                <a16:creationId xmlns:a16="http://schemas.microsoft.com/office/drawing/2014/main" id="{6A0ED152-DA5C-66F6-0079-E7F088B16642}"/>
              </a:ext>
            </a:extLst>
          </p:cNvPr>
          <p:cNvSpPr txBox="1"/>
          <p:nvPr/>
        </p:nvSpPr>
        <p:spPr>
          <a:xfrm>
            <a:off x="627444" y="564564"/>
            <a:ext cx="7199441" cy="337465"/>
          </a:xfrm>
          <a:prstGeom prst="rect">
            <a:avLst/>
          </a:prstGeom>
          <a:noFill/>
        </p:spPr>
        <p:txBody>
          <a:bodyPr wrap="square" lIns="91440" tIns="45720" rIns="91440" bIns="45720" anchor="t">
            <a:spAutoFit/>
          </a:bodyPr>
          <a:lstStyle/>
          <a:p>
            <a:pPr>
              <a:lnSpc>
                <a:spcPct val="107000"/>
              </a:lnSpc>
              <a:spcAft>
                <a:spcPts val="800"/>
              </a:spcAft>
            </a:pPr>
            <a:r>
              <a:rPr lang="en-GB" sz="1600" b="1" dirty="0">
                <a:solidFill>
                  <a:srgbClr val="90292A"/>
                </a:solidFill>
                <a:effectLst/>
                <a:latin typeface="Georgia"/>
                <a:ea typeface="Calibri" panose="020F0502020204030204" pitchFamily="34" charset="0"/>
                <a:cs typeface="Arial"/>
              </a:rPr>
              <a:t>Short-Term Financial Planning and Management</a:t>
            </a:r>
            <a:r>
              <a:rPr lang="en-GB" sz="1600" b="1" dirty="0">
                <a:solidFill>
                  <a:srgbClr val="90292A"/>
                </a:solidFill>
                <a:latin typeface="Georgia"/>
                <a:ea typeface="Calibri" panose="020F0502020204030204" pitchFamily="34" charset="0"/>
                <a:cs typeface="Arial"/>
              </a:rPr>
              <a:t> </a:t>
            </a:r>
            <a:endParaRPr lang="en-US" sz="1600" b="1">
              <a:solidFill>
                <a:srgbClr val="90292A"/>
              </a:solidFill>
              <a:effectLst/>
              <a:latin typeface="Georgia" panose="02040502050405020303"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7964047"/>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66F1E4-55EB-4CB4-BCFD-3980FB7CF7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677089-0F61-4A3B-827B-C13FC83C6673}">
  <ds:schemaRefs>
    <ds:schemaRef ds:uri="http://purl.org/dc/terms/"/>
    <ds:schemaRef ds:uri="fac5c5d6-3f40-4888-827f-2feba602e37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infopath/2007/PartnerControls"/>
    <ds:schemaRef ds:uri="0323e3e7-18dc-45e6-99d2-53fab8d99a6d"/>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15468</TotalTime>
  <Words>1379</Words>
  <Application>Microsoft Office PowerPoint</Application>
  <PresentationFormat>On-screen Show (16:9)</PresentationFormat>
  <Paragraphs>158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Belkis M. Reyes-Fernandez</cp:lastModifiedBy>
  <cp:revision>350</cp:revision>
  <dcterms:created xsi:type="dcterms:W3CDTF">2016-07-11T04:31:49Z</dcterms:created>
  <dcterms:modified xsi:type="dcterms:W3CDTF">2023-12-13T09:14:16Z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