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61" r:id="rId5"/>
    <p:sldId id="375" r:id="rId6"/>
    <p:sldId id="257" r:id="rId7"/>
    <p:sldId id="341" r:id="rId8"/>
    <p:sldId id="342" r:id="rId9"/>
    <p:sldId id="335" r:id="rId10"/>
    <p:sldId id="340" r:id="rId11"/>
    <p:sldId id="336" r:id="rId12"/>
    <p:sldId id="383" r:id="rId13"/>
    <p:sldId id="337" r:id="rId14"/>
    <p:sldId id="333" r:id="rId15"/>
    <p:sldId id="785" r:id="rId1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065D9-08C8-DF4A-164D-6D4254BFC5B8}" v="297" dt="2023-12-13T08:32:20.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3980" autoAdjust="0"/>
  </p:normalViewPr>
  <p:slideViewPr>
    <p:cSldViewPr snapToGrid="0" snapToObjects="1">
      <p:cViewPr varScale="1">
        <p:scale>
          <a:sx n="105" d="100"/>
          <a:sy n="105" d="100"/>
        </p:scale>
        <p:origin x="773" y="62"/>
      </p:cViewPr>
      <p:guideLst>
        <p:guide orient="horz" pos="599"/>
        <p:guide pos="680"/>
      </p:guideLst>
    </p:cSldViewPr>
  </p:slideViewPr>
  <p:notesTextViewPr>
    <p:cViewPr>
      <p:scale>
        <a:sx n="100" d="100"/>
        <a:sy n="100" d="100"/>
      </p:scale>
      <p:origin x="0" y="0"/>
    </p:cViewPr>
  </p:notesTextViewPr>
  <p:sorterViewPr>
    <p:cViewPr>
      <p:scale>
        <a:sx n="154" d="100"/>
        <a:sy n="154" d="100"/>
      </p:scale>
      <p:origin x="0" y="-113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F5F065D9-08C8-DF4A-164D-6D4254BFC5B8}"/>
    <pc:docChg chg="addSld modSld">
      <pc:chgData name="Charlene Naidoo" userId="S::charlene.naidoo@faculty.gbsb.global::be3a4d7b-217a-4d6d-8d19-aa1039059a41" providerId="AD" clId="Web-{F5F065D9-08C8-DF4A-164D-6D4254BFC5B8}" dt="2023-12-13T08:32:18.674" v="149" actId="20577"/>
      <pc:docMkLst>
        <pc:docMk/>
      </pc:docMkLst>
      <pc:sldChg chg="delSp modSp">
        <pc:chgData name="Charlene Naidoo" userId="S::charlene.naidoo@faculty.gbsb.global::be3a4d7b-217a-4d6d-8d19-aa1039059a41" providerId="AD" clId="Web-{F5F065D9-08C8-DF4A-164D-6D4254BFC5B8}" dt="2023-12-13T08:13:45.115" v="90" actId="20577"/>
        <pc:sldMkLst>
          <pc:docMk/>
          <pc:sldMk cId="3478749736" sldId="257"/>
        </pc:sldMkLst>
        <pc:spChg chg="mod">
          <ac:chgData name="Charlene Naidoo" userId="S::charlene.naidoo@faculty.gbsb.global::be3a4d7b-217a-4d6d-8d19-aa1039059a41" providerId="AD" clId="Web-{F5F065D9-08C8-DF4A-164D-6D4254BFC5B8}" dt="2023-12-13T08:13:25.505" v="84" actId="20577"/>
          <ac:spMkLst>
            <pc:docMk/>
            <pc:sldMk cId="3478749736" sldId="257"/>
            <ac:spMk id="2" creationId="{7C9095CF-704E-293C-322B-7E8817F7FB72}"/>
          </ac:spMkLst>
        </pc:spChg>
        <pc:spChg chg="del mod">
          <ac:chgData name="Charlene Naidoo" userId="S::charlene.naidoo@faculty.gbsb.global::be3a4d7b-217a-4d6d-8d19-aa1039059a41" providerId="AD" clId="Web-{F5F065D9-08C8-DF4A-164D-6D4254BFC5B8}" dt="2023-12-13T08:13:19.349" v="81"/>
          <ac:spMkLst>
            <pc:docMk/>
            <pc:sldMk cId="3478749736" sldId="257"/>
            <ac:spMk id="4" creationId="{8735791F-0344-0457-96F4-FAE4BDCA8312}"/>
          </ac:spMkLst>
        </pc:spChg>
        <pc:spChg chg="mod">
          <ac:chgData name="Charlene Naidoo" userId="S::charlene.naidoo@faculty.gbsb.global::be3a4d7b-217a-4d6d-8d19-aa1039059a41" providerId="AD" clId="Web-{F5F065D9-08C8-DF4A-164D-6D4254BFC5B8}" dt="2023-12-13T08:13:23.286" v="83" actId="20577"/>
          <ac:spMkLst>
            <pc:docMk/>
            <pc:sldMk cId="3478749736" sldId="257"/>
            <ac:spMk id="5" creationId="{E1E95FBC-EA2A-05EC-1ECF-5BC8FF9EB234}"/>
          </ac:spMkLst>
        </pc:spChg>
        <pc:spChg chg="mod">
          <ac:chgData name="Charlene Naidoo" userId="S::charlene.naidoo@faculty.gbsb.global::be3a4d7b-217a-4d6d-8d19-aa1039059a41" providerId="AD" clId="Web-{F5F065D9-08C8-DF4A-164D-6D4254BFC5B8}" dt="2023-12-13T08:13:45.115" v="90" actId="20577"/>
          <ac:spMkLst>
            <pc:docMk/>
            <pc:sldMk cId="3478749736" sldId="257"/>
            <ac:spMk id="12" creationId="{00000000-0000-0000-0000-000000000000}"/>
          </ac:spMkLst>
        </pc:spChg>
      </pc:sldChg>
      <pc:sldChg chg="modSp">
        <pc:chgData name="Charlene Naidoo" userId="S::charlene.naidoo@faculty.gbsb.global::be3a4d7b-217a-4d6d-8d19-aa1039059a41" providerId="AD" clId="Web-{F5F065D9-08C8-DF4A-164D-6D4254BFC5B8}" dt="2023-12-13T08:13:01.833" v="76" actId="1076"/>
        <pc:sldMkLst>
          <pc:docMk/>
          <pc:sldMk cId="1692133338" sldId="261"/>
        </pc:sldMkLst>
        <pc:spChg chg="mod">
          <ac:chgData name="Charlene Naidoo" userId="S::charlene.naidoo@faculty.gbsb.global::be3a4d7b-217a-4d6d-8d19-aa1039059a41" providerId="AD" clId="Web-{F5F065D9-08C8-DF4A-164D-6D4254BFC5B8}" dt="2023-12-13T08:12:42.566" v="65" actId="20577"/>
          <ac:spMkLst>
            <pc:docMk/>
            <pc:sldMk cId="1692133338" sldId="261"/>
            <ac:spMk id="2" creationId="{7BBC568A-54B0-2644-86E3-3D0BC1E1A3FE}"/>
          </ac:spMkLst>
        </pc:spChg>
        <pc:spChg chg="mod">
          <ac:chgData name="Charlene Naidoo" userId="S::charlene.naidoo@faculty.gbsb.global::be3a4d7b-217a-4d6d-8d19-aa1039059a41" providerId="AD" clId="Web-{F5F065D9-08C8-DF4A-164D-6D4254BFC5B8}" dt="2023-12-13T08:13:01.833" v="76" actId="1076"/>
          <ac:spMkLst>
            <pc:docMk/>
            <pc:sldMk cId="1692133338" sldId="261"/>
            <ac:spMk id="5" creationId="{07A62454-BBA8-E368-F6A4-89A94542F87D}"/>
          </ac:spMkLst>
        </pc:spChg>
      </pc:sldChg>
      <pc:sldChg chg="modSp">
        <pc:chgData name="Charlene Naidoo" userId="S::charlene.naidoo@faculty.gbsb.global::be3a4d7b-217a-4d6d-8d19-aa1039059a41" providerId="AD" clId="Web-{F5F065D9-08C8-DF4A-164D-6D4254BFC5B8}" dt="2023-12-13T08:10:33.126" v="22" actId="20577"/>
        <pc:sldMkLst>
          <pc:docMk/>
          <pc:sldMk cId="3206162426" sldId="333"/>
        </pc:sldMkLst>
        <pc:spChg chg="mod">
          <ac:chgData name="Charlene Naidoo" userId="S::charlene.naidoo@faculty.gbsb.global::be3a4d7b-217a-4d6d-8d19-aa1039059a41" providerId="AD" clId="Web-{F5F065D9-08C8-DF4A-164D-6D4254BFC5B8}" dt="2023-12-13T08:10:33.126" v="22" actId="20577"/>
          <ac:spMkLst>
            <pc:docMk/>
            <pc:sldMk cId="3206162426" sldId="333"/>
            <ac:spMk id="9" creationId="{00000000-0000-0000-0000-000000000000}"/>
          </ac:spMkLst>
        </pc:spChg>
        <pc:spChg chg="mod">
          <ac:chgData name="Charlene Naidoo" userId="S::charlene.naidoo@faculty.gbsb.global::be3a4d7b-217a-4d6d-8d19-aa1039059a41" providerId="AD" clId="Web-{F5F065D9-08C8-DF4A-164D-6D4254BFC5B8}" dt="2023-12-13T08:09:15.327" v="2" actId="20577"/>
          <ac:spMkLst>
            <pc:docMk/>
            <pc:sldMk cId="3206162426" sldId="333"/>
            <ac:spMk id="11" creationId="{1A74CCA3-9945-5910-4DFF-889953678BB7}"/>
          </ac:spMkLst>
        </pc:spChg>
        <pc:spChg chg="mod">
          <ac:chgData name="Charlene Naidoo" userId="S::charlene.naidoo@faculty.gbsb.global::be3a4d7b-217a-4d6d-8d19-aa1039059a41" providerId="AD" clId="Web-{F5F065D9-08C8-DF4A-164D-6D4254BFC5B8}" dt="2023-12-13T08:09:19.655" v="4" actId="20577"/>
          <ac:spMkLst>
            <pc:docMk/>
            <pc:sldMk cId="3206162426" sldId="333"/>
            <ac:spMk id="12" creationId="{71D3D822-A512-E6C4-CDF3-A0C2EAB5C666}"/>
          </ac:spMkLst>
        </pc:spChg>
        <pc:spChg chg="mod">
          <ac:chgData name="Charlene Naidoo" userId="S::charlene.naidoo@faculty.gbsb.global::be3a4d7b-217a-4d6d-8d19-aa1039059a41" providerId="AD" clId="Web-{F5F065D9-08C8-DF4A-164D-6D4254BFC5B8}" dt="2023-12-13T08:09:22.952" v="5" actId="20577"/>
          <ac:spMkLst>
            <pc:docMk/>
            <pc:sldMk cId="3206162426" sldId="333"/>
            <ac:spMk id="13" creationId="{84DBDB54-1D72-0CBE-EF1C-BE3809EF7674}"/>
          </ac:spMkLst>
        </pc:spChg>
      </pc:sldChg>
      <pc:sldChg chg="delSp modSp">
        <pc:chgData name="Charlene Naidoo" userId="S::charlene.naidoo@faculty.gbsb.global::be3a4d7b-217a-4d6d-8d19-aa1039059a41" providerId="AD" clId="Web-{F5F065D9-08C8-DF4A-164D-6D4254BFC5B8}" dt="2023-12-13T08:31:38.892" v="148" actId="20577"/>
        <pc:sldMkLst>
          <pc:docMk/>
          <pc:sldMk cId="1922140524" sldId="335"/>
        </pc:sldMkLst>
        <pc:spChg chg="mod">
          <ac:chgData name="Charlene Naidoo" userId="S::charlene.naidoo@faculty.gbsb.global::be3a4d7b-217a-4d6d-8d19-aa1039059a41" providerId="AD" clId="Web-{F5F065D9-08C8-DF4A-164D-6D4254BFC5B8}" dt="2023-12-13T08:29:37.936" v="123" actId="20577"/>
          <ac:spMkLst>
            <pc:docMk/>
            <pc:sldMk cId="1922140524" sldId="335"/>
            <ac:spMk id="6" creationId="{B26414BD-FF12-5906-E451-9087A7C14AD1}"/>
          </ac:spMkLst>
        </pc:spChg>
        <pc:spChg chg="del mod">
          <ac:chgData name="Charlene Naidoo" userId="S::charlene.naidoo@faculty.gbsb.global::be3a4d7b-217a-4d6d-8d19-aa1039059a41" providerId="AD" clId="Web-{F5F065D9-08C8-DF4A-164D-6D4254BFC5B8}" dt="2023-12-13T08:29:31.295" v="120"/>
          <ac:spMkLst>
            <pc:docMk/>
            <pc:sldMk cId="1922140524" sldId="335"/>
            <ac:spMk id="7" creationId="{100D3180-8345-6A85-5432-8BC5D3E4982E}"/>
          </ac:spMkLst>
        </pc:spChg>
        <pc:spChg chg="mod">
          <ac:chgData name="Charlene Naidoo" userId="S::charlene.naidoo@faculty.gbsb.global::be3a4d7b-217a-4d6d-8d19-aa1039059a41" providerId="AD" clId="Web-{F5F065D9-08C8-DF4A-164D-6D4254BFC5B8}" dt="2023-12-13T08:29:35.061" v="122" actId="20577"/>
          <ac:spMkLst>
            <pc:docMk/>
            <pc:sldMk cId="1922140524" sldId="335"/>
            <ac:spMk id="8" creationId="{F617380B-2DDE-4D4B-92FE-E9AF7A2DEEEB}"/>
          </ac:spMkLst>
        </pc:spChg>
        <pc:spChg chg="mod">
          <ac:chgData name="Charlene Naidoo" userId="S::charlene.naidoo@faculty.gbsb.global::be3a4d7b-217a-4d6d-8d19-aa1039059a41" providerId="AD" clId="Web-{F5F065D9-08C8-DF4A-164D-6D4254BFC5B8}" dt="2023-12-13T08:31:38.892" v="148" actId="20577"/>
          <ac:spMkLst>
            <pc:docMk/>
            <pc:sldMk cId="1922140524" sldId="335"/>
            <ac:spMk id="9" creationId="{00000000-0000-0000-0000-000000000000}"/>
          </ac:spMkLst>
        </pc:spChg>
      </pc:sldChg>
      <pc:sldChg chg="delSp modSp">
        <pc:chgData name="Charlene Naidoo" userId="S::charlene.naidoo@faculty.gbsb.global::be3a4d7b-217a-4d6d-8d19-aa1039059a41" providerId="AD" clId="Web-{F5F065D9-08C8-DF4A-164D-6D4254BFC5B8}" dt="2023-12-13T08:32:18.674" v="149" actId="20577"/>
        <pc:sldMkLst>
          <pc:docMk/>
          <pc:sldMk cId="3763601667" sldId="336"/>
        </pc:sldMkLst>
        <pc:spChg chg="mod">
          <ac:chgData name="Charlene Naidoo" userId="S::charlene.naidoo@faculty.gbsb.global::be3a4d7b-217a-4d6d-8d19-aa1039059a41" providerId="AD" clId="Web-{F5F065D9-08C8-DF4A-164D-6D4254BFC5B8}" dt="2023-12-13T08:32:18.674" v="149" actId="20577"/>
          <ac:spMkLst>
            <pc:docMk/>
            <pc:sldMk cId="3763601667" sldId="336"/>
            <ac:spMk id="9" creationId="{00000000-0000-0000-0000-000000000000}"/>
          </ac:spMkLst>
        </pc:spChg>
        <pc:spChg chg="del mod">
          <ac:chgData name="Charlene Naidoo" userId="S::charlene.naidoo@faculty.gbsb.global::be3a4d7b-217a-4d6d-8d19-aa1039059a41" providerId="AD" clId="Web-{F5F065D9-08C8-DF4A-164D-6D4254BFC5B8}" dt="2023-12-13T08:11:59.081" v="48"/>
          <ac:spMkLst>
            <pc:docMk/>
            <pc:sldMk cId="3763601667" sldId="336"/>
            <ac:spMk id="11" creationId="{A55BF190-2DE6-D12D-3E14-0B9473FD68CE}"/>
          </ac:spMkLst>
        </pc:spChg>
        <pc:spChg chg="mod">
          <ac:chgData name="Charlene Naidoo" userId="S::charlene.naidoo@faculty.gbsb.global::be3a4d7b-217a-4d6d-8d19-aa1039059a41" providerId="AD" clId="Web-{F5F065D9-08C8-DF4A-164D-6D4254BFC5B8}" dt="2023-12-13T08:12:02.972" v="50" actId="20577"/>
          <ac:spMkLst>
            <pc:docMk/>
            <pc:sldMk cId="3763601667" sldId="336"/>
            <ac:spMk id="12" creationId="{60297383-0FFB-1E6F-A68F-5243D88674A3}"/>
          </ac:spMkLst>
        </pc:spChg>
        <pc:spChg chg="mod">
          <ac:chgData name="Charlene Naidoo" userId="S::charlene.naidoo@faculty.gbsb.global::be3a4d7b-217a-4d6d-8d19-aa1039059a41" providerId="AD" clId="Web-{F5F065D9-08C8-DF4A-164D-6D4254BFC5B8}" dt="2023-12-13T08:12:15.456" v="55" actId="20577"/>
          <ac:spMkLst>
            <pc:docMk/>
            <pc:sldMk cId="3763601667" sldId="336"/>
            <ac:spMk id="13" creationId="{FB97204F-3618-B6B1-668A-71A9F7ADDD27}"/>
          </ac:spMkLst>
        </pc:spChg>
      </pc:sldChg>
      <pc:sldChg chg="delSp modSp">
        <pc:chgData name="Charlene Naidoo" userId="S::charlene.naidoo@faculty.gbsb.global::be3a4d7b-217a-4d6d-8d19-aa1039059a41" providerId="AD" clId="Web-{F5F065D9-08C8-DF4A-164D-6D4254BFC5B8}" dt="2023-12-13T08:11:30.112" v="36" actId="20577"/>
        <pc:sldMkLst>
          <pc:docMk/>
          <pc:sldMk cId="3068211517" sldId="337"/>
        </pc:sldMkLst>
        <pc:spChg chg="del mod">
          <ac:chgData name="Charlene Naidoo" userId="S::charlene.naidoo@faculty.gbsb.global::be3a4d7b-217a-4d6d-8d19-aa1039059a41" providerId="AD" clId="Web-{F5F065D9-08C8-DF4A-164D-6D4254BFC5B8}" dt="2023-12-13T08:10:36.391" v="24"/>
          <ac:spMkLst>
            <pc:docMk/>
            <pc:sldMk cId="3068211517" sldId="337"/>
            <ac:spMk id="7" creationId="{29ED5C1B-3D49-5DF1-A4D9-2A8098012516}"/>
          </ac:spMkLst>
        </pc:spChg>
        <pc:spChg chg="mod">
          <ac:chgData name="Charlene Naidoo" userId="S::charlene.naidoo@faculty.gbsb.global::be3a4d7b-217a-4d6d-8d19-aa1039059a41" providerId="AD" clId="Web-{F5F065D9-08C8-DF4A-164D-6D4254BFC5B8}" dt="2023-12-13T08:10:41.392" v="26" actId="20577"/>
          <ac:spMkLst>
            <pc:docMk/>
            <pc:sldMk cId="3068211517" sldId="337"/>
            <ac:spMk id="8" creationId="{89A8C9CC-C96E-EEBB-220F-B2E1926945CE}"/>
          </ac:spMkLst>
        </pc:spChg>
        <pc:spChg chg="mod">
          <ac:chgData name="Charlene Naidoo" userId="S::charlene.naidoo@faculty.gbsb.global::be3a4d7b-217a-4d6d-8d19-aa1039059a41" providerId="AD" clId="Web-{F5F065D9-08C8-DF4A-164D-6D4254BFC5B8}" dt="2023-12-13T08:11:30.112" v="36" actId="20577"/>
          <ac:spMkLst>
            <pc:docMk/>
            <pc:sldMk cId="3068211517" sldId="337"/>
            <ac:spMk id="9" creationId="{00000000-0000-0000-0000-000000000000}"/>
          </ac:spMkLst>
        </pc:spChg>
        <pc:spChg chg="mod">
          <ac:chgData name="Charlene Naidoo" userId="S::charlene.naidoo@faculty.gbsb.global::be3a4d7b-217a-4d6d-8d19-aa1039059a41" providerId="AD" clId="Web-{F5F065D9-08C8-DF4A-164D-6D4254BFC5B8}" dt="2023-12-13T08:10:42.720" v="27" actId="20577"/>
          <ac:spMkLst>
            <pc:docMk/>
            <pc:sldMk cId="3068211517" sldId="337"/>
            <ac:spMk id="10" creationId="{5FC0B3AA-CFF9-36B6-FCC5-84621C826199}"/>
          </ac:spMkLst>
        </pc:spChg>
      </pc:sldChg>
      <pc:sldChg chg="modSp">
        <pc:chgData name="Charlene Naidoo" userId="S::charlene.naidoo@faculty.gbsb.global::be3a4d7b-217a-4d6d-8d19-aa1039059a41" providerId="AD" clId="Web-{F5F065D9-08C8-DF4A-164D-6D4254BFC5B8}" dt="2023-12-13T08:30:54.813" v="147" actId="20577"/>
        <pc:sldMkLst>
          <pc:docMk/>
          <pc:sldMk cId="806888625" sldId="340"/>
        </pc:sldMkLst>
        <pc:spChg chg="mod">
          <ac:chgData name="Charlene Naidoo" userId="S::charlene.naidoo@faculty.gbsb.global::be3a4d7b-217a-4d6d-8d19-aa1039059a41" providerId="AD" clId="Web-{F5F065D9-08C8-DF4A-164D-6D4254BFC5B8}" dt="2023-12-13T08:30:15.593" v="133" actId="20577"/>
          <ac:spMkLst>
            <pc:docMk/>
            <pc:sldMk cId="806888625" sldId="340"/>
            <ac:spMk id="7" creationId="{082A2E8A-8A7C-585F-A95A-C7D83883765A}"/>
          </ac:spMkLst>
        </pc:spChg>
        <pc:spChg chg="mod">
          <ac:chgData name="Charlene Naidoo" userId="S::charlene.naidoo@faculty.gbsb.global::be3a4d7b-217a-4d6d-8d19-aa1039059a41" providerId="AD" clId="Web-{F5F065D9-08C8-DF4A-164D-6D4254BFC5B8}" dt="2023-12-13T08:30:18.468" v="135" actId="20577"/>
          <ac:spMkLst>
            <pc:docMk/>
            <pc:sldMk cId="806888625" sldId="340"/>
            <ac:spMk id="8" creationId="{845D6BC5-8F23-3002-601D-CCB2ED1CFCA5}"/>
          </ac:spMkLst>
        </pc:spChg>
        <pc:spChg chg="mod">
          <ac:chgData name="Charlene Naidoo" userId="S::charlene.naidoo@faculty.gbsb.global::be3a4d7b-217a-4d6d-8d19-aa1039059a41" providerId="AD" clId="Web-{F5F065D9-08C8-DF4A-164D-6D4254BFC5B8}" dt="2023-12-13T08:30:54.813" v="147" actId="20577"/>
          <ac:spMkLst>
            <pc:docMk/>
            <pc:sldMk cId="806888625" sldId="340"/>
            <ac:spMk id="9" creationId="{00000000-0000-0000-0000-000000000000}"/>
          </ac:spMkLst>
        </pc:spChg>
        <pc:spChg chg="mod">
          <ac:chgData name="Charlene Naidoo" userId="S::charlene.naidoo@faculty.gbsb.global::be3a4d7b-217a-4d6d-8d19-aa1039059a41" providerId="AD" clId="Web-{F5F065D9-08C8-DF4A-164D-6D4254BFC5B8}" dt="2023-12-13T08:30:20.593" v="136" actId="20577"/>
          <ac:spMkLst>
            <pc:docMk/>
            <pc:sldMk cId="806888625" sldId="340"/>
            <ac:spMk id="10" creationId="{FA41C6A4-4BD2-5093-5E42-ED8473D4CE1B}"/>
          </ac:spMkLst>
        </pc:spChg>
      </pc:sldChg>
      <pc:sldChg chg="addSp delSp modSp">
        <pc:chgData name="Charlene Naidoo" userId="S::charlene.naidoo@faculty.gbsb.global::be3a4d7b-217a-4d6d-8d19-aa1039059a41" providerId="AD" clId="Web-{F5F065D9-08C8-DF4A-164D-6D4254BFC5B8}" dt="2023-12-13T08:14:37.976" v="107" actId="20577"/>
        <pc:sldMkLst>
          <pc:docMk/>
          <pc:sldMk cId="3290394331" sldId="341"/>
        </pc:sldMkLst>
        <pc:spChg chg="mod">
          <ac:chgData name="Charlene Naidoo" userId="S::charlene.naidoo@faculty.gbsb.global::be3a4d7b-217a-4d6d-8d19-aa1039059a41" providerId="AD" clId="Web-{F5F065D9-08C8-DF4A-164D-6D4254BFC5B8}" dt="2023-12-13T08:14:37.976" v="107" actId="20577"/>
          <ac:spMkLst>
            <pc:docMk/>
            <pc:sldMk cId="3290394331" sldId="341"/>
            <ac:spMk id="6" creationId="{00000000-0000-0000-0000-000000000000}"/>
          </ac:spMkLst>
        </pc:spChg>
        <pc:spChg chg="mod">
          <ac:chgData name="Charlene Naidoo" userId="S::charlene.naidoo@faculty.gbsb.global::be3a4d7b-217a-4d6d-8d19-aa1039059a41" providerId="AD" clId="Web-{F5F065D9-08C8-DF4A-164D-6D4254BFC5B8}" dt="2023-12-13T08:14:17.288" v="96" actId="20577"/>
          <ac:spMkLst>
            <pc:docMk/>
            <pc:sldMk cId="3290394331" sldId="341"/>
            <ac:spMk id="10" creationId="{85E55367-0BF8-5E24-42C5-047943417DA6}"/>
          </ac:spMkLst>
        </pc:spChg>
        <pc:spChg chg="add del mod">
          <ac:chgData name="Charlene Naidoo" userId="S::charlene.naidoo@faculty.gbsb.global::be3a4d7b-217a-4d6d-8d19-aa1039059a41" providerId="AD" clId="Web-{F5F065D9-08C8-DF4A-164D-6D4254BFC5B8}" dt="2023-12-13T08:14:09.537" v="93"/>
          <ac:spMkLst>
            <pc:docMk/>
            <pc:sldMk cId="3290394331" sldId="341"/>
            <ac:spMk id="11" creationId="{CFC9DB92-C52A-E89C-D254-A631A5068753}"/>
          </ac:spMkLst>
        </pc:spChg>
        <pc:spChg chg="mod">
          <ac:chgData name="Charlene Naidoo" userId="S::charlene.naidoo@faculty.gbsb.global::be3a4d7b-217a-4d6d-8d19-aa1039059a41" providerId="AD" clId="Web-{F5F065D9-08C8-DF4A-164D-6D4254BFC5B8}" dt="2023-12-13T08:14:15.928" v="95" actId="20577"/>
          <ac:spMkLst>
            <pc:docMk/>
            <pc:sldMk cId="3290394331" sldId="341"/>
            <ac:spMk id="12" creationId="{68FBC044-6295-3802-AD0A-A500DF3AD8A8}"/>
          </ac:spMkLst>
        </pc:spChg>
      </pc:sldChg>
      <pc:sldChg chg="delSp modSp">
        <pc:chgData name="Charlene Naidoo" userId="S::charlene.naidoo@faculty.gbsb.global::be3a4d7b-217a-4d6d-8d19-aa1039059a41" providerId="AD" clId="Web-{F5F065D9-08C8-DF4A-164D-6D4254BFC5B8}" dt="2023-12-13T08:29:23.295" v="118" actId="1076"/>
        <pc:sldMkLst>
          <pc:docMk/>
          <pc:sldMk cId="360628599" sldId="342"/>
        </pc:sldMkLst>
        <pc:spChg chg="mod">
          <ac:chgData name="Charlene Naidoo" userId="S::charlene.naidoo@faculty.gbsb.global::be3a4d7b-217a-4d6d-8d19-aa1039059a41" providerId="AD" clId="Web-{F5F065D9-08C8-DF4A-164D-6D4254BFC5B8}" dt="2023-12-13T08:29:23.295" v="118" actId="1076"/>
          <ac:spMkLst>
            <pc:docMk/>
            <pc:sldMk cId="360628599" sldId="342"/>
            <ac:spMk id="5" creationId="{00000000-0000-0000-0000-000000000000}"/>
          </ac:spMkLst>
        </pc:spChg>
        <pc:spChg chg="mod">
          <ac:chgData name="Charlene Naidoo" userId="S::charlene.naidoo@faculty.gbsb.global::be3a4d7b-217a-4d6d-8d19-aa1039059a41" providerId="AD" clId="Web-{F5F065D9-08C8-DF4A-164D-6D4254BFC5B8}" dt="2023-12-13T08:14:49.570" v="112" actId="20577"/>
          <ac:spMkLst>
            <pc:docMk/>
            <pc:sldMk cId="360628599" sldId="342"/>
            <ac:spMk id="8" creationId="{9C27AFDA-A294-22D7-6923-FAA938D18E85}"/>
          </ac:spMkLst>
        </pc:spChg>
        <pc:spChg chg="del mod">
          <ac:chgData name="Charlene Naidoo" userId="S::charlene.naidoo@faculty.gbsb.global::be3a4d7b-217a-4d6d-8d19-aa1039059a41" providerId="AD" clId="Web-{F5F065D9-08C8-DF4A-164D-6D4254BFC5B8}" dt="2023-12-13T08:14:43.898" v="109"/>
          <ac:spMkLst>
            <pc:docMk/>
            <pc:sldMk cId="360628599" sldId="342"/>
            <ac:spMk id="10" creationId="{0E8971CD-2034-B5A2-808A-A5E3E7D3C0CF}"/>
          </ac:spMkLst>
        </pc:spChg>
        <pc:spChg chg="mod">
          <ac:chgData name="Charlene Naidoo" userId="S::charlene.naidoo@faculty.gbsb.global::be3a4d7b-217a-4d6d-8d19-aa1039059a41" providerId="AD" clId="Web-{F5F065D9-08C8-DF4A-164D-6D4254BFC5B8}" dt="2023-12-13T08:14:47.710" v="111" actId="20577"/>
          <ac:spMkLst>
            <pc:docMk/>
            <pc:sldMk cId="360628599" sldId="342"/>
            <ac:spMk id="11" creationId="{439F00DF-01C6-BCB7-6393-48E6CB70057E}"/>
          </ac:spMkLst>
        </pc:spChg>
      </pc:sldChg>
      <pc:sldChg chg="modSp">
        <pc:chgData name="Charlene Naidoo" userId="S::charlene.naidoo@faculty.gbsb.global::be3a4d7b-217a-4d6d-8d19-aa1039059a41" providerId="AD" clId="Web-{F5F065D9-08C8-DF4A-164D-6D4254BFC5B8}" dt="2023-12-13T08:13:09.255" v="79" actId="20577"/>
        <pc:sldMkLst>
          <pc:docMk/>
          <pc:sldMk cId="2800432605" sldId="375"/>
        </pc:sldMkLst>
        <pc:spChg chg="mod">
          <ac:chgData name="Charlene Naidoo" userId="S::charlene.naidoo@faculty.gbsb.global::be3a4d7b-217a-4d6d-8d19-aa1039059a41" providerId="AD" clId="Web-{F5F065D9-08C8-DF4A-164D-6D4254BFC5B8}" dt="2023-12-13T08:13:09.255" v="79" actId="20577"/>
          <ac:spMkLst>
            <pc:docMk/>
            <pc:sldMk cId="2800432605" sldId="375"/>
            <ac:spMk id="4" creationId="{2AD0C48E-92A4-A323-BF4E-1946FEBF2B21}"/>
          </ac:spMkLst>
        </pc:spChg>
        <pc:spChg chg="mod">
          <ac:chgData name="Charlene Naidoo" userId="S::charlene.naidoo@faculty.gbsb.global::be3a4d7b-217a-4d6d-8d19-aa1039059a41" providerId="AD" clId="Web-{F5F065D9-08C8-DF4A-164D-6D4254BFC5B8}" dt="2023-12-13T08:13:06.739" v="77" actId="20577"/>
          <ac:spMkLst>
            <pc:docMk/>
            <pc:sldMk cId="2800432605" sldId="375"/>
            <ac:spMk id="10" creationId="{5E36F6C6-3B6E-7146-BBE0-74177132A910}"/>
          </ac:spMkLst>
        </pc:spChg>
      </pc:sldChg>
      <pc:sldChg chg="modSp">
        <pc:chgData name="Charlene Naidoo" userId="S::charlene.naidoo@faculty.gbsb.global::be3a4d7b-217a-4d6d-8d19-aa1039059a41" providerId="AD" clId="Web-{F5F065D9-08C8-DF4A-164D-6D4254BFC5B8}" dt="2023-12-13T08:11:52.737" v="46" actId="20577"/>
        <pc:sldMkLst>
          <pc:docMk/>
          <pc:sldMk cId="2555542044" sldId="383"/>
        </pc:sldMkLst>
        <pc:spChg chg="mod">
          <ac:chgData name="Charlene Naidoo" userId="S::charlene.naidoo@faculty.gbsb.global::be3a4d7b-217a-4d6d-8d19-aa1039059a41" providerId="AD" clId="Web-{F5F065D9-08C8-DF4A-164D-6D4254BFC5B8}" dt="2023-12-13T08:11:33.283" v="38" actId="20577"/>
          <ac:spMkLst>
            <pc:docMk/>
            <pc:sldMk cId="2555542044" sldId="383"/>
            <ac:spMk id="4" creationId="{E279BFCD-32F7-0958-41B2-E542463D4B6E}"/>
          </ac:spMkLst>
        </pc:spChg>
        <pc:spChg chg="mod">
          <ac:chgData name="Charlene Naidoo" userId="S::charlene.naidoo@faculty.gbsb.global::be3a4d7b-217a-4d6d-8d19-aa1039059a41" providerId="AD" clId="Web-{F5F065D9-08C8-DF4A-164D-6D4254BFC5B8}" dt="2023-12-13T08:11:36.502" v="40" actId="20577"/>
          <ac:spMkLst>
            <pc:docMk/>
            <pc:sldMk cId="2555542044" sldId="383"/>
            <ac:spMk id="5" creationId="{627CDD61-443F-8C24-B65F-1B12D9F85705}"/>
          </ac:spMkLst>
        </pc:spChg>
        <pc:spChg chg="mod">
          <ac:chgData name="Charlene Naidoo" userId="S::charlene.naidoo@faculty.gbsb.global::be3a4d7b-217a-4d6d-8d19-aa1039059a41" providerId="AD" clId="Web-{F5F065D9-08C8-DF4A-164D-6D4254BFC5B8}" dt="2023-12-13T08:11:52.737" v="46" actId="20577"/>
          <ac:spMkLst>
            <pc:docMk/>
            <pc:sldMk cId="2555542044" sldId="383"/>
            <ac:spMk id="9" creationId="{00000000-0000-0000-0000-000000000000}"/>
          </ac:spMkLst>
        </pc:spChg>
        <pc:spChg chg="mod">
          <ac:chgData name="Charlene Naidoo" userId="S::charlene.naidoo@faculty.gbsb.global::be3a4d7b-217a-4d6d-8d19-aa1039059a41" providerId="AD" clId="Web-{F5F065D9-08C8-DF4A-164D-6D4254BFC5B8}" dt="2023-12-13T08:11:37.705" v="41" actId="20577"/>
          <ac:spMkLst>
            <pc:docMk/>
            <pc:sldMk cId="2555542044" sldId="383"/>
            <ac:spMk id="10" creationId="{812E4253-F1A4-E8BB-A0FF-8D520C1F706A}"/>
          </ac:spMkLst>
        </pc:spChg>
      </pc:sldChg>
      <pc:sldChg chg="modSp add">
        <pc:chgData name="Charlene Naidoo" userId="S::charlene.naidoo@faculty.gbsb.global::be3a4d7b-217a-4d6d-8d19-aa1039059a41" providerId="AD" clId="Web-{F5F065D9-08C8-DF4A-164D-6D4254BFC5B8}" dt="2023-12-13T08:09:10.420" v="1" actId="20577"/>
        <pc:sldMkLst>
          <pc:docMk/>
          <pc:sldMk cId="1060360473" sldId="785"/>
        </pc:sldMkLst>
        <pc:spChg chg="mod">
          <ac:chgData name="Charlene Naidoo" userId="S::charlene.naidoo@faculty.gbsb.global::be3a4d7b-217a-4d6d-8d19-aa1039059a41" providerId="AD" clId="Web-{F5F065D9-08C8-DF4A-164D-6D4254BFC5B8}" dt="2023-12-13T08:09:10.420" v="1" actId="20577"/>
          <ac:spMkLst>
            <pc:docMk/>
            <pc:sldMk cId="1060360473" sldId="785"/>
            <ac:spMk id="8" creationId="{BD5EA8DB-22F7-5B41-9CBB-E4D2FDE706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14</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2032854"/>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4344" y="1596188"/>
            <a:ext cx="7620001" cy="1624997"/>
          </a:xfrm>
          <a:prstGeom prst="rect">
            <a:avLst/>
          </a:prstGeom>
        </p:spPr>
        <p:txBody>
          <a:bodyPr wrap="square" lIns="91440" tIns="45720" rIns="91440" bIns="45720" anchor="t">
            <a:spAutoFit/>
          </a:bodyPr>
          <a:lstStyle/>
          <a:p>
            <a:pPr>
              <a:lnSpc>
                <a:spcPct val="107000"/>
              </a:lnSpc>
              <a:spcAft>
                <a:spcPts val="800"/>
              </a:spcAft>
            </a:pPr>
            <a:r>
              <a:rPr lang="en-US" sz="1150" b="1" dirty="0">
                <a:latin typeface="Arial"/>
                <a:ea typeface="Calibri"/>
                <a:cs typeface="Arial"/>
              </a:rPr>
              <a:t>		Other Challenges:</a:t>
            </a:r>
          </a:p>
          <a:p>
            <a:pPr marL="1600200" lvl="3" indent="-228600">
              <a:lnSpc>
                <a:spcPct val="107000"/>
              </a:lnSpc>
              <a:spcAft>
                <a:spcPts val="800"/>
              </a:spcAft>
              <a:buFont typeface="+mj-lt"/>
              <a:buAutoNum type="arabicPeriod"/>
            </a:pPr>
            <a:r>
              <a:rPr lang="en-US" sz="1150" dirty="0">
                <a:latin typeface="Arial"/>
                <a:cs typeface="Arial"/>
              </a:rPr>
              <a:t>Allocation of Cost occurs when a particular expenditure benefits several projects, and costs are allocated proportionally across the different projects when determining income. </a:t>
            </a:r>
            <a:endParaRPr lang="en-US" sz="1150" dirty="0">
              <a:latin typeface="Arial" panose="020B0604020202020204" pitchFamily="34" charset="0"/>
              <a:cs typeface="Arial" panose="020B0604020202020204" pitchFamily="34" charset="0"/>
            </a:endParaRPr>
          </a:p>
          <a:p>
            <a:pPr marL="1600200" lvl="3" indent="-228600">
              <a:lnSpc>
                <a:spcPct val="107000"/>
              </a:lnSpc>
              <a:spcAft>
                <a:spcPts val="800"/>
              </a:spcAft>
              <a:buFont typeface="+mj-lt"/>
              <a:buAutoNum type="arabicPeriod"/>
            </a:pPr>
            <a:r>
              <a:rPr lang="en-US" sz="1150">
                <a:latin typeface="Arial"/>
                <a:ea typeface="Calibri"/>
                <a:cs typeface="Arial"/>
              </a:rPr>
              <a:t>Tax Expense – tax bracket and regulations.</a:t>
            </a:r>
            <a:endParaRPr lang="en-US" sz="1150">
              <a:latin typeface="Arial" panose="020B0604020202020204" pitchFamily="34" charset="0"/>
              <a:ea typeface="Calibri" panose="020F0502020204030204" pitchFamily="34" charset="0"/>
              <a:cs typeface="Arial" panose="020B0604020202020204" pitchFamily="34" charset="0"/>
            </a:endParaRPr>
          </a:p>
          <a:p>
            <a:pPr marL="1600200" lvl="3" indent="-228600">
              <a:lnSpc>
                <a:spcPct val="107000"/>
              </a:lnSpc>
              <a:spcAft>
                <a:spcPts val="800"/>
              </a:spcAft>
              <a:buFont typeface="+mj-lt"/>
              <a:buAutoNum type="arabicPeriod"/>
            </a:pPr>
            <a:r>
              <a:rPr lang="en-US" sz="1150" dirty="0">
                <a:latin typeface="Arial"/>
                <a:cs typeface="Arial"/>
              </a:rPr>
              <a:t>Interest Expense for projects that are financed or partially financed by debt.</a:t>
            </a:r>
            <a:endParaRPr lang="en-US" sz="1150" dirty="0">
              <a:latin typeface="Arial" panose="020B0604020202020204" pitchFamily="34" charset="0"/>
              <a:cs typeface="Arial" panose="020B0604020202020204" pitchFamily="34" charset="0"/>
            </a:endParaRPr>
          </a:p>
          <a:p>
            <a:pPr marL="1600200" lvl="3" indent="-228600">
              <a:lnSpc>
                <a:spcPct val="107000"/>
              </a:lnSpc>
              <a:spcAft>
                <a:spcPts val="800"/>
              </a:spcAft>
              <a:buFont typeface="+mj-lt"/>
              <a:buAutoNum type="arabicPeriod"/>
            </a:pPr>
            <a:r>
              <a:rPr lang="en-US" sz="1150" dirty="0">
                <a:latin typeface="Arial"/>
                <a:cs typeface="Arial"/>
              </a:rPr>
              <a:t>Inflation.</a:t>
            </a:r>
            <a:endParaRPr lang="en-US" sz="115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89A8C9CC-C96E-EEBB-220F-B2E1926945CE}"/>
              </a:ext>
            </a:extLst>
          </p:cNvPr>
          <p:cNvSpPr txBox="1"/>
          <p:nvPr/>
        </p:nvSpPr>
        <p:spPr>
          <a:xfrm>
            <a:off x="743665" y="631868"/>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
        <p:nvSpPr>
          <p:cNvPr id="10" name="Rectangle 4">
            <a:extLst>
              <a:ext uri="{FF2B5EF4-FFF2-40B4-BE49-F238E27FC236}">
                <a16:creationId xmlns:a16="http://schemas.microsoft.com/office/drawing/2014/main" id="{5FC0B3AA-CFF9-36B6-FCC5-84621C826199}"/>
              </a:ext>
            </a:extLst>
          </p:cNvPr>
          <p:cNvSpPr/>
          <p:nvPr/>
        </p:nvSpPr>
        <p:spPr>
          <a:xfrm>
            <a:off x="263441" y="925111"/>
            <a:ext cx="7199441" cy="275653"/>
          </a:xfrm>
          <a:prstGeom prst="rect">
            <a:avLst/>
          </a:prstGeom>
        </p:spPr>
        <p:txBody>
          <a:bodyPr wrap="square" lIns="91440" tIns="45720" rIns="91440" bIns="45720" anchor="t">
            <a:spAutoFit/>
          </a:bodyPr>
          <a:lstStyle/>
          <a:p>
            <a:pPr lvl="1">
              <a:lnSpc>
                <a:spcPct val="107000"/>
              </a:lnSpc>
              <a:buSzPts val="900"/>
            </a:pPr>
            <a:r>
              <a:rPr lang="en-GB" sz="1200" b="1" dirty="0">
                <a:effectLst/>
                <a:latin typeface="Arial"/>
                <a:ea typeface="Calibri"/>
                <a:cs typeface="Arial"/>
              </a:rPr>
              <a:t>Capital Budgeting Decisions – between the business economic sustainability and risks</a:t>
            </a:r>
            <a:r>
              <a:rPr lang="en-GB" sz="1200" b="1" dirty="0">
                <a:latin typeface="Arial"/>
                <a:ea typeface="Calibri"/>
                <a:cs typeface="Arial"/>
              </a:rPr>
              <a:t> </a:t>
            </a:r>
            <a:endParaRPr lang="en-US"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21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85330" y="1269235"/>
            <a:ext cx="6527734" cy="3453381"/>
          </a:xfrm>
          <a:prstGeom prst="rect">
            <a:avLst/>
          </a:prstGeom>
        </p:spPr>
        <p:txBody>
          <a:bodyPr wrap="square" lIns="91440" tIns="45720" rIns="91440" bIns="45720" anchor="t">
            <a:spAutoFit/>
          </a:bodyPr>
          <a:lstStyle/>
          <a:p>
            <a:pPr fontAlgn="base"/>
            <a:r>
              <a:rPr lang="en-US" sz="1150" dirty="0">
                <a:latin typeface="Arial"/>
                <a:cs typeface="Arial"/>
              </a:rPr>
              <a:t>Business sustainability depends upon management’s ability to conceive, analyze, and select investment opportunities that are profitable.</a:t>
            </a:r>
            <a:endParaRPr lang="en-US" sz="1150" dirty="0">
              <a:latin typeface="Arial" panose="020B0604020202020204" pitchFamily="34" charset="0"/>
              <a:cs typeface="Arial" panose="020B0604020202020204" pitchFamily="34" charset="0"/>
            </a:endParaRPr>
          </a:p>
          <a:p>
            <a:pPr fontAlgn="base"/>
            <a:endParaRPr lang="en-US" sz="1150" dirty="0">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50" dirty="0">
                <a:latin typeface="Arial"/>
                <a:cs typeface="Arial"/>
              </a:rPr>
              <a:t>The firm must select such projects that maximize the returns of the business.</a:t>
            </a:r>
            <a:endParaRPr lang="en-US" sz="1150" dirty="0">
              <a:latin typeface="Arial" panose="020B0604020202020204" pitchFamily="34" charset="0"/>
              <a:cs typeface="Arial" panose="020B0604020202020204" pitchFamily="34" charset="0"/>
            </a:endParaRPr>
          </a:p>
          <a:p>
            <a:pPr marL="628650" lvl="1" indent="-171450" fontAlgn="base">
              <a:buFont typeface="Arial" panose="020B0604020202020204" pitchFamily="34" charset="0"/>
              <a:buChar char="•"/>
            </a:pPr>
            <a:r>
              <a:rPr lang="en-US" sz="1150" dirty="0">
                <a:latin typeface="Arial" panose="020B0604020202020204" pitchFamily="34" charset="0"/>
                <a:cs typeface="Arial" panose="020B0604020202020204" pitchFamily="34" charset="0"/>
              </a:rPr>
              <a:t>Capital budgeting is the allocation of available resources to various proposals.</a:t>
            </a:r>
          </a:p>
          <a:p>
            <a:pPr marL="1085850" lvl="2" indent="-171450" fontAlgn="base">
              <a:buFont typeface="Wingdings" panose="05000000000000000000" pitchFamily="2" charset="2"/>
              <a:buChar char="ü"/>
            </a:pPr>
            <a:r>
              <a:rPr lang="en-US" sz="1150" dirty="0">
                <a:latin typeface="Arial"/>
                <a:cs typeface="Arial"/>
              </a:rPr>
              <a:t>It involves estimation of cost and benefits of a proposal, estimation of required rate of return and evolution of different proposals to select one.</a:t>
            </a:r>
          </a:p>
          <a:p>
            <a:pPr marL="1085850" lvl="2" indent="-171450" fontAlgn="base">
              <a:buFont typeface="Wingdings" panose="05000000000000000000" pitchFamily="2" charset="2"/>
              <a:buChar char="ü"/>
            </a:pPr>
            <a:r>
              <a:rPr lang="en-US" sz="1150" dirty="0">
                <a:latin typeface="Arial"/>
                <a:cs typeface="Arial"/>
              </a:rPr>
              <a:t>The costs and benefits are expressed in terms of cash flows from the proposal.</a:t>
            </a:r>
          </a:p>
          <a:p>
            <a:pPr marL="1085850" lvl="2" indent="-171450" fontAlgn="base">
              <a:buFont typeface="Wingdings" panose="05000000000000000000" pitchFamily="2" charset="2"/>
              <a:buChar char="ü"/>
            </a:pPr>
            <a:r>
              <a:rPr lang="en-US" sz="1150" dirty="0">
                <a:latin typeface="Arial"/>
                <a:cs typeface="Arial"/>
              </a:rPr>
              <a:t>It is a crucial part of an Investment Decision, and a company determines whether projects like R&amp;D, opening a new branch, replacing a machine are worth pursuing.</a:t>
            </a:r>
            <a:endParaRPr lang="en-US" sz="115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50" dirty="0">
                <a:latin typeface="Arial"/>
                <a:cs typeface="Arial"/>
              </a:rPr>
              <a:t>Capital expenditures often involve large cash outlays with major implications on the </a:t>
            </a:r>
            <a:r>
              <a:rPr lang="en-US" sz="1150">
                <a:latin typeface="Arial"/>
                <a:cs typeface="Arial"/>
              </a:rPr>
              <a:t>future values of the company.</a:t>
            </a:r>
            <a:endParaRPr lang="en-US" sz="115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150" dirty="0">
                <a:latin typeface="Arial"/>
                <a:cs typeface="Arial"/>
              </a:rPr>
              <a:t>Once a business commit to making a capital expenditure it is sometimes difficult to backed out.</a:t>
            </a:r>
            <a:endParaRPr lang="en-US" sz="1150" dirty="0">
              <a:latin typeface="Arial" panose="020B0604020202020204" pitchFamily="34" charset="0"/>
              <a:cs typeface="Arial" panose="020B0604020202020204" pitchFamily="34" charset="0"/>
            </a:endParaRPr>
          </a:p>
          <a:p>
            <a:pPr lvl="1"/>
            <a:r>
              <a:rPr lang="en-US" sz="1150" dirty="0">
                <a:latin typeface="Arial" panose="020B0604020202020204" pitchFamily="34" charset="0"/>
                <a:cs typeface="Arial" panose="020B0604020202020204" pitchFamily="34" charset="0"/>
              </a:rPr>
              <a:t>	</a:t>
            </a:r>
          </a:p>
          <a:p>
            <a:pPr lvl="1"/>
            <a:r>
              <a:rPr lang="en-US" sz="1150" dirty="0">
                <a:latin typeface="Arial"/>
                <a:cs typeface="Arial"/>
              </a:rPr>
              <a:t>		</a:t>
            </a:r>
            <a:r>
              <a:rPr lang="en-US" sz="1150" dirty="0">
                <a:solidFill>
                  <a:srgbClr val="C00000"/>
                </a:solidFill>
                <a:latin typeface="Arial"/>
                <a:cs typeface="Arial"/>
              </a:rPr>
              <a:t>A project is worth pursuing if it increases the value of the company.</a:t>
            </a:r>
            <a:endParaRPr lang="en-US" sz="1150" dirty="0">
              <a:solidFill>
                <a:srgbClr val="C00000"/>
              </a:solidFill>
              <a:latin typeface="Arial" panose="020B0604020202020204" pitchFamily="34" charset="0"/>
              <a:cs typeface="Arial" panose="020B0604020202020204" pitchFamily="34" charset="0"/>
            </a:endParaRPr>
          </a:p>
          <a:p>
            <a:pPr marL="1085850" lvl="2" indent="-171450" fontAlgn="base">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lvl="0" indent="-171450">
              <a:lnSpc>
                <a:spcPct val="107000"/>
              </a:lnSpc>
              <a:spcAft>
                <a:spcPts val="800"/>
              </a:spcAft>
              <a:buFontTx/>
              <a:buChar char="-"/>
            </a:pPr>
            <a:r>
              <a:rPr lang="en-US" sz="1150" b="1" dirty="0">
                <a:latin typeface="Arial" panose="020B0604020202020204" pitchFamily="34" charset="0"/>
                <a:ea typeface="Calibri" panose="020F0502020204030204" pitchFamily="34" charset="0"/>
                <a:cs typeface="Arial" panose="020B0604020202020204" pitchFamily="34" charset="0"/>
              </a:rPr>
              <a:t> </a:t>
            </a:r>
            <a:endParaRPr lang="en-US" sz="1150" dirty="0">
              <a:latin typeface="Arial" panose="020B0604020202020204" pitchFamily="34" charset="0"/>
              <a:ea typeface="Calibri" panose="020F0502020204030204" pitchFamily="34" charset="0"/>
              <a:cs typeface="Arial" panose="020B0604020202020204" pitchFamily="34" charset="0"/>
            </a:endParaRPr>
          </a:p>
        </p:txBody>
      </p:sp>
      <p:sp>
        <p:nvSpPr>
          <p:cNvPr id="11" name="Título 1">
            <a:extLst>
              <a:ext uri="{FF2B5EF4-FFF2-40B4-BE49-F238E27FC236}">
                <a16:creationId xmlns:a16="http://schemas.microsoft.com/office/drawing/2014/main" id="{1A74CCA3-9945-5910-4DFF-889953678BB7}"/>
              </a:ext>
            </a:extLst>
          </p:cNvPr>
          <p:cNvSpPr txBox="1">
            <a:spLocks/>
          </p:cNvSpPr>
          <p:nvPr/>
        </p:nvSpPr>
        <p:spPr>
          <a:xfrm>
            <a:off x="6778435" y="147684"/>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2" name="CuadroTexto 11">
            <a:extLst>
              <a:ext uri="{FF2B5EF4-FFF2-40B4-BE49-F238E27FC236}">
                <a16:creationId xmlns:a16="http://schemas.microsoft.com/office/drawing/2014/main" id="{71D3D822-A512-E6C4-CDF3-A0C2EAB5C666}"/>
              </a:ext>
            </a:extLst>
          </p:cNvPr>
          <p:cNvSpPr txBox="1"/>
          <p:nvPr/>
        </p:nvSpPr>
        <p:spPr>
          <a:xfrm>
            <a:off x="661361" y="574395"/>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
        <p:nvSpPr>
          <p:cNvPr id="13" name="Rectangle 4">
            <a:extLst>
              <a:ext uri="{FF2B5EF4-FFF2-40B4-BE49-F238E27FC236}">
                <a16:creationId xmlns:a16="http://schemas.microsoft.com/office/drawing/2014/main" id="{84DBDB54-1D72-0CBE-EF1C-BE3809EF7674}"/>
              </a:ext>
            </a:extLst>
          </p:cNvPr>
          <p:cNvSpPr/>
          <p:nvPr/>
        </p:nvSpPr>
        <p:spPr>
          <a:xfrm>
            <a:off x="157087" y="826975"/>
            <a:ext cx="7199441" cy="275653"/>
          </a:xfrm>
          <a:prstGeom prst="rect">
            <a:avLst/>
          </a:prstGeom>
        </p:spPr>
        <p:txBody>
          <a:bodyPr wrap="square" lIns="91440" tIns="45720" rIns="91440" bIns="45720" anchor="t">
            <a:spAutoFit/>
          </a:bodyPr>
          <a:lstStyle/>
          <a:p>
            <a:pPr lvl="1">
              <a:lnSpc>
                <a:spcPct val="107000"/>
              </a:lnSpc>
              <a:buSzPts val="900"/>
            </a:pPr>
            <a:r>
              <a:rPr lang="en-GB" sz="1200" b="1" dirty="0">
                <a:effectLst/>
                <a:latin typeface="Arial"/>
                <a:ea typeface="Calibri"/>
                <a:cs typeface="Arial"/>
              </a:rPr>
              <a:t>Capital Budgeting Decisions – between the business economic sustainability and risks</a:t>
            </a:r>
            <a:r>
              <a:rPr lang="en-GB" sz="1200" b="1" dirty="0">
                <a:latin typeface="Arial"/>
                <a:ea typeface="Calibri"/>
                <a:cs typeface="Arial"/>
              </a:rPr>
              <a:t> </a:t>
            </a:r>
            <a:endParaRPr lang="en-US"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16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1566112" y="9765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1566112" y="1680130"/>
            <a:ext cx="6126459" cy="1168718"/>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200" dirty="0">
                <a:solidFill>
                  <a:schemeClr val="bg1"/>
                </a:solidFill>
                <a:effectLst/>
                <a:latin typeface="Arial"/>
                <a:ea typeface="Calibri"/>
                <a:cs typeface="Arial"/>
              </a:rPr>
              <a:t>Long-Term Decisions - Capital Budgeting:</a:t>
            </a:r>
            <a:endParaRPr lang="en-US" sz="1200" dirty="0">
              <a:solidFill>
                <a:schemeClr val="bg1"/>
              </a:solidFill>
              <a:effectLst/>
              <a:latin typeface="Arial"/>
              <a:ea typeface="Calibri"/>
              <a:cs typeface="Arial"/>
            </a:endParaRPr>
          </a:p>
          <a:p>
            <a:pPr marL="628650" lvl="1" indent="-171450">
              <a:lnSpc>
                <a:spcPct val="107000"/>
              </a:lnSpc>
              <a:buSzPts val="900"/>
              <a:buFontTx/>
              <a:buChar char="-"/>
            </a:pPr>
            <a:r>
              <a:rPr lang="en-US" sz="1200" dirty="0">
                <a:solidFill>
                  <a:schemeClr val="bg1"/>
                </a:solidFill>
                <a:effectLst/>
                <a:latin typeface="Arial"/>
                <a:ea typeface="Calibri"/>
                <a:cs typeface="Arial"/>
              </a:rPr>
              <a:t>Making Capital Investment Decisions: Project Analysis and Evaluation</a:t>
            </a:r>
            <a:endParaRPr lang="en-US" sz="1200" dirty="0">
              <a:solidFill>
                <a:schemeClr val="bg1"/>
              </a:solidFill>
              <a:latin typeface="Arial"/>
              <a:ea typeface="Calibri"/>
              <a:cs typeface="Arial"/>
            </a:endParaRPr>
          </a:p>
          <a:p>
            <a:pPr marL="171450" marR="0" lvl="0" indent="-171450">
              <a:lnSpc>
                <a:spcPct val="107000"/>
              </a:lnSpc>
              <a:spcBef>
                <a:spcPts val="0"/>
              </a:spcBef>
              <a:spcAft>
                <a:spcPts val="0"/>
              </a:spcAft>
              <a:buSzPts val="900"/>
              <a:buFontTx/>
              <a:buChar char="-"/>
            </a:pP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SzPts val="900"/>
              <a:buFontTx/>
              <a:buChar char="-"/>
            </a:pPr>
            <a:r>
              <a:rPr lang="en-GB" sz="1200" dirty="0">
                <a:solidFill>
                  <a:schemeClr val="bg1"/>
                </a:solidFill>
                <a:effectLst/>
                <a:latin typeface="Arial"/>
                <a:ea typeface="Calibri"/>
                <a:cs typeface="Arial"/>
              </a:rPr>
              <a:t>Capital Budgeting Decisions – between the business economic sustainability and risks</a:t>
            </a:r>
            <a:r>
              <a:rPr lang="en-GB" sz="1200" dirty="0">
                <a:solidFill>
                  <a:schemeClr val="bg1"/>
                </a:solidFill>
                <a:latin typeface="Arial"/>
                <a:ea typeface="Calibri"/>
                <a:cs typeface="Arial"/>
              </a:rPr>
              <a:t> </a:t>
            </a:r>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43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23889" y="1366979"/>
            <a:ext cx="6246054" cy="1754326"/>
          </a:xfrm>
          <a:prstGeom prst="rect">
            <a:avLst/>
          </a:prstGeom>
        </p:spPr>
        <p:txBody>
          <a:bodyPr wrap="square" lIns="91440" tIns="45720" rIns="91440" bIns="45720" anchor="t">
            <a:spAutoFit/>
          </a:bodyPr>
          <a:lstStyle/>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The investment process starts with the preparation of an annual capital budget, which is a list of investment projects planned for the coming year.</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A firm’s capital investment choices should reflect both bottom-up and top-down views of the business—capital budgeting and strategic planning, respectively.</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a:cs typeface="Arial"/>
              </a:rPr>
              <a:t>Capital budgeting must ignore sunk costs, whereas both opportunity costs and side-effects must be considered.</a:t>
            </a:r>
            <a:endParaRPr lang="en-US" sz="12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7C9095CF-704E-293C-322B-7E8817F7FB72}"/>
              </a:ext>
            </a:extLst>
          </p:cNvPr>
          <p:cNvSpPr/>
          <p:nvPr/>
        </p:nvSpPr>
        <p:spPr>
          <a:xfrm>
            <a:off x="802974" y="917167"/>
            <a:ext cx="5841910" cy="275653"/>
          </a:xfrm>
          <a:prstGeom prst="rect">
            <a:avLst/>
          </a:prstGeom>
        </p:spPr>
        <p:txBody>
          <a:bodyPr wrap="square" lIns="91440" tIns="45720" rIns="91440" bIns="45720" anchor="t">
            <a:spAutoFit/>
          </a:bodyPr>
          <a:lstStyle/>
          <a:p>
            <a:pPr lvl="1">
              <a:lnSpc>
                <a:spcPct val="107000"/>
              </a:lnSpc>
              <a:buSzPts val="900"/>
            </a:pPr>
            <a:r>
              <a:rPr lang="en-US" sz="1200" b="1" dirty="0">
                <a:effectLst/>
                <a:latin typeface="Arial"/>
                <a:ea typeface="Calibri"/>
                <a:cs typeface="Arial"/>
              </a:rPr>
              <a:t>Making Capital Investment Decisions: Project Analysis and Evaluation</a:t>
            </a:r>
            <a:endParaRPr lang="en-US" sz="1200" b="1" dirty="0">
              <a:latin typeface="Arial"/>
              <a:ea typeface="Calibri"/>
              <a:cs typeface="Arial"/>
            </a:endParaRPr>
          </a:p>
        </p:txBody>
      </p:sp>
      <p:sp>
        <p:nvSpPr>
          <p:cNvPr id="5" name="CuadroTexto 4">
            <a:extLst>
              <a:ext uri="{FF2B5EF4-FFF2-40B4-BE49-F238E27FC236}">
                <a16:creationId xmlns:a16="http://schemas.microsoft.com/office/drawing/2014/main" id="{E1E95FBC-EA2A-05EC-1ECF-5BC8FF9EB234}"/>
              </a:ext>
            </a:extLst>
          </p:cNvPr>
          <p:cNvSpPr txBox="1"/>
          <p:nvPr/>
        </p:nvSpPr>
        <p:spPr>
          <a:xfrm>
            <a:off x="1223889" y="635178"/>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347874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774" y="4784920"/>
            <a:ext cx="7021226" cy="224036"/>
          </a:xfrm>
          <a:prstGeom prst="rect">
            <a:avLst/>
          </a:prstGeom>
        </p:spPr>
        <p:txBody>
          <a:bodyPr wrap="square">
            <a:spAutoFit/>
          </a:bodyPr>
          <a:lstStyle/>
          <a:p>
            <a:pPr lvl="4">
              <a:lnSpc>
                <a:spcPct val="107000"/>
              </a:lnSpc>
              <a:spcAft>
                <a:spcPts val="800"/>
              </a:spcAft>
            </a:pPr>
            <a:r>
              <a:rPr lang="en-US" sz="800" dirty="0">
                <a:latin typeface="Arial" panose="020B0604020202020204" pitchFamily="34" charset="0"/>
                <a:cs typeface="Arial" panose="020B0604020202020204" pitchFamily="34" charset="0"/>
              </a:rPr>
              <a:t>* Approximate formula not real rate</a:t>
            </a:r>
            <a:endParaRPr lang="en-US" sz="8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806315" y="1507329"/>
            <a:ext cx="6479688" cy="269304"/>
          </a:xfrm>
          <a:prstGeom prst="rect">
            <a:avLst/>
          </a:prstGeom>
        </p:spPr>
        <p:txBody>
          <a:bodyPr wrap="square">
            <a:spAutoFit/>
          </a:bodyPr>
          <a:lstStyle/>
          <a:p>
            <a:r>
              <a:rPr lang="en-US" sz="1150" dirty="0">
                <a:latin typeface="Arial" panose="020B0604020202020204" pitchFamily="34" charset="0"/>
                <a:cs typeface="Arial" panose="020B0604020202020204" pitchFamily="34" charset="0"/>
              </a:rPr>
              <a:t>The process for capital decision-making involves several steps, and a full due diligence process: </a:t>
            </a:r>
          </a:p>
        </p:txBody>
      </p:sp>
      <p:sp>
        <p:nvSpPr>
          <p:cNvPr id="6" name="Rectangle 2"/>
          <p:cNvSpPr>
            <a:spLocks noChangeArrowheads="1"/>
          </p:cNvSpPr>
          <p:nvPr/>
        </p:nvSpPr>
        <p:spPr bwMode="auto">
          <a:xfrm>
            <a:off x="1081750" y="1992153"/>
            <a:ext cx="6803192" cy="17697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i="0" u="none" strike="noStrike" cap="none" normalizeH="0" baseline="0" dirty="0">
                <a:ln>
                  <a:noFill/>
                </a:ln>
                <a:solidFill>
                  <a:srgbClr val="2B2B2B"/>
                </a:solidFill>
                <a:effectLst/>
                <a:latin typeface="Arial"/>
                <a:cs typeface="Arial"/>
              </a:rPr>
              <a:t>Identify and evaluate</a:t>
            </a:r>
            <a:r>
              <a:rPr kumimoji="0" lang="en-US" altLang="en-US" sz="1150" i="0" u="none" strike="noStrike" cap="none" normalizeH="0" dirty="0">
                <a:ln>
                  <a:noFill/>
                </a:ln>
                <a:solidFill>
                  <a:srgbClr val="2B2B2B"/>
                </a:solidFill>
                <a:effectLst/>
                <a:latin typeface="Arial"/>
                <a:cs typeface="Arial"/>
              </a:rPr>
              <a:t> the required capital investments </a:t>
            </a:r>
            <a:r>
              <a:rPr kumimoji="0" lang="en-US" altLang="en-US" sz="1150" i="0" u="none" strike="noStrike" cap="none" normalizeH="0" baseline="0" dirty="0">
                <a:ln>
                  <a:noFill/>
                </a:ln>
                <a:solidFill>
                  <a:srgbClr val="2B2B2B"/>
                </a:solidFill>
                <a:effectLst/>
                <a:latin typeface="Arial"/>
                <a:cs typeface="Arial"/>
              </a:rPr>
              <a:t>for sustainability and the potential opportunities for the business</a:t>
            </a:r>
            <a:r>
              <a:rPr lang="en-US" altLang="en-US" sz="1150" dirty="0">
                <a:solidFill>
                  <a:srgbClr val="2B2B2B"/>
                </a:solidFill>
                <a:latin typeface="Arial"/>
                <a:cs typeface="Arial"/>
              </a:rPr>
              <a:t>.</a:t>
            </a:r>
            <a:endParaRPr kumimoji="0" lang="en-US" altLang="en-US" sz="1150" i="0" u="none" strike="noStrike" cap="none" normalizeH="0" baseline="0" dirty="0">
              <a:ln>
                <a:noFill/>
              </a:ln>
              <a:solidFill>
                <a:srgbClr val="2B2B2B"/>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1150" dirty="0">
              <a:solidFill>
                <a:srgbClr val="2B2B2B"/>
              </a:solidFill>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i="0" u="none" strike="noStrike" cap="none" normalizeH="0" baseline="0" dirty="0">
                <a:ln>
                  <a:noFill/>
                </a:ln>
                <a:solidFill>
                  <a:srgbClr val="2B2B2B"/>
                </a:solidFill>
                <a:effectLst/>
                <a:latin typeface="Arial"/>
                <a:cs typeface="Arial"/>
              </a:rPr>
              <a:t>Estimate operating and implementation costs of the projects</a:t>
            </a:r>
            <a:r>
              <a:rPr lang="en-US" altLang="en-US" sz="1150" dirty="0">
                <a:solidFill>
                  <a:srgbClr val="2B2B2B"/>
                </a:solidFill>
                <a:latin typeface="Arial"/>
                <a:cs typeface="Arial"/>
              </a:rPr>
              <a:t>.</a:t>
            </a:r>
            <a:endParaRPr lang="en-US" altLang="en-US" sz="1150">
              <a:solidFill>
                <a:srgbClr val="2B2B2B"/>
              </a:solidFill>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50" i="0" u="none" strike="noStrike" cap="none" normalizeH="0" baseline="0" dirty="0">
              <a:ln>
                <a:noFill/>
              </a:ln>
              <a:solidFill>
                <a:srgbClr val="2B2B2B"/>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i="0" u="none" strike="noStrike" cap="none" normalizeH="0" baseline="0" dirty="0">
                <a:ln>
                  <a:noFill/>
                </a:ln>
                <a:solidFill>
                  <a:srgbClr val="2B2B2B"/>
                </a:solidFill>
                <a:effectLst/>
                <a:latin typeface="Arial"/>
                <a:cs typeface="Arial"/>
              </a:rPr>
              <a:t>Estimate cash flow (economic) and potential benefits (reputational</a:t>
            </a:r>
            <a:r>
              <a:rPr lang="en-US" altLang="en-US" sz="1150" dirty="0">
                <a:solidFill>
                  <a:srgbClr val="2B2B2B"/>
                </a:solidFill>
                <a:latin typeface="Arial"/>
                <a:cs typeface="Arial"/>
              </a:rPr>
              <a:t>).</a:t>
            </a:r>
            <a:endParaRPr lang="en-US" altLang="en-US" sz="1150" i="0" u="none" strike="noStrike" cap="none" normalizeH="0" baseline="0">
              <a:ln>
                <a:noFill/>
              </a:ln>
              <a:solidFill>
                <a:srgbClr val="2B2B2B"/>
              </a:solidFill>
              <a:effectLst/>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1150" dirty="0">
              <a:solidFill>
                <a:srgbClr val="2B2B2B"/>
              </a:solidFill>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i="0" u="none" strike="noStrike" cap="none" normalizeH="0" baseline="0" dirty="0">
                <a:ln>
                  <a:noFill/>
                </a:ln>
                <a:solidFill>
                  <a:srgbClr val="2B2B2B"/>
                </a:solidFill>
                <a:effectLst/>
                <a:latin typeface="Arial"/>
                <a:cs typeface="Arial"/>
              </a:rPr>
              <a:t>Assess risk </a:t>
            </a:r>
            <a:r>
              <a:rPr lang="en-US" altLang="en-US" sz="1150" dirty="0">
                <a:solidFill>
                  <a:srgbClr val="2B2B2B"/>
                </a:solidFill>
                <a:latin typeface="Arial"/>
                <a:cs typeface="Arial"/>
              </a:rPr>
              <a:t>through</a:t>
            </a:r>
            <a:r>
              <a:rPr kumimoji="0" lang="en-US" altLang="en-US" sz="1150" i="0" u="none" strike="noStrike" cap="none" normalizeH="0" baseline="0" dirty="0">
                <a:ln>
                  <a:noFill/>
                </a:ln>
                <a:solidFill>
                  <a:srgbClr val="2B2B2B"/>
                </a:solidFill>
                <a:effectLst/>
                <a:latin typeface="Arial"/>
                <a:cs typeface="Arial"/>
              </a:rPr>
              <a:t> the business risk management tools like decision trees or matrix</a:t>
            </a:r>
            <a:r>
              <a:rPr lang="en-US" altLang="en-US" sz="1150" dirty="0">
                <a:solidFill>
                  <a:srgbClr val="2B2B2B"/>
                </a:solidFill>
                <a:latin typeface="Arial"/>
                <a:cs typeface="Arial"/>
              </a:rPr>
              <a:t>.</a:t>
            </a:r>
            <a:endParaRPr lang="en-US" altLang="en-US" sz="1150" i="0" u="none" strike="noStrike" cap="none" normalizeH="0" baseline="0" dirty="0">
              <a:ln>
                <a:noFill/>
              </a:ln>
              <a:solidFill>
                <a:srgbClr val="2B2B2B"/>
              </a:solidFill>
              <a:effectLst/>
              <a:latin typeface="Arial"/>
              <a:cs typeface="Arial"/>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1150" dirty="0">
              <a:solidFill>
                <a:srgbClr val="2B2B2B"/>
              </a:solidFill>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50" i="0" u="none" strike="noStrike" cap="none" normalizeH="0" baseline="0" dirty="0">
                <a:ln>
                  <a:noFill/>
                </a:ln>
                <a:solidFill>
                  <a:srgbClr val="2B2B2B"/>
                </a:solidFill>
                <a:effectLst/>
                <a:latin typeface="Arial"/>
                <a:cs typeface="Arial"/>
              </a:rPr>
              <a:t>Implement the most beneficial project</a:t>
            </a:r>
            <a:r>
              <a:rPr lang="en-US" altLang="en-US" sz="1150" dirty="0">
                <a:solidFill>
                  <a:srgbClr val="2B2B2B"/>
                </a:solidFill>
                <a:latin typeface="Arial"/>
                <a:cs typeface="Arial"/>
              </a:rPr>
              <a:t>.</a:t>
            </a:r>
            <a:endParaRPr kumimoji="0" lang="en-US" altLang="en-US" sz="1150" i="0" u="none" strike="noStrike" cap="none" normalizeH="0" baseline="0" dirty="0">
              <a:ln>
                <a:noFill/>
              </a:ln>
              <a:solidFill>
                <a:schemeClr val="tx1"/>
              </a:solidFill>
              <a:effectLst/>
              <a:latin typeface="Arial"/>
              <a:cs typeface="Arial"/>
            </a:endParaRPr>
          </a:p>
        </p:txBody>
      </p:sp>
      <p:sp>
        <p:nvSpPr>
          <p:cNvPr id="10" name="Rectangle 4">
            <a:extLst>
              <a:ext uri="{FF2B5EF4-FFF2-40B4-BE49-F238E27FC236}">
                <a16:creationId xmlns:a16="http://schemas.microsoft.com/office/drawing/2014/main" id="{85E55367-0BF8-5E24-42C5-047943417DA6}"/>
              </a:ext>
            </a:extLst>
          </p:cNvPr>
          <p:cNvSpPr/>
          <p:nvPr/>
        </p:nvSpPr>
        <p:spPr>
          <a:xfrm>
            <a:off x="461888" y="912536"/>
            <a:ext cx="5841910" cy="275653"/>
          </a:xfrm>
          <a:prstGeom prst="rect">
            <a:avLst/>
          </a:prstGeom>
        </p:spPr>
        <p:txBody>
          <a:bodyPr wrap="square" lIns="91440" tIns="45720" rIns="91440" bIns="45720" anchor="t">
            <a:spAutoFit/>
          </a:bodyPr>
          <a:lstStyle/>
          <a:p>
            <a:pPr lvl="1">
              <a:lnSpc>
                <a:spcPct val="107000"/>
              </a:lnSpc>
              <a:buSzPts val="900"/>
            </a:pPr>
            <a:r>
              <a:rPr lang="en-US" sz="1200" b="1" dirty="0">
                <a:effectLst/>
                <a:latin typeface="Arial"/>
                <a:ea typeface="Calibri"/>
                <a:cs typeface="Arial"/>
              </a:rPr>
              <a:t>Making Capital Investment Decisions: Project Analysis and Evaluation</a:t>
            </a:r>
            <a:endParaRPr lang="en-US" sz="1200" b="1" dirty="0">
              <a:latin typeface="Arial"/>
              <a:ea typeface="Calibri"/>
              <a:cs typeface="Arial"/>
            </a:endParaRPr>
          </a:p>
        </p:txBody>
      </p:sp>
      <p:sp>
        <p:nvSpPr>
          <p:cNvPr id="11" name="Título 1">
            <a:extLst>
              <a:ext uri="{FF2B5EF4-FFF2-40B4-BE49-F238E27FC236}">
                <a16:creationId xmlns:a16="http://schemas.microsoft.com/office/drawing/2014/main" id="{CFC9DB92-C52A-E89C-D254-A631A5068753}"/>
              </a:ext>
            </a:extLst>
          </p:cNvPr>
          <p:cNvSpPr txBox="1">
            <a:spLocks/>
          </p:cNvSpPr>
          <p:nvPr/>
        </p:nvSpPr>
        <p:spPr>
          <a:xfrm>
            <a:off x="6858264" y="199618"/>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2" name="CuadroTexto 11">
            <a:extLst>
              <a:ext uri="{FF2B5EF4-FFF2-40B4-BE49-F238E27FC236}">
                <a16:creationId xmlns:a16="http://schemas.microsoft.com/office/drawing/2014/main" id="{68FBC044-6295-3802-AD0A-A500DF3AD8A8}"/>
              </a:ext>
            </a:extLst>
          </p:cNvPr>
          <p:cNvSpPr txBox="1"/>
          <p:nvPr/>
        </p:nvSpPr>
        <p:spPr>
          <a:xfrm>
            <a:off x="882803" y="630547"/>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329039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774" y="4784920"/>
            <a:ext cx="7021226" cy="224036"/>
          </a:xfrm>
          <a:prstGeom prst="rect">
            <a:avLst/>
          </a:prstGeom>
        </p:spPr>
        <p:txBody>
          <a:bodyPr wrap="square">
            <a:spAutoFit/>
          </a:bodyPr>
          <a:lstStyle/>
          <a:p>
            <a:pPr lvl="4">
              <a:lnSpc>
                <a:spcPct val="107000"/>
              </a:lnSpc>
              <a:spcAft>
                <a:spcPts val="800"/>
              </a:spcAft>
            </a:pPr>
            <a:r>
              <a:rPr lang="en-US" sz="800" dirty="0">
                <a:latin typeface="Arial" panose="020B0604020202020204" pitchFamily="34" charset="0"/>
                <a:cs typeface="Arial" panose="020B0604020202020204" pitchFamily="34" charset="0"/>
              </a:rPr>
              <a:t>* Approximate formula not real rate</a:t>
            </a:r>
            <a:endParaRPr lang="en-US" sz="8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1024865" y="1468417"/>
            <a:ext cx="5713355" cy="2039020"/>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GB" sz="1150" dirty="0">
                <a:latin typeface="Arial"/>
                <a:ea typeface="Calibri"/>
                <a:cs typeface="Arial"/>
              </a:rPr>
              <a:t>Businesses need to establish a set of capital budgeting procedures to ensure that decisions are made in an orderly manner - annual capital budget.</a:t>
            </a:r>
            <a:endParaRPr lang="en-GB" sz="1150" dirty="0">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GB" sz="1150" dirty="0">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150" dirty="0">
                <a:latin typeface="Arial"/>
                <a:ea typeface="Calibri"/>
                <a:cs typeface="Arial"/>
              </a:rPr>
              <a:t>Annual Capital Budget is a list of investment projects planned.</a:t>
            </a:r>
          </a:p>
          <a:p>
            <a:pPr marL="171450" indent="-171450">
              <a:buFont typeface="Arial" panose="020B0604020202020204" pitchFamily="34" charset="0"/>
              <a:buChar char="•"/>
            </a:pPr>
            <a:endParaRPr lang="en-GB" sz="1150" dirty="0">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150" dirty="0">
                <a:latin typeface="Arial"/>
                <a:ea typeface="Calibri"/>
                <a:cs typeface="Arial"/>
              </a:rPr>
              <a:t>Inclusion of a project in the capital budget does not constitute final approval for the expenditure.</a:t>
            </a:r>
            <a:endParaRPr lang="en-GB" sz="1150" dirty="0">
              <a:latin typeface="Arial" panose="020B0604020202020204" pitchFamily="34" charset="0"/>
              <a:ea typeface="Calibri" panose="020F0502020204030204" pitchFamily="34" charset="0"/>
              <a:cs typeface="Arial"/>
            </a:endParaRPr>
          </a:p>
          <a:p>
            <a:pPr marL="171450" indent="-171450">
              <a:buFont typeface="Arial" panose="020B0604020202020204" pitchFamily="34" charset="0"/>
              <a:buChar char="•"/>
            </a:pPr>
            <a:endParaRPr lang="en-GB" sz="1150" dirty="0">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150" dirty="0">
                <a:latin typeface="Arial" panose="020B0604020202020204" pitchFamily="34" charset="0"/>
                <a:ea typeface="Calibri" panose="020F0502020204030204" pitchFamily="34" charset="0"/>
              </a:rPr>
              <a:t>Before the plant or division can go ahead with a proposal, it will usually need to submit an appropriation request that includes detailed forecasts, a discounted-cash-flow analysis, and back-up information.</a:t>
            </a:r>
            <a:endParaRPr lang="en-US" sz="1150" dirty="0"/>
          </a:p>
        </p:txBody>
      </p:sp>
      <p:sp>
        <p:nvSpPr>
          <p:cNvPr id="8" name="Rectangle 4">
            <a:extLst>
              <a:ext uri="{FF2B5EF4-FFF2-40B4-BE49-F238E27FC236}">
                <a16:creationId xmlns:a16="http://schemas.microsoft.com/office/drawing/2014/main" id="{9C27AFDA-A294-22D7-6923-FAA938D18E85}"/>
              </a:ext>
            </a:extLst>
          </p:cNvPr>
          <p:cNvSpPr/>
          <p:nvPr/>
        </p:nvSpPr>
        <p:spPr>
          <a:xfrm>
            <a:off x="382059" y="917167"/>
            <a:ext cx="5841910" cy="275653"/>
          </a:xfrm>
          <a:prstGeom prst="rect">
            <a:avLst/>
          </a:prstGeom>
        </p:spPr>
        <p:txBody>
          <a:bodyPr wrap="square" lIns="91440" tIns="45720" rIns="91440" bIns="45720" anchor="t">
            <a:spAutoFit/>
          </a:bodyPr>
          <a:lstStyle/>
          <a:p>
            <a:pPr lvl="1">
              <a:lnSpc>
                <a:spcPct val="107000"/>
              </a:lnSpc>
              <a:buSzPts val="900"/>
            </a:pPr>
            <a:r>
              <a:rPr lang="en-US" sz="1200" b="1" dirty="0">
                <a:effectLst/>
                <a:latin typeface="Arial"/>
                <a:ea typeface="Calibri"/>
                <a:cs typeface="Arial"/>
              </a:rPr>
              <a:t>Making Capital Investment Decisions: Project Analysis and Evaluation</a:t>
            </a:r>
            <a:endParaRPr lang="en-US" sz="1200" b="1" dirty="0">
              <a:latin typeface="Arial"/>
              <a:ea typeface="Calibri"/>
              <a:cs typeface="Arial"/>
            </a:endParaRPr>
          </a:p>
        </p:txBody>
      </p:sp>
      <p:sp>
        <p:nvSpPr>
          <p:cNvPr id="11" name="CuadroTexto 10">
            <a:extLst>
              <a:ext uri="{FF2B5EF4-FFF2-40B4-BE49-F238E27FC236}">
                <a16:creationId xmlns:a16="http://schemas.microsoft.com/office/drawing/2014/main" id="{439F00DF-01C6-BCB7-6393-48E6CB70057E}"/>
              </a:ext>
            </a:extLst>
          </p:cNvPr>
          <p:cNvSpPr txBox="1"/>
          <p:nvPr/>
        </p:nvSpPr>
        <p:spPr>
          <a:xfrm>
            <a:off x="802974" y="635178"/>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36062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6114" y="1352035"/>
            <a:ext cx="7772400" cy="2382383"/>
          </a:xfrm>
          <a:prstGeom prst="rect">
            <a:avLst/>
          </a:prstGeom>
        </p:spPr>
        <p:txBody>
          <a:bodyPr wrap="square" lIns="91440" tIns="45720" rIns="91440" bIns="45720" anchor="t">
            <a:spAutoFit/>
          </a:bodyPr>
          <a:lstStyle/>
          <a:p>
            <a:pPr lvl="2">
              <a:lnSpc>
                <a:spcPct val="107000"/>
              </a:lnSpc>
              <a:spcAft>
                <a:spcPts val="800"/>
              </a:spcAft>
            </a:pPr>
            <a:r>
              <a:rPr lang="en-US" sz="1150" b="1" dirty="0">
                <a:latin typeface="Arial"/>
                <a:cs typeface="Arial"/>
              </a:rPr>
              <a:t>Challenge 1: Difficulty in  determining incremental cash flows</a:t>
            </a:r>
            <a:endParaRPr lang="en-US" sz="1150" b="1" dirty="0">
              <a:latin typeface="Arial"/>
              <a:ea typeface="Calibri" panose="020F0502020204030204" pitchFamily="34" charset="0"/>
              <a:cs typeface="Arial"/>
            </a:endParaRPr>
          </a:p>
          <a:p>
            <a:pPr marL="1543050" lvl="3" indent="-171450">
              <a:lnSpc>
                <a:spcPct val="107000"/>
              </a:lnSpc>
              <a:spcAft>
                <a:spcPts val="800"/>
              </a:spcAft>
              <a:buFont typeface="Wingdings" panose="05000000000000000000" pitchFamily="2" charset="2"/>
              <a:buChar char="ü"/>
            </a:pPr>
            <a:r>
              <a:rPr lang="en-US" sz="1150" dirty="0">
                <a:latin typeface="Arial"/>
                <a:ea typeface="Calibri"/>
                <a:cs typeface="Arial"/>
              </a:rPr>
              <a:t>Cash Flows, NPV, discount rates, and rates of returns are critical inputs.</a:t>
            </a:r>
            <a:endParaRPr lang="en-US" sz="1150" dirty="0">
              <a:latin typeface="Arial" panose="020B0604020202020204" pitchFamily="34" charset="0"/>
              <a:ea typeface="Calibri" panose="020F0502020204030204" pitchFamily="34" charset="0"/>
              <a:cs typeface="Arial" panose="020B0604020202020204" pitchFamily="34" charset="0"/>
            </a:endParaRPr>
          </a:p>
          <a:p>
            <a:pPr marL="1543050" lvl="3" indent="-171450">
              <a:lnSpc>
                <a:spcPct val="107000"/>
              </a:lnSpc>
              <a:spcAft>
                <a:spcPts val="800"/>
              </a:spcAft>
              <a:buFont typeface="Wingdings" panose="05000000000000000000" pitchFamily="2" charset="2"/>
              <a:buChar char="ü"/>
            </a:pPr>
            <a:r>
              <a:rPr lang="en-US" sz="1150" dirty="0">
                <a:latin typeface="Arial"/>
                <a:cs typeface="Arial"/>
              </a:rPr>
              <a:t>Sunk costs: Cost is a cost that has already occurred, are in the past, they cannot be changed by the decision to accept or reject the project. Example: consulting services paid to assess the viability of the project – they should not be considered initial investment.</a:t>
            </a:r>
          </a:p>
          <a:p>
            <a:pPr marL="1543050" lvl="3" indent="-171450">
              <a:lnSpc>
                <a:spcPct val="107000"/>
              </a:lnSpc>
              <a:spcAft>
                <a:spcPts val="800"/>
              </a:spcAft>
              <a:buFont typeface="Wingdings" panose="05000000000000000000" pitchFamily="2" charset="2"/>
              <a:buChar char="ü"/>
            </a:pPr>
            <a:r>
              <a:rPr lang="en-US" sz="1150" dirty="0">
                <a:latin typeface="Arial"/>
                <a:cs typeface="Arial"/>
              </a:rPr>
              <a:t>Opportunity costs: Assets that a business is considering selling, leasing, or employing elsewhere in the business but instead, the asset is used in a new project. Potential revenues from alternative uses are lost, and lost revenues can be viewed as costs (taking the project, the firm forgoes the other opportunities for using the assets).</a:t>
            </a:r>
          </a:p>
          <a:p>
            <a:pPr marL="1085850" lvl="2" indent="-171450">
              <a:lnSpc>
                <a:spcPct val="107000"/>
              </a:lnSpc>
              <a:spcAft>
                <a:spcPts val="800"/>
              </a:spcAft>
              <a:buFont typeface="Wingdings" panose="05000000000000000000" pitchFamily="2" charset="2"/>
              <a:buChar char="ü"/>
            </a:pPr>
            <a:endParaRPr lang="en-GB" sz="115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4">
            <a:extLst>
              <a:ext uri="{FF2B5EF4-FFF2-40B4-BE49-F238E27FC236}">
                <a16:creationId xmlns:a16="http://schemas.microsoft.com/office/drawing/2014/main" id="{B26414BD-FF12-5906-E451-9087A7C14AD1}"/>
              </a:ext>
            </a:extLst>
          </p:cNvPr>
          <p:cNvSpPr/>
          <p:nvPr/>
        </p:nvSpPr>
        <p:spPr>
          <a:xfrm>
            <a:off x="157087" y="826975"/>
            <a:ext cx="7199441" cy="275653"/>
          </a:xfrm>
          <a:prstGeom prst="rect">
            <a:avLst/>
          </a:prstGeom>
        </p:spPr>
        <p:txBody>
          <a:bodyPr wrap="square" lIns="91440" tIns="45720" rIns="91440" bIns="45720" anchor="t">
            <a:spAutoFit/>
          </a:bodyPr>
          <a:lstStyle/>
          <a:p>
            <a:pPr lvl="1">
              <a:lnSpc>
                <a:spcPct val="107000"/>
              </a:lnSpc>
              <a:buSzPts val="900"/>
            </a:pPr>
            <a:r>
              <a:rPr lang="en-GB" sz="1200" b="1" dirty="0">
                <a:effectLst/>
                <a:latin typeface="Arial"/>
                <a:ea typeface="Calibri"/>
                <a:cs typeface="Arial"/>
              </a:rPr>
              <a:t>Capital Budgeting Decisions – between the business economic sustainability and risks</a:t>
            </a:r>
            <a:r>
              <a:rPr lang="en-GB" sz="1200" b="1" dirty="0">
                <a:latin typeface="Arial"/>
                <a:ea typeface="Calibri"/>
                <a:cs typeface="Arial"/>
              </a:rPr>
              <a:t> </a:t>
            </a:r>
            <a:endParaRPr lang="en-US" sz="1200" b="1">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617380B-2DDE-4D4B-92FE-E9AF7A2DEEEB}"/>
              </a:ext>
            </a:extLst>
          </p:cNvPr>
          <p:cNvSpPr txBox="1"/>
          <p:nvPr/>
        </p:nvSpPr>
        <p:spPr>
          <a:xfrm>
            <a:off x="605268" y="547389"/>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Tree>
    <p:extLst>
      <p:ext uri="{BB962C8B-B14F-4D97-AF65-F5344CB8AC3E}">
        <p14:creationId xmlns:p14="http://schemas.microsoft.com/office/powerpoint/2010/main" val="192214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37579"/>
            <a:ext cx="6821933" cy="2761975"/>
          </a:xfrm>
          <a:prstGeom prst="rect">
            <a:avLst/>
          </a:prstGeom>
        </p:spPr>
        <p:txBody>
          <a:bodyPr wrap="square" lIns="91440" tIns="45720" rIns="91440" bIns="45720" anchor="t">
            <a:spAutoFit/>
          </a:bodyPr>
          <a:lstStyle/>
          <a:p>
            <a:pPr lvl="2">
              <a:lnSpc>
                <a:spcPct val="107000"/>
              </a:lnSpc>
              <a:spcAft>
                <a:spcPts val="800"/>
              </a:spcAft>
            </a:pPr>
            <a:r>
              <a:rPr lang="en-US" sz="1150" b="1" dirty="0">
                <a:latin typeface="Arial"/>
                <a:cs typeface="Arial"/>
              </a:rPr>
              <a:t>Challenge 2: Opportunity costs – alternative use of money</a:t>
            </a:r>
          </a:p>
          <a:p>
            <a:pPr lvl="2">
              <a:lnSpc>
                <a:spcPct val="107000"/>
              </a:lnSpc>
              <a:spcAft>
                <a:spcPts val="800"/>
              </a:spcAft>
            </a:pPr>
            <a:r>
              <a:rPr lang="en-US" sz="1150" dirty="0">
                <a:latin typeface="Arial"/>
                <a:cs typeface="Arial"/>
              </a:rPr>
              <a:t>A business has $1MM to invest and I decide to invest the money in the stock market, management then is committing the resources.</a:t>
            </a:r>
          </a:p>
          <a:p>
            <a:pPr marL="1543050" lvl="3" indent="-171450">
              <a:lnSpc>
                <a:spcPct val="107000"/>
              </a:lnSpc>
              <a:spcAft>
                <a:spcPts val="800"/>
              </a:spcAft>
              <a:buFont typeface="Wingdings" panose="05000000000000000000" pitchFamily="2" charset="2"/>
              <a:buChar char="ü"/>
            </a:pPr>
            <a:r>
              <a:rPr lang="en-US" sz="1150" dirty="0">
                <a:latin typeface="Arial"/>
                <a:cs typeface="Arial"/>
              </a:rPr>
              <a:t>By investing $1MM in the stock market, the business will not be able to use the same $1MM for any other purposes.</a:t>
            </a:r>
          </a:p>
          <a:p>
            <a:pPr marL="1543050" lvl="3" indent="-171450">
              <a:lnSpc>
                <a:spcPct val="107000"/>
              </a:lnSpc>
              <a:spcAft>
                <a:spcPts val="800"/>
              </a:spcAft>
              <a:buFont typeface="Wingdings" panose="05000000000000000000" pitchFamily="2" charset="2"/>
              <a:buChar char="ü"/>
            </a:pPr>
            <a:r>
              <a:rPr lang="en-US" sz="1150" dirty="0">
                <a:latin typeface="Arial"/>
                <a:cs typeface="Arial"/>
              </a:rPr>
              <a:t>Management must therefore ensure they are committing the resources to the best possible project within the same risk profile.</a:t>
            </a:r>
            <a:endParaRPr lang="en-US" sz="1150" dirty="0">
              <a:latin typeface="Arial" panose="020B0604020202020204" pitchFamily="34" charset="0"/>
              <a:cs typeface="Arial" panose="020B0604020202020204" pitchFamily="34" charset="0"/>
            </a:endParaRPr>
          </a:p>
          <a:p>
            <a:pPr marL="1543050" lvl="3" indent="-171450">
              <a:lnSpc>
                <a:spcPct val="107000"/>
              </a:lnSpc>
              <a:spcAft>
                <a:spcPts val="800"/>
              </a:spcAft>
              <a:buFont typeface="Wingdings" panose="05000000000000000000" pitchFamily="2" charset="2"/>
              <a:buChar char="ü"/>
            </a:pPr>
            <a:r>
              <a:rPr lang="en-US" sz="1150" dirty="0">
                <a:latin typeface="Arial"/>
                <a:cs typeface="Arial"/>
              </a:rPr>
              <a:t> Opportunity cost of capital accounts for what businesses are foregoing to choose that best possible alternative.</a:t>
            </a:r>
          </a:p>
          <a:p>
            <a:r>
              <a:rPr lang="en-US" b="1" dirty="0"/>
              <a:t> </a:t>
            </a:r>
            <a:endParaRPr lang="en-US" dirty="0"/>
          </a:p>
          <a:p>
            <a:pPr marL="1543050" lvl="3" indent="-171450">
              <a:lnSpc>
                <a:spcPct val="107000"/>
              </a:lnSpc>
              <a:spcAft>
                <a:spcPts val="800"/>
              </a:spcAft>
              <a:buFont typeface="Wingdings" panose="05000000000000000000" pitchFamily="2" charset="2"/>
              <a:buChar char="ü"/>
            </a:pPr>
            <a:endParaRPr lang="en-GB" sz="1150" dirty="0">
              <a:latin typeface="Arial" panose="020B0604020202020204" pitchFamily="34" charset="0"/>
              <a:ea typeface="Calibri" panose="020F0502020204030204" pitchFamily="34" charset="0"/>
              <a:cs typeface="Arial" panose="020B0604020202020204" pitchFamily="34" charset="0"/>
            </a:endParaRPr>
          </a:p>
        </p:txBody>
      </p:sp>
      <p:sp>
        <p:nvSpPr>
          <p:cNvPr id="7" name="Título 1">
            <a:extLst>
              <a:ext uri="{FF2B5EF4-FFF2-40B4-BE49-F238E27FC236}">
                <a16:creationId xmlns:a16="http://schemas.microsoft.com/office/drawing/2014/main" id="{082A2E8A-8A7C-585F-A95A-C7D83883765A}"/>
              </a:ext>
            </a:extLst>
          </p:cNvPr>
          <p:cNvSpPr txBox="1">
            <a:spLocks/>
          </p:cNvSpPr>
          <p:nvPr/>
        </p:nvSpPr>
        <p:spPr>
          <a:xfrm>
            <a:off x="6947740" y="147684"/>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845D6BC5-8F23-3002-601D-CCB2ED1CFCA5}"/>
              </a:ext>
            </a:extLst>
          </p:cNvPr>
          <p:cNvSpPr txBox="1"/>
          <p:nvPr/>
        </p:nvSpPr>
        <p:spPr>
          <a:xfrm>
            <a:off x="600401" y="575151"/>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
        <p:nvSpPr>
          <p:cNvPr id="10" name="Rectangle 4">
            <a:extLst>
              <a:ext uri="{FF2B5EF4-FFF2-40B4-BE49-F238E27FC236}">
                <a16:creationId xmlns:a16="http://schemas.microsoft.com/office/drawing/2014/main" id="{FA41C6A4-4BD2-5093-5E42-ED8473D4CE1B}"/>
              </a:ext>
            </a:extLst>
          </p:cNvPr>
          <p:cNvSpPr/>
          <p:nvPr/>
        </p:nvSpPr>
        <p:spPr>
          <a:xfrm>
            <a:off x="157087" y="826975"/>
            <a:ext cx="7199441" cy="275653"/>
          </a:xfrm>
          <a:prstGeom prst="rect">
            <a:avLst/>
          </a:prstGeom>
        </p:spPr>
        <p:txBody>
          <a:bodyPr wrap="square" lIns="91440" tIns="45720" rIns="91440" bIns="45720" anchor="t">
            <a:spAutoFit/>
          </a:bodyPr>
          <a:lstStyle/>
          <a:p>
            <a:pPr lvl="1">
              <a:lnSpc>
                <a:spcPct val="107000"/>
              </a:lnSpc>
              <a:buSzPts val="900"/>
            </a:pPr>
            <a:r>
              <a:rPr lang="en-GB" sz="1200" b="1" dirty="0">
                <a:effectLst/>
                <a:latin typeface="Arial"/>
                <a:ea typeface="Calibri"/>
                <a:cs typeface="Arial"/>
              </a:rPr>
              <a:t>Capital Budgeting Decisions – between the business economic sustainability and risks</a:t>
            </a:r>
            <a:r>
              <a:rPr lang="en-GB" sz="1200" b="1" dirty="0">
                <a:latin typeface="Arial"/>
                <a:ea typeface="Calibri"/>
                <a:cs typeface="Arial"/>
              </a:rPr>
              <a:t> </a:t>
            </a:r>
            <a:endParaRPr lang="en-US"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88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8703" y="1283594"/>
            <a:ext cx="8267201" cy="1798506"/>
          </a:xfrm>
          <a:prstGeom prst="rect">
            <a:avLst/>
          </a:prstGeom>
        </p:spPr>
        <p:txBody>
          <a:bodyPr wrap="square" lIns="91440" tIns="45720" rIns="91440" bIns="45720" anchor="t">
            <a:spAutoFit/>
          </a:bodyPr>
          <a:lstStyle/>
          <a:p>
            <a:pPr lvl="2">
              <a:lnSpc>
                <a:spcPct val="107000"/>
              </a:lnSpc>
              <a:spcAft>
                <a:spcPts val="800"/>
              </a:spcAft>
            </a:pPr>
            <a:r>
              <a:rPr lang="en-US" sz="1150" b="1" dirty="0">
                <a:latin typeface="Arial"/>
                <a:cs typeface="Arial"/>
              </a:rPr>
              <a:t>Challenge 3:  Side-effects of the proposed project on other parts of the firm in the form of erosion or synergy</a:t>
            </a:r>
            <a:endParaRPr lang="en-US" sz="1150" dirty="0">
              <a:latin typeface="Arial" panose="020B0604020202020204" pitchFamily="34" charset="0"/>
              <a:cs typeface="Arial" panose="020B0604020202020204" pitchFamily="34" charset="0"/>
            </a:endParaRPr>
          </a:p>
          <a:p>
            <a:pPr marL="2000250" lvl="4" indent="-171450">
              <a:lnSpc>
                <a:spcPct val="107000"/>
              </a:lnSpc>
              <a:spcAft>
                <a:spcPts val="800"/>
              </a:spcAft>
              <a:buFont typeface="Wingdings" panose="05000000000000000000" pitchFamily="2" charset="2"/>
              <a:buChar char="ü"/>
            </a:pPr>
            <a:r>
              <a:rPr lang="en-US" sz="1150" dirty="0">
                <a:latin typeface="Arial" panose="020B0604020202020204" pitchFamily="34" charset="0"/>
                <a:cs typeface="Arial" panose="020B0604020202020204" pitchFamily="34" charset="0"/>
              </a:rPr>
              <a:t>Erosion occurs when a new product reduces the sales and, the cash flows of existing products. For example, Walt Disney Company’s concerns when it built Euro Disney was that the new park would drain visitors from the Florida park.</a:t>
            </a:r>
          </a:p>
          <a:p>
            <a:pPr marL="2000250" lvl="4" indent="-171450">
              <a:lnSpc>
                <a:spcPct val="107000"/>
              </a:lnSpc>
              <a:spcAft>
                <a:spcPts val="800"/>
              </a:spcAft>
              <a:buFont typeface="Wingdings" panose="05000000000000000000" pitchFamily="2" charset="2"/>
              <a:buChar char="ü"/>
            </a:pPr>
            <a:r>
              <a:rPr lang="en-US" sz="1150" dirty="0">
                <a:latin typeface="Arial"/>
                <a:cs typeface="Arial"/>
              </a:rPr>
              <a:t>Synergy occurs when a new project increases the cash flows of existing projects. For example, shavings supplies appears to lose money when launching a new razor, the increase in sales of its new razor blades may make the razor an overall winner for the firm.</a:t>
            </a:r>
            <a:endParaRPr lang="en-US" sz="1150" dirty="0">
              <a:latin typeface="Arial" panose="020B060402020202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60297383-0FFB-1E6F-A68F-5243D88674A3}"/>
              </a:ext>
            </a:extLst>
          </p:cNvPr>
          <p:cNvSpPr txBox="1"/>
          <p:nvPr/>
        </p:nvSpPr>
        <p:spPr>
          <a:xfrm>
            <a:off x="527202" y="555658"/>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
        <p:nvSpPr>
          <p:cNvPr id="13" name="Rectangle 4">
            <a:extLst>
              <a:ext uri="{FF2B5EF4-FFF2-40B4-BE49-F238E27FC236}">
                <a16:creationId xmlns:a16="http://schemas.microsoft.com/office/drawing/2014/main" id="{FB97204F-3618-B6B1-668A-71A9F7ADDD27}"/>
              </a:ext>
            </a:extLst>
          </p:cNvPr>
          <p:cNvSpPr/>
          <p:nvPr/>
        </p:nvSpPr>
        <p:spPr>
          <a:xfrm>
            <a:off x="62744" y="826975"/>
            <a:ext cx="7199441" cy="275653"/>
          </a:xfrm>
          <a:prstGeom prst="rect">
            <a:avLst/>
          </a:prstGeom>
        </p:spPr>
        <p:txBody>
          <a:bodyPr wrap="square" lIns="91440" tIns="45720" rIns="91440" bIns="45720" anchor="t">
            <a:spAutoFit/>
          </a:bodyPr>
          <a:lstStyle/>
          <a:p>
            <a:pPr lvl="1">
              <a:lnSpc>
                <a:spcPct val="107000"/>
              </a:lnSpc>
              <a:buSzPts val="900"/>
            </a:pPr>
            <a:r>
              <a:rPr lang="en-GB" sz="1200" b="1" dirty="0">
                <a:effectLst/>
                <a:latin typeface="Arial"/>
                <a:ea typeface="Calibri"/>
                <a:cs typeface="Arial"/>
              </a:rPr>
              <a:t>Capital Budgeting Decisions – between the business economic sustainability and risks</a:t>
            </a:r>
            <a:r>
              <a:rPr lang="en-GB" sz="1200" b="1" dirty="0">
                <a:latin typeface="Arial"/>
                <a:ea typeface="Calibri"/>
                <a:cs typeface="Arial"/>
              </a:rPr>
              <a:t> </a:t>
            </a:r>
            <a:endParaRPr lang="en-US"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60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9029" y="1437579"/>
            <a:ext cx="8267201" cy="2669770"/>
          </a:xfrm>
          <a:prstGeom prst="rect">
            <a:avLst/>
          </a:prstGeom>
        </p:spPr>
        <p:txBody>
          <a:bodyPr wrap="square" lIns="91440" tIns="45720" rIns="91440" bIns="45720" anchor="t">
            <a:spAutoFit/>
          </a:bodyPr>
          <a:lstStyle/>
          <a:p>
            <a:pPr lvl="2">
              <a:lnSpc>
                <a:spcPct val="107000"/>
              </a:lnSpc>
              <a:spcAft>
                <a:spcPts val="800"/>
              </a:spcAft>
            </a:pPr>
            <a:r>
              <a:rPr lang="en-US" sz="1200" b="1" dirty="0">
                <a:latin typeface="Arial"/>
                <a:cs typeface="Arial"/>
              </a:rPr>
              <a:t>Challenge 4:  The effect of Inflation in the business returns</a:t>
            </a:r>
            <a:endParaRPr lang="en-US" sz="1200" dirty="0">
              <a:latin typeface="Arial" panose="020B0604020202020204" pitchFamily="34" charset="0"/>
              <a:cs typeface="Arial" panose="020B0604020202020204" pitchFamily="34" charset="0"/>
            </a:endParaRPr>
          </a:p>
          <a:p>
            <a:pPr marL="1543050" lvl="3" indent="-171450">
              <a:lnSpc>
                <a:spcPct val="107000"/>
              </a:lnSpc>
              <a:spcAft>
                <a:spcPts val="800"/>
              </a:spcAft>
              <a:buFont typeface="Wingdings" panose="05000000000000000000" pitchFamily="2" charset="2"/>
              <a:buChar char="ü"/>
            </a:pPr>
            <a:r>
              <a:rPr lang="en-US" sz="1200" dirty="0">
                <a:latin typeface="Arial" panose="020B0604020202020204" pitchFamily="34" charset="0"/>
                <a:ea typeface="Calibri" panose="020F0502020204030204" pitchFamily="34" charset="0"/>
                <a:cs typeface="Arial" panose="020B0604020202020204" pitchFamily="34" charset="0"/>
              </a:rPr>
              <a:t>Inflation an important part of Capital Budgeting</a:t>
            </a:r>
          </a:p>
          <a:p>
            <a:pPr marL="1543050" lvl="3" indent="-171450">
              <a:lnSpc>
                <a:spcPct val="107000"/>
              </a:lnSpc>
              <a:spcAft>
                <a:spcPts val="800"/>
              </a:spcAft>
              <a:buFont typeface="Wingdings" panose="05000000000000000000" pitchFamily="2" charset="2"/>
              <a:buChar char="ü"/>
            </a:pPr>
            <a:r>
              <a:rPr lang="en-US" sz="1200" dirty="0">
                <a:latin typeface="Arial" panose="020B0604020202020204" pitchFamily="34" charset="0"/>
                <a:cs typeface="Arial" panose="020B0604020202020204" pitchFamily="34" charset="0"/>
              </a:rPr>
              <a:t>Interest rate and inflation</a:t>
            </a:r>
          </a:p>
          <a:p>
            <a:pPr lvl="4">
              <a:lnSpc>
                <a:spcPct val="107000"/>
              </a:lnSpc>
              <a:spcAft>
                <a:spcPts val="800"/>
              </a:spcAft>
            </a:pPr>
            <a:r>
              <a:rPr lang="en-US" sz="1200" b="1" dirty="0">
                <a:latin typeface="Arial"/>
                <a:ea typeface="Calibri"/>
                <a:cs typeface="Arial"/>
              </a:rPr>
              <a:t>Case </a:t>
            </a:r>
            <a:r>
              <a:rPr lang="en-US" sz="1200" b="1" dirty="0">
                <a:latin typeface="Arial"/>
                <a:cs typeface="Arial"/>
              </a:rPr>
              <a:t>Citizens Bank in Kenya </a:t>
            </a:r>
            <a:endParaRPr lang="en-US" sz="1200" b="1" dirty="0">
              <a:latin typeface="Arial" panose="020B0604020202020204" pitchFamily="34" charset="0"/>
              <a:cs typeface="Arial" panose="020B0604020202020204" pitchFamily="34" charset="0"/>
            </a:endParaRPr>
          </a:p>
          <a:p>
            <a:pPr lvl="4">
              <a:lnSpc>
                <a:spcPct val="107000"/>
              </a:lnSpc>
              <a:spcAft>
                <a:spcPts val="800"/>
              </a:spcAft>
            </a:pPr>
            <a:r>
              <a:rPr lang="en-US" sz="1200" dirty="0">
                <a:latin typeface="Arial" panose="020B0604020202020204" pitchFamily="34" charset="0"/>
                <a:cs typeface="Arial" panose="020B0604020202020204" pitchFamily="34" charset="0"/>
              </a:rPr>
              <a:t>The bank offers a 1Y r interest rate of 10% which is considered an appealing return. If inflation in the country is 6% affecting all goods and services in the country, it will be reducing the real return on the investment from 10% to 4% cutting off the inflation effect on the investment: </a:t>
            </a:r>
          </a:p>
          <a:p>
            <a:pPr lvl="4">
              <a:lnSpc>
                <a:spcPct val="107000"/>
              </a:lnSpc>
              <a:spcAft>
                <a:spcPts val="800"/>
              </a:spcAft>
            </a:pPr>
            <a:endParaRPr lang="en-US" sz="1200" dirty="0">
              <a:latin typeface="Arial" panose="020B0604020202020204" pitchFamily="34" charset="0"/>
              <a:ea typeface="Calibri" panose="020F0502020204030204" pitchFamily="34" charset="0"/>
              <a:cs typeface="Arial" panose="020B0604020202020204" pitchFamily="34" charset="0"/>
            </a:endParaRPr>
          </a:p>
          <a:p>
            <a:pPr marL="2000250" lvl="4" indent="-171450">
              <a:lnSpc>
                <a:spcPct val="107000"/>
              </a:lnSpc>
              <a:spcAft>
                <a:spcPts val="800"/>
              </a:spcAft>
              <a:buFont typeface="Wingdings" panose="05000000000000000000" pitchFamily="2" charset="2"/>
              <a:buChar char="ü"/>
            </a:pP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6CF0A402-3F99-AC3A-D9FC-4FB35F74D7A7}"/>
              </a:ext>
            </a:extLst>
          </p:cNvPr>
          <p:cNvSpPr/>
          <p:nvPr/>
        </p:nvSpPr>
        <p:spPr>
          <a:xfrm>
            <a:off x="1645254" y="3527381"/>
            <a:ext cx="5597718"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Real interest rate = Nominal interest rate - Inflation rate or 10% - 6% = 4%</a:t>
            </a:r>
          </a:p>
        </p:txBody>
      </p:sp>
      <p:sp>
        <p:nvSpPr>
          <p:cNvPr id="4" name="Título 1">
            <a:extLst>
              <a:ext uri="{FF2B5EF4-FFF2-40B4-BE49-F238E27FC236}">
                <a16:creationId xmlns:a16="http://schemas.microsoft.com/office/drawing/2014/main" id="{E279BFCD-32F7-0958-41B2-E542463D4B6E}"/>
              </a:ext>
            </a:extLst>
          </p:cNvPr>
          <p:cNvSpPr txBox="1">
            <a:spLocks/>
          </p:cNvSpPr>
          <p:nvPr/>
        </p:nvSpPr>
        <p:spPr>
          <a:xfrm>
            <a:off x="6719126" y="149846"/>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5" name="CuadroTexto 4">
            <a:extLst>
              <a:ext uri="{FF2B5EF4-FFF2-40B4-BE49-F238E27FC236}">
                <a16:creationId xmlns:a16="http://schemas.microsoft.com/office/drawing/2014/main" id="{627CDD61-443F-8C24-B65F-1B12D9F85705}"/>
              </a:ext>
            </a:extLst>
          </p:cNvPr>
          <p:cNvSpPr txBox="1"/>
          <p:nvPr/>
        </p:nvSpPr>
        <p:spPr>
          <a:xfrm>
            <a:off x="511436" y="580916"/>
            <a:ext cx="7199441" cy="338554"/>
          </a:xfrm>
          <a:prstGeom prst="rect">
            <a:avLst/>
          </a:prstGeom>
          <a:noFill/>
        </p:spPr>
        <p:txBody>
          <a:bodyPr wrap="square" lIns="91440" tIns="45720" rIns="91440" bIns="45720" anchor="t">
            <a:spAutoFit/>
          </a:bodyPr>
          <a:lstStyle/>
          <a:p>
            <a:pPr marL="0" marR="0">
              <a:lnSpc>
                <a:spcPct val="107000"/>
              </a:lnSpc>
              <a:spcBef>
                <a:spcPts val="0"/>
              </a:spcBef>
              <a:spcAft>
                <a:spcPts val="800"/>
              </a:spcAft>
            </a:pPr>
            <a:r>
              <a:rPr lang="en-GB" sz="1600" b="1" dirty="0">
                <a:solidFill>
                  <a:srgbClr val="90292A"/>
                </a:solidFill>
                <a:effectLst/>
                <a:latin typeface="Georgia"/>
                <a:ea typeface="Calibri"/>
                <a:cs typeface="Arial"/>
              </a:rPr>
              <a:t>Long-Term Decisions - Capital Budgeting Valuation Techniques:</a:t>
            </a:r>
            <a:endParaRPr lang="en-US" sz="1600" b="1">
              <a:solidFill>
                <a:srgbClr val="90292A"/>
              </a:solidFill>
              <a:effectLst/>
              <a:latin typeface="Georgia"/>
              <a:ea typeface="Calibri"/>
              <a:cs typeface="Arial"/>
            </a:endParaRPr>
          </a:p>
        </p:txBody>
      </p:sp>
      <p:sp>
        <p:nvSpPr>
          <p:cNvPr id="10" name="Rectangle 4">
            <a:extLst>
              <a:ext uri="{FF2B5EF4-FFF2-40B4-BE49-F238E27FC236}">
                <a16:creationId xmlns:a16="http://schemas.microsoft.com/office/drawing/2014/main" id="{812E4253-F1A4-E8BB-A0FF-8D520C1F706A}"/>
              </a:ext>
            </a:extLst>
          </p:cNvPr>
          <p:cNvSpPr/>
          <p:nvPr/>
        </p:nvSpPr>
        <p:spPr>
          <a:xfrm>
            <a:off x="43531" y="826975"/>
            <a:ext cx="7199441" cy="275653"/>
          </a:xfrm>
          <a:prstGeom prst="rect">
            <a:avLst/>
          </a:prstGeom>
        </p:spPr>
        <p:txBody>
          <a:bodyPr wrap="square" lIns="91440" tIns="45720" rIns="91440" bIns="45720" anchor="t">
            <a:spAutoFit/>
          </a:bodyPr>
          <a:lstStyle/>
          <a:p>
            <a:pPr lvl="1">
              <a:lnSpc>
                <a:spcPct val="107000"/>
              </a:lnSpc>
              <a:buSzPts val="900"/>
            </a:pPr>
            <a:r>
              <a:rPr lang="en-GB" sz="1200" b="1" dirty="0">
                <a:effectLst/>
                <a:latin typeface="Arial"/>
                <a:ea typeface="Calibri"/>
                <a:cs typeface="Arial"/>
              </a:rPr>
              <a:t>Capital Budgeting Decisions – between the business economic sustainability and risks</a:t>
            </a:r>
            <a:r>
              <a:rPr lang="en-GB" sz="1200" b="1" dirty="0">
                <a:latin typeface="Arial"/>
                <a:ea typeface="Calibri"/>
                <a:cs typeface="Arial"/>
              </a:rPr>
              <a:t> </a:t>
            </a:r>
            <a:endParaRPr lang="en-US"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542044"/>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C80F207-BEB7-4D04-B584-A93E77C9D2EB}">
  <ds:schemaRefs>
    <ds:schemaRef ds:uri="http://schemas.microsoft.com/sharepoint/v3/contenttype/forms"/>
  </ds:schemaRefs>
</ds:datastoreItem>
</file>

<file path=customXml/itemProps3.xml><?xml version="1.0" encoding="utf-8"?>
<ds:datastoreItem xmlns:ds="http://schemas.openxmlformats.org/officeDocument/2006/customXml" ds:itemID="{D3B98E7B-D156-460C-87F4-7C0DC53D0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15344</TotalTime>
  <Words>1135</Words>
  <Application>Microsoft Office PowerPoint</Application>
  <PresentationFormat>On-screen Show (16:9)</PresentationFormat>
  <Paragraphs>99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Belkis M. Reyes-Fernandez</cp:lastModifiedBy>
  <cp:revision>337</cp:revision>
  <dcterms:created xsi:type="dcterms:W3CDTF">2016-07-11T04:31:49Z</dcterms:created>
  <dcterms:modified xsi:type="dcterms:W3CDTF">2023-12-13T08:32:29Z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