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1" r:id="rId5"/>
    <p:sldId id="375" r:id="rId6"/>
    <p:sldId id="307" r:id="rId7"/>
    <p:sldId id="337" r:id="rId8"/>
    <p:sldId id="332" r:id="rId9"/>
    <p:sldId id="334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42" r:id="rId18"/>
    <p:sldId id="333" r:id="rId19"/>
    <p:sldId id="785" r:id="rId2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  <a:srgbClr val="327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80" autoAdjust="0"/>
  </p:normalViewPr>
  <p:slideViewPr>
    <p:cSldViewPr snapToGrid="0" snapToObjects="1">
      <p:cViewPr>
        <p:scale>
          <a:sx n="80" d="100"/>
          <a:sy n="80" d="100"/>
        </p:scale>
        <p:origin x="904" y="164"/>
      </p:cViewPr>
      <p:guideLst>
        <p:guide orient="horz" pos="599"/>
        <p:guide pos="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62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D43FEC1-1E57-7C4F-9263-05A20A6E1FB1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339481-4E35-A445-B23F-339E2EB3D4F7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C55E7E-687B-4A45-94DE-BA5E190DA591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39462F-C2B3-614B-B845-31A3F2DB3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83" y="4385872"/>
            <a:ext cx="1112462" cy="4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315E5E-A21D-F745-BB44-F0594C94EC56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BC568A-54B0-2644-86E3-3D0BC1E1A3FE}"/>
              </a:ext>
            </a:extLst>
          </p:cNvPr>
          <p:cNvSpPr txBox="1"/>
          <p:nvPr/>
        </p:nvSpPr>
        <p:spPr>
          <a:xfrm>
            <a:off x="986812" y="1201757"/>
            <a:ext cx="253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spc="225" dirty="0">
                <a:latin typeface="Arial" panose="020B0604020202020204" pitchFamily="34" charset="0"/>
                <a:cs typeface="Arial" panose="020B0604020202020204" pitchFamily="34" charset="0"/>
              </a:rPr>
              <a:t>Lesson 13</a:t>
            </a:r>
            <a:endParaRPr lang="ru-RU" sz="2000" spc="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62454-BBA8-E368-F6A4-89A94542F87D}"/>
              </a:ext>
            </a:extLst>
          </p:cNvPr>
          <p:cNvSpPr txBox="1"/>
          <p:nvPr/>
        </p:nvSpPr>
        <p:spPr>
          <a:xfrm>
            <a:off x="870698" y="2128104"/>
            <a:ext cx="3246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Finance for Management  </a:t>
            </a:r>
            <a:endParaRPr lang="en" sz="32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3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683" y="1230068"/>
            <a:ext cx="7333054" cy="268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50" b="1" dirty="0">
                <a:latin typeface="Arial" panose="020B0604020202020204" pitchFamily="34" charset="0"/>
                <a:cs typeface="Arial" panose="020B0604020202020204" pitchFamily="34" charset="0"/>
              </a:rPr>
              <a:t>Non-Traditional or Discounted Investment Criteria:</a:t>
            </a:r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Rate of Return (RRR)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IRR method provides a single number summarizing the merits of a project.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IRR is the discount rate at which the NPV of the proposal is zero - equates the PV of cash inflows with PV of cash outflows.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discount rate is determined internally and is intrinsic to the project (does not depend on the interest rate prevailing in the capital market.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Discount rate= C1/(-C0)  - 1   </a:t>
            </a:r>
          </a:p>
          <a:p>
            <a:pPr lvl="2" fontAlgn="base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C1 is the payoff CF </a:t>
            </a:r>
          </a:p>
          <a:p>
            <a:pPr lvl="2" fontAlgn="base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C0 is the required investment (negative)</a:t>
            </a:r>
          </a:p>
          <a:p>
            <a:pPr lvl="1">
              <a:lnSpc>
                <a:spcPct val="107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	The discount rate that makes NPV 0 = the rate of return. 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081711" y="3280599"/>
                <a:ext cx="3124036" cy="945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 Corporation IE (slide 13) IRR=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12.96%</m:t>
                    </m:r>
                  </m:oMath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0 =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−$350,000+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$16,000</m:t>
                        </m:r>
                      </m:num>
                      <m:den>
                        <m:d>
                          <m:d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IRR</m:t>
                            </m:r>
                          </m:e>
                        </m:d>
                      </m:den>
                    </m:f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$16,000</m:t>
                        </m:r>
                      </m:num>
                      <m:den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IRR</m:t>
                        </m:r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)²</m:t>
                        </m:r>
                      </m:den>
                    </m:f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$466,000</m:t>
                        </m:r>
                      </m:num>
                      <m:den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IRR</m:t>
                            </m:r>
                          </m:e>
                        </m:d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</m:oMath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11" y="3280599"/>
                <a:ext cx="3124036" cy="945131"/>
              </a:xfrm>
              <a:prstGeom prst="rect">
                <a:avLst/>
              </a:prstGeom>
              <a:blipFill>
                <a:blip r:embed="rId2"/>
                <a:stretch>
                  <a:fillRect l="-195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1489F80A-12C5-233E-4D9F-A098F6DC7AA5}"/>
              </a:ext>
            </a:extLst>
          </p:cNvPr>
          <p:cNvSpPr/>
          <p:nvPr/>
        </p:nvSpPr>
        <p:spPr>
          <a:xfrm>
            <a:off x="404363" y="792297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C2D43E-56EE-BD1F-CE6A-B734F27CA71D}"/>
              </a:ext>
            </a:extLst>
          </p:cNvPr>
          <p:cNvSpPr txBox="1"/>
          <p:nvPr/>
        </p:nvSpPr>
        <p:spPr>
          <a:xfrm>
            <a:off x="406683" y="494549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0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0324" y="1130389"/>
            <a:ext cx="4572000" cy="2678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5850" lvl="2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Rate of Return (RRR)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956" y="1517353"/>
            <a:ext cx="4572000" cy="23929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50" b="1" dirty="0">
                <a:solidFill>
                  <a:srgbClr val="202124"/>
                </a:solidFill>
                <a:latin typeface="arial" panose="020B0604020202020204" pitchFamily="34" charset="0"/>
              </a:rPr>
              <a:t>Advantages: </a:t>
            </a:r>
          </a:p>
          <a:p>
            <a:endParaRPr lang="en-US" sz="115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202124"/>
                </a:solidFill>
                <a:latin typeface="arial" panose="020B0604020202020204" pitchFamily="34" charset="0"/>
              </a:rPr>
              <a:t>Considers Time Value of Money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202124"/>
                </a:solidFill>
                <a:latin typeface="arial" panose="020B0604020202020204" pitchFamily="34" charset="0"/>
              </a:rPr>
              <a:t>Simple to Use and Understand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202124"/>
                </a:solidFill>
                <a:latin typeface="arial" panose="020B0604020202020204" pitchFamily="34" charset="0"/>
              </a:rPr>
              <a:t>Hurdle Rate Not Required</a:t>
            </a:r>
          </a:p>
          <a:p>
            <a:endParaRPr lang="en-US" sz="115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1150" b="1" dirty="0">
                <a:solidFill>
                  <a:srgbClr val="202124"/>
                </a:solidFill>
                <a:latin typeface="arial" panose="020B0604020202020204" pitchFamily="34" charset="0"/>
              </a:rPr>
              <a:t>Disadvantages: </a:t>
            </a:r>
          </a:p>
          <a:p>
            <a:endParaRPr lang="en-US" sz="115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202124"/>
                </a:solidFill>
                <a:latin typeface="arial" panose="020B0604020202020204" pitchFamily="34" charset="0"/>
              </a:rPr>
              <a:t>Ignores the Size of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202124"/>
                </a:solidFill>
                <a:latin typeface="arial" panose="020B0604020202020204" pitchFamily="34" charset="0"/>
              </a:rPr>
              <a:t>Ignores Future Costs</a:t>
            </a:r>
            <a:endParaRPr lang="en-US" sz="11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30B432-E7B9-A6EC-F6A3-8A73113E9161}"/>
              </a:ext>
            </a:extLst>
          </p:cNvPr>
          <p:cNvSpPr/>
          <p:nvPr/>
        </p:nvSpPr>
        <p:spPr>
          <a:xfrm>
            <a:off x="851956" y="839271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F1170F-E61D-8283-BB34-6782C40E9CAC}"/>
              </a:ext>
            </a:extLst>
          </p:cNvPr>
          <p:cNvSpPr txBox="1"/>
          <p:nvPr/>
        </p:nvSpPr>
        <p:spPr>
          <a:xfrm>
            <a:off x="851956" y="486598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7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934" y="1420359"/>
            <a:ext cx="6261769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Case IRR and Mutually Exclusive Projects: </a:t>
            </a:r>
          </a:p>
          <a:p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If a business has two choices but due to limited resources can select only  the decision rule is:</a:t>
            </a:r>
          </a:p>
          <a:p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NPV – Choose the project with the higher NPV.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IRR – Choose the project with the higher IRR.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BEBE886-3324-2C9A-1673-E0D980BB50B4}"/>
              </a:ext>
            </a:extLst>
          </p:cNvPr>
          <p:cNvSpPr/>
          <p:nvPr/>
        </p:nvSpPr>
        <p:spPr>
          <a:xfrm>
            <a:off x="730934" y="1012588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25F6FC-FCF3-7A0E-6BEB-54A0FF4CDD21}"/>
              </a:ext>
            </a:extLst>
          </p:cNvPr>
          <p:cNvSpPr txBox="1"/>
          <p:nvPr/>
        </p:nvSpPr>
        <p:spPr>
          <a:xfrm>
            <a:off x="733254" y="706889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2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5113" y="1229322"/>
            <a:ext cx="624605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NPV method results in a dollar (any currency) value that a project will produce, while IRR generates the percentage return that the project is expected to create.</a:t>
            </a:r>
          </a:p>
          <a:p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113" y="1857349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NPV, and IRR consider the time value of money, and are the most commonly used primary investment criteria.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NPV is the best and preferred method in practice.</a:t>
            </a:r>
            <a:b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Corporations should consider several investment criteria when making decisions.</a:t>
            </a:r>
          </a:p>
          <a:p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Payback Period is also used commonly by CFOs.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B828AFF-B74A-E48F-0649-D5F5D2CDE21C}"/>
              </a:ext>
            </a:extLst>
          </p:cNvPr>
          <p:cNvSpPr/>
          <p:nvPr/>
        </p:nvSpPr>
        <p:spPr>
          <a:xfrm>
            <a:off x="738861" y="820869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EBA694-9FF6-67CF-004E-D02E0FBB04EB}"/>
              </a:ext>
            </a:extLst>
          </p:cNvPr>
          <p:cNvSpPr txBox="1"/>
          <p:nvPr/>
        </p:nvSpPr>
        <p:spPr>
          <a:xfrm>
            <a:off x="715844" y="482315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2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2774" y="4784920"/>
            <a:ext cx="7021226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 Approximate formula not real rate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046" y="1347109"/>
            <a:ext cx="69189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</a:rPr>
              <a:t>Businesses need to establish a set of capital budgeting procedures to ensure that decisions are made in an orderly manner - annual capital budget.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</a:rPr>
              <a:t>Annual Capital Budget is a list of investment projects planned for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</a:rPr>
              <a:t>Inclusion of a project in the capital budget does not constitute final approval for the expenditure.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</a:rPr>
              <a:t>Before the plant or division can go ahead with a proposal, it will usually need to submit an appropriation request that includes detailed forecasts, a discounted-cash-flow analysis, and back-up information.</a:t>
            </a:r>
            <a:endParaRPr lang="en-US" sz="115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2ABDD-754B-FCC6-A583-82C9F0A71145}"/>
              </a:ext>
            </a:extLst>
          </p:cNvPr>
          <p:cNvSpPr/>
          <p:nvPr/>
        </p:nvSpPr>
        <p:spPr>
          <a:xfrm>
            <a:off x="685501" y="890860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Analysis and Evaluation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DF4416-E819-8C61-4AB6-A0E2C8872A7B}"/>
              </a:ext>
            </a:extLst>
          </p:cNvPr>
          <p:cNvSpPr txBox="1"/>
          <p:nvPr/>
        </p:nvSpPr>
        <p:spPr>
          <a:xfrm>
            <a:off x="685501" y="466511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619" y="1234456"/>
            <a:ext cx="6527734" cy="345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Business sustainability depends upon management’s ability to conceive, analyze, and select investment opportunities that are profitable. </a:t>
            </a:r>
          </a:p>
          <a:p>
            <a:pPr fontAlgn="base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firm must select such projects that maximize the returns of the business.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Capital budgeting is the allocation of available resources to various proposals.</a:t>
            </a:r>
          </a:p>
          <a:p>
            <a:pPr marL="1085850" lvl="2" indent="-171450" fontAlgn="base">
              <a:buFont typeface="Wingdings" panose="05000000000000000000" pitchFamily="2" charset="2"/>
              <a:buChar char="ü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It involves estimation of cost and benefits of a proposal, estimation of required rate of return and evolution of different proposals in order to select one.</a:t>
            </a:r>
          </a:p>
          <a:p>
            <a:pPr marL="1085850" lvl="2" indent="-171450" fontAlgn="base">
              <a:buFont typeface="Wingdings" panose="05000000000000000000" pitchFamily="2" charset="2"/>
              <a:buChar char="ü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costs and benefits are expressed in terms of cash flows from the proposal.</a:t>
            </a:r>
          </a:p>
          <a:p>
            <a:pPr marL="1085850" lvl="2" indent="-171450" fontAlgn="base">
              <a:buFont typeface="Wingdings" panose="05000000000000000000" pitchFamily="2" charset="2"/>
              <a:buChar char="ü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It is a crucial part of an Investment Decision, and a company determines whether projects like R&amp;D, opening a new branch, replacing a machine are worth pursuing.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Capital expenditures often involve large cash outlays with major implications on the future values of the company.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Once a business commit to making a capital expenditure it is sometimes difficult to backed out.</a:t>
            </a:r>
          </a:p>
          <a:p>
            <a:pPr lvl="1"/>
            <a:endParaRPr lang="en-US" sz="1150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50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project is worth pursuing if it increases the value of the company.</a:t>
            </a:r>
          </a:p>
          <a:p>
            <a:pPr marL="1085850" lvl="2" indent="-171450" fontAlgn="base">
              <a:buFont typeface="Wingdings" panose="05000000000000000000" pitchFamily="2" charset="2"/>
              <a:buChar char="ü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1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B3B6641-B514-71B5-5C38-112F31AE9FD8}"/>
              </a:ext>
            </a:extLst>
          </p:cNvPr>
          <p:cNvSpPr/>
          <p:nvPr/>
        </p:nvSpPr>
        <p:spPr>
          <a:xfrm>
            <a:off x="611619" y="923338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FC41E3-40AF-F798-27D6-C29EFFC8A82A}"/>
              </a:ext>
            </a:extLst>
          </p:cNvPr>
          <p:cNvSpPr txBox="1"/>
          <p:nvPr/>
        </p:nvSpPr>
        <p:spPr>
          <a:xfrm>
            <a:off x="621868" y="491136"/>
            <a:ext cx="7140903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6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5EA8DB-22F7-5B41-9CBB-E4D2FDE70682}"/>
              </a:ext>
            </a:extLst>
          </p:cNvPr>
          <p:cNvSpPr txBox="1">
            <a:spLocks/>
          </p:cNvSpPr>
          <p:nvPr/>
        </p:nvSpPr>
        <p:spPr>
          <a:xfrm>
            <a:off x="1921268" y="1740971"/>
            <a:ext cx="4592548" cy="1474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  <a:endParaRPr lang="en-GB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3024B4-FD36-C248-9FD3-F99D3C39D7DF}"/>
              </a:ext>
            </a:extLst>
          </p:cNvPr>
          <p:cNvSpPr/>
          <p:nvPr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3024B4-FD36-C248-9FD3-F99D3C39D7DF}"/>
              </a:ext>
            </a:extLst>
          </p:cNvPr>
          <p:cNvSpPr/>
          <p:nvPr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E36F6C6-3B6E-7146-BBE0-74177132A910}"/>
              </a:ext>
            </a:extLst>
          </p:cNvPr>
          <p:cNvSpPr txBox="1">
            <a:spLocks/>
          </p:cNvSpPr>
          <p:nvPr/>
        </p:nvSpPr>
        <p:spPr>
          <a:xfrm>
            <a:off x="850496" y="690944"/>
            <a:ext cx="5143500" cy="871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Lesson Topics and Content</a:t>
            </a:r>
          </a:p>
          <a:p>
            <a:pPr algn="l"/>
            <a:endParaRPr lang="en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endParaRPr lang="en-GB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D0C48E-92A4-A323-BF4E-1946FEBF2B21}"/>
              </a:ext>
            </a:extLst>
          </p:cNvPr>
          <p:cNvSpPr txBox="1"/>
          <p:nvPr/>
        </p:nvSpPr>
        <p:spPr>
          <a:xfrm>
            <a:off x="850496" y="1385932"/>
            <a:ext cx="5555799" cy="2713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Techniques: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Analysis and Evaluation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Types: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 or Non-Discounted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Investment Criteria: Payback Period</a:t>
            </a:r>
          </a:p>
          <a:p>
            <a:pPr marL="1543050" lvl="3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07000"/>
              </a:lnSpc>
              <a:buSzPts val="9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Non-Traditional or Discounted Investment Criteria: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>
              <a:lnSpc>
                <a:spcPct val="107000"/>
              </a:lnSpc>
              <a:buSzPts val="900"/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Present Value (NPV)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3050" lvl="3" indent="-171450">
              <a:lnSpc>
                <a:spcPct val="107000"/>
              </a:lnSpc>
              <a:buSzPts val="900"/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Rate of Return (IRR)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3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E18497-CAC0-58EB-5991-09C303CD3A75}"/>
              </a:ext>
            </a:extLst>
          </p:cNvPr>
          <p:cNvSpPr/>
          <p:nvPr/>
        </p:nvSpPr>
        <p:spPr>
          <a:xfrm>
            <a:off x="778594" y="1031120"/>
            <a:ext cx="584191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Analysis and Evaluation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80883D-B1C4-CC09-477D-116B7BB23BB7}"/>
              </a:ext>
            </a:extLst>
          </p:cNvPr>
          <p:cNvSpPr txBox="1"/>
          <p:nvPr/>
        </p:nvSpPr>
        <p:spPr>
          <a:xfrm>
            <a:off x="778594" y="584138"/>
            <a:ext cx="6814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BF71A4F-6EE5-FA58-7B69-9CD5621C8F7B}"/>
              </a:ext>
            </a:extLst>
          </p:cNvPr>
          <p:cNvSpPr/>
          <p:nvPr/>
        </p:nvSpPr>
        <p:spPr>
          <a:xfrm>
            <a:off x="778594" y="1445658"/>
            <a:ext cx="70693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Case Volkswagen – VW Strategic Plan: </a:t>
            </a:r>
          </a:p>
          <a:p>
            <a:pPr fontAlgn="base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Volkswagen is committed to environmentally friendly, resource-efficient production, which is influenced by a whole array of factors. The environmental experts at Volkswagen use material flow analysis to gain a thorough insight into production processes around the globe. Source: www.volkswagenag.com</a:t>
            </a:r>
          </a:p>
          <a:p>
            <a:pPr fontAlgn="base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News available on the Internet: </a:t>
            </a:r>
          </a:p>
          <a:p>
            <a:pPr fontAlgn="base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buFont typeface="+mj-lt"/>
              <a:buAutoNum type="arabicPeriod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VW hiked its planned investment on digital and EV technologies to 73 billion euros ($86 billion) over the next five years, up from 60 billion euros. source: www.reuters.com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VW to invest $A118 billion in EV and digital technology in “race to keep up with Tesla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https://thedriven.io/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200" b="1" i="1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VW’s decision to develop and market green and digital technology represents a capital budgeting decision.</a:t>
            </a:r>
          </a:p>
          <a:p>
            <a:pPr marL="228600" indent="-228600" fontAlgn="base">
              <a:buFont typeface="+mj-lt"/>
              <a:buAutoNum type="arabicPeriod"/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4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501" y="1417902"/>
            <a:ext cx="6229594" cy="18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Allocation of Cost occurs when a particular expenditure benefits a number of projects, and costs are allocated proportionally across the different projects when determining income.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 Expense – Tax bracket and regulations.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Interest Expense for projects that are financed or partially financed by debt.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Inflation.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5B72CA1-87A6-C1CE-A7D4-CE086BA67D96}"/>
              </a:ext>
            </a:extLst>
          </p:cNvPr>
          <p:cNvSpPr/>
          <p:nvPr/>
        </p:nvSpPr>
        <p:spPr>
          <a:xfrm>
            <a:off x="685501" y="944320"/>
            <a:ext cx="584191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Analysis and Evaluation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29964-9EC5-5756-B48D-4360CDF1D54D}"/>
              </a:ext>
            </a:extLst>
          </p:cNvPr>
          <p:cNvSpPr txBox="1"/>
          <p:nvPr/>
        </p:nvSpPr>
        <p:spPr>
          <a:xfrm>
            <a:off x="685501" y="589336"/>
            <a:ext cx="7408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1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460" y="947585"/>
            <a:ext cx="6050654" cy="85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Traditional or Non-Discounted Investment Criteria: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Payback Period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882" y="1570816"/>
            <a:ext cx="5355404" cy="103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Payback Method Measures how long to recover a project’s initial cost </a:t>
            </a:r>
          </a:p>
          <a:p>
            <a:pPr marL="171450" marR="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Easy to calculate and a good measure of a project’s liquidity </a:t>
            </a:r>
          </a:p>
          <a:p>
            <a:pPr marL="171450" marR="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Many firms use this rule for its simplicity </a:t>
            </a:r>
          </a:p>
          <a:p>
            <a:pPr marR="0" lvl="0">
              <a:lnSpc>
                <a:spcPct val="107000"/>
              </a:lnSpc>
            </a:pPr>
            <a:r>
              <a:rPr lang="en-U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rule: accept the project, if Payback &lt; some pre-specified period of time</a:t>
            </a:r>
          </a:p>
          <a:p>
            <a:pPr marR="0" lvl="0">
              <a:lnSpc>
                <a:spcPct val="107000"/>
              </a:lnSpc>
            </a:pPr>
            <a:endParaRPr lang="en-US" sz="11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882" y="2557572"/>
            <a:ext cx="36592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Drawbacks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Ignores time value of money TMV.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Do not consider the risk of cash flows.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Requires an arbitrary cutoff period.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Blindness of all the future cash flows after that date.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6082" y="2692224"/>
            <a:ext cx="422840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Case Study: BR Laundromat invested in two industrial washers with an initial investment of −$50,000, and it I expected $30,000, $20,000, and $10,000 profits in the first three years, respectively. </a:t>
            </a:r>
          </a:p>
          <a:p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PPP = −$50,000 + ($30,000, $20,000, $10,000)  is </a:t>
            </a:r>
            <a:r>
              <a:rPr lang="en-US" sz="1150" i="1" dirty="0">
                <a:latin typeface="Arial" panose="020B0604020202020204" pitchFamily="34" charset="0"/>
                <a:cs typeface="Arial" panose="020B0604020202020204" pitchFamily="34" charset="0"/>
              </a:rPr>
              <a:t>2Y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($30,000, $20,000)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If BR Laundromat required that the pay pack period is 2Y, this investment will be executed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7448417-77DC-25FC-1168-7B2A0ECBB637}"/>
              </a:ext>
            </a:extLst>
          </p:cNvPr>
          <p:cNvSpPr/>
          <p:nvPr/>
        </p:nvSpPr>
        <p:spPr>
          <a:xfrm>
            <a:off x="570882" y="667889"/>
            <a:ext cx="5841910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FC71D5-A9E8-3336-5F7A-0C0907246DA6}"/>
              </a:ext>
            </a:extLst>
          </p:cNvPr>
          <p:cNvSpPr txBox="1"/>
          <p:nvPr/>
        </p:nvSpPr>
        <p:spPr>
          <a:xfrm>
            <a:off x="570882" y="404881"/>
            <a:ext cx="7563302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3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501" y="1228905"/>
            <a:ext cx="6050654" cy="55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Non-Traditional or Discounted Investment Criteria: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Present Value (NPV)</a:t>
            </a:r>
            <a:endParaRPr lang="en-US" sz="11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075" y="1908755"/>
            <a:ext cx="585633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Present value of all expected cash flows of a project at the cost of capital/required return)   NPV =– initial costs + PV of future cash flows.</a:t>
            </a:r>
          </a:p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Cost of capital is the expected return given up by investing in a project.</a:t>
            </a:r>
          </a:p>
          <a:p>
            <a:pPr marL="171450" marR="0" lvl="0" indent="-17145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Cash flows can be positive or negative in any period.</a:t>
            </a:r>
          </a:p>
          <a:p>
            <a:pPr marL="171450" marR="0" lvl="0" indent="-17145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Managers increase shareholders’ wealth by accepting all projects that are worth more than they cost - should accept all projects with positive net present values.</a:t>
            </a:r>
          </a:p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			Accept the project NPV &gt; 0</a:t>
            </a:r>
          </a:p>
          <a:p>
            <a:pPr marL="285750" marR="0" lvl="0" indent="-28575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901C22C-27A3-23E4-D31F-F38E328B9D43}"/>
              </a:ext>
            </a:extLst>
          </p:cNvPr>
          <p:cNvSpPr/>
          <p:nvPr/>
        </p:nvSpPr>
        <p:spPr>
          <a:xfrm>
            <a:off x="685501" y="890860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0089AEF-1CB0-92B3-B0DD-1C9A71EAAE26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B82806-EFF7-A7B5-4D97-DA26074BB104}"/>
              </a:ext>
            </a:extLst>
          </p:cNvPr>
          <p:cNvSpPr txBox="1"/>
          <p:nvPr/>
        </p:nvSpPr>
        <p:spPr>
          <a:xfrm>
            <a:off x="685501" y="589336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501" y="1295089"/>
            <a:ext cx="6050654" cy="2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Present Value (NPV)</a:t>
            </a:r>
            <a:endParaRPr lang="en-US" sz="11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501" y="1692460"/>
            <a:ext cx="65399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</a:p>
          <a:p>
            <a:r>
              <a:rPr lang="en-US" sz="1150" i="1" dirty="0">
                <a:latin typeface="Arial" panose="020B0604020202020204" pitchFamily="34" charset="0"/>
                <a:cs typeface="Arial" panose="020B0604020202020204" pitchFamily="34" charset="0"/>
              </a:rPr>
              <a:t>Corporation IE plans to buy an office building at a market price of $350,000. The plan is to lease out the entire building, and is expected that the tenant will pay $16,000 per year for three years, at the end of three years IE is anticipate selling the building for $450,000 based in their forecast.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5778" y="2581209"/>
            <a:ext cx="82852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If the cost of capital (required return) for the business is 7%, IE would pay no more that $409,323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business should execute the project since NPV &gt; 0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03005" y="3290942"/>
                <a:ext cx="8488614" cy="11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	NPV = </a:t>
                </a:r>
                <a14:m>
                  <m:oMath xmlns:m="http://schemas.openxmlformats.org/officeDocument/2006/math">
                    <m:r>
                      <a:rPr lang="en-US" sz="1050" b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5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50" b="0" i="1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050" b="0" i="1">
                        <a:latin typeface="Cambria Math" panose="02040503050406030204" pitchFamily="18" charset="0"/>
                      </a:rPr>
                      <m:t>50,000+</m:t>
                    </m:r>
                    <m:f>
                      <m:f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>
                            <a:latin typeface="Cambria Math" panose="02040503050406030204" pitchFamily="18" charset="0"/>
                          </a:rPr>
                          <m:t>$16,000</m:t>
                        </m:r>
                      </m:num>
                      <m:den>
                        <m:d>
                          <m:d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50" b="0" i="1">
                                <a:latin typeface="Cambria Math" panose="02040503050406030204" pitchFamily="18" charset="0"/>
                              </a:rPr>
                              <m:t>1.07</m:t>
                            </m:r>
                          </m:e>
                        </m:d>
                      </m:den>
                    </m:f>
                    <m:r>
                      <a:rPr lang="en-US" sz="105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>
                            <a:latin typeface="Cambria Math" panose="02040503050406030204" pitchFamily="18" charset="0"/>
                          </a:rPr>
                          <m:t>$16,000</m:t>
                        </m:r>
                      </m:num>
                      <m:den>
                        <m:r>
                          <a:rPr lang="en-US" sz="1050" b="0" i="1">
                            <a:latin typeface="Cambria Math" panose="02040503050406030204" pitchFamily="18" charset="0"/>
                          </a:rPr>
                          <m:t>(1.07)²</m:t>
                        </m:r>
                      </m:den>
                    </m:f>
                    <m:r>
                      <a:rPr lang="en-US" sz="105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>
                            <a:latin typeface="Cambria Math" panose="02040503050406030204" pitchFamily="18" charset="0"/>
                          </a:rPr>
                          <m:t>$466,000</m:t>
                        </m:r>
                      </m:num>
                      <m:den>
                        <m:d>
                          <m:d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50" b="0" i="1">
                                <a:latin typeface="Cambria Math" panose="02040503050406030204" pitchFamily="18" charset="0"/>
                              </a:rPr>
                              <m:t>1.07</m:t>
                            </m:r>
                          </m:e>
                        </m:d>
                        <m:r>
                          <a:rPr lang="en-US" sz="1050" b="0" i="1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</m:oMath>
                </a14:m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050" b="0" i="1">
                        <a:latin typeface="Cambria Math" panose="02040503050406030204" pitchFamily="18" charset="0"/>
                      </a:rPr>
                      <m:t>$59,327</m:t>
                    </m:r>
                  </m:oMath>
                </a14:m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5" y="3290942"/>
                <a:ext cx="8488614" cy="11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63" y="3248799"/>
            <a:ext cx="4591632" cy="1375295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3F69329-0338-7F08-1727-83B420F0F04C}"/>
              </a:ext>
            </a:extLst>
          </p:cNvPr>
          <p:cNvSpPr/>
          <p:nvPr/>
        </p:nvSpPr>
        <p:spPr>
          <a:xfrm>
            <a:off x="685501" y="890860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2D5A042-59C6-2B15-D1D1-A62AAFA1630E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2C83C8-3AD0-A18E-E6E4-9DD724E886C2}"/>
              </a:ext>
            </a:extLst>
          </p:cNvPr>
          <p:cNvSpPr txBox="1"/>
          <p:nvPr/>
        </p:nvSpPr>
        <p:spPr>
          <a:xfrm>
            <a:off x="685501" y="605238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7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6251" y="1132804"/>
            <a:ext cx="8347326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b="1" u="sng" dirty="0">
                <a:latin typeface="Arial" panose="020B0604020202020204" pitchFamily="34" charset="0"/>
                <a:cs typeface="Arial" panose="020B0604020202020204" pitchFamily="34" charset="0"/>
              </a:rPr>
              <a:t>Case Study: Selecting the right project - How to Value a Project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701" y="1652324"/>
            <a:ext cx="2837636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			     Project B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Project A Cash Fl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3" y="2121564"/>
            <a:ext cx="1845971" cy="1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oject B Cash Fl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38" y="2141415"/>
            <a:ext cx="1903047" cy="11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roject A Discounted Cash Fl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3" y="3297771"/>
            <a:ext cx="1845971" cy="12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roject B Discounted Cash Flo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38" y="3314698"/>
            <a:ext cx="1903047" cy="11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79135" y="5096731"/>
            <a:ext cx="4572000" cy="2693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5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5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2922" y="1578677"/>
            <a:ext cx="447707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</a:t>
            </a:r>
          </a:p>
          <a:p>
            <a:endParaRPr lang="en-US" sz="11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Mateen Manufacturing is evaluating some investments for their plant in Boston, USA, project A and Project B. Project A &amp; B have the same initial investment and time of $3Million and 5Y of duration. Project A provides $12 million in cash flows for 5 years, and Project B  provides $14 million cash flows at the end of period.</a:t>
            </a:r>
          </a:p>
          <a:p>
            <a:endParaRPr lang="en-US" sz="11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should the business invest?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 will bring in $14 million in cash over its lifetime and Project A will only bring in $12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A: DCF $9,707,166 and NPV the project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$6,707,166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Project B: 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DCF $9,099,039 and NPV the project $6,099,039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Project A is better - higher NPV.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 is more valuable because of the earlier timing of those expected cash flows.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251" y="1855184"/>
            <a:ext cx="2820003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 A			     Exhibit B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3688810-8CBE-F36B-2D32-A5C5F138AF2F}"/>
              </a:ext>
            </a:extLst>
          </p:cNvPr>
          <p:cNvSpPr/>
          <p:nvPr/>
        </p:nvSpPr>
        <p:spPr>
          <a:xfrm>
            <a:off x="404363" y="792297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3309106-D10F-0C80-699B-1077753C6653}"/>
              </a:ext>
            </a:extLst>
          </p:cNvPr>
          <p:cNvSpPr txBox="1">
            <a:spLocks/>
          </p:cNvSpPr>
          <p:nvPr/>
        </p:nvSpPr>
        <p:spPr>
          <a:xfrm>
            <a:off x="6508562" y="86948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013834-7BB8-AC40-3427-DC4DAB9B4F4C}"/>
              </a:ext>
            </a:extLst>
          </p:cNvPr>
          <p:cNvSpPr txBox="1"/>
          <p:nvPr/>
        </p:nvSpPr>
        <p:spPr>
          <a:xfrm>
            <a:off x="406683" y="494549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3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79135" y="5096731"/>
            <a:ext cx="4572000" cy="2693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5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5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8867" y="4249897"/>
            <a:ext cx="1537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.wallstreetmojo.com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50" y="1462724"/>
            <a:ext cx="4937364" cy="2844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5569" y="3991555"/>
            <a:ext cx="1377131" cy="31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2582CF6-529A-BFCD-5944-53A1CF7B5903}"/>
              </a:ext>
            </a:extLst>
          </p:cNvPr>
          <p:cNvSpPr/>
          <p:nvPr/>
        </p:nvSpPr>
        <p:spPr>
          <a:xfrm>
            <a:off x="404363" y="904866"/>
            <a:ext cx="5841910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Types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EC7FDC2-B324-CA50-1BF6-BD20C7558DE9}"/>
              </a:ext>
            </a:extLst>
          </p:cNvPr>
          <p:cNvSpPr txBox="1">
            <a:spLocks/>
          </p:cNvSpPr>
          <p:nvPr/>
        </p:nvSpPr>
        <p:spPr>
          <a:xfrm>
            <a:off x="6508562" y="199517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3F541B-47E8-4C80-AD94-9E56DFE13685}"/>
              </a:ext>
            </a:extLst>
          </p:cNvPr>
          <p:cNvSpPr txBox="1"/>
          <p:nvPr/>
        </p:nvSpPr>
        <p:spPr>
          <a:xfrm>
            <a:off x="406683" y="607118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 Decisions - Capital Budgeting Valuation Techniques</a:t>
            </a:r>
            <a:endParaRPr lang="en-US" sz="1600" b="1" dirty="0">
              <a:solidFill>
                <a:srgbClr val="90292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677089-0F61-4A3B-827B-C13FC83C6673}">
  <ds:schemaRefs>
    <ds:schemaRef ds:uri="http://purl.org/dc/terms/"/>
    <ds:schemaRef ds:uri="fac5c5d6-3f40-4888-827f-2feba602e379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0323e3e7-18dc-45e6-99d2-53fab8d99a6d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3D095-17A8-4306-A7D2-8BACEB038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15357</TotalTime>
  <Words>1557</Words>
  <Application>Microsoft Office PowerPoint</Application>
  <PresentationFormat>On-screen Show (16:9)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</vt:lpstr>
      <vt:lpstr>Calibri</vt:lpstr>
      <vt:lpstr>Cambria Math</vt:lpstr>
      <vt:lpstr>Georgia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328</cp:revision>
  <dcterms:created xsi:type="dcterms:W3CDTF">2016-07-11T04:31:49Z</dcterms:created>
  <dcterms:modified xsi:type="dcterms:W3CDTF">2023-12-12T13:43:40Z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