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1" r:id="rId5"/>
    <p:sldId id="375" r:id="rId6"/>
    <p:sldId id="307" r:id="rId7"/>
    <p:sldId id="308" r:id="rId8"/>
    <p:sldId id="309" r:id="rId9"/>
    <p:sldId id="316" r:id="rId10"/>
    <p:sldId id="310" r:id="rId11"/>
    <p:sldId id="312" r:id="rId12"/>
    <p:sldId id="315" r:id="rId13"/>
    <p:sldId id="378" r:id="rId14"/>
    <p:sldId id="313" r:id="rId15"/>
    <p:sldId id="377" r:id="rId16"/>
    <p:sldId id="317" r:id="rId17"/>
    <p:sldId id="314" r:id="rId18"/>
    <p:sldId id="376" r:id="rId19"/>
    <p:sldId id="785" r:id="rId20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9" userDrawn="1">
          <p15:clr>
            <a:srgbClr val="A4A3A4"/>
          </p15:clr>
        </p15:guide>
        <p15:guide id="2" pos="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92A"/>
    <a:srgbClr val="327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80" autoAdjust="0"/>
  </p:normalViewPr>
  <p:slideViewPr>
    <p:cSldViewPr snapToGrid="0" snapToObjects="1">
      <p:cViewPr varScale="1">
        <p:scale>
          <a:sx n="87" d="100"/>
          <a:sy n="87" d="100"/>
        </p:scale>
        <p:origin x="704" y="52"/>
      </p:cViewPr>
      <p:guideLst>
        <p:guide orient="horz" pos="599"/>
        <p:guide pos="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6" d="100"/>
        <a:sy n="9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4042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EA46484-DBEA-461F-A3EF-6F72B80B3B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D223C7-63E2-42C7-9DD8-0ECC9DE039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95347-BAA7-49D2-9F61-C4EF07AF2A45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34A616E-02DE-4BB3-8368-F0D687C6F8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60D31F-432B-4E4E-A971-0E6C24284A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81D87-FA4C-490E-B4A6-ECE949FDD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540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9CE24-C098-4D6F-8853-4FBA6FCE2500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2CA7F-29D6-4EB5-A290-EFF6FFCE4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01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62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D43FEC1-1E57-7C4F-9263-05A20A6E1FB1}"/>
              </a:ext>
            </a:extLst>
          </p:cNvPr>
          <p:cNvSpPr/>
          <p:nvPr userDrawn="1"/>
        </p:nvSpPr>
        <p:spPr>
          <a:xfrm>
            <a:off x="3503715" y="463002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 dirty="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 dirty="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6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1339481-4E35-A445-B23F-339E2EB3D4F7}"/>
              </a:ext>
            </a:extLst>
          </p:cNvPr>
          <p:cNvSpPr/>
          <p:nvPr userDrawn="1"/>
        </p:nvSpPr>
        <p:spPr>
          <a:xfrm>
            <a:off x="3503715" y="463002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 dirty="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 dirty="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1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1C55E7E-687B-4A45-94DE-BA5E190DA591}"/>
              </a:ext>
            </a:extLst>
          </p:cNvPr>
          <p:cNvSpPr/>
          <p:nvPr userDrawn="1"/>
        </p:nvSpPr>
        <p:spPr>
          <a:xfrm>
            <a:off x="3503715" y="463002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39462F-C2B3-614B-B845-31A3F2DB39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83" y="4385872"/>
            <a:ext cx="1112462" cy="48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8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B315E5E-A21D-F745-BB44-F0594C94EC56}"/>
              </a:ext>
            </a:extLst>
          </p:cNvPr>
          <p:cNvSpPr/>
          <p:nvPr userDrawn="1"/>
        </p:nvSpPr>
        <p:spPr>
          <a:xfrm>
            <a:off x="3503715" y="463002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 dirty="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 dirty="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7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48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51" r:id="rId4"/>
    <p:sldLayoutId id="2147483652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Inflation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BC568A-54B0-2644-86E3-3D0BC1E1A3FE}"/>
              </a:ext>
            </a:extLst>
          </p:cNvPr>
          <p:cNvSpPr txBox="1"/>
          <p:nvPr/>
        </p:nvSpPr>
        <p:spPr>
          <a:xfrm>
            <a:off x="986812" y="1201757"/>
            <a:ext cx="2537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000" spc="225" dirty="0">
                <a:latin typeface="Arial" panose="020B0604020202020204" pitchFamily="34" charset="0"/>
                <a:cs typeface="Arial" panose="020B0604020202020204" pitchFamily="34" charset="0"/>
              </a:rPr>
              <a:t>Lesson 12</a:t>
            </a:r>
            <a:endParaRPr lang="ru-RU" sz="2000" spc="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A62454-BBA8-E368-F6A4-89A94542F87D}"/>
              </a:ext>
            </a:extLst>
          </p:cNvPr>
          <p:cNvSpPr txBox="1"/>
          <p:nvPr/>
        </p:nvSpPr>
        <p:spPr>
          <a:xfrm>
            <a:off x="921905" y="1828181"/>
            <a:ext cx="3246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Finance for Management  </a:t>
            </a:r>
            <a:endParaRPr lang="en" sz="3200" b="1" dirty="0">
              <a:solidFill>
                <a:srgbClr val="90292A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133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142" y="1232922"/>
            <a:ext cx="7136138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Example – PV with Multiple Cash Flows</a:t>
            </a:r>
          </a:p>
          <a:p>
            <a:pPr lvl="1"/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329512" y="2437098"/>
            <a:ext cx="1611339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/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9634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115" y="2387881"/>
            <a:ext cx="865842" cy="43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28E8F861-8938-61E8-28F6-CF6B7748D2A9}"/>
              </a:ext>
            </a:extLst>
          </p:cNvPr>
          <p:cNvSpPr txBox="1">
            <a:spLocks/>
          </p:cNvSpPr>
          <p:nvPr/>
        </p:nvSpPr>
        <p:spPr>
          <a:xfrm>
            <a:off x="6660962" y="190211"/>
            <a:ext cx="1704204" cy="4310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950" b="1" dirty="0">
              <a:solidFill>
                <a:srgbClr val="921824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8A3F18-A0F0-FCDE-D154-1270272474DD}"/>
              </a:ext>
            </a:extLst>
          </p:cNvPr>
          <p:cNvSpPr/>
          <p:nvPr/>
        </p:nvSpPr>
        <p:spPr>
          <a:xfrm>
            <a:off x="685501" y="868843"/>
            <a:ext cx="58419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TVM – Definitions, Elements, and Formulas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5B4CA3-4DAB-B794-C23A-311A248497BB}"/>
              </a:ext>
            </a:extLst>
          </p:cNvPr>
          <p:cNvSpPr txBox="1"/>
          <p:nvPr/>
        </p:nvSpPr>
        <p:spPr>
          <a:xfrm>
            <a:off x="685501" y="595551"/>
            <a:ext cx="71994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Business Valuation Techniques: The Value of Money in Time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51B0B86-5C57-7B66-B9DE-357E2A9BA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39" y="1597012"/>
            <a:ext cx="5863105" cy="26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936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499" y="1265337"/>
            <a:ext cx="7136138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" i="1" dirty="0">
                <a:latin typeface="Arial" panose="020B0604020202020204" pitchFamily="34" charset="0"/>
                <a:cs typeface="Arial" panose="020B0604020202020204" pitchFamily="34" charset="0"/>
              </a:rPr>
              <a:t>A safe dollar is worth more than a risky dollar </a:t>
            </a:r>
          </a:p>
          <a:p>
            <a:endParaRPr lang="en-US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50" b="1" dirty="0">
                <a:latin typeface="Arial" panose="020B0604020202020204" pitchFamily="34" charset="0"/>
                <a:cs typeface="Arial" panose="020B0604020202020204" pitchFamily="34" charset="0"/>
              </a:rPr>
              <a:t>Time Value of Money and Risk: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2" indent="-171450">
              <a:buFont typeface="Wingdings" panose="05000000000000000000" pitchFamily="2" charset="2"/>
              <a:buChar char="ü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There is a percentage of uncertainty regarding the profitability of a project.</a:t>
            </a:r>
          </a:p>
          <a:p>
            <a:pPr marL="1085850" lvl="2" indent="-171450">
              <a:buFont typeface="Wingdings" panose="05000000000000000000" pitchFamily="2" charset="2"/>
              <a:buChar char="ü"/>
            </a:pPr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2" indent="-171450">
              <a:buFont typeface="Wingdings" panose="05000000000000000000" pitchFamily="2" charset="2"/>
              <a:buChar char="ü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Those future cash flows represent the best forecast, but they are not certain, and if the CF are uncertain, the calculation of NPV is wrong.</a:t>
            </a:r>
          </a:p>
          <a:p>
            <a:pPr marL="1085850" lvl="2" indent="-171450">
              <a:buFont typeface="Wingdings" panose="05000000000000000000" pitchFamily="2" charset="2"/>
              <a:buChar char="ü"/>
            </a:pPr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2" indent="-171450">
              <a:buFont typeface="Wingdings" panose="05000000000000000000" pitchFamily="2" charset="2"/>
              <a:buChar char="ü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Not all investments are equally risky, and investors could achieve those cash flows with certainty by buying €400,000 worth of government securities, so they would not buy NapoPizza LTD warehouse for that amount.</a:t>
            </a:r>
          </a:p>
          <a:p>
            <a:pPr marL="1085850" lvl="2" indent="-171450">
              <a:buFont typeface="Wingdings" panose="05000000000000000000" pitchFamily="2" charset="2"/>
              <a:buChar char="ü"/>
            </a:pPr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2" indent="-171450">
              <a:buFont typeface="Wingdings" panose="05000000000000000000" pitchFamily="2" charset="2"/>
              <a:buChar char="ü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The warehouse development is riskier than a government security but less risky than a start-up fintech venture.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32F3EF3-296F-118D-EB01-CCF496E50727}"/>
              </a:ext>
            </a:extLst>
          </p:cNvPr>
          <p:cNvSpPr/>
          <p:nvPr/>
        </p:nvSpPr>
        <p:spPr>
          <a:xfrm>
            <a:off x="797014" y="815222"/>
            <a:ext cx="58419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Concept of TVM and PV, NPV, and Risk</a:t>
            </a:r>
            <a:endParaRPr lang="en-US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DF60F6-538F-F866-076C-7B2EB15C2A40}"/>
              </a:ext>
            </a:extLst>
          </p:cNvPr>
          <p:cNvSpPr txBox="1"/>
          <p:nvPr/>
        </p:nvSpPr>
        <p:spPr>
          <a:xfrm>
            <a:off x="797014" y="536266"/>
            <a:ext cx="71994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Business Valuation Techniques: The Value of Money in Time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E1A5DAD-3E0E-BF29-44B4-65E59DF09687}"/>
              </a:ext>
            </a:extLst>
          </p:cNvPr>
          <p:cNvSpPr txBox="1">
            <a:spLocks/>
          </p:cNvSpPr>
          <p:nvPr/>
        </p:nvSpPr>
        <p:spPr>
          <a:xfrm>
            <a:off x="6660962" y="190211"/>
            <a:ext cx="1704204" cy="4310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950" b="1" dirty="0">
              <a:solidFill>
                <a:srgbClr val="921824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24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003931" y="1193075"/>
                <a:ext cx="7136138" cy="2631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A safe dollar is worth more than a risky dollar.</a:t>
                </a:r>
              </a:p>
              <a:p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ime Value of Money and Risk: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GB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Case 4:</a:t>
                </a: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Investors believe a warehouse project requiring € 420,000 is as risky as investment in the stock market and that stocks offer a 12% expected return (12% is the opportunity cost of capital – they are giving up by investing in the warehouse and not investing in equally risky securities).</a:t>
                </a:r>
              </a:p>
              <a:p>
                <a:pPr lvl="2"/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Recalculating NPV with r = 12%</a:t>
                </a:r>
              </a:p>
              <a:p>
                <a:pPr lvl="2"/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3"/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€ 420,000 / (1.12) ٨ 1 = € 375,000 </a:t>
                </a:r>
              </a:p>
              <a:p>
                <a:pPr lvl="3"/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3"/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NPV= - </a:t>
                </a:r>
                <a14:m>
                  <m:oMath xmlns:m="http://schemas.openxmlformats.org/officeDocument/2006/math">
                    <m:r>
                      <a:rPr lang="en-US" sz="1100" i="1" dirty="0">
                        <a:latin typeface="Cambria Math" panose="02040503050406030204" pitchFamily="18" charset="0"/>
                      </a:rPr>
                      <m:t>€ </m:t>
                    </m:r>
                  </m:oMath>
                </a14:m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370,000 + € 375,000 = </a:t>
                </a:r>
                <a:r>
                  <a:rPr lang="en-US" sz="1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€ 5,000 </a:t>
                </a:r>
              </a:p>
              <a:p>
                <a:pPr lvl="3"/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31" y="1193075"/>
                <a:ext cx="7136138" cy="2631490"/>
              </a:xfrm>
              <a:prstGeom prst="rect">
                <a:avLst/>
              </a:prstGeom>
              <a:blipFill>
                <a:blip r:embed="rId2"/>
                <a:stretch>
                  <a:fillRect t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-68415" y="3734981"/>
            <a:ext cx="84335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The warehouse still makes a net contribution to value of the shareholders, but the increase in the wealth is smaller than in the first calculation (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€ 5,000 vs € 30,000)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which assumed that the cash flows from the project were risk-free.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DF60F6-538F-F866-076C-7B2EB15C2A40}"/>
              </a:ext>
            </a:extLst>
          </p:cNvPr>
          <p:cNvSpPr txBox="1"/>
          <p:nvPr/>
        </p:nvSpPr>
        <p:spPr>
          <a:xfrm>
            <a:off x="797014" y="543581"/>
            <a:ext cx="71994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Business Valuation Techniques: The Value of Money in Time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E1A5DAD-3E0E-BF29-44B4-65E59DF09687}"/>
              </a:ext>
            </a:extLst>
          </p:cNvPr>
          <p:cNvSpPr txBox="1">
            <a:spLocks/>
          </p:cNvSpPr>
          <p:nvPr/>
        </p:nvSpPr>
        <p:spPr>
          <a:xfrm>
            <a:off x="6660962" y="190211"/>
            <a:ext cx="1704204" cy="4310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950" b="1" dirty="0">
              <a:solidFill>
                <a:srgbClr val="921824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305984-24E8-5743-59A6-92DCFC78928B}"/>
              </a:ext>
            </a:extLst>
          </p:cNvPr>
          <p:cNvSpPr/>
          <p:nvPr/>
        </p:nvSpPr>
        <p:spPr>
          <a:xfrm>
            <a:off x="797014" y="815222"/>
            <a:ext cx="58419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Concept of TVM and PV, NPV, and Risk</a:t>
            </a:r>
            <a:endParaRPr lang="en-US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37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8239" y="1180162"/>
            <a:ext cx="726274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150" b="1" dirty="0">
                <a:latin typeface="Arial" panose="020B0604020202020204" pitchFamily="34" charset="0"/>
                <a:cs typeface="Arial" panose="020B0604020202020204" pitchFamily="34" charset="0"/>
              </a:rPr>
              <a:t>Case 5 - Time Value of Money and the Importance for Decisions</a:t>
            </a:r>
          </a:p>
          <a:p>
            <a:pPr lvl="3"/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1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endParaRPr lang="en-US" sz="11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BCB3D2-14F6-44F2-8797-2A9999B91FAF}"/>
              </a:ext>
            </a:extLst>
          </p:cNvPr>
          <p:cNvSpPr txBox="1"/>
          <p:nvPr/>
        </p:nvSpPr>
        <p:spPr>
          <a:xfrm>
            <a:off x="765360" y="1553177"/>
            <a:ext cx="726274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Nico Rey is trying to sell an office building in Florida, and yesterday Many Fer offered $10,000 for the property.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He was about ready to accept the offer when Benny Bo offered him $11,424. 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However, the second offer was to be paid a year from now. Which offer should Nico choose? The bank’s insured rate for deposits is 12%.  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Option 1 $10,000 from Manny Fer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Option 2 $11,414 from Benny Bo</a:t>
            </a:r>
          </a:p>
          <a:p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Analysis: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$10,000 in the bank at 12%, at the end of one year, Nico would have: $10,000 *1.12 ٨ 1 or $11,200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Because this is less than the $11,424, he could benefit from the Benny’s Bo deal.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$11,200 &lt; $11,424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CDCDF2-EE3C-6283-3793-CFAC9EA96676}"/>
              </a:ext>
            </a:extLst>
          </p:cNvPr>
          <p:cNvSpPr txBox="1"/>
          <p:nvPr/>
        </p:nvSpPr>
        <p:spPr>
          <a:xfrm>
            <a:off x="765360" y="625841"/>
            <a:ext cx="71994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Business Valuation Techniques: The Value of Money in Time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A293670-7BB9-BC3C-C3B1-51BADEB5C801}"/>
              </a:ext>
            </a:extLst>
          </p:cNvPr>
          <p:cNvSpPr txBox="1">
            <a:spLocks/>
          </p:cNvSpPr>
          <p:nvPr/>
        </p:nvSpPr>
        <p:spPr>
          <a:xfrm>
            <a:off x="6660962" y="190211"/>
            <a:ext cx="1704204" cy="4310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950" b="1" dirty="0">
              <a:solidFill>
                <a:srgbClr val="921824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9D7010A-363A-F4F3-59EB-75AB78D0C06B}"/>
              </a:ext>
            </a:extLst>
          </p:cNvPr>
          <p:cNvSpPr/>
          <p:nvPr/>
        </p:nvSpPr>
        <p:spPr>
          <a:xfrm>
            <a:off x="765360" y="903163"/>
            <a:ext cx="58419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Concept of TVM and PV, NPV, and Risk</a:t>
            </a:r>
            <a:endParaRPr lang="en-US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199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-117390" y="1208031"/>
                <a:ext cx="7573839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/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Calculating a firm is worth is to calculate the present value of its future cash flows.</a:t>
                </a:r>
              </a:p>
              <a:p>
                <a:pPr lvl="2"/>
                <a:endParaRPr lang="en-US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/>
                <a:r>
                  <a:rPr lang="en-US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Case 6</a:t>
                </a:r>
              </a:p>
              <a:p>
                <a:pPr lvl="2"/>
                <a:endParaRPr lang="en-US" sz="11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/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ABC Kitchen Company is contemplating investing €1 million in four new stores in Boston. Carol R, the firm’s chief financial officer (CFO), has estimated that the investments will pay out cash flows of € 200,000 per year for nine years and zero thereafter - The cash flows will occur at the end of each year and there will be no cash flow after year 9 – Mrs. R has determined that the prudent and appropiate discount rate for this investment is 15% - this is the rate of return that the firm can earn at comparable projects. </a:t>
                </a:r>
              </a:p>
              <a:p>
                <a:pPr lvl="2"/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/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Should the ABC Kitchen Company make the investments in the new stores? </a:t>
                </a:r>
              </a:p>
              <a:p>
                <a:pPr lvl="2"/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85850" lvl="2" indent="-171450">
                  <a:buFont typeface="Arial" panose="020B0604020202020204" pitchFamily="34" charset="0"/>
                  <a:buChar char="•"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value of the firm is the sum of the present values of the individual net cash flows minus the investment.</a:t>
                </a:r>
              </a:p>
              <a:p>
                <a:pPr lvl="3"/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NPV= - </a:t>
                </a:r>
                <a14:m>
                  <m:oMath xmlns:m="http://schemas.openxmlformats.org/officeDocument/2006/math">
                    <m:r>
                      <a:rPr lang="en-US" sz="1100" i="1" dirty="0">
                        <a:latin typeface="Cambria Math" panose="02040503050406030204" pitchFamily="18" charset="0"/>
                      </a:rPr>
                      <m:t>€ </m:t>
                    </m:r>
                  </m:oMath>
                </a14:m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1,000,000 + </a:t>
                </a:r>
                <a14:m>
                  <m:oMath xmlns:m="http://schemas.openxmlformats.org/officeDocument/2006/math">
                    <m:r>
                      <a:rPr lang="en-US" sz="1100" i="1" dirty="0">
                        <a:latin typeface="Cambria Math" panose="02040503050406030204" pitchFamily="18" charset="0"/>
                      </a:rPr>
                      <m:t>€ </m:t>
                    </m:r>
                  </m:oMath>
                </a14:m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200,000 / (1.10)  ٨ 9 = - </a:t>
                </a:r>
                <a14:m>
                  <m:oMath xmlns:m="http://schemas.openxmlformats.org/officeDocument/2006/math">
                    <m:r>
                      <a:rPr lang="en-US" sz="1100" i="1" dirty="0">
                        <a:latin typeface="Cambria Math" panose="02040503050406030204" pitchFamily="18" charset="0"/>
                      </a:rPr>
                      <m:t>€ </m:t>
                    </m:r>
                  </m:oMath>
                </a14:m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1,000,000 + </a:t>
                </a:r>
                <a14:m>
                  <m:oMath xmlns:m="http://schemas.openxmlformats.org/officeDocument/2006/math">
                    <m:r>
                      <a:rPr lang="en-US" sz="1100" i="1" dirty="0">
                        <a:latin typeface="Cambria Math" panose="02040503050406030204" pitchFamily="18" charset="0"/>
                      </a:rPr>
                      <m:t>€ </m:t>
                    </m:r>
                  </m:oMath>
                </a14:m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954,317 =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1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1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€ </m:t>
                    </m:r>
                  </m:oMath>
                </a14:m>
                <a:r>
                  <a:rPr lang="en-US" sz="11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45,683</a:t>
                </a:r>
                <a:endParaRPr lang="en-US" sz="11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3"/>
                <a:endParaRPr lang="en-US" sz="11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3"/>
                <a:r>
                  <a:rPr lang="en-US" sz="1100" i="1" dirty="0">
                    <a:solidFill>
                      <a:srgbClr val="9029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investment would not add value to the firm’s worth therefore should not be taken.</a:t>
                </a:r>
              </a:p>
              <a:p>
                <a:pPr lvl="3"/>
                <a:endParaRPr lang="en-US" sz="11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3"/>
                <a:endParaRPr lang="en-US" sz="11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7390" y="1208031"/>
                <a:ext cx="7573839" cy="3477875"/>
              </a:xfrm>
              <a:prstGeom prst="rect">
                <a:avLst/>
              </a:prstGeom>
              <a:blipFill>
                <a:blip r:embed="rId2"/>
                <a:stretch>
                  <a:fillRect t="-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0F8DA14E-99AB-0566-8903-8BE5510B07B9}"/>
              </a:ext>
            </a:extLst>
          </p:cNvPr>
          <p:cNvSpPr txBox="1"/>
          <p:nvPr/>
        </p:nvSpPr>
        <p:spPr>
          <a:xfrm>
            <a:off x="797014" y="543581"/>
            <a:ext cx="71994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Business Valuation Techniques: The Value of Money in Time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7DB01F0-B131-4D9B-C269-586120F524F2}"/>
              </a:ext>
            </a:extLst>
          </p:cNvPr>
          <p:cNvSpPr txBox="1">
            <a:spLocks/>
          </p:cNvSpPr>
          <p:nvPr/>
        </p:nvSpPr>
        <p:spPr>
          <a:xfrm>
            <a:off x="6660962" y="190211"/>
            <a:ext cx="1704204" cy="4310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950" b="1" dirty="0">
              <a:solidFill>
                <a:srgbClr val="921824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1C1F0E-51EC-3582-267D-DC11CF05B28D}"/>
              </a:ext>
            </a:extLst>
          </p:cNvPr>
          <p:cNvSpPr/>
          <p:nvPr/>
        </p:nvSpPr>
        <p:spPr>
          <a:xfrm>
            <a:off x="797014" y="815222"/>
            <a:ext cx="58419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Importance of the TVM for Corporations – The Firm’s Value</a:t>
            </a:r>
            <a:endParaRPr lang="en-US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791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0146" y="1274928"/>
            <a:ext cx="66329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The objective of a firm is to maximize the wealth of its shareholders.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The wealth of the shareholders is measured through the market value of their shares.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1798" y="1990908"/>
            <a:ext cx="65696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The Market value of a firm’s share is the present value of its future earnings, discounted at the rate of return expected by its shareholders.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 future lessons, we will be covering cases with multiple cash flows.</a:t>
            </a:r>
          </a:p>
        </p:txBody>
      </p:sp>
      <p:sp>
        <p:nvSpPr>
          <p:cNvPr id="5" name="Rectangle 4"/>
          <p:cNvSpPr/>
          <p:nvPr/>
        </p:nvSpPr>
        <p:spPr>
          <a:xfrm>
            <a:off x="911798" y="2891555"/>
            <a:ext cx="749104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Cash flows are discounted for two simple reasons: because (1) a dollar today is worth more than a dollar tomorrow and (2) a safe dollar is worth more than a risky one.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time value of money is related to the concepts of </a:t>
            </a:r>
            <a:r>
              <a:rPr lang="en-US" sz="11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inflation</a:t>
            </a:r>
            <a:r>
              <a:rPr lang="en-US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and purchasing power (later in the lessons). Both factors need to be taken into consideration along with whatever rate of return may be realized by investing the money. 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Why is this important?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1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nflation constantly erodes the value, and therefore the purchasing power, of money. It is best exemplified by the prices of commodities today like gas.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93F9730-B3C8-C78A-24BC-A5EBF6372084}"/>
              </a:ext>
            </a:extLst>
          </p:cNvPr>
          <p:cNvSpPr txBox="1"/>
          <p:nvPr/>
        </p:nvSpPr>
        <p:spPr>
          <a:xfrm>
            <a:off x="797014" y="536266"/>
            <a:ext cx="71994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Business Valuation Techniques: The Value of Money in Time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AFF1C6D-79FB-C1B9-A08C-07AB2359DBFD}"/>
              </a:ext>
            </a:extLst>
          </p:cNvPr>
          <p:cNvSpPr txBox="1">
            <a:spLocks/>
          </p:cNvSpPr>
          <p:nvPr/>
        </p:nvSpPr>
        <p:spPr>
          <a:xfrm>
            <a:off x="6660962" y="190211"/>
            <a:ext cx="1704204" cy="4310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950" b="1" dirty="0">
              <a:solidFill>
                <a:srgbClr val="921824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CAD8E0E-905D-08BA-D9BA-F6686F1CB709}"/>
              </a:ext>
            </a:extLst>
          </p:cNvPr>
          <p:cNvSpPr/>
          <p:nvPr/>
        </p:nvSpPr>
        <p:spPr>
          <a:xfrm>
            <a:off x="797014" y="815222"/>
            <a:ext cx="58419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Importance of the TVM for Corporations – The Firm’s Value</a:t>
            </a:r>
            <a:endParaRPr lang="en-US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24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D5EA8DB-22F7-5B41-9CBB-E4D2FDE70682}"/>
              </a:ext>
            </a:extLst>
          </p:cNvPr>
          <p:cNvSpPr txBox="1">
            <a:spLocks/>
          </p:cNvSpPr>
          <p:nvPr/>
        </p:nvSpPr>
        <p:spPr>
          <a:xfrm>
            <a:off x="1921268" y="1740971"/>
            <a:ext cx="4592548" cy="14748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Thank You</a:t>
            </a:r>
            <a:endParaRPr lang="en-GB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E3024B4-FD36-C248-9FD3-F99D3C39D7DF}"/>
              </a:ext>
            </a:extLst>
          </p:cNvPr>
          <p:cNvSpPr/>
          <p:nvPr/>
        </p:nvSpPr>
        <p:spPr>
          <a:xfrm>
            <a:off x="3503715" y="463002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36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E3024B4-FD36-C248-9FD3-F99D3C39D7DF}"/>
              </a:ext>
            </a:extLst>
          </p:cNvPr>
          <p:cNvSpPr/>
          <p:nvPr/>
        </p:nvSpPr>
        <p:spPr>
          <a:xfrm>
            <a:off x="3503715" y="463002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E36F6C6-3B6E-7146-BBE0-74177132A910}"/>
              </a:ext>
            </a:extLst>
          </p:cNvPr>
          <p:cNvSpPr txBox="1">
            <a:spLocks/>
          </p:cNvSpPr>
          <p:nvPr/>
        </p:nvSpPr>
        <p:spPr>
          <a:xfrm>
            <a:off x="1054221" y="947193"/>
            <a:ext cx="5143500" cy="87115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Lesson Topics and Content</a:t>
            </a:r>
          </a:p>
          <a:p>
            <a:pPr algn="l"/>
            <a:endParaRPr lang="en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l"/>
            <a:r>
              <a:rPr lang="en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  <a:endParaRPr lang="en-GB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AD0C48E-92A4-A323-BF4E-1946FEBF2B21}"/>
              </a:ext>
            </a:extLst>
          </p:cNvPr>
          <p:cNvSpPr txBox="1"/>
          <p:nvPr/>
        </p:nvSpPr>
        <p:spPr>
          <a:xfrm>
            <a:off x="1054221" y="1611665"/>
            <a:ext cx="5555799" cy="1689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Business Valuation Techniques: </a:t>
            </a: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Value of the Money in Time: </a:t>
            </a: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TVM – Definition, Elements, and Formula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concept of TVM and PV, NPV, and Risk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importance of the TVM for Corporations – The Firm’s Value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32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2339" y="1077505"/>
            <a:ext cx="69155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The most important job for business managers/directors is generating the highest possible cash flow to increase the business value. Any business can generate more cash flow: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By buying assets that generate more cash than they cost.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Sell bonds and stocks and other financial instruments that raise more cash than they cost.</a:t>
            </a:r>
          </a:p>
          <a:p>
            <a:pPr lvl="2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F0E18497-CAC0-58EB-5991-09C303CD3A75}"/>
              </a:ext>
            </a:extLst>
          </p:cNvPr>
          <p:cNvSpPr/>
          <p:nvPr/>
        </p:nvSpPr>
        <p:spPr>
          <a:xfrm>
            <a:off x="685501" y="865875"/>
            <a:ext cx="58419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TVM – Definitions, Elements, and Formulas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7E036C8-1206-51F7-881D-87DB578144CF}"/>
              </a:ext>
            </a:extLst>
          </p:cNvPr>
          <p:cNvSpPr txBox="1">
            <a:spLocks/>
          </p:cNvSpPr>
          <p:nvPr/>
        </p:nvSpPr>
        <p:spPr>
          <a:xfrm>
            <a:off x="6660962" y="190211"/>
            <a:ext cx="1704204" cy="4310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950" b="1" dirty="0">
              <a:solidFill>
                <a:srgbClr val="921824"/>
              </a:solidFill>
              <a:latin typeface="Georgia" panose="02040502050405020303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80883D-B1C4-CC09-477D-116B7BB23BB7}"/>
              </a:ext>
            </a:extLst>
          </p:cNvPr>
          <p:cNvSpPr txBox="1"/>
          <p:nvPr/>
        </p:nvSpPr>
        <p:spPr>
          <a:xfrm>
            <a:off x="685501" y="577250"/>
            <a:ext cx="71994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Business Valuation Techniques: The Value of Money in Time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AB6AC8-E9BA-D819-7AC5-479A0C1C9353}"/>
              </a:ext>
            </a:extLst>
          </p:cNvPr>
          <p:cNvSpPr txBox="1"/>
          <p:nvPr/>
        </p:nvSpPr>
        <p:spPr>
          <a:xfrm>
            <a:off x="774969" y="2425300"/>
            <a:ext cx="791932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TVM  or NPV (Net Present Value) </a:t>
            </a:r>
          </a:p>
          <a:p>
            <a:endParaRPr lang="en-US" sz="11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time value of money is a financial concept that holds that money in the present is worth more than the same sum of money to be received in the future based 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oney that you have right now can be invested and earn a return, thus creating a larger amount of money in the future.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Wingdings" panose="05000000000000000000" pitchFamily="2" charset="2"/>
              <a:buChar char="ü"/>
            </a:pPr>
            <a:endParaRPr lang="en-US" sz="11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uture money, there is the additional risk that the money may never actually be received (for business or non-business issue). </a:t>
            </a:r>
          </a:p>
        </p:txBody>
      </p:sp>
    </p:spTree>
    <p:extLst>
      <p:ext uri="{BB962C8B-B14F-4D97-AF65-F5344CB8AC3E}">
        <p14:creationId xmlns:p14="http://schemas.microsoft.com/office/powerpoint/2010/main" val="3934545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48566" y="1262334"/>
                <a:ext cx="7015428" cy="2923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11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Example: </a:t>
                </a:r>
              </a:p>
              <a:p>
                <a:pPr lvl="1"/>
                <a:endParaRPr lang="en-US" sz="11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As a CFO, your business you invest </a:t>
                </a:r>
                <a14:m>
                  <m:oMath xmlns:m="http://schemas.openxmlformats.org/officeDocument/2006/math">
                    <m:r>
                      <a:rPr lang="en-US" sz="1150" i="1" dirty="0" smtClean="0">
                        <a:latin typeface="Cambria Math" panose="02040503050406030204" pitchFamily="18" charset="0"/>
                      </a:rPr>
                      <m:t>€</m:t>
                    </m:r>
                  </m:oMath>
                </a14:m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100,000 in a bank account that pays interest of </a:t>
                </a:r>
                <a:r>
                  <a:rPr lang="en-US" sz="115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r=7%</a:t>
                </a:r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 a year. The value of the business investment will increase:</a:t>
                </a:r>
              </a:p>
              <a:p>
                <a:pPr lvl="1"/>
                <a:endParaRPr lang="en-US" sz="11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11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Y1</a:t>
                </a:r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1150" i="1" dirty="0">
                        <a:latin typeface="Cambria Math" panose="02040503050406030204" pitchFamily="18" charset="0"/>
                      </a:rPr>
                      <m:t>€ </m:t>
                    </m:r>
                  </m:oMath>
                </a14:m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107,000 or 7%* </a:t>
                </a:r>
                <a14:m>
                  <m:oMath xmlns:m="http://schemas.openxmlformats.org/officeDocument/2006/math">
                    <m:r>
                      <a:rPr lang="en-US" sz="1150" i="1" dirty="0">
                        <a:latin typeface="Cambria Math" panose="02040503050406030204" pitchFamily="18" charset="0"/>
                      </a:rPr>
                      <m:t>€</m:t>
                    </m:r>
                  </m:oMath>
                </a14:m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100,000</a:t>
                </a:r>
              </a:p>
              <a:p>
                <a:pPr lvl="1"/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	By investing money in the bank, the business gave up the opportunity to spend 	 	</a:t>
                </a:r>
                <a14:m>
                  <m:oMath xmlns:m="http://schemas.openxmlformats.org/officeDocument/2006/math">
                    <m:r>
                      <a:rPr lang="en-US" sz="1150" i="1" dirty="0">
                        <a:latin typeface="Cambria Math" panose="02040503050406030204" pitchFamily="18" charset="0"/>
                      </a:rPr>
                      <m:t>€ </m:t>
                    </m:r>
                  </m:oMath>
                </a14:m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100,000 today and earns the chance to spend </a:t>
                </a:r>
                <a14:m>
                  <m:oMath xmlns:m="http://schemas.openxmlformats.org/officeDocument/2006/math">
                    <m:r>
                      <a:rPr lang="en-US" sz="1150" i="1" dirty="0">
                        <a:latin typeface="Cambria Math" panose="02040503050406030204" pitchFamily="18" charset="0"/>
                      </a:rPr>
                      <m:t>€ </m:t>
                    </m:r>
                  </m:oMath>
                </a14:m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107,000 next year.</a:t>
                </a:r>
              </a:p>
              <a:p>
                <a:pPr lvl="1"/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 lvl="1"/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11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Y2</a:t>
                </a:r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1150" i="1" dirty="0">
                        <a:latin typeface="Cambria Math" panose="02040503050406030204" pitchFamily="18" charset="0"/>
                      </a:rPr>
                      <m:t>€ </m:t>
                    </m:r>
                  </m:oMath>
                </a14:m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114,490 or 7%* </a:t>
                </a:r>
                <a14:m>
                  <m:oMath xmlns:m="http://schemas.openxmlformats.org/officeDocument/2006/math">
                    <m:r>
                      <a:rPr lang="en-US" sz="1150" i="1" dirty="0">
                        <a:latin typeface="Cambria Math" panose="02040503050406030204" pitchFamily="18" charset="0"/>
                      </a:rPr>
                      <m:t>€</m:t>
                    </m:r>
                  </m:oMath>
                </a14:m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107,000  </a:t>
                </a:r>
              </a:p>
              <a:p>
                <a:pPr lvl="1"/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	If the investment committee of the firm, decided to invest your </a:t>
                </a:r>
                <a14:m>
                  <m:oMath xmlns:m="http://schemas.openxmlformats.org/officeDocument/2006/math">
                    <m:r>
                      <a:rPr lang="en-US" sz="1150" i="1" dirty="0">
                        <a:latin typeface="Cambria Math" panose="02040503050406030204" pitchFamily="18" charset="0"/>
                      </a:rPr>
                      <m:t>€ </m:t>
                    </m:r>
                  </m:oMath>
                </a14:m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100,000 for t 	years, the 	investment will continue to grow at a 7% compound rate to:</a:t>
                </a:r>
              </a:p>
              <a:p>
                <a:pPr lvl="1"/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1150" i="1" dirty="0">
                        <a:latin typeface="Cambria Math" panose="02040503050406030204" pitchFamily="18" charset="0"/>
                      </a:rPr>
                      <m:t>€</m:t>
                    </m:r>
                    <m:r>
                      <a:rPr lang="en-US" sz="115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100,000*</a:t>
                </a:r>
                <a14:m>
                  <m:oMath xmlns:m="http://schemas.openxmlformats.org/officeDocument/2006/math">
                    <m:r>
                      <a:rPr lang="en-US" sz="115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(1.07) ٨ t</a:t>
                </a:r>
              </a:p>
              <a:p>
                <a:pPr lvl="1"/>
                <a:endParaRPr lang="en-US" sz="11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For any interest rate r, the future value the business </a:t>
                </a:r>
                <a14:m>
                  <m:oMath xmlns:m="http://schemas.openxmlformats.org/officeDocument/2006/math">
                    <m:r>
                      <a:rPr lang="en-US" sz="1150" i="1" dirty="0">
                        <a:latin typeface="Cambria Math" panose="02040503050406030204" pitchFamily="18" charset="0"/>
                      </a:rPr>
                      <m:t>€ </m:t>
                    </m:r>
                  </m:oMath>
                </a14:m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100,000  investment in the bank will be:  	Future Value of </a:t>
                </a:r>
                <a14:m>
                  <m:oMath xmlns:m="http://schemas.openxmlformats.org/officeDocument/2006/math">
                    <m:r>
                      <a:rPr lang="en-US" sz="1150" i="1" dirty="0">
                        <a:latin typeface="Cambria Math" panose="02040503050406030204" pitchFamily="18" charset="0"/>
                      </a:rPr>
                      <m:t>€ </m:t>
                    </m:r>
                  </m:oMath>
                </a14:m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100,000 = </a:t>
                </a:r>
                <a14:m>
                  <m:oMath xmlns:m="http://schemas.openxmlformats.org/officeDocument/2006/math">
                    <m:r>
                      <a:rPr lang="en-US" sz="1150" i="1" dirty="0">
                        <a:latin typeface="Cambria Math" panose="02040503050406030204" pitchFamily="18" charset="0"/>
                      </a:rPr>
                      <m:t>€ </m:t>
                    </m:r>
                  </m:oMath>
                </a14:m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100,000 * (1+r) ٨ t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66" y="1262334"/>
                <a:ext cx="7015428" cy="2923877"/>
              </a:xfrm>
              <a:prstGeom prst="rect">
                <a:avLst/>
              </a:prstGeom>
              <a:blipFill>
                <a:blip r:embed="rId2"/>
                <a:stretch>
                  <a:fillRect t="-208" r="-434" b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4">
            <a:extLst>
              <a:ext uri="{FF2B5EF4-FFF2-40B4-BE49-F238E27FC236}">
                <a16:creationId xmlns:a16="http://schemas.microsoft.com/office/drawing/2014/main" id="{CF2A91BC-0116-9977-C39D-9B2787878444}"/>
              </a:ext>
            </a:extLst>
          </p:cNvPr>
          <p:cNvSpPr/>
          <p:nvPr/>
        </p:nvSpPr>
        <p:spPr>
          <a:xfrm>
            <a:off x="685501" y="865875"/>
            <a:ext cx="58419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TVM – Definitions, Elements, and Formulas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A4DDF24-5D3E-3AF3-2140-C00296DCE5D0}"/>
              </a:ext>
            </a:extLst>
          </p:cNvPr>
          <p:cNvSpPr txBox="1">
            <a:spLocks/>
          </p:cNvSpPr>
          <p:nvPr/>
        </p:nvSpPr>
        <p:spPr>
          <a:xfrm>
            <a:off x="6660962" y="190211"/>
            <a:ext cx="1704204" cy="4310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950" b="1" dirty="0">
              <a:solidFill>
                <a:srgbClr val="921824"/>
              </a:solidFill>
              <a:latin typeface="Georgia" panose="02040502050405020303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9FE333-33CC-4C7F-C0CB-7C5A768A3DDF}"/>
              </a:ext>
            </a:extLst>
          </p:cNvPr>
          <p:cNvSpPr txBox="1"/>
          <p:nvPr/>
        </p:nvSpPr>
        <p:spPr>
          <a:xfrm>
            <a:off x="685501" y="577250"/>
            <a:ext cx="71994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Business Valuation Techniques: The Value of Money in Time</a:t>
            </a:r>
          </a:p>
        </p:txBody>
      </p:sp>
    </p:spTree>
    <p:extLst>
      <p:ext uri="{BB962C8B-B14F-4D97-AF65-F5344CB8AC3E}">
        <p14:creationId xmlns:p14="http://schemas.microsoft.com/office/powerpoint/2010/main" val="106898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07551" y="1272465"/>
                <a:ext cx="7136138" cy="2746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/>
                <a:r>
                  <a:rPr lang="en-US" sz="11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Case 1</a:t>
                </a:r>
              </a:p>
              <a:p>
                <a:pPr lvl="2"/>
                <a:endParaRPr lang="en-US" sz="11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/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As a CFO, your business you want to know how much the business have to invest today in a bank account that pays interest of </a:t>
                </a:r>
                <a:r>
                  <a:rPr lang="en-US" sz="115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r=7%</a:t>
                </a:r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 a year to receive </a:t>
                </a:r>
                <a14:m>
                  <m:oMath xmlns:m="http://schemas.openxmlformats.org/officeDocument/2006/math">
                    <m:r>
                      <a:rPr lang="en-US" sz="1150" i="1" dirty="0">
                        <a:latin typeface="Cambria Math" panose="02040503050406030204" pitchFamily="18" charset="0"/>
                      </a:rPr>
                      <m:t>€ </m:t>
                    </m:r>
                  </m:oMath>
                </a14:m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114,490 at the end of the second year (the present value (PV) of the </a:t>
                </a:r>
                <a14:m>
                  <m:oMath xmlns:m="http://schemas.openxmlformats.org/officeDocument/2006/math">
                    <m:r>
                      <a:rPr lang="en-US" sz="1150" i="1" dirty="0">
                        <a:latin typeface="Cambria Math" panose="02040503050406030204" pitchFamily="18" charset="0"/>
                      </a:rPr>
                      <m:t>€ </m:t>
                    </m:r>
                  </m:oMath>
                </a14:m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114,490 payoff?) </a:t>
                </a:r>
              </a:p>
              <a:p>
                <a:pPr lvl="2"/>
                <a:endParaRPr lang="en-US" sz="11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3"/>
                <a:r>
                  <a:rPr lang="en-US" sz="115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Present value of a Future Payment or PV = Ct (1+r) ٨ t</a:t>
                </a:r>
              </a:p>
              <a:p>
                <a:pPr marL="1543050" lvl="3" indent="-171450">
                  <a:buFont typeface="Arial" panose="020B0604020202020204" pitchFamily="34" charset="0"/>
                  <a:buChar char="•"/>
                </a:pPr>
                <a:endParaRPr lang="en-US" sz="115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543050" lvl="3" indent="-171450">
                  <a:buFont typeface="Arial" panose="020B0604020202020204" pitchFamily="34" charset="0"/>
                  <a:buChar char="•"/>
                </a:pPr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Present value or PV = </a:t>
                </a:r>
                <a14:m>
                  <m:oMath xmlns:m="http://schemas.openxmlformats.org/officeDocument/2006/math">
                    <m:r>
                      <a:rPr lang="en-US" sz="1150" i="1" dirty="0">
                        <a:latin typeface="Cambria Math" panose="02040503050406030204" pitchFamily="18" charset="0"/>
                      </a:rPr>
                      <m:t>€ </m:t>
                    </m:r>
                  </m:oMath>
                </a14:m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114,490 / (1.07) ٨ 2 = </a:t>
                </a:r>
                <a14:m>
                  <m:oMath xmlns:m="http://schemas.openxmlformats.org/officeDocument/2006/math">
                    <m:r>
                      <a:rPr lang="en-US" sz="1150" i="1" dirty="0">
                        <a:latin typeface="Cambria Math" panose="02040503050406030204" pitchFamily="18" charset="0"/>
                      </a:rPr>
                      <m:t>€ </m:t>
                    </m:r>
                  </m:oMath>
                </a14:m>
                <a:r>
                  <a:rPr lang="en-US" sz="115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100,000 Today</a:t>
                </a:r>
              </a:p>
              <a:p>
                <a:pPr lvl="2"/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 marL="1543050" lvl="3" indent="-171450">
                  <a:buFont typeface="Arial" panose="020B0604020202020204" pitchFamily="34" charset="0"/>
                  <a:buChar char="•"/>
                </a:pPr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Discount Factor for the case studied (t=2 and r=7%): Measures the present value of 1</a:t>
                </a:r>
                <a14:m>
                  <m:oMath xmlns:m="http://schemas.openxmlformats.org/officeDocument/2006/math">
                    <m:r>
                      <a:rPr lang="en-US" sz="1150" i="1" dirty="0" smtClean="0">
                        <a:latin typeface="Cambria Math" panose="02040503050406030204" pitchFamily="18" charset="0"/>
                      </a:rPr>
                      <m:t>€</m:t>
                    </m:r>
                    <m:r>
                      <a:rPr lang="en-US" sz="1150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received in Year t</a:t>
                </a:r>
              </a:p>
              <a:p>
                <a:pPr marL="1543050" lvl="3" indent="-171450">
                  <a:buFont typeface="Arial" panose="020B0604020202020204" pitchFamily="34" charset="0"/>
                  <a:buChar char="•"/>
                </a:pPr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DF2 = 1 / (1+i) or 1 / (1.07) ٨ 2 = </a:t>
                </a:r>
                <a:r>
                  <a:rPr lang="en-US" sz="115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0.8734</a:t>
                </a:r>
              </a:p>
              <a:p>
                <a:pPr marL="1543050" lvl="3" indent="-171450">
                  <a:buFont typeface="Arial" panose="020B0604020202020204" pitchFamily="34" charset="0"/>
                  <a:buChar char="•"/>
                </a:pPr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Investors are willing to pay $.8734 today for delivery of $1 at the end of two years</a:t>
                </a:r>
              </a:p>
              <a:p>
                <a:pPr marL="1543050" lvl="3" indent="-171450">
                  <a:buFont typeface="Arial" panose="020B0604020202020204" pitchFamily="34" charset="0"/>
                  <a:buChar char="•"/>
                </a:pPr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Present value = DF2 * C2 = 0.8734 * </a:t>
                </a:r>
                <a14:m>
                  <m:oMath xmlns:m="http://schemas.openxmlformats.org/officeDocument/2006/math">
                    <m:r>
                      <a:rPr lang="en-US" sz="1150" i="1" dirty="0">
                        <a:latin typeface="Cambria Math" panose="02040503050406030204" pitchFamily="18" charset="0"/>
                      </a:rPr>
                      <m:t>€ </m:t>
                    </m:r>
                  </m:oMath>
                </a14:m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114,490 = </a:t>
                </a:r>
                <a14:m>
                  <m:oMath xmlns:m="http://schemas.openxmlformats.org/officeDocument/2006/math">
                    <m:r>
                      <a:rPr lang="en-US" sz="1150" i="1" dirty="0">
                        <a:latin typeface="Cambria Math" panose="02040503050406030204" pitchFamily="18" charset="0"/>
                      </a:rPr>
                      <m:t>€ </m:t>
                    </m:r>
                  </m:oMath>
                </a14:m>
                <a:r>
                  <a:rPr lang="en-US" sz="1150" dirty="0">
                    <a:latin typeface="Arial" panose="020B0604020202020204" pitchFamily="34" charset="0"/>
                    <a:cs typeface="Arial" panose="020B0604020202020204" pitchFamily="34" charset="0"/>
                  </a:rPr>
                  <a:t>100,000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1" y="1272465"/>
                <a:ext cx="7136138" cy="2746906"/>
              </a:xfrm>
              <a:prstGeom prst="rect">
                <a:avLst/>
              </a:prstGeom>
              <a:blipFill>
                <a:blip r:embed="rId2"/>
                <a:stretch>
                  <a:fillRect t="-444" r="-598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/>
          <p:cNvSpPr/>
          <p:nvPr/>
        </p:nvSpPr>
        <p:spPr>
          <a:xfrm>
            <a:off x="1383453" y="2423546"/>
            <a:ext cx="158261" cy="42373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1383453" y="3090813"/>
            <a:ext cx="164122" cy="84640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1B1BD88-F974-B5B3-A9C8-771413F34688}"/>
              </a:ext>
            </a:extLst>
          </p:cNvPr>
          <p:cNvSpPr/>
          <p:nvPr/>
        </p:nvSpPr>
        <p:spPr>
          <a:xfrm>
            <a:off x="685501" y="865875"/>
            <a:ext cx="58419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TVM – Definitions, Elements, and Formulas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EDE00BA-00DD-C658-1120-B68408938BC1}"/>
              </a:ext>
            </a:extLst>
          </p:cNvPr>
          <p:cNvSpPr txBox="1">
            <a:spLocks/>
          </p:cNvSpPr>
          <p:nvPr/>
        </p:nvSpPr>
        <p:spPr>
          <a:xfrm>
            <a:off x="6660962" y="190211"/>
            <a:ext cx="1704204" cy="4310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950" b="1" dirty="0">
              <a:solidFill>
                <a:srgbClr val="921824"/>
              </a:solidFill>
              <a:latin typeface="Georgia" panose="02040502050405020303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1559362-DF23-D325-EAF3-A19B99254032}"/>
              </a:ext>
            </a:extLst>
          </p:cNvPr>
          <p:cNvSpPr txBox="1"/>
          <p:nvPr/>
        </p:nvSpPr>
        <p:spPr>
          <a:xfrm>
            <a:off x="685501" y="577250"/>
            <a:ext cx="71994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Business Valuation Techniques: The Value of Money in Time</a:t>
            </a:r>
          </a:p>
        </p:txBody>
      </p:sp>
    </p:spTree>
    <p:extLst>
      <p:ext uri="{BB962C8B-B14F-4D97-AF65-F5344CB8AC3E}">
        <p14:creationId xmlns:p14="http://schemas.microsoft.com/office/powerpoint/2010/main" val="1255596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6031" y="1448362"/>
            <a:ext cx="7351777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Case 2</a:t>
            </a:r>
          </a:p>
          <a:p>
            <a:pPr lvl="1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Company A Ltd wanted to know their net present value of cash flow if they invest $100,000 today, their initial investment in the project is $80,000 for the 3 years of time, and they are expecting the rate of return is 10 % yearly.</a:t>
            </a:r>
          </a:p>
          <a:p>
            <a:pPr lvl="1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	Compute the NPV </a:t>
            </a:r>
          </a:p>
          <a:p>
            <a:pPr lvl="1"/>
            <a:r>
              <a:rPr lang="en-US" sz="110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/>
            <a:r>
              <a:rPr lang="en-US" sz="11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10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NPV = Cash Flows /(1+ r)</a:t>
            </a:r>
            <a:r>
              <a:rPr lang="en-US" sz="1100" i="0" baseline="30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0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– Initial Investment</a:t>
            </a:r>
            <a:endParaRPr lang="en-US" sz="11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	NPV =$100,000 / (1.10) ٨ 3 =$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100,000 /1.331 =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75,131 -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$80,000 = </a:t>
            </a:r>
            <a:r>
              <a:rPr lang="en-US" sz="1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$4,869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do not invest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C2B2012-5D54-CDC3-281C-5E27A4EC9605}"/>
              </a:ext>
            </a:extLst>
          </p:cNvPr>
          <p:cNvSpPr/>
          <p:nvPr/>
        </p:nvSpPr>
        <p:spPr>
          <a:xfrm>
            <a:off x="685501" y="1004374"/>
            <a:ext cx="58419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TVM – Definitions, Elements, and Formulas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EBB7C3F-5A74-C62F-82C2-D6A3DC3DEC67}"/>
              </a:ext>
            </a:extLst>
          </p:cNvPr>
          <p:cNvSpPr txBox="1">
            <a:spLocks/>
          </p:cNvSpPr>
          <p:nvPr/>
        </p:nvSpPr>
        <p:spPr>
          <a:xfrm>
            <a:off x="6660962" y="190211"/>
            <a:ext cx="1704204" cy="4310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950" b="1" dirty="0">
              <a:solidFill>
                <a:srgbClr val="921824"/>
              </a:solidFill>
              <a:latin typeface="Georgia" panose="02040502050405020303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3D30EB8-9885-70AB-E5C0-025398573764}"/>
              </a:ext>
            </a:extLst>
          </p:cNvPr>
          <p:cNvSpPr txBox="1"/>
          <p:nvPr/>
        </p:nvSpPr>
        <p:spPr>
          <a:xfrm>
            <a:off x="685501" y="685307"/>
            <a:ext cx="71994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Business Valuation Techniques: The Value of Money in Time</a:t>
            </a:r>
          </a:p>
        </p:txBody>
      </p:sp>
    </p:spTree>
    <p:extLst>
      <p:ext uri="{BB962C8B-B14F-4D97-AF65-F5344CB8AC3E}">
        <p14:creationId xmlns:p14="http://schemas.microsoft.com/office/powerpoint/2010/main" val="4807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85501" y="1332840"/>
                <a:ext cx="7433750" cy="3062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Case 3 – Present Value of an investment opportunity: </a:t>
                </a:r>
              </a:p>
              <a:p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NapoPizza Ltd is contemplating construction of a warehouse. The total cost of buying the land and constructing </a:t>
                </a:r>
              </a:p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facility is </a:t>
                </a:r>
                <a14:m>
                  <m:oMath xmlns:m="http://schemas.openxmlformats.org/officeDocument/2006/math">
                    <m:r>
                      <a:rPr lang="en-US" sz="1100" i="1" dirty="0">
                        <a:latin typeface="Cambria Math" panose="02040503050406030204" pitchFamily="18" charset="0"/>
                      </a:rPr>
                      <m:t>€ </m:t>
                    </m:r>
                  </m:oMath>
                </a14:m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370,000, and according to your real estate advisor, and due to warehouse space demand for </a:t>
                </a:r>
              </a:p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that year, NapoPizza Ltd owners will be able to sell the fully built warehouse for </a:t>
                </a:r>
                <a14:m>
                  <m:oMath xmlns:m="http://schemas.openxmlformats.org/officeDocument/2006/math">
                    <m:r>
                      <a:rPr lang="en-US" sz="1100" i="1" dirty="0">
                        <a:latin typeface="Cambria Math" panose="02040503050406030204" pitchFamily="18" charset="0"/>
                      </a:rPr>
                      <m:t>€ </m:t>
                    </m:r>
                  </m:oMath>
                </a14:m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420,000 in one year. Is the investment profitable?  </a:t>
                </a:r>
              </a:p>
              <a:p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rate of interest on EU r* =5% per year </a:t>
                </a:r>
              </a:p>
              <a:p>
                <a:pPr lvl="1"/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	*discount rate or opportunity cost of capital </a:t>
                </a:r>
              </a:p>
              <a:p>
                <a:pPr lvl="1"/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present value of the warehouse is: 	</a:t>
                </a:r>
              </a:p>
              <a:p>
                <a:pPr lvl="1"/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	PV = </a:t>
                </a:r>
                <a14:m>
                  <m:oMath xmlns:m="http://schemas.openxmlformats.org/officeDocument/2006/math">
                    <m:r>
                      <a:rPr lang="en-US" sz="1100" i="1" dirty="0">
                        <a:latin typeface="Cambria Math" panose="02040503050406030204" pitchFamily="18" charset="0"/>
                      </a:rPr>
                      <m:t>€</m:t>
                    </m:r>
                    <m:r>
                      <a:rPr lang="en-US" sz="1100" b="0" i="1" dirty="0" smtClean="0">
                        <a:latin typeface="Cambria Math" panose="02040503050406030204" pitchFamily="18" charset="0"/>
                      </a:rPr>
                      <m:t>420</m:t>
                    </m:r>
                    <m:r>
                      <a:rPr lang="en-US" sz="11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100" b="0" i="1" dirty="0" smtClean="0">
                        <a:latin typeface="Cambria Math" panose="02040503050406030204" pitchFamily="18" charset="0"/>
                      </a:rPr>
                      <m:t>000</m:t>
                    </m:r>
                    <m:r>
                      <a:rPr lang="en-US" sz="11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 / (1+0.05) ٨ 1 = </a:t>
                </a:r>
                <a14:m>
                  <m:oMath xmlns:m="http://schemas.openxmlformats.org/officeDocument/2006/math">
                    <m:r>
                      <a:rPr lang="en-US" sz="1100" i="1" dirty="0">
                        <a:latin typeface="Cambria Math" panose="02040503050406030204" pitchFamily="18" charset="0"/>
                      </a:rPr>
                      <m:t>€ </m:t>
                    </m:r>
                  </m:oMath>
                </a14:m>
                <a:r>
                  <a:rPr lang="en-US" sz="1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400,000 Today, </a:t>
                </a: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also considered the market price</a:t>
                </a:r>
              </a:p>
              <a:p>
                <a:pPr lvl="1"/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business should go ahead with the project if the present value (PV) of the cash inflows is greater than the </a:t>
                </a:r>
                <a14:m>
                  <m:oMath xmlns:m="http://schemas.openxmlformats.org/officeDocument/2006/math">
                    <m:r>
                      <a:rPr lang="en-US" sz="1100" i="1" dirty="0">
                        <a:latin typeface="Cambria Math" panose="02040503050406030204" pitchFamily="18" charset="0"/>
                      </a:rPr>
                      <m:t>€ </m:t>
                    </m:r>
                  </m:oMath>
                </a14:m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370,000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endParaRPr lang="en-US" sz="11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10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€ </m:t>
                    </m:r>
                  </m:oMath>
                </a14:m>
                <a:r>
                  <a:rPr lang="en-US" sz="11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400,000 &gt; </a:t>
                </a:r>
                <a14:m>
                  <m:oMath xmlns:m="http://schemas.openxmlformats.org/officeDocument/2006/math">
                    <m:r>
                      <a:rPr lang="en-US" sz="110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€ </m:t>
                    </m:r>
                  </m:oMath>
                </a14:m>
                <a:r>
                  <a:rPr lang="en-US" sz="11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370,000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01" y="1332840"/>
                <a:ext cx="7433750" cy="3062377"/>
              </a:xfrm>
              <a:prstGeom prst="rect">
                <a:avLst/>
              </a:prstGeom>
              <a:blipFill>
                <a:blip r:embed="rId2"/>
                <a:stretch>
                  <a:fillRect t="-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4">
            <a:extLst>
              <a:ext uri="{FF2B5EF4-FFF2-40B4-BE49-F238E27FC236}">
                <a16:creationId xmlns:a16="http://schemas.microsoft.com/office/drawing/2014/main" id="{1EB8C00B-E335-B83A-CD76-CB78A7C2D697}"/>
              </a:ext>
            </a:extLst>
          </p:cNvPr>
          <p:cNvSpPr/>
          <p:nvPr/>
        </p:nvSpPr>
        <p:spPr>
          <a:xfrm>
            <a:off x="685501" y="903163"/>
            <a:ext cx="58419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TVM – Definitions, Elements, and Formulas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0A485E9-CD7F-C7FE-14D9-FE59E21341A6}"/>
              </a:ext>
            </a:extLst>
          </p:cNvPr>
          <p:cNvSpPr txBox="1">
            <a:spLocks/>
          </p:cNvSpPr>
          <p:nvPr/>
        </p:nvSpPr>
        <p:spPr>
          <a:xfrm>
            <a:off x="6660962" y="190211"/>
            <a:ext cx="1704204" cy="4310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950" b="1" dirty="0">
              <a:solidFill>
                <a:srgbClr val="921824"/>
              </a:solidFill>
              <a:latin typeface="Georgia" panose="02040502050405020303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848A90-C1A5-3AE1-2E9C-32380B9207A6}"/>
              </a:ext>
            </a:extLst>
          </p:cNvPr>
          <p:cNvSpPr txBox="1"/>
          <p:nvPr/>
        </p:nvSpPr>
        <p:spPr>
          <a:xfrm>
            <a:off x="685501" y="591880"/>
            <a:ext cx="71994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Business Valuation Techniques: The Value of Money in Time</a:t>
            </a:r>
          </a:p>
        </p:txBody>
      </p:sp>
    </p:spTree>
    <p:extLst>
      <p:ext uri="{BB962C8B-B14F-4D97-AF65-F5344CB8AC3E}">
        <p14:creationId xmlns:p14="http://schemas.microsoft.com/office/powerpoint/2010/main" val="230000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69921" y="1425282"/>
                <a:ext cx="7136138" cy="2292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Case 3 considerations</a:t>
                </a:r>
              </a:p>
              <a:p>
                <a:pPr lvl="1"/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NapoPizza Ltd warehouse is worth </a:t>
                </a:r>
                <a14:m>
                  <m:oMath xmlns:m="http://schemas.openxmlformats.org/officeDocument/2006/math">
                    <m:r>
                      <a:rPr lang="en-US" sz="1100" i="1" dirty="0">
                        <a:latin typeface="Cambria Math" panose="02040503050406030204" pitchFamily="18" charset="0"/>
                      </a:rPr>
                      <m:t>€ </m:t>
                    </m:r>
                  </m:oMath>
                </a14:m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400,000 today, but the business invested </a:t>
                </a:r>
                <a14:m>
                  <m:oMath xmlns:m="http://schemas.openxmlformats.org/officeDocument/2006/math">
                    <m:r>
                      <a:rPr lang="en-US" sz="1100" i="1" dirty="0">
                        <a:latin typeface="Cambria Math" panose="02040503050406030204" pitchFamily="18" charset="0"/>
                      </a:rPr>
                      <m:t>€ </m:t>
                    </m:r>
                  </m:oMath>
                </a14:m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370,000.</a:t>
                </a:r>
              </a:p>
              <a:p>
                <a:pPr lvl="1"/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85850" lvl="2" indent="-171450">
                  <a:buFont typeface="Arial" panose="020B0604020202020204" pitchFamily="34" charset="0"/>
                  <a:buChar char="•"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net present value of the warehouse is (NPV) is </a:t>
                </a:r>
                <a14:m>
                  <m:oMath xmlns:m="http://schemas.openxmlformats.org/officeDocument/2006/math">
                    <m:r>
                      <a:rPr lang="en-US" sz="1100" i="1" dirty="0">
                        <a:latin typeface="Cambria Math" panose="02040503050406030204" pitchFamily="18" charset="0"/>
                      </a:rPr>
                      <m:t>€ </m:t>
                    </m:r>
                  </m:oMath>
                </a14:m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30,000 </a:t>
                </a:r>
              </a:p>
              <a:p>
                <a:pPr lvl="2"/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11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NPV = PV - Investment  or </a:t>
                </a:r>
                <a14:m>
                  <m:oMath xmlns:m="http://schemas.openxmlformats.org/officeDocument/2006/math">
                    <m:r>
                      <a:rPr lang="en-US" sz="11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€ </m:t>
                    </m:r>
                  </m:oMath>
                </a14:m>
                <a:r>
                  <a:rPr lang="en-US" sz="11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400,000 - </a:t>
                </a:r>
                <a14:m>
                  <m:oMath xmlns:m="http://schemas.openxmlformats.org/officeDocument/2006/math">
                    <m:r>
                      <a:rPr lang="en-US" sz="11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€ </m:t>
                    </m:r>
                  </m:oMath>
                </a14:m>
                <a:r>
                  <a:rPr lang="en-US" sz="11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370,000 = </a:t>
                </a:r>
                <a14:m>
                  <m:oMath xmlns:m="http://schemas.openxmlformats.org/officeDocument/2006/math">
                    <m:r>
                      <a:rPr lang="en-US" sz="1100" i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€</m:t>
                    </m:r>
                  </m:oMath>
                </a14:m>
                <a:r>
                  <a:rPr lang="en-US" sz="11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30,000</a:t>
                </a:r>
              </a:p>
              <a:p>
                <a:pPr lvl="2"/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85850" lvl="2" indent="-171450">
                  <a:buFont typeface="Arial" panose="020B0604020202020204" pitchFamily="34" charset="0"/>
                  <a:buChar char="•"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warehouse development is worth more than it costs making a net contribution to the business value and increased the owner’s wealth.</a:t>
                </a:r>
              </a:p>
              <a:p>
                <a:pPr marL="1085850" lvl="2" indent="-171450">
                  <a:buFont typeface="Arial" panose="020B0604020202020204" pitchFamily="34" charset="0"/>
                  <a:buChar char="•"/>
                </a:pPr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85850" lvl="2" indent="-171450">
                  <a:buFont typeface="Arial" panose="020B0604020202020204" pitchFamily="34" charset="0"/>
                  <a:buChar char="•"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formula for calculating the NPV of a project is:</a:t>
                </a:r>
              </a:p>
              <a:p>
                <a:pPr lvl="2"/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	 NPV = - C0 + C1 / (1 + r) ٨ t</a:t>
                </a:r>
              </a:p>
              <a:p>
                <a:pPr lvl="2"/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	 C0 = Cash Flow today (cash outflow - negative number or  - </a:t>
                </a:r>
                <a14:m>
                  <m:oMath xmlns:m="http://schemas.openxmlformats.org/officeDocument/2006/math">
                    <m:r>
                      <a:rPr lang="en-US" sz="1100" i="1" dirty="0">
                        <a:latin typeface="Cambria Math" panose="02040503050406030204" pitchFamily="18" charset="0"/>
                      </a:rPr>
                      <m:t>€ </m:t>
                    </m:r>
                  </m:oMath>
                </a14:m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370,000)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21" y="1425282"/>
                <a:ext cx="7136138" cy="2292935"/>
              </a:xfrm>
              <a:prstGeom prst="rect">
                <a:avLst/>
              </a:prstGeom>
              <a:blipFill>
                <a:blip r:embed="rId2"/>
                <a:stretch>
                  <a:fillRect t="-266" b="-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/>
          <p:cNvSpPr/>
          <p:nvPr/>
        </p:nvSpPr>
        <p:spPr>
          <a:xfrm>
            <a:off x="1525800" y="3376601"/>
            <a:ext cx="151227" cy="28838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1328F83-47D6-91C5-63AB-0FF55C72346B}"/>
              </a:ext>
            </a:extLst>
          </p:cNvPr>
          <p:cNvSpPr/>
          <p:nvPr/>
        </p:nvSpPr>
        <p:spPr>
          <a:xfrm>
            <a:off x="685501" y="985628"/>
            <a:ext cx="58419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TVM – Definitions, Elements, and Formulas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92F50D7-6991-567A-E6FC-3D2A9E2784B0}"/>
              </a:ext>
            </a:extLst>
          </p:cNvPr>
          <p:cNvSpPr txBox="1"/>
          <p:nvPr/>
        </p:nvSpPr>
        <p:spPr>
          <a:xfrm>
            <a:off x="685501" y="695263"/>
            <a:ext cx="71994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Business Valuation Techniques: The Value of Money in Time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3D5CE35-51BE-B9C7-9F5A-A1594EEDB89B}"/>
              </a:ext>
            </a:extLst>
          </p:cNvPr>
          <p:cNvSpPr txBox="1">
            <a:spLocks/>
          </p:cNvSpPr>
          <p:nvPr/>
        </p:nvSpPr>
        <p:spPr>
          <a:xfrm>
            <a:off x="6660962" y="190211"/>
            <a:ext cx="1704204" cy="4310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950" b="1" dirty="0">
              <a:solidFill>
                <a:srgbClr val="921824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58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48804" y="1306075"/>
            <a:ext cx="688095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Example – PV with Multiple Cash Flows: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Suppose a business wants to value a stream of cash flows extending over a number of years.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To calculate, the business should add all the present values of all the cash flows o The DCF formula.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	PV = C1 / (1 + r) ٨ 1 + C2 / (1 + r) ٨ 2 + C3 / (1 + r) ٨ 3…+ Ct / (1 + r) ٨ 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NPV add the initial investment – negative number</a:t>
            </a:r>
          </a:p>
          <a:p>
            <a:pPr lvl="1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</a:p>
          <a:p>
            <a:pPr lvl="2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329512" y="2437098"/>
            <a:ext cx="1611339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/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9634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365" y="3429733"/>
            <a:ext cx="1216856" cy="43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28E8F861-8938-61E8-28F6-CF6B7748D2A9}"/>
              </a:ext>
            </a:extLst>
          </p:cNvPr>
          <p:cNvSpPr txBox="1">
            <a:spLocks/>
          </p:cNvSpPr>
          <p:nvPr/>
        </p:nvSpPr>
        <p:spPr>
          <a:xfrm>
            <a:off x="6660962" y="190211"/>
            <a:ext cx="1704204" cy="4310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950" b="1" dirty="0">
              <a:solidFill>
                <a:srgbClr val="921824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8A3F18-A0F0-FCDE-D154-1270272474DD}"/>
              </a:ext>
            </a:extLst>
          </p:cNvPr>
          <p:cNvSpPr/>
          <p:nvPr/>
        </p:nvSpPr>
        <p:spPr>
          <a:xfrm>
            <a:off x="685501" y="868843"/>
            <a:ext cx="58419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TVM – Definitions, Elements, and Formulas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5B4CA3-4DAB-B794-C23A-311A248497BB}"/>
              </a:ext>
            </a:extLst>
          </p:cNvPr>
          <p:cNvSpPr txBox="1"/>
          <p:nvPr/>
        </p:nvSpPr>
        <p:spPr>
          <a:xfrm>
            <a:off x="685501" y="595551"/>
            <a:ext cx="71994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Business Valuation Techniques: The Value of Money in Time</a:t>
            </a:r>
          </a:p>
        </p:txBody>
      </p:sp>
    </p:spTree>
    <p:extLst>
      <p:ext uri="{BB962C8B-B14F-4D97-AF65-F5344CB8AC3E}">
        <p14:creationId xmlns:p14="http://schemas.microsoft.com/office/powerpoint/2010/main" val="4306929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zni xmlns="fac5c5d6-3f40-4888-827f-2feba602e379" xsi:nil="true"/>
    <f0ly xmlns="fac5c5d6-3f40-4888-827f-2feba602e379">
      <UserInfo>
        <DisplayName/>
        <AccountId xsi:nil="true"/>
        <AccountType/>
      </UserInfo>
    </f0ly>
    <SharedWithUsers xmlns="0323e3e7-18dc-45e6-99d2-53fab8d99a6d">
      <UserInfo>
        <DisplayName/>
        <AccountId xsi:nil="true"/>
        <AccountType/>
      </UserInfo>
    </SharedWithUsers>
    <lcf76f155ced4ddcb4097134ff3c332f xmlns="fac5c5d6-3f40-4888-827f-2feba602e379">
      <Terms xmlns="http://schemas.microsoft.com/office/infopath/2007/PartnerControls"/>
    </lcf76f155ced4ddcb4097134ff3c332f>
    <TaxCatchAll xmlns="0323e3e7-18dc-45e6-99d2-53fab8d99a6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7C33CFCA74046A0A633136646FD5F" ma:contentTypeVersion="20" ma:contentTypeDescription="Create a new document." ma:contentTypeScope="" ma:versionID="d0a4f56e1333b37715db1ca526836c42">
  <xsd:schema xmlns:xsd="http://www.w3.org/2001/XMLSchema" xmlns:xs="http://www.w3.org/2001/XMLSchema" xmlns:p="http://schemas.microsoft.com/office/2006/metadata/properties" xmlns:ns2="fac5c5d6-3f40-4888-827f-2feba602e379" xmlns:ns3="0323e3e7-18dc-45e6-99d2-53fab8d99a6d" targetNamespace="http://schemas.microsoft.com/office/2006/metadata/properties" ma:root="true" ma:fieldsID="f81d95c457976425973bde8a22d6186a" ns2:_="" ns3:_="">
    <xsd:import namespace="fac5c5d6-3f40-4888-827f-2feba602e379"/>
    <xsd:import namespace="0323e3e7-18dc-45e6-99d2-53fab8d99a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rzni" minOccurs="0"/>
                <xsd:element ref="ns2:f0ly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c5c5d6-3f40-4888-827f-2feba602e3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rzni" ma:index="12" nillable="true" ma:displayName="Date and Time" ma:internalName="rzni">
      <xsd:simpleType>
        <xsd:restriction base="dms:DateTime"/>
      </xsd:simpleType>
    </xsd:element>
    <xsd:element name="f0ly" ma:index="13" nillable="true" ma:displayName="Person or Group" ma:list="UserInfo" ma:internalName="f0l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820fac2-d059-4130-98b8-bcc963ebf0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3e3e7-18dc-45e6-99d2-53fab8d99a6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c906492-6d0e-4e26-b089-5965b0bba648}" ma:internalName="TaxCatchAll" ma:showField="CatchAllData" ma:web="0323e3e7-18dc-45e6-99d2-53fab8d99a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80F207-BEB7-4D04-B584-A93E77C9D2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677089-0F61-4A3B-827B-C13FC83C6673}">
  <ds:schemaRefs>
    <ds:schemaRef ds:uri="http://purl.org/dc/terms/"/>
    <ds:schemaRef ds:uri="fac5c5d6-3f40-4888-827f-2feba602e379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0323e3e7-18dc-45e6-99d2-53fab8d99a6d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616E24E-BAD9-4332-95A0-FF6950BD3F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c5c5d6-3f40-4888-827f-2feba602e379"/>
    <ds:schemaRef ds:uri="0323e3e7-18dc-45e6-99d2-53fab8d99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15328</TotalTime>
  <Words>2093</Words>
  <Application>Microsoft Office PowerPoint</Application>
  <PresentationFormat>On-screen Show (16:9)</PresentationFormat>
  <Paragraphs>205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Georgia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Ester Benedit Martínez</dc:creator>
  <cp:lastModifiedBy>Charlene Naidoo</cp:lastModifiedBy>
  <cp:revision>317</cp:revision>
  <dcterms:created xsi:type="dcterms:W3CDTF">2016-07-11T04:31:49Z</dcterms:created>
  <dcterms:modified xsi:type="dcterms:W3CDTF">2023-12-12T14:21:23Z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0x0101006627C33CFCA74046A0A633136646FD5F</vt:lpwstr>
  </property>
  <property fmtid="{D5CDD505-2E9C-101B-9397-08002B2CF9AE}" pid="3" name="Order">
    <vt:r8>10326500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  <property fmtid="{D5CDD505-2E9C-101B-9397-08002B2CF9AE}" pid="9" name="ComplianceAssetId">
    <vt:lpwstr/>
  </property>
</Properties>
</file>