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61" r:id="rId5"/>
    <p:sldId id="258" r:id="rId6"/>
    <p:sldId id="351" r:id="rId7"/>
    <p:sldId id="374" r:id="rId8"/>
    <p:sldId id="373" r:id="rId9"/>
    <p:sldId id="367" r:id="rId10"/>
    <p:sldId id="368" r:id="rId11"/>
    <p:sldId id="369" r:id="rId12"/>
    <p:sldId id="354" r:id="rId13"/>
    <p:sldId id="357" r:id="rId14"/>
    <p:sldId id="370" r:id="rId15"/>
    <p:sldId id="358" r:id="rId16"/>
    <p:sldId id="371" r:id="rId17"/>
    <p:sldId id="257" r:id="rId18"/>
    <p:sldId id="785" r:id="rId1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a:srgbClr val="327F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80" autoAdjust="0"/>
  </p:normalViewPr>
  <p:slideViewPr>
    <p:cSldViewPr snapToGrid="0" snapToObjects="1">
      <p:cViewPr>
        <p:scale>
          <a:sx n="80" d="100"/>
          <a:sy n="80" d="100"/>
        </p:scale>
        <p:origin x="904" y="164"/>
      </p:cViewPr>
      <p:guideLst>
        <p:guide orient="horz" pos="599"/>
        <p:guide pos="680"/>
      </p:guideLst>
    </p:cSldViewPr>
  </p:slideViewPr>
  <p:notesTextViewPr>
    <p:cViewPr>
      <p:scale>
        <a:sx n="100" d="100"/>
        <a:sy n="100" d="100"/>
      </p:scale>
      <p:origin x="0" y="0"/>
    </p:cViewPr>
  </p:notesTextViewPr>
  <p:sorterViewPr>
    <p:cViewPr>
      <p:scale>
        <a:sx n="96" d="100"/>
        <a:sy n="96" d="100"/>
      </p:scale>
      <p:origin x="0" y="0"/>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12/12/2023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12/12/2023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C568A-54B0-2644-86E3-3D0BC1E1A3FE}"/>
              </a:ext>
            </a:extLst>
          </p:cNvPr>
          <p:cNvSpPr txBox="1"/>
          <p:nvPr/>
        </p:nvSpPr>
        <p:spPr>
          <a:xfrm>
            <a:off x="986812" y="1201757"/>
            <a:ext cx="2537460" cy="400110"/>
          </a:xfrm>
          <a:prstGeom prst="rect">
            <a:avLst/>
          </a:prstGeom>
          <a:noFill/>
        </p:spPr>
        <p:txBody>
          <a:bodyPr wrap="square" rtlCol="0">
            <a:spAutoFit/>
          </a:bodyPr>
          <a:lstStyle/>
          <a:p>
            <a:r>
              <a:rPr lang="en" sz="2000" spc="225" dirty="0">
                <a:latin typeface="Arial" panose="020B0604020202020204" pitchFamily="34" charset="0"/>
                <a:cs typeface="Arial" panose="020B0604020202020204" pitchFamily="34" charset="0"/>
              </a:rPr>
              <a:t>Lesson 11</a:t>
            </a:r>
            <a:endParaRPr lang="ru-RU" sz="2000" spc="225"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7A62454-BBA8-E368-F6A4-89A94542F87D}"/>
              </a:ext>
            </a:extLst>
          </p:cNvPr>
          <p:cNvSpPr txBox="1"/>
          <p:nvPr/>
        </p:nvSpPr>
        <p:spPr>
          <a:xfrm>
            <a:off x="870698" y="1959855"/>
            <a:ext cx="3246612" cy="1077218"/>
          </a:xfrm>
          <a:prstGeom prst="rect">
            <a:avLst/>
          </a:prstGeom>
          <a:noFill/>
        </p:spPr>
        <p:txBody>
          <a:bodyPr wrap="square" rtlCol="0">
            <a:spAutoFit/>
          </a:bodyPr>
          <a:lstStyle/>
          <a:p>
            <a:r>
              <a:rPr lang="en-US" sz="3200" b="1" dirty="0">
                <a:solidFill>
                  <a:srgbClr val="90292A"/>
                </a:solidFill>
                <a:latin typeface="Georgia" panose="02040502050405020303" pitchFamily="18" charset="0"/>
                <a:cs typeface="Arial" panose="020B0604020202020204" pitchFamily="34" charset="0"/>
              </a:rPr>
              <a:t>Finance for Management  </a:t>
            </a:r>
            <a:endParaRPr lang="en" sz="3200" b="1" dirty="0">
              <a:solidFill>
                <a:srgbClr val="90292A"/>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4078" y="1045800"/>
            <a:ext cx="6423103" cy="3985706"/>
          </a:xfrm>
          <a:prstGeom prst="rect">
            <a:avLst/>
          </a:prstGeom>
        </p:spPr>
        <p:txBody>
          <a:bodyPr wrap="square">
            <a:spAutoFit/>
          </a:bodyPr>
          <a:lstStyle/>
          <a:p>
            <a:endParaRPr lang="en-US" sz="11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Optimal Capital Structure</a:t>
            </a:r>
          </a:p>
          <a:p>
            <a:pPr marL="628650" lvl="1" indent="-171450">
              <a:buFont typeface="Arial" panose="020B0604020202020204" pitchFamily="34" charset="0"/>
              <a:buChar char="•"/>
            </a:pPr>
            <a:endParaRPr lang="en-US" sz="1100" b="1"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Companies use equity and debt capital for making acquisitions, other investments and conducting business operations. Managers usually balance debt and equity to find out the perfect capital structure.</a:t>
            </a:r>
          </a:p>
          <a:p>
            <a:pPr marL="1085850" lvl="2"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Debt financing offers the lowest cost of capital due to its tax deductibility, but too much debt poses a financial risk to shareholders and return on equity they require.</a:t>
            </a:r>
          </a:p>
          <a:p>
            <a:pPr marL="1085850" lvl="2"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Companies should define the optimal structure, where the marginal benefit of debt will be equal to the marginal cost.</a:t>
            </a:r>
          </a:p>
          <a:p>
            <a:pPr marL="1085850" lvl="2"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To find the best capital structure for a particular business, the company can either issue more equity or debt, and the new acquired capital can be used for investing in other assets or repurchasing outstanding equity/debt as a form of recapitalization.</a:t>
            </a:r>
          </a:p>
          <a:p>
            <a:pPr marL="1085850" lvl="2"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r>
              <a:rPr lang="en-US" sz="1100" dirty="0">
                <a:latin typeface="Arial" panose="020B0604020202020204" pitchFamily="34" charset="0"/>
                <a:cs typeface="Arial" panose="020B0604020202020204" pitchFamily="34" charset="0"/>
              </a:rPr>
              <a:t>Capital structure can differ in different industries - the mining industry has highly volatile cash flows therefore is not very suitable for debt, and insurance sector use great amounts of leverage and their structure presupposes huge amounts of debt.</a:t>
            </a:r>
          </a:p>
          <a:p>
            <a:pPr marL="1085850" lvl="2" indent="-171450">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endParaRPr lang="en-US" sz="1100" dirty="0">
              <a:effectLst/>
              <a:latin typeface="Arial" panose="020B0604020202020204" pitchFamily="34" charset="0"/>
              <a:cs typeface="Arial" panose="020B0604020202020204" pitchFamily="34" charset="0"/>
            </a:endParaRPr>
          </a:p>
        </p:txBody>
      </p:sp>
      <p:pic>
        <p:nvPicPr>
          <p:cNvPr id="8" name="Picture 2" descr="Optimal capital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391" y="1881395"/>
            <a:ext cx="2378609" cy="1815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21818" y="3401498"/>
            <a:ext cx="936475" cy="200055"/>
          </a:xfrm>
          <a:prstGeom prst="rect">
            <a:avLst/>
          </a:prstGeom>
        </p:spPr>
        <p:txBody>
          <a:bodyPr wrap="none">
            <a:spAutoFit/>
          </a:bodyPr>
          <a:lstStyle/>
          <a:p>
            <a:r>
              <a:rPr lang="en-US" sz="700" dirty="0">
                <a:latin typeface="Arial" panose="020B0604020202020204" pitchFamily="34" charset="0"/>
                <a:cs typeface="Arial" panose="020B0604020202020204" pitchFamily="34" charset="0"/>
              </a:rPr>
              <a:t>https://capital.com/</a:t>
            </a:r>
          </a:p>
        </p:txBody>
      </p:sp>
      <p:sp>
        <p:nvSpPr>
          <p:cNvPr id="5" name="Rectangle 4">
            <a:extLst>
              <a:ext uri="{FF2B5EF4-FFF2-40B4-BE49-F238E27FC236}">
                <a16:creationId xmlns:a16="http://schemas.microsoft.com/office/drawing/2014/main" id="{84D087E7-DB06-1E47-9514-60D1CCE40F3F}"/>
              </a:ext>
            </a:extLst>
          </p:cNvPr>
          <p:cNvSpPr/>
          <p:nvPr/>
        </p:nvSpPr>
        <p:spPr>
          <a:xfrm>
            <a:off x="685271" y="852967"/>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Factors Affecting Target Capital Structure</a:t>
            </a:r>
          </a:p>
        </p:txBody>
      </p:sp>
      <p:sp>
        <p:nvSpPr>
          <p:cNvPr id="6" name="Título 1">
            <a:extLst>
              <a:ext uri="{FF2B5EF4-FFF2-40B4-BE49-F238E27FC236}">
                <a16:creationId xmlns:a16="http://schemas.microsoft.com/office/drawing/2014/main" id="{6B5B289D-E0A0-4922-48E1-950A4FCF50D6}"/>
              </a:ext>
            </a:extLst>
          </p:cNvPr>
          <p:cNvSpPr txBox="1">
            <a:spLocks/>
          </p:cNvSpPr>
          <p:nvPr/>
        </p:nvSpPr>
        <p:spPr>
          <a:xfrm>
            <a:off x="6660962" y="190211"/>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9" name="CuadroTexto 8">
            <a:extLst>
              <a:ext uri="{FF2B5EF4-FFF2-40B4-BE49-F238E27FC236}">
                <a16:creationId xmlns:a16="http://schemas.microsoft.com/office/drawing/2014/main" id="{6EC6DA68-6EC9-A0C4-1E36-D532EB526E45}"/>
              </a:ext>
            </a:extLst>
          </p:cNvPr>
          <p:cNvSpPr txBox="1"/>
          <p:nvPr/>
        </p:nvSpPr>
        <p:spPr>
          <a:xfrm>
            <a:off x="685501" y="550873"/>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Tree>
    <p:extLst>
      <p:ext uri="{BB962C8B-B14F-4D97-AF65-F5344CB8AC3E}">
        <p14:creationId xmlns:p14="http://schemas.microsoft.com/office/powerpoint/2010/main" val="53693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227" y="1239163"/>
            <a:ext cx="6756548" cy="1154162"/>
          </a:xfrm>
          <a:prstGeom prst="rect">
            <a:avLst/>
          </a:prstGeom>
        </p:spPr>
        <p:txBody>
          <a:bodyPr wrap="square">
            <a:spAutoFit/>
          </a:bodyPr>
          <a:lstStyle/>
          <a:p>
            <a:pPr lvl="1"/>
            <a:r>
              <a:rPr lang="en-GB" sz="1150" dirty="0">
                <a:latin typeface="Arial" panose="020B0604020202020204" pitchFamily="34" charset="0"/>
                <a:cs typeface="Arial" panose="020B0604020202020204" pitchFamily="34" charset="0"/>
              </a:rPr>
              <a:t>Case 1 Optimal Capital Structure – All Equity</a:t>
            </a:r>
            <a:endParaRPr lang="en-US" sz="1150" dirty="0">
              <a:latin typeface="Arial" panose="020B0604020202020204" pitchFamily="34" charset="0"/>
              <a:cs typeface="Arial" panose="020B0604020202020204" pitchFamily="34" charset="0"/>
            </a:endParaRPr>
          </a:p>
          <a:p>
            <a:pPr marL="1200150" lvl="2" indent="-285750" fontAlgn="base">
              <a:buFont typeface="Arial" panose="020B0604020202020204" pitchFamily="34" charset="0"/>
              <a:buChar char="•"/>
            </a:pPr>
            <a:r>
              <a:rPr lang="en-US" sz="1150" dirty="0">
                <a:latin typeface="Arial" panose="020B0604020202020204" pitchFamily="34" charset="0"/>
                <a:cs typeface="Arial" panose="020B0604020202020204" pitchFamily="34" charset="0"/>
              </a:rPr>
              <a:t>Scenario III equity shareholders get maximum return.</a:t>
            </a:r>
          </a:p>
          <a:p>
            <a:pPr marL="1200150" lvl="2" indent="-285750" fontAlgn="base">
              <a:buFont typeface="Arial" panose="020B0604020202020204" pitchFamily="34" charset="0"/>
              <a:buChar char="•"/>
            </a:pPr>
            <a:r>
              <a:rPr lang="en-US" sz="1150" dirty="0">
                <a:latin typeface="Arial" panose="020B0604020202020204" pitchFamily="34" charset="0"/>
                <a:cs typeface="Arial" panose="020B0604020202020204" pitchFamily="34" charset="0"/>
              </a:rPr>
              <a:t>More debt brings more income for owners in the capital structure until Rate of Earning of Capital (ROI) &gt; Rate of Interest charged on Debt.</a:t>
            </a:r>
          </a:p>
          <a:p>
            <a:pPr marL="1085850" lvl="2"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endParaRPr lang="en-US" sz="1150" dirty="0">
              <a:effectLst/>
              <a:latin typeface="Arial" panose="020B0604020202020204" pitchFamily="34" charset="0"/>
              <a:cs typeface="Arial" panose="020B0604020202020204" pitchFamily="34" charset="0"/>
            </a:endParaRPr>
          </a:p>
        </p:txBody>
      </p:sp>
      <p:sp>
        <p:nvSpPr>
          <p:cNvPr id="5" name="Rectangle 4"/>
          <p:cNvSpPr/>
          <p:nvPr/>
        </p:nvSpPr>
        <p:spPr>
          <a:xfrm>
            <a:off x="422122" y="2684938"/>
            <a:ext cx="4572000" cy="269304"/>
          </a:xfrm>
          <a:prstGeom prst="rect">
            <a:avLst/>
          </a:prstGeom>
        </p:spPr>
        <p:txBody>
          <a:bodyPr>
            <a:spAutoFit/>
          </a:bodyPr>
          <a:lstStyle/>
          <a:p>
            <a:pPr fontAlgn="base"/>
            <a:r>
              <a:rPr lang="en-US" sz="1150" b="1" dirty="0">
                <a:solidFill>
                  <a:srgbClr val="90292A"/>
                </a:solidFill>
                <a:latin typeface="Arial" panose="020B0604020202020204" pitchFamily="34" charset="0"/>
                <a:cs typeface="Arial" panose="020B0604020202020204" pitchFamily="34" charset="0"/>
              </a:rPr>
              <a:t>Scenario III has the highest ROI.</a:t>
            </a:r>
            <a:endParaRPr lang="en-US" sz="1150" b="1" dirty="0">
              <a:solidFill>
                <a:srgbClr val="90292A"/>
              </a:solidFill>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426381" y="2323744"/>
            <a:ext cx="3885679" cy="2149645"/>
          </a:xfrm>
          <a:prstGeom prst="rect">
            <a:avLst/>
          </a:prstGeom>
        </p:spPr>
      </p:pic>
      <p:sp>
        <p:nvSpPr>
          <p:cNvPr id="9" name="Oval 8"/>
          <p:cNvSpPr/>
          <p:nvPr/>
        </p:nvSpPr>
        <p:spPr>
          <a:xfrm>
            <a:off x="6660962" y="4171798"/>
            <a:ext cx="723626" cy="44733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C453278E-930B-2272-A658-19A625B7B5DC}"/>
              </a:ext>
            </a:extLst>
          </p:cNvPr>
          <p:cNvSpPr/>
          <p:nvPr/>
        </p:nvSpPr>
        <p:spPr>
          <a:xfrm>
            <a:off x="685271" y="852967"/>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Factors Affecting Target Capital Structure</a:t>
            </a:r>
          </a:p>
        </p:txBody>
      </p:sp>
      <p:sp>
        <p:nvSpPr>
          <p:cNvPr id="14" name="Título 1">
            <a:extLst>
              <a:ext uri="{FF2B5EF4-FFF2-40B4-BE49-F238E27FC236}">
                <a16:creationId xmlns:a16="http://schemas.microsoft.com/office/drawing/2014/main" id="{0BFABCBE-EB38-BF1B-5444-164C53A3D761}"/>
              </a:ext>
            </a:extLst>
          </p:cNvPr>
          <p:cNvSpPr txBox="1">
            <a:spLocks/>
          </p:cNvSpPr>
          <p:nvPr/>
        </p:nvSpPr>
        <p:spPr>
          <a:xfrm>
            <a:off x="6660962" y="190211"/>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15" name="CuadroTexto 14">
            <a:extLst>
              <a:ext uri="{FF2B5EF4-FFF2-40B4-BE49-F238E27FC236}">
                <a16:creationId xmlns:a16="http://schemas.microsoft.com/office/drawing/2014/main" id="{48749789-84EA-0160-C9DF-96AE13164B1A}"/>
              </a:ext>
            </a:extLst>
          </p:cNvPr>
          <p:cNvSpPr txBox="1"/>
          <p:nvPr/>
        </p:nvSpPr>
        <p:spPr>
          <a:xfrm>
            <a:off x="685501" y="558824"/>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Tree>
    <p:extLst>
      <p:ext uri="{BB962C8B-B14F-4D97-AF65-F5344CB8AC3E}">
        <p14:creationId xmlns:p14="http://schemas.microsoft.com/office/powerpoint/2010/main" val="178146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501" y="1152645"/>
            <a:ext cx="4315869" cy="3139321"/>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Cash Flow Position:</a:t>
            </a:r>
            <a:r>
              <a:rPr lang="en-US" sz="1100" dirty="0">
                <a:latin typeface="Arial" panose="020B0604020202020204" pitchFamily="34" charset="0"/>
                <a:cs typeface="Arial" panose="020B0604020202020204" pitchFamily="34" charset="0"/>
              </a:rPr>
              <a:t> The decision related to composition of capital structure also depends upon the ability of business to generate enough cash flow (bondholder’s, dividends, or interests).</a:t>
            </a:r>
          </a:p>
          <a:p>
            <a:r>
              <a:rPr lang="en-US" sz="1100" dirty="0">
                <a:latin typeface="Arial" panose="020B0604020202020204" pitchFamily="34" charset="0"/>
                <a:cs typeface="Arial" panose="020B0604020202020204" pitchFamily="34" charset="0"/>
              </a:rPr>
              <a:t>Cover some financial ratio requirements like Interest Coverage Ratio (ICR) or Debt Ratios.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Return on Investment requirements: If ROI &gt; Rate of Interest paid.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Cost of Debt: If firm can arrange borrowed fund at low rate of interest, then it will prefer more of debt as compared to equity.</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Tax Rate: High tax rate makes debt financing beneficial.</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Cost of Equity</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Floatation Costs: Cost involved in the issue of shares or debentures. </a:t>
            </a:r>
          </a:p>
          <a:p>
            <a:endParaRPr lang="en-US" sz="110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F2732616-338E-9DFB-3D31-88E16E83345E}"/>
              </a:ext>
            </a:extLst>
          </p:cNvPr>
          <p:cNvSpPr/>
          <p:nvPr/>
        </p:nvSpPr>
        <p:spPr>
          <a:xfrm>
            <a:off x="685501" y="655066"/>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Factors Affecting Target Capital Structure</a:t>
            </a:r>
          </a:p>
        </p:txBody>
      </p:sp>
      <p:sp>
        <p:nvSpPr>
          <p:cNvPr id="5" name="Título 1">
            <a:extLst>
              <a:ext uri="{FF2B5EF4-FFF2-40B4-BE49-F238E27FC236}">
                <a16:creationId xmlns:a16="http://schemas.microsoft.com/office/drawing/2014/main" id="{AF08D7E1-7F57-D342-686A-287E31267B03}"/>
              </a:ext>
            </a:extLst>
          </p:cNvPr>
          <p:cNvSpPr txBox="1">
            <a:spLocks/>
          </p:cNvSpPr>
          <p:nvPr/>
        </p:nvSpPr>
        <p:spPr>
          <a:xfrm>
            <a:off x="6660962" y="190211"/>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FD2131A2-4B00-41B9-8EB5-A39901134126}"/>
              </a:ext>
            </a:extLst>
          </p:cNvPr>
          <p:cNvSpPr txBox="1"/>
          <p:nvPr/>
        </p:nvSpPr>
        <p:spPr>
          <a:xfrm>
            <a:off x="685501" y="304384"/>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
        <p:nvSpPr>
          <p:cNvPr id="7" name="TextBox 6">
            <a:extLst>
              <a:ext uri="{FF2B5EF4-FFF2-40B4-BE49-F238E27FC236}">
                <a16:creationId xmlns:a16="http://schemas.microsoft.com/office/drawing/2014/main" id="{CFE23544-8007-4DFC-A71C-4250CC4B9BCD}"/>
              </a:ext>
            </a:extLst>
          </p:cNvPr>
          <p:cNvSpPr txBox="1"/>
          <p:nvPr/>
        </p:nvSpPr>
        <p:spPr>
          <a:xfrm>
            <a:off x="5168974" y="1833105"/>
            <a:ext cx="3196192" cy="2292935"/>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Risks Consideration</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Flexibility: Excess of debt may restrict the firm’s capacity to borrow further.</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Control of the business: The higher use of equity financing gives away company control.</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Regulatory Framework</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General Stock Market Condition</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Capital Structure of similar Companies</a:t>
            </a:r>
          </a:p>
        </p:txBody>
      </p:sp>
    </p:spTree>
    <p:extLst>
      <p:ext uri="{BB962C8B-B14F-4D97-AF65-F5344CB8AC3E}">
        <p14:creationId xmlns:p14="http://schemas.microsoft.com/office/powerpoint/2010/main" val="221271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366" y="1327288"/>
            <a:ext cx="6509601" cy="2893100"/>
          </a:xfrm>
          <a:prstGeom prst="rect">
            <a:avLst/>
          </a:prstGeom>
        </p:spPr>
        <p:txBody>
          <a:bodyPr wrap="square">
            <a:spAutoFit/>
          </a:bodyPr>
          <a:lstStyle/>
          <a:p>
            <a:pPr marL="171450" indent="-171450">
              <a:buFont typeface="Arial" panose="020B0604020202020204" pitchFamily="34" charset="0"/>
              <a:buChar char="•"/>
            </a:pPr>
            <a:r>
              <a:rPr lang="en-US" sz="1300" b="0" i="0" dirty="0">
                <a:solidFill>
                  <a:srgbClr val="231F20"/>
                </a:solidFill>
                <a:effectLst/>
                <a:latin typeface="Arial" panose="020B0604020202020204" pitchFamily="34" charset="0"/>
                <a:cs typeface="Arial" panose="020B0604020202020204" pitchFamily="34" charset="0"/>
              </a:rPr>
              <a:t>Taxes affect the use of interest-paying debt. Increases in corporate tax rates lead to increases in leverage; increases in personal taxes on interest income decrease leverage; and increases in personal taxes on dividend income increase leverage. Leverage changes are stronger among corporate taxpayers, dividend-paying companies, and companies that have a low proportion of institutional investors.</a:t>
            </a:r>
          </a:p>
          <a:p>
            <a:pPr marL="171450" indent="-171450">
              <a:buFont typeface="Arial" panose="020B0604020202020204" pitchFamily="34" charset="0"/>
              <a:buChar char="•"/>
            </a:pPr>
            <a:endParaRPr lang="en-US" sz="1300" dirty="0">
              <a:solidFill>
                <a:srgbClr val="231F2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300" dirty="0">
                <a:solidFill>
                  <a:srgbClr val="231F20"/>
                </a:solidFill>
                <a:latin typeface="Arial" panose="020B0604020202020204" pitchFamily="34" charset="0"/>
                <a:cs typeface="Arial" panose="020B0604020202020204" pitchFamily="34" charset="0"/>
              </a:rPr>
              <a:t>Taxes affect the use of interest-paying debt.</a:t>
            </a:r>
          </a:p>
          <a:p>
            <a:pPr marL="171450" indent="-171450">
              <a:buFont typeface="Arial" panose="020B0604020202020204" pitchFamily="34" charset="0"/>
              <a:buChar char="•"/>
            </a:pPr>
            <a:endParaRPr lang="en-US" sz="1300" dirty="0">
              <a:solidFill>
                <a:srgbClr val="231F2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300" dirty="0">
                <a:solidFill>
                  <a:srgbClr val="231F20"/>
                </a:solidFill>
                <a:latin typeface="Arial" panose="020B0604020202020204" pitchFamily="34" charset="0"/>
                <a:cs typeface="Arial" panose="020B0604020202020204" pitchFamily="34" charset="0"/>
              </a:rPr>
              <a:t>Increases in corporate tax rates lead to increases in leverage; increases in personal taxes on interest income decrease leverage; and increases in personal taxes on dividend income increase leverage.</a:t>
            </a:r>
          </a:p>
          <a:p>
            <a:pPr marL="171450" indent="-171450">
              <a:buFont typeface="Arial" panose="020B0604020202020204" pitchFamily="34" charset="0"/>
              <a:buChar char="•"/>
            </a:pPr>
            <a:endParaRPr lang="en-US" sz="1300" dirty="0">
              <a:solidFill>
                <a:srgbClr val="231F2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300" dirty="0">
                <a:solidFill>
                  <a:srgbClr val="231F20"/>
                </a:solidFill>
                <a:latin typeface="Arial" panose="020B0604020202020204" pitchFamily="34" charset="0"/>
                <a:cs typeface="Arial" panose="020B0604020202020204" pitchFamily="34" charset="0"/>
              </a:rPr>
              <a:t>Leverage changes are stronger among corporate taxpayers, dividend-paying companies, and companies that have a low proportion of institutional investors.</a:t>
            </a:r>
            <a:endParaRPr lang="en-US" sz="13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82984CD9-E0E5-6476-953B-15DC7D0A60E5}"/>
              </a:ext>
            </a:extLst>
          </p:cNvPr>
          <p:cNvSpPr/>
          <p:nvPr/>
        </p:nvSpPr>
        <p:spPr>
          <a:xfrm>
            <a:off x="685501" y="865875"/>
            <a:ext cx="5841910"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Capital Structure and Corporate Taxes</a:t>
            </a:r>
          </a:p>
        </p:txBody>
      </p:sp>
      <p:sp>
        <p:nvSpPr>
          <p:cNvPr id="5" name="Título 1">
            <a:extLst>
              <a:ext uri="{FF2B5EF4-FFF2-40B4-BE49-F238E27FC236}">
                <a16:creationId xmlns:a16="http://schemas.microsoft.com/office/drawing/2014/main" id="{96E920C9-CA74-24C5-78EB-B56472FD5987}"/>
              </a:ext>
            </a:extLst>
          </p:cNvPr>
          <p:cNvSpPr txBox="1">
            <a:spLocks/>
          </p:cNvSpPr>
          <p:nvPr/>
        </p:nvSpPr>
        <p:spPr>
          <a:xfrm>
            <a:off x="6660962" y="190211"/>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D2E50800-D4BA-36F3-80B2-59FB4D8D1C7A}"/>
              </a:ext>
            </a:extLst>
          </p:cNvPr>
          <p:cNvSpPr txBox="1"/>
          <p:nvPr/>
        </p:nvSpPr>
        <p:spPr>
          <a:xfrm>
            <a:off x="685501" y="574726"/>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Tree>
    <p:extLst>
      <p:ext uri="{BB962C8B-B14F-4D97-AF65-F5344CB8AC3E}">
        <p14:creationId xmlns:p14="http://schemas.microsoft.com/office/powerpoint/2010/main" val="3988732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3889" y="1498488"/>
            <a:ext cx="5624243" cy="738664"/>
          </a:xfrm>
          <a:prstGeom prst="rect">
            <a:avLst/>
          </a:prstGeom>
        </p:spPr>
        <p:txBody>
          <a:bodyPr wrap="square">
            <a:spAutoFit/>
          </a:bodyPr>
          <a:lstStyle/>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Managers should choose the capital structure that they believe will have the highest firm value because this capital structure will be most beneficial to the firm’s stockholders.</a:t>
            </a:r>
            <a:endParaRPr lang="en-US" sz="1400" b="0" i="0" dirty="0">
              <a:effectLst/>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07167A5C-374F-AD9F-F32C-289343FB69B8}"/>
              </a:ext>
            </a:extLst>
          </p:cNvPr>
          <p:cNvSpPr/>
          <p:nvPr/>
        </p:nvSpPr>
        <p:spPr>
          <a:xfrm>
            <a:off x="1339706" y="1035152"/>
            <a:ext cx="5841910" cy="338554"/>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Capital Structure and Corporate Taxes</a:t>
            </a:r>
          </a:p>
        </p:txBody>
      </p:sp>
      <p:sp>
        <p:nvSpPr>
          <p:cNvPr id="5" name="Título 1">
            <a:extLst>
              <a:ext uri="{FF2B5EF4-FFF2-40B4-BE49-F238E27FC236}">
                <a16:creationId xmlns:a16="http://schemas.microsoft.com/office/drawing/2014/main" id="{FEECDD4B-2FBD-229C-AF90-4548C944686F}"/>
              </a:ext>
            </a:extLst>
          </p:cNvPr>
          <p:cNvSpPr txBox="1">
            <a:spLocks/>
          </p:cNvSpPr>
          <p:nvPr/>
        </p:nvSpPr>
        <p:spPr>
          <a:xfrm>
            <a:off x="7315167" y="359488"/>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6" name="CuadroTexto 5">
            <a:extLst>
              <a:ext uri="{FF2B5EF4-FFF2-40B4-BE49-F238E27FC236}">
                <a16:creationId xmlns:a16="http://schemas.microsoft.com/office/drawing/2014/main" id="{02A57635-729E-8351-BE58-BF40F5FC4A7B}"/>
              </a:ext>
            </a:extLst>
          </p:cNvPr>
          <p:cNvSpPr txBox="1"/>
          <p:nvPr/>
        </p:nvSpPr>
        <p:spPr>
          <a:xfrm>
            <a:off x="1339706" y="688343"/>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Tree>
    <p:extLst>
      <p:ext uri="{BB962C8B-B14F-4D97-AF65-F5344CB8AC3E}">
        <p14:creationId xmlns:p14="http://schemas.microsoft.com/office/powerpoint/2010/main" val="347874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1921268" y="1740971"/>
            <a:ext cx="4592548" cy="147484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Georgia" panose="02040502050405020303" pitchFamily="18" charset="0"/>
              </a:rPr>
              <a:t>Thank You</a:t>
            </a:r>
            <a:endParaRPr lang="en-GB" sz="2800" b="1" dirty="0">
              <a:solidFill>
                <a:schemeClr val="bg1"/>
              </a:solidFill>
              <a:latin typeface="Georgia" panose="02040502050405020303" pitchFamily="18" charset="0"/>
            </a:endParaRPr>
          </a:p>
        </p:txBody>
      </p:sp>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36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E36F6C6-3B6E-7146-BBE0-74177132A910}"/>
              </a:ext>
            </a:extLst>
          </p:cNvPr>
          <p:cNvSpPr txBox="1">
            <a:spLocks/>
          </p:cNvSpPr>
          <p:nvPr/>
        </p:nvSpPr>
        <p:spPr>
          <a:xfrm>
            <a:off x="1054221" y="871640"/>
            <a:ext cx="5143500" cy="87115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panose="02040502050405020303" pitchFamily="18" charset="0"/>
              </a:rPr>
              <a:t>Lesson Topics and Content</a:t>
            </a:r>
          </a:p>
          <a:p>
            <a:pPr algn="l"/>
            <a:endParaRPr lang="en" sz="2000" b="1" dirty="0">
              <a:solidFill>
                <a:schemeClr val="bg1"/>
              </a:solidFill>
              <a:latin typeface="Georgia" panose="02040502050405020303" pitchFamily="18" charset="0"/>
            </a:endParaRPr>
          </a:p>
          <a:p>
            <a:pPr algn="l"/>
            <a:r>
              <a:rPr lang="en" sz="2000" b="1" dirty="0">
                <a:solidFill>
                  <a:schemeClr val="bg1"/>
                </a:solidFill>
                <a:latin typeface="Georgia" panose="02040502050405020303" pitchFamily="18" charset="0"/>
              </a:rPr>
              <a:t>  </a:t>
            </a:r>
            <a:endParaRPr lang="en-GB" sz="2000" b="1" dirty="0">
              <a:solidFill>
                <a:schemeClr val="bg1"/>
              </a:solidFill>
              <a:latin typeface="Georgia" panose="02040502050405020303" pitchFamily="18" charset="0"/>
            </a:endParaRPr>
          </a:p>
        </p:txBody>
      </p:sp>
      <p:sp>
        <p:nvSpPr>
          <p:cNvPr id="2" name="Rectangle 1"/>
          <p:cNvSpPr/>
          <p:nvPr/>
        </p:nvSpPr>
        <p:spPr>
          <a:xfrm>
            <a:off x="1054221" y="1497225"/>
            <a:ext cx="6905725" cy="1689180"/>
          </a:xfrm>
          <a:prstGeom prst="rect">
            <a:avLst/>
          </a:prstGeom>
        </p:spPr>
        <p:txBody>
          <a:bodyPr wrap="square">
            <a:spAutoFit/>
          </a:bodyPr>
          <a:lstStyle/>
          <a:p>
            <a:pPr marL="0" marR="0">
              <a:lnSpc>
                <a:spcPct val="107000"/>
              </a:lnSpc>
              <a:spcBef>
                <a:spcPts val="0"/>
              </a:spcBef>
              <a:spcAft>
                <a:spcPts val="0"/>
              </a:spcAft>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Long-Term Decisions: Capital Structure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tabLst>
                <a:tab pos="914400" algn="l"/>
              </a:tabLst>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Business Debt to Equity Ratio Decisions </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Tx/>
              <a:buChar char="-"/>
              <a:tabLst>
                <a:tab pos="914400" algn="l"/>
              </a:tabLst>
            </a:pP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tabLst>
                <a:tab pos="914400" algn="l"/>
              </a:tabLst>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Factors Affecting Target Capital Structure</a:t>
            </a: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Tx/>
              <a:buChar char="-"/>
              <a:tabLst>
                <a:tab pos="914400" algn="l"/>
              </a:tabLst>
            </a:pP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tabLst>
                <a:tab pos="914400" algn="l"/>
              </a:tabLst>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Capital Structure and Corporate Taxes Considerations</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302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963" y="1174070"/>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Investor Debt to Equity Ratio Decisions</a:t>
            </a:r>
          </a:p>
        </p:txBody>
      </p:sp>
      <p:sp>
        <p:nvSpPr>
          <p:cNvPr id="2" name="Título 1">
            <a:extLst>
              <a:ext uri="{FF2B5EF4-FFF2-40B4-BE49-F238E27FC236}">
                <a16:creationId xmlns:a16="http://schemas.microsoft.com/office/drawing/2014/main" id="{60AF0868-8816-7A6F-2AE3-6A90F3B03418}"/>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FF1359A2-6F69-9034-013D-2B8B105302C7}"/>
              </a:ext>
            </a:extLst>
          </p:cNvPr>
          <p:cNvSpPr txBox="1"/>
          <p:nvPr/>
        </p:nvSpPr>
        <p:spPr>
          <a:xfrm>
            <a:off x="685501" y="835516"/>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pic>
        <p:nvPicPr>
          <p:cNvPr id="6" name="Imagen 5">
            <a:extLst>
              <a:ext uri="{FF2B5EF4-FFF2-40B4-BE49-F238E27FC236}">
                <a16:creationId xmlns:a16="http://schemas.microsoft.com/office/drawing/2014/main" id="{2BCDEDC7-30AC-6C1B-31AA-4F12F5CB69A0}"/>
              </a:ext>
            </a:extLst>
          </p:cNvPr>
          <p:cNvPicPr>
            <a:picLocks noChangeAspect="1"/>
          </p:cNvPicPr>
          <p:nvPr/>
        </p:nvPicPr>
        <p:blipFill>
          <a:blip r:embed="rId2"/>
          <a:stretch>
            <a:fillRect/>
          </a:stretch>
        </p:blipFill>
        <p:spPr>
          <a:xfrm>
            <a:off x="1239079" y="1550982"/>
            <a:ext cx="6092283" cy="2717893"/>
          </a:xfrm>
          <a:prstGeom prst="rect">
            <a:avLst/>
          </a:prstGeom>
        </p:spPr>
      </p:pic>
      <p:sp>
        <p:nvSpPr>
          <p:cNvPr id="8" name="CuadroTexto 7">
            <a:extLst>
              <a:ext uri="{FF2B5EF4-FFF2-40B4-BE49-F238E27FC236}">
                <a16:creationId xmlns:a16="http://schemas.microsoft.com/office/drawing/2014/main" id="{432B67EA-AFCC-24AF-1F58-CA15506C9167}"/>
              </a:ext>
            </a:extLst>
          </p:cNvPr>
          <p:cNvSpPr txBox="1"/>
          <p:nvPr/>
        </p:nvSpPr>
        <p:spPr>
          <a:xfrm>
            <a:off x="5729304" y="4161153"/>
            <a:ext cx="1690827" cy="215444"/>
          </a:xfrm>
          <a:prstGeom prst="rect">
            <a:avLst/>
          </a:prstGeom>
          <a:noFill/>
        </p:spPr>
        <p:txBody>
          <a:bodyPr wrap="square">
            <a:spAutoFit/>
          </a:bodyPr>
          <a:lstStyle/>
          <a:p>
            <a:r>
              <a:rPr lang="en-GB" sz="800" dirty="0">
                <a:solidFill>
                  <a:srgbClr val="327F8E"/>
                </a:solidFill>
                <a:latin typeface="Arial" panose="020B0604020202020204" pitchFamily="34" charset="0"/>
                <a:cs typeface="Arial" panose="020B0604020202020204" pitchFamily="34" charset="0"/>
              </a:rPr>
              <a:t>corporatefinanceinstitute.com</a:t>
            </a:r>
            <a:endParaRPr lang="en-US" sz="800" dirty="0">
              <a:solidFill>
                <a:srgbClr val="327F8E"/>
              </a:solidFill>
            </a:endParaRPr>
          </a:p>
        </p:txBody>
      </p:sp>
    </p:spTree>
    <p:extLst>
      <p:ext uri="{BB962C8B-B14F-4D97-AF65-F5344CB8AC3E}">
        <p14:creationId xmlns:p14="http://schemas.microsoft.com/office/powerpoint/2010/main" val="53415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963" y="1174070"/>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Business Debt to Equity Ratio Decisions</a:t>
            </a:r>
          </a:p>
        </p:txBody>
      </p:sp>
      <p:sp>
        <p:nvSpPr>
          <p:cNvPr id="2" name="Título 1">
            <a:extLst>
              <a:ext uri="{FF2B5EF4-FFF2-40B4-BE49-F238E27FC236}">
                <a16:creationId xmlns:a16="http://schemas.microsoft.com/office/drawing/2014/main" id="{60AF0868-8816-7A6F-2AE3-6A90F3B03418}"/>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FF1359A2-6F69-9034-013D-2B8B105302C7}"/>
              </a:ext>
            </a:extLst>
          </p:cNvPr>
          <p:cNvSpPr txBox="1"/>
          <p:nvPr/>
        </p:nvSpPr>
        <p:spPr>
          <a:xfrm>
            <a:off x="685501" y="835516"/>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
        <p:nvSpPr>
          <p:cNvPr id="8" name="CuadroTexto 7">
            <a:extLst>
              <a:ext uri="{FF2B5EF4-FFF2-40B4-BE49-F238E27FC236}">
                <a16:creationId xmlns:a16="http://schemas.microsoft.com/office/drawing/2014/main" id="{432B67EA-AFCC-24AF-1F58-CA15506C9167}"/>
              </a:ext>
            </a:extLst>
          </p:cNvPr>
          <p:cNvSpPr txBox="1"/>
          <p:nvPr/>
        </p:nvSpPr>
        <p:spPr>
          <a:xfrm>
            <a:off x="5557465" y="4235444"/>
            <a:ext cx="1690827" cy="215444"/>
          </a:xfrm>
          <a:prstGeom prst="rect">
            <a:avLst/>
          </a:prstGeom>
          <a:noFill/>
        </p:spPr>
        <p:txBody>
          <a:bodyPr wrap="square">
            <a:spAutoFit/>
          </a:bodyPr>
          <a:lstStyle/>
          <a:p>
            <a:r>
              <a:rPr lang="en-GB" sz="800" dirty="0" err="1">
                <a:solidFill>
                  <a:srgbClr val="327F8E"/>
                </a:solidFill>
                <a:latin typeface="Arial" panose="020B0604020202020204" pitchFamily="34" charset="0"/>
                <a:cs typeface="Arial" panose="020B0604020202020204" pitchFamily="34" charset="0"/>
              </a:rPr>
              <a:t>Wallsteerprep.cp</a:t>
            </a:r>
            <a:r>
              <a:rPr lang="en-GB" sz="800" dirty="0">
                <a:solidFill>
                  <a:srgbClr val="327F8E"/>
                </a:solidFill>
                <a:latin typeface="Arial" panose="020B0604020202020204" pitchFamily="34" charset="0"/>
                <a:cs typeface="Arial" panose="020B0604020202020204" pitchFamily="34" charset="0"/>
              </a:rPr>
              <a:t>,</a:t>
            </a:r>
            <a:endParaRPr lang="en-US" sz="800" dirty="0">
              <a:solidFill>
                <a:srgbClr val="327F8E"/>
              </a:solidFill>
            </a:endParaRPr>
          </a:p>
        </p:txBody>
      </p:sp>
      <p:pic>
        <p:nvPicPr>
          <p:cNvPr id="4" name="Imagen 3">
            <a:extLst>
              <a:ext uri="{FF2B5EF4-FFF2-40B4-BE49-F238E27FC236}">
                <a16:creationId xmlns:a16="http://schemas.microsoft.com/office/drawing/2014/main" id="{1431E3C2-CC77-D6B4-6FEA-4201B6E5FDF9}"/>
              </a:ext>
            </a:extLst>
          </p:cNvPr>
          <p:cNvPicPr>
            <a:picLocks noChangeAspect="1"/>
          </p:cNvPicPr>
          <p:nvPr/>
        </p:nvPicPr>
        <p:blipFill>
          <a:blip r:embed="rId2"/>
          <a:stretch>
            <a:fillRect/>
          </a:stretch>
        </p:blipFill>
        <p:spPr>
          <a:xfrm>
            <a:off x="226531" y="2281521"/>
            <a:ext cx="6214946" cy="1976852"/>
          </a:xfrm>
          <a:prstGeom prst="rect">
            <a:avLst/>
          </a:prstGeom>
        </p:spPr>
      </p:pic>
      <p:sp>
        <p:nvSpPr>
          <p:cNvPr id="7" name="Rectángulo 6">
            <a:extLst>
              <a:ext uri="{FF2B5EF4-FFF2-40B4-BE49-F238E27FC236}">
                <a16:creationId xmlns:a16="http://schemas.microsoft.com/office/drawing/2014/main" id="{7A0EC2D3-A098-8878-7D05-4EBAD7CF8F32}"/>
              </a:ext>
            </a:extLst>
          </p:cNvPr>
          <p:cNvSpPr/>
          <p:nvPr/>
        </p:nvSpPr>
        <p:spPr>
          <a:xfrm>
            <a:off x="448127" y="3100534"/>
            <a:ext cx="5954752" cy="100361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371CB0DE-ECE1-46AC-B997-1F62811B624A}"/>
              </a:ext>
            </a:extLst>
          </p:cNvPr>
          <p:cNvSpPr txBox="1"/>
          <p:nvPr/>
        </p:nvSpPr>
        <p:spPr>
          <a:xfrm>
            <a:off x="6684945" y="3436075"/>
            <a:ext cx="1929161"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Efficient Mix</a:t>
            </a:r>
            <a:endParaRPr lang="en-US" sz="1400" dirty="0"/>
          </a:p>
        </p:txBody>
      </p:sp>
      <p:sp>
        <p:nvSpPr>
          <p:cNvPr id="11" name="Cerrar llave 10">
            <a:extLst>
              <a:ext uri="{FF2B5EF4-FFF2-40B4-BE49-F238E27FC236}">
                <a16:creationId xmlns:a16="http://schemas.microsoft.com/office/drawing/2014/main" id="{5CC2573C-9B4C-6574-3A67-E1AEEF2949D3}"/>
              </a:ext>
            </a:extLst>
          </p:cNvPr>
          <p:cNvSpPr/>
          <p:nvPr/>
        </p:nvSpPr>
        <p:spPr>
          <a:xfrm>
            <a:off x="6441477" y="3100534"/>
            <a:ext cx="243468" cy="100361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CuadroTexto 12">
            <a:extLst>
              <a:ext uri="{FF2B5EF4-FFF2-40B4-BE49-F238E27FC236}">
                <a16:creationId xmlns:a16="http://schemas.microsoft.com/office/drawing/2014/main" id="{6AA49924-CB5A-96CF-F27A-BCAD60CDEF18}"/>
              </a:ext>
            </a:extLst>
          </p:cNvPr>
          <p:cNvSpPr txBox="1"/>
          <p:nvPr/>
        </p:nvSpPr>
        <p:spPr>
          <a:xfrm>
            <a:off x="6624475" y="3701108"/>
            <a:ext cx="4744386" cy="507831"/>
          </a:xfrm>
          <a:prstGeom prst="rect">
            <a:avLst/>
          </a:prstGeom>
          <a:noFill/>
        </p:spPr>
        <p:txBody>
          <a:bodyPr wrap="square">
            <a:spAutoFit/>
          </a:bodyPr>
          <a:lstStyle/>
          <a:p>
            <a:pPr marL="171450" indent="-171450">
              <a:buFont typeface="Wingdings" panose="05000000000000000000" pitchFamily="2" charset="2"/>
              <a:buChar char="§"/>
            </a:pPr>
            <a:r>
              <a:rPr lang="en-US" sz="900" i="0" dirty="0">
                <a:effectLst/>
                <a:latin typeface="Arial" panose="020B0604020202020204" pitchFamily="34" charset="0"/>
                <a:cs typeface="Arial" panose="020B0604020202020204" pitchFamily="34" charset="0"/>
              </a:rPr>
              <a:t>Debt ➝ Cost of Debt</a:t>
            </a:r>
            <a:endParaRPr lang="en-US" sz="900" dirty="0">
              <a:effectLst/>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900" i="0" dirty="0">
                <a:effectLst/>
                <a:latin typeface="Arial" panose="020B0604020202020204" pitchFamily="34" charset="0"/>
                <a:cs typeface="Arial" panose="020B0604020202020204" pitchFamily="34" charset="0"/>
              </a:rPr>
              <a:t>Common Equity ➝ Cost of Equity</a:t>
            </a:r>
            <a:endParaRPr lang="en-US" sz="900" dirty="0">
              <a:effectLst/>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900" i="0" dirty="0">
                <a:effectLst/>
                <a:latin typeface="Arial" panose="020B0604020202020204" pitchFamily="34" charset="0"/>
                <a:cs typeface="Arial" panose="020B0604020202020204" pitchFamily="34" charset="0"/>
              </a:rPr>
              <a:t>Preferred Stock ➝ Cost of Preferred Stock</a:t>
            </a:r>
            <a:endParaRPr lang="en-US" sz="9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67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963" y="1174070"/>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Business Debt to Equity Ratio Decisions</a:t>
            </a:r>
          </a:p>
        </p:txBody>
      </p:sp>
      <p:sp>
        <p:nvSpPr>
          <p:cNvPr id="2" name="Título 1">
            <a:extLst>
              <a:ext uri="{FF2B5EF4-FFF2-40B4-BE49-F238E27FC236}">
                <a16:creationId xmlns:a16="http://schemas.microsoft.com/office/drawing/2014/main" id="{60AF0868-8816-7A6F-2AE3-6A90F3B03418}"/>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3" name="CuadroTexto 2">
            <a:extLst>
              <a:ext uri="{FF2B5EF4-FFF2-40B4-BE49-F238E27FC236}">
                <a16:creationId xmlns:a16="http://schemas.microsoft.com/office/drawing/2014/main" id="{FF1359A2-6F69-9034-013D-2B8B105302C7}"/>
              </a:ext>
            </a:extLst>
          </p:cNvPr>
          <p:cNvSpPr txBox="1"/>
          <p:nvPr/>
        </p:nvSpPr>
        <p:spPr>
          <a:xfrm>
            <a:off x="685501" y="835516"/>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
        <p:nvSpPr>
          <p:cNvPr id="4" name="Rectangle 5">
            <a:extLst>
              <a:ext uri="{FF2B5EF4-FFF2-40B4-BE49-F238E27FC236}">
                <a16:creationId xmlns:a16="http://schemas.microsoft.com/office/drawing/2014/main" id="{CFC11AB9-02A3-910D-5B13-BFEA9983E53F}"/>
              </a:ext>
            </a:extLst>
          </p:cNvPr>
          <p:cNvSpPr/>
          <p:nvPr/>
        </p:nvSpPr>
        <p:spPr>
          <a:xfrm>
            <a:off x="685501" y="1595811"/>
            <a:ext cx="6931778" cy="3231654"/>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Business Cases:</a:t>
            </a:r>
          </a:p>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GlaxoSmithKline  PLC and satellite television provider DirecTV announced bond issues. While part of GlaxoSmithKline’s $9 billion bond offering was for general corporate purposes, much of it was to be used to buy back the company’s stock. In DirecTV’s case, all of the proceeds from its $2.5 billion issue were to be used to buy back stock. Target announced planned to issue new debt to buy back about $10 billion of its stock.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Why would companies like GlaxoSmithKline and DirecTV even consider borrowing money to repurchase their own stock? And why would Target do so at the expense of a credit rating downgrade? </a:t>
            </a:r>
          </a:p>
          <a:p>
            <a:endParaRPr lang="en-US" sz="1200" dirty="0">
              <a:latin typeface="Arial" panose="020B0604020202020204" pitchFamily="34" charset="0"/>
              <a:cs typeface="Arial" panose="020B0604020202020204" pitchFamily="34" charset="0"/>
            </a:endParaRPr>
          </a:p>
          <a:p>
            <a:r>
              <a:rPr lang="en-US" sz="1200" b="1" dirty="0">
                <a:solidFill>
                  <a:srgbClr val="C00000"/>
                </a:solidFill>
                <a:latin typeface="Arial" panose="020B0604020202020204" pitchFamily="34" charset="0"/>
                <a:cs typeface="Arial" panose="020B0604020202020204" pitchFamily="34" charset="0"/>
              </a:rPr>
              <a:t>Optimal debt policies  </a:t>
            </a:r>
          </a:p>
          <a:p>
            <a:pPr marL="1085850" lvl="2" indent="-171450">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19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2339" y="1629550"/>
            <a:ext cx="6931778" cy="3046988"/>
          </a:xfrm>
          <a:prstGeom prst="rect">
            <a:avLst/>
          </a:prstGeom>
        </p:spPr>
        <p:txBody>
          <a:bodyPr wrap="square">
            <a:spAutoFit/>
          </a:bodyPr>
          <a:lstStyle/>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Capital structure describes a firm's finances in terms of the balance between its debt and equity.</a:t>
            </a: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senior business's management team and other stakeholders will consider the proper mix of debt and equity for their ideal capital structure.</a:t>
            </a: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solidFill>
                  <a:srgbClr val="202124"/>
                </a:solidFill>
                <a:latin typeface="Arial" panose="020B0604020202020204" pitchFamily="34" charset="0"/>
                <a:cs typeface="Arial" panose="020B0604020202020204" pitchFamily="34" charset="0"/>
              </a:rPr>
              <a:t>The optimal capital structure is the right mix of debt and equity that minimizes the weighted average cost of capital (WACC) of a company while maximizing its market value.</a:t>
            </a:r>
          </a:p>
          <a:p>
            <a:pPr marL="628650" lvl="1" indent="-171450">
              <a:buFont typeface="Arial" panose="020B0604020202020204" pitchFamily="34" charset="0"/>
              <a:buChar char="•"/>
            </a:pPr>
            <a:endParaRPr lang="en-US" sz="1200" dirty="0">
              <a:solidFill>
                <a:srgbClr val="202124"/>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solidFill>
                  <a:srgbClr val="202124"/>
                </a:solidFill>
                <a:latin typeface="Arial" panose="020B0604020202020204" pitchFamily="34" charset="0"/>
                <a:cs typeface="Arial" panose="020B0604020202020204" pitchFamily="34" charset="0"/>
              </a:rPr>
              <a:t>The lower the cost of capital, the greater the present value of the firm's future cash flows, discounted by the WACC.</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13" name="Rectangle 12"/>
          <p:cNvSpPr/>
          <p:nvPr/>
        </p:nvSpPr>
        <p:spPr>
          <a:xfrm>
            <a:off x="816309" y="3934166"/>
            <a:ext cx="7511382" cy="269304"/>
          </a:xfrm>
          <a:prstGeom prst="rect">
            <a:avLst/>
          </a:prstGeom>
        </p:spPr>
        <p:txBody>
          <a:bodyPr wrap="square">
            <a:spAutoFit/>
          </a:bodyPr>
          <a:lstStyle/>
          <a:p>
            <a:r>
              <a:rPr lang="en-US" sz="1150" b="1" dirty="0">
                <a:solidFill>
                  <a:srgbClr val="90292A"/>
                </a:solidFill>
                <a:latin typeface="arial" panose="020B0604020202020204" pitchFamily="34" charset="0"/>
              </a:rPr>
              <a:t>Maximizing the wealth and worth of the company and minimizing its cost of capital.</a:t>
            </a:r>
            <a:endParaRPr lang="en-US" sz="1150" b="1" dirty="0">
              <a:solidFill>
                <a:srgbClr val="90292A"/>
              </a:solidFill>
            </a:endParaRPr>
          </a:p>
        </p:txBody>
      </p:sp>
      <p:sp>
        <p:nvSpPr>
          <p:cNvPr id="2" name="Rectangle 4">
            <a:extLst>
              <a:ext uri="{FF2B5EF4-FFF2-40B4-BE49-F238E27FC236}">
                <a16:creationId xmlns:a16="http://schemas.microsoft.com/office/drawing/2014/main" id="{52577A03-465A-E14D-8973-0BA1F6919D3D}"/>
              </a:ext>
            </a:extLst>
          </p:cNvPr>
          <p:cNvSpPr/>
          <p:nvPr/>
        </p:nvSpPr>
        <p:spPr>
          <a:xfrm>
            <a:off x="739963" y="1174070"/>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Business Debt to Equity Ratio Decisions</a:t>
            </a:r>
          </a:p>
        </p:txBody>
      </p:sp>
      <p:sp>
        <p:nvSpPr>
          <p:cNvPr id="3" name="Título 1">
            <a:extLst>
              <a:ext uri="{FF2B5EF4-FFF2-40B4-BE49-F238E27FC236}">
                <a16:creationId xmlns:a16="http://schemas.microsoft.com/office/drawing/2014/main" id="{E30AF5C3-7958-69E7-40B2-84AC1439FC23}"/>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EDB2FFF5-C6ED-AF59-A897-D11B22D3ACCB}"/>
              </a:ext>
            </a:extLst>
          </p:cNvPr>
          <p:cNvSpPr txBox="1"/>
          <p:nvPr/>
        </p:nvSpPr>
        <p:spPr>
          <a:xfrm>
            <a:off x="685501" y="835516"/>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Tree>
    <p:extLst>
      <p:ext uri="{BB962C8B-B14F-4D97-AF65-F5344CB8AC3E}">
        <p14:creationId xmlns:p14="http://schemas.microsoft.com/office/powerpoint/2010/main" val="243831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3128" y="1638089"/>
            <a:ext cx="7506256" cy="2123658"/>
          </a:xfrm>
          <a:prstGeom prst="rect">
            <a:avLst/>
          </a:prstGeom>
        </p:spPr>
        <p:txBody>
          <a:bodyPr wrap="square">
            <a:spAutoFit/>
          </a:bodyPr>
          <a:lstStyle/>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Business leaders need to independently come up with a capital structure that works best for their operation by deciding on the right debt–equity ratio.</a:t>
            </a: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lvl="2"/>
            <a:r>
              <a:rPr lang="en-US" sz="1200" dirty="0">
                <a:latin typeface="Arial" panose="020B0604020202020204" pitchFamily="34" charset="0"/>
                <a:cs typeface="Arial" panose="020B0604020202020204" pitchFamily="34" charset="0"/>
              </a:rPr>
              <a:t>The value of the firm:</a:t>
            </a:r>
          </a:p>
          <a:p>
            <a:pPr lvl="2"/>
            <a:r>
              <a:rPr lang="en-US" sz="1200" dirty="0">
                <a:latin typeface="Arial" panose="020B0604020202020204" pitchFamily="34" charset="0"/>
                <a:cs typeface="Arial" panose="020B0604020202020204" pitchFamily="34" charset="0"/>
              </a:rPr>
              <a:t>	</a:t>
            </a:r>
          </a:p>
          <a:p>
            <a:pPr lvl="2"/>
            <a:r>
              <a:rPr lang="en-US" sz="1200" dirty="0">
                <a:solidFill>
                  <a:srgbClr val="C00000"/>
                </a:solidFill>
                <a:latin typeface="Arial" panose="020B0604020202020204" pitchFamily="34" charset="0"/>
                <a:cs typeface="Arial" panose="020B0604020202020204" pitchFamily="34" charset="0"/>
              </a:rPr>
              <a:t>V = B + S </a:t>
            </a:r>
          </a:p>
          <a:p>
            <a:pPr lvl="2"/>
            <a:endParaRPr lang="en-US" sz="1200" dirty="0">
              <a:latin typeface="Arial" panose="020B0604020202020204" pitchFamily="34" charset="0"/>
              <a:cs typeface="Arial" panose="020B0604020202020204" pitchFamily="34" charset="0"/>
            </a:endParaRPr>
          </a:p>
          <a:p>
            <a:pPr lvl="2"/>
            <a:r>
              <a:rPr lang="en-US" sz="1200" dirty="0">
                <a:latin typeface="Arial" panose="020B0604020202020204" pitchFamily="34" charset="0"/>
                <a:cs typeface="Arial" panose="020B0604020202020204" pitchFamily="34" charset="0"/>
              </a:rPr>
              <a:t>B is the market value of the debt</a:t>
            </a:r>
          </a:p>
          <a:p>
            <a:pPr lvl="2"/>
            <a:r>
              <a:rPr lang="en-US" sz="1200" dirty="0">
                <a:latin typeface="Arial" panose="020B0604020202020204" pitchFamily="34" charset="0"/>
                <a:cs typeface="Arial" panose="020B0604020202020204" pitchFamily="34" charset="0"/>
              </a:rPr>
              <a:t>S is the market value of the equity</a:t>
            </a: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firm should pick the debt–equity ratio that makes the total V as valuable as possible.</a:t>
            </a:r>
          </a:p>
        </p:txBody>
      </p:sp>
      <p:sp>
        <p:nvSpPr>
          <p:cNvPr id="2" name="Rectangle 4">
            <a:extLst>
              <a:ext uri="{FF2B5EF4-FFF2-40B4-BE49-F238E27FC236}">
                <a16:creationId xmlns:a16="http://schemas.microsoft.com/office/drawing/2014/main" id="{6A4E683B-BE7F-6709-41AA-78E057526987}"/>
              </a:ext>
            </a:extLst>
          </p:cNvPr>
          <p:cNvSpPr/>
          <p:nvPr/>
        </p:nvSpPr>
        <p:spPr>
          <a:xfrm>
            <a:off x="739963" y="1174070"/>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Business Debt to Equity Ratio Decisions</a:t>
            </a:r>
          </a:p>
        </p:txBody>
      </p:sp>
      <p:sp>
        <p:nvSpPr>
          <p:cNvPr id="3" name="Título 1">
            <a:extLst>
              <a:ext uri="{FF2B5EF4-FFF2-40B4-BE49-F238E27FC236}">
                <a16:creationId xmlns:a16="http://schemas.microsoft.com/office/drawing/2014/main" id="{B0A83735-6ECC-CCE5-C80D-0F8A1FC6E71A}"/>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2C739FD2-E50C-3F49-6580-38FCBA4FA7CF}"/>
              </a:ext>
            </a:extLst>
          </p:cNvPr>
          <p:cNvSpPr txBox="1"/>
          <p:nvPr/>
        </p:nvSpPr>
        <p:spPr>
          <a:xfrm>
            <a:off x="685501" y="835516"/>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Tree>
    <p:extLst>
      <p:ext uri="{BB962C8B-B14F-4D97-AF65-F5344CB8AC3E}">
        <p14:creationId xmlns:p14="http://schemas.microsoft.com/office/powerpoint/2010/main" val="323989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6020" y="1370627"/>
            <a:ext cx="8065355" cy="2569934"/>
          </a:xfrm>
          <a:prstGeom prst="rect">
            <a:avLst/>
          </a:prstGeom>
        </p:spPr>
        <p:txBody>
          <a:bodyPr wrap="square">
            <a:spAutoFit/>
          </a:bodyPr>
          <a:lstStyle/>
          <a:p>
            <a:pPr marL="628650" lvl="1" indent="-171450">
              <a:buFont typeface="Arial" panose="020B0604020202020204" pitchFamily="34" charset="0"/>
              <a:buChar char="•"/>
            </a:pPr>
            <a:r>
              <a:rPr lang="en-US" sz="1150" b="1" dirty="0">
                <a:latin typeface="Arial" panose="020B0604020202020204" pitchFamily="34" charset="0"/>
                <a:cs typeface="Arial" panose="020B0604020202020204" pitchFamily="34" charset="0"/>
              </a:rPr>
              <a:t>Maximizing Firm Value versus Maximizing Stockholder Interests</a:t>
            </a: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lvl="2"/>
            <a:r>
              <a:rPr lang="en-US" sz="1150" dirty="0">
                <a:latin typeface="Arial" panose="020B0604020202020204" pitchFamily="34" charset="0"/>
                <a:cs typeface="Arial" panose="020B0604020202020204" pitchFamily="34" charset="0"/>
              </a:rPr>
              <a:t>Debt and Firm Value – Case Study: </a:t>
            </a:r>
          </a:p>
          <a:p>
            <a:pPr lvl="2"/>
            <a:endParaRPr lang="en-US" sz="1150" i="1" dirty="0">
              <a:latin typeface="Arial" panose="020B0604020202020204" pitchFamily="34" charset="0"/>
              <a:cs typeface="Arial" panose="020B0604020202020204" pitchFamily="34" charset="0"/>
            </a:endParaRPr>
          </a:p>
          <a:p>
            <a:pPr lvl="2"/>
            <a:r>
              <a:rPr lang="en-US" sz="1150" i="1" dirty="0">
                <a:latin typeface="Arial" panose="020B0604020202020204" pitchFamily="34" charset="0"/>
                <a:cs typeface="Arial" panose="020B0604020202020204" pitchFamily="34" charset="0"/>
              </a:rPr>
              <a:t>The market value of the </a:t>
            </a:r>
            <a:r>
              <a:rPr lang="en-US" sz="1150" i="1" dirty="0" err="1">
                <a:latin typeface="Arial" panose="020B0604020202020204" pitchFamily="34" charset="0"/>
                <a:cs typeface="Arial" panose="020B0604020202020204" pitchFamily="34" charset="0"/>
              </a:rPr>
              <a:t>Yud</a:t>
            </a:r>
            <a:r>
              <a:rPr lang="en-US" sz="1150" i="1" dirty="0">
                <a:latin typeface="Arial" panose="020B0604020202020204" pitchFamily="34" charset="0"/>
                <a:cs typeface="Arial" panose="020B0604020202020204" pitchFamily="34" charset="0"/>
              </a:rPr>
              <a:t> LLC is $1,000 (100 shares of common stock @$10/share) and has no debt outstanding – unlevered. The business will borrow $500 and pay the proceeds to shareholders as an extra cash dividend of $5/share – levered. Management consulted with investment bankers, an agreed that operation will not change firm value more than $250. </a:t>
            </a:r>
          </a:p>
          <a:p>
            <a:pPr lvl="2"/>
            <a:endParaRPr lang="en-US" sz="1150" i="1" dirty="0">
              <a:latin typeface="Arial" panose="020B0604020202020204" pitchFamily="34" charset="0"/>
              <a:cs typeface="Arial" panose="020B0604020202020204" pitchFamily="34" charset="0"/>
            </a:endParaRPr>
          </a:p>
          <a:p>
            <a:pPr lvl="2"/>
            <a:r>
              <a:rPr lang="en-US" sz="1150" i="1" dirty="0">
                <a:latin typeface="Arial" panose="020B0604020202020204" pitchFamily="34" charset="0"/>
                <a:cs typeface="Arial" panose="020B0604020202020204" pitchFamily="34" charset="0"/>
              </a:rPr>
              <a:t>The possible outcomes are: </a:t>
            </a:r>
          </a:p>
          <a:p>
            <a:pPr marL="1143000" lvl="2" indent="-228600">
              <a:buFont typeface="+mj-lt"/>
              <a:buAutoNum type="arabicPeriod"/>
            </a:pPr>
            <a:r>
              <a:rPr lang="en-US" sz="1150" i="1" dirty="0">
                <a:latin typeface="Arial" panose="020B0604020202020204" pitchFamily="34" charset="0"/>
                <a:cs typeface="Arial" panose="020B0604020202020204" pitchFamily="34" charset="0"/>
              </a:rPr>
              <a:t>Greater than the original firm value of $1,000 or $1,250</a:t>
            </a:r>
          </a:p>
          <a:p>
            <a:pPr marL="1143000" lvl="2" indent="-228600">
              <a:buFont typeface="+mj-lt"/>
              <a:buAutoNum type="arabicPeriod"/>
            </a:pPr>
            <a:r>
              <a:rPr lang="en-US" sz="1150" i="1" dirty="0">
                <a:latin typeface="Arial" panose="020B0604020202020204" pitchFamily="34" charset="0"/>
                <a:cs typeface="Arial" panose="020B0604020202020204" pitchFamily="34" charset="0"/>
              </a:rPr>
              <a:t>Equal to $1,000 or the same</a:t>
            </a:r>
          </a:p>
          <a:p>
            <a:pPr marL="1143000" lvl="2" indent="-228600">
              <a:buFont typeface="+mj-lt"/>
              <a:buAutoNum type="arabicPeriod"/>
            </a:pPr>
            <a:r>
              <a:rPr lang="en-US" sz="1150" i="1" dirty="0">
                <a:latin typeface="Arial" panose="020B0604020202020204" pitchFamily="34" charset="0"/>
                <a:cs typeface="Arial" panose="020B0604020202020204" pitchFamily="34" charset="0"/>
              </a:rPr>
              <a:t>Less than $1,000 or $750</a:t>
            </a: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5672696" y="3314776"/>
            <a:ext cx="3285452" cy="1003423"/>
          </a:xfrm>
          <a:prstGeom prst="rect">
            <a:avLst/>
          </a:prstGeom>
          <a:effectLst/>
        </p:spPr>
      </p:pic>
      <p:sp>
        <p:nvSpPr>
          <p:cNvPr id="8" name="Oval 7"/>
          <p:cNvSpPr/>
          <p:nvPr/>
        </p:nvSpPr>
        <p:spPr>
          <a:xfrm>
            <a:off x="6665742" y="4104567"/>
            <a:ext cx="2438400" cy="27629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4">
            <a:extLst>
              <a:ext uri="{FF2B5EF4-FFF2-40B4-BE49-F238E27FC236}">
                <a16:creationId xmlns:a16="http://schemas.microsoft.com/office/drawing/2014/main" id="{A5BED845-AF60-7DBF-1481-31C5A15DC5CB}"/>
              </a:ext>
            </a:extLst>
          </p:cNvPr>
          <p:cNvSpPr/>
          <p:nvPr/>
        </p:nvSpPr>
        <p:spPr>
          <a:xfrm>
            <a:off x="739963" y="991191"/>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Business Debt to Equity Ratio Decisions</a:t>
            </a:r>
          </a:p>
        </p:txBody>
      </p:sp>
      <p:sp>
        <p:nvSpPr>
          <p:cNvPr id="5" name="Título 1">
            <a:extLst>
              <a:ext uri="{FF2B5EF4-FFF2-40B4-BE49-F238E27FC236}">
                <a16:creationId xmlns:a16="http://schemas.microsoft.com/office/drawing/2014/main" id="{6E0D1B6F-5D9C-D959-F621-EA065EE4F050}"/>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7" name="CuadroTexto 6">
            <a:extLst>
              <a:ext uri="{FF2B5EF4-FFF2-40B4-BE49-F238E27FC236}">
                <a16:creationId xmlns:a16="http://schemas.microsoft.com/office/drawing/2014/main" id="{17872BC7-6E61-AECE-CB39-EEE415BFDAA6}"/>
              </a:ext>
            </a:extLst>
          </p:cNvPr>
          <p:cNvSpPr txBox="1"/>
          <p:nvPr/>
        </p:nvSpPr>
        <p:spPr>
          <a:xfrm>
            <a:off x="685501" y="620831"/>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Tree>
    <p:extLst>
      <p:ext uri="{BB962C8B-B14F-4D97-AF65-F5344CB8AC3E}">
        <p14:creationId xmlns:p14="http://schemas.microsoft.com/office/powerpoint/2010/main" val="117033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3900" y="1077357"/>
            <a:ext cx="8481526" cy="430887"/>
          </a:xfrm>
          <a:prstGeom prst="rect">
            <a:avLst/>
          </a:prstGeom>
        </p:spPr>
        <p:txBody>
          <a:bodyPr wrap="square">
            <a:spAutoFit/>
          </a:bodyPr>
          <a:lstStyle/>
          <a:p>
            <a:pPr marL="2000250" lvl="4"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original capital structure and the new three possibilities for the stockholder and the firm under the new capital structure:</a:t>
            </a:r>
          </a:p>
        </p:txBody>
      </p:sp>
      <p:sp>
        <p:nvSpPr>
          <p:cNvPr id="8" name="Rectangle 7"/>
          <p:cNvSpPr/>
          <p:nvPr/>
        </p:nvSpPr>
        <p:spPr>
          <a:xfrm>
            <a:off x="4023556" y="1343645"/>
            <a:ext cx="3861386" cy="3477875"/>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Outcome 1:</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err="1">
                <a:latin typeface="Arial" panose="020B0604020202020204" pitchFamily="34" charset="0"/>
                <a:cs typeface="Arial" panose="020B0604020202020204" pitchFamily="34" charset="0"/>
              </a:rPr>
              <a:t>Yud</a:t>
            </a:r>
            <a:r>
              <a:rPr lang="en-US" sz="1000" dirty="0">
                <a:latin typeface="Arial" panose="020B0604020202020204" pitchFamily="34" charset="0"/>
                <a:cs typeface="Arial" panose="020B0604020202020204" pitchFamily="34" charset="0"/>
              </a:rPr>
              <a:t>, LLC should restructure the firm because the stockholders would gain $250</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price of the stock declines by $250 to $750, but holder’s will receive $500 in dividends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value of the firm increases to $1,250 </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Outcome 2: </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Restructuring would not affect the stockholders’ interest because the net gain to stockholders in this case is zero</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value of the firm is unchanged</a:t>
            </a:r>
          </a:p>
          <a:p>
            <a:pPr marL="171450" indent="-171450">
              <a:buFont typeface="Arial" panose="020B0604020202020204" pitchFamily="34" charset="0"/>
              <a:buChar char="•"/>
            </a:pPr>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Outcome 3 </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err="1">
                <a:latin typeface="Arial" panose="020B0604020202020204" pitchFamily="34" charset="0"/>
                <a:cs typeface="Arial" panose="020B0604020202020204" pitchFamily="34" charset="0"/>
              </a:rPr>
              <a:t>Yud</a:t>
            </a:r>
            <a:r>
              <a:rPr lang="en-US" sz="1000" dirty="0">
                <a:latin typeface="Arial" panose="020B0604020202020204" pitchFamily="34" charset="0"/>
                <a:cs typeface="Arial" panose="020B0604020202020204" pitchFamily="34" charset="0"/>
              </a:rPr>
              <a:t>, LLC should not restructure the firm because the stockholders would expect a $250 loss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The stock price falls by $750 to $250 and they receive $500 in dividends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Stockholder’s net loss is $250, and the value of the firm would change by -$200</a:t>
            </a:r>
          </a:p>
        </p:txBody>
      </p:sp>
      <p:graphicFrame>
        <p:nvGraphicFramePr>
          <p:cNvPr id="14" name="Object 13"/>
          <p:cNvGraphicFramePr>
            <a:graphicFrameLocks noChangeAspect="1"/>
          </p:cNvGraphicFramePr>
          <p:nvPr>
            <p:extLst>
              <p:ext uri="{D42A27DB-BD31-4B8C-83A1-F6EECF244321}">
                <p14:modId xmlns:p14="http://schemas.microsoft.com/office/powerpoint/2010/main" val="2990035660"/>
              </p:ext>
            </p:extLst>
          </p:nvPr>
        </p:nvGraphicFramePr>
        <p:xfrm>
          <a:off x="644656" y="1605679"/>
          <a:ext cx="3252787" cy="930275"/>
        </p:xfrm>
        <a:graphic>
          <a:graphicData uri="http://schemas.openxmlformats.org/presentationml/2006/ole">
            <mc:AlternateContent xmlns:mc="http://schemas.openxmlformats.org/markup-compatibility/2006">
              <mc:Choice xmlns:v="urn:schemas-microsoft-com:vml" Requires="v">
                <p:oleObj spid="_x0000_s1078" name="Binary Worksheet" r:id="rId3" imgW="3253563" imgH="929561" progId="Excel.SheetBinaryMacroEnabled.12">
                  <p:embed/>
                </p:oleObj>
              </mc:Choice>
              <mc:Fallback>
                <p:oleObj name="Binary Worksheet" r:id="rId3" imgW="3253563" imgH="929561" progId="Excel.SheetBinaryMacroEnabled.12">
                  <p:embed/>
                  <p:pic>
                    <p:nvPicPr>
                      <p:cNvPr id="14" name="Object 13"/>
                      <p:cNvPicPr/>
                      <p:nvPr/>
                    </p:nvPicPr>
                    <p:blipFill>
                      <a:blip r:embed="rId4"/>
                      <a:stretch>
                        <a:fillRect/>
                      </a:stretch>
                    </p:blipFill>
                    <p:spPr>
                      <a:xfrm>
                        <a:off x="644656" y="1605679"/>
                        <a:ext cx="3252787" cy="930275"/>
                      </a:xfrm>
                      <a:prstGeom prst="rect">
                        <a:avLst/>
                      </a:prstGeom>
                    </p:spPr>
                  </p:pic>
                </p:oleObj>
              </mc:Fallback>
            </mc:AlternateContent>
          </a:graphicData>
        </a:graphic>
      </p:graphicFrame>
      <p:sp>
        <p:nvSpPr>
          <p:cNvPr id="15" name="Oval 14"/>
          <p:cNvSpPr/>
          <p:nvPr/>
        </p:nvSpPr>
        <p:spPr>
          <a:xfrm>
            <a:off x="644656" y="2216876"/>
            <a:ext cx="3308459" cy="43417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a:solidFill>
                  <a:schemeClr val="tx1"/>
                </a:solidFill>
              </a:ln>
            </a:endParaRPr>
          </a:p>
        </p:txBody>
      </p:sp>
      <p:sp>
        <p:nvSpPr>
          <p:cNvPr id="17" name="Rectangle 16"/>
          <p:cNvSpPr/>
          <p:nvPr/>
        </p:nvSpPr>
        <p:spPr>
          <a:xfrm>
            <a:off x="574214" y="2704595"/>
            <a:ext cx="3449342" cy="430887"/>
          </a:xfrm>
          <a:prstGeom prst="rect">
            <a:avLst/>
          </a:prstGeom>
        </p:spPr>
        <p:txBody>
          <a:bodyPr wrap="square">
            <a:spAutoFit/>
          </a:bodyPr>
          <a:lstStyle/>
          <a:p>
            <a:r>
              <a:rPr lang="en-US" sz="1100" dirty="0">
                <a:solidFill>
                  <a:srgbClr val="C00000"/>
                </a:solidFill>
                <a:latin typeface="Arial" panose="020B0604020202020204" pitchFamily="34" charset="0"/>
                <a:cs typeface="Arial" panose="020B0604020202020204" pitchFamily="34" charset="0"/>
              </a:rPr>
              <a:t>Capital structure producing the highest firm value is the one that maximizes shareholder wealth</a:t>
            </a:r>
            <a:endParaRPr lang="en-US" sz="1100" dirty="0">
              <a:solidFill>
                <a:srgbClr val="C00000"/>
              </a:solidFill>
            </a:endParaRPr>
          </a:p>
        </p:txBody>
      </p:sp>
      <p:sp>
        <p:nvSpPr>
          <p:cNvPr id="2" name="Rectangle 4">
            <a:extLst>
              <a:ext uri="{FF2B5EF4-FFF2-40B4-BE49-F238E27FC236}">
                <a16:creationId xmlns:a16="http://schemas.microsoft.com/office/drawing/2014/main" id="{10B66D13-7BEB-128C-C18F-98ECEA56779F}"/>
              </a:ext>
            </a:extLst>
          </p:cNvPr>
          <p:cNvSpPr/>
          <p:nvPr/>
        </p:nvSpPr>
        <p:spPr>
          <a:xfrm>
            <a:off x="739963" y="792407"/>
            <a:ext cx="584191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The Business Debt to Equity Ratio Decisions</a:t>
            </a:r>
          </a:p>
        </p:txBody>
      </p:sp>
      <p:sp>
        <p:nvSpPr>
          <p:cNvPr id="3" name="Título 1">
            <a:extLst>
              <a:ext uri="{FF2B5EF4-FFF2-40B4-BE49-F238E27FC236}">
                <a16:creationId xmlns:a16="http://schemas.microsoft.com/office/drawing/2014/main" id="{197E28AF-8E8B-331E-C5D4-3898012C14BD}"/>
              </a:ext>
            </a:extLst>
          </p:cNvPr>
          <p:cNvSpPr txBox="1">
            <a:spLocks/>
          </p:cNvSpPr>
          <p:nvPr/>
        </p:nvSpPr>
        <p:spPr>
          <a:xfrm>
            <a:off x="6542015" y="251102"/>
            <a:ext cx="1704204" cy="43107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FAF587A5-20E3-8581-2EEF-A848952D8C51}"/>
              </a:ext>
            </a:extLst>
          </p:cNvPr>
          <p:cNvSpPr txBox="1"/>
          <p:nvPr/>
        </p:nvSpPr>
        <p:spPr>
          <a:xfrm>
            <a:off x="685501" y="445902"/>
            <a:ext cx="7199441" cy="338554"/>
          </a:xfrm>
          <a:prstGeom prst="rect">
            <a:avLst/>
          </a:prstGeom>
          <a:noFill/>
        </p:spPr>
        <p:txBody>
          <a:bodyPr wrap="square">
            <a:spAutoFit/>
          </a:bodyPr>
          <a:lstStyle/>
          <a:p>
            <a:r>
              <a:rPr lang="en-US" sz="1600" b="1" dirty="0">
                <a:solidFill>
                  <a:srgbClr val="90292A"/>
                </a:solidFill>
                <a:latin typeface="Georgia" panose="02040502050405020303" pitchFamily="18" charset="0"/>
                <a:cs typeface="Arial" panose="020B0604020202020204" pitchFamily="34" charset="0"/>
              </a:rPr>
              <a:t>Long-term Decisions: Capital Structure</a:t>
            </a:r>
          </a:p>
        </p:txBody>
      </p:sp>
      <p:sp>
        <p:nvSpPr>
          <p:cNvPr id="7" name="Rectangle 15">
            <a:extLst>
              <a:ext uri="{FF2B5EF4-FFF2-40B4-BE49-F238E27FC236}">
                <a16:creationId xmlns:a16="http://schemas.microsoft.com/office/drawing/2014/main" id="{CF7AD5A3-A65C-051F-F9C2-491FCAE36B05}"/>
              </a:ext>
            </a:extLst>
          </p:cNvPr>
          <p:cNvSpPr/>
          <p:nvPr/>
        </p:nvSpPr>
        <p:spPr>
          <a:xfrm>
            <a:off x="574214" y="3242385"/>
            <a:ext cx="3197828" cy="623248"/>
          </a:xfrm>
          <a:prstGeom prst="rect">
            <a:avLst/>
          </a:prstGeom>
        </p:spPr>
        <p:txBody>
          <a:bodyPr wrap="square">
            <a:spAutoFit/>
          </a:bodyPr>
          <a:lstStyle/>
          <a:p>
            <a:r>
              <a:rPr lang="en-US" sz="1100" dirty="0" err="1">
                <a:latin typeface="Arial" panose="020B0604020202020204" pitchFamily="34" charset="0"/>
                <a:cs typeface="Arial" panose="020B0604020202020204" pitchFamily="34" charset="0"/>
              </a:rPr>
              <a:t>Yud</a:t>
            </a:r>
            <a:r>
              <a:rPr lang="en-US" sz="1100" dirty="0">
                <a:latin typeface="Arial" panose="020B0604020202020204" pitchFamily="34" charset="0"/>
                <a:cs typeface="Arial" panose="020B0604020202020204" pitchFamily="34" charset="0"/>
              </a:rPr>
              <a:t>, LLC should borrow $500 if Outcome I is expected, and debt should be added to the capital structure.</a:t>
            </a:r>
          </a:p>
        </p:txBody>
      </p:sp>
    </p:spTree>
    <p:extLst>
      <p:ext uri="{BB962C8B-B14F-4D97-AF65-F5344CB8AC3E}">
        <p14:creationId xmlns:p14="http://schemas.microsoft.com/office/powerpoint/2010/main" val="2562123818"/>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2.xml><?xml version="1.0" encoding="utf-8"?>
<ds:datastoreItem xmlns:ds="http://schemas.openxmlformats.org/officeDocument/2006/customXml" ds:itemID="{4C677089-0F61-4A3B-827B-C13FC83C6673}">
  <ds:schemaRefs>
    <ds:schemaRef ds:uri="http://purl.org/dc/terms/"/>
    <ds:schemaRef ds:uri="fac5c5d6-3f40-4888-827f-2feba602e37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0323e3e7-18dc-45e6-99d2-53fab8d99a6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531EA56-6C79-4AF0-ADC8-E095C9BA6D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14316</TotalTime>
  <Words>1365</Words>
  <Application>Microsoft Office PowerPoint</Application>
  <PresentationFormat>On-screen Show (16:9)</PresentationFormat>
  <Paragraphs>152</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Arial</vt:lpstr>
      <vt:lpstr>Calibri</vt:lpstr>
      <vt:lpstr>Georgia</vt:lpstr>
      <vt:lpstr>Wingdings</vt:lpstr>
      <vt:lpstr>Tema de Office</vt:lpstr>
      <vt:lpstr>Binary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Charlene Naidoo</cp:lastModifiedBy>
  <cp:revision>314</cp:revision>
  <dcterms:created xsi:type="dcterms:W3CDTF">2016-07-11T04:31:49Z</dcterms:created>
  <dcterms:modified xsi:type="dcterms:W3CDTF">2023-12-12T14:38:01Z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