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261" r:id="rId5"/>
    <p:sldId id="258" r:id="rId6"/>
    <p:sldId id="351" r:id="rId7"/>
    <p:sldId id="359" r:id="rId8"/>
    <p:sldId id="360" r:id="rId9"/>
    <p:sldId id="325" r:id="rId10"/>
    <p:sldId id="322" r:id="rId11"/>
    <p:sldId id="323" r:id="rId12"/>
    <p:sldId id="307" r:id="rId13"/>
    <p:sldId id="352" r:id="rId14"/>
    <p:sldId id="316" r:id="rId15"/>
    <p:sldId id="338" r:id="rId16"/>
    <p:sldId id="336" r:id="rId17"/>
    <p:sldId id="335" r:id="rId18"/>
    <p:sldId id="337" r:id="rId19"/>
    <p:sldId id="317" r:id="rId20"/>
    <p:sldId id="320" r:id="rId21"/>
    <p:sldId id="339" r:id="rId22"/>
    <p:sldId id="343" r:id="rId23"/>
    <p:sldId id="342" r:id="rId24"/>
    <p:sldId id="344" r:id="rId25"/>
    <p:sldId id="347" r:id="rId26"/>
    <p:sldId id="346" r:id="rId27"/>
    <p:sldId id="361" r:id="rId28"/>
    <p:sldId id="327" r:id="rId29"/>
    <p:sldId id="328" r:id="rId30"/>
    <p:sldId id="362" r:id="rId31"/>
    <p:sldId id="363" r:id="rId32"/>
    <p:sldId id="350" r:id="rId33"/>
    <p:sldId id="364" r:id="rId34"/>
    <p:sldId id="365" r:id="rId35"/>
    <p:sldId id="353" r:id="rId36"/>
    <p:sldId id="785" r:id="rId3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80" autoAdjust="0"/>
  </p:normalViewPr>
  <p:slideViewPr>
    <p:cSldViewPr snapToGrid="0" snapToObjects="1">
      <p:cViewPr varScale="1">
        <p:scale>
          <a:sx n="87" d="100"/>
          <a:sy n="87" d="100"/>
        </p:scale>
        <p:origin x="704" y="52"/>
      </p:cViewPr>
      <p:guideLst>
        <p:guide orient="horz" pos="599"/>
        <p:guide pos="680"/>
      </p:guideLst>
    </p:cSldViewPr>
  </p:slideViewPr>
  <p:notesTextViewPr>
    <p:cViewPr>
      <p:scale>
        <a:sx n="100" d="100"/>
        <a:sy n="100" d="100"/>
      </p:scale>
      <p:origin x="0" y="0"/>
    </p:cViewPr>
  </p:notesTextViewPr>
  <p:sorterViewPr>
    <p:cViewPr>
      <p:scale>
        <a:sx n="96" d="100"/>
        <a:sy n="96" d="100"/>
      </p:scale>
      <p:origin x="0" y="0"/>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rtlCol="0">
            <a:spAutoFit/>
          </a:bodyPr>
          <a:lstStyle/>
          <a:p>
            <a:r>
              <a:rPr lang="en" sz="2000" spc="225" dirty="0">
                <a:latin typeface="Arial" panose="020B0604020202020204" pitchFamily="34" charset="0"/>
                <a:cs typeface="Arial" panose="020B0604020202020204" pitchFamily="34" charset="0"/>
              </a:rPr>
              <a:t>Lesson 10</a:t>
            </a:r>
            <a:endParaRPr lang="ru-RU" sz="2000" spc="225"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1959855"/>
            <a:ext cx="3246612"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413" y="1180162"/>
            <a:ext cx="5841910" cy="446276"/>
          </a:xfrm>
          <a:prstGeom prst="rect">
            <a:avLst/>
          </a:prstGeom>
        </p:spPr>
        <p:txBody>
          <a:bodyPr wrap="square">
            <a:spAutoFit/>
          </a:bodyPr>
          <a:lstStyle/>
          <a:p>
            <a:pPr marL="171450" indent="-171450">
              <a:buFontTx/>
              <a:buChar char="-"/>
            </a:pPr>
            <a:endParaRPr lang="en-GB" sz="1150" b="1" i="1"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2.     Equity Financing:  </a:t>
            </a:r>
          </a:p>
        </p:txBody>
      </p:sp>
      <p:sp>
        <p:nvSpPr>
          <p:cNvPr id="2" name="Rectangle 1"/>
          <p:cNvSpPr/>
          <p:nvPr/>
        </p:nvSpPr>
        <p:spPr>
          <a:xfrm>
            <a:off x="1247117" y="1667435"/>
            <a:ext cx="5409027" cy="1508105"/>
          </a:xfrm>
          <a:prstGeom prst="rect">
            <a:avLst/>
          </a:prstGeom>
        </p:spPr>
        <p:txBody>
          <a:bodyPr wrap="square">
            <a:spAutoFit/>
          </a:bodyPr>
          <a:lstStyle/>
          <a:p>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Businesses can raise funds from the public in exchange for a proportionate ownership stake in the company in the form of shares issued to investors who become shareholders after purchasing the shares.</a:t>
            </a: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Compared to debt capital funding, equity funding does not require making interest payments to a borrower.</a:t>
            </a: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Equity capital funding shares profits among all shareholders in the long term, and dilutes the company’s ownership control as long as it sells more shares.</a:t>
            </a:r>
          </a:p>
        </p:txBody>
      </p:sp>
      <p:sp>
        <p:nvSpPr>
          <p:cNvPr id="3" name="Rectangle 4">
            <a:extLst>
              <a:ext uri="{FF2B5EF4-FFF2-40B4-BE49-F238E27FC236}">
                <a16:creationId xmlns:a16="http://schemas.microsoft.com/office/drawing/2014/main" id="{FB92310D-D0D2-4E60-B7FA-749A517B2430}"/>
              </a:ext>
            </a:extLst>
          </p:cNvPr>
          <p:cNvSpPr/>
          <p:nvPr/>
        </p:nvSpPr>
        <p:spPr>
          <a:xfrm>
            <a:off x="685501" y="903752"/>
            <a:ext cx="2754385"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Debt Financing: Introduction and Types of Debt</a:t>
            </a:r>
          </a:p>
        </p:txBody>
      </p:sp>
      <p:sp>
        <p:nvSpPr>
          <p:cNvPr id="6" name="Título 1">
            <a:extLst>
              <a:ext uri="{FF2B5EF4-FFF2-40B4-BE49-F238E27FC236}">
                <a16:creationId xmlns:a16="http://schemas.microsoft.com/office/drawing/2014/main" id="{318FD96E-8C3A-66FE-2EA5-E7E7D2DDE97E}"/>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42C44F66-A829-2F74-23CC-04331CB17E95}"/>
              </a:ext>
            </a:extLst>
          </p:cNvPr>
          <p:cNvSpPr txBox="1"/>
          <p:nvPr/>
        </p:nvSpPr>
        <p:spPr>
          <a:xfrm>
            <a:off x="685501" y="58956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Tree>
    <p:extLst>
      <p:ext uri="{BB962C8B-B14F-4D97-AF65-F5344CB8AC3E}">
        <p14:creationId xmlns:p14="http://schemas.microsoft.com/office/powerpoint/2010/main" val="321778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4587" y="1118226"/>
            <a:ext cx="8051544" cy="3816429"/>
          </a:xfrm>
          <a:prstGeom prst="rect">
            <a:avLst/>
          </a:prstGeom>
        </p:spPr>
        <p:txBody>
          <a:bodyPr wrap="square">
            <a:spAutoFit/>
          </a:bodyPr>
          <a:lstStyle/>
          <a:p>
            <a:pPr lvl="1"/>
            <a:endParaRPr lang="en-GB"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Common Stock or Equity</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Is a security that represents equity ownership in a corporation.</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Provides voting rights, and entitles the holder to a share of the company's success in the form of dividends and any capital appreciation in the value of the security.</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Common stockholders are residual owners of the firm - they earn a return only after all other security holder claims (debt and preferred equity) have been satisfied in full.</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Dividends on common stocks are neither fixed nor guaranteed. A company can choose to reinvest all profits and pay no dividends.</a:t>
            </a:r>
          </a:p>
          <a:p>
            <a:pPr marL="1543050" lvl="3"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GB" sz="1100" dirty="0">
                <a:latin typeface="Arial" panose="020B0604020202020204" pitchFamily="34" charset="0"/>
                <a:cs typeface="Arial" panose="020B0604020202020204" pitchFamily="34" charset="0"/>
              </a:rPr>
              <a:t>Preferred Stock</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Preferred stock is also referred to as a hybrid security as it has features of both common stock and bonds.</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Preferred stock is similar to common stocks in that it has no fixed maturity date, the non-payment of dividends does not result in bankruptcy of the firm, the dividends are not deductible for tax purposes.</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Preferred stock is similar to corporate bonds in that the dividends are typically a fixed amount, and there are no voting rights.</a:t>
            </a:r>
          </a:p>
          <a:p>
            <a:pPr marL="1543050" lvl="3" indent="-171450">
              <a:buFont typeface="Wingdings" panose="05000000000000000000" pitchFamily="2" charset="2"/>
              <a:buChar char="v"/>
            </a:pPr>
            <a:r>
              <a:rPr lang="en-US" sz="1100" dirty="0">
                <a:latin typeface="Arial" panose="020B0604020202020204" pitchFamily="34" charset="0"/>
                <a:cs typeface="Arial" panose="020B0604020202020204" pitchFamily="34" charset="0"/>
              </a:rPr>
              <a:t>Is an equity security that has preference with regard to: </a:t>
            </a:r>
          </a:p>
          <a:p>
            <a:pPr marL="2000250" lvl="4"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Dividends: They are paid before the common stockholders.</a:t>
            </a:r>
          </a:p>
          <a:p>
            <a:pPr marL="2000250" lvl="4" indent="-171450">
              <a:buFont typeface="Wingdings" panose="05000000000000000000" pitchFamily="2" charset="2"/>
              <a:buChar char="Ø"/>
            </a:pPr>
            <a:r>
              <a:rPr lang="en-US" sz="1100" dirty="0">
                <a:latin typeface="Arial" panose="020B0604020202020204" pitchFamily="34" charset="0"/>
                <a:cs typeface="Arial" panose="020B0604020202020204" pitchFamily="34" charset="0"/>
              </a:rPr>
              <a:t>Claim on assets: They are paid before common stockholders if the firm goes bankrupt and sells or liquidates its assets.</a:t>
            </a:r>
          </a:p>
          <a:p>
            <a:pPr marL="1543050" lvl="3" indent="-17145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6F2D7502-0F1A-DD23-C917-7FAE671FE7CD}"/>
              </a:ext>
            </a:extLst>
          </p:cNvPr>
          <p:cNvSpPr txBox="1">
            <a:spLocks/>
          </p:cNvSpPr>
          <p:nvPr/>
        </p:nvSpPr>
        <p:spPr>
          <a:xfrm>
            <a:off x="6731927"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51A23FE0-2C67-17D3-05A9-82F6A02DDA7C}"/>
              </a:ext>
            </a:extLst>
          </p:cNvPr>
          <p:cNvSpPr txBox="1"/>
          <p:nvPr/>
        </p:nvSpPr>
        <p:spPr>
          <a:xfrm>
            <a:off x="763497" y="548178"/>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5" name="Rectangle 4">
            <a:extLst>
              <a:ext uri="{FF2B5EF4-FFF2-40B4-BE49-F238E27FC236}">
                <a16:creationId xmlns:a16="http://schemas.microsoft.com/office/drawing/2014/main" id="{0DC7EA82-1A1E-F8F6-9506-D1721D5DE29A}"/>
              </a:ext>
            </a:extLst>
          </p:cNvPr>
          <p:cNvSpPr/>
          <p:nvPr/>
        </p:nvSpPr>
        <p:spPr>
          <a:xfrm>
            <a:off x="763497" y="857097"/>
            <a:ext cx="4510762"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Equity Financing: Introduction and Types of Equity</a:t>
            </a:r>
          </a:p>
        </p:txBody>
      </p:sp>
    </p:spTree>
    <p:extLst>
      <p:ext uri="{BB962C8B-B14F-4D97-AF65-F5344CB8AC3E}">
        <p14:creationId xmlns:p14="http://schemas.microsoft.com/office/powerpoint/2010/main" val="171571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701" y="1510454"/>
            <a:ext cx="4435819" cy="2215991"/>
          </a:xfrm>
          <a:prstGeom prst="rect">
            <a:avLst/>
          </a:prstGeom>
        </p:spPr>
        <p:txBody>
          <a:bodyPr wrap="square">
            <a:spAutoFit/>
          </a:bodyPr>
          <a:lstStyle/>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Businesses needs capital to grow, and are always looking for the best sources of funding or financing their expansion.</a:t>
            </a:r>
          </a:p>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Capital financing is the act of contributing resources to finance a program, project, or a need for the business to meet their short-term or long-term strategies.</a:t>
            </a:r>
          </a:p>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An important task of the corporate financial manager is measurement of the company’s cost of capital.</a:t>
            </a:r>
          </a:p>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major sources of funding are:</a:t>
            </a:r>
          </a:p>
          <a:p>
            <a:pPr marL="1657350" lvl="3" indent="-285750">
              <a:buFont typeface="+mj-lt"/>
              <a:buAutoNum type="arabicPeriod"/>
            </a:pPr>
            <a:r>
              <a:rPr lang="en-US" sz="1150" dirty="0">
                <a:latin typeface="Arial" panose="020B0604020202020204" pitchFamily="34" charset="0"/>
                <a:cs typeface="Arial" panose="020B0604020202020204" pitchFamily="34" charset="0"/>
              </a:rPr>
              <a:t>Retained earnings</a:t>
            </a:r>
          </a:p>
          <a:p>
            <a:pPr marL="1657350" lvl="3" indent="-285750">
              <a:buFont typeface="+mj-lt"/>
              <a:buAutoNum type="arabicPeriod"/>
            </a:pPr>
            <a:r>
              <a:rPr lang="en-US" sz="1150" dirty="0">
                <a:latin typeface="Arial" panose="020B0604020202020204" pitchFamily="34" charset="0"/>
                <a:cs typeface="Arial" panose="020B0604020202020204" pitchFamily="34" charset="0"/>
              </a:rPr>
              <a:t>Debt capital</a:t>
            </a:r>
          </a:p>
          <a:p>
            <a:pPr marL="1657350" lvl="3" indent="-285750">
              <a:buFont typeface="+mj-lt"/>
              <a:buAutoNum type="arabicPeriod"/>
            </a:pPr>
            <a:r>
              <a:rPr lang="en-US" sz="1150" dirty="0">
                <a:latin typeface="Arial" panose="020B0604020202020204" pitchFamily="34" charset="0"/>
                <a:cs typeface="Arial" panose="020B0604020202020204" pitchFamily="34" charset="0"/>
              </a:rPr>
              <a:t>Equity capital</a:t>
            </a:r>
          </a:p>
        </p:txBody>
      </p:sp>
      <p:pic>
        <p:nvPicPr>
          <p:cNvPr id="1026" name="Picture 2" descr="Sources of Fu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150" y="2618449"/>
            <a:ext cx="2949093" cy="17494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27609" y="4280252"/>
            <a:ext cx="1270657"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corporatefinanceinstitute.com</a:t>
            </a:r>
          </a:p>
        </p:txBody>
      </p:sp>
      <p:sp>
        <p:nvSpPr>
          <p:cNvPr id="2" name="Título 1">
            <a:extLst>
              <a:ext uri="{FF2B5EF4-FFF2-40B4-BE49-F238E27FC236}">
                <a16:creationId xmlns:a16="http://schemas.microsoft.com/office/drawing/2014/main" id="{BCF73CFD-F690-E831-4DC7-6928CAB12D2C}"/>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BD3AB259-5AB8-BC8D-22C6-998D522C9D8D}"/>
              </a:ext>
            </a:extLst>
          </p:cNvPr>
          <p:cNvSpPr txBox="1"/>
          <p:nvPr/>
        </p:nvSpPr>
        <p:spPr>
          <a:xfrm>
            <a:off x="763497" y="770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7" name="Rectangle 4">
            <a:extLst>
              <a:ext uri="{FF2B5EF4-FFF2-40B4-BE49-F238E27FC236}">
                <a16:creationId xmlns:a16="http://schemas.microsoft.com/office/drawing/2014/main" id="{7AD6E1B1-F324-B686-0C23-0756F5FBD0DC}"/>
              </a:ext>
            </a:extLst>
          </p:cNvPr>
          <p:cNvSpPr/>
          <p:nvPr/>
        </p:nvSpPr>
        <p:spPr>
          <a:xfrm>
            <a:off x="763497" y="1065689"/>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Tree>
    <p:extLst>
      <p:ext uri="{BB962C8B-B14F-4D97-AF65-F5344CB8AC3E}">
        <p14:creationId xmlns:p14="http://schemas.microsoft.com/office/powerpoint/2010/main" val="323718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413" y="1180162"/>
            <a:ext cx="5841910" cy="800219"/>
          </a:xfrm>
          <a:prstGeom prst="rect">
            <a:avLst/>
          </a:prstGeom>
        </p:spPr>
        <p:txBody>
          <a:bodyPr wrap="square">
            <a:spAutoFit/>
          </a:bodyPr>
          <a:lstStyle/>
          <a:p>
            <a:endParaRPr lang="en-GB" sz="1150" b="1" i="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major sources of funding are:</a:t>
            </a:r>
          </a:p>
          <a:p>
            <a:pPr marL="742950" lvl="1" indent="-285750">
              <a:buFont typeface="Wingdings" panose="05000000000000000000" pitchFamily="2" charset="2"/>
              <a:buChar char="Ø"/>
            </a:pPr>
            <a:endParaRPr lang="en-US" sz="1150" dirty="0">
              <a:latin typeface="Arial" panose="020B0604020202020204" pitchFamily="34" charset="0"/>
              <a:cs typeface="Arial" panose="020B0604020202020204" pitchFamily="34" charset="0"/>
            </a:endParaRPr>
          </a:p>
          <a:p>
            <a:pPr marL="1200150" lvl="2" indent="-285750">
              <a:buFont typeface="+mj-lt"/>
              <a:buAutoNum type="arabicPeriod"/>
            </a:pPr>
            <a:r>
              <a:rPr lang="en-US" sz="1150" dirty="0">
                <a:latin typeface="Arial" panose="020B0604020202020204" pitchFamily="34" charset="0"/>
                <a:cs typeface="Arial" panose="020B0604020202020204" pitchFamily="34" charset="0"/>
              </a:rPr>
              <a:t>Retained earnings: The business’s net income</a:t>
            </a:r>
          </a:p>
        </p:txBody>
      </p:sp>
      <p:sp>
        <p:nvSpPr>
          <p:cNvPr id="2" name="Rectangle 1"/>
          <p:cNvSpPr/>
          <p:nvPr/>
        </p:nvSpPr>
        <p:spPr>
          <a:xfrm>
            <a:off x="1741460" y="2012460"/>
            <a:ext cx="6168683" cy="297004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Considerations</a:t>
            </a:r>
          </a:p>
          <a:p>
            <a:r>
              <a:rPr lang="en-US" sz="1100"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Age of the company: The older the company the more retained earnings balance.</a:t>
            </a: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Dividend policy: A business that periodically pays dividends will have fewer retained earnings balance.</a:t>
            </a: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Profitability: A high profit percentage eventually yields a large amount of retained earnings.</a:t>
            </a:r>
          </a:p>
          <a:p>
            <a:pPr marL="742950" lvl="1" indent="-285750">
              <a:buFont typeface="Wingdings" panose="05000000000000000000" pitchFamily="2" charset="2"/>
              <a:buChar char="ü"/>
            </a:pPr>
            <a:r>
              <a:rPr lang="en-US" sz="1100" dirty="0">
                <a:latin typeface="Arial" panose="020B0604020202020204" pitchFamily="34" charset="0"/>
                <a:cs typeface="Arial" panose="020B0604020202020204" pitchFamily="34" charset="0"/>
              </a:rPr>
              <a:t>Cyclical industry (revenues tied to economic cycles): Business in a high cyclical industry tends to reserve more retained earnings during the profitable part of the cycle in order to protect it during downturns.</a:t>
            </a:r>
          </a:p>
          <a:p>
            <a:pPr marL="742950" lvl="1" indent="-285750">
              <a:buFont typeface="Wingdings" panose="05000000000000000000" pitchFamily="2" charset="2"/>
              <a:buChar char="ü"/>
            </a:pPr>
            <a:r>
              <a:rPr lang="en-US" sz="1100" dirty="0">
                <a:solidFill>
                  <a:srgbClr val="202124"/>
                </a:solidFill>
                <a:latin typeface="Arial" panose="020B0604020202020204" pitchFamily="34" charset="0"/>
                <a:cs typeface="Arial" panose="020B0604020202020204" pitchFamily="34" charset="0"/>
              </a:rPr>
              <a:t>The cost of retained earnings is equal the return shareholders expects on their investment.</a:t>
            </a:r>
          </a:p>
          <a:p>
            <a:pPr marL="742950" lvl="1" indent="-285750">
              <a:buFont typeface="Wingdings" panose="05000000000000000000" pitchFamily="2" charset="2"/>
              <a:buChar char="ü"/>
            </a:pPr>
            <a:r>
              <a:rPr lang="en-US" sz="1100" dirty="0">
                <a:solidFill>
                  <a:srgbClr val="202124"/>
                </a:solidFill>
                <a:latin typeface="Arial" panose="020B0604020202020204" pitchFamily="34" charset="0"/>
                <a:cs typeface="Arial" panose="020B0604020202020204" pitchFamily="34" charset="0"/>
              </a:rPr>
              <a:t>It is an opportunity cost because the shareholders sacrifice an opportunity to invest that money for a return elsewhere and instead allow the firm to build more capital.</a:t>
            </a:r>
            <a:endParaRPr lang="en-US" sz="11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endParaRPr lang="en-US" sz="1100" dirty="0">
              <a:solidFill>
                <a:srgbClr val="202124"/>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8B4BD638-FEFD-2140-3606-04230D3CC3EE}"/>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36A685E9-E23F-AB9D-8A8E-792C3C54B3B2}"/>
              </a:ext>
            </a:extLst>
          </p:cNvPr>
          <p:cNvSpPr txBox="1"/>
          <p:nvPr/>
        </p:nvSpPr>
        <p:spPr>
          <a:xfrm>
            <a:off x="763497" y="770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7" name="Rectangle 4">
            <a:extLst>
              <a:ext uri="{FF2B5EF4-FFF2-40B4-BE49-F238E27FC236}">
                <a16:creationId xmlns:a16="http://schemas.microsoft.com/office/drawing/2014/main" id="{2F1C9A85-10F2-3162-24A7-00FC3CE56283}"/>
              </a:ext>
            </a:extLst>
          </p:cNvPr>
          <p:cNvSpPr/>
          <p:nvPr/>
        </p:nvSpPr>
        <p:spPr>
          <a:xfrm>
            <a:off x="763497" y="1065689"/>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Tree>
    <p:extLst>
      <p:ext uri="{BB962C8B-B14F-4D97-AF65-F5344CB8AC3E}">
        <p14:creationId xmlns:p14="http://schemas.microsoft.com/office/powerpoint/2010/main" val="335133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497" y="1565785"/>
            <a:ext cx="4480560" cy="2531462"/>
          </a:xfrm>
          <a:prstGeom prst="rect">
            <a:avLst/>
          </a:prstGeom>
        </p:spPr>
        <p:txBody>
          <a:bodyPr wrap="square">
            <a:spAutoFit/>
          </a:bodyPr>
          <a:lstStyle/>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Retained earnings are the profits that a company earned to specific date, less any dividends or other distributions paid to investors.</a:t>
            </a: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The account is adjusted whenever there is an entry to the accounting records that impacts a revenue or expense account of the business.</a:t>
            </a: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A large retained earnings balance usually implies a financially healthy organization, and a negative retained earnings balance account is called accumulated deficit balance.</a:t>
            </a: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The balance is reported in the Stockholder’s Equity section of the Balance Sheet of the business, and formula for ending retained earnings is:	</a:t>
            </a:r>
          </a:p>
          <a:p>
            <a:endParaRPr lang="en-US" sz="115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Beginning retained earnings + Profits/losses - Dividends = Ending retained earnings</a:t>
            </a:r>
            <a:endParaRPr lang="en-US" sz="900" i="0" dirty="0">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838986" y="1775084"/>
            <a:ext cx="2249344" cy="2530106"/>
          </a:xfrm>
          <a:prstGeom prst="rect">
            <a:avLst/>
          </a:prstGeom>
        </p:spPr>
      </p:pic>
      <p:sp>
        <p:nvSpPr>
          <p:cNvPr id="6" name="Oval 5"/>
          <p:cNvSpPr/>
          <p:nvPr/>
        </p:nvSpPr>
        <p:spPr>
          <a:xfrm>
            <a:off x="6893761" y="3709388"/>
            <a:ext cx="1194569" cy="54160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cxnSpLocks/>
          </p:cNvCxnSpPr>
          <p:nvPr/>
        </p:nvCxnSpPr>
        <p:spPr>
          <a:xfrm flipH="1">
            <a:off x="8117458" y="3874645"/>
            <a:ext cx="335949" cy="0"/>
          </a:xfrm>
          <a:prstGeom prst="straightConnector1">
            <a:avLst/>
          </a:prstGeom>
          <a:ln w="635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607392" y="4488183"/>
            <a:ext cx="1188146" cy="200055"/>
          </a:xfrm>
          <a:prstGeom prst="rect">
            <a:avLst/>
          </a:prstGeom>
        </p:spPr>
        <p:txBody>
          <a:bodyPr wrap="none">
            <a:spAutoFit/>
          </a:bodyPr>
          <a:lstStyle/>
          <a:p>
            <a:r>
              <a:rPr lang="en-US" sz="700" dirty="0">
                <a:latin typeface="Arial" panose="020B0604020202020204" pitchFamily="34" charset="0"/>
                <a:cs typeface="Arial" panose="020B0604020202020204" pitchFamily="34" charset="0"/>
              </a:rPr>
              <a:t>www.patriotsoftware.com</a:t>
            </a:r>
          </a:p>
        </p:txBody>
      </p:sp>
      <p:sp>
        <p:nvSpPr>
          <p:cNvPr id="7" name="Título 1">
            <a:extLst>
              <a:ext uri="{FF2B5EF4-FFF2-40B4-BE49-F238E27FC236}">
                <a16:creationId xmlns:a16="http://schemas.microsoft.com/office/drawing/2014/main" id="{9D1298CB-8DD6-7A9E-3C7F-AD675CEB5C50}"/>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10" name="CuadroTexto 9">
            <a:extLst>
              <a:ext uri="{FF2B5EF4-FFF2-40B4-BE49-F238E27FC236}">
                <a16:creationId xmlns:a16="http://schemas.microsoft.com/office/drawing/2014/main" id="{7457DDBB-53B3-900F-658E-845F8E6CD757}"/>
              </a:ext>
            </a:extLst>
          </p:cNvPr>
          <p:cNvSpPr txBox="1"/>
          <p:nvPr/>
        </p:nvSpPr>
        <p:spPr>
          <a:xfrm>
            <a:off x="763497" y="770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11" name="Rectangle 4">
            <a:extLst>
              <a:ext uri="{FF2B5EF4-FFF2-40B4-BE49-F238E27FC236}">
                <a16:creationId xmlns:a16="http://schemas.microsoft.com/office/drawing/2014/main" id="{648950D5-0BD8-8718-59B9-19B441F194BB}"/>
              </a:ext>
            </a:extLst>
          </p:cNvPr>
          <p:cNvSpPr/>
          <p:nvPr/>
        </p:nvSpPr>
        <p:spPr>
          <a:xfrm>
            <a:off x="763497" y="1065689"/>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Tree>
    <p:extLst>
      <p:ext uri="{BB962C8B-B14F-4D97-AF65-F5344CB8AC3E}">
        <p14:creationId xmlns:p14="http://schemas.microsoft.com/office/powerpoint/2010/main" val="354166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0403" y="1209191"/>
            <a:ext cx="5841910" cy="269304"/>
          </a:xfrm>
          <a:prstGeom prst="rect">
            <a:avLst/>
          </a:prstGeom>
        </p:spPr>
        <p:txBody>
          <a:bodyPr wrap="square">
            <a:spAutoFit/>
          </a:bodyPr>
          <a:lstStyle/>
          <a:p>
            <a:pPr lvl="1"/>
            <a:r>
              <a:rPr lang="en-US" sz="1150" dirty="0">
                <a:latin typeface="Arial" panose="020B0604020202020204" pitchFamily="34" charset="0"/>
                <a:cs typeface="Arial" panose="020B0604020202020204" pitchFamily="34" charset="0"/>
              </a:rPr>
              <a:t>2.     Equity and Equity Valuation CAPM and SML:  </a:t>
            </a:r>
          </a:p>
        </p:txBody>
      </p:sp>
      <p:sp>
        <p:nvSpPr>
          <p:cNvPr id="2" name="Rectangle 1"/>
          <p:cNvSpPr/>
          <p:nvPr/>
        </p:nvSpPr>
        <p:spPr>
          <a:xfrm>
            <a:off x="1283286" y="1566356"/>
            <a:ext cx="5409027" cy="1862048"/>
          </a:xfrm>
          <a:prstGeom prst="rect">
            <a:avLst/>
          </a:prstGeom>
        </p:spPr>
        <p:txBody>
          <a:bodyPr wrap="square">
            <a:spAutoFit/>
          </a:bodyPr>
          <a:lstStyle/>
          <a:p>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Businesses can raise funds from the public in exchange for a proportionate ownership stake in the company in the form of shares issued to investors who become shareholders after purchasing the shares.</a:t>
            </a: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Compared to debt capital funding, equity funding does not require making interest payments to a borrower.</a:t>
            </a: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Equity capital funding shares profits among all shareholders in the long term, and dilutes the company’s ownership control as long as it sells more shares.</a:t>
            </a:r>
          </a:p>
        </p:txBody>
      </p:sp>
      <p:sp>
        <p:nvSpPr>
          <p:cNvPr id="3" name="Título 1">
            <a:extLst>
              <a:ext uri="{FF2B5EF4-FFF2-40B4-BE49-F238E27FC236}">
                <a16:creationId xmlns:a16="http://schemas.microsoft.com/office/drawing/2014/main" id="{3AF672CB-B1CD-FEDA-16F2-A5911B6DEE91}"/>
              </a:ext>
            </a:extLst>
          </p:cNvPr>
          <p:cNvSpPr txBox="1">
            <a:spLocks/>
          </p:cNvSpPr>
          <p:nvPr/>
        </p:nvSpPr>
        <p:spPr>
          <a:xfrm>
            <a:off x="6731926" y="68128"/>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3A704AD9-834C-6F04-DB4E-103D2ECBDF70}"/>
              </a:ext>
            </a:extLst>
          </p:cNvPr>
          <p:cNvSpPr txBox="1"/>
          <p:nvPr/>
        </p:nvSpPr>
        <p:spPr>
          <a:xfrm>
            <a:off x="763496" y="66052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7" name="Rectangle 4">
            <a:extLst>
              <a:ext uri="{FF2B5EF4-FFF2-40B4-BE49-F238E27FC236}">
                <a16:creationId xmlns:a16="http://schemas.microsoft.com/office/drawing/2014/main" id="{60173762-25CE-66D0-2A80-6A7EDC06A970}"/>
              </a:ext>
            </a:extLst>
          </p:cNvPr>
          <p:cNvSpPr/>
          <p:nvPr/>
        </p:nvSpPr>
        <p:spPr>
          <a:xfrm>
            <a:off x="763495" y="932192"/>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Tree>
    <p:extLst>
      <p:ext uri="{BB962C8B-B14F-4D97-AF65-F5344CB8AC3E}">
        <p14:creationId xmlns:p14="http://schemas.microsoft.com/office/powerpoint/2010/main" val="387418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0403" y="1676329"/>
            <a:ext cx="7199441" cy="3100849"/>
          </a:xfrm>
          <a:prstGeom prst="rect">
            <a:avLst/>
          </a:prstGeom>
        </p:spPr>
        <p:txBody>
          <a:bodyPr wrap="square">
            <a:spAutoFit/>
          </a:bodyPr>
          <a:lstStyle/>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Common stock valuation is a method of determining the intrinsic value (or theoretical value) of a stock.</a:t>
            </a: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The importance of valuing stocks is the fact that the intrinsic value of a stock is not attached to its current price, and by knowing a stock’s intrinsic value, an investor may determine whether the stock is over- or under-valued at its current market price.</a:t>
            </a: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The holder of one share in a company that has one million shares outstanding is the owner of one-millionth of the company.</a:t>
            </a: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The value of that share should represent that percentage of the company's worth.</a:t>
            </a: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Stock valuation methods can be are two types: absolute and relative methods.</a:t>
            </a:r>
          </a:p>
          <a:p>
            <a:pPr marL="1657350" lvl="3" indent="-285750">
              <a:buFont typeface="Arial" panose="020B0604020202020204" pitchFamily="34" charset="0"/>
              <a:buChar char="•"/>
            </a:pPr>
            <a:r>
              <a:rPr lang="en-US" sz="1150" dirty="0">
                <a:latin typeface="Arial" panose="020B0604020202020204" pitchFamily="34" charset="0"/>
                <a:cs typeface="Arial" panose="020B0604020202020204" pitchFamily="34" charset="0"/>
              </a:rPr>
              <a:t>Absolute</a:t>
            </a:r>
            <a:r>
              <a:rPr lang="en-US" sz="1150" b="1" dirty="0">
                <a:latin typeface="Arial" panose="020B0604020202020204" pitchFamily="34" charset="0"/>
                <a:cs typeface="Arial" panose="020B0604020202020204" pitchFamily="34" charset="0"/>
              </a:rPr>
              <a:t> </a:t>
            </a:r>
            <a:r>
              <a:rPr lang="en-US" sz="1150" dirty="0">
                <a:latin typeface="Arial" panose="020B0604020202020204" pitchFamily="34" charset="0"/>
                <a:cs typeface="Arial" panose="020B0604020202020204" pitchFamily="34" charset="0"/>
              </a:rPr>
              <a:t>and Relative methods</a:t>
            </a:r>
            <a:r>
              <a:rPr lang="en-US" sz="1150" b="1" dirty="0">
                <a:latin typeface="Arial" panose="020B0604020202020204" pitchFamily="34" charset="0"/>
                <a:cs typeface="Arial" panose="020B0604020202020204" pitchFamily="34" charset="0"/>
              </a:rPr>
              <a:t> </a:t>
            </a:r>
            <a:r>
              <a:rPr lang="en-US" sz="1150" dirty="0">
                <a:latin typeface="Arial" panose="020B0604020202020204" pitchFamily="34" charset="0"/>
                <a:cs typeface="Arial" panose="020B0604020202020204" pitchFamily="34" charset="0"/>
              </a:rPr>
              <a:t>relies on the company’s fundamental information:</a:t>
            </a:r>
          </a:p>
          <a:p>
            <a:pPr marL="2114550" lvl="4" indent="-285750">
              <a:buFont typeface="Wingdings" panose="05000000000000000000" pitchFamily="2" charset="2"/>
              <a:buChar char="§"/>
            </a:pPr>
            <a:r>
              <a:rPr lang="en-US" sz="1150" dirty="0">
                <a:latin typeface="Arial" panose="020B0604020202020204" pitchFamily="34" charset="0"/>
                <a:cs typeface="Arial" panose="020B0604020202020204" pitchFamily="34" charset="0"/>
              </a:rPr>
              <a:t>The analysis of financial information found in the business financial statements.</a:t>
            </a:r>
          </a:p>
          <a:p>
            <a:pPr marL="2114550" lvl="4" indent="-285750">
              <a:buFont typeface="Wingdings" panose="05000000000000000000" pitchFamily="2" charset="2"/>
              <a:buChar char="§"/>
            </a:pPr>
            <a:r>
              <a:rPr lang="en-US" sz="1150" dirty="0">
                <a:latin typeface="Arial" panose="020B0604020202020204" pitchFamily="34" charset="0"/>
                <a:cs typeface="Arial" panose="020B0604020202020204" pitchFamily="34" charset="0"/>
              </a:rPr>
              <a:t>The method techniques involves the company’s cash flows, dividends, and growth rates like: </a:t>
            </a:r>
          </a:p>
          <a:p>
            <a:pPr marL="2914650" lvl="6" indent="-171450">
              <a:buFont typeface="Wingdings" panose="05000000000000000000" pitchFamily="2" charset="2"/>
              <a:buChar char="Ø"/>
            </a:pPr>
            <a:r>
              <a:rPr lang="en-US" sz="1150" dirty="0">
                <a:latin typeface="Arial" panose="020B0604020202020204" pitchFamily="34" charset="0"/>
                <a:cs typeface="Arial" panose="020B0604020202020204" pitchFamily="34" charset="0"/>
              </a:rPr>
              <a:t>Dividend discount model (DDM): based that the intrinsic value of the company’s stock price equals the present value of the company’s future dividends.</a:t>
            </a:r>
          </a:p>
        </p:txBody>
      </p:sp>
      <p:sp>
        <p:nvSpPr>
          <p:cNvPr id="3" name="Rectangle 2"/>
          <p:cNvSpPr/>
          <p:nvPr/>
        </p:nvSpPr>
        <p:spPr>
          <a:xfrm>
            <a:off x="2950421" y="3793381"/>
            <a:ext cx="5250150" cy="43107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D34AD0-E8EF-827E-9E02-620C0748DE88}"/>
              </a:ext>
            </a:extLst>
          </p:cNvPr>
          <p:cNvSpPr txBox="1">
            <a:spLocks/>
          </p:cNvSpPr>
          <p:nvPr/>
        </p:nvSpPr>
        <p:spPr>
          <a:xfrm>
            <a:off x="6731927"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B58459C4-E58A-5ABA-E8CF-3BA86A746A9B}"/>
              </a:ext>
            </a:extLst>
          </p:cNvPr>
          <p:cNvSpPr txBox="1"/>
          <p:nvPr/>
        </p:nvSpPr>
        <p:spPr>
          <a:xfrm>
            <a:off x="763497" y="84349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7" name="Rectangle 4">
            <a:extLst>
              <a:ext uri="{FF2B5EF4-FFF2-40B4-BE49-F238E27FC236}">
                <a16:creationId xmlns:a16="http://schemas.microsoft.com/office/drawing/2014/main" id="{64FDBB91-D034-F7F6-A6CB-28587BC5D55B}"/>
              </a:ext>
            </a:extLst>
          </p:cNvPr>
          <p:cNvSpPr/>
          <p:nvPr/>
        </p:nvSpPr>
        <p:spPr>
          <a:xfrm>
            <a:off x="875413" y="1134584"/>
            <a:ext cx="3696587"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 </a:t>
            </a:r>
          </a:p>
        </p:txBody>
      </p:sp>
      <p:sp>
        <p:nvSpPr>
          <p:cNvPr id="8" name="Rectangle 4">
            <a:extLst>
              <a:ext uri="{FF2B5EF4-FFF2-40B4-BE49-F238E27FC236}">
                <a16:creationId xmlns:a16="http://schemas.microsoft.com/office/drawing/2014/main" id="{EBCAEAD8-BF6D-1271-8C40-2302138359DF}"/>
              </a:ext>
            </a:extLst>
          </p:cNvPr>
          <p:cNvSpPr/>
          <p:nvPr/>
        </p:nvSpPr>
        <p:spPr>
          <a:xfrm>
            <a:off x="349660" y="1433366"/>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2.     Equity and Equity Valuation CAPM and SML:  </a:t>
            </a:r>
          </a:p>
        </p:txBody>
      </p:sp>
    </p:spTree>
    <p:extLst>
      <p:ext uri="{BB962C8B-B14F-4D97-AF65-F5344CB8AC3E}">
        <p14:creationId xmlns:p14="http://schemas.microsoft.com/office/powerpoint/2010/main" val="54230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7702" y="1454989"/>
            <a:ext cx="7199442" cy="623248"/>
          </a:xfrm>
          <a:prstGeom prst="rect">
            <a:avLst/>
          </a:prstGeom>
        </p:spPr>
        <p:txBody>
          <a:bodyPr wrap="square">
            <a:spAutoFit/>
          </a:bodyPr>
          <a:lstStyle/>
          <a:p>
            <a:pPr marL="1200150" lvl="2" indent="-285750">
              <a:buFont typeface="Arial" panose="020B0604020202020204" pitchFamily="34" charset="0"/>
              <a:buChar char="•"/>
            </a:pPr>
            <a:r>
              <a:rPr lang="en-US" sz="1150" dirty="0">
                <a:latin typeface="Arial" panose="020B0604020202020204" pitchFamily="34" charset="0"/>
                <a:cs typeface="Arial" panose="020B0604020202020204" pitchFamily="34" charset="0"/>
              </a:rPr>
              <a:t>Absolute</a:t>
            </a:r>
            <a:r>
              <a:rPr lang="en-US" sz="1150" b="1" dirty="0">
                <a:latin typeface="Arial" panose="020B0604020202020204" pitchFamily="34" charset="0"/>
                <a:cs typeface="Arial" panose="020B0604020202020204" pitchFamily="34" charset="0"/>
              </a:rPr>
              <a:t> </a:t>
            </a:r>
            <a:r>
              <a:rPr lang="en-US" sz="1150" dirty="0">
                <a:latin typeface="Arial" panose="020B0604020202020204" pitchFamily="34" charset="0"/>
                <a:cs typeface="Arial" panose="020B0604020202020204" pitchFamily="34" charset="0"/>
              </a:rPr>
              <a:t>and relative method</a:t>
            </a:r>
            <a:r>
              <a:rPr lang="en-US" sz="1150" b="1" dirty="0">
                <a:latin typeface="Arial" panose="020B0604020202020204" pitchFamily="34" charset="0"/>
                <a:cs typeface="Arial" panose="020B0604020202020204" pitchFamily="34" charset="0"/>
              </a:rPr>
              <a:t> </a:t>
            </a:r>
            <a:r>
              <a:rPr lang="en-US" sz="1150" dirty="0">
                <a:latin typeface="Arial" panose="020B0604020202020204" pitchFamily="34" charset="0"/>
                <a:cs typeface="Arial" panose="020B0604020202020204" pitchFamily="34" charset="0"/>
              </a:rPr>
              <a:t>relies on the company’s fundamental information:</a:t>
            </a:r>
          </a:p>
          <a:p>
            <a:pPr marL="1600200" lvl="3" indent="-228600">
              <a:buFont typeface="+mj-lt"/>
              <a:buAutoNum type="arabicParenR"/>
            </a:pPr>
            <a:r>
              <a:rPr lang="en-US" sz="1150" dirty="0">
                <a:latin typeface="Arial" panose="020B0604020202020204" pitchFamily="34" charset="0"/>
                <a:cs typeface="Arial" panose="020B0604020202020204" pitchFamily="34" charset="0"/>
              </a:rPr>
              <a:t>Dividend discount model (DDM): based that the intrinsic value of the company’s stock price equals the present value of the company’s future dividends.</a:t>
            </a:r>
          </a:p>
        </p:txBody>
      </p:sp>
      <p:sp>
        <p:nvSpPr>
          <p:cNvPr id="2" name="Rectangle 1"/>
          <p:cNvSpPr/>
          <p:nvPr/>
        </p:nvSpPr>
        <p:spPr>
          <a:xfrm>
            <a:off x="2804445" y="2199079"/>
            <a:ext cx="5122699" cy="684803"/>
          </a:xfrm>
          <a:prstGeom prst="rect">
            <a:avLst/>
          </a:prstGeom>
        </p:spPr>
        <p:txBody>
          <a:bodyPr wrap="square">
            <a:spAutoFit/>
          </a:bodyPr>
          <a:lstStyle/>
          <a:p>
            <a:r>
              <a:rPr lang="en-US" sz="1150" dirty="0">
                <a:solidFill>
                  <a:srgbClr val="000000"/>
                </a:solidFill>
                <a:latin typeface="Arial" panose="020B0604020202020204" pitchFamily="34" charset="0"/>
                <a:cs typeface="Arial" panose="020B0604020202020204" pitchFamily="34" charset="0"/>
              </a:rPr>
              <a:t>The formula to calculate DDM is: Present value of stock or P = D1/(Re  ­– G)</a:t>
            </a:r>
          </a:p>
          <a:p>
            <a:r>
              <a:rPr lang="en-US" sz="900" dirty="0">
                <a:solidFill>
                  <a:srgbClr val="000000"/>
                </a:solidFill>
                <a:latin typeface="Arial" panose="020B0604020202020204" pitchFamily="34" charset="0"/>
                <a:cs typeface="Arial" panose="020B0604020202020204" pitchFamily="34" charset="0"/>
              </a:rPr>
              <a:t>D1 = Next year’s estimated dividend</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Re = Cost of equity</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G = Expected growth rate of dividends based on historical increases</a:t>
            </a:r>
          </a:p>
        </p:txBody>
      </p:sp>
      <p:sp>
        <p:nvSpPr>
          <p:cNvPr id="5" name="Rectangle 4"/>
          <p:cNvSpPr/>
          <p:nvPr/>
        </p:nvSpPr>
        <p:spPr>
          <a:xfrm>
            <a:off x="2804445" y="2863269"/>
            <a:ext cx="5894363" cy="1685077"/>
          </a:xfrm>
          <a:prstGeom prst="rect">
            <a:avLst/>
          </a:prstGeom>
        </p:spPr>
        <p:txBody>
          <a:bodyPr wrap="square">
            <a:spAutoFit/>
          </a:bodyPr>
          <a:lstStyle/>
          <a:p>
            <a:r>
              <a:rPr lang="en-US" sz="1150" dirty="0">
                <a:solidFill>
                  <a:srgbClr val="000000"/>
                </a:solidFill>
                <a:latin typeface="Arial" panose="020B0604020202020204" pitchFamily="34" charset="0"/>
                <a:cs typeface="Arial" panose="020B0604020202020204" pitchFamily="34" charset="0"/>
              </a:rPr>
              <a:t>Example DDM: </a:t>
            </a:r>
            <a:r>
              <a:rPr lang="en-US" sz="1150" dirty="0">
                <a:latin typeface="Arial" panose="020B0604020202020204" pitchFamily="34" charset="0"/>
                <a:cs typeface="Arial" panose="020B0604020202020204" pitchFamily="34" charset="0"/>
              </a:rPr>
              <a:t>Company ABC paid a dividend of ₤1.80 per share this year, the business expects dividends to grow at 5% per year constant, and the company's cost of equity capital is 7%.</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D</a:t>
            </a:r>
            <a:r>
              <a:rPr lang="en-US" sz="1150" baseline="-25000" dirty="0">
                <a:latin typeface="Arial" panose="020B0604020202020204" pitchFamily="34" charset="0"/>
                <a:cs typeface="Arial" panose="020B0604020202020204" pitchFamily="34" charset="0"/>
              </a:rPr>
              <a:t>1</a:t>
            </a:r>
            <a:r>
              <a:rPr lang="en-US" sz="1150" dirty="0">
                <a:latin typeface="Arial" panose="020B0604020202020204" pitchFamily="34" charset="0"/>
                <a:cs typeface="Arial" panose="020B0604020202020204" pitchFamily="34" charset="0"/>
              </a:rPr>
              <a:t> = D</a:t>
            </a:r>
            <a:r>
              <a:rPr lang="en-US" sz="1150" baseline="-25000" dirty="0">
                <a:latin typeface="Arial" panose="020B0604020202020204" pitchFamily="34" charset="0"/>
                <a:cs typeface="Arial" panose="020B0604020202020204" pitchFamily="34" charset="0"/>
              </a:rPr>
              <a:t>0</a:t>
            </a:r>
            <a:r>
              <a:rPr lang="en-US" sz="1150" dirty="0">
                <a:latin typeface="Arial" panose="020B0604020202020204" pitchFamily="34" charset="0"/>
                <a:cs typeface="Arial" panose="020B0604020202020204" pitchFamily="34" charset="0"/>
              </a:rPr>
              <a:t> x (1 + g) = ₤ 1.80 x (1 + 5%) = ₤ 1.89 </a:t>
            </a:r>
          </a:p>
          <a:p>
            <a:r>
              <a:rPr lang="en-US" sz="1150" dirty="0">
                <a:latin typeface="Arial" panose="020B0604020202020204" pitchFamily="34" charset="0"/>
                <a:cs typeface="Arial" panose="020B0604020202020204" pitchFamily="34" charset="0"/>
              </a:rPr>
              <a:t>Company ABC price per share = D1 / (r - g) = ₤ 1.89 / ( 7% - 5%) = ₤ 94.50</a:t>
            </a:r>
          </a:p>
          <a:p>
            <a:endParaRPr lang="en-US" sz="1150" dirty="0">
              <a:solidFill>
                <a:srgbClr val="000000"/>
              </a:solidFill>
              <a:latin typeface="Arial" panose="020B0604020202020204" pitchFamily="34" charset="0"/>
              <a:cs typeface="Arial" panose="020B0604020202020204" pitchFamily="34" charset="0"/>
            </a:endParaRPr>
          </a:p>
          <a:p>
            <a:r>
              <a:rPr lang="en-US" sz="1150" dirty="0">
                <a:solidFill>
                  <a:srgbClr val="90292A"/>
                </a:solidFill>
                <a:latin typeface="Arial" panose="020B0604020202020204" pitchFamily="34" charset="0"/>
                <a:cs typeface="Arial" panose="020B0604020202020204" pitchFamily="34" charset="0"/>
              </a:rPr>
              <a:t>If the stock is currently selling in the NYSE at ₤ 93.50 is undervalue and a good buy.</a:t>
            </a:r>
          </a:p>
          <a:p>
            <a:endParaRPr lang="en-US" sz="1150" dirty="0">
              <a:solidFill>
                <a:srgbClr val="000000"/>
              </a:solidFill>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1F164C92-74D5-D9B3-44B1-22936423479D}"/>
              </a:ext>
            </a:extLst>
          </p:cNvPr>
          <p:cNvSpPr/>
          <p:nvPr/>
        </p:nvSpPr>
        <p:spPr>
          <a:xfrm>
            <a:off x="618176" y="1132057"/>
            <a:ext cx="5841910" cy="269304"/>
          </a:xfrm>
          <a:prstGeom prst="rect">
            <a:avLst/>
          </a:prstGeom>
        </p:spPr>
        <p:txBody>
          <a:bodyPr wrap="square">
            <a:spAutoFit/>
          </a:bodyPr>
          <a:lstStyle/>
          <a:p>
            <a:pPr lvl="1"/>
            <a:r>
              <a:rPr lang="en-US" sz="1150" dirty="0">
                <a:latin typeface="Arial" panose="020B0604020202020204" pitchFamily="34" charset="0"/>
                <a:cs typeface="Arial" panose="020B0604020202020204" pitchFamily="34" charset="0"/>
              </a:rPr>
              <a:t>2.     Equity and Equity Valuation CAPM and SML:  </a:t>
            </a:r>
          </a:p>
        </p:txBody>
      </p:sp>
      <p:sp>
        <p:nvSpPr>
          <p:cNvPr id="7" name="Título 1">
            <a:extLst>
              <a:ext uri="{FF2B5EF4-FFF2-40B4-BE49-F238E27FC236}">
                <a16:creationId xmlns:a16="http://schemas.microsoft.com/office/drawing/2014/main" id="{394F1D0D-974B-E4BF-A093-339C4421C7F7}"/>
              </a:ext>
            </a:extLst>
          </p:cNvPr>
          <p:cNvSpPr txBox="1">
            <a:spLocks/>
          </p:cNvSpPr>
          <p:nvPr/>
        </p:nvSpPr>
        <p:spPr>
          <a:xfrm>
            <a:off x="7075042" y="11174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C973573F-C899-C743-97AD-89CE5D3D15A4}"/>
              </a:ext>
            </a:extLst>
          </p:cNvPr>
          <p:cNvSpPr txBox="1"/>
          <p:nvPr/>
        </p:nvSpPr>
        <p:spPr>
          <a:xfrm>
            <a:off x="814297" y="50837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9" name="Rectangle 4">
            <a:extLst>
              <a:ext uri="{FF2B5EF4-FFF2-40B4-BE49-F238E27FC236}">
                <a16:creationId xmlns:a16="http://schemas.microsoft.com/office/drawing/2014/main" id="{2FB5A2D6-AB09-A54C-551C-56E9D29EEB93}"/>
              </a:ext>
            </a:extLst>
          </p:cNvPr>
          <p:cNvSpPr/>
          <p:nvPr/>
        </p:nvSpPr>
        <p:spPr>
          <a:xfrm>
            <a:off x="814297" y="855058"/>
            <a:ext cx="3696587"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 </a:t>
            </a:r>
          </a:p>
        </p:txBody>
      </p:sp>
    </p:spTree>
    <p:extLst>
      <p:ext uri="{BB962C8B-B14F-4D97-AF65-F5344CB8AC3E}">
        <p14:creationId xmlns:p14="http://schemas.microsoft.com/office/powerpoint/2010/main" val="395056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413" y="1330639"/>
            <a:ext cx="7023596" cy="800219"/>
          </a:xfrm>
          <a:prstGeom prst="rect">
            <a:avLst/>
          </a:prstGeom>
        </p:spPr>
        <p:txBody>
          <a:bodyPr wrap="square">
            <a:spAutoFit/>
          </a:bodyPr>
          <a:lstStyle/>
          <a:p>
            <a:pPr marL="171450" indent="-171450">
              <a:buFontTx/>
              <a:buChar char="-"/>
            </a:pPr>
            <a:endParaRPr lang="en-GB" sz="1150" b="1" i="1" dirty="0">
              <a:latin typeface="Arial" panose="020B0604020202020204" pitchFamily="34" charset="0"/>
              <a:cs typeface="Arial" panose="020B0604020202020204" pitchFamily="34" charset="0"/>
            </a:endParaRP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An important role of the corporate financial manager is assessing the business cost of equity capital when financing projects CAPM.</a:t>
            </a:r>
            <a:endParaRPr lang="en-US" sz="1150" b="1" dirty="0">
              <a:latin typeface="Arial" panose="020B0604020202020204" pitchFamily="34" charset="0"/>
              <a:cs typeface="Arial" panose="020B0604020202020204" pitchFamily="34" charset="0"/>
            </a:endParaRPr>
          </a:p>
          <a:p>
            <a:pPr lvl="2"/>
            <a:endParaRPr lang="en-US" sz="1150" dirty="0">
              <a:latin typeface="Arial" panose="020B0604020202020204" pitchFamily="34" charset="0"/>
              <a:cs typeface="Arial" panose="020B0604020202020204" pitchFamily="34" charset="0"/>
            </a:endParaRPr>
          </a:p>
        </p:txBody>
      </p:sp>
      <p:sp>
        <p:nvSpPr>
          <p:cNvPr id="2" name="Rectangle 1"/>
          <p:cNvSpPr/>
          <p:nvPr/>
        </p:nvSpPr>
        <p:spPr>
          <a:xfrm>
            <a:off x="2145325" y="2077045"/>
            <a:ext cx="5901396" cy="1384995"/>
          </a:xfrm>
          <a:prstGeom prst="rect">
            <a:avLst/>
          </a:prstGeom>
        </p:spPr>
        <p:txBody>
          <a:bodyPr wrap="square">
            <a:spAutoFit/>
          </a:bodyPr>
          <a:lstStyle/>
          <a:p>
            <a:pPr marL="171450"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Estimating the Cost of Equity Capital with the Capital Asset Pricing Model - CAPM</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cost of equity capital, is the required return on the stockholders’ investment in the firm</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the capital asset pricing model (CAPM) estimates the required return</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expected</a:t>
            </a:r>
            <a:r>
              <a:rPr lang="en-US" sz="1200" dirty="0">
                <a:latin typeface="Arial" panose="020B0604020202020204" pitchFamily="34" charset="0"/>
                <a:cs typeface="Arial" panose="020B0604020202020204" pitchFamily="34" charset="0"/>
              </a:rPr>
              <a:t> return of a stock under the CAPM RS is:</a:t>
            </a:r>
          </a:p>
          <a:p>
            <a:pPr lvl="3"/>
            <a:r>
              <a:rPr lang="en-US" sz="1200" dirty="0">
                <a:latin typeface="Arial" panose="020B0604020202020204" pitchFamily="34" charset="0"/>
                <a:cs typeface="Arial" panose="020B0604020202020204" pitchFamily="34" charset="0"/>
              </a:rPr>
              <a:t>RS = RF + </a:t>
            </a:r>
            <a:r>
              <a:rPr lang="el-GR" sz="1200" dirty="0">
                <a:latin typeface="Arial" panose="020B0604020202020204" pitchFamily="34" charset="0"/>
                <a:cs typeface="Arial" panose="020B0604020202020204" pitchFamily="34" charset="0"/>
              </a:rPr>
              <a:t>β</a:t>
            </a:r>
            <a:r>
              <a:rPr lang="en-US" sz="1200" dirty="0">
                <a:latin typeface="Arial" panose="020B0604020202020204" pitchFamily="34" charset="0"/>
                <a:cs typeface="Arial" panose="020B0604020202020204" pitchFamily="34" charset="0"/>
              </a:rPr>
              <a:t> * (RM - RF)</a:t>
            </a:r>
          </a:p>
          <a:p>
            <a:pPr lvl="3"/>
            <a:endParaRPr lang="en-US" sz="1200" dirty="0">
              <a:latin typeface="Arial" panose="020B0604020202020204" pitchFamily="34" charset="0"/>
              <a:cs typeface="Arial" panose="020B0604020202020204" pitchFamily="34" charset="0"/>
            </a:endParaRPr>
          </a:p>
        </p:txBody>
      </p:sp>
      <p:sp>
        <p:nvSpPr>
          <p:cNvPr id="3" name="Rectangle 2"/>
          <p:cNvSpPr/>
          <p:nvPr/>
        </p:nvSpPr>
        <p:spPr>
          <a:xfrm>
            <a:off x="5950976" y="3146557"/>
            <a:ext cx="2535301" cy="6463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RF = risk-free or riskless rate</a:t>
            </a:r>
          </a:p>
          <a:p>
            <a:r>
              <a:rPr lang="en-US" sz="900" dirty="0">
                <a:latin typeface="Arial" panose="020B0604020202020204" pitchFamily="34" charset="0"/>
                <a:cs typeface="Arial" panose="020B0604020202020204" pitchFamily="34" charset="0"/>
              </a:rPr>
              <a:t>RM= Expected return on the market portfolio</a:t>
            </a:r>
          </a:p>
          <a:p>
            <a:r>
              <a:rPr lang="el-GR" sz="900" dirty="0">
                <a:latin typeface="Arial" panose="020B0604020202020204" pitchFamily="34" charset="0"/>
                <a:cs typeface="Arial" panose="020B0604020202020204" pitchFamily="34" charset="0"/>
              </a:rPr>
              <a:t>β</a:t>
            </a:r>
            <a:r>
              <a:rPr lang="en-US" sz="900" dirty="0">
                <a:latin typeface="Arial" panose="020B0604020202020204" pitchFamily="34" charset="0"/>
                <a:cs typeface="Arial" panose="020B0604020202020204" pitchFamily="34" charset="0"/>
              </a:rPr>
              <a:t>  = beta of the stock or stock’s risk , is the standard CAPM measure of systematic risk.</a:t>
            </a:r>
          </a:p>
        </p:txBody>
      </p:sp>
      <p:sp>
        <p:nvSpPr>
          <p:cNvPr id="7" name="Rectangle 6"/>
          <p:cNvSpPr/>
          <p:nvPr/>
        </p:nvSpPr>
        <p:spPr>
          <a:xfrm>
            <a:off x="4484477" y="3538972"/>
            <a:ext cx="1287532"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Market Risk Premium</a:t>
            </a:r>
            <a:endParaRPr lang="en-US" sz="900" dirty="0"/>
          </a:p>
        </p:txBody>
      </p:sp>
      <p:sp>
        <p:nvSpPr>
          <p:cNvPr id="9" name="Left Brace 8"/>
          <p:cNvSpPr/>
          <p:nvPr/>
        </p:nvSpPr>
        <p:spPr>
          <a:xfrm rot="16200000">
            <a:off x="4796345" y="3126276"/>
            <a:ext cx="289872" cy="55567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468251" y="2981126"/>
            <a:ext cx="2063259" cy="646331"/>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Expected Return (RS) is the required return on the stock, based on the stock’s risk, and it is considered the firm’s cost of equity capital.</a:t>
            </a:r>
          </a:p>
        </p:txBody>
      </p:sp>
      <p:sp>
        <p:nvSpPr>
          <p:cNvPr id="12" name="Rectangle 11"/>
          <p:cNvSpPr/>
          <p:nvPr/>
        </p:nvSpPr>
        <p:spPr>
          <a:xfrm>
            <a:off x="3135333" y="3863421"/>
            <a:ext cx="3332964" cy="269304"/>
          </a:xfrm>
          <a:prstGeom prst="rect">
            <a:avLst/>
          </a:prstGeom>
        </p:spPr>
        <p:txBody>
          <a:bodyPr wrap="none">
            <a:spAutoFit/>
          </a:bodyPr>
          <a:lstStyle/>
          <a:p>
            <a:r>
              <a:rPr lang="en-US" sz="1150" dirty="0">
                <a:solidFill>
                  <a:srgbClr val="C00000"/>
                </a:solidFill>
                <a:latin typeface="Arial" panose="020B0604020202020204" pitchFamily="34" charset="0"/>
                <a:cs typeface="Arial" panose="020B0604020202020204" pitchFamily="34" charset="0"/>
              </a:rPr>
              <a:t>Expected return = a firm’s cost of equity capital</a:t>
            </a:r>
          </a:p>
        </p:txBody>
      </p:sp>
      <p:cxnSp>
        <p:nvCxnSpPr>
          <p:cNvPr id="14" name="Straight Arrow Connector 13"/>
          <p:cNvCxnSpPr/>
          <p:nvPr/>
        </p:nvCxnSpPr>
        <p:spPr>
          <a:xfrm>
            <a:off x="2482948" y="3146557"/>
            <a:ext cx="105507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ítulo 1">
            <a:extLst>
              <a:ext uri="{FF2B5EF4-FFF2-40B4-BE49-F238E27FC236}">
                <a16:creationId xmlns:a16="http://schemas.microsoft.com/office/drawing/2014/main" id="{E562584C-4B1E-6477-03F1-C1D842C11406}"/>
              </a:ext>
            </a:extLst>
          </p:cNvPr>
          <p:cNvSpPr txBox="1">
            <a:spLocks/>
          </p:cNvSpPr>
          <p:nvPr/>
        </p:nvSpPr>
        <p:spPr>
          <a:xfrm>
            <a:off x="6750255" y="127123"/>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148E674F-DCE3-D4FD-50C0-B391F24F5627}"/>
              </a:ext>
            </a:extLst>
          </p:cNvPr>
          <p:cNvSpPr txBox="1"/>
          <p:nvPr/>
        </p:nvSpPr>
        <p:spPr>
          <a:xfrm>
            <a:off x="781825" y="719518"/>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10" name="Rectangle 4">
            <a:extLst>
              <a:ext uri="{FF2B5EF4-FFF2-40B4-BE49-F238E27FC236}">
                <a16:creationId xmlns:a16="http://schemas.microsoft.com/office/drawing/2014/main" id="{F7E5D74E-FBD0-39E5-9A95-6B50C59DC130}"/>
              </a:ext>
            </a:extLst>
          </p:cNvPr>
          <p:cNvSpPr/>
          <p:nvPr/>
        </p:nvSpPr>
        <p:spPr>
          <a:xfrm>
            <a:off x="781824" y="991187"/>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15" name="Rectangle 4">
            <a:extLst>
              <a:ext uri="{FF2B5EF4-FFF2-40B4-BE49-F238E27FC236}">
                <a16:creationId xmlns:a16="http://schemas.microsoft.com/office/drawing/2014/main" id="{26E0DED9-5225-2C00-2E2C-96747DD09444}"/>
              </a:ext>
            </a:extLst>
          </p:cNvPr>
          <p:cNvSpPr/>
          <p:nvPr/>
        </p:nvSpPr>
        <p:spPr>
          <a:xfrm>
            <a:off x="706177" y="1268186"/>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2.     Equity and Equity Valuation CAPM and SML:  </a:t>
            </a:r>
          </a:p>
        </p:txBody>
      </p:sp>
    </p:spTree>
    <p:extLst>
      <p:ext uri="{BB962C8B-B14F-4D97-AF65-F5344CB8AC3E}">
        <p14:creationId xmlns:p14="http://schemas.microsoft.com/office/powerpoint/2010/main" val="105038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409" y="1716987"/>
            <a:ext cx="6918759" cy="2292935"/>
          </a:xfrm>
          <a:prstGeom prst="rect">
            <a:avLst/>
          </a:prstGeom>
        </p:spPr>
        <p:txBody>
          <a:bodyPr wrap="square">
            <a:spAutoFit/>
          </a:bodyPr>
          <a:lstStyle/>
          <a:p>
            <a:pPr lvl="1"/>
            <a:r>
              <a:rPr lang="en-US" sz="1100" dirty="0">
                <a:latin typeface="Arial" panose="020B0604020202020204" pitchFamily="34" charset="0"/>
                <a:cs typeface="Arial" panose="020B0604020202020204" pitchFamily="34" charset="0"/>
              </a:rPr>
              <a:t>Example 1</a:t>
            </a:r>
          </a:p>
          <a:p>
            <a:pPr marL="685800" lvl="1" indent="-228600">
              <a:buAutoNum type="arabicPeriod" startAt="2"/>
            </a:pPr>
            <a:endParaRPr lang="en-US" sz="1100" dirty="0">
              <a:latin typeface="Arial" panose="020B0604020202020204" pitchFamily="34" charset="0"/>
              <a:cs typeface="Arial" panose="020B0604020202020204" pitchFamily="34" charset="0"/>
            </a:endParaRPr>
          </a:p>
          <a:p>
            <a:pPr lvl="1"/>
            <a:r>
              <a:rPr lang="en-US" sz="1100" i="1" dirty="0">
                <a:latin typeface="Arial" panose="020B0604020202020204" pitchFamily="34" charset="0"/>
                <a:cs typeface="Arial" panose="020B0604020202020204" pitchFamily="34" charset="0"/>
              </a:rPr>
              <a:t>The stock of the C Company, a publisher of elementary textbooks, has a beta of 1.3. The firm is 100% equity financed; that is, it has no debt and is considering a number of capital budgeting projects to expand its business. The new projects are similar to the firm’s existing ones, therefore the average beta on the new projects is assumed to be equal to existing beta, the risk-free rate 5%. What is the appropriate discount rate for this new project, assuming a market risk premium of 8.4 %? </a:t>
            </a:r>
          </a:p>
          <a:p>
            <a:pPr lvl="1"/>
            <a:endParaRPr lang="en-US" sz="1100" dirty="0">
              <a:latin typeface="Arial" panose="020B0604020202020204" pitchFamily="34" charset="0"/>
              <a:cs typeface="Arial" panose="020B0604020202020204" pitchFamily="34" charset="0"/>
            </a:endParaRPr>
          </a:p>
          <a:p>
            <a:pPr lvl="1"/>
            <a:r>
              <a:rPr lang="en-US" sz="1100" dirty="0">
                <a:solidFill>
                  <a:srgbClr val="C00000"/>
                </a:solidFill>
                <a:latin typeface="Arial" panose="020B0604020202020204" pitchFamily="34" charset="0"/>
                <a:cs typeface="Arial" panose="020B0604020202020204" pitchFamily="34" charset="0"/>
              </a:rPr>
              <a:t>CAPM</a:t>
            </a:r>
            <a:r>
              <a:rPr lang="en-US" sz="1100" dirty="0">
                <a:latin typeface="Arial" panose="020B0604020202020204" pitchFamily="34" charset="0"/>
                <a:cs typeface="Arial" panose="020B0604020202020204" pitchFamily="34" charset="0"/>
              </a:rPr>
              <a:t> RS = RF + </a:t>
            </a:r>
            <a:r>
              <a:rPr lang="el-GR" sz="1100" dirty="0">
                <a:latin typeface="Arial" panose="020B0604020202020204" pitchFamily="34" charset="0"/>
                <a:cs typeface="Arial" panose="020B0604020202020204" pitchFamily="34" charset="0"/>
              </a:rPr>
              <a:t>β</a:t>
            </a:r>
            <a:r>
              <a:rPr lang="en-US" sz="1100" dirty="0">
                <a:latin typeface="Arial" panose="020B0604020202020204" pitchFamily="34" charset="0"/>
                <a:cs typeface="Arial" panose="020B0604020202020204" pitchFamily="34" charset="0"/>
              </a:rPr>
              <a:t> * (RM - RF)</a:t>
            </a:r>
          </a:p>
          <a:p>
            <a:pPr lvl="1"/>
            <a:endParaRPr lang="en-US" sz="1100" dirty="0">
              <a:latin typeface="Arial" panose="020B0604020202020204" pitchFamily="34" charset="0"/>
              <a:cs typeface="Arial" panose="020B0604020202020204" pitchFamily="34" charset="0"/>
            </a:endParaRPr>
          </a:p>
          <a:p>
            <a:pPr lvl="1"/>
            <a:r>
              <a:rPr lang="en-US" sz="1100" dirty="0">
                <a:latin typeface="Arial" panose="020B0604020202020204" pitchFamily="34" charset="0"/>
                <a:cs typeface="Arial" panose="020B0604020202020204" pitchFamily="34" charset="0"/>
              </a:rPr>
              <a:t>RS = 5% + (8.4% *1.3) = 15.92% </a:t>
            </a:r>
          </a:p>
          <a:p>
            <a:pPr lvl="1"/>
            <a:endParaRPr lang="en-US" sz="1100" dirty="0">
              <a:latin typeface="Arial" panose="020B0604020202020204" pitchFamily="34" charset="0"/>
              <a:cs typeface="Arial" panose="020B0604020202020204" pitchFamily="34" charset="0"/>
            </a:endParaRPr>
          </a:p>
          <a:p>
            <a:pPr lvl="1"/>
            <a:r>
              <a:rPr lang="en-US" sz="1100" dirty="0">
                <a:solidFill>
                  <a:srgbClr val="C00000"/>
                </a:solidFill>
                <a:latin typeface="Arial" panose="020B0604020202020204" pitchFamily="34" charset="0"/>
                <a:cs typeface="Arial" panose="020B0604020202020204" pitchFamily="34" charset="0"/>
              </a:rPr>
              <a:t>The Expected Return of the new projects should be discounted at the rate of 15.92%.</a:t>
            </a:r>
            <a:endParaRPr lang="en-US" sz="1100" i="1" dirty="0">
              <a:solidFill>
                <a:srgbClr val="C0000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B0EC552-887D-BB5A-911D-33EFE490CD5D}"/>
              </a:ext>
            </a:extLst>
          </p:cNvPr>
          <p:cNvSpPr txBox="1"/>
          <p:nvPr/>
        </p:nvSpPr>
        <p:spPr>
          <a:xfrm>
            <a:off x="735069" y="639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9BB4D20A-1188-C435-5DE8-C3E42BA38BC5}"/>
              </a:ext>
            </a:extLst>
          </p:cNvPr>
          <p:cNvSpPr/>
          <p:nvPr/>
        </p:nvSpPr>
        <p:spPr>
          <a:xfrm>
            <a:off x="763496" y="952886"/>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6" name="Título 1">
            <a:extLst>
              <a:ext uri="{FF2B5EF4-FFF2-40B4-BE49-F238E27FC236}">
                <a16:creationId xmlns:a16="http://schemas.microsoft.com/office/drawing/2014/main" id="{53169A0B-F8B5-EE5C-4E54-C7A84A2E57CB}"/>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8" name="Rectangle 4">
            <a:extLst>
              <a:ext uri="{FF2B5EF4-FFF2-40B4-BE49-F238E27FC236}">
                <a16:creationId xmlns:a16="http://schemas.microsoft.com/office/drawing/2014/main" id="{553791C8-24FC-8E71-6003-03649AECDC53}"/>
              </a:ext>
            </a:extLst>
          </p:cNvPr>
          <p:cNvSpPr/>
          <p:nvPr/>
        </p:nvSpPr>
        <p:spPr>
          <a:xfrm>
            <a:off x="875409" y="1357804"/>
            <a:ext cx="5841910" cy="269304"/>
          </a:xfrm>
          <a:prstGeom prst="rect">
            <a:avLst/>
          </a:prstGeom>
        </p:spPr>
        <p:txBody>
          <a:bodyPr wrap="square">
            <a:spAutoFit/>
          </a:bodyPr>
          <a:lstStyle/>
          <a:p>
            <a:pPr lvl="1"/>
            <a:r>
              <a:rPr lang="en-US" sz="1150" dirty="0">
                <a:latin typeface="Arial" panose="020B0604020202020204" pitchFamily="34" charset="0"/>
                <a:cs typeface="Arial" panose="020B0604020202020204" pitchFamily="34" charset="0"/>
              </a:rPr>
              <a:t>2.     Equity and Equity Valuation CAPM and SML:  </a:t>
            </a:r>
          </a:p>
        </p:txBody>
      </p:sp>
    </p:spTree>
    <p:extLst>
      <p:ext uri="{BB962C8B-B14F-4D97-AF65-F5344CB8AC3E}">
        <p14:creationId xmlns:p14="http://schemas.microsoft.com/office/powerpoint/2010/main" val="156617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1054221" y="871640"/>
            <a:ext cx="5143500" cy="87115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panose="02040502050405020303" pitchFamily="18" charset="0"/>
              </a:rPr>
              <a:t>  </a:t>
            </a:r>
            <a:endParaRPr lang="en-GB" sz="2000" b="1" dirty="0">
              <a:solidFill>
                <a:schemeClr val="bg1"/>
              </a:solidFill>
              <a:latin typeface="Georgia" panose="02040502050405020303" pitchFamily="18" charset="0"/>
            </a:endParaRPr>
          </a:p>
        </p:txBody>
      </p:sp>
      <p:sp>
        <p:nvSpPr>
          <p:cNvPr id="2" name="Rectangle 1"/>
          <p:cNvSpPr/>
          <p:nvPr/>
        </p:nvSpPr>
        <p:spPr>
          <a:xfrm>
            <a:off x="1054221" y="1413985"/>
            <a:ext cx="6905725" cy="2944332"/>
          </a:xfrm>
          <a:prstGeom prst="rect">
            <a:avLst/>
          </a:prstGeom>
        </p:spPr>
        <p:txBody>
          <a:bodyPr wrap="square">
            <a:spAutoFit/>
          </a:bodyPr>
          <a:lstStyle/>
          <a:p>
            <a:pPr marL="0" marR="0">
              <a:lnSpc>
                <a:spcPct val="107000"/>
              </a:lnSpc>
              <a:spcBef>
                <a:spcPts val="0"/>
              </a:spcBef>
              <a:spcAft>
                <a:spcPts val="800"/>
              </a:spcAf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Funding the Business Operations - Capital Structure: </a:t>
            </a:r>
          </a:p>
          <a:p>
            <a:pPr marL="171450" marR="0" lvl="0" indent="-1714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Debt: Introduction and types of Debt (Loans and Bonds)</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Equity: Introduction and types of Equity</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Sources of Capital: </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Retained Earnings </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Equity and equity valuation: The Capital Asset Pricing Model CAPM and Security Markey Line (SML) </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Bonds and bonds valuation: Interest Rates and taxes</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Deciding among sources: The impact of the Cost of Capital decision for Business Financial Success</a:t>
            </a:r>
            <a:endParaRPr lang="en-GB"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Weight Average Cost of Capital (WACC)</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930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0403" y="1264698"/>
            <a:ext cx="6696346" cy="977191"/>
          </a:xfrm>
          <a:prstGeom prst="rect">
            <a:avLst/>
          </a:prstGeom>
        </p:spPr>
        <p:txBody>
          <a:bodyPr wrap="square">
            <a:spAutoFit/>
          </a:bodyPr>
          <a:lstStyle/>
          <a:p>
            <a:pPr marL="171450" indent="-171450">
              <a:buFontTx/>
              <a:buChar char="-"/>
            </a:pPr>
            <a:endParaRPr lang="en-US" sz="1150" dirty="0">
              <a:latin typeface="Arial" panose="020B0604020202020204" pitchFamily="34" charset="0"/>
              <a:cs typeface="Arial" panose="020B0604020202020204" pitchFamily="34" charset="0"/>
            </a:endParaRPr>
          </a:p>
          <a:p>
            <a:pPr marL="171450" indent="-171450">
              <a:buFontTx/>
              <a:buChar char="-"/>
            </a:pPr>
            <a:endParaRPr lang="en-US" sz="1150" dirty="0">
              <a:latin typeface="Arial" panose="020B0604020202020204" pitchFamily="34" charset="0"/>
              <a:cs typeface="Arial" panose="020B0604020202020204" pitchFamily="34" charset="0"/>
            </a:endParaRPr>
          </a:p>
          <a:p>
            <a:pPr lvl="2"/>
            <a:r>
              <a:rPr lang="en-US" sz="1150" dirty="0">
                <a:latin typeface="Arial" panose="020B0604020202020204" pitchFamily="34" charset="0"/>
                <a:cs typeface="Arial" panose="020B0604020202020204" pitchFamily="34" charset="0"/>
              </a:rPr>
              <a:t>Example 2</a:t>
            </a:r>
          </a:p>
          <a:p>
            <a:pPr lvl="2"/>
            <a:r>
              <a:rPr lang="en-US" sz="1150" i="1" dirty="0">
                <a:latin typeface="Arial" panose="020B0604020202020204" pitchFamily="34" charset="0"/>
                <a:cs typeface="Arial" panose="020B0604020202020204" pitchFamily="34" charset="0"/>
              </a:rPr>
              <a:t>An investor is interested in investing $1MM with a minimum required rate of return of 7.50%. The Financial data for the three projects are:  </a:t>
            </a:r>
          </a:p>
        </p:txBody>
      </p:sp>
      <p:graphicFrame>
        <p:nvGraphicFramePr>
          <p:cNvPr id="6" name="Object 5"/>
          <p:cNvGraphicFramePr>
            <a:graphicFrameLocks noChangeAspect="1"/>
          </p:cNvGraphicFramePr>
          <p:nvPr/>
        </p:nvGraphicFramePr>
        <p:xfrm>
          <a:off x="1856961" y="2430967"/>
          <a:ext cx="2773363" cy="677863"/>
        </p:xfrm>
        <a:graphic>
          <a:graphicData uri="http://schemas.openxmlformats.org/presentationml/2006/ole">
            <mc:AlternateContent xmlns:mc="http://schemas.openxmlformats.org/markup-compatibility/2006">
              <mc:Choice xmlns:v="urn:schemas-microsoft-com:vml" Requires="v">
                <p:oleObj spid="_x0000_s1118" name="Binary Worksheet" r:id="rId3" imgW="2773822" imgH="677983" progId="Excel.SheetBinaryMacroEnabled.12">
                  <p:embed/>
                </p:oleObj>
              </mc:Choice>
              <mc:Fallback>
                <p:oleObj name="Binary Worksheet" r:id="rId3" imgW="2773822" imgH="677983" progId="Excel.SheetBinaryMacroEnabled.12">
                  <p:embed/>
                  <p:pic>
                    <p:nvPicPr>
                      <p:cNvPr id="6" name="Object 5"/>
                      <p:cNvPicPr/>
                      <p:nvPr/>
                    </p:nvPicPr>
                    <p:blipFill>
                      <a:blip r:embed="rId4"/>
                      <a:stretch>
                        <a:fillRect/>
                      </a:stretch>
                    </p:blipFill>
                    <p:spPr>
                      <a:xfrm>
                        <a:off x="1856961" y="2430967"/>
                        <a:ext cx="2773363" cy="677863"/>
                      </a:xfrm>
                      <a:prstGeom prst="rect">
                        <a:avLst/>
                      </a:prstGeom>
                    </p:spPr>
                  </p:pic>
                </p:oleObj>
              </mc:Fallback>
            </mc:AlternateContent>
          </a:graphicData>
        </a:graphic>
      </p:graphicFrame>
      <p:sp>
        <p:nvSpPr>
          <p:cNvPr id="8" name="Rectangle 7"/>
          <p:cNvSpPr/>
          <p:nvPr/>
        </p:nvSpPr>
        <p:spPr>
          <a:xfrm>
            <a:off x="5302508" y="2285143"/>
            <a:ext cx="2492916" cy="1938992"/>
          </a:xfrm>
          <a:prstGeom prst="rect">
            <a:avLst/>
          </a:prstGeom>
        </p:spPr>
        <p:txBody>
          <a:bodyPr wrap="square">
            <a:spAutoFit/>
          </a:bodyPr>
          <a:lstStyle/>
          <a:p>
            <a:pPr marL="171450" indent="-171450">
              <a:buFont typeface="Arial" panose="020B0604020202020204" pitchFamily="34" charset="0"/>
              <a:buChar char="•"/>
            </a:pPr>
            <a:r>
              <a:rPr lang="en-US" sz="1000" dirty="0">
                <a:solidFill>
                  <a:srgbClr val="212121"/>
                </a:solidFill>
                <a:latin typeface="Arial" panose="020B0604020202020204" pitchFamily="34" charset="0"/>
                <a:cs typeface="Arial" panose="020B0604020202020204" pitchFamily="34" charset="0"/>
              </a:rPr>
              <a:t>The cost of equity for A, B, and C is 7.44%, 6.93%, and 8.22%, respectively.</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Investor: </a:t>
            </a:r>
            <a:r>
              <a:rPr lang="en-US" sz="1000" dirty="0">
                <a:solidFill>
                  <a:srgbClr val="202124"/>
                </a:solidFill>
                <a:latin typeface="Arial" panose="020B0604020202020204" pitchFamily="34" charset="0"/>
                <a:cs typeface="Arial" panose="020B0604020202020204" pitchFamily="34" charset="0"/>
              </a:rPr>
              <a:t>the cost of equity is the rate of return required on an investment – C is the only possible project that meet the required rate of return.</a:t>
            </a:r>
          </a:p>
          <a:p>
            <a:pPr marL="171450" indent="-171450">
              <a:buFont typeface="Arial" panose="020B0604020202020204" pitchFamily="34" charset="0"/>
              <a:buChar char="•"/>
            </a:pPr>
            <a:endParaRPr lang="en-US" sz="1000" dirty="0">
              <a:solidFill>
                <a:srgbClr val="202124"/>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rgbClr val="202124"/>
                </a:solidFill>
                <a:latin typeface="Arial" panose="020B0604020202020204" pitchFamily="34" charset="0"/>
                <a:cs typeface="Arial" panose="020B0604020202020204" pitchFamily="34" charset="0"/>
              </a:rPr>
              <a:t>Business: the cost of equity determines the required rate of return on a particular project or investment.</a:t>
            </a:r>
            <a:endParaRPr lang="en-US" sz="10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nvGraphicFramePr>
        <p:xfrm>
          <a:off x="1856961" y="3264059"/>
          <a:ext cx="2806700" cy="525780"/>
        </p:xfrm>
        <a:graphic>
          <a:graphicData uri="http://schemas.openxmlformats.org/drawingml/2006/table">
            <a:tbl>
              <a:tblPr/>
              <a:tblGrid>
                <a:gridCol w="1358900">
                  <a:extLst>
                    <a:ext uri="{9D8B030D-6E8A-4147-A177-3AD203B41FA5}">
                      <a16:colId xmlns:a16="http://schemas.microsoft.com/office/drawing/2014/main" val="1436620803"/>
                    </a:ext>
                  </a:extLst>
                </a:gridCol>
                <a:gridCol w="482600">
                  <a:extLst>
                    <a:ext uri="{9D8B030D-6E8A-4147-A177-3AD203B41FA5}">
                      <a16:colId xmlns:a16="http://schemas.microsoft.com/office/drawing/2014/main" val="949121061"/>
                    </a:ext>
                  </a:extLst>
                </a:gridCol>
                <a:gridCol w="482600">
                  <a:extLst>
                    <a:ext uri="{9D8B030D-6E8A-4147-A177-3AD203B41FA5}">
                      <a16:colId xmlns:a16="http://schemas.microsoft.com/office/drawing/2014/main" val="884746572"/>
                    </a:ext>
                  </a:extLst>
                </a:gridCol>
                <a:gridCol w="482600">
                  <a:extLst>
                    <a:ext uri="{9D8B030D-6E8A-4147-A177-3AD203B41FA5}">
                      <a16:colId xmlns:a16="http://schemas.microsoft.com/office/drawing/2014/main" val="929269711"/>
                    </a:ext>
                  </a:extLst>
                </a:gridCol>
              </a:tblGrid>
              <a:tr h="167640">
                <a:tc>
                  <a:txBody>
                    <a:bodyPr/>
                    <a:lstStyle/>
                    <a:p>
                      <a:pPr algn="ctr" fontAlgn="ctr"/>
                      <a:r>
                        <a:rPr lang="en-US" sz="1150" b="1" i="0" u="none" strike="noStrike">
                          <a:solidFill>
                            <a:srgbClr val="FFFFFF"/>
                          </a:solidFill>
                          <a:effectLst/>
                          <a:latin typeface="Arial" panose="020B0604020202020204" pitchFamily="34" charset="0"/>
                        </a:rPr>
                        <a:t>Value</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C00000"/>
                    </a:solidFill>
                  </a:tcPr>
                </a:tc>
                <a:tc>
                  <a:txBody>
                    <a:bodyPr/>
                    <a:lstStyle/>
                    <a:p>
                      <a:pPr algn="ctr" fontAlgn="ctr"/>
                      <a:r>
                        <a:rPr lang="en-US" sz="1150" b="1" i="0" u="none" strike="noStrike">
                          <a:solidFill>
                            <a:srgbClr val="FFFFFF"/>
                          </a:solidFill>
                          <a:effectLst/>
                          <a:latin typeface="Arial" panose="020B0604020202020204" pitchFamily="34" charset="0"/>
                        </a:rPr>
                        <a:t>A</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C00000"/>
                    </a:solidFill>
                  </a:tcPr>
                </a:tc>
                <a:tc>
                  <a:txBody>
                    <a:bodyPr/>
                    <a:lstStyle/>
                    <a:p>
                      <a:pPr algn="ctr" fontAlgn="ctr"/>
                      <a:r>
                        <a:rPr lang="en-US" sz="1150" b="1" i="0" u="none" strike="noStrike">
                          <a:solidFill>
                            <a:srgbClr val="FFFFFF"/>
                          </a:solidFill>
                          <a:effectLst/>
                          <a:latin typeface="Arial" panose="020B0604020202020204" pitchFamily="34" charset="0"/>
                        </a:rPr>
                        <a:t>B</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C00000"/>
                    </a:solidFill>
                  </a:tcPr>
                </a:tc>
                <a:tc>
                  <a:txBody>
                    <a:bodyPr/>
                    <a:lstStyle/>
                    <a:p>
                      <a:pPr algn="ctr" fontAlgn="ctr"/>
                      <a:r>
                        <a:rPr lang="en-US" sz="1150" b="1" i="0" u="none" strike="noStrike">
                          <a:solidFill>
                            <a:srgbClr val="FFFFFF"/>
                          </a:solidFill>
                          <a:effectLst/>
                          <a:latin typeface="Arial" panose="020B0604020202020204" pitchFamily="34" charset="0"/>
                        </a:rPr>
                        <a:t>C</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C00000"/>
                    </a:solidFill>
                  </a:tcPr>
                </a:tc>
                <a:extLst>
                  <a:ext uri="{0D108BD9-81ED-4DB2-BD59-A6C34878D82A}">
                    <a16:rowId xmlns:a16="http://schemas.microsoft.com/office/drawing/2014/main" val="2711063616"/>
                  </a:ext>
                </a:extLst>
              </a:tr>
              <a:tr h="167640">
                <a:tc>
                  <a:txBody>
                    <a:bodyPr/>
                    <a:lstStyle/>
                    <a:p>
                      <a:pPr algn="l" fontAlgn="ctr"/>
                      <a:r>
                        <a:rPr lang="en-US" sz="1150" b="0" i="0" u="none" strike="noStrike">
                          <a:solidFill>
                            <a:srgbClr val="212121"/>
                          </a:solidFill>
                          <a:effectLst/>
                          <a:latin typeface="Arial" panose="020B0604020202020204" pitchFamily="34" charset="0"/>
                        </a:rPr>
                        <a:t>Equity Risk Premiun</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FFFFF"/>
                    </a:solidFill>
                  </a:tcPr>
                </a:tc>
                <a:tc>
                  <a:txBody>
                    <a:bodyPr/>
                    <a:lstStyle/>
                    <a:p>
                      <a:pPr algn="ctr" fontAlgn="ctr"/>
                      <a:r>
                        <a:rPr lang="en-US" sz="1150" b="0" i="0" u="none" strike="noStrike">
                          <a:solidFill>
                            <a:srgbClr val="212121"/>
                          </a:solidFill>
                          <a:effectLst/>
                          <a:latin typeface="Arial" panose="020B0604020202020204" pitchFamily="34" charset="0"/>
                        </a:rPr>
                        <a:t>4.00%</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FFFFF"/>
                    </a:solidFill>
                  </a:tcPr>
                </a:tc>
                <a:tc>
                  <a:txBody>
                    <a:bodyPr/>
                    <a:lstStyle/>
                    <a:p>
                      <a:pPr algn="ctr" fontAlgn="ctr"/>
                      <a:r>
                        <a:rPr lang="en-US" sz="1150" b="0" i="0" u="none" strike="noStrike">
                          <a:solidFill>
                            <a:srgbClr val="212121"/>
                          </a:solidFill>
                          <a:effectLst/>
                          <a:latin typeface="Arial" panose="020B0604020202020204" pitchFamily="34" charset="0"/>
                        </a:rPr>
                        <a:t>3.60%</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FFFFF"/>
                    </a:solidFill>
                  </a:tcPr>
                </a:tc>
                <a:tc>
                  <a:txBody>
                    <a:bodyPr/>
                    <a:lstStyle/>
                    <a:p>
                      <a:pPr algn="ctr" fontAlgn="ctr"/>
                      <a:r>
                        <a:rPr lang="en-US" sz="1150" b="0" i="0" u="none" strike="noStrike">
                          <a:solidFill>
                            <a:srgbClr val="212121"/>
                          </a:solidFill>
                          <a:effectLst/>
                          <a:latin typeface="Arial" panose="020B0604020202020204" pitchFamily="34" charset="0"/>
                        </a:rPr>
                        <a:t>3.00%</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FFFFF"/>
                    </a:solidFill>
                  </a:tcPr>
                </a:tc>
                <a:extLst>
                  <a:ext uri="{0D108BD9-81ED-4DB2-BD59-A6C34878D82A}">
                    <a16:rowId xmlns:a16="http://schemas.microsoft.com/office/drawing/2014/main" val="2705755697"/>
                  </a:ext>
                </a:extLst>
              </a:tr>
              <a:tr h="167640">
                <a:tc>
                  <a:txBody>
                    <a:bodyPr/>
                    <a:lstStyle/>
                    <a:p>
                      <a:pPr algn="l" fontAlgn="ctr"/>
                      <a:r>
                        <a:rPr lang="en-US" sz="1150" b="1" i="0" u="none" strike="noStrike">
                          <a:solidFill>
                            <a:srgbClr val="212121"/>
                          </a:solidFill>
                          <a:effectLst/>
                          <a:latin typeface="Arial" panose="020B0604020202020204" pitchFamily="34" charset="0"/>
                        </a:rPr>
                        <a:t>Cost of Equity </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8CBAD"/>
                    </a:solidFill>
                  </a:tcPr>
                </a:tc>
                <a:tc>
                  <a:txBody>
                    <a:bodyPr/>
                    <a:lstStyle/>
                    <a:p>
                      <a:pPr algn="ctr" fontAlgn="ctr"/>
                      <a:r>
                        <a:rPr lang="en-US" sz="1150" b="1" i="0" u="none" strike="noStrike">
                          <a:solidFill>
                            <a:srgbClr val="212121"/>
                          </a:solidFill>
                          <a:effectLst/>
                          <a:latin typeface="Arial" panose="020B0604020202020204" pitchFamily="34" charset="0"/>
                        </a:rPr>
                        <a:t>7.44%</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8CBAD"/>
                    </a:solidFill>
                  </a:tcPr>
                </a:tc>
                <a:tc>
                  <a:txBody>
                    <a:bodyPr/>
                    <a:lstStyle/>
                    <a:p>
                      <a:pPr algn="ctr" fontAlgn="ctr"/>
                      <a:r>
                        <a:rPr lang="en-US" sz="1150" b="1" i="0" u="none" strike="noStrike">
                          <a:solidFill>
                            <a:srgbClr val="212121"/>
                          </a:solidFill>
                          <a:effectLst/>
                          <a:latin typeface="Arial" panose="020B0604020202020204" pitchFamily="34" charset="0"/>
                        </a:rPr>
                        <a:t>6.93%</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8CBAD"/>
                    </a:solidFill>
                  </a:tcPr>
                </a:tc>
                <a:tc>
                  <a:txBody>
                    <a:bodyPr/>
                    <a:lstStyle/>
                    <a:p>
                      <a:pPr algn="ctr" fontAlgn="ctr"/>
                      <a:r>
                        <a:rPr lang="en-US" sz="1150" b="1" i="0" u="none" strike="noStrike" dirty="0">
                          <a:solidFill>
                            <a:srgbClr val="212121"/>
                          </a:solidFill>
                          <a:effectLst/>
                          <a:latin typeface="Arial" panose="020B0604020202020204" pitchFamily="34" charset="0"/>
                        </a:rPr>
                        <a:t>8.22%</a:t>
                      </a:r>
                    </a:p>
                  </a:txBody>
                  <a:tcPr marL="0" marR="0" marT="0" marB="0" anchor="ctr">
                    <a:lnL w="6350" cap="flat" cmpd="sng" algn="ctr">
                      <a:solidFill>
                        <a:srgbClr val="404040"/>
                      </a:solidFill>
                      <a:prstDash val="dot"/>
                      <a:round/>
                      <a:headEnd type="none" w="med" len="med"/>
                      <a:tailEnd type="none" w="med" len="med"/>
                    </a:lnL>
                    <a:lnR w="6350" cap="flat" cmpd="sng" algn="ctr">
                      <a:solidFill>
                        <a:srgbClr val="404040"/>
                      </a:solidFill>
                      <a:prstDash val="dot"/>
                      <a:round/>
                      <a:headEnd type="none" w="med" len="med"/>
                      <a:tailEnd type="none" w="med" len="med"/>
                    </a:lnR>
                    <a:lnT w="6350" cap="flat" cmpd="sng" algn="ctr">
                      <a:solidFill>
                        <a:srgbClr val="404040"/>
                      </a:solidFill>
                      <a:prstDash val="dot"/>
                      <a:round/>
                      <a:headEnd type="none" w="med" len="med"/>
                      <a:tailEnd type="none" w="med" len="med"/>
                    </a:lnT>
                    <a:lnB w="6350" cap="flat" cmpd="sng" algn="ctr">
                      <a:solidFill>
                        <a:srgbClr val="404040"/>
                      </a:solidFill>
                      <a:prstDash val="dot"/>
                      <a:round/>
                      <a:headEnd type="none" w="med" len="med"/>
                      <a:tailEnd type="none" w="med" len="med"/>
                    </a:lnB>
                    <a:solidFill>
                      <a:srgbClr val="F8CBAD"/>
                    </a:solidFill>
                  </a:tcPr>
                </a:tc>
                <a:extLst>
                  <a:ext uri="{0D108BD9-81ED-4DB2-BD59-A6C34878D82A}">
                    <a16:rowId xmlns:a16="http://schemas.microsoft.com/office/drawing/2014/main" val="3702444004"/>
                  </a:ext>
                </a:extLst>
              </a:tr>
            </a:tbl>
          </a:graphicData>
        </a:graphic>
      </p:graphicFrame>
      <p:sp>
        <p:nvSpPr>
          <p:cNvPr id="2" name="Oval 1"/>
          <p:cNvSpPr/>
          <p:nvPr/>
        </p:nvSpPr>
        <p:spPr>
          <a:xfrm>
            <a:off x="4170717" y="3539188"/>
            <a:ext cx="492944" cy="381549"/>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ítulo 1">
            <a:extLst>
              <a:ext uri="{FF2B5EF4-FFF2-40B4-BE49-F238E27FC236}">
                <a16:creationId xmlns:a16="http://schemas.microsoft.com/office/drawing/2014/main" id="{844E926A-2A51-223D-417D-C153994AC37F}"/>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DFA84D09-6219-2C47-9C25-7B5ED2201BE9}"/>
              </a:ext>
            </a:extLst>
          </p:cNvPr>
          <p:cNvSpPr txBox="1"/>
          <p:nvPr/>
        </p:nvSpPr>
        <p:spPr>
          <a:xfrm>
            <a:off x="763497" y="770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9" name="Rectangle 4">
            <a:extLst>
              <a:ext uri="{FF2B5EF4-FFF2-40B4-BE49-F238E27FC236}">
                <a16:creationId xmlns:a16="http://schemas.microsoft.com/office/drawing/2014/main" id="{7C4866DD-B2DC-5AC1-7874-63A2DCBC26A3}"/>
              </a:ext>
            </a:extLst>
          </p:cNvPr>
          <p:cNvSpPr/>
          <p:nvPr/>
        </p:nvSpPr>
        <p:spPr>
          <a:xfrm>
            <a:off x="763496" y="1042584"/>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12" name="Rectangle 4">
            <a:extLst>
              <a:ext uri="{FF2B5EF4-FFF2-40B4-BE49-F238E27FC236}">
                <a16:creationId xmlns:a16="http://schemas.microsoft.com/office/drawing/2014/main" id="{3F24E9B9-3784-4C8F-1727-BCE9D8E81422}"/>
              </a:ext>
            </a:extLst>
          </p:cNvPr>
          <p:cNvSpPr/>
          <p:nvPr/>
        </p:nvSpPr>
        <p:spPr>
          <a:xfrm>
            <a:off x="502060" y="1362837"/>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2.     Equity and Equity Valuation CAPM and SML:  </a:t>
            </a:r>
          </a:p>
        </p:txBody>
      </p:sp>
    </p:spTree>
    <p:extLst>
      <p:ext uri="{BB962C8B-B14F-4D97-AF65-F5344CB8AC3E}">
        <p14:creationId xmlns:p14="http://schemas.microsoft.com/office/powerpoint/2010/main" val="51473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4466" y="1618501"/>
            <a:ext cx="4203126" cy="3100849"/>
          </a:xfrm>
          <a:prstGeom prst="rect">
            <a:avLst/>
          </a:prstGeom>
        </p:spPr>
        <p:txBody>
          <a:bodyPr wrap="square">
            <a:spAutoFit/>
          </a:bodyPr>
          <a:lstStyle/>
          <a:p>
            <a:pPr lvl="1"/>
            <a:r>
              <a:rPr lang="en-US" sz="1150" dirty="0">
                <a:latin typeface="Arial" panose="020B0604020202020204" pitchFamily="34" charset="0"/>
                <a:cs typeface="Arial" panose="020B0604020202020204" pitchFamily="34" charset="0"/>
              </a:rPr>
              <a:t>Security Market Line </a:t>
            </a:r>
            <a:r>
              <a:rPr lang="en-US" sz="1150" dirty="0">
                <a:solidFill>
                  <a:srgbClr val="C00000"/>
                </a:solidFill>
                <a:latin typeface="Arial" panose="020B0604020202020204" pitchFamily="34" charset="0"/>
                <a:cs typeface="Arial" panose="020B0604020202020204" pitchFamily="34" charset="0"/>
              </a:rPr>
              <a:t>SML</a:t>
            </a:r>
          </a:p>
          <a:p>
            <a:pPr lvl="1"/>
            <a:endParaRPr lang="en-US" sz="1150" dirty="0">
              <a:solidFill>
                <a:srgbClr val="C00000"/>
              </a:solidFill>
              <a:latin typeface="Arial" panose="020B0604020202020204" pitchFamily="34" charset="0"/>
              <a:cs typeface="Arial" panose="020B0604020202020204" pitchFamily="34" charset="0"/>
            </a:endParaRPr>
          </a:p>
          <a:p>
            <a:pPr marL="1200150" lvl="2" indent="-285750" fontAlgn="base">
              <a:buFont typeface="Wingdings" panose="05000000000000000000" pitchFamily="2" charset="2"/>
              <a:buChar char="ü"/>
            </a:pPr>
            <a:r>
              <a:rPr lang="en-US" sz="1150" dirty="0">
                <a:latin typeface="Arial" panose="020B0604020202020204" pitchFamily="34" charset="0"/>
                <a:cs typeface="Arial" panose="020B0604020202020204" pitchFamily="34" charset="0"/>
              </a:rPr>
              <a:t>The security market line is the theoretical line on which all capital investments lie.</a:t>
            </a:r>
          </a:p>
          <a:p>
            <a:pPr marL="1200150" lvl="2" indent="-285750" fontAlgn="base">
              <a:buFont typeface="Wingdings" panose="05000000000000000000" pitchFamily="2" charset="2"/>
              <a:buChar char="ü"/>
            </a:pPr>
            <a:r>
              <a:rPr lang="en-US" sz="1150" dirty="0">
                <a:latin typeface="Arial" panose="020B0604020202020204" pitchFamily="34" charset="0"/>
                <a:cs typeface="Arial" panose="020B0604020202020204" pitchFamily="34" charset="0"/>
              </a:rPr>
              <a:t>Investors want higher expected returns for more risk.</a:t>
            </a:r>
          </a:p>
          <a:p>
            <a:pPr marL="1200150" lvl="2" indent="-285750" fontAlgn="base">
              <a:buFont typeface="Wingdings" panose="05000000000000000000" pitchFamily="2" charset="2"/>
              <a:buChar char="ü"/>
            </a:pPr>
            <a:r>
              <a:rPr lang="en-US" sz="1150" dirty="0">
                <a:latin typeface="Arial" panose="020B0604020202020204" pitchFamily="34" charset="0"/>
                <a:cs typeface="Arial" panose="020B0604020202020204" pitchFamily="34" charset="0"/>
              </a:rPr>
              <a:t>The SML displays the expected rate of return of a security as a function of systematic, non-diversifiable risk.</a:t>
            </a:r>
          </a:p>
          <a:p>
            <a:pPr marL="1200150" lvl="2" indent="-285750" fontAlgn="base">
              <a:buFont typeface="Wingdings" panose="05000000000000000000" pitchFamily="2" charset="2"/>
              <a:buChar char="ü"/>
            </a:pPr>
            <a:r>
              <a:rPr lang="en-US" sz="1150" dirty="0">
                <a:latin typeface="Arial" panose="020B0604020202020204" pitchFamily="34" charset="0"/>
                <a:cs typeface="Arial" panose="020B0604020202020204" pitchFamily="34" charset="0"/>
              </a:rPr>
              <a:t>The location of a financial instrument above, below, or on the security market line will lead to consequences for a company’s cost of capital.</a:t>
            </a:r>
          </a:p>
          <a:p>
            <a:pPr marL="1200150" lvl="2" indent="-285750" fontAlgn="base">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200150" lvl="2" indent="-285750" fontAlgn="base">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lvl="1"/>
            <a:endParaRPr lang="en-US" sz="1150"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 </a:t>
            </a:r>
            <a:endParaRPr lang="en-US" sz="1150"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548569" y="2624788"/>
            <a:ext cx="2841876" cy="1745929"/>
          </a:xfrm>
          <a:prstGeom prst="rect">
            <a:avLst/>
          </a:prstGeom>
        </p:spPr>
      </p:pic>
      <p:sp>
        <p:nvSpPr>
          <p:cNvPr id="3" name="Rectangle 2"/>
          <p:cNvSpPr/>
          <p:nvPr/>
        </p:nvSpPr>
        <p:spPr>
          <a:xfrm>
            <a:off x="5975763" y="1310691"/>
            <a:ext cx="1757637" cy="1200329"/>
          </a:xfrm>
          <a:prstGeom prst="rect">
            <a:avLst/>
          </a:prstGeom>
        </p:spPr>
        <p:txBody>
          <a:bodyPr wrap="square">
            <a:spAutoFit/>
          </a:bodyPr>
          <a:lstStyle/>
          <a:p>
            <a:r>
              <a:rPr lang="en-US" sz="900" dirty="0">
                <a:solidFill>
                  <a:srgbClr val="373D3F"/>
                </a:solidFill>
                <a:latin typeface="Arial" panose="020B0604020202020204" pitchFamily="34" charset="0"/>
                <a:cs typeface="Arial" panose="020B0604020202020204" pitchFamily="34" charset="0"/>
              </a:rPr>
              <a:t>A project plotted below the SML would have a </a:t>
            </a:r>
            <a:r>
              <a:rPr lang="en-US" sz="900" i="1" dirty="0">
                <a:solidFill>
                  <a:srgbClr val="373D3F"/>
                </a:solidFill>
                <a:latin typeface="Arial" panose="020B0604020202020204" pitchFamily="34" charset="0"/>
                <a:cs typeface="Arial" panose="020B0604020202020204" pitchFamily="34" charset="0"/>
              </a:rPr>
              <a:t>low </a:t>
            </a:r>
            <a:r>
              <a:rPr lang="en-US" sz="900" dirty="0">
                <a:solidFill>
                  <a:srgbClr val="373D3F"/>
                </a:solidFill>
                <a:latin typeface="Arial" panose="020B0604020202020204" pitchFamily="34" charset="0"/>
                <a:cs typeface="Arial" panose="020B0604020202020204" pitchFamily="34" charset="0"/>
              </a:rPr>
              <a:t>expected return and a </a:t>
            </a:r>
            <a:r>
              <a:rPr lang="en-US" sz="900" i="1" dirty="0">
                <a:solidFill>
                  <a:srgbClr val="373D3F"/>
                </a:solidFill>
                <a:latin typeface="Arial" panose="020B0604020202020204" pitchFamily="34" charset="0"/>
                <a:cs typeface="Arial" panose="020B0604020202020204" pitchFamily="34" charset="0"/>
              </a:rPr>
              <a:t>high price</a:t>
            </a:r>
            <a:r>
              <a:rPr lang="en-US" sz="900" dirty="0">
                <a:solidFill>
                  <a:srgbClr val="373D3F"/>
                </a:solidFill>
                <a:latin typeface="Arial" panose="020B0604020202020204" pitchFamily="34" charset="0"/>
                <a:cs typeface="Arial" panose="020B0604020202020204" pitchFamily="34" charset="0"/>
              </a:rPr>
              <a:t>: This is attractive from the perspective of a company raising capital; but would not make sense for a rational </a:t>
            </a:r>
            <a:r>
              <a:rPr lang="en-US" sz="900" i="1" dirty="0">
                <a:solidFill>
                  <a:srgbClr val="373D3F"/>
                </a:solidFill>
                <a:latin typeface="Arial" panose="020B0604020202020204" pitchFamily="34" charset="0"/>
                <a:cs typeface="Arial" panose="020B0604020202020204" pitchFamily="34" charset="0"/>
              </a:rPr>
              <a:t>investor.</a:t>
            </a:r>
            <a:endParaRPr lang="en-US" sz="900" dirty="0">
              <a:latin typeface="Arial" panose="020B0604020202020204" pitchFamily="34" charset="0"/>
              <a:cs typeface="Arial" panose="020B0604020202020204" pitchFamily="34" charset="0"/>
            </a:endParaRPr>
          </a:p>
        </p:txBody>
      </p:sp>
      <p:sp>
        <p:nvSpPr>
          <p:cNvPr id="6" name="Left Brace 5"/>
          <p:cNvSpPr/>
          <p:nvPr/>
        </p:nvSpPr>
        <p:spPr>
          <a:xfrm>
            <a:off x="5532451" y="2749778"/>
            <a:ext cx="259518" cy="133541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285750" indent="-285750" algn="ctr">
              <a:buFont typeface="Arial" panose="020B0604020202020204" pitchFamily="34" charset="0"/>
              <a:buChar char="•"/>
            </a:pPr>
            <a:endParaRPr lang="en-US"/>
          </a:p>
        </p:txBody>
      </p:sp>
      <p:sp>
        <p:nvSpPr>
          <p:cNvPr id="9" name="Oval 8"/>
          <p:cNvSpPr/>
          <p:nvPr/>
        </p:nvSpPr>
        <p:spPr>
          <a:xfrm flipH="1" flipV="1">
            <a:off x="6124503" y="3052385"/>
            <a:ext cx="121375" cy="105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H="1" flipV="1">
            <a:off x="6276903" y="3204785"/>
            <a:ext cx="121375" cy="105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flipH="1" flipV="1">
            <a:off x="7257474" y="2979276"/>
            <a:ext cx="121375" cy="105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flipH="1" flipV="1">
            <a:off x="7152988" y="3769782"/>
            <a:ext cx="121375" cy="105253"/>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flipH="1" flipV="1">
            <a:off x="7672713" y="3204785"/>
            <a:ext cx="121375" cy="105253"/>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180035" y="3310038"/>
            <a:ext cx="383438"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Yes</a:t>
            </a:r>
          </a:p>
        </p:txBody>
      </p:sp>
      <p:sp>
        <p:nvSpPr>
          <p:cNvPr id="16" name="TextBox 15"/>
          <p:cNvSpPr txBox="1"/>
          <p:nvPr/>
        </p:nvSpPr>
        <p:spPr>
          <a:xfrm>
            <a:off x="8594244" y="3432834"/>
            <a:ext cx="332142"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No</a:t>
            </a:r>
          </a:p>
        </p:txBody>
      </p:sp>
      <p:sp>
        <p:nvSpPr>
          <p:cNvPr id="17" name="Right Brace 16"/>
          <p:cNvSpPr/>
          <p:nvPr/>
        </p:nvSpPr>
        <p:spPr>
          <a:xfrm>
            <a:off x="8144081" y="2920817"/>
            <a:ext cx="322342" cy="1230164"/>
          </a:xfrm>
          <a:prstGeom prst="rightBrace">
            <a:avLst/>
          </a:prstGeom>
          <a:ln>
            <a:solidFill>
              <a:schemeClr val="accent2">
                <a:lumMod val="50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8" name="Rectangle 17"/>
          <p:cNvSpPr/>
          <p:nvPr/>
        </p:nvSpPr>
        <p:spPr>
          <a:xfrm>
            <a:off x="5565205" y="4119033"/>
            <a:ext cx="1281120" cy="200055"/>
          </a:xfrm>
          <a:prstGeom prst="rect">
            <a:avLst/>
          </a:prstGeom>
        </p:spPr>
        <p:txBody>
          <a:bodyPr wrap="none">
            <a:spAutoFit/>
          </a:bodyPr>
          <a:lstStyle/>
          <a:p>
            <a:r>
              <a:rPr lang="en-US" sz="700" dirty="0">
                <a:latin typeface="Arial" panose="020B0604020202020204" pitchFamily="34" charset="0"/>
                <a:cs typeface="Arial" panose="020B0604020202020204" pitchFamily="34" charset="0"/>
              </a:rPr>
              <a:t>courses.lumenlearning.com</a:t>
            </a:r>
          </a:p>
        </p:txBody>
      </p:sp>
      <p:sp>
        <p:nvSpPr>
          <p:cNvPr id="8" name="CuadroTexto 7">
            <a:extLst>
              <a:ext uri="{FF2B5EF4-FFF2-40B4-BE49-F238E27FC236}">
                <a16:creationId xmlns:a16="http://schemas.microsoft.com/office/drawing/2014/main" id="{A6F5CC5C-A46D-2193-78D1-43BEE96942AB}"/>
              </a:ext>
            </a:extLst>
          </p:cNvPr>
          <p:cNvSpPr txBox="1"/>
          <p:nvPr/>
        </p:nvSpPr>
        <p:spPr>
          <a:xfrm>
            <a:off x="735069" y="639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12" name="Rectangle 4">
            <a:extLst>
              <a:ext uri="{FF2B5EF4-FFF2-40B4-BE49-F238E27FC236}">
                <a16:creationId xmlns:a16="http://schemas.microsoft.com/office/drawing/2014/main" id="{CD460A8F-9CBC-75FB-9B19-AB1562E4BB11}"/>
              </a:ext>
            </a:extLst>
          </p:cNvPr>
          <p:cNvSpPr/>
          <p:nvPr/>
        </p:nvSpPr>
        <p:spPr>
          <a:xfrm>
            <a:off x="763496" y="952886"/>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19" name="Título 1">
            <a:extLst>
              <a:ext uri="{FF2B5EF4-FFF2-40B4-BE49-F238E27FC236}">
                <a16:creationId xmlns:a16="http://schemas.microsoft.com/office/drawing/2014/main" id="{F0D2E586-B3EA-19C0-7120-EEEDF64AE09F}"/>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21" name="Rectangle 4">
            <a:extLst>
              <a:ext uri="{FF2B5EF4-FFF2-40B4-BE49-F238E27FC236}">
                <a16:creationId xmlns:a16="http://schemas.microsoft.com/office/drawing/2014/main" id="{709AE46F-E084-C115-1A87-D4B5F185C27B}"/>
              </a:ext>
            </a:extLst>
          </p:cNvPr>
          <p:cNvSpPr/>
          <p:nvPr/>
        </p:nvSpPr>
        <p:spPr>
          <a:xfrm>
            <a:off x="556368" y="1248314"/>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2.     Equity and Equity Valuation CAPM and SML:  </a:t>
            </a:r>
          </a:p>
        </p:txBody>
      </p:sp>
    </p:spTree>
    <p:extLst>
      <p:ext uri="{BB962C8B-B14F-4D97-AF65-F5344CB8AC3E}">
        <p14:creationId xmlns:p14="http://schemas.microsoft.com/office/powerpoint/2010/main" val="499334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096" y="1542856"/>
            <a:ext cx="7402903" cy="3170099"/>
          </a:xfrm>
          <a:prstGeom prst="rect">
            <a:avLst/>
          </a:prstGeom>
        </p:spPr>
        <p:txBody>
          <a:bodyPr wrap="square">
            <a:spAutoFit/>
          </a:bodyPr>
          <a:lstStyle/>
          <a:p>
            <a:pPr marL="1085850" lvl="2"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Companies obtain debt financing privately through source new funds by issuing debt to the public:</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Debt financing: the issuer (borrower) issues debt securities like corporate bonds or notes.</a:t>
            </a:r>
          </a:p>
          <a:p>
            <a:pPr marL="1543050" lvl="3"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Companies are borrowers because they exchange securities for cash needed to execute projects.</a:t>
            </a:r>
          </a:p>
          <a:p>
            <a:pPr marL="1543050" lvl="3"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The issuer will be repaying the debt (capital and interest) according to the specified schedule.</a:t>
            </a:r>
          </a:p>
          <a:p>
            <a:pPr marL="1543050" lvl="3"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The drawback of borrowing money through debt is that borrowers need to make interest payments, as well as principal repayments, on time - failure to do so may lead the borrower to default or bankruptcy.</a:t>
            </a:r>
          </a:p>
          <a:p>
            <a:pPr marL="1543050" lvl="3"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Firms can deduct their interest payments before paying taxes, but dividends are not tax deductible.</a:t>
            </a:r>
          </a:p>
          <a:p>
            <a:pPr marL="628650" lvl="1" indent="-171450">
              <a:buFont typeface="Arial" panose="020B0604020202020204" pitchFamily="34" charset="0"/>
              <a:buChar char="•"/>
            </a:pPr>
            <a:endParaRPr lang="en-US" sz="115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56BDD6D-F53D-46A5-BEAE-5D4DF0669FD4}"/>
              </a:ext>
            </a:extLst>
          </p:cNvPr>
          <p:cNvSpPr txBox="1"/>
          <p:nvPr/>
        </p:nvSpPr>
        <p:spPr>
          <a:xfrm>
            <a:off x="735069" y="639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4E33E4CD-8F87-138A-050E-422995757862}"/>
              </a:ext>
            </a:extLst>
          </p:cNvPr>
          <p:cNvSpPr/>
          <p:nvPr/>
        </p:nvSpPr>
        <p:spPr>
          <a:xfrm>
            <a:off x="763496" y="952886"/>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6" name="Título 1">
            <a:extLst>
              <a:ext uri="{FF2B5EF4-FFF2-40B4-BE49-F238E27FC236}">
                <a16:creationId xmlns:a16="http://schemas.microsoft.com/office/drawing/2014/main" id="{A1EF7F46-1105-C9BD-9392-9CCC853584B1}"/>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Rectangle 4">
            <a:extLst>
              <a:ext uri="{FF2B5EF4-FFF2-40B4-BE49-F238E27FC236}">
                <a16:creationId xmlns:a16="http://schemas.microsoft.com/office/drawing/2014/main" id="{1A89B0CD-F73E-9E0D-4D33-4CAF4EF545E6}"/>
              </a:ext>
            </a:extLst>
          </p:cNvPr>
          <p:cNvSpPr/>
          <p:nvPr/>
        </p:nvSpPr>
        <p:spPr>
          <a:xfrm>
            <a:off x="313374" y="1273552"/>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3.     Bonds and Bond Valuation – Interest rates and taxes  </a:t>
            </a:r>
          </a:p>
        </p:txBody>
      </p:sp>
    </p:spTree>
    <p:extLst>
      <p:ext uri="{BB962C8B-B14F-4D97-AF65-F5344CB8AC3E}">
        <p14:creationId xmlns:p14="http://schemas.microsoft.com/office/powerpoint/2010/main" val="3727175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755" y="1651838"/>
            <a:ext cx="7400188" cy="2477601"/>
          </a:xfrm>
          <a:prstGeom prst="rect">
            <a:avLst/>
          </a:prstGeom>
        </p:spPr>
        <p:txBody>
          <a:bodyPr wrap="square">
            <a:spAutoFit/>
          </a:bodyPr>
          <a:lstStyle/>
          <a:p>
            <a:pPr lvl="2"/>
            <a:r>
              <a:rPr lang="en-US" sz="1100" dirty="0">
                <a:latin typeface="Arial" panose="020B0604020202020204" pitchFamily="34" charset="0"/>
                <a:cs typeface="Arial" panose="020B0604020202020204" pitchFamily="34" charset="0"/>
              </a:rPr>
              <a:t>Issuing Debt – Debt Financing: Cost considerations</a:t>
            </a:r>
          </a:p>
          <a:p>
            <a:pPr lvl="2"/>
            <a:endParaRPr lang="en-US" sz="1100" dirty="0">
              <a:latin typeface="Arial" panose="020B0604020202020204" pitchFamily="34" charset="0"/>
              <a:cs typeface="Arial" panose="020B0604020202020204" pitchFamily="34" charset="0"/>
            </a:endParaRPr>
          </a:p>
          <a:p>
            <a:pPr lvl="2"/>
            <a:r>
              <a:rPr lang="en-US" sz="1100" dirty="0">
                <a:latin typeface="Arial" panose="020B0604020202020204" pitchFamily="34" charset="0"/>
                <a:cs typeface="Arial" panose="020B0604020202020204" pitchFamily="34" charset="0"/>
              </a:rPr>
              <a:t>Example</a:t>
            </a:r>
          </a:p>
          <a:p>
            <a:pPr lvl="2"/>
            <a:endParaRPr lang="en-US" sz="1100" dirty="0">
              <a:latin typeface="Arial" panose="020B0604020202020204" pitchFamily="34" charset="0"/>
              <a:cs typeface="Arial" panose="020B0604020202020204" pitchFamily="34" charset="0"/>
            </a:endParaRPr>
          </a:p>
          <a:p>
            <a:pPr lvl="2"/>
            <a:r>
              <a:rPr lang="en-US" sz="1100" i="1" dirty="0">
                <a:latin typeface="Arial" panose="020B0604020202020204" pitchFamily="34" charset="0"/>
                <a:cs typeface="Arial" panose="020B0604020202020204" pitchFamily="34" charset="0"/>
              </a:rPr>
              <a:t>The Vessel Elul Manufacturing Corp. (VEMC) issued €100 million of debt with a 7% interest (coupon) in Nov. 19 to finance the acquisition of a new facility. Today, management wants to finance the facility expansion with a new issue of bonds, but the interest rates had increased (bond prices decreased), and bonds yield 8%. What is the cost of the new debt? </a:t>
            </a:r>
          </a:p>
          <a:p>
            <a:pPr lvl="3"/>
            <a:endParaRPr lang="en-US" sz="1100" dirty="0">
              <a:latin typeface="Arial" panose="020B0604020202020204" pitchFamily="34" charset="0"/>
              <a:cs typeface="Arial" panose="020B0604020202020204" pitchFamily="34" charset="0"/>
            </a:endParaRPr>
          </a:p>
          <a:p>
            <a:pPr marL="2000250" lvl="4"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the old bonds are selling at 8%t, the new debt will not sell at a lower yield, and the cost of the new debt must be around 8% </a:t>
            </a:r>
          </a:p>
          <a:p>
            <a:pPr marL="2000250" lvl="4"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7% is a historical number with no relevance today</a:t>
            </a:r>
          </a:p>
          <a:p>
            <a:pPr marL="2000250" lvl="4"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If a business issues debt for the first time, management should seek advise on the yield from an expert, and the yield is considered the cost of debt</a:t>
            </a:r>
          </a:p>
        </p:txBody>
      </p:sp>
      <p:sp>
        <p:nvSpPr>
          <p:cNvPr id="2" name="CuadroTexto 1">
            <a:extLst>
              <a:ext uri="{FF2B5EF4-FFF2-40B4-BE49-F238E27FC236}">
                <a16:creationId xmlns:a16="http://schemas.microsoft.com/office/drawing/2014/main" id="{2A6C2ACA-2053-444C-63BB-DF4E55ED4933}"/>
              </a:ext>
            </a:extLst>
          </p:cNvPr>
          <p:cNvSpPr txBox="1"/>
          <p:nvPr/>
        </p:nvSpPr>
        <p:spPr>
          <a:xfrm>
            <a:off x="735069" y="639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4E256C9C-3E09-7DE0-8126-385424D55204}"/>
              </a:ext>
            </a:extLst>
          </p:cNvPr>
          <p:cNvSpPr/>
          <p:nvPr/>
        </p:nvSpPr>
        <p:spPr>
          <a:xfrm>
            <a:off x="763496" y="952886"/>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6" name="Título 1">
            <a:extLst>
              <a:ext uri="{FF2B5EF4-FFF2-40B4-BE49-F238E27FC236}">
                <a16:creationId xmlns:a16="http://schemas.microsoft.com/office/drawing/2014/main" id="{67888C2B-BCD3-EA49-9EA0-FA9AC90C80BD}"/>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Rectangle 4">
            <a:extLst>
              <a:ext uri="{FF2B5EF4-FFF2-40B4-BE49-F238E27FC236}">
                <a16:creationId xmlns:a16="http://schemas.microsoft.com/office/drawing/2014/main" id="{7484F001-141F-B695-51D9-2A7C6DA7F837}"/>
              </a:ext>
            </a:extLst>
          </p:cNvPr>
          <p:cNvSpPr/>
          <p:nvPr/>
        </p:nvSpPr>
        <p:spPr>
          <a:xfrm>
            <a:off x="0" y="1265770"/>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3.     Bonds and Bond Valuation – Interest rates and taxes  </a:t>
            </a:r>
          </a:p>
        </p:txBody>
      </p:sp>
    </p:spTree>
    <p:extLst>
      <p:ext uri="{BB962C8B-B14F-4D97-AF65-F5344CB8AC3E}">
        <p14:creationId xmlns:p14="http://schemas.microsoft.com/office/powerpoint/2010/main" val="288245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6BDD6D-F53D-46A5-BEAE-5D4DF0669FD4}"/>
              </a:ext>
            </a:extLst>
          </p:cNvPr>
          <p:cNvSpPr txBox="1"/>
          <p:nvPr/>
        </p:nvSpPr>
        <p:spPr>
          <a:xfrm>
            <a:off x="735069" y="639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4E33E4CD-8F87-138A-050E-422995757862}"/>
              </a:ext>
            </a:extLst>
          </p:cNvPr>
          <p:cNvSpPr/>
          <p:nvPr/>
        </p:nvSpPr>
        <p:spPr>
          <a:xfrm>
            <a:off x="763496" y="952886"/>
            <a:ext cx="3808503"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Sources of Capital</a:t>
            </a:r>
          </a:p>
        </p:txBody>
      </p:sp>
      <p:sp>
        <p:nvSpPr>
          <p:cNvPr id="6" name="Título 1">
            <a:extLst>
              <a:ext uri="{FF2B5EF4-FFF2-40B4-BE49-F238E27FC236}">
                <a16:creationId xmlns:a16="http://schemas.microsoft.com/office/drawing/2014/main" id="{A1EF7F46-1105-C9BD-9392-9CCC853584B1}"/>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Rectangle 4">
            <a:extLst>
              <a:ext uri="{FF2B5EF4-FFF2-40B4-BE49-F238E27FC236}">
                <a16:creationId xmlns:a16="http://schemas.microsoft.com/office/drawing/2014/main" id="{1A89B0CD-F73E-9E0D-4D33-4CAF4EF545E6}"/>
              </a:ext>
            </a:extLst>
          </p:cNvPr>
          <p:cNvSpPr/>
          <p:nvPr/>
        </p:nvSpPr>
        <p:spPr>
          <a:xfrm>
            <a:off x="313374" y="1273552"/>
            <a:ext cx="5841910" cy="269304"/>
          </a:xfrm>
          <a:prstGeom prst="rect">
            <a:avLst/>
          </a:prstGeom>
        </p:spPr>
        <p:txBody>
          <a:bodyPr wrap="square">
            <a:spAutoFit/>
          </a:bodyPr>
          <a:lstStyle/>
          <a:p>
            <a:pPr lvl="2"/>
            <a:r>
              <a:rPr lang="en-US" sz="1150" dirty="0">
                <a:latin typeface="Arial" panose="020B0604020202020204" pitchFamily="34" charset="0"/>
                <a:cs typeface="Arial" panose="020B0604020202020204" pitchFamily="34" charset="0"/>
              </a:rPr>
              <a:t>3.     Bonds and Bond Valuation – Interest rates and taxes  </a:t>
            </a:r>
          </a:p>
        </p:txBody>
      </p:sp>
      <p:sp>
        <p:nvSpPr>
          <p:cNvPr id="8" name="CuadroTexto 7">
            <a:extLst>
              <a:ext uri="{FF2B5EF4-FFF2-40B4-BE49-F238E27FC236}">
                <a16:creationId xmlns:a16="http://schemas.microsoft.com/office/drawing/2014/main" id="{B75A2B32-74F3-EF16-EA26-57B7E034CC3B}"/>
              </a:ext>
            </a:extLst>
          </p:cNvPr>
          <p:cNvSpPr txBox="1"/>
          <p:nvPr/>
        </p:nvSpPr>
        <p:spPr>
          <a:xfrm>
            <a:off x="-92776" y="1746211"/>
            <a:ext cx="6502400" cy="461665"/>
          </a:xfrm>
          <a:prstGeom prst="rect">
            <a:avLst/>
          </a:prstGeom>
          <a:noFill/>
        </p:spPr>
        <p:txBody>
          <a:bodyPr wrap="square">
            <a:spAutoFit/>
          </a:bodyPr>
          <a:lstStyle/>
          <a:p>
            <a:pPr lvl="2"/>
            <a:r>
              <a:rPr lang="en-GB" sz="1200" dirty="0">
                <a:solidFill>
                  <a:srgbClr val="C00000"/>
                </a:solidFill>
                <a:latin typeface="Arial" panose="020B0604020202020204" pitchFamily="34" charset="0"/>
                <a:cs typeface="Arial" panose="020B0604020202020204" pitchFamily="34" charset="0"/>
              </a:rPr>
              <a:t>The cost of debt financing is related to the bond interest YTM, or the reference of the industry by one of the rating agencies like S&amp;P or Fitch Rating.</a:t>
            </a:r>
            <a:endParaRPr lang="en-US" sz="1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81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0331" y="1306213"/>
            <a:ext cx="7523000" cy="3631763"/>
          </a:xfrm>
          <a:prstGeom prst="rect">
            <a:avLst/>
          </a:prstGeom>
        </p:spPr>
        <p:txBody>
          <a:bodyPr wrap="square">
            <a:spAutoFit/>
          </a:bodyPr>
          <a:lstStyle/>
          <a:p>
            <a:endParaRPr lang="en-US" sz="1150" b="1"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Debt (Bonds) vs Equity (Stock) Financing – which is best for a particular business and why? </a:t>
            </a:r>
          </a:p>
          <a:p>
            <a:pPr marL="628650" lvl="1"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Debt and equity financing are two very different ways of financing businesses.</a:t>
            </a:r>
          </a:p>
          <a:p>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	Pros and Cons of Equity Financing</a:t>
            </a:r>
          </a:p>
          <a:p>
            <a:r>
              <a:rPr lang="en-US" sz="1150" dirty="0">
                <a:latin typeface="Arial" panose="020B0604020202020204" pitchFamily="34" charset="0"/>
                <a:cs typeface="Arial" panose="020B0604020202020204" pitchFamily="34" charset="0"/>
              </a:rPr>
              <a:t>	</a:t>
            </a:r>
            <a:endParaRPr lang="en-US" sz="1150" b="1" dirty="0">
              <a:latin typeface="Arial" panose="020B0604020202020204" pitchFamily="34" charset="0"/>
              <a:cs typeface="Arial" panose="020B0604020202020204" pitchFamily="34" charset="0"/>
            </a:endParaRPr>
          </a:p>
          <a:p>
            <a:r>
              <a:rPr lang="en-US" sz="1150" b="1" dirty="0">
                <a:latin typeface="Arial" panose="020B0604020202020204" pitchFamily="34" charset="0"/>
                <a:cs typeface="Arial" panose="020B0604020202020204" pitchFamily="34" charset="0"/>
              </a:rPr>
              <a:t>`	Pros:</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No obligation to pay dividends on equity.</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Possible industry experience and connections from right investors.</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Investors’ money doesn’t have to be returned if business fails.</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Improves financial health of business by reducing leverage.</a:t>
            </a:r>
          </a:p>
          <a:p>
            <a:r>
              <a:rPr lang="en-US" sz="1150" dirty="0">
                <a:latin typeface="Arial" panose="020B0604020202020204" pitchFamily="34" charset="0"/>
                <a:cs typeface="Arial" panose="020B0604020202020204" pitchFamily="34" charset="0"/>
              </a:rPr>
              <a:t>	</a:t>
            </a:r>
            <a:endParaRPr lang="en-US" sz="1150" b="1" dirty="0">
              <a:latin typeface="Arial" panose="020B0604020202020204" pitchFamily="34" charset="0"/>
              <a:cs typeface="Arial" panose="020B0604020202020204" pitchFamily="34" charset="0"/>
            </a:endParaRPr>
          </a:p>
          <a:p>
            <a:r>
              <a:rPr lang="en-US" sz="1150" b="1" dirty="0">
                <a:latin typeface="Arial" panose="020B0604020202020204" pitchFamily="34" charset="0"/>
                <a:cs typeface="Arial" panose="020B0604020202020204" pitchFamily="34" charset="0"/>
              </a:rPr>
              <a:t>	Cons:</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Having to give up a portion of ownership.</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Higher equity issuing costs.</a:t>
            </a:r>
          </a:p>
          <a:p>
            <a:pPr marL="1200150" lvl="2" indent="-285750">
              <a:buFont typeface="Wingdings" panose="05000000000000000000" pitchFamily="2" charset="2"/>
              <a:buChar char="ü"/>
            </a:pPr>
            <a:r>
              <a:rPr lang="en-US" sz="1150" dirty="0">
                <a:latin typeface="Arial" panose="020B0604020202020204" pitchFamily="34" charset="0"/>
                <a:cs typeface="Arial" panose="020B0604020202020204" pitchFamily="34" charset="0"/>
              </a:rPr>
              <a:t>Attracting investors can be harder than getting a loan.</a:t>
            </a:r>
          </a:p>
          <a:p>
            <a:pPr marL="2000250" lvl="4"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52DCCDC-2704-D73A-4C12-A9DA62A26CE0}"/>
              </a:ext>
            </a:extLst>
          </p:cNvPr>
          <p:cNvSpPr txBox="1"/>
          <p:nvPr/>
        </p:nvSpPr>
        <p:spPr>
          <a:xfrm>
            <a:off x="735069" y="63991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D4A1D681-269D-8FCE-3389-36E18D7234CB}"/>
              </a:ext>
            </a:extLst>
          </p:cNvPr>
          <p:cNvSpPr/>
          <p:nvPr/>
        </p:nvSpPr>
        <p:spPr>
          <a:xfrm>
            <a:off x="763496" y="952886"/>
            <a:ext cx="7109835" cy="473271"/>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Deciding among sources: The impact of the Cost of Capital decision for Business Financial Success</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5" name="Título 1">
            <a:extLst>
              <a:ext uri="{FF2B5EF4-FFF2-40B4-BE49-F238E27FC236}">
                <a16:creationId xmlns:a16="http://schemas.microsoft.com/office/drawing/2014/main" id="{72E628B2-63F5-8F54-B2A0-32F0F06F3B00}"/>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174986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715" y="1181549"/>
            <a:ext cx="7375289" cy="4154984"/>
          </a:xfrm>
          <a:prstGeom prst="rect">
            <a:avLst/>
          </a:prstGeom>
        </p:spPr>
        <p:txBody>
          <a:bodyPr wrap="square">
            <a:spAutoFit/>
          </a:bodyPr>
          <a:lstStyle/>
          <a:p>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Debt (Bonds) vs Equity (Stock) Financing – which is best for a particular business and why?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Debt and equity financing are two very different ways of financing businesses.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Pros and Cons of Debt Financing</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Pros:</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Doesn’t dilute owner’s portion of ownership.</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Lender doesn’t have claim on future profits.</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Debt obligations are predictable and can be planned.</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Interest is tax deductible.</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Debt financing offers flexible alternatives for collateral and repayment options.</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	Cons:</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Debt must be repaid.</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Can be difficult to qualify for, depending on financial status and credit score.</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Some debt instruments restrict businesses from pursuing alternative financing options.</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Higher debt-equity ratios increase the financial risk of the company.</a:t>
            </a: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Assets could be seized in case of default.</a:t>
            </a:r>
          </a:p>
          <a:p>
            <a:r>
              <a:rPr lang="en-US" sz="1100" b="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lvl="3"/>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211E2457-DA9A-E7DC-F67E-E641021AA070}"/>
              </a:ext>
            </a:extLst>
          </p:cNvPr>
          <p:cNvSpPr txBox="1"/>
          <p:nvPr/>
        </p:nvSpPr>
        <p:spPr>
          <a:xfrm>
            <a:off x="735069" y="59799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124F7DCB-63E7-275C-4AB6-B24541CC52CB}"/>
              </a:ext>
            </a:extLst>
          </p:cNvPr>
          <p:cNvSpPr/>
          <p:nvPr/>
        </p:nvSpPr>
        <p:spPr>
          <a:xfrm>
            <a:off x="735069" y="842995"/>
            <a:ext cx="7109835" cy="473271"/>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Deciding among sources: The impact of the Cost of Capital decision for Business Financial Success</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5" name="Título 1">
            <a:extLst>
              <a:ext uri="{FF2B5EF4-FFF2-40B4-BE49-F238E27FC236}">
                <a16:creationId xmlns:a16="http://schemas.microsoft.com/office/drawing/2014/main" id="{06E406AC-649F-4D4E-CD6A-D19159BD1516}"/>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1791812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1E2457-DA9A-E7DC-F67E-E641021AA070}"/>
              </a:ext>
            </a:extLst>
          </p:cNvPr>
          <p:cNvSpPr txBox="1"/>
          <p:nvPr/>
        </p:nvSpPr>
        <p:spPr>
          <a:xfrm>
            <a:off x="735069" y="59799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124F7DCB-63E7-275C-4AB6-B24541CC52CB}"/>
              </a:ext>
            </a:extLst>
          </p:cNvPr>
          <p:cNvSpPr/>
          <p:nvPr/>
        </p:nvSpPr>
        <p:spPr>
          <a:xfrm>
            <a:off x="779871" y="980821"/>
            <a:ext cx="7109835" cy="473271"/>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Deciding among sources: The impact of the Cost of Capital decision for Business Financial Success</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5" name="Título 1">
            <a:extLst>
              <a:ext uri="{FF2B5EF4-FFF2-40B4-BE49-F238E27FC236}">
                <a16:creationId xmlns:a16="http://schemas.microsoft.com/office/drawing/2014/main" id="{06E406AC-649F-4D4E-CD6A-D19159BD1516}"/>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4" name="Rectangle 11">
            <a:extLst>
              <a:ext uri="{FF2B5EF4-FFF2-40B4-BE49-F238E27FC236}">
                <a16:creationId xmlns:a16="http://schemas.microsoft.com/office/drawing/2014/main" id="{B2CC5429-1718-8B52-2E08-829E74690794}"/>
              </a:ext>
            </a:extLst>
          </p:cNvPr>
          <p:cNvSpPr/>
          <p:nvPr/>
        </p:nvSpPr>
        <p:spPr>
          <a:xfrm>
            <a:off x="735069" y="1602254"/>
            <a:ext cx="6246054" cy="1938992"/>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decision relies on a large number of factors like the current economic climate, the business’ existing capital structure, or the business’ lifecycle stage.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As a rule, in obtaining external financing, the issuance of debt is usually considered to be a less expensive source of financing than the issuance of equity.</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decision between debt or equity financing depends on the type of business and whether the advantages outweigh the risks, but most companies use a mix of both types of financing, in which case you can use a formula called the weighted average cost of capital, or </a:t>
            </a:r>
            <a:r>
              <a:rPr lang="en-US" sz="1200" b="1" dirty="0">
                <a:latin typeface="Arial" panose="020B0604020202020204" pitchFamily="34" charset="0"/>
                <a:cs typeface="Arial" panose="020B0604020202020204" pitchFamily="34" charset="0"/>
              </a:rPr>
              <a:t>WACC</a:t>
            </a:r>
            <a:r>
              <a:rPr lang="en-US" sz="1200" dirty="0">
                <a:latin typeface="Arial" panose="020B0604020202020204" pitchFamily="34" charset="0"/>
                <a:cs typeface="Arial" panose="020B0604020202020204" pitchFamily="34" charset="0"/>
              </a:rPr>
              <a:t>, to assess the cost of debt and equity financing. </a:t>
            </a:r>
          </a:p>
        </p:txBody>
      </p:sp>
    </p:spTree>
    <p:extLst>
      <p:ext uri="{BB962C8B-B14F-4D97-AF65-F5344CB8AC3E}">
        <p14:creationId xmlns:p14="http://schemas.microsoft.com/office/powerpoint/2010/main" val="2538651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1E2457-DA9A-E7DC-F67E-E641021AA070}"/>
              </a:ext>
            </a:extLst>
          </p:cNvPr>
          <p:cNvSpPr txBox="1"/>
          <p:nvPr/>
        </p:nvSpPr>
        <p:spPr>
          <a:xfrm>
            <a:off x="735069" y="59799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124F7DCB-63E7-275C-4AB6-B24541CC52CB}"/>
              </a:ext>
            </a:extLst>
          </p:cNvPr>
          <p:cNvSpPr/>
          <p:nvPr/>
        </p:nvSpPr>
        <p:spPr>
          <a:xfrm>
            <a:off x="779871" y="910022"/>
            <a:ext cx="7109835" cy="275653"/>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WACC </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5" name="Título 1">
            <a:extLst>
              <a:ext uri="{FF2B5EF4-FFF2-40B4-BE49-F238E27FC236}">
                <a16:creationId xmlns:a16="http://schemas.microsoft.com/office/drawing/2014/main" id="{06E406AC-649F-4D4E-CD6A-D19159BD1516}"/>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Rectangle 4">
            <a:extLst>
              <a:ext uri="{FF2B5EF4-FFF2-40B4-BE49-F238E27FC236}">
                <a16:creationId xmlns:a16="http://schemas.microsoft.com/office/drawing/2014/main" id="{A073B899-713F-2DA3-8334-C24F5EB7519B}"/>
              </a:ext>
            </a:extLst>
          </p:cNvPr>
          <p:cNvSpPr/>
          <p:nvPr/>
        </p:nvSpPr>
        <p:spPr>
          <a:xfrm>
            <a:off x="307750" y="1300748"/>
            <a:ext cx="4436960" cy="3277820"/>
          </a:xfrm>
          <a:prstGeom prst="rect">
            <a:avLst/>
          </a:prstGeom>
        </p:spPr>
        <p:txBody>
          <a:bodyPr wrap="square">
            <a:spAutoFit/>
          </a:bodyPr>
          <a:lstStyle/>
          <a:p>
            <a:pPr lvl="1"/>
            <a:r>
              <a:rPr lang="en-GB" sz="1150" dirty="0">
                <a:latin typeface="Arial" panose="020B0604020202020204" pitchFamily="34" charset="0"/>
                <a:cs typeface="Arial" panose="020B0604020202020204" pitchFamily="34" charset="0"/>
              </a:rPr>
              <a:t>The Cost of Capital: </a:t>
            </a:r>
          </a:p>
          <a:p>
            <a:pPr lvl="1"/>
            <a:endParaRPr lang="en-GB" sz="1150" dirty="0">
              <a:latin typeface="Arial" panose="020B0604020202020204" pitchFamily="34" charset="0"/>
              <a:cs typeface="Arial" panose="020B0604020202020204" pitchFamily="34" charset="0"/>
            </a:endParaRPr>
          </a:p>
          <a:p>
            <a:pPr lvl="1"/>
            <a:r>
              <a:rPr lang="en-GB" sz="1150" dirty="0">
                <a:latin typeface="Arial" panose="020B0604020202020204" pitchFamily="34" charset="0"/>
                <a:cs typeface="Arial" panose="020B0604020202020204" pitchFamily="34" charset="0"/>
              </a:rPr>
              <a:t>The concept of Weight Average Cost of Capital (WACC) as a tool for decision-making.</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company cost of capital is the right discount rate only for investments that have the same risk as the company’s overall business.</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Project can be financed by debt, equity or with a blend of both debt and equity.</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A firm’s Weighted Average Cost of Capital (WACC) represents the blended cost of capital across all sources: common shares, preferred shares, or debt.</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cost of each type of capital is weighted by its percentage of total capital.</a:t>
            </a:r>
          </a:p>
        </p:txBody>
      </p:sp>
      <p:pic>
        <p:nvPicPr>
          <p:cNvPr id="7" name="Picture 4" descr="WACC - Diagram Explaining what it is">
            <a:extLst>
              <a:ext uri="{FF2B5EF4-FFF2-40B4-BE49-F238E27FC236}">
                <a16:creationId xmlns:a16="http://schemas.microsoft.com/office/drawing/2014/main" id="{5563CE74-6DCD-7200-57E0-74BA18694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009" y="1710457"/>
            <a:ext cx="3817450" cy="26911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a:extLst>
              <a:ext uri="{FF2B5EF4-FFF2-40B4-BE49-F238E27FC236}">
                <a16:creationId xmlns:a16="http://schemas.microsoft.com/office/drawing/2014/main" id="{7E34E961-B16C-AE2C-F560-ED63B4832D3C}"/>
              </a:ext>
            </a:extLst>
          </p:cNvPr>
          <p:cNvSpPr/>
          <p:nvPr/>
        </p:nvSpPr>
        <p:spPr>
          <a:xfrm>
            <a:off x="5306253" y="4234751"/>
            <a:ext cx="1270657"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corporatefinanceinstitute.com</a:t>
            </a:r>
          </a:p>
        </p:txBody>
      </p:sp>
    </p:spTree>
    <p:extLst>
      <p:ext uri="{BB962C8B-B14F-4D97-AF65-F5344CB8AC3E}">
        <p14:creationId xmlns:p14="http://schemas.microsoft.com/office/powerpoint/2010/main" val="2453812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37" y="1356020"/>
            <a:ext cx="7373465" cy="3008516"/>
          </a:xfrm>
          <a:prstGeom prst="rect">
            <a:avLst/>
          </a:prstGeom>
        </p:spPr>
        <p:txBody>
          <a:bodyPr wrap="square">
            <a:spAutoFit/>
          </a:bodyPr>
          <a:lstStyle/>
          <a:p>
            <a:pPr marL="1085850" lvl="2" indent="-171450">
              <a:buFont typeface="Wingdings" panose="05000000000000000000" pitchFamily="2" charset="2"/>
              <a:buChar char="ü"/>
            </a:pPr>
            <a:r>
              <a:rPr lang="en-GB" sz="1150" dirty="0">
                <a:latin typeface="Arial" panose="020B0604020202020204" pitchFamily="34" charset="0"/>
                <a:cs typeface="Arial" panose="020B0604020202020204" pitchFamily="34" charset="0"/>
              </a:rPr>
              <a:t>The concept of Weight Average Cost of Capital (WACC) as a tool for decision-making. </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purpose of WACC is to determine the cost of each part of the company’s capital structure based on the proportion of equity and debt - each component has a cost to the company. </a:t>
            </a:r>
            <a:endParaRPr lang="en-GB" sz="1150" dirty="0">
              <a:latin typeface="Arial" panose="020B0604020202020204" pitchFamily="34" charset="0"/>
              <a:cs typeface="Arial" panose="020B0604020202020204" pitchFamily="34" charset="0"/>
            </a:endParaRP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If a firm uses debt and equity to finance its investments its pays Rd for its debt financing and Re for its equity, the overall or average cost of its capital is a the weighted average:</a:t>
            </a:r>
          </a:p>
          <a:p>
            <a:pPr marL="1543050" lvl="3"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r>
              <a:rPr lang="en-US" sz="1150" b="1" dirty="0">
                <a:latin typeface="Arial" panose="020B0604020202020204" pitchFamily="34" charset="0"/>
                <a:cs typeface="Arial" panose="020B0604020202020204" pitchFamily="34" charset="0"/>
              </a:rPr>
              <a:t>					WACC  =  (E/V x Re)  +  ((D/V x Rd)  x  (1 – T))</a:t>
            </a:r>
            <a:endParaRPr lang="en-US" sz="1150" dirty="0">
              <a:latin typeface="Arial" panose="020B0604020202020204" pitchFamily="34" charset="0"/>
              <a:cs typeface="Arial" panose="020B0604020202020204" pitchFamily="34" charset="0"/>
            </a:endParaRPr>
          </a:p>
          <a:p>
            <a:r>
              <a:rPr lang="en-US" sz="115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 = market value of the firm’s equity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D = market value of the firm’s debt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V = total value of capital (equity plus debt)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E/V = percentage of capital that is equity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D/V = percentage of capital that is debt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Re = cost of equity (required rate of return)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Rd = cost of debt (yield to maturity on existing debt)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T = tax rate</a:t>
            </a:r>
          </a:p>
          <a:p>
            <a:pPr marL="1543050" lvl="3"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FF96499-A7E1-29FC-B085-6498D6456FE0}"/>
              </a:ext>
            </a:extLst>
          </p:cNvPr>
          <p:cNvSpPr txBox="1"/>
          <p:nvPr/>
        </p:nvSpPr>
        <p:spPr>
          <a:xfrm>
            <a:off x="735069" y="59799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C0EAEA60-3661-E43A-FCB2-B822FF1155A5}"/>
              </a:ext>
            </a:extLst>
          </p:cNvPr>
          <p:cNvSpPr/>
          <p:nvPr/>
        </p:nvSpPr>
        <p:spPr>
          <a:xfrm>
            <a:off x="779871" y="910022"/>
            <a:ext cx="7109835" cy="275653"/>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WACC </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6" name="Título 1">
            <a:extLst>
              <a:ext uri="{FF2B5EF4-FFF2-40B4-BE49-F238E27FC236}">
                <a16:creationId xmlns:a16="http://schemas.microsoft.com/office/drawing/2014/main" id="{1D137EF8-2008-1A30-68CE-87D1B3C7FDBE}"/>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239496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Debt Financing: Introduction and Types of Debt</a:t>
            </a:r>
          </a:p>
        </p:txBody>
      </p:sp>
      <p:sp>
        <p:nvSpPr>
          <p:cNvPr id="2" name="Título 1">
            <a:extLst>
              <a:ext uri="{FF2B5EF4-FFF2-40B4-BE49-F238E27FC236}">
                <a16:creationId xmlns:a16="http://schemas.microsoft.com/office/drawing/2014/main" id="{60AF0868-8816-7A6F-2AE3-6A90F3B03418}"/>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FF1359A2-6F69-9034-013D-2B8B105302C7}"/>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10" name="CuadroTexto 9">
            <a:extLst>
              <a:ext uri="{FF2B5EF4-FFF2-40B4-BE49-F238E27FC236}">
                <a16:creationId xmlns:a16="http://schemas.microsoft.com/office/drawing/2014/main" id="{81259A06-58ED-4A6B-457F-D228FEE63834}"/>
              </a:ext>
            </a:extLst>
          </p:cNvPr>
          <p:cNvSpPr txBox="1"/>
          <p:nvPr/>
        </p:nvSpPr>
        <p:spPr>
          <a:xfrm>
            <a:off x="-165982" y="1451069"/>
            <a:ext cx="7861573" cy="3477875"/>
          </a:xfrm>
          <a:prstGeom prst="rect">
            <a:avLst/>
          </a:prstGeom>
          <a:noFill/>
        </p:spPr>
        <p:txBody>
          <a:bodyPr wrap="square">
            <a:spAutoFit/>
          </a:bodyPr>
          <a:lstStyle/>
          <a:p>
            <a:pPr marL="1085850" lvl="2"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Debt financing - Companies </a:t>
            </a:r>
            <a:r>
              <a:rPr lang="en-US" sz="1100" b="0" i="0" dirty="0">
                <a:effectLst/>
                <a:latin typeface="Arial" panose="020B0604020202020204" pitchFamily="34" charset="0"/>
                <a:cs typeface="Arial" panose="020B0604020202020204" pitchFamily="34" charset="0"/>
              </a:rPr>
              <a:t>borrows funds in order to operate, rather than raising money from investors.</a:t>
            </a:r>
          </a:p>
          <a:p>
            <a:pPr marL="1085850" lvl="2"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00" b="0" i="0" dirty="0">
                <a:effectLst/>
                <a:latin typeface="Arial" panose="020B0604020202020204" pitchFamily="34" charset="0"/>
                <a:cs typeface="Arial" panose="020B0604020202020204" pitchFamily="34" charset="0"/>
              </a:rPr>
              <a:t>Debt financing occurs when a company raises money by selling debt instruments, most commonly in the form of bank loans or bonds - financial leverage.</a:t>
            </a:r>
            <a:endParaRPr lang="en-US" sz="11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1600200" lvl="3" indent="-228600">
              <a:buFont typeface="Wingdings" panose="05000000000000000000" pitchFamily="2" charset="2"/>
              <a:buChar char="ü"/>
            </a:pPr>
            <a:r>
              <a:rPr lang="en-US" sz="1100" b="1" dirty="0">
                <a:latin typeface="Arial" panose="020B0604020202020204" pitchFamily="34" charset="0"/>
                <a:cs typeface="Arial" panose="020B0604020202020204" pitchFamily="34" charset="0"/>
              </a:rPr>
              <a:t>Bank Loan: </a:t>
            </a:r>
          </a:p>
          <a:p>
            <a:pPr marL="1600200" lvl="3" indent="-22860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2057400" lvl="4" indent="-228600">
              <a:buFont typeface="Wingdings" panose="05000000000000000000" pitchFamily="2" charset="2"/>
              <a:buChar char="v"/>
            </a:pPr>
            <a:r>
              <a:rPr lang="en-US" sz="1100" dirty="0">
                <a:latin typeface="Arial" panose="020B0604020202020204" pitchFamily="34" charset="0"/>
                <a:cs typeface="Arial" panose="020B0604020202020204" pitchFamily="34" charset="0"/>
              </a:rPr>
              <a:t>The advance of a specified sum of money to a business (borrower) by for example commercial or savings banks (lender).</a:t>
            </a:r>
          </a:p>
          <a:p>
            <a:pPr marL="2057400" lvl="4" indent="-22860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2057400" lvl="4" indent="-228600">
              <a:buFont typeface="Wingdings" panose="05000000000000000000" pitchFamily="2" charset="2"/>
              <a:buChar char="v"/>
            </a:pPr>
            <a:r>
              <a:rPr lang="en-US" sz="1100" i="0" dirty="0">
                <a:effectLst/>
                <a:latin typeface="Arial" panose="020B0604020202020204" pitchFamily="34" charset="0"/>
                <a:cs typeface="Arial" panose="020B0604020202020204" pitchFamily="34" charset="0"/>
              </a:rPr>
              <a:t>A bank loan is a form of </a:t>
            </a:r>
            <a:r>
              <a:rPr lang="en-US" sz="1100" i="0" strike="noStrike" dirty="0">
                <a:effectLst/>
                <a:latin typeface="Arial" panose="020B0604020202020204" pitchFamily="34" charset="0"/>
                <a:cs typeface="Arial" panose="020B0604020202020204" pitchFamily="34" charset="0"/>
              </a:rPr>
              <a:t>credit </a:t>
            </a:r>
            <a:r>
              <a:rPr lang="en-US" sz="1100" i="0" dirty="0">
                <a:effectLst/>
                <a:latin typeface="Arial" panose="020B0604020202020204" pitchFamily="34" charset="0"/>
                <a:cs typeface="Arial" panose="020B0604020202020204" pitchFamily="34" charset="0"/>
              </a:rPr>
              <a:t> that is often extended for a specified period of time, </a:t>
            </a:r>
            <a:br>
              <a:rPr lang="en-US" sz="1100" i="0" dirty="0">
                <a:effectLst/>
                <a:latin typeface="Arial" panose="020B0604020202020204" pitchFamily="34" charset="0"/>
                <a:cs typeface="Arial" panose="020B0604020202020204" pitchFamily="34" charset="0"/>
              </a:rPr>
            </a:br>
            <a:r>
              <a:rPr lang="en-US" sz="1100" i="0" dirty="0">
                <a:effectLst/>
                <a:latin typeface="Arial" panose="020B0604020202020204" pitchFamily="34" charset="0"/>
                <a:cs typeface="Arial" panose="020B0604020202020204" pitchFamily="34" charset="0"/>
              </a:rPr>
              <a:t>usually on fixed interest terms with the principal being repaid either on a regular instalment basis or in full on the redemption date.</a:t>
            </a:r>
          </a:p>
          <a:p>
            <a:pPr marL="2057400" lvl="4" indent="-228600">
              <a:buFont typeface="Wingdings" panose="05000000000000000000" pitchFamily="2" charset="2"/>
              <a:buChar char="v"/>
            </a:pPr>
            <a:endParaRPr lang="en-US" sz="1100" i="0" dirty="0">
              <a:effectLst/>
              <a:latin typeface="Arial" panose="020B0604020202020204" pitchFamily="34" charset="0"/>
              <a:cs typeface="Arial" panose="020B0604020202020204" pitchFamily="34" charset="0"/>
            </a:endParaRPr>
          </a:p>
          <a:p>
            <a:pPr marL="2057400" lvl="4" indent="-228600">
              <a:buFont typeface="Wingdings" panose="05000000000000000000" pitchFamily="2" charset="2"/>
              <a:buChar char="v"/>
            </a:pPr>
            <a:r>
              <a:rPr lang="en-US" sz="1100" dirty="0">
                <a:latin typeface="Arial" panose="020B0604020202020204" pitchFamily="34" charset="0"/>
                <a:cs typeface="Arial" panose="020B0604020202020204" pitchFamily="34" charset="0"/>
              </a:rPr>
              <a:t>The cost of debt for commercial loans from banks or financial institutions is the borrowing rate on the prospective loan.</a:t>
            </a:r>
          </a:p>
          <a:p>
            <a:pPr marL="1600200" lvl="3" indent="-228600">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 </a:t>
            </a:r>
          </a:p>
          <a:p>
            <a:pPr marL="1543050" lvl="3" indent="-171450">
              <a:buFont typeface="Arial" panose="020B0604020202020204" pitchFamily="34" charset="0"/>
              <a:buChar char="•"/>
            </a:pPr>
            <a:endParaRPr lang="en-U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159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84153" y="4410618"/>
            <a:ext cx="3019716"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corporatefinanceinstitute.com for educational purpose only</a:t>
            </a:r>
          </a:p>
        </p:txBody>
      </p:sp>
      <p:graphicFrame>
        <p:nvGraphicFramePr>
          <p:cNvPr id="7" name="Object 6"/>
          <p:cNvGraphicFramePr>
            <a:graphicFrameLocks noChangeAspect="1"/>
          </p:cNvGraphicFramePr>
          <p:nvPr>
            <p:extLst>
              <p:ext uri="{D42A27DB-BD31-4B8C-83A1-F6EECF244321}">
                <p14:modId xmlns:p14="http://schemas.microsoft.com/office/powerpoint/2010/main" val="2829725253"/>
              </p:ext>
            </p:extLst>
          </p:nvPr>
        </p:nvGraphicFramePr>
        <p:xfrm>
          <a:off x="2065623" y="2107140"/>
          <a:ext cx="2938246" cy="2295615"/>
        </p:xfrm>
        <a:graphic>
          <a:graphicData uri="http://schemas.openxmlformats.org/presentationml/2006/ole">
            <mc:AlternateContent xmlns:mc="http://schemas.openxmlformats.org/markup-compatibility/2006">
              <mc:Choice xmlns:v="urn:schemas-microsoft-com:vml" Requires="v">
                <p:oleObj spid="_x0000_s2142" name="Worksheet" r:id="rId3" imgW="3970197" imgH="3101237" progId="Excel.Sheet.12">
                  <p:embed/>
                </p:oleObj>
              </mc:Choice>
              <mc:Fallback>
                <p:oleObj name="Worksheet" r:id="rId3" imgW="3970197" imgH="3101237" progId="Excel.Sheet.12">
                  <p:embed/>
                  <p:pic>
                    <p:nvPicPr>
                      <p:cNvPr id="7" name="Object 6"/>
                      <p:cNvPicPr/>
                      <p:nvPr/>
                    </p:nvPicPr>
                    <p:blipFill>
                      <a:blip r:embed="rId4"/>
                      <a:stretch>
                        <a:fillRect/>
                      </a:stretch>
                    </p:blipFill>
                    <p:spPr>
                      <a:xfrm>
                        <a:off x="2065623" y="2107140"/>
                        <a:ext cx="2938246" cy="2295615"/>
                      </a:xfrm>
                      <a:prstGeom prst="rect">
                        <a:avLst/>
                      </a:prstGeom>
                    </p:spPr>
                  </p:pic>
                </p:oleObj>
              </mc:Fallback>
            </mc:AlternateContent>
          </a:graphicData>
        </a:graphic>
      </p:graphicFrame>
      <p:sp>
        <p:nvSpPr>
          <p:cNvPr id="9" name="Oval 8"/>
          <p:cNvSpPr/>
          <p:nvPr/>
        </p:nvSpPr>
        <p:spPr>
          <a:xfrm>
            <a:off x="4591735" y="4111511"/>
            <a:ext cx="473646" cy="48377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Brace 9"/>
          <p:cNvSpPr/>
          <p:nvPr/>
        </p:nvSpPr>
        <p:spPr>
          <a:xfrm>
            <a:off x="5118009" y="2361652"/>
            <a:ext cx="157882" cy="3815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5246288" y="2437010"/>
            <a:ext cx="1043876"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Capital Structure</a:t>
            </a:r>
            <a:endParaRPr lang="en-US" sz="900" dirty="0"/>
          </a:p>
        </p:txBody>
      </p:sp>
      <p:cxnSp>
        <p:nvCxnSpPr>
          <p:cNvPr id="18" name="Straight Arrow Connector 17"/>
          <p:cNvCxnSpPr>
            <a:stCxn id="9" idx="6"/>
          </p:cNvCxnSpPr>
          <p:nvPr/>
        </p:nvCxnSpPr>
        <p:spPr>
          <a:xfrm flipV="1">
            <a:off x="5065381" y="4353397"/>
            <a:ext cx="87493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73587" y="4237982"/>
            <a:ext cx="1396536"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Firm’s Opportunity Cost</a:t>
            </a:r>
            <a:endParaRPr lang="en-US" sz="900" dirty="0"/>
          </a:p>
        </p:txBody>
      </p:sp>
      <p:sp>
        <p:nvSpPr>
          <p:cNvPr id="2" name="CuadroTexto 1">
            <a:extLst>
              <a:ext uri="{FF2B5EF4-FFF2-40B4-BE49-F238E27FC236}">
                <a16:creationId xmlns:a16="http://schemas.microsoft.com/office/drawing/2014/main" id="{83908DBD-3A07-6A43-E470-50FF7B585D78}"/>
              </a:ext>
            </a:extLst>
          </p:cNvPr>
          <p:cNvSpPr txBox="1"/>
          <p:nvPr/>
        </p:nvSpPr>
        <p:spPr>
          <a:xfrm>
            <a:off x="690265" y="740745"/>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DDFC0132-5FDD-8297-742B-81C9B8AE7865}"/>
              </a:ext>
            </a:extLst>
          </p:cNvPr>
          <p:cNvSpPr/>
          <p:nvPr/>
        </p:nvSpPr>
        <p:spPr>
          <a:xfrm>
            <a:off x="735067" y="1052774"/>
            <a:ext cx="7109835" cy="275653"/>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WACC </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6" name="Título 1">
            <a:extLst>
              <a:ext uri="{FF2B5EF4-FFF2-40B4-BE49-F238E27FC236}">
                <a16:creationId xmlns:a16="http://schemas.microsoft.com/office/drawing/2014/main" id="{B0845613-B502-92EF-E270-2FC8ADB899A6}"/>
              </a:ext>
            </a:extLst>
          </p:cNvPr>
          <p:cNvSpPr txBox="1">
            <a:spLocks/>
          </p:cNvSpPr>
          <p:nvPr/>
        </p:nvSpPr>
        <p:spPr>
          <a:xfrm>
            <a:off x="6687123" y="32127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255231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5069" y="1255671"/>
            <a:ext cx="6404089" cy="800219"/>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Example: </a:t>
            </a:r>
            <a:r>
              <a:rPr lang="en-US" sz="1150" i="1" dirty="0">
                <a:latin typeface="Arial" panose="020B0604020202020204" pitchFamily="34" charset="0"/>
                <a:cs typeface="Arial" panose="020B0604020202020204" pitchFamily="34" charset="0"/>
              </a:rPr>
              <a:t>Elul Corp has a debt market value of $40 million, and a stock has a market value of $60 million (3 million outstanding shares of stock selling @$20 /share). The firm pays a 5% coupon on its new debt, has a beta of 1.41, a corporate tax rate bracket of 34%, the risk premium on the market is 9.5%, and the US T-bill rate is 1%. Elul’s WACC is:</a:t>
            </a:r>
          </a:p>
        </p:txBody>
      </p:sp>
      <p:sp>
        <p:nvSpPr>
          <p:cNvPr id="8" name="Rectangle 7"/>
          <p:cNvSpPr/>
          <p:nvPr/>
        </p:nvSpPr>
        <p:spPr>
          <a:xfrm>
            <a:off x="735069" y="2191597"/>
            <a:ext cx="6739589" cy="623248"/>
          </a:xfrm>
          <a:prstGeom prst="rect">
            <a:avLst/>
          </a:prstGeom>
        </p:spPr>
        <p:txBody>
          <a:bodyPr wrap="square">
            <a:spAutoFit/>
          </a:bodyPr>
          <a:lstStyle/>
          <a:p>
            <a:pPr marL="342900" indent="-342900">
              <a:buFont typeface="+mj-lt"/>
              <a:buAutoNum type="arabicPeriod"/>
            </a:pPr>
            <a:r>
              <a:rPr lang="en-US" sz="1150" dirty="0">
                <a:latin typeface="Arial" panose="020B0604020202020204" pitchFamily="34" charset="0"/>
                <a:cs typeface="Arial" panose="020B0604020202020204" pitchFamily="34" charset="0"/>
              </a:rPr>
              <a:t>Tax adjusted debt cost is Rd 5% * (1-.34) = 3.30%</a:t>
            </a:r>
          </a:p>
          <a:p>
            <a:pPr marL="342900" indent="-342900">
              <a:buFont typeface="+mj-lt"/>
              <a:buAutoNum type="arabicPeriod"/>
            </a:pPr>
            <a:r>
              <a:rPr lang="en-US" sz="1150" dirty="0">
                <a:latin typeface="Arial" panose="020B0604020202020204" pitchFamily="34" charset="0"/>
                <a:cs typeface="Arial" panose="020B0604020202020204" pitchFamily="34" charset="0"/>
              </a:rPr>
              <a:t>Cost of equity capital </a:t>
            </a:r>
            <a:r>
              <a:rPr lang="en-US" sz="1150" dirty="0" err="1">
                <a:latin typeface="Arial" panose="020B0604020202020204" pitchFamily="34" charset="0"/>
                <a:cs typeface="Arial" panose="020B0604020202020204" pitchFamily="34" charset="0"/>
              </a:rPr>
              <a:t>Rs</a:t>
            </a:r>
            <a:r>
              <a:rPr lang="en-US" sz="1150" dirty="0">
                <a:latin typeface="Arial" panose="020B0604020202020204" pitchFamily="34" charset="0"/>
                <a:cs typeface="Arial" panose="020B0604020202020204" pitchFamily="34" charset="0"/>
              </a:rPr>
              <a:t> = 1% + (1.41 × 9.5%) = 14.40%</a:t>
            </a:r>
          </a:p>
          <a:p>
            <a:pPr marL="342900" indent="-342900">
              <a:buFont typeface="+mj-lt"/>
              <a:buAutoNum type="arabicPeriod"/>
            </a:pPr>
            <a:r>
              <a:rPr lang="en-US" sz="1150" dirty="0">
                <a:latin typeface="Arial" panose="020B0604020202020204" pitchFamily="34" charset="0"/>
                <a:cs typeface="Arial" panose="020B0604020202020204" pitchFamily="34" charset="0"/>
              </a:rPr>
              <a:t>Market Value of Elul  = $40 million + $60 million = $100 million (40% debt and 60% equity)</a:t>
            </a:r>
          </a:p>
        </p:txBody>
      </p:sp>
      <p:graphicFrame>
        <p:nvGraphicFramePr>
          <p:cNvPr id="9" name="Table 8"/>
          <p:cNvGraphicFramePr>
            <a:graphicFrameLocks noGrp="1"/>
          </p:cNvGraphicFramePr>
          <p:nvPr>
            <p:extLst>
              <p:ext uri="{D42A27DB-BD31-4B8C-83A1-F6EECF244321}">
                <p14:modId xmlns:p14="http://schemas.microsoft.com/office/powerpoint/2010/main" val="1610300444"/>
              </p:ext>
            </p:extLst>
          </p:nvPr>
        </p:nvGraphicFramePr>
        <p:xfrm>
          <a:off x="1933141" y="3147518"/>
          <a:ext cx="3696052" cy="822960"/>
        </p:xfrm>
        <a:graphic>
          <a:graphicData uri="http://schemas.openxmlformats.org/drawingml/2006/table">
            <a:tbl>
              <a:tblPr/>
              <a:tblGrid>
                <a:gridCol w="803490">
                  <a:extLst>
                    <a:ext uri="{9D8B030D-6E8A-4147-A177-3AD203B41FA5}">
                      <a16:colId xmlns:a16="http://schemas.microsoft.com/office/drawing/2014/main" val="2508228294"/>
                    </a:ext>
                  </a:extLst>
                </a:gridCol>
                <a:gridCol w="803490">
                  <a:extLst>
                    <a:ext uri="{9D8B030D-6E8A-4147-A177-3AD203B41FA5}">
                      <a16:colId xmlns:a16="http://schemas.microsoft.com/office/drawing/2014/main" val="1960052105"/>
                    </a:ext>
                  </a:extLst>
                </a:gridCol>
                <a:gridCol w="575834">
                  <a:extLst>
                    <a:ext uri="{9D8B030D-6E8A-4147-A177-3AD203B41FA5}">
                      <a16:colId xmlns:a16="http://schemas.microsoft.com/office/drawing/2014/main" val="590599733"/>
                    </a:ext>
                  </a:extLst>
                </a:gridCol>
                <a:gridCol w="1017753">
                  <a:extLst>
                    <a:ext uri="{9D8B030D-6E8A-4147-A177-3AD203B41FA5}">
                      <a16:colId xmlns:a16="http://schemas.microsoft.com/office/drawing/2014/main" val="1320541739"/>
                    </a:ext>
                  </a:extLst>
                </a:gridCol>
                <a:gridCol w="495485">
                  <a:extLst>
                    <a:ext uri="{9D8B030D-6E8A-4147-A177-3AD203B41FA5}">
                      <a16:colId xmlns:a16="http://schemas.microsoft.com/office/drawing/2014/main" val="2855478464"/>
                    </a:ext>
                  </a:extLst>
                </a:gridCol>
              </a:tblGrid>
              <a:tr h="167640">
                <a:tc>
                  <a:txBody>
                    <a:bodyPr/>
                    <a:lstStyle/>
                    <a:p>
                      <a:pPr algn="ctr" fontAlgn="t"/>
                      <a:r>
                        <a:rPr lang="en-US" sz="1000" b="1" i="0" u="none" strike="noStrike" dirty="0">
                          <a:solidFill>
                            <a:srgbClr val="FFFFFF"/>
                          </a:solidFill>
                          <a:effectLst/>
                          <a:latin typeface="Open Sans"/>
                        </a:rPr>
                        <a:t>Components</a:t>
                      </a:r>
                    </a:p>
                  </a:txBody>
                  <a:tcPr marL="0" marR="0" marT="0" marB="0">
                    <a:lnL>
                      <a:noFill/>
                    </a:lnL>
                    <a:lnR>
                      <a:noFill/>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ctr" fontAlgn="t"/>
                      <a:r>
                        <a:rPr lang="en-US" sz="1000" b="1" i="0" u="none" strike="noStrike" dirty="0">
                          <a:solidFill>
                            <a:srgbClr val="FFFFFF"/>
                          </a:solidFill>
                          <a:effectLst/>
                          <a:latin typeface="Open Sans"/>
                        </a:rPr>
                        <a:t>MV ($)</a:t>
                      </a:r>
                    </a:p>
                  </a:txBody>
                  <a:tcPr marL="0" marR="0" marT="0" marB="0">
                    <a:lnL>
                      <a:noFill/>
                    </a:lnL>
                    <a:lnR>
                      <a:noFill/>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ctr" fontAlgn="t"/>
                      <a:r>
                        <a:rPr lang="en-US" sz="1000" b="1" i="0" u="none" strike="noStrike">
                          <a:solidFill>
                            <a:srgbClr val="FFFFFF"/>
                          </a:solidFill>
                          <a:effectLst/>
                          <a:latin typeface="Open Sans"/>
                        </a:rPr>
                        <a:t>Weight</a:t>
                      </a:r>
                    </a:p>
                  </a:txBody>
                  <a:tcPr marL="0" marR="0" marT="0" marB="0">
                    <a:lnL>
                      <a:noFill/>
                    </a:lnL>
                    <a:lnR>
                      <a:noFill/>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ctr" fontAlgn="t"/>
                      <a:r>
                        <a:rPr lang="en-US" sz="1000" b="1" i="0" u="none" strike="noStrike">
                          <a:solidFill>
                            <a:srgbClr val="FFFFFF"/>
                          </a:solidFill>
                          <a:effectLst/>
                          <a:latin typeface="Open Sans"/>
                        </a:rPr>
                        <a:t>Cost of Capital</a:t>
                      </a:r>
                    </a:p>
                  </a:txBody>
                  <a:tcPr marL="0" marR="0" marT="0" marB="0">
                    <a:lnL>
                      <a:noFill/>
                    </a:lnL>
                    <a:lnR>
                      <a:noFill/>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ctr" fontAlgn="t"/>
                      <a:r>
                        <a:rPr lang="en-US" sz="1000" b="1" i="0" u="none" strike="noStrike">
                          <a:solidFill>
                            <a:srgbClr val="FFFFFF"/>
                          </a:solidFill>
                          <a:effectLst/>
                          <a:latin typeface="Open Sans"/>
                        </a:rPr>
                        <a:t>WACC</a:t>
                      </a:r>
                    </a:p>
                  </a:txBody>
                  <a:tcPr marL="0" marR="0" marT="0" marB="0">
                    <a:lnL>
                      <a:noFill/>
                    </a:lnL>
                    <a:lnR>
                      <a:noFill/>
                    </a:lnR>
                    <a:lnT>
                      <a:noFill/>
                    </a:lnT>
                    <a:lnB w="6350" cap="flat" cmpd="sng" algn="ctr">
                      <a:solidFill>
                        <a:srgbClr val="000000"/>
                      </a:solidFill>
                      <a:prstDash val="dot"/>
                      <a:round/>
                      <a:headEnd type="none" w="med" len="med"/>
                      <a:tailEnd type="none" w="med" len="med"/>
                    </a:lnB>
                    <a:solidFill>
                      <a:srgbClr val="002060"/>
                    </a:solidFill>
                  </a:tcPr>
                </a:tc>
                <a:extLst>
                  <a:ext uri="{0D108BD9-81ED-4DB2-BD59-A6C34878D82A}">
                    <a16:rowId xmlns:a16="http://schemas.microsoft.com/office/drawing/2014/main" val="3811310236"/>
                  </a:ext>
                </a:extLst>
              </a:tr>
              <a:tr h="167640">
                <a:tc>
                  <a:txBody>
                    <a:bodyPr/>
                    <a:lstStyle/>
                    <a:p>
                      <a:pPr algn="l" fontAlgn="t"/>
                      <a:r>
                        <a:rPr lang="en-US" sz="1000" b="0" i="0" u="none" strike="noStrike">
                          <a:solidFill>
                            <a:srgbClr val="44546A"/>
                          </a:solidFill>
                          <a:effectLst/>
                          <a:latin typeface="Open Sans"/>
                        </a:rPr>
                        <a:t>Debt</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a:solidFill>
                            <a:srgbClr val="44546A"/>
                          </a:solidFill>
                          <a:effectLst/>
                          <a:latin typeface="Open Sans"/>
                        </a:rPr>
                        <a:t>40,000,000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a:solidFill>
                            <a:srgbClr val="44546A"/>
                          </a:solidFill>
                          <a:effectLst/>
                          <a:latin typeface="Open Sans"/>
                        </a:rPr>
                        <a:t>40%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a:solidFill>
                            <a:srgbClr val="44546A"/>
                          </a:solidFill>
                          <a:effectLst/>
                          <a:latin typeface="Open Sans"/>
                        </a:rPr>
                        <a:t>3.30%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a:solidFill>
                            <a:srgbClr val="44546A"/>
                          </a:solidFill>
                          <a:effectLst/>
                          <a:latin typeface="Open Sans"/>
                        </a:rPr>
                        <a:t>1.32%</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85587096"/>
                  </a:ext>
                </a:extLst>
              </a:tr>
              <a:tr h="175260">
                <a:tc>
                  <a:txBody>
                    <a:bodyPr/>
                    <a:lstStyle/>
                    <a:p>
                      <a:pPr algn="l" fontAlgn="t"/>
                      <a:r>
                        <a:rPr lang="en-US" sz="1000" b="0" i="0" u="none" strike="noStrike">
                          <a:solidFill>
                            <a:srgbClr val="44546A"/>
                          </a:solidFill>
                          <a:effectLst/>
                          <a:latin typeface="Open Sans"/>
                        </a:rPr>
                        <a:t>Equity</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a:solidFill>
                            <a:srgbClr val="44546A"/>
                          </a:solidFill>
                          <a:effectLst/>
                          <a:latin typeface="Open Sans"/>
                        </a:rPr>
                        <a:t>60,000,000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dirty="0">
                          <a:solidFill>
                            <a:srgbClr val="44546A"/>
                          </a:solidFill>
                          <a:effectLst/>
                          <a:latin typeface="Open Sans"/>
                        </a:rPr>
                        <a:t>60%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dirty="0">
                          <a:solidFill>
                            <a:srgbClr val="44546A"/>
                          </a:solidFill>
                          <a:effectLst/>
                          <a:latin typeface="Open Sans"/>
                        </a:rPr>
                        <a:t>14.40%</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en-US" sz="1000" b="0" i="0" u="none" strike="noStrike">
                          <a:solidFill>
                            <a:srgbClr val="44546A"/>
                          </a:solidFill>
                          <a:effectLst/>
                          <a:latin typeface="Open Sans"/>
                        </a:rPr>
                        <a:t>8.64%</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17282598"/>
                  </a:ext>
                </a:extLst>
              </a:tr>
              <a:tr h="175260">
                <a:tc>
                  <a:txBody>
                    <a:bodyPr/>
                    <a:lstStyle/>
                    <a:p>
                      <a:pPr algn="l" fontAlgn="t"/>
                      <a:r>
                        <a:rPr lang="en-US" sz="1000" b="0" i="0" u="none" strike="noStrike">
                          <a:solidFill>
                            <a:srgbClr val="44546A"/>
                          </a:solidFill>
                          <a:effectLst/>
                          <a:latin typeface="Open Sans"/>
                        </a:rPr>
                        <a:t> </a:t>
                      </a:r>
                    </a:p>
                  </a:txBody>
                  <a:tcPr marL="0" marR="0" marT="0" marB="0">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t"/>
                      <a:r>
                        <a:rPr lang="en-US" sz="1000" b="0" i="0" u="none" strike="noStrike">
                          <a:solidFill>
                            <a:srgbClr val="44546A"/>
                          </a:solidFill>
                          <a:effectLst/>
                          <a:latin typeface="Open Sans"/>
                        </a:rPr>
                        <a:t>100,000,000</a:t>
                      </a:r>
                    </a:p>
                  </a:txBody>
                  <a:tcPr marL="0" marR="0" marT="0" marB="0">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t"/>
                      <a:r>
                        <a:rPr lang="en-US" sz="1000" b="0" i="0" u="none" strike="noStrike">
                          <a:solidFill>
                            <a:srgbClr val="44546A"/>
                          </a:solidFill>
                          <a:effectLst/>
                          <a:latin typeface="Open Sans"/>
                        </a:rPr>
                        <a:t>100%</a:t>
                      </a:r>
                    </a:p>
                  </a:txBody>
                  <a:tcPr marL="0" marR="0" marT="0" marB="0">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t"/>
                      <a:r>
                        <a:rPr lang="en-US" sz="1000" b="0" i="0" u="none" strike="noStrike">
                          <a:solidFill>
                            <a:srgbClr val="44546A"/>
                          </a:solidFill>
                          <a:effectLst/>
                          <a:latin typeface="Open Sans"/>
                        </a:rPr>
                        <a:t> </a:t>
                      </a:r>
                    </a:p>
                  </a:txBody>
                  <a:tcPr marL="0" marR="0" marT="0" marB="0">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t"/>
                      <a:r>
                        <a:rPr lang="en-US" sz="1000" b="0" i="0" u="none" strike="noStrike" dirty="0">
                          <a:solidFill>
                            <a:srgbClr val="44546A"/>
                          </a:solidFill>
                          <a:effectLst/>
                          <a:latin typeface="Open Sans"/>
                        </a:rPr>
                        <a:t>9.96%</a:t>
                      </a:r>
                    </a:p>
                  </a:txBody>
                  <a:tcPr marL="0" marR="0" marT="0" marB="0">
                    <a:lnL>
                      <a:noFill/>
                    </a:lnL>
                    <a:lnR>
                      <a:noFill/>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1448858689"/>
                  </a:ext>
                </a:extLst>
              </a:tr>
            </a:tbl>
          </a:graphicData>
        </a:graphic>
      </p:graphicFrame>
      <p:sp>
        <p:nvSpPr>
          <p:cNvPr id="10" name="Oval 9"/>
          <p:cNvSpPr/>
          <p:nvPr/>
        </p:nvSpPr>
        <p:spPr>
          <a:xfrm>
            <a:off x="5061753" y="3579210"/>
            <a:ext cx="677238" cy="2298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accent1"/>
                </a:solidFill>
              </a:ln>
            </a:endParaRPr>
          </a:p>
        </p:txBody>
      </p:sp>
      <p:sp>
        <p:nvSpPr>
          <p:cNvPr id="11" name="Rectangle 10"/>
          <p:cNvSpPr/>
          <p:nvPr/>
        </p:nvSpPr>
        <p:spPr>
          <a:xfrm>
            <a:off x="1835511" y="2831301"/>
            <a:ext cx="5748518"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WACC  =  (E/V x Re)  +  ((D/V x Rd)  x  (1 – T))</a:t>
            </a:r>
          </a:p>
        </p:txBody>
      </p:sp>
      <p:sp>
        <p:nvSpPr>
          <p:cNvPr id="13" name="Rectangle 12"/>
          <p:cNvSpPr/>
          <p:nvPr/>
        </p:nvSpPr>
        <p:spPr>
          <a:xfrm>
            <a:off x="6752746" y="3708546"/>
            <a:ext cx="1167307" cy="261610"/>
          </a:xfrm>
          <a:prstGeom prst="rect">
            <a:avLst/>
          </a:prstGeom>
        </p:spPr>
        <p:txBody>
          <a:bodyPr wrap="none">
            <a:spAutoFit/>
          </a:bodyPr>
          <a:lstStyle/>
          <a:p>
            <a:r>
              <a:rPr lang="en-US" sz="1100" dirty="0" err="1">
                <a:latin typeface="Arial" panose="020B0604020202020204" pitchFamily="34" charset="0"/>
                <a:cs typeface="Arial" panose="020B0604020202020204" pitchFamily="34" charset="0"/>
              </a:rPr>
              <a:t>R</a:t>
            </a:r>
            <a:r>
              <a:rPr lang="en-US" sz="1100" i="1" dirty="0" err="1">
                <a:latin typeface="Arial" panose="020B0604020202020204" pitchFamily="34" charset="0"/>
                <a:cs typeface="Arial" panose="020B0604020202020204" pitchFamily="34" charset="0"/>
              </a:rPr>
              <a:t>wacc</a:t>
            </a:r>
            <a:r>
              <a:rPr lang="en-US" sz="1100" dirty="0">
                <a:latin typeface="Arial" panose="020B0604020202020204" pitchFamily="34" charset="0"/>
                <a:cs typeface="Arial" panose="020B0604020202020204" pitchFamily="34" charset="0"/>
              </a:rPr>
              <a:t> = 9.96%</a:t>
            </a:r>
          </a:p>
        </p:txBody>
      </p:sp>
      <p:sp>
        <p:nvSpPr>
          <p:cNvPr id="14" name="Rectangle 13"/>
          <p:cNvSpPr/>
          <p:nvPr/>
        </p:nvSpPr>
        <p:spPr>
          <a:xfrm>
            <a:off x="6484153" y="3970156"/>
            <a:ext cx="1765965" cy="507831"/>
          </a:xfrm>
          <a:prstGeom prst="rect">
            <a:avLst/>
          </a:prstGeom>
        </p:spPr>
        <p:txBody>
          <a:bodyPr wrap="square">
            <a:spAutoFit/>
          </a:bodyPr>
          <a:lstStyle/>
          <a:p>
            <a:r>
              <a:rPr lang="en-US" sz="900" dirty="0">
                <a:solidFill>
                  <a:srgbClr val="202124"/>
                </a:solidFill>
                <a:latin typeface="Arial" panose="020B0604020202020204" pitchFamily="34" charset="0"/>
                <a:cs typeface="Arial" panose="020B0604020202020204" pitchFamily="34" charset="0"/>
              </a:rPr>
              <a:t>Elul must pay its investors an average of $0.0996 in return for every $1 in extra funding</a:t>
            </a:r>
            <a:endParaRPr lang="en-US" sz="9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AE86B9F7-F061-434B-FA53-783F7914F977}"/>
              </a:ext>
            </a:extLst>
          </p:cNvPr>
          <p:cNvSpPr txBox="1"/>
          <p:nvPr/>
        </p:nvSpPr>
        <p:spPr>
          <a:xfrm>
            <a:off x="735069" y="59799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6" name="Rectangle 4">
            <a:extLst>
              <a:ext uri="{FF2B5EF4-FFF2-40B4-BE49-F238E27FC236}">
                <a16:creationId xmlns:a16="http://schemas.microsoft.com/office/drawing/2014/main" id="{BE61892B-26CA-8A0F-107D-F2C94A105628}"/>
              </a:ext>
            </a:extLst>
          </p:cNvPr>
          <p:cNvSpPr/>
          <p:nvPr/>
        </p:nvSpPr>
        <p:spPr>
          <a:xfrm>
            <a:off x="779871" y="910022"/>
            <a:ext cx="7109835" cy="275653"/>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WACC </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7" name="Título 1">
            <a:extLst>
              <a:ext uri="{FF2B5EF4-FFF2-40B4-BE49-F238E27FC236}">
                <a16:creationId xmlns:a16="http://schemas.microsoft.com/office/drawing/2014/main" id="{0E7B9051-6495-E0FA-9E44-38657C222E5E}"/>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175551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7909C1F-6B0F-184D-B0B0-1BB025573F62}"/>
              </a:ext>
            </a:extLst>
          </p:cNvPr>
          <p:cNvSpPr txBox="1"/>
          <p:nvPr/>
        </p:nvSpPr>
        <p:spPr>
          <a:xfrm>
            <a:off x="735069" y="59799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6" name="Rectangle 4">
            <a:extLst>
              <a:ext uri="{FF2B5EF4-FFF2-40B4-BE49-F238E27FC236}">
                <a16:creationId xmlns:a16="http://schemas.microsoft.com/office/drawing/2014/main" id="{B3ACC8B5-5F94-DD9F-A0D3-9B58112D3851}"/>
              </a:ext>
            </a:extLst>
          </p:cNvPr>
          <p:cNvSpPr/>
          <p:nvPr/>
        </p:nvSpPr>
        <p:spPr>
          <a:xfrm>
            <a:off x="779871" y="910022"/>
            <a:ext cx="7109835" cy="275653"/>
          </a:xfrm>
          <a:prstGeom prst="rect">
            <a:avLst/>
          </a:prstGeom>
        </p:spPr>
        <p:txBody>
          <a:bodyPr wrap="square">
            <a:spAutoFit/>
          </a:bodyPr>
          <a:lstStyle/>
          <a:p>
            <a:pPr marR="0" lvl="0">
              <a:lnSpc>
                <a:spcPct val="107000"/>
              </a:lnSpc>
              <a:spcBef>
                <a:spcPts val="0"/>
              </a:spcBef>
              <a:spcAft>
                <a:spcPts val="0"/>
              </a:spcAft>
            </a:pPr>
            <a:r>
              <a:rPr lang="en-GB" sz="1200" b="1" dirty="0">
                <a:effectLst/>
                <a:latin typeface="Arial" panose="020B0604020202020204" pitchFamily="34" charset="0"/>
                <a:ea typeface="Calibri" panose="020F0502020204030204" pitchFamily="34" charset="0"/>
                <a:cs typeface="Arial" panose="020B0604020202020204" pitchFamily="34" charset="0"/>
              </a:rPr>
              <a:t>WACC </a:t>
            </a:r>
            <a:endParaRPr lang="en-GB" sz="1200" b="1" dirty="0">
              <a:latin typeface="Arial" panose="020B0604020202020204" pitchFamily="34" charset="0"/>
              <a:ea typeface="Calibri" panose="020F0502020204030204" pitchFamily="34" charset="0"/>
              <a:cs typeface="Arial" panose="020B0604020202020204" pitchFamily="34" charset="0"/>
            </a:endParaRPr>
          </a:p>
        </p:txBody>
      </p:sp>
      <p:sp>
        <p:nvSpPr>
          <p:cNvPr id="7" name="Título 1">
            <a:extLst>
              <a:ext uri="{FF2B5EF4-FFF2-40B4-BE49-F238E27FC236}">
                <a16:creationId xmlns:a16="http://schemas.microsoft.com/office/drawing/2014/main" id="{9274F882-806E-0E92-C47C-0EB7D5B0F276}"/>
              </a:ext>
            </a:extLst>
          </p:cNvPr>
          <p:cNvSpPr txBox="1">
            <a:spLocks/>
          </p:cNvSpPr>
          <p:nvPr/>
        </p:nvSpPr>
        <p:spPr>
          <a:xfrm>
            <a:off x="6731927" y="178520"/>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8" name="Rectangle 5">
            <a:extLst>
              <a:ext uri="{FF2B5EF4-FFF2-40B4-BE49-F238E27FC236}">
                <a16:creationId xmlns:a16="http://schemas.microsoft.com/office/drawing/2014/main" id="{1C891272-F20A-739C-E8D7-3F145A757169}"/>
              </a:ext>
            </a:extLst>
          </p:cNvPr>
          <p:cNvSpPr/>
          <p:nvPr/>
        </p:nvSpPr>
        <p:spPr>
          <a:xfrm>
            <a:off x="980029" y="1237414"/>
            <a:ext cx="6154057" cy="1785104"/>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weighted average cost of capital is the rate that a company is expected to pay on average to all its security holders to finance its assets.</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Tests if a return on investment can exceed or meet an asset, project, or company's cost of invested capital.</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Weighted Average Cost of Capital serves as the discount rate for calculating the Net Present Value (NPV) of a business.</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It represents the firm’s opportunity cost - used to evaluate investment opportunities.</a:t>
            </a:r>
          </a:p>
          <a:p>
            <a:endParaRPr lang="en-US" sz="1000" dirty="0">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C630AA07-0173-134A-0F47-27D9A910EBFC}"/>
              </a:ext>
            </a:extLst>
          </p:cNvPr>
          <p:cNvSpPr/>
          <p:nvPr/>
        </p:nvSpPr>
        <p:spPr>
          <a:xfrm>
            <a:off x="980029" y="2914291"/>
            <a:ext cx="7401971" cy="1631216"/>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rPr>
              <a:t>The weighted average cost of capital (WACC) is a financial ratio that calculates a company’s cost of financing and acquiring assets by comparing the debt and equity structure of the business.</a:t>
            </a:r>
          </a:p>
          <a:p>
            <a:pPr marL="171450" indent="-171450">
              <a:buFont typeface="Arial" panose="020B0604020202020204" pitchFamily="34" charset="0"/>
              <a:buChar char="•"/>
            </a:pPr>
            <a:endParaRPr lang="en-US" sz="1000" dirty="0">
              <a:latin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rPr>
              <a:t>It measures the weight of debt and the true cost of borrowing money or raising funds through equity to finance new capital purchases and expansions based on the company’s current level of debt and equity structure.</a:t>
            </a:r>
          </a:p>
          <a:p>
            <a:pPr marL="171450" indent="-171450">
              <a:buFont typeface="Arial" panose="020B0604020202020204" pitchFamily="34" charset="0"/>
              <a:buChar char="•"/>
            </a:pPr>
            <a:endParaRPr lang="en-US" sz="1000" dirty="0">
              <a:latin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rPr>
              <a:t>Management typically uses this ratio to decide whether the company should use debt or equity to finance new purchases.</a:t>
            </a:r>
          </a:p>
          <a:p>
            <a:pPr marL="171450" indent="-171450">
              <a:buFont typeface="Arial" panose="020B0604020202020204" pitchFamily="34" charset="0"/>
              <a:buChar char="•"/>
            </a:pPr>
            <a:endParaRPr lang="en-US" sz="1000" dirty="0">
              <a:latin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rPr>
              <a:t>This ratio is very comprehensive because it averages all sources of capital; including long-term debt, common stock, preferred stock, and bonds; to measure an average cost of borrowing funds.</a:t>
            </a:r>
            <a:endParaRPr lang="en-US" sz="1000" b="0" i="0" dirty="0">
              <a:effectLst/>
              <a:latin typeface="Arial" panose="020B0604020202020204" pitchFamily="34" charset="0"/>
            </a:endParaRPr>
          </a:p>
        </p:txBody>
      </p:sp>
    </p:spTree>
    <p:extLst>
      <p:ext uri="{BB962C8B-B14F-4D97-AF65-F5344CB8AC3E}">
        <p14:creationId xmlns:p14="http://schemas.microsoft.com/office/powerpoint/2010/main" val="2907582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418281" y="1896743"/>
            <a:ext cx="3731445" cy="119830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Georgia" panose="02040502050405020303" pitchFamily="18" charset="0"/>
              </a:rPr>
              <a:t>Thank You</a:t>
            </a:r>
            <a:endParaRPr lang="en-GB"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036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Debt Financing: Introduction and Types of Debts</a:t>
            </a:r>
          </a:p>
        </p:txBody>
      </p:sp>
      <p:sp>
        <p:nvSpPr>
          <p:cNvPr id="2" name="Título 1">
            <a:extLst>
              <a:ext uri="{FF2B5EF4-FFF2-40B4-BE49-F238E27FC236}">
                <a16:creationId xmlns:a16="http://schemas.microsoft.com/office/drawing/2014/main" id="{60AF0868-8816-7A6F-2AE3-6A90F3B03418}"/>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FF1359A2-6F69-9034-013D-2B8B105302C7}"/>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10" name="CuadroTexto 9">
            <a:extLst>
              <a:ext uri="{FF2B5EF4-FFF2-40B4-BE49-F238E27FC236}">
                <a16:creationId xmlns:a16="http://schemas.microsoft.com/office/drawing/2014/main" id="{81259A06-58ED-4A6B-457F-D228FEE63834}"/>
              </a:ext>
            </a:extLst>
          </p:cNvPr>
          <p:cNvSpPr txBox="1"/>
          <p:nvPr/>
        </p:nvSpPr>
        <p:spPr>
          <a:xfrm>
            <a:off x="-731373" y="1304952"/>
            <a:ext cx="9040802" cy="3016210"/>
          </a:xfrm>
          <a:prstGeom prst="rect">
            <a:avLst/>
          </a:prstGeom>
          <a:noFill/>
        </p:spPr>
        <p:txBody>
          <a:bodyPr wrap="square">
            <a:spAutoFit/>
          </a:bodyPr>
          <a:lstStyle/>
          <a:p>
            <a:pPr lvl="4"/>
            <a:endParaRPr lang="en-US" sz="1000" dirty="0">
              <a:latin typeface="Arial" panose="020B0604020202020204" pitchFamily="34" charset="0"/>
              <a:cs typeface="Arial" panose="020B0604020202020204" pitchFamily="34" charset="0"/>
            </a:endParaRPr>
          </a:p>
          <a:p>
            <a:pPr marL="2000250" lvl="4" indent="-171450">
              <a:buFont typeface="Wingdings" panose="05000000000000000000" pitchFamily="2" charset="2"/>
              <a:buChar char="ü"/>
            </a:pPr>
            <a:r>
              <a:rPr lang="en-US" sz="1000" dirty="0">
                <a:latin typeface="Arial" panose="020B0604020202020204" pitchFamily="34" charset="0"/>
                <a:cs typeface="Arial" panose="020B0604020202020204" pitchFamily="34" charset="0"/>
              </a:rPr>
              <a:t>Debt (bonds) financing: </a:t>
            </a:r>
          </a:p>
          <a:p>
            <a:pPr marL="2000250" lvl="4" indent="-171450">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r>
              <a:rPr lang="en-US" sz="1000" b="0" i="0" dirty="0">
                <a:effectLst/>
                <a:latin typeface="Arial" panose="020B0604020202020204" pitchFamily="34" charset="0"/>
                <a:cs typeface="Arial" panose="020B0604020202020204" pitchFamily="34" charset="0"/>
              </a:rPr>
              <a:t>A bond is a fixed </a:t>
            </a:r>
            <a:r>
              <a:rPr lang="en-US" sz="1000" b="0" i="0" u="none" strike="noStrike" dirty="0">
                <a:effectLst/>
                <a:latin typeface="Arial" panose="020B0604020202020204" pitchFamily="34" charset="0"/>
                <a:cs typeface="Arial" panose="020B0604020202020204" pitchFamily="34" charset="0"/>
              </a:rPr>
              <a:t>obligation</a:t>
            </a:r>
            <a:r>
              <a:rPr lang="en-US" sz="1000" b="0" i="0" dirty="0">
                <a:effectLst/>
                <a:latin typeface="Arial" panose="020B0604020202020204" pitchFamily="34" charset="0"/>
                <a:cs typeface="Arial" panose="020B0604020202020204" pitchFamily="34" charset="0"/>
              </a:rPr>
              <a:t> to pay that is issued by a </a:t>
            </a:r>
            <a:r>
              <a:rPr lang="en-US" sz="1000" b="0" i="0" u="none" strike="noStrike" dirty="0">
                <a:effectLst/>
                <a:latin typeface="Arial" panose="020B0604020202020204" pitchFamily="34" charset="0"/>
                <a:cs typeface="Arial" panose="020B0604020202020204" pitchFamily="34" charset="0"/>
              </a:rPr>
              <a:t>corporation</a:t>
            </a:r>
            <a:r>
              <a:rPr lang="en-US" sz="1000" b="0" i="0" dirty="0">
                <a:effectLst/>
                <a:latin typeface="Arial" panose="020B0604020202020204" pitchFamily="34" charset="0"/>
                <a:cs typeface="Arial" panose="020B0604020202020204" pitchFamily="34" charset="0"/>
              </a:rPr>
              <a:t> or government entity to </a:t>
            </a:r>
            <a:r>
              <a:rPr lang="en-US" sz="1000" b="0" i="0" u="none" strike="noStrike" dirty="0">
                <a:effectLst/>
                <a:latin typeface="Arial" panose="020B0604020202020204" pitchFamily="34" charset="0"/>
                <a:cs typeface="Arial" panose="020B0604020202020204" pitchFamily="34" charset="0"/>
              </a:rPr>
              <a:t>investors</a:t>
            </a:r>
            <a:r>
              <a:rPr lang="en-US" sz="1000" b="0" i="0" dirty="0">
                <a:effectLst/>
                <a:latin typeface="Arial" panose="020B0604020202020204" pitchFamily="34" charset="0"/>
                <a:cs typeface="Arial" panose="020B0604020202020204" pitchFamily="34" charset="0"/>
              </a:rPr>
              <a:t>. Bonds are used to raise cash for operational or infrastructure projects. Bonds usually include a periodic </a:t>
            </a:r>
            <a:r>
              <a:rPr lang="en-US" sz="1000" b="0" i="0" u="none" strike="noStrike" dirty="0">
                <a:effectLst/>
                <a:latin typeface="Arial" panose="020B0604020202020204" pitchFamily="34" charset="0"/>
                <a:cs typeface="Arial" panose="020B0604020202020204" pitchFamily="34" charset="0"/>
              </a:rPr>
              <a:t>coupon</a:t>
            </a:r>
            <a:r>
              <a:rPr lang="en-US" sz="1000" b="0" i="0" dirty="0">
                <a:effectLst/>
                <a:latin typeface="Arial" panose="020B0604020202020204" pitchFamily="34" charset="0"/>
                <a:cs typeface="Arial" panose="020B0604020202020204" pitchFamily="34" charset="0"/>
              </a:rPr>
              <a:t> payment and are paid off as of a specific </a:t>
            </a:r>
            <a:r>
              <a:rPr lang="en-US" sz="1000" b="0" i="0" u="none" strike="noStrike" dirty="0">
                <a:effectLst/>
                <a:latin typeface="Arial" panose="020B0604020202020204" pitchFamily="34" charset="0"/>
                <a:cs typeface="Arial" panose="020B0604020202020204" pitchFamily="34" charset="0"/>
              </a:rPr>
              <a:t>maturity date.</a:t>
            </a:r>
            <a:endParaRPr lang="en-US" sz="1000" u="none" strike="noStrike"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endParaRPr lang="en-US" sz="1000"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r>
              <a:rPr lang="en-US" sz="1000" dirty="0">
                <a:latin typeface="Arial" panose="020B0604020202020204" pitchFamily="34" charset="0"/>
                <a:cs typeface="Arial" panose="020B0604020202020204" pitchFamily="34" charset="0"/>
              </a:rPr>
              <a:t>Companies are borrowers (issuers) because they exchange securities for cash needed to execute projects.</a:t>
            </a:r>
          </a:p>
          <a:p>
            <a:pPr lvl="5"/>
            <a:endParaRPr lang="en-US" sz="1000" dirty="0">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endParaRPr lang="en-US" sz="1000" b="0" i="1" dirty="0">
              <a:effectLst/>
              <a:latin typeface="Arial" panose="020B0604020202020204" pitchFamily="34" charset="0"/>
              <a:cs typeface="Arial" panose="020B0604020202020204" pitchFamily="34" charset="0"/>
            </a:endParaRPr>
          </a:p>
          <a:p>
            <a:pPr marL="2457450" lvl="5" indent="-171450">
              <a:buFont typeface="Wingdings" panose="05000000000000000000" pitchFamily="2" charset="2"/>
              <a:buChar char="v"/>
            </a:pPr>
            <a:r>
              <a:rPr lang="en-US" sz="1000" dirty="0">
                <a:latin typeface="Arial" panose="020B0604020202020204" pitchFamily="34" charset="0"/>
                <a:cs typeface="Arial" panose="020B0604020202020204" pitchFamily="34" charset="0"/>
              </a:rPr>
              <a:t>Q</a:t>
            </a:r>
            <a:r>
              <a:rPr lang="en-US" sz="1000" b="0" dirty="0">
                <a:effectLst/>
                <a:latin typeface="Arial" panose="020B0604020202020204" pitchFamily="34" charset="0"/>
                <a:cs typeface="Arial" panose="020B0604020202020204" pitchFamily="34" charset="0"/>
              </a:rPr>
              <a:t>uote - Bond’s price agreed by buyer and seller during a determined timeframe, generally at the time of trading. The value is presented on a scale of 0 to 100, representing a percentage of $1,000 or $100, the usual face value for a single bond, and pays periodically a coupon like 6% to the investor until maturity like 2026.</a:t>
            </a:r>
            <a:endParaRPr lang="en-US" sz="1000" dirty="0">
              <a:latin typeface="Arial" panose="020B0604020202020204" pitchFamily="34" charset="0"/>
              <a:cs typeface="Arial" panose="020B0604020202020204" pitchFamily="34" charset="0"/>
            </a:endParaRPr>
          </a:p>
          <a:p>
            <a:pPr marL="2000250" lvl="4"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000250" lvl="4"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issuer will be repaying the debt (capital and interest) according to the specified schedule.</a:t>
            </a:r>
          </a:p>
          <a:p>
            <a:pPr marL="2000250" lvl="4"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000250" lvl="4"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drawback of borrowing money through debt is that borrowers need to make interest payments, as well as principal repayments, on time - failure to do so may lead the borrower to default or bankruptcy.</a:t>
            </a:r>
          </a:p>
          <a:p>
            <a:pPr marL="2000250" lvl="4" indent="-171450">
              <a:buFont typeface="Arial" panose="020B0604020202020204" pitchFamily="34" charset="0"/>
              <a:buChar char="•"/>
            </a:pP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12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501" y="903752"/>
            <a:ext cx="2754385"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Debt Financing: Introduction and Types of Debt</a:t>
            </a:r>
          </a:p>
        </p:txBody>
      </p:sp>
      <p:sp>
        <p:nvSpPr>
          <p:cNvPr id="2" name="Título 1">
            <a:extLst>
              <a:ext uri="{FF2B5EF4-FFF2-40B4-BE49-F238E27FC236}">
                <a16:creationId xmlns:a16="http://schemas.microsoft.com/office/drawing/2014/main" id="{60AF0868-8816-7A6F-2AE3-6A90F3B03418}"/>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FF1359A2-6F69-9034-013D-2B8B105302C7}"/>
              </a:ext>
            </a:extLst>
          </p:cNvPr>
          <p:cNvSpPr txBox="1"/>
          <p:nvPr/>
        </p:nvSpPr>
        <p:spPr>
          <a:xfrm>
            <a:off x="685501" y="58956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pic>
        <p:nvPicPr>
          <p:cNvPr id="6" name="Imagen 5">
            <a:extLst>
              <a:ext uri="{FF2B5EF4-FFF2-40B4-BE49-F238E27FC236}">
                <a16:creationId xmlns:a16="http://schemas.microsoft.com/office/drawing/2014/main" id="{D6B40233-F51F-0F13-1798-2BF469DD8807}"/>
              </a:ext>
            </a:extLst>
          </p:cNvPr>
          <p:cNvPicPr>
            <a:picLocks noChangeAspect="1"/>
          </p:cNvPicPr>
          <p:nvPr/>
        </p:nvPicPr>
        <p:blipFill>
          <a:blip r:embed="rId2"/>
          <a:stretch>
            <a:fillRect/>
          </a:stretch>
        </p:blipFill>
        <p:spPr>
          <a:xfrm>
            <a:off x="3606456" y="847499"/>
            <a:ext cx="4343534" cy="3805117"/>
          </a:xfrm>
          <a:prstGeom prst="rect">
            <a:avLst/>
          </a:prstGeom>
        </p:spPr>
      </p:pic>
    </p:spTree>
    <p:extLst>
      <p:ext uri="{BB962C8B-B14F-4D97-AF65-F5344CB8AC3E}">
        <p14:creationId xmlns:p14="http://schemas.microsoft.com/office/powerpoint/2010/main" val="241661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7073" y="1273269"/>
            <a:ext cx="7523000" cy="3631763"/>
          </a:xfrm>
          <a:prstGeom prst="rect">
            <a:avLst/>
          </a:prstGeom>
        </p:spPr>
        <p:txBody>
          <a:bodyPr wrap="square">
            <a:spAutoFit/>
          </a:bodyPr>
          <a:lstStyle/>
          <a:p>
            <a:pPr marL="628650" lvl="1" indent="-171450">
              <a:buFont typeface="Wingdings" panose="05000000000000000000" pitchFamily="2" charset="2"/>
              <a:buChar char="Ø"/>
            </a:pPr>
            <a:r>
              <a:rPr lang="en-GB" sz="1150" dirty="0">
                <a:latin typeface="Arial" panose="020B0604020202020204" pitchFamily="34" charset="0"/>
                <a:cs typeface="Arial" panose="020B0604020202020204" pitchFamily="34" charset="0"/>
              </a:rPr>
              <a:t>Bonds and Interest Rates and Yield (YTM)</a:t>
            </a: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Yield is a figure that represents the return from a bond, if the price change due to changes interest rates, yields will change.</a:t>
            </a:r>
          </a:p>
          <a:p>
            <a:r>
              <a:rPr lang="en-US" sz="1150" dirty="0">
                <a:latin typeface="Arial" panose="020B0604020202020204" pitchFamily="34" charset="0"/>
                <a:cs typeface="Arial" panose="020B0604020202020204" pitchFamily="34" charset="0"/>
              </a:rPr>
              <a:t>		</a:t>
            </a:r>
          </a:p>
          <a:p>
            <a:r>
              <a:rPr lang="en-US" sz="1150" dirty="0">
                <a:latin typeface="Arial" panose="020B0604020202020204" pitchFamily="34" charset="0"/>
                <a:cs typeface="Arial" panose="020B0604020202020204" pitchFamily="34" charset="0"/>
              </a:rPr>
              <a:t>		Example: An investor buys a bond at its </a:t>
            </a:r>
            <a:r>
              <a:rPr lang="en-US" sz="1150" dirty="0">
                <a:latin typeface="Arial" panose="020B0604020202020204" pitchFamily="34" charset="0"/>
                <a:ea typeface="Cambria Math" panose="02040503050406030204" pitchFamily="18" charset="0"/>
                <a:cs typeface="Arial" panose="020B0604020202020204" pitchFamily="34" charset="0"/>
              </a:rPr>
              <a:t>¥</a:t>
            </a:r>
            <a:r>
              <a:rPr lang="en-US" sz="1150" dirty="0">
                <a:latin typeface="Arial" panose="020B0604020202020204" pitchFamily="34" charset="0"/>
                <a:cs typeface="Arial" panose="020B0604020202020204" pitchFamily="34" charset="0"/>
              </a:rPr>
              <a:t>1,000 par value with a 10% coupon, if it is held to 				maturity, the issuer (corporation) pays the investor </a:t>
            </a:r>
            <a:r>
              <a:rPr lang="en-US" sz="1150" dirty="0">
                <a:latin typeface="Arial" panose="020B0604020202020204" pitchFamily="34" charset="0"/>
                <a:ea typeface="Cambria Math" panose="02040503050406030204" pitchFamily="18" charset="0"/>
                <a:cs typeface="Arial" panose="020B0604020202020204" pitchFamily="34" charset="0"/>
              </a:rPr>
              <a:t>¥ </a:t>
            </a:r>
            <a:r>
              <a:rPr lang="en-US" sz="1150" dirty="0">
                <a:latin typeface="Arial" panose="020B0604020202020204" pitchFamily="34" charset="0"/>
                <a:cs typeface="Arial" panose="020B0604020202020204" pitchFamily="34" charset="0"/>
              </a:rPr>
              <a:t>100 a year for 10 years, and in year 10, pays 			back the </a:t>
            </a:r>
            <a:r>
              <a:rPr lang="en-US" sz="1150" dirty="0">
                <a:latin typeface="Arial" panose="020B0604020202020204" pitchFamily="34" charset="0"/>
                <a:ea typeface="Cambria Math" panose="02040503050406030204" pitchFamily="18" charset="0"/>
                <a:cs typeface="Arial" panose="020B0604020202020204" pitchFamily="34" charset="0"/>
              </a:rPr>
              <a:t>¥</a:t>
            </a:r>
            <a:r>
              <a:rPr lang="en-US" sz="1150" dirty="0">
                <a:latin typeface="Arial" panose="020B0604020202020204" pitchFamily="34" charset="0"/>
                <a:cs typeface="Arial" panose="020B0604020202020204" pitchFamily="34" charset="0"/>
              </a:rPr>
              <a:t>1,000 on the scheduled date.</a:t>
            </a:r>
          </a:p>
          <a:p>
            <a:r>
              <a:rPr lang="en-US" sz="1150" dirty="0">
                <a:latin typeface="Arial" panose="020B0604020202020204" pitchFamily="34" charset="0"/>
                <a:cs typeface="Arial" panose="020B0604020202020204" pitchFamily="34" charset="0"/>
              </a:rPr>
              <a:t>				Yield = coupon amount/price</a:t>
            </a:r>
          </a:p>
          <a:p>
            <a:r>
              <a:rPr lang="en-US" sz="1150" dirty="0">
                <a:latin typeface="Arial" panose="020B0604020202020204" pitchFamily="34" charset="0"/>
                <a:cs typeface="Arial" panose="020B0604020202020204" pitchFamily="34" charset="0"/>
              </a:rPr>
              <a:t>				Yield = 10% (</a:t>
            </a:r>
            <a:r>
              <a:rPr lang="en-US" sz="1150" dirty="0">
                <a:latin typeface="Arial" panose="020B0604020202020204" pitchFamily="34" charset="0"/>
                <a:ea typeface="Cambria Math" panose="02040503050406030204" pitchFamily="18" charset="0"/>
                <a:cs typeface="Arial" panose="020B0604020202020204" pitchFamily="34" charset="0"/>
              </a:rPr>
              <a:t>¥ </a:t>
            </a:r>
            <a:r>
              <a:rPr lang="en-US" sz="1150" dirty="0">
                <a:latin typeface="Arial" panose="020B0604020202020204" pitchFamily="34" charset="0"/>
                <a:cs typeface="Arial" panose="020B0604020202020204" pitchFamily="34" charset="0"/>
              </a:rPr>
              <a:t>100/</a:t>
            </a:r>
            <a:r>
              <a:rPr lang="en-US" sz="1150" dirty="0">
                <a:latin typeface="Arial" panose="020B0604020202020204" pitchFamily="34" charset="0"/>
                <a:ea typeface="Cambria Math" panose="02040503050406030204" pitchFamily="18" charset="0"/>
                <a:cs typeface="Arial" panose="020B0604020202020204" pitchFamily="34" charset="0"/>
              </a:rPr>
              <a:t> ¥ </a:t>
            </a:r>
            <a:r>
              <a:rPr lang="en-US" sz="1150" dirty="0">
                <a:latin typeface="Arial" panose="020B0604020202020204" pitchFamily="34" charset="0"/>
                <a:cs typeface="Arial" panose="020B0604020202020204" pitchFamily="34" charset="0"/>
              </a:rPr>
              <a:t>1000)*100%</a:t>
            </a:r>
          </a:p>
          <a:p>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Interest rates change in the marketplace while cash flows from a bond stay the same (coupon); therefore, the value of the bond fluctuates.</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If interest rates rise, the present value of the bond’s remaining cash flows declines, and the bond is worth less.</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If interest rates fall, the bond is worth more.</a:t>
            </a:r>
          </a:p>
          <a:p>
            <a:pPr lvl="3"/>
            <a:endParaRPr lang="en-US" sz="1150" dirty="0">
              <a:latin typeface="Arial" panose="020B0604020202020204" pitchFamily="34" charset="0"/>
              <a:cs typeface="Arial" panose="020B0604020202020204" pitchFamily="34" charset="0"/>
            </a:endParaRPr>
          </a:p>
          <a:p>
            <a:pPr lvl="3"/>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610A3581-7B42-DF18-E090-E9A4453F0A44}"/>
              </a:ext>
            </a:extLst>
          </p:cNvPr>
          <p:cNvSpPr/>
          <p:nvPr/>
        </p:nvSpPr>
        <p:spPr>
          <a:xfrm>
            <a:off x="685501" y="903752"/>
            <a:ext cx="3734099"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Debt Financing: Introduction and Types of Debt</a:t>
            </a:r>
          </a:p>
        </p:txBody>
      </p:sp>
      <p:sp>
        <p:nvSpPr>
          <p:cNvPr id="3" name="Título 1">
            <a:extLst>
              <a:ext uri="{FF2B5EF4-FFF2-40B4-BE49-F238E27FC236}">
                <a16:creationId xmlns:a16="http://schemas.microsoft.com/office/drawing/2014/main" id="{F8818568-62C4-6E0B-5397-451F04180EC2}"/>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F53C44A4-ECE0-7C53-DB23-70B494D1183E}"/>
              </a:ext>
            </a:extLst>
          </p:cNvPr>
          <p:cNvSpPr txBox="1"/>
          <p:nvPr/>
        </p:nvSpPr>
        <p:spPr>
          <a:xfrm>
            <a:off x="685501" y="58956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Tree>
    <p:extLst>
      <p:ext uri="{BB962C8B-B14F-4D97-AF65-F5344CB8AC3E}">
        <p14:creationId xmlns:p14="http://schemas.microsoft.com/office/powerpoint/2010/main" val="131096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03" y="1453084"/>
            <a:ext cx="7523000" cy="3100849"/>
          </a:xfrm>
          <a:prstGeom prst="rect">
            <a:avLst/>
          </a:prstGeom>
        </p:spPr>
        <p:txBody>
          <a:bodyPr wrap="square">
            <a:spAutoFit/>
          </a:bodyPr>
          <a:lstStyle/>
          <a:p>
            <a:pPr marL="628650" lvl="1" indent="-171450">
              <a:buFont typeface="Wingdings" panose="05000000000000000000" pitchFamily="2" charset="2"/>
              <a:buChar char="Ø"/>
            </a:pPr>
            <a:r>
              <a:rPr lang="en-GB" sz="1150" dirty="0">
                <a:latin typeface="Arial" panose="020B0604020202020204" pitchFamily="34" charset="0"/>
                <a:cs typeface="Arial" panose="020B0604020202020204" pitchFamily="34" charset="0"/>
              </a:rPr>
              <a:t>Bond: Valuation</a:t>
            </a:r>
          </a:p>
          <a:p>
            <a:pPr marL="1085850" lvl="2"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YIELDS - Interest rates change in the marketplace while cash flows from a bond stay the same (coupon); therefore, the value of the bond fluctuates.</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If interest rates rise, the present value of the bond’s remaining cash flows declines, and the bond is worth less.</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If interest rates fall, the bond is worth more.</a:t>
            </a:r>
          </a:p>
          <a:p>
            <a:pPr marL="1543050" lvl="3"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Yield is a figure that represents the return from a bond, if the price change due to changes interest rates, yields will change.</a:t>
            </a:r>
          </a:p>
          <a:p>
            <a:r>
              <a:rPr lang="en-US" sz="1150" dirty="0">
                <a:latin typeface="Arial" panose="020B0604020202020204" pitchFamily="34" charset="0"/>
                <a:cs typeface="Arial" panose="020B0604020202020204" pitchFamily="34" charset="0"/>
              </a:rPr>
              <a:t>		Example: An investor buys a bond at its </a:t>
            </a:r>
            <a:r>
              <a:rPr lang="en-US" sz="1150" dirty="0">
                <a:latin typeface="Arial" panose="020B0604020202020204" pitchFamily="34" charset="0"/>
                <a:ea typeface="Cambria Math" panose="02040503050406030204" pitchFamily="18" charset="0"/>
                <a:cs typeface="Arial" panose="020B0604020202020204" pitchFamily="34" charset="0"/>
              </a:rPr>
              <a:t>¥</a:t>
            </a:r>
            <a:r>
              <a:rPr lang="en-US" sz="1150" dirty="0">
                <a:latin typeface="Arial" panose="020B0604020202020204" pitchFamily="34" charset="0"/>
                <a:cs typeface="Arial" panose="020B0604020202020204" pitchFamily="34" charset="0"/>
              </a:rPr>
              <a:t>1,000 par value with a 10% coupon, if it is held to 				maturity, the issuer (corporation) pays the investor </a:t>
            </a:r>
            <a:r>
              <a:rPr lang="en-US" sz="1150" dirty="0">
                <a:latin typeface="Arial" panose="020B0604020202020204" pitchFamily="34" charset="0"/>
                <a:ea typeface="Cambria Math" panose="02040503050406030204" pitchFamily="18" charset="0"/>
                <a:cs typeface="Arial" panose="020B0604020202020204" pitchFamily="34" charset="0"/>
              </a:rPr>
              <a:t>¥ </a:t>
            </a:r>
            <a:r>
              <a:rPr lang="en-US" sz="1150" dirty="0">
                <a:latin typeface="Arial" panose="020B0604020202020204" pitchFamily="34" charset="0"/>
                <a:cs typeface="Arial" panose="020B0604020202020204" pitchFamily="34" charset="0"/>
              </a:rPr>
              <a:t>100 a year for 10 years, and in year 10, pays 			back the </a:t>
            </a:r>
            <a:r>
              <a:rPr lang="en-US" sz="1150" dirty="0">
                <a:latin typeface="Arial" panose="020B0604020202020204" pitchFamily="34" charset="0"/>
                <a:ea typeface="Cambria Math" panose="02040503050406030204" pitchFamily="18" charset="0"/>
                <a:cs typeface="Arial" panose="020B0604020202020204" pitchFamily="34" charset="0"/>
              </a:rPr>
              <a:t>¥</a:t>
            </a:r>
            <a:r>
              <a:rPr lang="en-US" sz="1150" dirty="0">
                <a:latin typeface="Arial" panose="020B0604020202020204" pitchFamily="34" charset="0"/>
                <a:cs typeface="Arial" panose="020B0604020202020204" pitchFamily="34" charset="0"/>
              </a:rPr>
              <a:t>1,000 on the scheduled date.</a:t>
            </a:r>
          </a:p>
          <a:p>
            <a:r>
              <a:rPr lang="en-US" sz="1150" dirty="0">
                <a:latin typeface="Arial" panose="020B0604020202020204" pitchFamily="34" charset="0"/>
                <a:cs typeface="Arial" panose="020B0604020202020204" pitchFamily="34" charset="0"/>
              </a:rPr>
              <a:t>				Yield = coupon amount/price</a:t>
            </a:r>
          </a:p>
          <a:p>
            <a:r>
              <a:rPr lang="en-US" sz="1150" dirty="0">
                <a:latin typeface="Arial" panose="020B0604020202020204" pitchFamily="34" charset="0"/>
                <a:cs typeface="Arial" panose="020B0604020202020204" pitchFamily="34" charset="0"/>
              </a:rPr>
              <a:t>				Yield = 10% (</a:t>
            </a:r>
            <a:r>
              <a:rPr lang="en-US" sz="1150" dirty="0">
                <a:latin typeface="Arial" panose="020B0604020202020204" pitchFamily="34" charset="0"/>
                <a:ea typeface="Cambria Math" panose="02040503050406030204" pitchFamily="18" charset="0"/>
                <a:cs typeface="Arial" panose="020B0604020202020204" pitchFamily="34" charset="0"/>
              </a:rPr>
              <a:t>¥ </a:t>
            </a:r>
            <a:r>
              <a:rPr lang="en-US" sz="1150" dirty="0">
                <a:latin typeface="Arial" panose="020B0604020202020204" pitchFamily="34" charset="0"/>
                <a:cs typeface="Arial" panose="020B0604020202020204" pitchFamily="34" charset="0"/>
              </a:rPr>
              <a:t>100/</a:t>
            </a:r>
            <a:r>
              <a:rPr lang="en-US" sz="1150" dirty="0">
                <a:latin typeface="Arial" panose="020B0604020202020204" pitchFamily="34" charset="0"/>
                <a:ea typeface="Cambria Math" panose="02040503050406030204" pitchFamily="18" charset="0"/>
                <a:cs typeface="Arial" panose="020B0604020202020204" pitchFamily="34" charset="0"/>
              </a:rPr>
              <a:t> ¥ </a:t>
            </a:r>
            <a:r>
              <a:rPr lang="en-US" sz="1150" dirty="0">
                <a:latin typeface="Arial" panose="020B0604020202020204" pitchFamily="34" charset="0"/>
                <a:cs typeface="Arial" panose="020B0604020202020204" pitchFamily="34" charset="0"/>
              </a:rPr>
              <a:t>1000)*100%</a:t>
            </a: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a:p>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2D2E2610-CA54-3EA7-BE9F-36A2D5BF8C76}"/>
              </a:ext>
            </a:extLst>
          </p:cNvPr>
          <p:cNvSpPr/>
          <p:nvPr/>
        </p:nvSpPr>
        <p:spPr>
          <a:xfrm>
            <a:off x="685501" y="903752"/>
            <a:ext cx="2754385" cy="461665"/>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Debt Financing: Introduction and Types of Debt</a:t>
            </a:r>
          </a:p>
        </p:txBody>
      </p:sp>
      <p:sp>
        <p:nvSpPr>
          <p:cNvPr id="3" name="Título 1">
            <a:extLst>
              <a:ext uri="{FF2B5EF4-FFF2-40B4-BE49-F238E27FC236}">
                <a16:creationId xmlns:a16="http://schemas.microsoft.com/office/drawing/2014/main" id="{8CE7C3E7-54E9-67C4-D19B-3CB4B35A23E4}"/>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24DF6A81-B8D0-2CD1-5ECC-CD96FB4BC2AA}"/>
              </a:ext>
            </a:extLst>
          </p:cNvPr>
          <p:cNvSpPr txBox="1"/>
          <p:nvPr/>
        </p:nvSpPr>
        <p:spPr>
          <a:xfrm>
            <a:off x="685501" y="58956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Tree>
    <p:extLst>
      <p:ext uri="{BB962C8B-B14F-4D97-AF65-F5344CB8AC3E}">
        <p14:creationId xmlns:p14="http://schemas.microsoft.com/office/powerpoint/2010/main" val="190638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80751"/>
            <a:ext cx="7489371" cy="2308324"/>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lvl="3"/>
            <a:endParaRPr lang="en-US" sz="1200" dirty="0">
              <a:latin typeface="Arial" panose="020B0604020202020204" pitchFamily="34" charset="0"/>
              <a:cs typeface="Arial" panose="020B0604020202020204" pitchFamily="34" charset="0"/>
            </a:endParaRPr>
          </a:p>
          <a:p>
            <a:pPr lvl="3"/>
            <a:r>
              <a:rPr lang="en-US" sz="1200" i="1" dirty="0">
                <a:latin typeface="Arial" panose="020B0604020202020204" pitchFamily="34" charset="0"/>
                <a:cs typeface="Arial" panose="020B0604020202020204" pitchFamily="34" charset="0"/>
              </a:rPr>
              <a:t>For example, Beck Corporation wants to raise $1,000 for 30 years to fund the plant expansion, the interest rate on similar debt issued by similar corporations is 12%. Beck will pay $120 (0.12 × $1,000) in interest every year for 30 years to the bondholders, and at the end of 30 years, Beck will repay the $1,000.</a:t>
            </a:r>
          </a:p>
          <a:p>
            <a:pPr lvl="3"/>
            <a:endParaRPr lang="en-US" sz="120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Bond Market: The bond market is a financial market where participants can issue new debt, known as the primary market, or buy and sell debt securities, known as the secondary market. This is usually in the form of bonds, but it may include notes, bills, and so for public and private expenditures.</a:t>
            </a:r>
          </a:p>
          <a:p>
            <a:pPr lvl="3"/>
            <a:endParaRPr lang="en-US" sz="1200" dirty="0">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5A0467CB-5B02-5A43-C370-A4CFA499FEAB}"/>
              </a:ext>
            </a:extLst>
          </p:cNvPr>
          <p:cNvSpPr/>
          <p:nvPr/>
        </p:nvSpPr>
        <p:spPr>
          <a:xfrm>
            <a:off x="685501" y="903752"/>
            <a:ext cx="3726842"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Debt Financing: Introduction and Types of Debt</a:t>
            </a:r>
          </a:p>
        </p:txBody>
      </p:sp>
      <p:sp>
        <p:nvSpPr>
          <p:cNvPr id="8" name="Título 1">
            <a:extLst>
              <a:ext uri="{FF2B5EF4-FFF2-40B4-BE49-F238E27FC236}">
                <a16:creationId xmlns:a16="http://schemas.microsoft.com/office/drawing/2014/main" id="{8EDBD458-1FD6-8701-6DE1-D2356A661A17}"/>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66BAA12B-E51A-3F05-4C74-EB880DC79891}"/>
              </a:ext>
            </a:extLst>
          </p:cNvPr>
          <p:cNvSpPr txBox="1"/>
          <p:nvPr/>
        </p:nvSpPr>
        <p:spPr>
          <a:xfrm>
            <a:off x="685501" y="58956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Tree>
    <p:extLst>
      <p:ext uri="{BB962C8B-B14F-4D97-AF65-F5344CB8AC3E}">
        <p14:creationId xmlns:p14="http://schemas.microsoft.com/office/powerpoint/2010/main" val="295471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E36F6C6-3B6E-7146-BBE0-74177132A910}"/>
              </a:ext>
            </a:extLst>
          </p:cNvPr>
          <p:cNvSpPr txBox="1">
            <a:spLocks/>
          </p:cNvSpPr>
          <p:nvPr/>
        </p:nvSpPr>
        <p:spPr>
          <a:xfrm>
            <a:off x="6731927"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Rectangle 5"/>
          <p:cNvSpPr/>
          <p:nvPr/>
        </p:nvSpPr>
        <p:spPr>
          <a:xfrm>
            <a:off x="875413" y="1293790"/>
            <a:ext cx="7199442" cy="1938992"/>
          </a:xfrm>
          <a:prstGeom prst="rect">
            <a:avLst/>
          </a:prstGeom>
        </p:spPr>
        <p:txBody>
          <a:bodyPr wrap="square">
            <a:spAutoFit/>
          </a:bodyPr>
          <a:lstStyle/>
          <a:p>
            <a:r>
              <a:rPr lang="en-US" sz="1200" b="1"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lvl="1"/>
            <a:r>
              <a:rPr lang="en-GB" sz="1200" dirty="0">
                <a:latin typeface="Arial" panose="020B0604020202020204" pitchFamily="34" charset="0"/>
                <a:cs typeface="Arial" panose="020B0604020202020204" pitchFamily="34" charset="0"/>
              </a:rPr>
              <a:t>Equity: Introduction </a:t>
            </a:r>
          </a:p>
          <a:p>
            <a:pPr marL="1085850" lvl="2"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In finance and accounting, equity is the value attributable to the owners of a business</a:t>
            </a:r>
          </a:p>
          <a:p>
            <a:pPr marL="1085850" lvl="2"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It can be computed by:</a:t>
            </a:r>
          </a:p>
          <a:p>
            <a:pPr marL="1657350" lvl="3"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business book value of equity or the difference between assets and liabilities on the company’s balance sheet – net worth or shareholder’s equity.</a:t>
            </a:r>
          </a:p>
          <a:p>
            <a:pPr marL="1657350" lvl="3"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market value of equity (public) is based on the current share price or a value that is determined by investors or valuation professionals. </a:t>
            </a:r>
          </a:p>
          <a:p>
            <a:pPr lvl="2"/>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2874932" y="2961572"/>
            <a:ext cx="3200400" cy="1611768"/>
          </a:xfrm>
          <a:prstGeom prst="rect">
            <a:avLst/>
          </a:prstGeom>
        </p:spPr>
      </p:pic>
      <p:sp>
        <p:nvSpPr>
          <p:cNvPr id="10" name="Oval 9"/>
          <p:cNvSpPr/>
          <p:nvPr/>
        </p:nvSpPr>
        <p:spPr>
          <a:xfrm>
            <a:off x="4363218" y="3226120"/>
            <a:ext cx="1899139" cy="1464058"/>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538818" y="4807016"/>
            <a:ext cx="1872629"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https://corporatefinanceinstitute.com/</a:t>
            </a:r>
          </a:p>
        </p:txBody>
      </p:sp>
      <p:sp>
        <p:nvSpPr>
          <p:cNvPr id="2" name="CuadroTexto 1">
            <a:extLst>
              <a:ext uri="{FF2B5EF4-FFF2-40B4-BE49-F238E27FC236}">
                <a16:creationId xmlns:a16="http://schemas.microsoft.com/office/drawing/2014/main" id="{508275DA-282B-0D96-1E46-A3EF8CAD9703}"/>
              </a:ext>
            </a:extLst>
          </p:cNvPr>
          <p:cNvSpPr txBox="1"/>
          <p:nvPr/>
        </p:nvSpPr>
        <p:spPr>
          <a:xfrm>
            <a:off x="763497" y="843497"/>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Capital Structure: Funding the Business Operations and Growth  </a:t>
            </a:r>
          </a:p>
        </p:txBody>
      </p:sp>
      <p:sp>
        <p:nvSpPr>
          <p:cNvPr id="3" name="Rectangle 4">
            <a:extLst>
              <a:ext uri="{FF2B5EF4-FFF2-40B4-BE49-F238E27FC236}">
                <a16:creationId xmlns:a16="http://schemas.microsoft.com/office/drawing/2014/main" id="{EF69053A-1BF7-3905-793D-ABCBC0410601}"/>
              </a:ext>
            </a:extLst>
          </p:cNvPr>
          <p:cNvSpPr/>
          <p:nvPr/>
        </p:nvSpPr>
        <p:spPr>
          <a:xfrm>
            <a:off x="875413" y="1134584"/>
            <a:ext cx="4610987"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Equity Financing: Introduction and Types of Equity</a:t>
            </a:r>
          </a:p>
        </p:txBody>
      </p:sp>
    </p:spTree>
    <p:extLst>
      <p:ext uri="{BB962C8B-B14F-4D97-AF65-F5344CB8AC3E}">
        <p14:creationId xmlns:p14="http://schemas.microsoft.com/office/powerpoint/2010/main" val="1831903818"/>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C6AB3541-51EB-4276-BEEB-D0BF40B40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14131</TotalTime>
  <Words>4703</Words>
  <Application>Microsoft Office PowerPoint</Application>
  <PresentationFormat>On-screen Show (16:9)</PresentationFormat>
  <Paragraphs>402</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1" baseType="lpstr">
      <vt:lpstr>Arial</vt:lpstr>
      <vt:lpstr>Calibri</vt:lpstr>
      <vt:lpstr>Georgia</vt:lpstr>
      <vt:lpstr>Open Sans</vt:lpstr>
      <vt:lpstr>Wingdings</vt:lpstr>
      <vt:lpstr>Tema de Office</vt:lpstr>
      <vt:lpstr>Binary Worksheet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355</cp:revision>
  <dcterms:created xsi:type="dcterms:W3CDTF">2016-07-11T04:31:49Z</dcterms:created>
  <dcterms:modified xsi:type="dcterms:W3CDTF">2023-12-13T08:04:24Z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