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61" r:id="rId5"/>
    <p:sldId id="258" r:id="rId6"/>
    <p:sldId id="331" r:id="rId7"/>
    <p:sldId id="329" r:id="rId8"/>
    <p:sldId id="333" r:id="rId9"/>
    <p:sldId id="334" r:id="rId10"/>
    <p:sldId id="336" r:id="rId11"/>
    <p:sldId id="332" r:id="rId12"/>
    <p:sldId id="337" r:id="rId13"/>
    <p:sldId id="338" r:id="rId14"/>
    <p:sldId id="341" r:id="rId15"/>
    <p:sldId id="340" r:id="rId16"/>
    <p:sldId id="342" r:id="rId17"/>
    <p:sldId id="343" r:id="rId18"/>
    <p:sldId id="785" r:id="rId1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80" autoAdjust="0"/>
  </p:normalViewPr>
  <p:slideViewPr>
    <p:cSldViewPr snapToGrid="0" snapToObjects="1">
      <p:cViewPr varScale="1">
        <p:scale>
          <a:sx n="87" d="100"/>
          <a:sy n="87" d="100"/>
        </p:scale>
        <p:origin x="704" y="52"/>
      </p:cViewPr>
      <p:guideLst>
        <p:guide orient="horz" pos="599"/>
        <p:guide pos="680"/>
      </p:guideLst>
    </p:cSldViewPr>
  </p:slideViewPr>
  <p:notesTextViewPr>
    <p:cViewPr>
      <p:scale>
        <a:sx n="100" d="100"/>
        <a:sy n="100" d="100"/>
      </p:scale>
      <p:origin x="0" y="0"/>
    </p:cViewPr>
  </p:notesTextViewPr>
  <p:sorterViewPr>
    <p:cViewPr>
      <p:scale>
        <a:sx n="190" d="100"/>
        <a:sy n="190" d="100"/>
      </p:scale>
      <p:origin x="0" y="0"/>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12/12/2023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12/12/2023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C568A-54B0-2644-86E3-3D0BC1E1A3FE}"/>
              </a:ext>
            </a:extLst>
          </p:cNvPr>
          <p:cNvSpPr txBox="1"/>
          <p:nvPr/>
        </p:nvSpPr>
        <p:spPr>
          <a:xfrm>
            <a:off x="986812" y="1201757"/>
            <a:ext cx="2537460" cy="400110"/>
          </a:xfrm>
          <a:prstGeom prst="rect">
            <a:avLst/>
          </a:prstGeom>
          <a:noFill/>
        </p:spPr>
        <p:txBody>
          <a:bodyPr wrap="square" rtlCol="0">
            <a:spAutoFit/>
          </a:bodyPr>
          <a:lstStyle/>
          <a:p>
            <a:r>
              <a:rPr lang="en" sz="2000" spc="225" dirty="0">
                <a:latin typeface="Arial" panose="020B0604020202020204" pitchFamily="34" charset="0"/>
                <a:cs typeface="Arial" panose="020B0604020202020204" pitchFamily="34" charset="0"/>
              </a:rPr>
              <a:t>Lesson 9</a:t>
            </a:r>
            <a:endParaRPr lang="ru-RU" sz="2000" spc="225"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7A62454-BBA8-E368-F6A4-89A94542F87D}"/>
              </a:ext>
            </a:extLst>
          </p:cNvPr>
          <p:cNvSpPr txBox="1"/>
          <p:nvPr/>
        </p:nvSpPr>
        <p:spPr>
          <a:xfrm>
            <a:off x="870698" y="2128104"/>
            <a:ext cx="3246612" cy="1077218"/>
          </a:xfrm>
          <a:prstGeom prst="rect">
            <a:avLst/>
          </a:prstGeom>
          <a:noFill/>
        </p:spPr>
        <p:txBody>
          <a:bodyPr wrap="square" rtlCol="0">
            <a:spAutoFit/>
          </a:bodyPr>
          <a:lstStyle/>
          <a:p>
            <a:r>
              <a:rPr lang="en-US" sz="3200" b="1" dirty="0">
                <a:solidFill>
                  <a:srgbClr val="90292A"/>
                </a:solidFill>
                <a:latin typeface="Georgia" panose="02040502050405020303" pitchFamily="18" charset="0"/>
                <a:cs typeface="Arial" panose="020B0604020202020204" pitchFamily="34" charset="0"/>
              </a:rPr>
              <a:t>Finance for Management  </a:t>
            </a:r>
            <a:endParaRPr lang="en" sz="3200" b="1" dirty="0">
              <a:solidFill>
                <a:srgbClr val="90292A"/>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0233" y="1001775"/>
            <a:ext cx="5588681" cy="3808735"/>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 </a:t>
            </a:r>
            <a:r>
              <a:rPr lang="en-GB" sz="1150" b="1" dirty="0">
                <a:latin typeface="Arial" panose="020B0604020202020204" pitchFamily="34" charset="0"/>
                <a:cs typeface="Arial" panose="020B0604020202020204" pitchFamily="34" charset="0"/>
              </a:rPr>
              <a:t>The Importance of Portfolio Diversification for a Business </a:t>
            </a:r>
          </a:p>
          <a:p>
            <a:pPr marL="628650" lvl="1" indent="-171450">
              <a:buFont typeface="Wingdings" panose="05000000000000000000" pitchFamily="2" charset="2"/>
              <a:buChar char="Ø"/>
            </a:pPr>
            <a:endParaRPr lang="en-GB"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Risk and return are highly positive correlated: increased returns on investment go hand-in-hand with increased risk.</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There are different types of risks include project-specific risk, industry-specific risk, competitive risk, international risk, or market risk.</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The most basic – and effective – strategy for minimizing risk is diversification.</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Diversification reduce the overall risk associated with portfolios but also limits potential returns.</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Making investments in only one market sector may, if that sector significantly outperforms the overall market, generate superior returns, but should the sector decline then opposite will occur.</a:t>
            </a:r>
          </a:p>
          <a:p>
            <a:pPr lvl="2"/>
            <a:br>
              <a:rPr lang="en-US" sz="1150" dirty="0">
                <a:latin typeface="Arial" panose="020B0604020202020204" pitchFamily="34" charset="0"/>
                <a:cs typeface="Arial" panose="020B0604020202020204" pitchFamily="34" charset="0"/>
              </a:rPr>
            </a:br>
            <a:br>
              <a:rPr lang="en-US" sz="1150" dirty="0">
                <a:latin typeface="Arial" panose="020B0604020202020204" pitchFamily="34" charset="0"/>
                <a:cs typeface="Arial" panose="020B0604020202020204" pitchFamily="34" charset="0"/>
              </a:rPr>
            </a:br>
            <a:r>
              <a:rPr lang="en-US" sz="1150" dirty="0">
                <a:latin typeface="Arial" panose="020B0604020202020204" pitchFamily="34" charset="0"/>
                <a:cs typeface="Arial" panose="020B0604020202020204" pitchFamily="34" charset="0"/>
              </a:rPr>
              <a:t> </a:t>
            </a:r>
          </a:p>
        </p:txBody>
      </p:sp>
      <p:sp>
        <p:nvSpPr>
          <p:cNvPr id="3" name="Título 1">
            <a:extLst>
              <a:ext uri="{FF2B5EF4-FFF2-40B4-BE49-F238E27FC236}">
                <a16:creationId xmlns:a16="http://schemas.microsoft.com/office/drawing/2014/main" id="{3D5645F5-6B88-E609-1263-D0093D89DCC3}"/>
              </a:ext>
            </a:extLst>
          </p:cNvPr>
          <p:cNvSpPr txBox="1">
            <a:spLocks/>
          </p:cNvSpPr>
          <p:nvPr/>
        </p:nvSpPr>
        <p:spPr>
          <a:xfrm>
            <a:off x="6863116" y="210541"/>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402734ED-005D-7D85-40F4-59A9BDCE88F0}"/>
              </a:ext>
            </a:extLst>
          </p:cNvPr>
          <p:cNvSpPr txBox="1"/>
          <p:nvPr/>
        </p:nvSpPr>
        <p:spPr>
          <a:xfrm>
            <a:off x="582805" y="524233"/>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pic>
        <p:nvPicPr>
          <p:cNvPr id="8" name="Imagen 7">
            <a:extLst>
              <a:ext uri="{FF2B5EF4-FFF2-40B4-BE49-F238E27FC236}">
                <a16:creationId xmlns:a16="http://schemas.microsoft.com/office/drawing/2014/main" id="{58C51688-3C05-94C3-76EE-4A990F1B7BA3}"/>
              </a:ext>
            </a:extLst>
          </p:cNvPr>
          <p:cNvPicPr>
            <a:picLocks noChangeAspect="1"/>
          </p:cNvPicPr>
          <p:nvPr/>
        </p:nvPicPr>
        <p:blipFill>
          <a:blip r:embed="rId2"/>
          <a:stretch>
            <a:fillRect/>
          </a:stretch>
        </p:blipFill>
        <p:spPr>
          <a:xfrm>
            <a:off x="6132286" y="2097314"/>
            <a:ext cx="2440214" cy="2428875"/>
          </a:xfrm>
          <a:prstGeom prst="rect">
            <a:avLst/>
          </a:prstGeom>
        </p:spPr>
      </p:pic>
    </p:spTree>
    <p:extLst>
      <p:ext uri="{BB962C8B-B14F-4D97-AF65-F5344CB8AC3E}">
        <p14:creationId xmlns:p14="http://schemas.microsoft.com/office/powerpoint/2010/main" val="335128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333" y="1053319"/>
            <a:ext cx="6352701" cy="4401205"/>
          </a:xfrm>
          <a:prstGeom prst="rect">
            <a:avLst/>
          </a:prstGeom>
        </p:spPr>
        <p:txBody>
          <a:bodyPr wrap="square">
            <a:spAutoFit/>
          </a:bodyPr>
          <a:lstStyle/>
          <a:p>
            <a:pPr marL="628650" lvl="1" indent="-171450">
              <a:buFont typeface="Arial" panose="020B0604020202020204" pitchFamily="34" charset="0"/>
              <a:buChar char="•"/>
            </a:pPr>
            <a:r>
              <a:rPr lang="en-GB" sz="1150" b="1" dirty="0">
                <a:latin typeface="Arial" panose="020B0604020202020204" pitchFamily="34" charset="0"/>
                <a:cs typeface="Arial" panose="020B0604020202020204" pitchFamily="34" charset="0"/>
              </a:rPr>
              <a:t>The Importance of Portfolio Diversification for a Business </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A well-diversified portfolio of investments consists of different types of assets from diverse industries, with varying degrees of risk, in different geographies, and classes.</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Portfolio diversification will lower the volatility because not all asset categories, industries, or stocks move together.</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Case: Enron scandal, </a:t>
            </a:r>
            <a:r>
              <a:rPr lang="en-US" sz="1100" i="1" dirty="0">
                <a:latin typeface="Arial" panose="020B0604020202020204" pitchFamily="34" charset="0"/>
                <a:cs typeface="Arial" panose="020B0604020202020204" pitchFamily="34" charset="0"/>
              </a:rPr>
              <a:t>series of events that resulted in the bankruptcy of the U.S. energy, commodities, and services company Enron Corporation and the dissolution of Arthur Andersen LLP, which had been one of the largest auditing and accounting companies in the world. The collapse of Enron, which held more than $60 billion in assets, involved one of the biggest bankruptcy filings in the history of the United States, generated long-lasting repercussions in the financial world. source: https://www.britannica.com/</a:t>
            </a:r>
            <a:br>
              <a:rPr lang="en-US" sz="1100" i="1" dirty="0">
                <a:latin typeface="Arial" panose="020B0604020202020204" pitchFamily="34" charset="0"/>
                <a:cs typeface="Arial" panose="020B0604020202020204" pitchFamily="34" charset="0"/>
              </a:rPr>
            </a:br>
            <a:endParaRPr lang="en-US" sz="1150" i="1" dirty="0">
              <a:latin typeface="Arial" panose="020B0604020202020204" pitchFamily="34" charset="0"/>
              <a:cs typeface="Arial" panose="020B0604020202020204" pitchFamily="34" charset="0"/>
            </a:endParaRPr>
          </a:p>
          <a:p>
            <a:pPr lvl="2"/>
            <a:r>
              <a:rPr lang="en-US" sz="1150" i="1"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R// The business was highly concentrated (not diversified) in highly risk and financial 	engineered and sophisticated strategies, not following any risk management 	policy regarding the optimal amount of concentration.</a:t>
            </a:r>
          </a:p>
          <a:p>
            <a:pPr lvl="2"/>
            <a:br>
              <a:rPr lang="en-US" sz="1000" i="1" dirty="0">
                <a:latin typeface="Arial" panose="020B0604020202020204" pitchFamily="34" charset="0"/>
                <a:cs typeface="Arial" panose="020B0604020202020204" pitchFamily="34" charset="0"/>
              </a:rPr>
            </a:br>
            <a:br>
              <a:rPr lang="en-US" sz="1150" dirty="0">
                <a:latin typeface="Arial" panose="020B0604020202020204" pitchFamily="34" charset="0"/>
                <a:cs typeface="Arial" panose="020B0604020202020204" pitchFamily="34" charset="0"/>
              </a:rPr>
            </a:br>
            <a:br>
              <a:rPr lang="en-US" sz="1150" dirty="0">
                <a:latin typeface="Arial" panose="020B0604020202020204" pitchFamily="34" charset="0"/>
                <a:cs typeface="Arial" panose="020B0604020202020204" pitchFamily="34" charset="0"/>
              </a:rPr>
            </a:br>
            <a:br>
              <a:rPr lang="en-US" sz="1150" dirty="0">
                <a:latin typeface="Arial" panose="020B0604020202020204" pitchFamily="34" charset="0"/>
                <a:cs typeface="Arial" panose="020B0604020202020204" pitchFamily="34" charset="0"/>
              </a:rPr>
            </a:br>
            <a:r>
              <a:rPr lang="en-US" sz="1150" dirty="0">
                <a:latin typeface="Arial" panose="020B0604020202020204" pitchFamily="34" charset="0"/>
                <a:cs typeface="Arial" panose="020B0604020202020204" pitchFamily="34" charset="0"/>
              </a:rPr>
              <a:t> </a:t>
            </a:r>
          </a:p>
        </p:txBody>
      </p:sp>
      <p:sp>
        <p:nvSpPr>
          <p:cNvPr id="3" name="Título 1">
            <a:extLst>
              <a:ext uri="{FF2B5EF4-FFF2-40B4-BE49-F238E27FC236}">
                <a16:creationId xmlns:a16="http://schemas.microsoft.com/office/drawing/2014/main" id="{1051D6D5-CD52-648A-B2C7-490699D8D6D6}"/>
              </a:ext>
            </a:extLst>
          </p:cNvPr>
          <p:cNvSpPr txBox="1">
            <a:spLocks/>
          </p:cNvSpPr>
          <p:nvPr/>
        </p:nvSpPr>
        <p:spPr>
          <a:xfrm>
            <a:off x="6863116" y="210541"/>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B3AE9EDD-5E22-72B6-9DB4-A78ABEB8814A}"/>
              </a:ext>
            </a:extLst>
          </p:cNvPr>
          <p:cNvSpPr txBox="1"/>
          <p:nvPr/>
        </p:nvSpPr>
        <p:spPr>
          <a:xfrm>
            <a:off x="736424" y="615190"/>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pic>
        <p:nvPicPr>
          <p:cNvPr id="9218" name="Picture 2" descr="See the source image">
            <a:extLst>
              <a:ext uri="{FF2B5EF4-FFF2-40B4-BE49-F238E27FC236}">
                <a16:creationId xmlns:a16="http://schemas.microsoft.com/office/drawing/2014/main" id="{1D410819-4EAF-061B-A937-7590EB200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116" y="230142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6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5413" y="1293790"/>
            <a:ext cx="7199442" cy="977191"/>
          </a:xfrm>
          <a:prstGeom prst="rect">
            <a:avLst/>
          </a:prstGeom>
        </p:spPr>
        <p:txBody>
          <a:bodyPr wrap="square">
            <a:spAutoFit/>
          </a:bodyPr>
          <a:lstStyle/>
          <a:p>
            <a:r>
              <a:rPr lang="en-GB" sz="1150" b="1" dirty="0">
                <a:latin typeface="Arial" panose="020B0604020202020204" pitchFamily="34" charset="0"/>
                <a:cs typeface="Arial" panose="020B0604020202020204" pitchFamily="34" charset="0"/>
              </a:rPr>
              <a:t>Risk and Return</a:t>
            </a:r>
          </a:p>
          <a:p>
            <a:endParaRPr lang="en-US" sz="115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Ø"/>
            </a:pPr>
            <a:r>
              <a:rPr lang="en-GB" sz="1150" dirty="0">
                <a:latin typeface="Arial" panose="020B0604020202020204" pitchFamily="34" charset="0"/>
                <a:cs typeface="Arial" panose="020B0604020202020204" pitchFamily="34" charset="0"/>
              </a:rPr>
              <a:t>The Beta of a Company (β)</a:t>
            </a:r>
          </a:p>
          <a:p>
            <a:pPr marL="628650" lvl="1" indent="-171450">
              <a:buFont typeface="Wingdings" panose="05000000000000000000" pitchFamily="2" charset="2"/>
              <a:buChar char="Ø"/>
            </a:pPr>
            <a:endParaRPr lang="en-GB"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Ø"/>
            </a:pPr>
            <a:endParaRPr lang="en-US" sz="1150" dirty="0">
              <a:latin typeface="Arial" panose="020B0604020202020204" pitchFamily="34" charset="0"/>
              <a:cs typeface="Arial" panose="020B0604020202020204" pitchFamily="34" charset="0"/>
            </a:endParaRPr>
          </a:p>
        </p:txBody>
      </p:sp>
      <p:sp>
        <p:nvSpPr>
          <p:cNvPr id="5" name="Rectangle 4"/>
          <p:cNvSpPr/>
          <p:nvPr/>
        </p:nvSpPr>
        <p:spPr>
          <a:xfrm>
            <a:off x="1779229" y="1941496"/>
            <a:ext cx="5840771" cy="1862048"/>
          </a:xfrm>
          <a:prstGeom prst="rect">
            <a:avLst/>
          </a:prstGeom>
        </p:spPr>
        <p:txBody>
          <a:bodyPr wrap="square">
            <a:spAutoFit/>
          </a:bodyPr>
          <a:lstStyle/>
          <a:p>
            <a:pPr marL="171450" indent="-171450">
              <a:buFont typeface="Wingdings" panose="05000000000000000000" pitchFamily="2" charset="2"/>
              <a:buChar char="ü"/>
            </a:pPr>
            <a:r>
              <a:rPr lang="en-US" sz="1150" dirty="0">
                <a:solidFill>
                  <a:srgbClr val="202124"/>
                </a:solidFill>
                <a:latin typeface="Arial" panose="020B0604020202020204" pitchFamily="34" charset="0"/>
                <a:cs typeface="Arial" panose="020B0604020202020204" pitchFamily="34" charset="0"/>
              </a:rPr>
              <a:t>The beta (β) </a:t>
            </a:r>
            <a:r>
              <a:rPr lang="en-US" sz="1150" i="1" dirty="0">
                <a:solidFill>
                  <a:srgbClr val="202124"/>
                </a:solidFill>
                <a:latin typeface="Arial" panose="020B0604020202020204" pitchFamily="34" charset="0"/>
                <a:cs typeface="Arial" panose="020B0604020202020204" pitchFamily="34" charset="0"/>
              </a:rPr>
              <a:t>of an investment security (i.e. a stock) is a measurement of its volatility of returns relative to the entire market</a:t>
            </a:r>
          </a:p>
          <a:p>
            <a:pPr marL="171450" indent="-171450">
              <a:buFont typeface="Wingdings" panose="05000000000000000000" pitchFamily="2" charset="2"/>
              <a:buChar char="ü"/>
            </a:pPr>
            <a:r>
              <a:rPr lang="en-US" sz="1150" i="1" dirty="0">
                <a:solidFill>
                  <a:srgbClr val="202124"/>
                </a:solidFill>
                <a:latin typeface="Arial" panose="020B0604020202020204" pitchFamily="34" charset="0"/>
                <a:cs typeface="Arial" panose="020B0604020202020204" pitchFamily="34" charset="0"/>
              </a:rPr>
              <a:t>It is used as a measure of risk and is an integral part of the Capital Asset Pricing Model (CAPM)*</a:t>
            </a:r>
          </a:p>
          <a:p>
            <a:pPr marL="171450" indent="-171450">
              <a:buFont typeface="Wingdings" panose="05000000000000000000" pitchFamily="2" charset="2"/>
              <a:buChar char="ü"/>
            </a:pPr>
            <a:r>
              <a:rPr lang="en-US" sz="1150" i="1" dirty="0">
                <a:solidFill>
                  <a:srgbClr val="202124"/>
                </a:solidFill>
                <a:latin typeface="Arial" panose="020B0604020202020204" pitchFamily="34" charset="0"/>
                <a:cs typeface="Arial" panose="020B0604020202020204" pitchFamily="34" charset="0"/>
              </a:rPr>
              <a:t>A com</a:t>
            </a:r>
            <a:r>
              <a:rPr lang="en-US" sz="1150" dirty="0">
                <a:solidFill>
                  <a:srgbClr val="202124"/>
                </a:solidFill>
                <a:latin typeface="Arial" panose="020B0604020202020204" pitchFamily="34" charset="0"/>
                <a:cs typeface="Arial" panose="020B0604020202020204" pitchFamily="34" charset="0"/>
              </a:rPr>
              <a:t>pany with a higher beta has greater risk and also greater expected returns</a:t>
            </a:r>
          </a:p>
          <a:p>
            <a:pPr marL="171450" indent="-171450">
              <a:buFont typeface="Wingdings" panose="05000000000000000000" pitchFamily="2" charset="2"/>
              <a:buChar char="ü"/>
            </a:pPr>
            <a:r>
              <a:rPr lang="en-US" sz="1150" dirty="0">
                <a:solidFill>
                  <a:srgbClr val="1C1D20"/>
                </a:solidFill>
                <a:latin typeface="Arial" panose="020B0604020202020204" pitchFamily="34" charset="0"/>
                <a:cs typeface="Arial" panose="020B0604020202020204" pitchFamily="34" charset="0"/>
              </a:rPr>
              <a:t>A stock's beta compares its movements to the overall market - or a stock index for example the S&amp;P 500 </a:t>
            </a:r>
          </a:p>
          <a:p>
            <a:pPr lvl="1"/>
            <a:endParaRPr lang="en-US" sz="1150" dirty="0">
              <a:solidFill>
                <a:srgbClr val="1C1D20"/>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en-US" sz="1150" dirty="0">
              <a:solidFill>
                <a:srgbClr val="1C1D20"/>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p:txBody>
      </p:sp>
      <p:sp>
        <p:nvSpPr>
          <p:cNvPr id="2" name="Rectangle 1"/>
          <p:cNvSpPr/>
          <p:nvPr/>
        </p:nvSpPr>
        <p:spPr>
          <a:xfrm>
            <a:off x="3107287" y="4366957"/>
            <a:ext cx="799045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*Method - model that describes the relationship between expected return and risk of a security</a:t>
            </a:r>
          </a:p>
        </p:txBody>
      </p:sp>
      <p:sp>
        <p:nvSpPr>
          <p:cNvPr id="3" name="Rectangle 2"/>
          <p:cNvSpPr/>
          <p:nvPr/>
        </p:nvSpPr>
        <p:spPr>
          <a:xfrm>
            <a:off x="3797272" y="3225758"/>
            <a:ext cx="2919045" cy="1015663"/>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β =1 exactly as volatile as the market</a:t>
            </a:r>
          </a:p>
          <a:p>
            <a:r>
              <a:rPr lang="en-US" sz="1200" dirty="0">
                <a:latin typeface="Arial" panose="020B0604020202020204" pitchFamily="34" charset="0"/>
                <a:cs typeface="Arial" panose="020B0604020202020204" pitchFamily="34" charset="0"/>
              </a:rPr>
              <a:t>β &gt;1 more volatile than the market</a:t>
            </a:r>
          </a:p>
          <a:p>
            <a:r>
              <a:rPr lang="en-US" sz="1200" dirty="0">
                <a:latin typeface="Arial" panose="020B0604020202020204" pitchFamily="34" charset="0"/>
                <a:cs typeface="Arial" panose="020B0604020202020204" pitchFamily="34" charset="0"/>
              </a:rPr>
              <a:t>β &lt;1&gt;0 less volatile than the market</a:t>
            </a:r>
          </a:p>
          <a:p>
            <a:r>
              <a:rPr lang="en-US" sz="1200" dirty="0">
                <a:latin typeface="Arial" panose="020B0604020202020204" pitchFamily="34" charset="0"/>
                <a:cs typeface="Arial" panose="020B0604020202020204" pitchFamily="34" charset="0"/>
              </a:rPr>
              <a:t>β =0 uncorrelated to the market</a:t>
            </a:r>
          </a:p>
          <a:p>
            <a:r>
              <a:rPr lang="en-US" sz="1200" dirty="0">
                <a:latin typeface="Arial" panose="020B0604020202020204" pitchFamily="34" charset="0"/>
                <a:cs typeface="Arial" panose="020B0604020202020204" pitchFamily="34" charset="0"/>
              </a:rPr>
              <a:t>β &lt;0 negatively correlated to the market</a:t>
            </a:r>
            <a:endParaRPr lang="en-US" sz="1200" b="0" i="0" dirty="0">
              <a:effectLst/>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1962C988-5080-E251-B3E1-D78ECCF3989A}"/>
              </a:ext>
            </a:extLst>
          </p:cNvPr>
          <p:cNvSpPr txBox="1">
            <a:spLocks/>
          </p:cNvSpPr>
          <p:nvPr/>
        </p:nvSpPr>
        <p:spPr>
          <a:xfrm>
            <a:off x="6863116" y="210541"/>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9" name="CuadroTexto 8">
            <a:extLst>
              <a:ext uri="{FF2B5EF4-FFF2-40B4-BE49-F238E27FC236}">
                <a16:creationId xmlns:a16="http://schemas.microsoft.com/office/drawing/2014/main" id="{9EE5DE3B-E577-AF16-4D53-9EE044C033D4}"/>
              </a:ext>
            </a:extLst>
          </p:cNvPr>
          <p:cNvSpPr txBox="1"/>
          <p:nvPr/>
        </p:nvSpPr>
        <p:spPr>
          <a:xfrm>
            <a:off x="875413" y="832498"/>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pic>
        <p:nvPicPr>
          <p:cNvPr id="11266" name="Picture 2" descr="Alfabeto griego : Icono de vector beta">
            <a:extLst>
              <a:ext uri="{FF2B5EF4-FFF2-40B4-BE49-F238E27FC236}">
                <a16:creationId xmlns:a16="http://schemas.microsoft.com/office/drawing/2014/main" id="{844CBB78-C000-9A2D-E4C8-BA52030AA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93" y="2648353"/>
            <a:ext cx="1360209" cy="146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4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5413" y="1293790"/>
            <a:ext cx="7199442" cy="977191"/>
          </a:xfrm>
          <a:prstGeom prst="rect">
            <a:avLst/>
          </a:prstGeom>
        </p:spPr>
        <p:txBody>
          <a:bodyPr wrap="square">
            <a:spAutoFit/>
          </a:bodyPr>
          <a:lstStyle/>
          <a:p>
            <a:r>
              <a:rPr lang="en-GB" sz="1150" b="1" dirty="0">
                <a:latin typeface="Arial" panose="020B0604020202020204" pitchFamily="34" charset="0"/>
                <a:cs typeface="Arial" panose="020B0604020202020204" pitchFamily="34" charset="0"/>
              </a:rPr>
              <a:t>Risk and Return</a:t>
            </a:r>
          </a:p>
          <a:p>
            <a:endParaRPr lang="en-US" sz="115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Ø"/>
            </a:pPr>
            <a:r>
              <a:rPr lang="en-GB" sz="1150" dirty="0">
                <a:latin typeface="Arial" panose="020B0604020202020204" pitchFamily="34" charset="0"/>
                <a:cs typeface="Arial" panose="020B0604020202020204" pitchFamily="34" charset="0"/>
              </a:rPr>
              <a:t>The Beta of a Company (β) and the stock price fluctuations - cases</a:t>
            </a:r>
          </a:p>
          <a:p>
            <a:pPr marL="628650" lvl="1" indent="-171450">
              <a:buFont typeface="Wingdings" panose="05000000000000000000" pitchFamily="2" charset="2"/>
              <a:buChar char="Ø"/>
            </a:pPr>
            <a:endParaRPr lang="en-GB"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Ø"/>
            </a:pPr>
            <a:endParaRPr lang="en-US" sz="1150" dirty="0">
              <a:latin typeface="Arial" panose="020B0604020202020204" pitchFamily="34" charset="0"/>
              <a:cs typeface="Arial" panose="020B0604020202020204" pitchFamily="34" charset="0"/>
            </a:endParaRPr>
          </a:p>
        </p:txBody>
      </p:sp>
      <p:sp>
        <p:nvSpPr>
          <p:cNvPr id="9" name="Rectangle 8"/>
          <p:cNvSpPr/>
          <p:nvPr/>
        </p:nvSpPr>
        <p:spPr>
          <a:xfrm>
            <a:off x="875413" y="1991998"/>
            <a:ext cx="6058201" cy="2039020"/>
          </a:xfrm>
          <a:prstGeom prst="rect">
            <a:avLst/>
          </a:prstGeom>
        </p:spPr>
        <p:txBody>
          <a:bodyPr wrap="square">
            <a:spAutoFit/>
          </a:bodyPr>
          <a:lstStyle/>
          <a:p>
            <a:r>
              <a:rPr lang="en-US" sz="1150" b="1" dirty="0">
                <a:latin typeface="Arial" panose="020B0604020202020204" pitchFamily="34" charset="0"/>
                <a:cs typeface="Arial" panose="020B0604020202020204" pitchFamily="34" charset="0"/>
              </a:rPr>
              <a:t>High β</a:t>
            </a:r>
            <a:r>
              <a:rPr lang="en-US" sz="1150" dirty="0">
                <a:latin typeface="Arial" panose="020B0604020202020204" pitchFamily="34" charset="0"/>
                <a:cs typeface="Arial" panose="020B0604020202020204" pitchFamily="34" charset="0"/>
              </a:rPr>
              <a:t> – A company with a β &gt; 1 is more volatile than the market. For example, a high-risk technology company with a β of 1.75 would have returned 175% of what the market returned in a given period like Marathon Oil Corporation (NYSE: MRO), 2.31 beta</a:t>
            </a:r>
          </a:p>
          <a:p>
            <a:endParaRPr lang="en-US" sz="1150" b="1" dirty="0">
              <a:latin typeface="Arial" panose="020B0604020202020204" pitchFamily="34" charset="0"/>
              <a:cs typeface="Arial" panose="020B0604020202020204" pitchFamily="34" charset="0"/>
            </a:endParaRPr>
          </a:p>
          <a:p>
            <a:r>
              <a:rPr lang="en-US" sz="1150" b="1" dirty="0">
                <a:latin typeface="Arial" panose="020B0604020202020204" pitchFamily="34" charset="0"/>
                <a:cs typeface="Arial" panose="020B0604020202020204" pitchFamily="34" charset="0"/>
              </a:rPr>
              <a:t>Low β</a:t>
            </a:r>
            <a:r>
              <a:rPr lang="en-US" sz="1150" dirty="0">
                <a:latin typeface="Arial" panose="020B0604020202020204" pitchFamily="34" charset="0"/>
                <a:cs typeface="Arial" panose="020B0604020202020204" pitchFamily="34" charset="0"/>
              </a:rPr>
              <a:t> – A company with a β &lt; 1 is less volatile than the whole market. For example, an electric utility company with a β of 0.45, which would have returned only 45% of what the market returned in a given period like Coca-Cola's beta (5 year) is 0.63</a:t>
            </a:r>
          </a:p>
          <a:p>
            <a:endParaRPr lang="en-US" sz="1150" dirty="0">
              <a:latin typeface="Arial" panose="020B0604020202020204" pitchFamily="34" charset="0"/>
              <a:cs typeface="Arial" panose="020B0604020202020204" pitchFamily="34" charset="0"/>
            </a:endParaRPr>
          </a:p>
          <a:p>
            <a:r>
              <a:rPr lang="en-US" sz="1150" b="1" dirty="0">
                <a:latin typeface="Arial" panose="020B0604020202020204" pitchFamily="34" charset="0"/>
                <a:cs typeface="Arial" panose="020B0604020202020204" pitchFamily="34" charset="0"/>
              </a:rPr>
              <a:t>Negative β – </a:t>
            </a:r>
            <a:r>
              <a:rPr lang="en-US" sz="1150" dirty="0">
                <a:latin typeface="Arial" panose="020B0604020202020204" pitchFamily="34" charset="0"/>
                <a:cs typeface="Arial" panose="020B0604020202020204" pitchFamily="34" charset="0"/>
              </a:rPr>
              <a:t>A company with a negative β is negatively correlated to the returns of the market. For example, a gold company with a β of -0.2, which would have returned -2% when the market was up 10% Like Zoom Video Communications with a beta -1.48</a:t>
            </a:r>
            <a:endParaRPr lang="en-US" sz="1150" b="0" i="0" dirty="0">
              <a:effectLst/>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id="{4723DA6C-99DA-86A9-0D49-7072CCA3E661}"/>
              </a:ext>
            </a:extLst>
          </p:cNvPr>
          <p:cNvSpPr txBox="1">
            <a:spLocks/>
          </p:cNvSpPr>
          <p:nvPr/>
        </p:nvSpPr>
        <p:spPr>
          <a:xfrm>
            <a:off x="6863116" y="210541"/>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2B35CF01-5CEF-204F-EF66-966B8AE5BF01}"/>
              </a:ext>
            </a:extLst>
          </p:cNvPr>
          <p:cNvSpPr txBox="1"/>
          <p:nvPr/>
        </p:nvSpPr>
        <p:spPr>
          <a:xfrm>
            <a:off x="875413" y="832498"/>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spTree>
    <p:extLst>
      <p:ext uri="{BB962C8B-B14F-4D97-AF65-F5344CB8AC3E}">
        <p14:creationId xmlns:p14="http://schemas.microsoft.com/office/powerpoint/2010/main" val="392110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000" y="1126881"/>
            <a:ext cx="6262914" cy="269304"/>
          </a:xfrm>
          <a:prstGeom prst="rect">
            <a:avLst/>
          </a:prstGeom>
        </p:spPr>
        <p:txBody>
          <a:bodyPr wrap="square">
            <a:spAutoFit/>
          </a:bodyPr>
          <a:lstStyle/>
          <a:p>
            <a:pPr marL="628650" lvl="1"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The Importance of Portfolio Diversification for a Business – unrelated diversification</a:t>
            </a:r>
          </a:p>
        </p:txBody>
      </p:sp>
      <p:sp>
        <p:nvSpPr>
          <p:cNvPr id="3" name="Título 1">
            <a:extLst>
              <a:ext uri="{FF2B5EF4-FFF2-40B4-BE49-F238E27FC236}">
                <a16:creationId xmlns:a16="http://schemas.microsoft.com/office/drawing/2014/main" id="{1051D6D5-CD52-648A-B2C7-490699D8D6D6}"/>
              </a:ext>
            </a:extLst>
          </p:cNvPr>
          <p:cNvSpPr txBox="1">
            <a:spLocks/>
          </p:cNvSpPr>
          <p:nvPr/>
        </p:nvSpPr>
        <p:spPr>
          <a:xfrm>
            <a:off x="6863116" y="210541"/>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B3AE9EDD-5E22-72B6-9DB4-A78ABEB8814A}"/>
              </a:ext>
            </a:extLst>
          </p:cNvPr>
          <p:cNvSpPr txBox="1"/>
          <p:nvPr/>
        </p:nvSpPr>
        <p:spPr>
          <a:xfrm>
            <a:off x="1007087" y="632701"/>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pic>
        <p:nvPicPr>
          <p:cNvPr id="2" name="Imagen 1">
            <a:extLst>
              <a:ext uri="{FF2B5EF4-FFF2-40B4-BE49-F238E27FC236}">
                <a16:creationId xmlns:a16="http://schemas.microsoft.com/office/drawing/2014/main" id="{DBEF6C61-1083-9CAD-DE0E-CE19904C0363}"/>
              </a:ext>
            </a:extLst>
          </p:cNvPr>
          <p:cNvPicPr>
            <a:picLocks noChangeAspect="1"/>
          </p:cNvPicPr>
          <p:nvPr/>
        </p:nvPicPr>
        <p:blipFill>
          <a:blip r:embed="rId2"/>
          <a:stretch>
            <a:fillRect/>
          </a:stretch>
        </p:blipFill>
        <p:spPr>
          <a:xfrm>
            <a:off x="5452860" y="2639520"/>
            <a:ext cx="2636108" cy="1752600"/>
          </a:xfrm>
          <a:prstGeom prst="rect">
            <a:avLst/>
          </a:prstGeom>
        </p:spPr>
      </p:pic>
      <p:sp>
        <p:nvSpPr>
          <p:cNvPr id="7" name="CuadroTexto 6">
            <a:extLst>
              <a:ext uri="{FF2B5EF4-FFF2-40B4-BE49-F238E27FC236}">
                <a16:creationId xmlns:a16="http://schemas.microsoft.com/office/drawing/2014/main" id="{4082E2C2-8695-5657-8AD1-48F84BB58CDF}"/>
              </a:ext>
            </a:extLst>
          </p:cNvPr>
          <p:cNvSpPr txBox="1"/>
          <p:nvPr/>
        </p:nvSpPr>
        <p:spPr>
          <a:xfrm>
            <a:off x="4659914" y="4392120"/>
            <a:ext cx="4572000" cy="276999"/>
          </a:xfrm>
          <a:prstGeom prst="rect">
            <a:avLst/>
          </a:prstGeom>
          <a:noFill/>
        </p:spPr>
        <p:txBody>
          <a:bodyPr wrap="square">
            <a:spAutoFit/>
          </a:bodyPr>
          <a:lstStyle/>
          <a:p>
            <a:pPr lvl="2"/>
            <a:r>
              <a:rPr lang="en-US" sz="1200" b="1" i="0" dirty="0">
                <a:solidFill>
                  <a:srgbClr val="3D4459"/>
                </a:solidFill>
                <a:effectLst/>
                <a:latin typeface="Arial" panose="020B0604020202020204" pitchFamily="34" charset="0"/>
                <a:cs typeface="Arial" panose="020B0604020202020204" pitchFamily="34" charset="0"/>
              </a:rPr>
              <a:t>Soft Drinks and Sport Tournaments</a:t>
            </a:r>
          </a:p>
        </p:txBody>
      </p:sp>
      <p:sp>
        <p:nvSpPr>
          <p:cNvPr id="9" name="CuadroTexto 8">
            <a:extLst>
              <a:ext uri="{FF2B5EF4-FFF2-40B4-BE49-F238E27FC236}">
                <a16:creationId xmlns:a16="http://schemas.microsoft.com/office/drawing/2014/main" id="{E301DE0A-0B45-A969-E30E-B3E4BA802C18}"/>
              </a:ext>
            </a:extLst>
          </p:cNvPr>
          <p:cNvSpPr txBox="1"/>
          <p:nvPr/>
        </p:nvSpPr>
        <p:spPr>
          <a:xfrm>
            <a:off x="820056" y="4422327"/>
            <a:ext cx="4572000" cy="276999"/>
          </a:xfrm>
          <a:prstGeom prst="rect">
            <a:avLst/>
          </a:prstGeom>
          <a:noFill/>
        </p:spPr>
        <p:txBody>
          <a:bodyPr wrap="square">
            <a:spAutoFit/>
          </a:bodyPr>
          <a:lstStyle/>
          <a:p>
            <a:pPr lvl="2"/>
            <a:r>
              <a:rPr lang="en-US" sz="1200" b="1" i="0" dirty="0">
                <a:solidFill>
                  <a:srgbClr val="3D4459"/>
                </a:solidFill>
                <a:effectLst/>
                <a:latin typeface="Arial" panose="020B0604020202020204" pitchFamily="34" charset="0"/>
                <a:cs typeface="Arial" panose="020B0604020202020204" pitchFamily="34" charset="0"/>
              </a:rPr>
              <a:t>Washing Machines and Jet Engines</a:t>
            </a:r>
          </a:p>
        </p:txBody>
      </p:sp>
      <p:sp>
        <p:nvSpPr>
          <p:cNvPr id="11" name="CuadroTexto 10">
            <a:extLst>
              <a:ext uri="{FF2B5EF4-FFF2-40B4-BE49-F238E27FC236}">
                <a16:creationId xmlns:a16="http://schemas.microsoft.com/office/drawing/2014/main" id="{A9B3610F-D4AE-265E-22E7-26429A402524}"/>
              </a:ext>
            </a:extLst>
          </p:cNvPr>
          <p:cNvSpPr txBox="1"/>
          <p:nvPr/>
        </p:nvSpPr>
        <p:spPr>
          <a:xfrm>
            <a:off x="1007087" y="1426502"/>
            <a:ext cx="6509657" cy="261610"/>
          </a:xfrm>
          <a:prstGeom prst="rect">
            <a:avLst/>
          </a:prstGeom>
          <a:noFill/>
        </p:spPr>
        <p:txBody>
          <a:bodyPr wrap="square">
            <a:spAutoFit/>
          </a:bodyPr>
          <a:lstStyle/>
          <a:p>
            <a:r>
              <a:rPr lang="en-US" sz="1100" b="0" i="0" dirty="0">
                <a:effectLst/>
                <a:latin typeface="Arial" panose="020B0604020202020204" pitchFamily="34" charset="0"/>
                <a:cs typeface="Arial" panose="020B0604020202020204" pitchFamily="34" charset="0"/>
              </a:rPr>
              <a:t>Cases - Two lines of business are so vaguely correlated they become part unrelated diversification. </a:t>
            </a:r>
            <a:endParaRPr lang="en-US" sz="1100"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1315032B-5C65-077B-9EEC-09F403E13641}"/>
              </a:ext>
            </a:extLst>
          </p:cNvPr>
          <p:cNvPicPr>
            <a:picLocks noChangeAspect="1"/>
          </p:cNvPicPr>
          <p:nvPr/>
        </p:nvPicPr>
        <p:blipFill>
          <a:blip r:embed="rId3"/>
          <a:stretch>
            <a:fillRect/>
          </a:stretch>
        </p:blipFill>
        <p:spPr>
          <a:xfrm>
            <a:off x="1839741" y="2653603"/>
            <a:ext cx="2336799" cy="1752600"/>
          </a:xfrm>
          <a:prstGeom prst="rect">
            <a:avLst/>
          </a:prstGeom>
        </p:spPr>
      </p:pic>
      <p:pic>
        <p:nvPicPr>
          <p:cNvPr id="13" name="Picture 2">
            <a:extLst>
              <a:ext uri="{FF2B5EF4-FFF2-40B4-BE49-F238E27FC236}">
                <a16:creationId xmlns:a16="http://schemas.microsoft.com/office/drawing/2014/main" id="{C8BF87CA-F8FA-E278-A96E-CE932D386A5B}"/>
              </a:ext>
            </a:extLst>
          </p:cNvPr>
          <p:cNvPicPr>
            <a:picLocks noChangeAspect="1"/>
          </p:cNvPicPr>
          <p:nvPr/>
        </p:nvPicPr>
        <p:blipFill>
          <a:blip r:embed="rId4"/>
          <a:stretch>
            <a:fillRect/>
          </a:stretch>
        </p:blipFill>
        <p:spPr>
          <a:xfrm>
            <a:off x="1356367" y="2607046"/>
            <a:ext cx="659582" cy="644441"/>
          </a:xfrm>
          <a:prstGeom prst="rect">
            <a:avLst/>
          </a:prstGeom>
        </p:spPr>
      </p:pic>
      <p:sp>
        <p:nvSpPr>
          <p:cNvPr id="4" name="Rectangle 11">
            <a:extLst>
              <a:ext uri="{FF2B5EF4-FFF2-40B4-BE49-F238E27FC236}">
                <a16:creationId xmlns:a16="http://schemas.microsoft.com/office/drawing/2014/main" id="{96DD2B0D-C98D-ABF8-2E2F-E3B12F15F0C7}"/>
              </a:ext>
            </a:extLst>
          </p:cNvPr>
          <p:cNvSpPr/>
          <p:nvPr/>
        </p:nvSpPr>
        <p:spPr>
          <a:xfrm>
            <a:off x="1007087" y="1755359"/>
            <a:ext cx="6246054"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Businesses can mitigate risks, and earned the expected returns for their investment with the appropiate portfolio of investments diversification, and risk management policy.</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79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418281" y="1896743"/>
            <a:ext cx="3731445" cy="119830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75" b="1" dirty="0">
                <a:solidFill>
                  <a:schemeClr val="bg1"/>
                </a:solidFill>
                <a:latin typeface="Georgia" panose="02040502050405020303" pitchFamily="18" charset="0"/>
              </a:rPr>
              <a:t>Thank You</a:t>
            </a:r>
            <a:endParaRPr lang="en-GB" sz="2275"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6036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E36F6C6-3B6E-7146-BBE0-74177132A910}"/>
              </a:ext>
            </a:extLst>
          </p:cNvPr>
          <p:cNvSpPr txBox="1">
            <a:spLocks/>
          </p:cNvSpPr>
          <p:nvPr/>
        </p:nvSpPr>
        <p:spPr>
          <a:xfrm>
            <a:off x="1054221" y="871640"/>
            <a:ext cx="5143500" cy="87115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panose="02040502050405020303" pitchFamily="18" charset="0"/>
              </a:rPr>
              <a:t>Lesson Topics and Content</a:t>
            </a:r>
          </a:p>
          <a:p>
            <a:pPr algn="l"/>
            <a:endParaRPr lang="en" sz="2000" b="1" dirty="0">
              <a:solidFill>
                <a:schemeClr val="bg1"/>
              </a:solidFill>
              <a:latin typeface="Georgia" panose="02040502050405020303" pitchFamily="18" charset="0"/>
            </a:endParaRPr>
          </a:p>
          <a:p>
            <a:pPr algn="l"/>
            <a:r>
              <a:rPr lang="en" sz="2000" b="1" dirty="0">
                <a:solidFill>
                  <a:schemeClr val="bg1"/>
                </a:solidFill>
                <a:latin typeface="Georgia" panose="02040502050405020303" pitchFamily="18" charset="0"/>
              </a:rPr>
              <a:t>  </a:t>
            </a:r>
            <a:endParaRPr lang="en-GB" sz="2000" b="1" dirty="0">
              <a:solidFill>
                <a:schemeClr val="bg1"/>
              </a:solidFill>
              <a:latin typeface="Georgia" panose="02040502050405020303" pitchFamily="18" charset="0"/>
            </a:endParaRPr>
          </a:p>
        </p:txBody>
      </p:sp>
      <p:sp>
        <p:nvSpPr>
          <p:cNvPr id="2" name="Rectangle 1"/>
          <p:cNvSpPr/>
          <p:nvPr/>
        </p:nvSpPr>
        <p:spPr>
          <a:xfrm>
            <a:off x="1054221" y="1396743"/>
            <a:ext cx="6905725" cy="2462213"/>
          </a:xfrm>
          <a:prstGeom prst="rect">
            <a:avLst/>
          </a:prstGeom>
        </p:spPr>
        <p:txBody>
          <a:bodyPr wrap="square">
            <a:spAutoFit/>
          </a:bodyPr>
          <a:lstStyle/>
          <a:p>
            <a:r>
              <a:rPr lang="en-GB" sz="1400" dirty="0">
                <a:solidFill>
                  <a:schemeClr val="bg1"/>
                </a:solidFill>
                <a:latin typeface="Arial" panose="020B0604020202020204" pitchFamily="34" charset="0"/>
                <a:cs typeface="Arial" panose="020B0604020202020204" pitchFamily="34" charset="0"/>
              </a:rPr>
              <a:t>Risk and Return:</a:t>
            </a:r>
          </a:p>
          <a:p>
            <a:endParaRPr lang="en-US" sz="1400" dirty="0">
              <a:solidFill>
                <a:schemeClr val="bg1"/>
              </a:solidFill>
              <a:latin typeface="Arial" panose="020B0604020202020204" pitchFamily="34" charset="0"/>
              <a:cs typeface="Arial" panose="020B0604020202020204" pitchFamily="34" charset="0"/>
            </a:endParaRPr>
          </a:p>
          <a:p>
            <a:pPr marL="628650" lvl="1" indent="-171450">
              <a:buFontTx/>
              <a:buChar char="-"/>
            </a:pPr>
            <a:r>
              <a:rPr lang="en-GB" sz="1400" dirty="0">
                <a:solidFill>
                  <a:schemeClr val="bg1"/>
                </a:solidFill>
                <a:latin typeface="Arial" panose="020B0604020202020204" pitchFamily="34" charset="0"/>
                <a:cs typeface="Arial" panose="020B0604020202020204" pitchFamily="34" charset="0"/>
              </a:rPr>
              <a:t>The Concept of Business and Risk</a:t>
            </a:r>
          </a:p>
          <a:p>
            <a:pPr marL="628650" lvl="1" indent="-171450">
              <a:buFontTx/>
              <a:buChar char="-"/>
            </a:pPr>
            <a:endParaRPr lang="en-GB" sz="1400" dirty="0">
              <a:solidFill>
                <a:schemeClr val="bg1"/>
              </a:solidFill>
              <a:latin typeface="Arial" panose="020B0604020202020204" pitchFamily="34" charset="0"/>
              <a:cs typeface="Arial" panose="020B0604020202020204" pitchFamily="34" charset="0"/>
            </a:endParaRPr>
          </a:p>
          <a:p>
            <a:pPr marL="628650" lvl="1" indent="-171450">
              <a:buFontTx/>
              <a:buChar char="-"/>
            </a:pPr>
            <a:r>
              <a:rPr lang="en-GB" sz="1400" dirty="0">
                <a:solidFill>
                  <a:schemeClr val="bg1"/>
                </a:solidFill>
                <a:latin typeface="Arial" panose="020B0604020202020204" pitchFamily="34" charset="0"/>
                <a:cs typeface="Arial" panose="020B0604020202020204" pitchFamily="34" charset="0"/>
              </a:rPr>
              <a:t>Types of Risks: Systematic and Unsystematic Risk</a:t>
            </a:r>
            <a:endParaRPr lang="en-US" sz="1400" dirty="0">
              <a:solidFill>
                <a:schemeClr val="bg1"/>
              </a:solidFill>
              <a:latin typeface="Arial" panose="020B0604020202020204" pitchFamily="34" charset="0"/>
              <a:cs typeface="Arial" panose="020B0604020202020204" pitchFamily="34" charset="0"/>
            </a:endParaRPr>
          </a:p>
          <a:p>
            <a:pPr marL="628650" lvl="1" indent="-171450">
              <a:buFontTx/>
              <a:buChar char="-"/>
            </a:pPr>
            <a:endParaRPr lang="en-US" sz="1400" dirty="0">
              <a:solidFill>
                <a:schemeClr val="bg1"/>
              </a:solidFill>
              <a:latin typeface="Arial" panose="020B0604020202020204" pitchFamily="34" charset="0"/>
              <a:cs typeface="Arial" panose="020B0604020202020204" pitchFamily="34" charset="0"/>
            </a:endParaRPr>
          </a:p>
          <a:p>
            <a:pPr marL="628650" lvl="1" indent="-171450">
              <a:buFontTx/>
              <a:buChar char="-"/>
            </a:pPr>
            <a:r>
              <a:rPr lang="en-GB" sz="1400" dirty="0">
                <a:solidFill>
                  <a:schemeClr val="bg1"/>
                </a:solidFill>
                <a:latin typeface="Arial" panose="020B0604020202020204" pitchFamily="34" charset="0"/>
                <a:cs typeface="Arial" panose="020B0604020202020204" pitchFamily="34" charset="0"/>
              </a:rPr>
              <a:t>Expected Returns of a Portfolio of Investments</a:t>
            </a:r>
            <a:endParaRPr lang="en-US" sz="1400" dirty="0">
              <a:solidFill>
                <a:schemeClr val="bg1"/>
              </a:solidFill>
              <a:latin typeface="Arial" panose="020B0604020202020204" pitchFamily="34" charset="0"/>
              <a:cs typeface="Arial" panose="020B0604020202020204" pitchFamily="34" charset="0"/>
            </a:endParaRPr>
          </a:p>
          <a:p>
            <a:pPr marL="628650" lvl="1" indent="-171450">
              <a:buFontTx/>
              <a:buChar char="-"/>
            </a:pPr>
            <a:endParaRPr lang="en-US" sz="1400" dirty="0">
              <a:solidFill>
                <a:schemeClr val="bg1"/>
              </a:solidFill>
              <a:latin typeface="Arial" panose="020B0604020202020204" pitchFamily="34" charset="0"/>
              <a:cs typeface="Arial" panose="020B0604020202020204" pitchFamily="34" charset="0"/>
            </a:endParaRPr>
          </a:p>
          <a:p>
            <a:pPr marL="628650" lvl="1" indent="-171450">
              <a:buFontTx/>
              <a:buChar char="-"/>
            </a:pPr>
            <a:r>
              <a:rPr lang="en-GB" sz="1400" dirty="0">
                <a:solidFill>
                  <a:schemeClr val="bg1"/>
                </a:solidFill>
                <a:latin typeface="Arial" panose="020B0604020202020204" pitchFamily="34" charset="0"/>
                <a:cs typeface="Arial" panose="020B0604020202020204" pitchFamily="34" charset="0"/>
              </a:rPr>
              <a:t>The Importance of Portfolio Diversification for a Business  </a:t>
            </a:r>
            <a:endParaRPr lang="en-US" sz="1400" dirty="0">
              <a:solidFill>
                <a:schemeClr val="bg1"/>
              </a:solidFill>
              <a:latin typeface="Arial" panose="020B0604020202020204" pitchFamily="34" charset="0"/>
              <a:cs typeface="Arial" panose="020B0604020202020204" pitchFamily="34" charset="0"/>
            </a:endParaRPr>
          </a:p>
          <a:p>
            <a:pPr marL="628650" lvl="1" indent="-171450">
              <a:buFontTx/>
              <a:buChar char="-"/>
            </a:pPr>
            <a:endParaRPr lang="en-US" sz="1400" dirty="0">
              <a:solidFill>
                <a:schemeClr val="bg1"/>
              </a:solidFill>
              <a:latin typeface="Arial" panose="020B0604020202020204" pitchFamily="34" charset="0"/>
              <a:cs typeface="Arial" panose="020B0604020202020204" pitchFamily="34" charset="0"/>
            </a:endParaRPr>
          </a:p>
          <a:p>
            <a:pPr marL="628650" lvl="1" indent="-171450">
              <a:buFontTx/>
              <a:buChar char="-"/>
            </a:pPr>
            <a:r>
              <a:rPr lang="en-GB" sz="1400" dirty="0">
                <a:solidFill>
                  <a:schemeClr val="bg1"/>
                </a:solidFill>
                <a:latin typeface="Arial" panose="020B0604020202020204" pitchFamily="34" charset="0"/>
                <a:cs typeface="Arial" panose="020B0604020202020204" pitchFamily="34" charset="0"/>
              </a:rPr>
              <a:t>The Beta of a Company (β)</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02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E36F6C6-3B6E-7146-BBE0-74177132A910}"/>
              </a:ext>
            </a:extLst>
          </p:cNvPr>
          <p:cNvSpPr txBox="1">
            <a:spLocks/>
          </p:cNvSpPr>
          <p:nvPr/>
        </p:nvSpPr>
        <p:spPr>
          <a:xfrm>
            <a:off x="6863116" y="174255"/>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Rectangle 5"/>
          <p:cNvSpPr/>
          <p:nvPr/>
        </p:nvSpPr>
        <p:spPr>
          <a:xfrm>
            <a:off x="483017" y="2001535"/>
            <a:ext cx="6113726" cy="2800767"/>
          </a:xfrm>
          <a:prstGeom prst="rect">
            <a:avLst/>
          </a:prstGeom>
        </p:spPr>
        <p:txBody>
          <a:bodyPr wrap="square">
            <a:spAutoFit/>
          </a:bodyPr>
          <a:lstStyle/>
          <a:p>
            <a:pPr marL="1085850" lvl="2"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Risk: </a:t>
            </a:r>
          </a:p>
          <a:p>
            <a:pPr marL="1657350" lvl="3"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Risk can be referred to the possibility of a business making inadequate profits or losses due to uncertainties.</a:t>
            </a:r>
          </a:p>
          <a:p>
            <a:pPr marL="1657350" lvl="3" indent="-2857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Actions taken by business enterprises themselves in order to maximize shareholder value and profits – for  example, companies undertake high-cost risks in marketing to launch a new product in order to gain higher sales.</a:t>
            </a:r>
          </a:p>
          <a:p>
            <a:pPr marL="1657350" lvl="3" indent="-2857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Financial Risk is the risk that involves financial loss to firms</a:t>
            </a:r>
          </a:p>
          <a:p>
            <a:pPr marL="2114550" lvl="4" indent="-285750">
              <a:buFont typeface="Wingdings" panose="05000000000000000000" pitchFamily="2" charset="2"/>
              <a:buChar char="v"/>
            </a:pPr>
            <a:r>
              <a:rPr lang="en-US" sz="1100" dirty="0">
                <a:latin typeface="Arial" panose="020B0604020202020204" pitchFamily="34" charset="0"/>
                <a:cs typeface="Arial" panose="020B0604020202020204" pitchFamily="34" charset="0"/>
              </a:rPr>
              <a:t>Financial risk generally arises due to instability and losses in the financial market caused by movements in stock prices, currencies, or interest rates.</a:t>
            </a:r>
          </a:p>
          <a:p>
            <a:pPr marL="2114550" lvl="4" indent="-28575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The higher the wanted return on an investment means a higher risk involved in the operation.</a:t>
            </a:r>
          </a:p>
        </p:txBody>
      </p:sp>
      <p:sp>
        <p:nvSpPr>
          <p:cNvPr id="8" name="Rectangle 7"/>
          <p:cNvSpPr/>
          <p:nvPr/>
        </p:nvSpPr>
        <p:spPr>
          <a:xfrm>
            <a:off x="945752" y="876635"/>
            <a:ext cx="6736707" cy="1107996"/>
          </a:xfrm>
          <a:prstGeom prst="rect">
            <a:avLst/>
          </a:prstGeom>
        </p:spPr>
        <p:txBody>
          <a:bodyPr wrap="square">
            <a:spAutoFit/>
          </a:bodyPr>
          <a:lstStyle/>
          <a:p>
            <a:r>
              <a:rPr lang="en-GB" sz="1100" b="1" dirty="0">
                <a:latin typeface="Arial" panose="020B0604020202020204" pitchFamily="34" charset="0"/>
                <a:cs typeface="Arial" panose="020B0604020202020204" pitchFamily="34" charset="0"/>
              </a:rPr>
              <a:t>The Concept of Business Risk</a:t>
            </a:r>
            <a:endParaRPr lang="en-US" sz="11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Expected returns (profits) on common stocks (this firm value) depends on various factors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One of the most important is the industry in which a company operates - For example, according to Morningstar, average expected return for department stores (Sears and Kohl’s) is 14.47%, air transportation (Delta and Southwest) is 11%, Computer software (Microsoft and Oracle) 11.61%.</a:t>
            </a:r>
          </a:p>
        </p:txBody>
      </p:sp>
      <p:sp>
        <p:nvSpPr>
          <p:cNvPr id="5" name="CuadroTexto 4">
            <a:extLst>
              <a:ext uri="{FF2B5EF4-FFF2-40B4-BE49-F238E27FC236}">
                <a16:creationId xmlns:a16="http://schemas.microsoft.com/office/drawing/2014/main" id="{4EA618FE-9916-5722-1545-9B5F614013EA}"/>
              </a:ext>
            </a:extLst>
          </p:cNvPr>
          <p:cNvSpPr txBox="1"/>
          <p:nvPr/>
        </p:nvSpPr>
        <p:spPr>
          <a:xfrm>
            <a:off x="945752" y="472243"/>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pic>
        <p:nvPicPr>
          <p:cNvPr id="1026" name="Picture 2" descr="See the source image">
            <a:extLst>
              <a:ext uri="{FF2B5EF4-FFF2-40B4-BE49-F238E27FC236}">
                <a16:creationId xmlns:a16="http://schemas.microsoft.com/office/drawing/2014/main" id="{41194BFA-F949-84CC-1C7D-6A7D5328C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991" y="2082800"/>
            <a:ext cx="2182308" cy="247287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FA324AB9-211B-783A-5831-A30D6B8194B2}"/>
              </a:ext>
            </a:extLst>
          </p:cNvPr>
          <p:cNvSpPr txBox="1"/>
          <p:nvPr/>
        </p:nvSpPr>
        <p:spPr>
          <a:xfrm>
            <a:off x="7103104" y="4503205"/>
            <a:ext cx="1666142"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www.marketbusinessnews.com</a:t>
            </a:r>
            <a:endParaRPr lang="en-US" sz="800" dirty="0"/>
          </a:p>
        </p:txBody>
      </p:sp>
    </p:spTree>
    <p:extLst>
      <p:ext uri="{BB962C8B-B14F-4D97-AF65-F5344CB8AC3E}">
        <p14:creationId xmlns:p14="http://schemas.microsoft.com/office/powerpoint/2010/main" val="11997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1829" y="927840"/>
            <a:ext cx="7199442" cy="3816429"/>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Risk and Return</a:t>
            </a:r>
          </a:p>
          <a:p>
            <a:endParaRPr lang="en-US" sz="11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Types of Risks: Systematic and Unsystematic Risk</a:t>
            </a:r>
          </a:p>
          <a:p>
            <a:pPr marL="628650" lvl="1"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Systematic Risk: Market risk or non-diversifiable risk – affects all the market and are not controllable by the business.</a:t>
            </a:r>
          </a:p>
          <a:p>
            <a:pPr marL="1085850" lvl="2"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Relates to any risk that affects a large number of assets, each to a greater or lesser degree.</a:t>
            </a:r>
          </a:p>
          <a:p>
            <a:pPr marL="1543050" lvl="3" indent="-17145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Caused by factors that affect all assets like macroeconomics: tax/regulations, inflation, interest rates or currency fluctuations, environmental like earthquakes, or Covid-19, and social like wars or riots.</a:t>
            </a:r>
          </a:p>
          <a:p>
            <a:pPr marL="1543050" lvl="3" indent="-17145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It is not possible to eliminate but it can be mitigated by diversifying investments so that even if one investment fails, the return from others will make up for it. A well diversified portfolio consists of different types of assets from different industries with varying degrees of risk.</a:t>
            </a:r>
          </a:p>
          <a:p>
            <a:pPr marL="1543050" lvl="3" indent="-17145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Example: General Electric operates in 130 countries and has diverse lines of businesses: Financial Power, Renewable Energy, Aviation, and Healthcare lines of businesses.</a:t>
            </a:r>
          </a:p>
        </p:txBody>
      </p:sp>
      <p:sp>
        <p:nvSpPr>
          <p:cNvPr id="2" name="AutoShape 2" descr="General Electr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ítulo 1">
            <a:extLst>
              <a:ext uri="{FF2B5EF4-FFF2-40B4-BE49-F238E27FC236}">
                <a16:creationId xmlns:a16="http://schemas.microsoft.com/office/drawing/2014/main" id="{E8478696-61C9-E573-46FE-97DC7B851AD6}"/>
              </a:ext>
            </a:extLst>
          </p:cNvPr>
          <p:cNvSpPr txBox="1">
            <a:spLocks/>
          </p:cNvSpPr>
          <p:nvPr/>
        </p:nvSpPr>
        <p:spPr>
          <a:xfrm>
            <a:off x="6863116" y="174255"/>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8" name="CuadroTexto 7">
            <a:extLst>
              <a:ext uri="{FF2B5EF4-FFF2-40B4-BE49-F238E27FC236}">
                <a16:creationId xmlns:a16="http://schemas.microsoft.com/office/drawing/2014/main" id="{91566231-625F-404B-69F0-FCBA04C4732D}"/>
              </a:ext>
            </a:extLst>
          </p:cNvPr>
          <p:cNvSpPr txBox="1"/>
          <p:nvPr/>
        </p:nvSpPr>
        <p:spPr>
          <a:xfrm>
            <a:off x="841829" y="521606"/>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pic>
        <p:nvPicPr>
          <p:cNvPr id="2052" name="Picture 4" descr="See related image detail">
            <a:extLst>
              <a:ext uri="{FF2B5EF4-FFF2-40B4-BE49-F238E27FC236}">
                <a16:creationId xmlns:a16="http://schemas.microsoft.com/office/drawing/2014/main" id="{3D1E16BF-6AA4-40BD-6873-682A62339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17" y="2283224"/>
            <a:ext cx="1704950" cy="174955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589B6338-2D42-AF56-6924-47D61B66A290}"/>
              </a:ext>
            </a:extLst>
          </p:cNvPr>
          <p:cNvSpPr txBox="1"/>
          <p:nvPr/>
        </p:nvSpPr>
        <p:spPr>
          <a:xfrm>
            <a:off x="245517" y="3925058"/>
            <a:ext cx="1666142"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www.marketbusinessnews.com</a:t>
            </a:r>
            <a:endParaRPr lang="en-US" sz="800" dirty="0"/>
          </a:p>
        </p:txBody>
      </p:sp>
    </p:spTree>
    <p:extLst>
      <p:ext uri="{BB962C8B-B14F-4D97-AF65-F5344CB8AC3E}">
        <p14:creationId xmlns:p14="http://schemas.microsoft.com/office/powerpoint/2010/main" val="218435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5752" y="1271812"/>
            <a:ext cx="6926378" cy="3100849"/>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Risk and Return</a:t>
            </a:r>
            <a:endParaRPr lang="en-US" sz="11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Types of Risks: Systematic and Unsystematic Risk</a:t>
            </a:r>
          </a:p>
          <a:p>
            <a:pPr marL="628650" lvl="1" indent="-171450">
              <a:buFont typeface="Arial" panose="020B0604020202020204" pitchFamily="34" charset="0"/>
              <a:buChar char="•"/>
            </a:pPr>
            <a:endParaRPr lang="en-GB"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Unsystematic Risk: Relates to the risk that is inherent in a specific company or industry, an is </a:t>
            </a:r>
            <a:r>
              <a:rPr lang="en-US" sz="1150" i="1" dirty="0">
                <a:latin typeface="Arial" panose="020B0604020202020204" pitchFamily="34" charset="0"/>
                <a:cs typeface="Arial" panose="020B0604020202020204" pitchFamily="34" charset="0"/>
              </a:rPr>
              <a:t>diversifiable.</a:t>
            </a:r>
          </a:p>
          <a:p>
            <a:pPr marL="1085850" lvl="2" indent="-171450">
              <a:buFont typeface="Wingdings" panose="05000000000000000000" pitchFamily="2" charset="2"/>
              <a:buChar char="ü"/>
            </a:pPr>
            <a:endParaRPr lang="en-US" sz="1150" i="1" dirty="0">
              <a:latin typeface="Arial" panose="020B0604020202020204" pitchFamily="34" charset="0"/>
              <a:cs typeface="Arial" panose="020B0604020202020204" pitchFamily="34" charset="0"/>
            </a:endParaRPr>
          </a:p>
          <a:p>
            <a:pPr marL="2457450" lvl="5" indent="-171450">
              <a:buFont typeface="Wingdings" panose="05000000000000000000" pitchFamily="2" charset="2"/>
              <a:buChar char="v"/>
            </a:pPr>
            <a:r>
              <a:rPr lang="en-US" sz="1150" dirty="0">
                <a:latin typeface="Arial" panose="020B0604020202020204" pitchFamily="34" charset="0"/>
                <a:cs typeface="Arial" panose="020B0604020202020204" pitchFamily="34" charset="0"/>
              </a:rPr>
              <a:t>The presence of unsystematic risk means that the owner of a company's securities is at risk of adverse changes in the value of those securities because of the risk associated with that organization.</a:t>
            </a:r>
          </a:p>
          <a:p>
            <a:pPr marL="1543050" lvl="3"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a:p>
            <a:pPr marL="2457450" lvl="5" indent="-171450">
              <a:buFont typeface="Wingdings" panose="05000000000000000000" pitchFamily="2" charset="2"/>
              <a:buChar char="v"/>
            </a:pPr>
            <a:r>
              <a:rPr lang="en-US" sz="1150" dirty="0">
                <a:latin typeface="Arial" panose="020B0604020202020204" pitchFamily="34" charset="0"/>
                <a:cs typeface="Arial" panose="020B0604020202020204" pitchFamily="34" charset="0"/>
              </a:rPr>
              <a:t>An investor’s who only holds stock in the transport industry would have to face high unsystematic risk.</a:t>
            </a:r>
          </a:p>
          <a:p>
            <a:pPr marL="1543050" lvl="3"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a:p>
            <a:pPr marL="2457450" lvl="5" indent="-171450">
              <a:buFont typeface="Wingdings" panose="05000000000000000000" pitchFamily="2" charset="2"/>
              <a:buChar char="v"/>
            </a:pPr>
            <a:r>
              <a:rPr lang="en-US" sz="1150" dirty="0">
                <a:latin typeface="Arial" panose="020B0604020202020204" pitchFamily="34" charset="0"/>
                <a:cs typeface="Arial" panose="020B0604020202020204" pitchFamily="34" charset="0"/>
              </a:rPr>
              <a:t>Examples: death of a key manager, the entry of a new competitor into a market, company is forced to recall one of its products, a business is found to have fraudulent financial statements.</a:t>
            </a:r>
          </a:p>
        </p:txBody>
      </p:sp>
      <p:sp>
        <p:nvSpPr>
          <p:cNvPr id="5" name="Título 1">
            <a:extLst>
              <a:ext uri="{FF2B5EF4-FFF2-40B4-BE49-F238E27FC236}">
                <a16:creationId xmlns:a16="http://schemas.microsoft.com/office/drawing/2014/main" id="{74EC2977-58F9-6F6B-207D-6A306305A06D}"/>
              </a:ext>
            </a:extLst>
          </p:cNvPr>
          <p:cNvSpPr txBox="1">
            <a:spLocks/>
          </p:cNvSpPr>
          <p:nvPr/>
        </p:nvSpPr>
        <p:spPr>
          <a:xfrm>
            <a:off x="6863116" y="174255"/>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CuadroTexto 6">
            <a:extLst>
              <a:ext uri="{FF2B5EF4-FFF2-40B4-BE49-F238E27FC236}">
                <a16:creationId xmlns:a16="http://schemas.microsoft.com/office/drawing/2014/main" id="{A9318148-8175-ED93-1931-224AB2D52270}"/>
              </a:ext>
            </a:extLst>
          </p:cNvPr>
          <p:cNvSpPr txBox="1"/>
          <p:nvPr/>
        </p:nvSpPr>
        <p:spPr>
          <a:xfrm>
            <a:off x="945752" y="772166"/>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pic>
        <p:nvPicPr>
          <p:cNvPr id="3074" name="Picture 2" descr="Image result for systematic risk images">
            <a:extLst>
              <a:ext uri="{FF2B5EF4-FFF2-40B4-BE49-F238E27FC236}">
                <a16:creationId xmlns:a16="http://schemas.microsoft.com/office/drawing/2014/main" id="{3C045B1C-3798-4D9D-F09A-D6B0BB7D2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449650"/>
            <a:ext cx="2660421" cy="181498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957C3DD-516D-72E8-F8C6-3DA2B40F899F}"/>
              </a:ext>
            </a:extLst>
          </p:cNvPr>
          <p:cNvSpPr txBox="1"/>
          <p:nvPr/>
        </p:nvSpPr>
        <p:spPr>
          <a:xfrm>
            <a:off x="1205787" y="4310398"/>
            <a:ext cx="1666142"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www.wallstreetmojo.com</a:t>
            </a:r>
            <a:endParaRPr lang="en-US" sz="800" dirty="0"/>
          </a:p>
        </p:txBody>
      </p:sp>
    </p:spTree>
    <p:extLst>
      <p:ext uri="{BB962C8B-B14F-4D97-AF65-F5344CB8AC3E}">
        <p14:creationId xmlns:p14="http://schemas.microsoft.com/office/powerpoint/2010/main" val="110804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5752" y="1110720"/>
            <a:ext cx="6882919" cy="446276"/>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Risk and Return – the higher the required return the higher the risk involved.</a:t>
            </a:r>
          </a:p>
          <a:p>
            <a:r>
              <a:rPr lang="en-GB" sz="1150" dirty="0">
                <a:latin typeface="Arial" panose="020B0604020202020204" pitchFamily="34" charset="0"/>
                <a:cs typeface="Arial" panose="020B0604020202020204" pitchFamily="34" charset="0"/>
              </a:rPr>
              <a:t>Types of Risks: Systematic and Unsystematic Risk</a:t>
            </a:r>
          </a:p>
        </p:txBody>
      </p:sp>
      <p:sp>
        <p:nvSpPr>
          <p:cNvPr id="2" name="AutoShape 2" descr="General Electric"/>
          <p:cNvSpPr>
            <a:spLocks noChangeAspect="1" noChangeArrowheads="1"/>
          </p:cNvSpPr>
          <p:nvPr/>
        </p:nvSpPr>
        <p:spPr bwMode="auto">
          <a:xfrm>
            <a:off x="307975"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013793" y="2072522"/>
            <a:ext cx="2524388" cy="1508105"/>
          </a:xfrm>
          <a:prstGeom prst="rect">
            <a:avLst/>
          </a:prstGeom>
        </p:spPr>
        <p:txBody>
          <a:bodyPr wrap="square">
            <a:spAutoFit/>
          </a:bodyPr>
          <a:lstStyle/>
          <a:p>
            <a:pPr marL="171450" indent="-171450">
              <a:buFont typeface="Arial" panose="020B0604020202020204" pitchFamily="34" charset="0"/>
              <a:buChar char="•"/>
            </a:pPr>
            <a:r>
              <a:rPr lang="en-US" sz="1150" dirty="0">
                <a:solidFill>
                  <a:srgbClr val="202124"/>
                </a:solidFill>
                <a:latin typeface="arial" panose="020B0604020202020204" pitchFamily="34" charset="0"/>
              </a:rPr>
              <a:t>Systematic risk relates to the probability of a loss that is associated with the </a:t>
            </a:r>
            <a:r>
              <a:rPr lang="en-US" sz="1150" i="1" dirty="0">
                <a:solidFill>
                  <a:srgbClr val="202124"/>
                </a:solidFill>
                <a:latin typeface="arial" panose="020B0604020202020204" pitchFamily="34" charset="0"/>
              </a:rPr>
              <a:t>entire market.</a:t>
            </a:r>
            <a:r>
              <a:rPr lang="en-US" sz="1150" dirty="0">
                <a:solidFill>
                  <a:srgbClr val="202124"/>
                </a:solidFill>
                <a:latin typeface="arial" panose="020B0604020202020204" pitchFamily="34" charset="0"/>
              </a:rPr>
              <a:t> </a:t>
            </a:r>
          </a:p>
          <a:p>
            <a:pPr marL="171450" indent="-171450">
              <a:buFont typeface="Arial" panose="020B0604020202020204" pitchFamily="34" charset="0"/>
              <a:buChar char="•"/>
            </a:pPr>
            <a:endParaRPr lang="en-US" sz="1150" dirty="0">
              <a:solidFill>
                <a:srgbClr val="202124"/>
              </a:solidFill>
              <a:latin typeface="arial" panose="020B0604020202020204" pitchFamily="34" charset="0"/>
            </a:endParaRPr>
          </a:p>
          <a:p>
            <a:pPr marL="171450" indent="-171450">
              <a:buFont typeface="Arial" panose="020B0604020202020204" pitchFamily="34" charset="0"/>
              <a:buChar char="•"/>
            </a:pPr>
            <a:r>
              <a:rPr lang="en-US" sz="1150" dirty="0">
                <a:solidFill>
                  <a:srgbClr val="202124"/>
                </a:solidFill>
                <a:latin typeface="arial" panose="020B0604020202020204" pitchFamily="34" charset="0"/>
              </a:rPr>
              <a:t>Unsystematic risk refers to the probability of a loss within a specific industry or security.</a:t>
            </a:r>
            <a:endParaRPr lang="en-US" sz="1150" dirty="0"/>
          </a:p>
        </p:txBody>
      </p:sp>
      <p:pic>
        <p:nvPicPr>
          <p:cNvPr id="5" name="Picture 4"/>
          <p:cNvPicPr>
            <a:picLocks noChangeAspect="1"/>
          </p:cNvPicPr>
          <p:nvPr/>
        </p:nvPicPr>
        <p:blipFill>
          <a:blip r:embed="rId2"/>
          <a:stretch>
            <a:fillRect/>
          </a:stretch>
        </p:blipFill>
        <p:spPr>
          <a:xfrm>
            <a:off x="4042228" y="1985139"/>
            <a:ext cx="3664857" cy="1809492"/>
          </a:xfrm>
          <a:prstGeom prst="rect">
            <a:avLst/>
          </a:prstGeom>
        </p:spPr>
      </p:pic>
      <p:sp>
        <p:nvSpPr>
          <p:cNvPr id="8" name="Título 1">
            <a:extLst>
              <a:ext uri="{FF2B5EF4-FFF2-40B4-BE49-F238E27FC236}">
                <a16:creationId xmlns:a16="http://schemas.microsoft.com/office/drawing/2014/main" id="{5A1FE7DE-13DE-59DE-37F0-63C92175CC3F}"/>
              </a:ext>
            </a:extLst>
          </p:cNvPr>
          <p:cNvSpPr txBox="1">
            <a:spLocks/>
          </p:cNvSpPr>
          <p:nvPr/>
        </p:nvSpPr>
        <p:spPr>
          <a:xfrm>
            <a:off x="6863116" y="210541"/>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9" name="CuadroTexto 8">
            <a:extLst>
              <a:ext uri="{FF2B5EF4-FFF2-40B4-BE49-F238E27FC236}">
                <a16:creationId xmlns:a16="http://schemas.microsoft.com/office/drawing/2014/main" id="{38D14ADE-5F38-EEA2-8455-F9CE1E59E6E4}"/>
              </a:ext>
            </a:extLst>
          </p:cNvPr>
          <p:cNvSpPr txBox="1"/>
          <p:nvPr/>
        </p:nvSpPr>
        <p:spPr>
          <a:xfrm>
            <a:off x="945752" y="772166"/>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sp>
        <p:nvSpPr>
          <p:cNvPr id="11" name="CuadroTexto 10">
            <a:extLst>
              <a:ext uri="{FF2B5EF4-FFF2-40B4-BE49-F238E27FC236}">
                <a16:creationId xmlns:a16="http://schemas.microsoft.com/office/drawing/2014/main" id="{FDAFF953-0D03-D2CD-2EEC-45413D22CB49}"/>
              </a:ext>
            </a:extLst>
          </p:cNvPr>
          <p:cNvSpPr txBox="1"/>
          <p:nvPr/>
        </p:nvSpPr>
        <p:spPr>
          <a:xfrm>
            <a:off x="3978016" y="3708680"/>
            <a:ext cx="1666142"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www.wallstreetmojo.com</a:t>
            </a:r>
            <a:endParaRPr lang="en-US" sz="800" dirty="0"/>
          </a:p>
        </p:txBody>
      </p:sp>
    </p:spTree>
    <p:extLst>
      <p:ext uri="{BB962C8B-B14F-4D97-AF65-F5344CB8AC3E}">
        <p14:creationId xmlns:p14="http://schemas.microsoft.com/office/powerpoint/2010/main" val="153986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5752" y="1274037"/>
            <a:ext cx="6988427" cy="800219"/>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Risk and Return</a:t>
            </a:r>
            <a:endParaRPr lang="en-US" sz="115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Ø"/>
            </a:pPr>
            <a:endParaRPr lang="en-GB" sz="11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Expected Returns of Portfolio of Investments</a:t>
            </a:r>
          </a:p>
          <a:p>
            <a:pPr marL="1085850" lvl="2"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p:txBody>
      </p:sp>
      <p:sp>
        <p:nvSpPr>
          <p:cNvPr id="7" name="Rectangle 6"/>
          <p:cNvSpPr/>
          <p:nvPr/>
        </p:nvSpPr>
        <p:spPr>
          <a:xfrm>
            <a:off x="1792515" y="1956324"/>
            <a:ext cx="5711371" cy="1508105"/>
          </a:xfrm>
          <a:prstGeom prst="rect">
            <a:avLst/>
          </a:prstGeom>
        </p:spPr>
        <p:txBody>
          <a:bodyPr wrap="square">
            <a:spAutoFit/>
          </a:bodyPr>
          <a:lstStyle/>
          <a:p>
            <a:pPr marL="342900" indent="-342900">
              <a:buFont typeface="Wingdings" panose="05000000000000000000" pitchFamily="2" charset="2"/>
              <a:buChar char="ü"/>
            </a:pPr>
            <a:r>
              <a:rPr lang="en-US" sz="1150" dirty="0">
                <a:latin typeface="Arial" panose="020B0604020202020204" pitchFamily="34" charset="0"/>
                <a:cs typeface="Arial" panose="020B0604020202020204" pitchFamily="34" charset="0"/>
              </a:rPr>
              <a:t>It is important as a tool for analyzing business decisions as to whether an investment has a positive or negative average net outcome.</a:t>
            </a:r>
          </a:p>
          <a:p>
            <a:pPr marL="342900" indent="-34290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150" dirty="0">
                <a:latin typeface="Arial" panose="020B0604020202020204" pitchFamily="34" charset="0"/>
                <a:cs typeface="Arial" panose="020B0604020202020204" pitchFamily="34" charset="0"/>
              </a:rPr>
              <a:t>It's calculated as the </a:t>
            </a:r>
            <a:r>
              <a:rPr lang="en-US" sz="1150" i="1" dirty="0">
                <a:latin typeface="Arial" panose="020B0604020202020204" pitchFamily="34" charset="0"/>
                <a:cs typeface="Arial" panose="020B0604020202020204" pitchFamily="34" charset="0"/>
              </a:rPr>
              <a:t>expected value</a:t>
            </a:r>
            <a:r>
              <a:rPr lang="en-US" sz="1150" dirty="0">
                <a:latin typeface="Arial" panose="020B0604020202020204" pitchFamily="34" charset="0"/>
                <a:cs typeface="Arial" panose="020B0604020202020204" pitchFamily="34" charset="0"/>
              </a:rPr>
              <a:t> of an investment given its potential returns in different scenarios.</a:t>
            </a:r>
          </a:p>
          <a:p>
            <a:pPr marL="342900" indent="-34290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150" dirty="0">
                <a:latin typeface="Arial" panose="020B0604020202020204" pitchFamily="34" charset="0"/>
                <a:cs typeface="Arial" panose="020B0604020202020204" pitchFamily="34" charset="0"/>
              </a:rPr>
              <a:t>Expected return is based on historical data and is therefore not guaranteed; it is merely a long-term weighted average of historical returns. </a:t>
            </a:r>
            <a:endParaRPr lang="en-US" sz="1150" b="1" dirty="0">
              <a:latin typeface="Arial" panose="020B0604020202020204" pitchFamily="34" charset="0"/>
              <a:cs typeface="Arial" panose="020B0604020202020204" pitchFamily="34" charset="0"/>
            </a:endParaRPr>
          </a:p>
        </p:txBody>
      </p:sp>
      <p:sp>
        <p:nvSpPr>
          <p:cNvPr id="2" name="Rectangle 1"/>
          <p:cNvSpPr/>
          <p:nvPr/>
        </p:nvSpPr>
        <p:spPr>
          <a:xfrm>
            <a:off x="2118501" y="3494495"/>
            <a:ext cx="6343327" cy="269304"/>
          </a:xfrm>
          <a:prstGeom prst="rect">
            <a:avLst/>
          </a:prstGeom>
        </p:spPr>
        <p:txBody>
          <a:bodyPr wrap="square">
            <a:spAutoFit/>
          </a:bodyPr>
          <a:lstStyle/>
          <a:p>
            <a:r>
              <a:rPr lang="en-US" sz="1150" i="1" dirty="0">
                <a:solidFill>
                  <a:srgbClr val="333333"/>
                </a:solidFill>
                <a:latin typeface="Arial" panose="020B0604020202020204" pitchFamily="34" charset="0"/>
                <a:cs typeface="Arial" panose="020B0604020202020204" pitchFamily="34" charset="0"/>
              </a:rPr>
              <a:t>Expected Rate of Return (ERR) = R1 x W1 + R2 x W2 … Rn x </a:t>
            </a:r>
            <a:r>
              <a:rPr lang="en-US" sz="1150" i="1" dirty="0" err="1">
                <a:solidFill>
                  <a:srgbClr val="333333"/>
                </a:solidFill>
                <a:latin typeface="Arial" panose="020B0604020202020204" pitchFamily="34" charset="0"/>
                <a:cs typeface="Arial" panose="020B0604020202020204" pitchFamily="34" charset="0"/>
              </a:rPr>
              <a:t>Wn</a:t>
            </a:r>
            <a:endParaRPr lang="en-US" sz="1150" i="1" dirty="0">
              <a:latin typeface="Arial" panose="020B0604020202020204" pitchFamily="34" charset="0"/>
              <a:cs typeface="Arial" panose="020B0604020202020204" pitchFamily="34" charset="0"/>
            </a:endParaRPr>
          </a:p>
        </p:txBody>
      </p:sp>
      <p:sp>
        <p:nvSpPr>
          <p:cNvPr id="3" name="Rectangle 2"/>
          <p:cNvSpPr/>
          <p:nvPr/>
        </p:nvSpPr>
        <p:spPr>
          <a:xfrm>
            <a:off x="2139688" y="3676240"/>
            <a:ext cx="4572000" cy="338554"/>
          </a:xfrm>
          <a:prstGeom prst="rect">
            <a:avLst/>
          </a:prstGeom>
        </p:spPr>
        <p:txBody>
          <a:bodyPr>
            <a:spAutoFit/>
          </a:bodyPr>
          <a:lstStyle/>
          <a:p>
            <a:r>
              <a:rPr lang="en-US" sz="800" dirty="0">
                <a:solidFill>
                  <a:srgbClr val="333333"/>
                </a:solidFill>
                <a:latin typeface="Arial" panose="020B0604020202020204" pitchFamily="34" charset="0"/>
                <a:cs typeface="Arial" panose="020B0604020202020204" pitchFamily="34" charset="0"/>
              </a:rPr>
              <a:t>R = Rate of return</a:t>
            </a:r>
          </a:p>
          <a:p>
            <a:r>
              <a:rPr lang="en-US" sz="800" dirty="0">
                <a:solidFill>
                  <a:srgbClr val="333333"/>
                </a:solidFill>
                <a:latin typeface="Arial" panose="020B0604020202020204" pitchFamily="34" charset="0"/>
                <a:cs typeface="Arial" panose="020B0604020202020204" pitchFamily="34" charset="0"/>
              </a:rPr>
              <a:t>W = Asset weight</a:t>
            </a:r>
            <a:endParaRPr lang="en-US" sz="800" b="0" i="0" dirty="0">
              <a:solidFill>
                <a:srgbClr val="333333"/>
              </a:solidFill>
              <a:effectLst/>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2DEBCAE2-DA54-CB20-49A1-843C6E3314CF}"/>
              </a:ext>
            </a:extLst>
          </p:cNvPr>
          <p:cNvSpPr txBox="1">
            <a:spLocks/>
          </p:cNvSpPr>
          <p:nvPr/>
        </p:nvSpPr>
        <p:spPr>
          <a:xfrm>
            <a:off x="6863116" y="210541"/>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9" name="CuadroTexto 8">
            <a:extLst>
              <a:ext uri="{FF2B5EF4-FFF2-40B4-BE49-F238E27FC236}">
                <a16:creationId xmlns:a16="http://schemas.microsoft.com/office/drawing/2014/main" id="{7E677143-E0CD-34B1-4133-236F9369ED2A}"/>
              </a:ext>
            </a:extLst>
          </p:cNvPr>
          <p:cNvSpPr txBox="1"/>
          <p:nvPr/>
        </p:nvSpPr>
        <p:spPr>
          <a:xfrm>
            <a:off x="945752" y="772166"/>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spTree>
    <p:extLst>
      <p:ext uri="{BB962C8B-B14F-4D97-AF65-F5344CB8AC3E}">
        <p14:creationId xmlns:p14="http://schemas.microsoft.com/office/powerpoint/2010/main" val="363916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5182" y="1293790"/>
            <a:ext cx="7133636" cy="3635098"/>
          </a:xfrm>
          <a:prstGeom prst="rect">
            <a:avLst/>
          </a:prstGeom>
        </p:spPr>
        <p:txBody>
          <a:bodyPr wrap="square">
            <a:spAutoFit/>
          </a:bodyPr>
          <a:lstStyle/>
          <a:p>
            <a:r>
              <a:rPr lang="en-GB" sz="1150" b="1" dirty="0">
                <a:latin typeface="Arial" panose="020B0604020202020204" pitchFamily="34" charset="0"/>
                <a:cs typeface="Arial" panose="020B0604020202020204" pitchFamily="34" charset="0"/>
              </a:rPr>
              <a:t>Risk and Return</a:t>
            </a:r>
          </a:p>
          <a:p>
            <a:endParaRPr lang="en-US" sz="11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Expected Returns of Portfolio of Investments</a:t>
            </a:r>
          </a:p>
          <a:p>
            <a:pPr marL="628650" lvl="1" indent="-171450">
              <a:buFont typeface="Arial" panose="020B0604020202020204" pitchFamily="34" charset="0"/>
              <a:buChar char="•"/>
            </a:pPr>
            <a:endParaRPr lang="en-GB"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Expected return is the profit or loss an business anticipates on an investment that has a known or an expected rates of return.</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lvl="2"/>
            <a:r>
              <a:rPr lang="en-US" sz="1100" i="1" dirty="0">
                <a:latin typeface="Arial" panose="020B0604020202020204" pitchFamily="34" charset="0"/>
                <a:cs typeface="Arial" panose="020B0604020202020204" pitchFamily="34" charset="0"/>
              </a:rPr>
              <a:t>Case: Lago Jeep Parts, LLC is valuating an important purchase of parts to service the Jeep</a:t>
            </a:r>
            <a:r>
              <a:rPr lang="en-US" sz="1100" i="1" baseline="-25000" dirty="0">
                <a:latin typeface="Arial" panose="020B0604020202020204" pitchFamily="34" charset="0"/>
                <a:cs typeface="Arial" panose="020B0604020202020204" pitchFamily="34" charset="0"/>
              </a:rPr>
              <a:t>®</a:t>
            </a:r>
            <a:r>
              <a:rPr lang="en-US" sz="1100" i="1" dirty="0">
                <a:latin typeface="Arial" panose="020B0604020202020204" pitchFamily="34" charset="0"/>
                <a:cs typeface="Arial" panose="020B0604020202020204" pitchFamily="34" charset="0"/>
              </a:rPr>
              <a:t> Grand Cherokee customers. The business policy is accepting all projects with returns greater than 7%. Based in similar operations, the business CFO forecast that the investment has a 50% chance of gaining 20%, and a 50% change of losing 10%</a:t>
            </a:r>
          </a:p>
          <a:p>
            <a:pPr lvl="2">
              <a:lnSpc>
                <a:spcPct val="107000"/>
              </a:lnSpc>
              <a:spcBef>
                <a:spcPts val="1000"/>
              </a:spcBef>
              <a:spcAft>
                <a:spcPts val="800"/>
              </a:spcAft>
            </a:pPr>
            <a:endParaRPr lang="en-US" sz="1150" dirty="0">
              <a:latin typeface="Arial" panose="020B0604020202020204" pitchFamily="34" charset="0"/>
              <a:cs typeface="Arial" panose="020B0604020202020204" pitchFamily="34" charset="0"/>
            </a:endParaRPr>
          </a:p>
          <a:p>
            <a:pPr marL="1085850" lvl="2" indent="-171450">
              <a:lnSpc>
                <a:spcPct val="107000"/>
              </a:lnSpc>
              <a:spcBef>
                <a:spcPts val="1000"/>
              </a:spcBef>
              <a:spcAft>
                <a:spcPts val="800"/>
              </a:spcAft>
              <a:buFont typeface="Wingdings" panose="05000000000000000000" pitchFamily="2" charset="2"/>
              <a:buChar char="Ø"/>
            </a:pPr>
            <a:r>
              <a:rPr lang="en-US" sz="1150" dirty="0">
                <a:latin typeface="Arial" panose="020B0604020202020204" pitchFamily="34" charset="0"/>
                <a:cs typeface="Arial" panose="020B0604020202020204" pitchFamily="34" charset="0"/>
              </a:rPr>
              <a:t>The business expected return &lt; required return on the investment; therefore, the   business will reject the purchase operation or 5% &lt; 7% reject.</a:t>
            </a:r>
          </a:p>
          <a:p>
            <a:pPr marR="0" lvl="0">
              <a:lnSpc>
                <a:spcPct val="107000"/>
              </a:lnSpc>
              <a:spcBef>
                <a:spcPts val="1000"/>
              </a:spcBef>
              <a:spcAft>
                <a:spcPts val="800"/>
              </a:spcAft>
            </a:pPr>
            <a:r>
              <a:rPr lang="en-US" sz="1150" b="1" dirty="0">
                <a:latin typeface="Arial" panose="020B0604020202020204" pitchFamily="34" charset="0"/>
                <a:cs typeface="Arial" panose="020B0604020202020204" pitchFamily="34" charset="0"/>
              </a:rPr>
              <a:t>    </a:t>
            </a:r>
            <a:r>
              <a:rPr lang="en-US" sz="900" b="1" dirty="0">
                <a:solidFill>
                  <a:srgbClr val="90292A"/>
                </a:solidFill>
                <a:latin typeface="Arial" panose="020B0604020202020204" pitchFamily="34" charset="0"/>
                <a:cs typeface="Arial" panose="020B0604020202020204" pitchFamily="34" charset="0"/>
              </a:rPr>
              <a:t>Is the absolute minimum return on investment a business would accept for that investment to be worthwhile.</a:t>
            </a:r>
          </a:p>
          <a:p>
            <a:pPr marL="1085850" lvl="2"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p:txBody>
      </p:sp>
      <p:sp>
        <p:nvSpPr>
          <p:cNvPr id="5" name="Rectangle 4"/>
          <p:cNvSpPr/>
          <p:nvPr/>
        </p:nvSpPr>
        <p:spPr>
          <a:xfrm>
            <a:off x="2727681" y="3348829"/>
            <a:ext cx="4935701" cy="267894"/>
          </a:xfrm>
          <a:prstGeom prst="rect">
            <a:avLst/>
          </a:prstGeom>
        </p:spPr>
        <p:txBody>
          <a:bodyPr wrap="square">
            <a:spAutoFit/>
          </a:bodyPr>
          <a:lstStyle/>
          <a:p>
            <a:pPr marR="0" lvl="0">
              <a:lnSpc>
                <a:spcPct val="107000"/>
              </a:lnSpc>
              <a:spcBef>
                <a:spcPts val="1000"/>
              </a:spcBef>
              <a:spcAft>
                <a:spcPts val="800"/>
              </a:spcAft>
            </a:pPr>
            <a:r>
              <a:rPr lang="en-US" sz="1150" dirty="0">
                <a:latin typeface="Arial" panose="020B0604020202020204" pitchFamily="34" charset="0"/>
                <a:cs typeface="Arial" panose="020B0604020202020204" pitchFamily="34" charset="0"/>
              </a:rPr>
              <a:t>Expected return = (50% * 20%) + (50% * -10%) Expected return </a:t>
            </a:r>
            <a:r>
              <a:rPr lang="en-US" sz="1150" i="1" dirty="0">
                <a:latin typeface="Arial" panose="020B0604020202020204" pitchFamily="34" charset="0"/>
                <a:cs typeface="Arial" panose="020B0604020202020204" pitchFamily="34" charset="0"/>
              </a:rPr>
              <a:t>= 5%.</a:t>
            </a:r>
            <a:endParaRPr lang="en-US" sz="1150" b="1" i="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DE640C5B-A250-AA0C-85D3-D87658B389FA}"/>
              </a:ext>
            </a:extLst>
          </p:cNvPr>
          <p:cNvSpPr txBox="1">
            <a:spLocks/>
          </p:cNvSpPr>
          <p:nvPr/>
        </p:nvSpPr>
        <p:spPr>
          <a:xfrm>
            <a:off x="6863116" y="210541"/>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9" name="CuadroTexto 8">
            <a:extLst>
              <a:ext uri="{FF2B5EF4-FFF2-40B4-BE49-F238E27FC236}">
                <a16:creationId xmlns:a16="http://schemas.microsoft.com/office/drawing/2014/main" id="{5EFC9336-B9B6-EA9F-CE11-3D2DE05C0D36}"/>
              </a:ext>
            </a:extLst>
          </p:cNvPr>
          <p:cNvSpPr txBox="1"/>
          <p:nvPr/>
        </p:nvSpPr>
        <p:spPr>
          <a:xfrm>
            <a:off x="945752" y="772166"/>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spTree>
    <p:extLst>
      <p:ext uri="{BB962C8B-B14F-4D97-AF65-F5344CB8AC3E}">
        <p14:creationId xmlns:p14="http://schemas.microsoft.com/office/powerpoint/2010/main" val="236202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5752" y="1293790"/>
            <a:ext cx="6988427" cy="750077"/>
          </a:xfrm>
          <a:prstGeom prst="rect">
            <a:avLst/>
          </a:prstGeom>
        </p:spPr>
        <p:txBody>
          <a:bodyPr wrap="square">
            <a:spAutoFit/>
          </a:bodyPr>
          <a:lstStyle/>
          <a:p>
            <a:r>
              <a:rPr lang="en-GB" sz="1150" b="1" dirty="0">
                <a:latin typeface="Arial" panose="020B0604020202020204" pitchFamily="34" charset="0"/>
                <a:cs typeface="Arial" panose="020B0604020202020204" pitchFamily="34" charset="0"/>
              </a:rPr>
              <a:t>Risk and Return:</a:t>
            </a:r>
            <a:endParaRPr lang="en-US" sz="115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Expected Returns of Portfolio of Investments</a:t>
            </a:r>
          </a:p>
          <a:p>
            <a:pPr lvl="2">
              <a:lnSpc>
                <a:spcPct val="107000"/>
              </a:lnSpc>
              <a:spcBef>
                <a:spcPts val="1000"/>
              </a:spcBef>
              <a:spcAft>
                <a:spcPts val="800"/>
              </a:spcAft>
            </a:pPr>
            <a:endParaRPr lang="en-US" sz="1150" dirty="0">
              <a:latin typeface="Arial" panose="020B0604020202020204" pitchFamily="34" charset="0"/>
              <a:cs typeface="Arial" panose="020B0604020202020204" pitchFamily="34" charset="0"/>
            </a:endParaRPr>
          </a:p>
        </p:txBody>
      </p:sp>
      <p:sp>
        <p:nvSpPr>
          <p:cNvPr id="7" name="Rectangle 6"/>
          <p:cNvSpPr/>
          <p:nvPr/>
        </p:nvSpPr>
        <p:spPr>
          <a:xfrm>
            <a:off x="1120359" y="2030364"/>
            <a:ext cx="5742757" cy="1977016"/>
          </a:xfrm>
          <a:prstGeom prst="rect">
            <a:avLst/>
          </a:prstGeom>
        </p:spPr>
        <p:txBody>
          <a:bodyPr wrap="square">
            <a:spAutoFit/>
          </a:bodyPr>
          <a:lstStyle/>
          <a:p>
            <a:pPr marL="742950" lvl="1" indent="-285750">
              <a:lnSpc>
                <a:spcPct val="107000"/>
              </a:lnSpc>
              <a:spcBef>
                <a:spcPts val="1000"/>
              </a:spcBef>
              <a:spcAft>
                <a:spcPts val="800"/>
              </a:spcAft>
              <a:buFont typeface="Wingdings" panose="05000000000000000000" pitchFamily="2" charset="2"/>
              <a:buChar char="ü"/>
            </a:pPr>
            <a:r>
              <a:rPr lang="en-US" sz="1150" dirty="0">
                <a:latin typeface="Arial" panose="020B0604020202020204" pitchFamily="34" charset="0"/>
                <a:cs typeface="Arial" panose="020B0604020202020204" pitchFamily="34" charset="0"/>
              </a:rPr>
              <a:t>Limitations  </a:t>
            </a:r>
          </a:p>
          <a:p>
            <a:pPr marL="1200150" lvl="2" indent="-285750">
              <a:buFont typeface="Arial" panose="020B0604020202020204" pitchFamily="34" charset="0"/>
              <a:buChar char="•"/>
            </a:pPr>
            <a:r>
              <a:rPr lang="en-US" sz="1150" dirty="0">
                <a:latin typeface="Arial" panose="020B0604020202020204" pitchFamily="34" charset="0"/>
                <a:cs typeface="Arial" panose="020B0604020202020204" pitchFamily="34" charset="0"/>
              </a:rPr>
              <a:t>It is risky make investment decisions based on expected returns alone.</a:t>
            </a:r>
          </a:p>
          <a:p>
            <a:pPr marL="1200150" lvl="2" indent="-2857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150" dirty="0">
                <a:latin typeface="Arial" panose="020B0604020202020204" pitchFamily="34" charset="0"/>
                <a:cs typeface="Arial" panose="020B0604020202020204" pitchFamily="34" charset="0"/>
              </a:rPr>
              <a:t>It is a tool, there are no guarantees.</a:t>
            </a:r>
          </a:p>
          <a:p>
            <a:pPr marL="1200150" lvl="2" indent="-2857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150" dirty="0">
                <a:latin typeface="Arial" panose="020B0604020202020204" pitchFamily="34" charset="0"/>
                <a:cs typeface="Arial" panose="020B0604020202020204" pitchFamily="34" charset="0"/>
              </a:rPr>
              <a:t>Before making any investment decisions, analyst should assess the risks of the investments, including systematic and unsystematic, to determine if the investments align with their business portfolio goals.</a:t>
            </a:r>
          </a:p>
        </p:txBody>
      </p:sp>
      <p:sp>
        <p:nvSpPr>
          <p:cNvPr id="3" name="Título 1">
            <a:extLst>
              <a:ext uri="{FF2B5EF4-FFF2-40B4-BE49-F238E27FC236}">
                <a16:creationId xmlns:a16="http://schemas.microsoft.com/office/drawing/2014/main" id="{45D4A6C7-036E-233A-ADAC-7BA65958DCF3}"/>
              </a:ext>
            </a:extLst>
          </p:cNvPr>
          <p:cNvSpPr txBox="1">
            <a:spLocks/>
          </p:cNvSpPr>
          <p:nvPr/>
        </p:nvSpPr>
        <p:spPr>
          <a:xfrm>
            <a:off x="6863116" y="210541"/>
            <a:ext cx="1439055" cy="4353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127FE330-9EC4-F043-956C-88BE1D8FCCB6}"/>
              </a:ext>
            </a:extLst>
          </p:cNvPr>
          <p:cNvSpPr txBox="1"/>
          <p:nvPr/>
        </p:nvSpPr>
        <p:spPr>
          <a:xfrm>
            <a:off x="945752" y="772166"/>
            <a:ext cx="2782624"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Risk and Return</a:t>
            </a:r>
          </a:p>
        </p:txBody>
      </p:sp>
      <p:pic>
        <p:nvPicPr>
          <p:cNvPr id="8" name="Imagen 7">
            <a:extLst>
              <a:ext uri="{FF2B5EF4-FFF2-40B4-BE49-F238E27FC236}">
                <a16:creationId xmlns:a16="http://schemas.microsoft.com/office/drawing/2014/main" id="{56E85054-1220-649F-22FF-FB21EFA1886C}"/>
              </a:ext>
            </a:extLst>
          </p:cNvPr>
          <p:cNvPicPr>
            <a:picLocks noChangeAspect="1"/>
          </p:cNvPicPr>
          <p:nvPr/>
        </p:nvPicPr>
        <p:blipFill>
          <a:blip r:embed="rId2"/>
          <a:stretch>
            <a:fillRect/>
          </a:stretch>
        </p:blipFill>
        <p:spPr>
          <a:xfrm>
            <a:off x="7003143" y="2691771"/>
            <a:ext cx="1928905" cy="1743875"/>
          </a:xfrm>
          <a:prstGeom prst="rect">
            <a:avLst/>
          </a:prstGeom>
        </p:spPr>
      </p:pic>
    </p:spTree>
    <p:extLst>
      <p:ext uri="{BB962C8B-B14F-4D97-AF65-F5344CB8AC3E}">
        <p14:creationId xmlns:p14="http://schemas.microsoft.com/office/powerpoint/2010/main" val="3876910823"/>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CD6AC7-B3E8-4F92-B317-AEF345EFC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677089-0F61-4A3B-827B-C13FC83C6673}">
  <ds:schemaRefs>
    <ds:schemaRef ds:uri="http://purl.org/dc/terms/"/>
    <ds:schemaRef ds:uri="fac5c5d6-3f40-4888-827f-2feba602e37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0323e3e7-18dc-45e6-99d2-53fab8d99a6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C80F207-BEB7-4D04-B584-A93E77C9D2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13969</TotalTime>
  <Words>1695</Words>
  <Application>Microsoft Office PowerPoint</Application>
  <PresentationFormat>On-screen Show (16:9)</PresentationFormat>
  <Paragraphs>152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vt:lpstr>
      <vt:lpstr>Calibri</vt:lpstr>
      <vt:lpstr>Georgia</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Charlene Naidoo</cp:lastModifiedBy>
  <cp:revision>305</cp:revision>
  <dcterms:created xsi:type="dcterms:W3CDTF">2016-07-11T04:31:49Z</dcterms:created>
  <dcterms:modified xsi:type="dcterms:W3CDTF">2023-12-12T15:37:26Z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