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61" r:id="rId5"/>
    <p:sldId id="320" r:id="rId6"/>
    <p:sldId id="307" r:id="rId7"/>
    <p:sldId id="319" r:id="rId8"/>
    <p:sldId id="310" r:id="rId9"/>
    <p:sldId id="309" r:id="rId10"/>
    <p:sldId id="317" r:id="rId11"/>
    <p:sldId id="311" r:id="rId12"/>
    <p:sldId id="314" r:id="rId13"/>
    <p:sldId id="313" r:id="rId14"/>
    <p:sldId id="316" r:id="rId15"/>
    <p:sldId id="318" r:id="rId16"/>
    <p:sldId id="308" r:id="rId17"/>
    <p:sldId id="257" r:id="rId18"/>
    <p:sldId id="785" r:id="rId1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5" autoAdjust="0"/>
    <p:restoredTop sz="93980" autoAdjust="0"/>
  </p:normalViewPr>
  <p:slideViewPr>
    <p:cSldViewPr snapToGrid="0" snapToObjects="1">
      <p:cViewPr varScale="1">
        <p:scale>
          <a:sx n="81" d="100"/>
          <a:sy n="81" d="100"/>
        </p:scale>
        <p:origin x="1176" y="60"/>
      </p:cViewPr>
      <p:guideLst>
        <p:guide orient="horz" pos="599"/>
        <p:guide pos="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5045"/>
    </p:cViewPr>
  </p:sorterViewPr>
  <p:notesViewPr>
    <p:cSldViewPr snapToGrid="0" snapToObjects="1">
      <p:cViewPr varScale="1">
        <p:scale>
          <a:sx n="95" d="100"/>
          <a:sy n="95" d="100"/>
        </p:scale>
        <p:origin x="4042"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12/12/2023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12/12/2023</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2</a:t>
            </a:fld>
            <a:endParaRPr lang="en-GB"/>
          </a:p>
        </p:txBody>
      </p:sp>
    </p:spTree>
    <p:extLst>
      <p:ext uri="{BB962C8B-B14F-4D97-AF65-F5344CB8AC3E}">
        <p14:creationId xmlns:p14="http://schemas.microsoft.com/office/powerpoint/2010/main" val="3140800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2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8D43FEC1-1E57-7C4F-9263-05A20A6E1FB1}"/>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76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1339481-4E35-A445-B23F-339E2EB3D4F7}"/>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383" y="4385872"/>
            <a:ext cx="1112462" cy="488295"/>
          </a:xfrm>
          <a:prstGeom prst="rect">
            <a:avLst/>
          </a:prstGeom>
        </p:spPr>
      </p:pic>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9B315E5E-A21D-F745-BB44-F0594C94EC56}"/>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559ACA-CD95-9A72-E42D-949A326FADCA}"/>
              </a:ext>
            </a:extLst>
          </p:cNvPr>
          <p:cNvSpPr txBox="1"/>
          <p:nvPr/>
        </p:nvSpPr>
        <p:spPr>
          <a:xfrm>
            <a:off x="914240" y="2037151"/>
            <a:ext cx="3246612" cy="1077218"/>
          </a:xfrm>
          <a:prstGeom prst="rect">
            <a:avLst/>
          </a:prstGeom>
          <a:noFill/>
        </p:spPr>
        <p:txBody>
          <a:bodyPr wrap="square" rtlCol="0">
            <a:spAutoFit/>
          </a:bodyPr>
          <a:lstStyle/>
          <a:p>
            <a:r>
              <a:rPr lang="en-US" sz="3200" b="1" dirty="0">
                <a:solidFill>
                  <a:srgbClr val="90292A"/>
                </a:solidFill>
                <a:latin typeface="Georgia" panose="02040502050405020303" pitchFamily="18" charset="0"/>
                <a:cs typeface="Arial" panose="020B0604020202020204" pitchFamily="34" charset="0"/>
              </a:rPr>
              <a:t>Finance for Management  </a:t>
            </a:r>
            <a:endParaRPr lang="en" sz="3200" b="1" dirty="0">
              <a:solidFill>
                <a:srgbClr val="90292A"/>
              </a:solidFill>
              <a:latin typeface="Georgia" panose="02040502050405020303" pitchFamily="18" charset="0"/>
              <a:cs typeface="Arial" panose="020B0604020202020204" pitchFamily="34" charset="0"/>
            </a:endParaRPr>
          </a:p>
        </p:txBody>
      </p:sp>
      <p:sp>
        <p:nvSpPr>
          <p:cNvPr id="6" name="TextBox 3">
            <a:extLst>
              <a:ext uri="{FF2B5EF4-FFF2-40B4-BE49-F238E27FC236}">
                <a16:creationId xmlns:a16="http://schemas.microsoft.com/office/drawing/2014/main" id="{99185405-EA29-A613-EC36-89683CC5DC79}"/>
              </a:ext>
            </a:extLst>
          </p:cNvPr>
          <p:cNvSpPr txBox="1"/>
          <p:nvPr/>
        </p:nvSpPr>
        <p:spPr>
          <a:xfrm>
            <a:off x="1008024" y="1224671"/>
            <a:ext cx="2537460" cy="400110"/>
          </a:xfrm>
          <a:prstGeom prst="rect">
            <a:avLst/>
          </a:prstGeom>
          <a:noFill/>
        </p:spPr>
        <p:txBody>
          <a:bodyPr wrap="square" rtlCol="0">
            <a:spAutoFit/>
          </a:bodyPr>
          <a:lstStyle/>
          <a:p>
            <a:r>
              <a:rPr lang="en" sz="2000" spc="225" dirty="0">
                <a:latin typeface="Arial" panose="020B0604020202020204" pitchFamily="34" charset="0"/>
                <a:cs typeface="Arial" panose="020B0604020202020204" pitchFamily="34" charset="0"/>
              </a:rPr>
              <a:t>Lesson 8</a:t>
            </a:r>
            <a:endParaRPr lang="ru-RU" sz="2000" spc="22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13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7876" y="1215776"/>
            <a:ext cx="6383516" cy="623248"/>
          </a:xfrm>
          <a:prstGeom prst="rect">
            <a:avLst/>
          </a:prstGeom>
        </p:spPr>
        <p:txBody>
          <a:bodyPr wrap="square">
            <a:spAutoFit/>
          </a:bodyPr>
          <a:lstStyle/>
          <a:p>
            <a:r>
              <a:rPr lang="en-US" sz="1150" b="1" dirty="0">
                <a:latin typeface="Arial" panose="020B0604020202020204" pitchFamily="34" charset="0"/>
                <a:cs typeface="Arial" panose="020B0604020202020204" pitchFamily="34" charset="0"/>
              </a:rPr>
              <a:t>Long-Term Financial Planning: </a:t>
            </a:r>
          </a:p>
          <a:p>
            <a:pPr marL="628650" lvl="1" indent="-171450">
              <a:buFont typeface="Arial" panose="020B0604020202020204" pitchFamily="34" charset="0"/>
              <a:buChar char="•"/>
            </a:pPr>
            <a:r>
              <a:rPr lang="en-GB" sz="1150" dirty="0">
                <a:latin typeface="Arial" panose="020B0604020202020204" pitchFamily="34" charset="0"/>
                <a:cs typeface="Arial" panose="020B0604020202020204" pitchFamily="34" charset="0"/>
              </a:rPr>
              <a:t>Formulas for Sustainable and Internal Growth Rates</a:t>
            </a:r>
            <a:endParaRPr lang="en-US" sz="1150" dirty="0">
              <a:latin typeface="Arial" panose="020B0604020202020204" pitchFamily="34" charset="0"/>
              <a:cs typeface="Arial" panose="020B0604020202020204" pitchFamily="34" charset="0"/>
            </a:endParaRPr>
          </a:p>
          <a:p>
            <a:pPr fontAlgn="base"/>
            <a:r>
              <a:rPr lang="en-US" sz="1150" dirty="0">
                <a:latin typeface="Arial" panose="020B0604020202020204" pitchFamily="34" charset="0"/>
                <a:cs typeface="Arial" panose="020B0604020202020204" pitchFamily="34" charset="0"/>
              </a:rPr>
              <a:t>		</a:t>
            </a:r>
          </a:p>
        </p:txBody>
      </p:sp>
      <p:sp>
        <p:nvSpPr>
          <p:cNvPr id="2" name="Rectangle 1"/>
          <p:cNvSpPr/>
          <p:nvPr/>
        </p:nvSpPr>
        <p:spPr>
          <a:xfrm>
            <a:off x="627434" y="1678615"/>
            <a:ext cx="6499274" cy="3046988"/>
          </a:xfrm>
          <a:prstGeom prst="rect">
            <a:avLst/>
          </a:prstGeom>
        </p:spPr>
        <p:txBody>
          <a:bodyPr wrap="square">
            <a:spAutoFit/>
          </a:bodyPr>
          <a:lstStyle/>
          <a:p>
            <a:r>
              <a:rPr lang="en-US" sz="1150" dirty="0">
                <a:latin typeface="Arial" panose="020B0604020202020204" pitchFamily="34" charset="0"/>
                <a:cs typeface="Arial" panose="020B0604020202020204" pitchFamily="34" charset="0"/>
              </a:rPr>
              <a:t>Internal Growth Rate vs. Sustainable Growth Rate – a concept associated with Internal Growth Rate: Sustainable Growth Rate</a:t>
            </a:r>
          </a:p>
          <a:p>
            <a:pPr marL="628650" lvl="1"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Sustainable Growth Rate refers to the maximum sales growth rate a company can achieve without external equity financing while using the internally generated funds and borrowing just enough to maintain a constant debt/equity ratio.</a:t>
            </a:r>
          </a:p>
          <a:p>
            <a:pPr marL="628650" lvl="1"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External financing is allowed but only in the proportion of its current capital mix.</a:t>
            </a:r>
          </a:p>
          <a:p>
            <a:pPr marL="628650" lvl="1"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The formula for the sustainable growth rate is similar to the formula for IGR - the main difference is that the return on equity (ROE)is used instead of the return on assets (ROA).</a:t>
            </a:r>
          </a:p>
          <a:p>
            <a:pPr lvl="1"/>
            <a:r>
              <a:rPr lang="en-US" sz="1150" dirty="0">
                <a:latin typeface="Arial" panose="020B0604020202020204" pitchFamily="34" charset="0"/>
                <a:cs typeface="Arial" panose="020B0604020202020204" pitchFamily="34" charset="0"/>
              </a:rPr>
              <a:t>						</a:t>
            </a:r>
          </a:p>
          <a:p>
            <a:pPr lvl="1"/>
            <a:r>
              <a:rPr lang="en-US" sz="1150" dirty="0">
                <a:latin typeface="Arial" panose="020B0604020202020204" pitchFamily="34" charset="0"/>
                <a:cs typeface="Arial" panose="020B0604020202020204" pitchFamily="34" charset="0"/>
              </a:rPr>
              <a:t>					</a:t>
            </a:r>
            <a:r>
              <a:rPr lang="en-US" sz="800" b="1" dirty="0">
                <a:latin typeface="Arial" panose="020B0604020202020204" pitchFamily="34" charset="0"/>
                <a:cs typeface="Arial" panose="020B0604020202020204" pitchFamily="34" charset="0"/>
              </a:rPr>
              <a:t>ROE=Return of Equity</a:t>
            </a:r>
          </a:p>
          <a:p>
            <a:pPr lvl="1"/>
            <a:r>
              <a:rPr lang="en-US" sz="800" b="1" dirty="0">
                <a:latin typeface="Arial" panose="020B0604020202020204" pitchFamily="34" charset="0"/>
                <a:cs typeface="Arial" panose="020B0604020202020204" pitchFamily="34" charset="0"/>
              </a:rPr>
              <a:t>					r= retention rate (1-Dividend payout ratio)</a:t>
            </a:r>
            <a:endParaRPr lang="en-US" sz="1150" b="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While the internal growth rate assumes no external financing, the sustainable growth rate assumes that some external financing is used.</a:t>
            </a:r>
          </a:p>
          <a:p>
            <a:pPr lvl="1"/>
            <a:r>
              <a:rPr lang="en-US" sz="1150" dirty="0">
                <a:latin typeface="Arial" panose="020B0604020202020204" pitchFamily="34" charset="0"/>
                <a:cs typeface="Arial" panose="020B0604020202020204" pitchFamily="34" charset="0"/>
              </a:rPr>
              <a:t> </a:t>
            </a:r>
          </a:p>
          <a:p>
            <a:pPr marL="171450"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p:txBody>
      </p:sp>
      <p:sp>
        <p:nvSpPr>
          <p:cNvPr id="3" name="Rectangle 2"/>
          <p:cNvSpPr/>
          <p:nvPr/>
        </p:nvSpPr>
        <p:spPr>
          <a:xfrm>
            <a:off x="6907236" y="4786422"/>
            <a:ext cx="1872629"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https://corporatefinanceinstitute.com/</a:t>
            </a:r>
          </a:p>
        </p:txBody>
      </p:sp>
      <p:pic>
        <p:nvPicPr>
          <p:cNvPr id="7" name="Picture 6"/>
          <p:cNvPicPr>
            <a:picLocks noChangeAspect="1"/>
          </p:cNvPicPr>
          <p:nvPr/>
        </p:nvPicPr>
        <p:blipFill>
          <a:blip r:embed="rId2"/>
          <a:stretch>
            <a:fillRect/>
          </a:stretch>
        </p:blipFill>
        <p:spPr>
          <a:xfrm>
            <a:off x="4364111" y="3254823"/>
            <a:ext cx="1962444" cy="214252"/>
          </a:xfrm>
          <a:prstGeom prst="rect">
            <a:avLst/>
          </a:prstGeom>
        </p:spPr>
      </p:pic>
      <p:sp>
        <p:nvSpPr>
          <p:cNvPr id="8" name="Título 1">
            <a:extLst>
              <a:ext uri="{FF2B5EF4-FFF2-40B4-BE49-F238E27FC236}">
                <a16:creationId xmlns:a16="http://schemas.microsoft.com/office/drawing/2014/main" id="{9F1241BF-46AD-B21A-330B-940E321D8814}"/>
              </a:ext>
            </a:extLst>
          </p:cNvPr>
          <p:cNvSpPr txBox="1">
            <a:spLocks/>
          </p:cNvSpPr>
          <p:nvPr/>
        </p:nvSpPr>
        <p:spPr>
          <a:xfrm>
            <a:off x="7026121" y="236587"/>
            <a:ext cx="1398864" cy="34956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9" name="CuadroTexto 8">
            <a:extLst>
              <a:ext uri="{FF2B5EF4-FFF2-40B4-BE49-F238E27FC236}">
                <a16:creationId xmlns:a16="http://schemas.microsoft.com/office/drawing/2014/main" id="{402D7E4E-745D-E428-4418-DD6C531EEB89}"/>
              </a:ext>
            </a:extLst>
          </p:cNvPr>
          <p:cNvSpPr txBox="1"/>
          <p:nvPr/>
        </p:nvSpPr>
        <p:spPr>
          <a:xfrm>
            <a:off x="597876" y="586154"/>
            <a:ext cx="7948247" cy="584775"/>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Financial Planning and Growth for </a:t>
            </a:r>
          </a:p>
          <a:p>
            <a:r>
              <a:rPr lang="en-US" sz="1600" b="1" dirty="0">
                <a:solidFill>
                  <a:srgbClr val="90292A"/>
                </a:solidFill>
                <a:latin typeface="Georgia" panose="02040502050405020303" pitchFamily="18" charset="0"/>
                <a:cs typeface="Arial" panose="020B0604020202020204" pitchFamily="34" charset="0"/>
              </a:rPr>
              <a:t>Business Sustainability </a:t>
            </a:r>
          </a:p>
        </p:txBody>
      </p:sp>
    </p:spTree>
    <p:extLst>
      <p:ext uri="{BB962C8B-B14F-4D97-AF65-F5344CB8AC3E}">
        <p14:creationId xmlns:p14="http://schemas.microsoft.com/office/powerpoint/2010/main" val="584947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2714" y="849515"/>
            <a:ext cx="6968138" cy="977191"/>
          </a:xfrm>
          <a:prstGeom prst="rect">
            <a:avLst/>
          </a:prstGeom>
        </p:spPr>
        <p:txBody>
          <a:bodyPr wrap="square">
            <a:spAutoFit/>
          </a:bodyPr>
          <a:lstStyle/>
          <a:p>
            <a:r>
              <a:rPr lang="en-US" sz="1150" b="1" dirty="0">
                <a:latin typeface="Arial" panose="020B0604020202020204" pitchFamily="34" charset="0"/>
                <a:cs typeface="Arial" panose="020B0604020202020204" pitchFamily="34" charset="0"/>
              </a:rPr>
              <a:t>Long-Term Financial Planning and Sustainable Growth Rate </a:t>
            </a:r>
          </a:p>
          <a:p>
            <a:endParaRPr lang="en-US" sz="1150" b="1" i="1" dirty="0">
              <a:latin typeface="Arial" panose="020B0604020202020204" pitchFamily="34" charset="0"/>
              <a:cs typeface="Arial" panose="020B0604020202020204" pitchFamily="34" charset="0"/>
            </a:endParaRPr>
          </a:p>
          <a:p>
            <a:r>
              <a:rPr lang="en-US" sz="1150" i="1" dirty="0">
                <a:latin typeface="Arial" panose="020B0604020202020204" pitchFamily="34" charset="0"/>
                <a:cs typeface="Arial" panose="020B0604020202020204" pitchFamily="34" charset="0"/>
              </a:rPr>
              <a:t>Case: BigBowBaby, Inc. Retail Store was created in 2017, and Upper Management is interested in knowing the business sustainable growth rate for the paste years. The following selected financial data was provided by Neni, the CFO of the Business.</a:t>
            </a:r>
          </a:p>
        </p:txBody>
      </p:sp>
      <p:sp>
        <p:nvSpPr>
          <p:cNvPr id="3" name="Rectangle 2"/>
          <p:cNvSpPr/>
          <p:nvPr/>
        </p:nvSpPr>
        <p:spPr>
          <a:xfrm>
            <a:off x="6907236" y="4786422"/>
            <a:ext cx="1872629"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https://corporatefinanceinstitute.com/</a:t>
            </a:r>
          </a:p>
        </p:txBody>
      </p:sp>
      <p:graphicFrame>
        <p:nvGraphicFramePr>
          <p:cNvPr id="7" name="Object 6"/>
          <p:cNvGraphicFramePr>
            <a:graphicFrameLocks noChangeAspect="1"/>
          </p:cNvGraphicFramePr>
          <p:nvPr>
            <p:extLst>
              <p:ext uri="{D42A27DB-BD31-4B8C-83A1-F6EECF244321}">
                <p14:modId xmlns:p14="http://schemas.microsoft.com/office/powerpoint/2010/main" val="3010625235"/>
              </p:ext>
            </p:extLst>
          </p:nvPr>
        </p:nvGraphicFramePr>
        <p:xfrm>
          <a:off x="517406" y="2124217"/>
          <a:ext cx="3681807" cy="1799347"/>
        </p:xfrm>
        <a:graphic>
          <a:graphicData uri="http://schemas.openxmlformats.org/presentationml/2006/ole">
            <mc:AlternateContent xmlns:mc="http://schemas.openxmlformats.org/markup-compatibility/2006">
              <mc:Choice xmlns:v="urn:schemas-microsoft-com:vml" Requires="v">
                <p:oleObj spid="_x0000_s1073" name="Binary Worksheet" r:id="rId3" imgW="6522862" imgH="2293628" progId="Excel.SheetBinaryMacroEnabled.12">
                  <p:embed/>
                </p:oleObj>
              </mc:Choice>
              <mc:Fallback>
                <p:oleObj name="Binary Worksheet" r:id="rId3" imgW="6522862" imgH="2293628" progId="Excel.SheetBinaryMacroEnabled.12">
                  <p:embed/>
                  <p:pic>
                    <p:nvPicPr>
                      <p:cNvPr id="7" name="Object 6"/>
                      <p:cNvPicPr/>
                      <p:nvPr/>
                    </p:nvPicPr>
                    <p:blipFill>
                      <a:blip r:embed="rId4"/>
                      <a:stretch>
                        <a:fillRect/>
                      </a:stretch>
                    </p:blipFill>
                    <p:spPr>
                      <a:xfrm>
                        <a:off x="517406" y="2124217"/>
                        <a:ext cx="3681807" cy="1799347"/>
                      </a:xfrm>
                      <a:prstGeom prst="rect">
                        <a:avLst/>
                      </a:prstGeom>
                    </p:spPr>
                  </p:pic>
                </p:oleObj>
              </mc:Fallback>
            </mc:AlternateContent>
          </a:graphicData>
        </a:graphic>
      </p:graphicFrame>
      <p:sp>
        <p:nvSpPr>
          <p:cNvPr id="9" name="Right Arrow 8"/>
          <p:cNvSpPr/>
          <p:nvPr/>
        </p:nvSpPr>
        <p:spPr>
          <a:xfrm rot="16039153" flipV="1">
            <a:off x="4204997" y="4077085"/>
            <a:ext cx="253219" cy="2532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10951" y="4401775"/>
            <a:ext cx="3126177" cy="269304"/>
          </a:xfrm>
          <a:prstGeom prst="rect">
            <a:avLst/>
          </a:prstGeom>
        </p:spPr>
        <p:txBody>
          <a:bodyPr wrap="none">
            <a:spAutoFit/>
          </a:bodyPr>
          <a:lstStyle/>
          <a:p>
            <a:r>
              <a:rPr lang="en-US" sz="1150" dirty="0">
                <a:latin typeface="Arial" panose="020B0604020202020204" pitchFamily="34" charset="0"/>
                <a:cs typeface="Arial" panose="020B0604020202020204" pitchFamily="34" charset="0"/>
              </a:rPr>
              <a:t>Sustainable Growth Rate is around 10% YoY</a:t>
            </a:r>
            <a:endParaRPr lang="en-US" sz="1150" dirty="0"/>
          </a:p>
        </p:txBody>
      </p:sp>
      <p:sp>
        <p:nvSpPr>
          <p:cNvPr id="11" name="Rectangle 10"/>
          <p:cNvSpPr/>
          <p:nvPr/>
        </p:nvSpPr>
        <p:spPr>
          <a:xfrm>
            <a:off x="4351257" y="2011919"/>
            <a:ext cx="4572000" cy="2215991"/>
          </a:xfrm>
          <a:prstGeom prst="rect">
            <a:avLst/>
          </a:prstGeom>
        </p:spPr>
        <p:txBody>
          <a:bodyPr wrap="square">
            <a:spAutoFit/>
          </a:bodyPr>
          <a:lstStyle/>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To further understand the financial health of the business, its sustainable growth rate should be compared with a number of companies that operate in the same industry.</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If some other firms operating in this industry see ratios that are, lower than BBB, the business is growing quickly and outperforming its competition.</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It may be best for BBB’s to utilize equity financing over debt financing due to the cash flow constraints that come with interest payments.</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BBB may also choose to pursue a more aggressive corporate development strategy in order to sustain its growth and further penetrate the market like M&amp;A strategy.</a:t>
            </a:r>
            <a:endParaRPr lang="en-US" sz="1150" b="0" i="0" dirty="0">
              <a:effectLst/>
              <a:latin typeface="Arial" panose="020B0604020202020204" pitchFamily="34" charset="0"/>
              <a:cs typeface="Arial" panose="020B0604020202020204" pitchFamily="34" charset="0"/>
            </a:endParaRPr>
          </a:p>
        </p:txBody>
      </p:sp>
      <p:sp>
        <p:nvSpPr>
          <p:cNvPr id="12" name="Título 1">
            <a:extLst>
              <a:ext uri="{FF2B5EF4-FFF2-40B4-BE49-F238E27FC236}">
                <a16:creationId xmlns:a16="http://schemas.microsoft.com/office/drawing/2014/main" id="{73E8D05E-B383-7C46-D9E2-44AD22BEDAE0}"/>
              </a:ext>
            </a:extLst>
          </p:cNvPr>
          <p:cNvSpPr txBox="1">
            <a:spLocks/>
          </p:cNvSpPr>
          <p:nvPr/>
        </p:nvSpPr>
        <p:spPr>
          <a:xfrm>
            <a:off x="7026121" y="236587"/>
            <a:ext cx="1398864" cy="34956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13" name="CuadroTexto 12">
            <a:extLst>
              <a:ext uri="{FF2B5EF4-FFF2-40B4-BE49-F238E27FC236}">
                <a16:creationId xmlns:a16="http://schemas.microsoft.com/office/drawing/2014/main" id="{EEB3753F-B189-B21D-ACFB-84B81B912A01}"/>
              </a:ext>
            </a:extLst>
          </p:cNvPr>
          <p:cNvSpPr txBox="1"/>
          <p:nvPr/>
        </p:nvSpPr>
        <p:spPr>
          <a:xfrm>
            <a:off x="357482" y="264740"/>
            <a:ext cx="7948247" cy="584775"/>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Financial Planning and Growth for </a:t>
            </a:r>
          </a:p>
          <a:p>
            <a:r>
              <a:rPr lang="en-US" sz="1600" b="1" dirty="0">
                <a:solidFill>
                  <a:srgbClr val="90292A"/>
                </a:solidFill>
                <a:latin typeface="Georgia" panose="02040502050405020303" pitchFamily="18" charset="0"/>
                <a:cs typeface="Arial" panose="020B0604020202020204" pitchFamily="34" charset="0"/>
              </a:rPr>
              <a:t>Business Sustainability </a:t>
            </a:r>
          </a:p>
        </p:txBody>
      </p:sp>
    </p:spTree>
    <p:extLst>
      <p:ext uri="{BB962C8B-B14F-4D97-AF65-F5344CB8AC3E}">
        <p14:creationId xmlns:p14="http://schemas.microsoft.com/office/powerpoint/2010/main" val="2258028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9657" y="1160259"/>
            <a:ext cx="6531227" cy="623248"/>
          </a:xfrm>
          <a:prstGeom prst="rect">
            <a:avLst/>
          </a:prstGeom>
        </p:spPr>
        <p:txBody>
          <a:bodyPr wrap="square">
            <a:spAutoFit/>
          </a:bodyPr>
          <a:lstStyle/>
          <a:p>
            <a:r>
              <a:rPr lang="en-US" sz="1150" b="1" dirty="0">
                <a:latin typeface="Arial" panose="020B0604020202020204" pitchFamily="34" charset="0"/>
                <a:cs typeface="Arial" panose="020B0604020202020204" pitchFamily="34" charset="0"/>
              </a:rPr>
              <a:t>Long-Term Financial Planning:</a:t>
            </a:r>
          </a:p>
          <a:p>
            <a:endParaRPr lang="en-US" sz="1150" dirty="0">
              <a:latin typeface="Arial" panose="020B0604020202020204" pitchFamily="34" charset="0"/>
              <a:cs typeface="Arial" panose="020B0604020202020204" pitchFamily="34" charset="0"/>
            </a:endParaRPr>
          </a:p>
          <a:p>
            <a:r>
              <a:rPr lang="en-GB" sz="1150" dirty="0">
                <a:latin typeface="Arial" panose="020B0604020202020204" pitchFamily="34" charset="0"/>
                <a:cs typeface="Arial" panose="020B0604020202020204" pitchFamily="34" charset="0"/>
              </a:rPr>
              <a:t>Building a Business Long-Term Financial Plan Goals: Considerations</a:t>
            </a:r>
            <a:r>
              <a:rPr lang="en-US" sz="1150" b="1" dirty="0">
                <a:latin typeface="Arial" panose="020B0604020202020204" pitchFamily="34" charset="0"/>
                <a:cs typeface="Arial" panose="020B0604020202020204" pitchFamily="34" charset="0"/>
              </a:rPr>
              <a:t>		</a:t>
            </a:r>
          </a:p>
        </p:txBody>
      </p:sp>
      <p:sp>
        <p:nvSpPr>
          <p:cNvPr id="2" name="Rectangle 1"/>
          <p:cNvSpPr/>
          <p:nvPr/>
        </p:nvSpPr>
        <p:spPr>
          <a:xfrm>
            <a:off x="364135" y="1870220"/>
            <a:ext cx="4707808" cy="2923877"/>
          </a:xfrm>
          <a:prstGeom prst="rect">
            <a:avLst/>
          </a:prstGeom>
        </p:spPr>
        <p:txBody>
          <a:bodyPr wrap="square">
            <a:spAutoFit/>
          </a:bodyPr>
          <a:lstStyle/>
          <a:p>
            <a:pPr marL="742950" lvl="1"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The total capital requirements for the projects for sustainability.</a:t>
            </a:r>
          </a:p>
          <a:p>
            <a:pPr marL="742950" lvl="1" indent="-2857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Assessment exercise to invest in the right projects according to the long-term business strategy.</a:t>
            </a:r>
          </a:p>
          <a:p>
            <a:pPr marL="742950" lvl="1" indent="-2857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Provide managers the resources to come with the right capital mix: bonds, equity, bank loan, or retained earnings.</a:t>
            </a:r>
          </a:p>
          <a:p>
            <a:pPr lvl="1"/>
            <a:endParaRPr lang="en-US" sz="1150" dirty="0">
              <a:latin typeface="Arial" panose="020B0604020202020204" pitchFamily="34" charset="0"/>
              <a:cs typeface="Arial" panose="020B0604020202020204" pitchFamily="34" charset="0"/>
            </a:endParaRPr>
          </a:p>
          <a:p>
            <a:pPr lvl="1"/>
            <a:r>
              <a:rPr lang="en-US" sz="1150" dirty="0">
                <a:latin typeface="Arial" panose="020B0604020202020204" pitchFamily="34" charset="0"/>
                <a:cs typeface="Arial" panose="020B0604020202020204" pitchFamily="34" charset="0"/>
              </a:rPr>
              <a:t>The efficient use of the financial resources means more resources to other investments or increase the value of the business shares, and helps to prevent or anticipate future challenges.</a:t>
            </a:r>
          </a:p>
          <a:p>
            <a:endParaRPr lang="en-US" sz="1150" dirty="0">
              <a:latin typeface="Arial" panose="020B0604020202020204" pitchFamily="34" charset="0"/>
              <a:cs typeface="Arial" panose="020B0604020202020204" pitchFamily="34" charset="0"/>
            </a:endParaRPr>
          </a:p>
          <a:p>
            <a:endParaRPr lang="en-US" sz="1150" dirty="0">
              <a:latin typeface="Arial" panose="020B0604020202020204" pitchFamily="34" charset="0"/>
              <a:cs typeface="Arial" panose="020B0604020202020204" pitchFamily="34" charset="0"/>
            </a:endParaRPr>
          </a:p>
          <a:p>
            <a:endParaRPr lang="en-US" sz="1150" dirty="0">
              <a:latin typeface="Arial" panose="020B0604020202020204" pitchFamily="34" charset="0"/>
              <a:cs typeface="Arial" panose="020B0604020202020204" pitchFamily="34" charset="0"/>
            </a:endParaRPr>
          </a:p>
        </p:txBody>
      </p:sp>
      <p:sp>
        <p:nvSpPr>
          <p:cNvPr id="3" name="Rectangle 2"/>
          <p:cNvSpPr/>
          <p:nvPr/>
        </p:nvSpPr>
        <p:spPr>
          <a:xfrm>
            <a:off x="6907236" y="4786422"/>
            <a:ext cx="1872629"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https://corporatefinanceinstitute.com/</a:t>
            </a:r>
          </a:p>
        </p:txBody>
      </p:sp>
      <p:sp>
        <p:nvSpPr>
          <p:cNvPr id="7" name="Título 1">
            <a:extLst>
              <a:ext uri="{FF2B5EF4-FFF2-40B4-BE49-F238E27FC236}">
                <a16:creationId xmlns:a16="http://schemas.microsoft.com/office/drawing/2014/main" id="{24BD5723-C83F-10D1-D471-C9B2B89099D6}"/>
              </a:ext>
            </a:extLst>
          </p:cNvPr>
          <p:cNvSpPr txBox="1">
            <a:spLocks/>
          </p:cNvSpPr>
          <p:nvPr/>
        </p:nvSpPr>
        <p:spPr>
          <a:xfrm>
            <a:off x="7026121" y="236587"/>
            <a:ext cx="1398864" cy="34956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8" name="CuadroTexto 7">
            <a:extLst>
              <a:ext uri="{FF2B5EF4-FFF2-40B4-BE49-F238E27FC236}">
                <a16:creationId xmlns:a16="http://schemas.microsoft.com/office/drawing/2014/main" id="{AFAFBE0E-AD0B-57D0-21C8-29869DC9553D}"/>
              </a:ext>
            </a:extLst>
          </p:cNvPr>
          <p:cNvSpPr txBox="1"/>
          <p:nvPr/>
        </p:nvSpPr>
        <p:spPr>
          <a:xfrm>
            <a:off x="753891" y="518048"/>
            <a:ext cx="7948247" cy="584775"/>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Financial Planning and Growth for </a:t>
            </a:r>
          </a:p>
          <a:p>
            <a:r>
              <a:rPr lang="en-US" sz="1600" b="1" dirty="0">
                <a:solidFill>
                  <a:srgbClr val="90292A"/>
                </a:solidFill>
                <a:latin typeface="Georgia" panose="02040502050405020303" pitchFamily="18" charset="0"/>
                <a:cs typeface="Arial" panose="020B0604020202020204" pitchFamily="34" charset="0"/>
              </a:rPr>
              <a:t>Business Sustainability </a:t>
            </a:r>
          </a:p>
        </p:txBody>
      </p:sp>
      <p:pic>
        <p:nvPicPr>
          <p:cNvPr id="1026" name="Picture 2" descr="Internal Growth Rate (IGR)">
            <a:extLst>
              <a:ext uri="{FF2B5EF4-FFF2-40B4-BE49-F238E27FC236}">
                <a16:creationId xmlns:a16="http://schemas.microsoft.com/office/drawing/2014/main" id="{B0BF520C-B169-6527-7A4F-69251A8B2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577" y="2120237"/>
            <a:ext cx="3091288" cy="2061707"/>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63BDDD01-AA09-D9DF-6097-1A245B103B37}"/>
              </a:ext>
            </a:extLst>
          </p:cNvPr>
          <p:cNvSpPr txBox="1"/>
          <p:nvPr/>
        </p:nvSpPr>
        <p:spPr>
          <a:xfrm>
            <a:off x="5682634" y="4344110"/>
            <a:ext cx="2234910" cy="215444"/>
          </a:xfrm>
          <a:prstGeom prst="rect">
            <a:avLst/>
          </a:prstGeom>
          <a:noFill/>
        </p:spPr>
        <p:txBody>
          <a:bodyPr wrap="square">
            <a:spAutoFit/>
          </a:bodyPr>
          <a:lstStyle/>
          <a:p>
            <a:r>
              <a:rPr lang="en-GB" sz="800" dirty="0">
                <a:latin typeface="Arial" panose="020B0604020202020204" pitchFamily="34" charset="0"/>
                <a:cs typeface="Arial" panose="020B0604020202020204" pitchFamily="34" charset="0"/>
              </a:rPr>
              <a:t>www.corporatefinance institute.com</a:t>
            </a:r>
            <a:endParaRPr lang="en-US" sz="800" dirty="0"/>
          </a:p>
        </p:txBody>
      </p:sp>
    </p:spTree>
    <p:extLst>
      <p:ext uri="{BB962C8B-B14F-4D97-AF65-F5344CB8AC3E}">
        <p14:creationId xmlns:p14="http://schemas.microsoft.com/office/powerpoint/2010/main" val="23800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6445" y="1054442"/>
            <a:ext cx="6932156" cy="3647152"/>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Long-Term Financial Planning: </a:t>
            </a:r>
          </a:p>
          <a:p>
            <a:endParaRPr lang="en-US" sz="11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 long-term financial plan should include:</a:t>
            </a:r>
          </a:p>
          <a:p>
            <a:pPr marL="1714500" lvl="3" indent="-342900" fontAlgn="base">
              <a:buFont typeface="+mj-lt"/>
              <a:buAutoNum type="alphaLcParenR"/>
            </a:pPr>
            <a:r>
              <a:rPr lang="en-US" sz="1100" dirty="0">
                <a:latin typeface="Arial" panose="020B0604020202020204" pitchFamily="34" charset="0"/>
                <a:cs typeface="Arial" panose="020B0604020202020204" pitchFamily="34" charset="0"/>
              </a:rPr>
              <a:t>Time Horizon from &gt; 1Y ideally from 5Y to 10Y in the timeline (depending in the industry).</a:t>
            </a:r>
          </a:p>
          <a:p>
            <a:pPr marL="1714500" lvl="3" indent="-342900" fontAlgn="base">
              <a:buFont typeface="+mj-lt"/>
              <a:buAutoNum type="alphaLcParenR"/>
            </a:pPr>
            <a:endParaRPr lang="en-US" sz="1100" dirty="0">
              <a:latin typeface="Arial" panose="020B0604020202020204" pitchFamily="34" charset="0"/>
              <a:cs typeface="Arial" panose="020B0604020202020204" pitchFamily="34" charset="0"/>
            </a:endParaRPr>
          </a:p>
          <a:p>
            <a:pPr marL="1714500" lvl="3" indent="-342900" fontAlgn="base">
              <a:buFont typeface="+mj-lt"/>
              <a:buAutoNum type="alphaLcParenR"/>
            </a:pPr>
            <a:r>
              <a:rPr lang="en-US" sz="1100" dirty="0">
                <a:latin typeface="Arial" panose="020B0604020202020204" pitchFamily="34" charset="0"/>
                <a:cs typeface="Arial" panose="020B0604020202020204" pitchFamily="34" charset="0"/>
              </a:rPr>
              <a:t>Dimension/Scope: A plan should consider all appropriated funds to execute the strategic plan. Funds from equity, bonds, or bank loans.</a:t>
            </a:r>
          </a:p>
          <a:p>
            <a:pPr marL="1714500" lvl="3" indent="-342900" fontAlgn="base">
              <a:buFont typeface="+mj-lt"/>
              <a:buAutoNum type="alphaLcParenR"/>
            </a:pPr>
            <a:endParaRPr lang="en-US" sz="1100" dirty="0">
              <a:latin typeface="Arial" panose="020B0604020202020204" pitchFamily="34" charset="0"/>
              <a:cs typeface="Arial" panose="020B0604020202020204" pitchFamily="34" charset="0"/>
            </a:endParaRPr>
          </a:p>
          <a:p>
            <a:pPr marL="1714500" lvl="3" indent="-342900" fontAlgn="base">
              <a:buFont typeface="+mj-lt"/>
              <a:buAutoNum type="alphaLcParenR"/>
            </a:pPr>
            <a:r>
              <a:rPr lang="en-US" sz="1100" dirty="0">
                <a:latin typeface="Arial" panose="020B0604020202020204" pitchFamily="34" charset="0"/>
                <a:cs typeface="Arial" panose="020B0604020202020204" pitchFamily="34" charset="0"/>
              </a:rPr>
              <a:t>Control and Monitoring: Business should update long-term planning activities (not the goals) as needed in order to provide direction to the budget process by using monitoring mechanisms, such as scorecard of key indicators of financial health.</a:t>
            </a:r>
          </a:p>
          <a:p>
            <a:pPr marL="1714500" lvl="3" indent="-342900" fontAlgn="base">
              <a:buFont typeface="+mj-lt"/>
              <a:buAutoNum type="alphaLcParenR"/>
            </a:pPr>
            <a:endParaRPr lang="en-US" sz="1100" dirty="0">
              <a:latin typeface="Arial" panose="020B0604020202020204" pitchFamily="34" charset="0"/>
              <a:cs typeface="Arial" panose="020B0604020202020204" pitchFamily="34" charset="0"/>
            </a:endParaRPr>
          </a:p>
          <a:p>
            <a:pPr marL="1714500" lvl="3" indent="-342900" fontAlgn="base">
              <a:buFont typeface="+mj-lt"/>
              <a:buAutoNum type="alphaLcParenR"/>
            </a:pPr>
            <a:r>
              <a:rPr lang="en-US" sz="1100" dirty="0">
                <a:latin typeface="Arial" panose="020B0604020202020204" pitchFamily="34" charset="0"/>
                <a:cs typeface="Arial" panose="020B0604020202020204" pitchFamily="34" charset="0"/>
              </a:rPr>
              <a:t>Internal and external analysis of the financial environment for the business, revenue and expenditure forecasts, debt position and affordability analysis, strategies for achieving and maintaining financial balance, and plan.</a:t>
            </a:r>
          </a:p>
          <a:p>
            <a:pPr marL="1714500" lvl="3" indent="-342900" fontAlgn="base">
              <a:buFont typeface="+mj-lt"/>
              <a:buAutoNum type="alphaLcParenR"/>
            </a:pPr>
            <a:endParaRPr lang="en-US" sz="1100" dirty="0">
              <a:latin typeface="Arial" panose="020B0604020202020204" pitchFamily="34" charset="0"/>
              <a:cs typeface="Arial" panose="020B0604020202020204" pitchFamily="34" charset="0"/>
            </a:endParaRPr>
          </a:p>
          <a:p>
            <a:pPr marL="1714500" lvl="3" indent="-342900" fontAlgn="base">
              <a:buFont typeface="+mj-lt"/>
              <a:buAutoNum type="alphaLcParenR"/>
            </a:pPr>
            <a:r>
              <a:rPr lang="en-US" sz="1100" dirty="0">
                <a:latin typeface="Arial" panose="020B0604020202020204" pitchFamily="34" charset="0"/>
                <a:cs typeface="Arial" panose="020B0604020202020204" pitchFamily="34" charset="0"/>
              </a:rPr>
              <a:t>Visibility: All stakeholders in the organization must be involved and aware of the business direction and how upper management is planning to execute the plan. </a:t>
            </a:r>
          </a:p>
          <a:p>
            <a:pPr marL="1714500" lvl="3" indent="-342900" fontAlgn="base">
              <a:buFont typeface="+mj-lt"/>
              <a:buAutoNum type="alphaLcParenR"/>
            </a:pPr>
            <a:endParaRPr lang="en-US" sz="1100" dirty="0">
              <a:latin typeface="Arial" panose="020B0604020202020204" pitchFamily="34" charset="0"/>
              <a:cs typeface="Arial" panose="020B0604020202020204" pitchFamily="34" charset="0"/>
            </a:endParaRPr>
          </a:p>
          <a:p>
            <a:pPr marL="1714500" lvl="3" indent="-342900" fontAlgn="base">
              <a:buFont typeface="+mj-lt"/>
              <a:buAutoNum type="alphaLcParenR"/>
            </a:pPr>
            <a:r>
              <a:rPr lang="en-US" sz="1100" dirty="0">
                <a:latin typeface="Arial" panose="020B0604020202020204" pitchFamily="34" charset="0"/>
                <a:cs typeface="Arial" panose="020B0604020202020204" pitchFamily="34" charset="0"/>
              </a:rPr>
              <a:t>Detailed as to where the funds go, and how they are returned.</a:t>
            </a:r>
          </a:p>
        </p:txBody>
      </p:sp>
      <p:sp>
        <p:nvSpPr>
          <p:cNvPr id="3" name="Título 1">
            <a:extLst>
              <a:ext uri="{FF2B5EF4-FFF2-40B4-BE49-F238E27FC236}">
                <a16:creationId xmlns:a16="http://schemas.microsoft.com/office/drawing/2014/main" id="{179BE253-B6BF-33DF-8EA9-B0D0BE585B77}"/>
              </a:ext>
            </a:extLst>
          </p:cNvPr>
          <p:cNvSpPr txBox="1">
            <a:spLocks/>
          </p:cNvSpPr>
          <p:nvPr/>
        </p:nvSpPr>
        <p:spPr>
          <a:xfrm>
            <a:off x="7026121" y="236587"/>
            <a:ext cx="1398864" cy="34956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5" name="CuadroTexto 4">
            <a:extLst>
              <a:ext uri="{FF2B5EF4-FFF2-40B4-BE49-F238E27FC236}">
                <a16:creationId xmlns:a16="http://schemas.microsoft.com/office/drawing/2014/main" id="{8046BC15-9F4D-00DD-13DD-D6919CCACCD6}"/>
              </a:ext>
            </a:extLst>
          </p:cNvPr>
          <p:cNvSpPr txBox="1"/>
          <p:nvPr/>
        </p:nvSpPr>
        <p:spPr>
          <a:xfrm>
            <a:off x="453383" y="469667"/>
            <a:ext cx="7948247" cy="584775"/>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Financial Planning and Growth for </a:t>
            </a:r>
          </a:p>
          <a:p>
            <a:r>
              <a:rPr lang="en-US" sz="1600" b="1" dirty="0">
                <a:solidFill>
                  <a:srgbClr val="90292A"/>
                </a:solidFill>
                <a:latin typeface="Georgia" panose="02040502050405020303" pitchFamily="18" charset="0"/>
                <a:cs typeface="Arial" panose="020B0604020202020204" pitchFamily="34" charset="0"/>
              </a:rPr>
              <a:t>Business Sustainability </a:t>
            </a:r>
          </a:p>
        </p:txBody>
      </p:sp>
    </p:spTree>
    <p:extLst>
      <p:ext uri="{BB962C8B-B14F-4D97-AF65-F5344CB8AC3E}">
        <p14:creationId xmlns:p14="http://schemas.microsoft.com/office/powerpoint/2010/main" val="2583683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821" y="1754318"/>
            <a:ext cx="3350456" cy="1569660"/>
          </a:xfrm>
          <a:prstGeom prst="rect">
            <a:avLst/>
          </a:prstGeom>
        </p:spPr>
        <p:txBody>
          <a:bodyPr wrap="square">
            <a:spAutoFit/>
          </a:bodyPr>
          <a:lstStyle/>
          <a:p>
            <a:pPr marL="171450" indent="-171450">
              <a:buFont typeface="Arial" panose="020B0604020202020204" pitchFamily="34" charset="0"/>
              <a:buChar char="•"/>
            </a:pPr>
            <a:r>
              <a:rPr lang="en-US" sz="1200" i="1" dirty="0">
                <a:latin typeface="Arial" panose="020B0604020202020204" pitchFamily="34" charset="0"/>
                <a:cs typeface="Arial" panose="020B0604020202020204" pitchFamily="34" charset="0"/>
              </a:rPr>
              <a:t>Internal Growth Rate </a:t>
            </a:r>
            <a:r>
              <a:rPr lang="en-US" sz="1200" dirty="0">
                <a:latin typeface="Arial" panose="020B0604020202020204" pitchFamily="34" charset="0"/>
                <a:cs typeface="Arial" panose="020B0604020202020204" pitchFamily="34" charset="0"/>
              </a:rPr>
              <a:t>is the maximum growth rate it can be achieved with no external financing.</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i="1" dirty="0">
                <a:latin typeface="Arial" panose="020B0604020202020204" pitchFamily="34" charset="0"/>
                <a:cs typeface="Arial" panose="020B0604020202020204" pitchFamily="34" charset="0"/>
              </a:rPr>
              <a:t>Sustainable Growth Rate </a:t>
            </a:r>
            <a:r>
              <a:rPr lang="en-US" sz="1200" dirty="0">
                <a:latin typeface="Arial" panose="020B0604020202020204" pitchFamily="34" charset="0"/>
                <a:cs typeface="Arial" panose="020B0604020202020204" pitchFamily="34" charset="0"/>
              </a:rPr>
              <a:t>is the maximum growth rate it can be achieved with no external equity financing while maintaining a constant D/E ratio.</a:t>
            </a:r>
          </a:p>
        </p:txBody>
      </p:sp>
      <p:sp>
        <p:nvSpPr>
          <p:cNvPr id="5" name="Título 1">
            <a:extLst>
              <a:ext uri="{FF2B5EF4-FFF2-40B4-BE49-F238E27FC236}">
                <a16:creationId xmlns:a16="http://schemas.microsoft.com/office/drawing/2014/main" id="{EDF969AC-DBC0-8696-A8D9-A00984C102CB}"/>
              </a:ext>
            </a:extLst>
          </p:cNvPr>
          <p:cNvSpPr txBox="1">
            <a:spLocks/>
          </p:cNvSpPr>
          <p:nvPr/>
        </p:nvSpPr>
        <p:spPr>
          <a:xfrm>
            <a:off x="7440336" y="322556"/>
            <a:ext cx="1398864" cy="34956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6" name="CuadroTexto 5">
            <a:extLst>
              <a:ext uri="{FF2B5EF4-FFF2-40B4-BE49-F238E27FC236}">
                <a16:creationId xmlns:a16="http://schemas.microsoft.com/office/drawing/2014/main" id="{56A9A3D1-5298-F722-0A7F-B304DD869632}"/>
              </a:ext>
            </a:extLst>
          </p:cNvPr>
          <p:cNvSpPr txBox="1"/>
          <p:nvPr/>
        </p:nvSpPr>
        <p:spPr>
          <a:xfrm>
            <a:off x="734555" y="829947"/>
            <a:ext cx="7948247" cy="584775"/>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Financial Planning and Growth for </a:t>
            </a:r>
          </a:p>
          <a:p>
            <a:r>
              <a:rPr lang="en-US" sz="1600" b="1" dirty="0">
                <a:solidFill>
                  <a:srgbClr val="90292A"/>
                </a:solidFill>
                <a:latin typeface="Georgia" panose="02040502050405020303" pitchFamily="18" charset="0"/>
                <a:cs typeface="Arial" panose="020B0604020202020204" pitchFamily="34" charset="0"/>
              </a:rPr>
              <a:t>Business Sustainability </a:t>
            </a:r>
          </a:p>
        </p:txBody>
      </p:sp>
      <p:pic>
        <p:nvPicPr>
          <p:cNvPr id="4" name="Imagen 3">
            <a:extLst>
              <a:ext uri="{FF2B5EF4-FFF2-40B4-BE49-F238E27FC236}">
                <a16:creationId xmlns:a16="http://schemas.microsoft.com/office/drawing/2014/main" id="{B031DC0E-5CA7-B36C-EEA5-5EC17874F2C7}"/>
              </a:ext>
            </a:extLst>
          </p:cNvPr>
          <p:cNvPicPr>
            <a:picLocks noChangeAspect="1"/>
          </p:cNvPicPr>
          <p:nvPr/>
        </p:nvPicPr>
        <p:blipFill>
          <a:blip r:embed="rId2"/>
          <a:stretch>
            <a:fillRect/>
          </a:stretch>
        </p:blipFill>
        <p:spPr>
          <a:xfrm>
            <a:off x="4471945" y="2270234"/>
            <a:ext cx="3691593" cy="1929211"/>
          </a:xfrm>
          <a:prstGeom prst="rect">
            <a:avLst/>
          </a:prstGeom>
        </p:spPr>
      </p:pic>
      <p:sp>
        <p:nvSpPr>
          <p:cNvPr id="7" name="CuadroTexto 6">
            <a:extLst>
              <a:ext uri="{FF2B5EF4-FFF2-40B4-BE49-F238E27FC236}">
                <a16:creationId xmlns:a16="http://schemas.microsoft.com/office/drawing/2014/main" id="{26F83384-91FF-3712-B1E3-5BF259D1EA10}"/>
              </a:ext>
            </a:extLst>
          </p:cNvPr>
          <p:cNvSpPr txBox="1"/>
          <p:nvPr/>
        </p:nvSpPr>
        <p:spPr>
          <a:xfrm>
            <a:off x="4471946" y="4195734"/>
            <a:ext cx="223491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www.corporatefinance institute.com</a:t>
            </a:r>
            <a:endParaRPr lang="en-US" sz="1000" dirty="0"/>
          </a:p>
        </p:txBody>
      </p:sp>
    </p:spTree>
    <p:extLst>
      <p:ext uri="{BB962C8B-B14F-4D97-AF65-F5344CB8AC3E}">
        <p14:creationId xmlns:p14="http://schemas.microsoft.com/office/powerpoint/2010/main" val="347874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418281" y="1896743"/>
            <a:ext cx="3731445" cy="119830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75" b="1" dirty="0">
                <a:solidFill>
                  <a:schemeClr val="bg1"/>
                </a:solidFill>
                <a:latin typeface="Georgia" panose="02040502050405020303" pitchFamily="18" charset="0"/>
              </a:rPr>
              <a:t>Thank You</a:t>
            </a:r>
            <a:endParaRPr lang="en-GB" sz="2275"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06036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7915212-A0DC-FF44-B081-826172BCD550}"/>
              </a:ext>
            </a:extLst>
          </p:cNvPr>
          <p:cNvSpPr txBox="1">
            <a:spLocks/>
          </p:cNvSpPr>
          <p:nvPr/>
        </p:nvSpPr>
        <p:spPr>
          <a:xfrm>
            <a:off x="978541" y="870143"/>
            <a:ext cx="521001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dirty="0">
                <a:solidFill>
                  <a:schemeClr val="bg1"/>
                </a:solidFill>
                <a:latin typeface="Georgia" panose="02040502050405020303" pitchFamily="18" charset="0"/>
              </a:rPr>
              <a:t>Lesson Topics and Content</a:t>
            </a:r>
            <a:endParaRPr lang="en-GB" sz="2000" dirty="0">
              <a:solidFill>
                <a:schemeClr val="bg1"/>
              </a:solidFill>
              <a:latin typeface="Georgia" panose="02040502050405020303" pitchFamily="18" charset="0"/>
            </a:endParaRPr>
          </a:p>
        </p:txBody>
      </p:sp>
      <p:sp>
        <p:nvSpPr>
          <p:cNvPr id="3" name="Rectangle 1">
            <a:extLst>
              <a:ext uri="{FF2B5EF4-FFF2-40B4-BE49-F238E27FC236}">
                <a16:creationId xmlns:a16="http://schemas.microsoft.com/office/drawing/2014/main" id="{E7F62424-D8CD-9741-0837-D793B4D31DD2}"/>
              </a:ext>
            </a:extLst>
          </p:cNvPr>
          <p:cNvSpPr/>
          <p:nvPr/>
        </p:nvSpPr>
        <p:spPr>
          <a:xfrm>
            <a:off x="978541" y="1556087"/>
            <a:ext cx="5916245" cy="2031325"/>
          </a:xfrm>
          <a:prstGeom prst="rect">
            <a:avLst/>
          </a:prstGeom>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Long-Term Financial Planning and Growth for Business Sustainability: </a:t>
            </a:r>
          </a:p>
          <a:p>
            <a:pPr marL="171450" indent="-171450">
              <a:buFontTx/>
              <a:buChar char="-"/>
            </a:pPr>
            <a:endParaRPr lang="en-US" sz="1400" dirty="0">
              <a:solidFill>
                <a:schemeClr val="bg1"/>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400" dirty="0">
                <a:solidFill>
                  <a:schemeClr val="bg1"/>
                </a:solidFill>
                <a:latin typeface="Arial" panose="020B0604020202020204" pitchFamily="34" charset="0"/>
                <a:cs typeface="Arial" panose="020B0604020202020204" pitchFamily="34" charset="0"/>
              </a:rPr>
              <a:t>The Long-Term concept in Financial Planning and Decision-Making</a:t>
            </a:r>
            <a:endParaRPr lang="en-US" sz="1400" dirty="0">
              <a:solidFill>
                <a:schemeClr val="bg1"/>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400" dirty="0">
                <a:solidFill>
                  <a:schemeClr val="bg1"/>
                </a:solidFill>
                <a:latin typeface="Arial" panose="020B0604020202020204" pitchFamily="34" charset="0"/>
                <a:cs typeface="Arial" panose="020B0604020202020204" pitchFamily="34" charset="0"/>
              </a:rPr>
              <a:t>The Importance of Long-Term Financial Planning for Businesses – Corporate Finance Perspective</a:t>
            </a:r>
          </a:p>
          <a:p>
            <a:pPr marL="742950" lvl="1" indent="-285750">
              <a:buFont typeface="Wingdings" panose="05000000000000000000" pitchFamily="2" charset="2"/>
              <a:buChar char="Ø"/>
            </a:pPr>
            <a:r>
              <a:rPr lang="en-GB" sz="1400" dirty="0">
                <a:solidFill>
                  <a:schemeClr val="bg1"/>
                </a:solidFill>
                <a:latin typeface="Arial" panose="020B0604020202020204" pitchFamily="34" charset="0"/>
                <a:cs typeface="Arial" panose="020B0604020202020204" pitchFamily="34" charset="0"/>
              </a:rPr>
              <a:t>Sustainable and Internal Growth Rates</a:t>
            </a:r>
            <a:endParaRPr lang="en-US" sz="1400" dirty="0">
              <a:solidFill>
                <a:schemeClr val="bg1"/>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400" dirty="0">
                <a:solidFill>
                  <a:schemeClr val="bg1"/>
                </a:solidFill>
                <a:latin typeface="Arial" panose="020B0604020202020204" pitchFamily="34" charset="0"/>
                <a:cs typeface="Arial" panose="020B0604020202020204" pitchFamily="34" charset="0"/>
              </a:rPr>
              <a:t>Building a Business Long-Term Financial Plan Goals: Considerations</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492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0262" y="932840"/>
            <a:ext cx="7409631" cy="3277820"/>
          </a:xfrm>
          <a:prstGeom prst="rect">
            <a:avLst/>
          </a:prstGeom>
        </p:spPr>
        <p:txBody>
          <a:bodyPr wrap="square">
            <a:spAutoFit/>
          </a:bodyPr>
          <a:lstStyle/>
          <a:p>
            <a:endParaRPr lang="en-US" sz="1150" b="1" dirty="0">
              <a:latin typeface="Arial" panose="020B0604020202020204" pitchFamily="34" charset="0"/>
              <a:cs typeface="Arial" panose="020B0604020202020204" pitchFamily="34" charset="0"/>
            </a:endParaRPr>
          </a:p>
          <a:p>
            <a:pPr lvl="1"/>
            <a:r>
              <a:rPr lang="en-GB" sz="1150" b="1" dirty="0">
                <a:latin typeface="Arial" panose="020B0604020202020204" pitchFamily="34" charset="0"/>
                <a:cs typeface="Arial" panose="020B0604020202020204" pitchFamily="34" charset="0"/>
              </a:rPr>
              <a:t>The Long-Term Concept in Financial Planning and Decision-Making</a:t>
            </a:r>
          </a:p>
          <a:p>
            <a:pPr marL="742950" lvl="1" indent="-285750">
              <a:buFont typeface="Wingdings" panose="05000000000000000000" pitchFamily="2" charset="2"/>
              <a:buChar char="Ø"/>
            </a:pPr>
            <a:endParaRPr lang="en-GB" sz="115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Financial decisions refer to decisions concerning financial matters of a business concern, decisions regarding: the magnitude of funds to be invested to enable a firm to accomplish its goal, kind of assets to be acquired, pattern of capitalization, pattern of distribution of firm’s, income and similar other matters.</a:t>
            </a:r>
          </a:p>
          <a:p>
            <a:pPr marL="1200150" lvl="2" indent="-2857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Long-term financial planning combines financial forecasting with strategizing, it is a highly collaborative process that considers future scenarios and helps business navigate challenges, and is part of an overall strategic plan.</a:t>
            </a:r>
          </a:p>
          <a:p>
            <a:pPr marL="1200150" lvl="2" indent="-2857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Long-term financial planning is the process of aligning the business financial capacity (or expected capacity) with long-term objectives (business strategy).</a:t>
            </a:r>
          </a:p>
          <a:p>
            <a:pPr marL="1200150" lvl="2" indent="-2857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The main objective of financial planning is that sufficient fund should be available in the company for different purposes such as for purchase of long-term assets, to meet day-to- day expenses, etc. It ensures timely availability of finance.</a:t>
            </a:r>
          </a:p>
        </p:txBody>
      </p:sp>
      <p:sp>
        <p:nvSpPr>
          <p:cNvPr id="3" name="Título 1">
            <a:extLst>
              <a:ext uri="{FF2B5EF4-FFF2-40B4-BE49-F238E27FC236}">
                <a16:creationId xmlns:a16="http://schemas.microsoft.com/office/drawing/2014/main" id="{07C0FFF7-BE7E-643C-77BA-2E7E457506B4}"/>
              </a:ext>
            </a:extLst>
          </p:cNvPr>
          <p:cNvSpPr txBox="1">
            <a:spLocks/>
          </p:cNvSpPr>
          <p:nvPr/>
        </p:nvSpPr>
        <p:spPr>
          <a:xfrm>
            <a:off x="7026121" y="236587"/>
            <a:ext cx="1398864" cy="34956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5" name="CuadroTexto 4">
            <a:extLst>
              <a:ext uri="{FF2B5EF4-FFF2-40B4-BE49-F238E27FC236}">
                <a16:creationId xmlns:a16="http://schemas.microsoft.com/office/drawing/2014/main" id="{E4D28C21-6C20-D435-5A68-3BBD7DB2D45B}"/>
              </a:ext>
            </a:extLst>
          </p:cNvPr>
          <p:cNvSpPr txBox="1"/>
          <p:nvPr/>
        </p:nvSpPr>
        <p:spPr>
          <a:xfrm>
            <a:off x="719015" y="445900"/>
            <a:ext cx="7948247" cy="584775"/>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Financial Planning and Growth for </a:t>
            </a:r>
          </a:p>
          <a:p>
            <a:r>
              <a:rPr lang="en-US" sz="1600" b="1" dirty="0">
                <a:solidFill>
                  <a:srgbClr val="90292A"/>
                </a:solidFill>
                <a:latin typeface="Georgia" panose="02040502050405020303" pitchFamily="18" charset="0"/>
                <a:cs typeface="Arial" panose="020B0604020202020204" pitchFamily="34" charset="0"/>
              </a:rPr>
              <a:t>Business Sustainability </a:t>
            </a:r>
          </a:p>
        </p:txBody>
      </p:sp>
    </p:spTree>
    <p:extLst>
      <p:ext uri="{BB962C8B-B14F-4D97-AF65-F5344CB8AC3E}">
        <p14:creationId xmlns:p14="http://schemas.microsoft.com/office/powerpoint/2010/main" val="3934545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E36F6C6-3B6E-7146-BBE0-74177132A910}"/>
              </a:ext>
            </a:extLst>
          </p:cNvPr>
          <p:cNvSpPr txBox="1">
            <a:spLocks/>
          </p:cNvSpPr>
          <p:nvPr/>
        </p:nvSpPr>
        <p:spPr>
          <a:xfrm>
            <a:off x="875413" y="744587"/>
            <a:ext cx="5143500" cy="87115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6" name="Rectangle 5"/>
          <p:cNvSpPr/>
          <p:nvPr/>
        </p:nvSpPr>
        <p:spPr>
          <a:xfrm>
            <a:off x="801189" y="1293790"/>
            <a:ext cx="6383516" cy="2746906"/>
          </a:xfrm>
          <a:prstGeom prst="rect">
            <a:avLst/>
          </a:prstGeom>
        </p:spPr>
        <p:txBody>
          <a:bodyPr wrap="square">
            <a:spAutoFit/>
          </a:bodyPr>
          <a:lstStyle/>
          <a:p>
            <a:r>
              <a:rPr lang="en-US" sz="1150" b="1" dirty="0">
                <a:latin typeface="Arial" panose="020B0604020202020204" pitchFamily="34" charset="0"/>
                <a:cs typeface="Arial" panose="020B0604020202020204" pitchFamily="34" charset="0"/>
              </a:rPr>
              <a:t>Long-Term Financial Planning </a:t>
            </a:r>
          </a:p>
          <a:p>
            <a:pPr marL="171450" indent="-171450">
              <a:buFontTx/>
              <a:buChar char="-"/>
            </a:pPr>
            <a:endParaRPr lang="en-US" sz="115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150" dirty="0">
                <a:latin typeface="Arial" panose="020B0604020202020204" pitchFamily="34" charset="0"/>
                <a:cs typeface="Arial" panose="020B0604020202020204" pitchFamily="34" charset="0"/>
              </a:rPr>
              <a:t>The Long-Term concept in Financial Planning and Decision-Making:</a:t>
            </a:r>
          </a:p>
          <a:p>
            <a:pPr marL="742950" lvl="1" indent="-285750">
              <a:buFont typeface="Wingdings" panose="05000000000000000000" pitchFamily="2" charset="2"/>
              <a:buChar char="Ø"/>
            </a:pPr>
            <a:endParaRPr lang="en-GB" sz="115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Financial decisions refer to decisions concerning financial matters of a business regarding: the magnitude of funds to be invested to enable a firm to accomplish their ultimate goals, kind of assets to be acquired, pattern of capitalization, pattern of distribution of firm’s income, among others.</a:t>
            </a:r>
          </a:p>
          <a:p>
            <a:pPr marL="1200150" lvl="2" indent="-2857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Long-term financial planning combines financial forecasting with strategizing, it is a highly collaborative process that considers future scenarios and helps business navigate challenges, and is part of an overall strategic plan.</a:t>
            </a:r>
          </a:p>
          <a:p>
            <a:pPr marL="1200150" lvl="2" indent="-2857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Long-term financial planning is the process of aligning the business financial capacity (or expected capacity) with long-term objectives (business strategy).</a:t>
            </a:r>
          </a:p>
        </p:txBody>
      </p:sp>
      <p:sp>
        <p:nvSpPr>
          <p:cNvPr id="3" name="Título 1">
            <a:extLst>
              <a:ext uri="{FF2B5EF4-FFF2-40B4-BE49-F238E27FC236}">
                <a16:creationId xmlns:a16="http://schemas.microsoft.com/office/drawing/2014/main" id="{831ABCC6-E011-63D8-4DDF-484899C6333E}"/>
              </a:ext>
            </a:extLst>
          </p:cNvPr>
          <p:cNvSpPr txBox="1">
            <a:spLocks/>
          </p:cNvSpPr>
          <p:nvPr/>
        </p:nvSpPr>
        <p:spPr>
          <a:xfrm>
            <a:off x="7026121" y="236587"/>
            <a:ext cx="1398864" cy="34956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7" name="CuadroTexto 6">
            <a:extLst>
              <a:ext uri="{FF2B5EF4-FFF2-40B4-BE49-F238E27FC236}">
                <a16:creationId xmlns:a16="http://schemas.microsoft.com/office/drawing/2014/main" id="{B1C86664-953B-495C-2AA6-1666ADB57F3E}"/>
              </a:ext>
            </a:extLst>
          </p:cNvPr>
          <p:cNvSpPr txBox="1"/>
          <p:nvPr/>
        </p:nvSpPr>
        <p:spPr>
          <a:xfrm>
            <a:off x="801189" y="595387"/>
            <a:ext cx="7948247" cy="584775"/>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Financial Planning and Growth for </a:t>
            </a:r>
          </a:p>
          <a:p>
            <a:r>
              <a:rPr lang="en-US" sz="1600" b="1" dirty="0">
                <a:solidFill>
                  <a:srgbClr val="90292A"/>
                </a:solidFill>
                <a:latin typeface="Georgia" panose="02040502050405020303" pitchFamily="18" charset="0"/>
                <a:cs typeface="Arial" panose="020B0604020202020204" pitchFamily="34" charset="0"/>
              </a:rPr>
              <a:t>Business Sustainability </a:t>
            </a:r>
          </a:p>
        </p:txBody>
      </p:sp>
    </p:spTree>
    <p:extLst>
      <p:ext uri="{BB962C8B-B14F-4D97-AF65-F5344CB8AC3E}">
        <p14:creationId xmlns:p14="http://schemas.microsoft.com/office/powerpoint/2010/main" val="1063662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738" y="1196829"/>
            <a:ext cx="6678938" cy="977191"/>
          </a:xfrm>
          <a:prstGeom prst="rect">
            <a:avLst/>
          </a:prstGeom>
        </p:spPr>
        <p:txBody>
          <a:bodyPr wrap="square">
            <a:spAutoFit/>
          </a:bodyPr>
          <a:lstStyle/>
          <a:p>
            <a:r>
              <a:rPr lang="en-US" sz="1150" b="1" dirty="0">
                <a:latin typeface="Arial" panose="020B0604020202020204" pitchFamily="34" charset="0"/>
                <a:cs typeface="Arial" panose="020B0604020202020204" pitchFamily="34" charset="0"/>
              </a:rPr>
              <a:t>Long-Term Financial Planning</a:t>
            </a:r>
          </a:p>
          <a:p>
            <a:endParaRPr lang="en-US" sz="115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150" dirty="0">
                <a:latin typeface="Arial" panose="020B0604020202020204" pitchFamily="34" charset="0"/>
                <a:cs typeface="Arial" panose="020B0604020202020204" pitchFamily="34" charset="0"/>
              </a:rPr>
              <a:t>The Long-Term concept in Financial Planning for Business Sustainability – Corporate Finance Perspective </a:t>
            </a:r>
          </a:p>
          <a:p>
            <a:pPr fontAlgn="base"/>
            <a:r>
              <a:rPr lang="en-US" sz="1150" dirty="0">
                <a:latin typeface="Arial" panose="020B0604020202020204" pitchFamily="34" charset="0"/>
                <a:cs typeface="Arial" panose="020B0604020202020204" pitchFamily="34" charset="0"/>
              </a:rPr>
              <a:t>		</a:t>
            </a:r>
          </a:p>
        </p:txBody>
      </p:sp>
      <p:sp>
        <p:nvSpPr>
          <p:cNvPr id="2" name="Rectangle 1"/>
          <p:cNvSpPr/>
          <p:nvPr/>
        </p:nvSpPr>
        <p:spPr>
          <a:xfrm>
            <a:off x="331575" y="2088253"/>
            <a:ext cx="7535418" cy="2123658"/>
          </a:xfrm>
          <a:prstGeom prst="rect">
            <a:avLst/>
          </a:prstGeom>
        </p:spPr>
        <p:txBody>
          <a:bodyPr wrap="square">
            <a:spAutoFit/>
          </a:bodyPr>
          <a:lstStyle/>
          <a:p>
            <a:pPr marL="628650" lvl="1"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A long-term financial plan involves more uncertainty than a short-term because, market trends and information can be more accurately forecasted in the short-term.</a:t>
            </a:r>
          </a:p>
          <a:p>
            <a:pPr marL="628650" lvl="1" indent="-1714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The concept of long-term actions involves uncertainty and puts additional risk to the projects, or decisions.</a:t>
            </a:r>
          </a:p>
          <a:p>
            <a:pPr marL="628650" lvl="1" indent="-1714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In order to business to competitive the business must tailor a Long-Term Financial Sustainability Strategy like: </a:t>
            </a:r>
          </a:p>
          <a:p>
            <a:pPr marL="1085850" lvl="2" indent="-171450">
              <a:buFont typeface="Wingdings" panose="05000000000000000000" pitchFamily="2" charset="2"/>
              <a:buChar char="v"/>
            </a:pPr>
            <a:endParaRPr lang="en-US" sz="110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Applying a prudent and integrated financial planning approach that identifies and manages risks of the business long-term financial health and credit rating.</a:t>
            </a:r>
          </a:p>
          <a:p>
            <a:pPr marL="1085850" lvl="2"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Deciding how to approach the business survival among competitors by: applying business, operational or transformational strategies.</a:t>
            </a:r>
          </a:p>
        </p:txBody>
      </p:sp>
      <p:sp>
        <p:nvSpPr>
          <p:cNvPr id="5" name="Título 1">
            <a:extLst>
              <a:ext uri="{FF2B5EF4-FFF2-40B4-BE49-F238E27FC236}">
                <a16:creationId xmlns:a16="http://schemas.microsoft.com/office/drawing/2014/main" id="{1E9FB8F8-915D-9767-80E0-1AB6480DEE1C}"/>
              </a:ext>
            </a:extLst>
          </p:cNvPr>
          <p:cNvSpPr txBox="1">
            <a:spLocks/>
          </p:cNvSpPr>
          <p:nvPr/>
        </p:nvSpPr>
        <p:spPr>
          <a:xfrm>
            <a:off x="7026121" y="236587"/>
            <a:ext cx="1398864" cy="34956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7" name="CuadroTexto 6">
            <a:extLst>
              <a:ext uri="{FF2B5EF4-FFF2-40B4-BE49-F238E27FC236}">
                <a16:creationId xmlns:a16="http://schemas.microsoft.com/office/drawing/2014/main" id="{D2957F7A-2EC9-4CB5-A7A9-57F240264CD5}"/>
              </a:ext>
            </a:extLst>
          </p:cNvPr>
          <p:cNvSpPr txBox="1"/>
          <p:nvPr/>
        </p:nvSpPr>
        <p:spPr>
          <a:xfrm>
            <a:off x="476738" y="579581"/>
            <a:ext cx="7948247" cy="584775"/>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Financial Planning and Growth for </a:t>
            </a:r>
          </a:p>
          <a:p>
            <a:r>
              <a:rPr lang="en-US" sz="1600" b="1" dirty="0">
                <a:solidFill>
                  <a:srgbClr val="90292A"/>
                </a:solidFill>
                <a:latin typeface="Georgia" panose="02040502050405020303" pitchFamily="18" charset="0"/>
                <a:cs typeface="Arial" panose="020B0604020202020204" pitchFamily="34" charset="0"/>
              </a:rPr>
              <a:t>Business Sustainability </a:t>
            </a:r>
          </a:p>
        </p:txBody>
      </p:sp>
    </p:spTree>
    <p:extLst>
      <p:ext uri="{BB962C8B-B14F-4D97-AF65-F5344CB8AC3E}">
        <p14:creationId xmlns:p14="http://schemas.microsoft.com/office/powerpoint/2010/main" val="153195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738" y="1170928"/>
            <a:ext cx="7143261" cy="3477875"/>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Long-Term Financial Planning</a:t>
            </a:r>
          </a:p>
          <a:p>
            <a:endParaRPr lang="en-US"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The Long-Term concept in Financial Planning-Factors affecting Long -Term Financial Decisions</a:t>
            </a:r>
          </a:p>
          <a:p>
            <a:pPr marL="628650" lvl="1"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The finance manager has to exercise skill and prudence while taking long-term financial decisions since they effect the financial health of the enterprise over a long period of time.</a:t>
            </a:r>
          </a:p>
          <a:p>
            <a:pPr marL="1085850" lvl="2" indent="-1714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External factors: Environmental factors that are beyond the control and influence of management: State of economy-i.e., phase of trade cycle, Institutional structures of capital markets (Developed or undeveloped), regulations in financing (Debt Equity Norms, Dividend Payment Restrictions among others, taxation policy. Investor's expectations in terms of safety, liquidity and profitability, or lending policies of financial institutions.</a:t>
            </a:r>
          </a:p>
          <a:p>
            <a:pPr marL="1543050" lvl="3" indent="-171450">
              <a:buFont typeface="Wingdings" panose="05000000000000000000" pitchFamily="2" charset="2"/>
              <a:buChar char="v"/>
            </a:pPr>
            <a:endParaRPr lang="en-US" sz="110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Internal Factors - related with internal conditions of the firm: Nature, age, and size of business, ownership and asset structure, liquidity position of the firm, expected return, cost and risk, attitude of management.</a:t>
            </a:r>
          </a:p>
          <a:p>
            <a:pPr lvl="2"/>
            <a:endParaRPr lang="en-US" sz="110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A prudent and skillful manager strives to strike a proper balance among these factors in the light of income, risk, control and flexibility factors.</a:t>
            </a:r>
          </a:p>
        </p:txBody>
      </p:sp>
      <p:sp>
        <p:nvSpPr>
          <p:cNvPr id="3" name="Título 1">
            <a:extLst>
              <a:ext uri="{FF2B5EF4-FFF2-40B4-BE49-F238E27FC236}">
                <a16:creationId xmlns:a16="http://schemas.microsoft.com/office/drawing/2014/main" id="{02A0BB09-F215-2E0A-F5DC-20E0CCD63356}"/>
              </a:ext>
            </a:extLst>
          </p:cNvPr>
          <p:cNvSpPr txBox="1">
            <a:spLocks/>
          </p:cNvSpPr>
          <p:nvPr/>
        </p:nvSpPr>
        <p:spPr>
          <a:xfrm>
            <a:off x="7026121" y="236587"/>
            <a:ext cx="1398864" cy="34956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5" name="CuadroTexto 4">
            <a:extLst>
              <a:ext uri="{FF2B5EF4-FFF2-40B4-BE49-F238E27FC236}">
                <a16:creationId xmlns:a16="http://schemas.microsoft.com/office/drawing/2014/main" id="{8CBC0B75-4612-4673-4CA6-B3D1C826F76D}"/>
              </a:ext>
            </a:extLst>
          </p:cNvPr>
          <p:cNvSpPr txBox="1"/>
          <p:nvPr/>
        </p:nvSpPr>
        <p:spPr>
          <a:xfrm>
            <a:off x="476738" y="411370"/>
            <a:ext cx="7948247" cy="584775"/>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Financial Planning and Growth for </a:t>
            </a:r>
          </a:p>
          <a:p>
            <a:r>
              <a:rPr lang="en-US" sz="1600" b="1" dirty="0">
                <a:solidFill>
                  <a:srgbClr val="90292A"/>
                </a:solidFill>
                <a:latin typeface="Georgia" panose="02040502050405020303" pitchFamily="18" charset="0"/>
                <a:cs typeface="Arial" panose="020B0604020202020204" pitchFamily="34" charset="0"/>
              </a:rPr>
              <a:t>Business Sustainability </a:t>
            </a:r>
          </a:p>
        </p:txBody>
      </p:sp>
    </p:spTree>
    <p:extLst>
      <p:ext uri="{BB962C8B-B14F-4D97-AF65-F5344CB8AC3E}">
        <p14:creationId xmlns:p14="http://schemas.microsoft.com/office/powerpoint/2010/main" val="273797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7876" y="1106284"/>
            <a:ext cx="6955603" cy="800219"/>
          </a:xfrm>
          <a:prstGeom prst="rect">
            <a:avLst/>
          </a:prstGeom>
        </p:spPr>
        <p:txBody>
          <a:bodyPr wrap="square">
            <a:spAutoFit/>
          </a:bodyPr>
          <a:lstStyle/>
          <a:p>
            <a:r>
              <a:rPr lang="en-US" sz="1150" b="1" dirty="0">
                <a:latin typeface="Arial" panose="020B0604020202020204" pitchFamily="34" charset="0"/>
                <a:cs typeface="Arial" panose="020B0604020202020204" pitchFamily="34" charset="0"/>
              </a:rPr>
              <a:t>Long-Term Financial Planning: </a:t>
            </a:r>
          </a:p>
          <a:p>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50" dirty="0">
                <a:latin typeface="Arial" panose="020B0604020202020204" pitchFamily="34" charset="0"/>
                <a:cs typeface="Arial" panose="020B0604020202020204" pitchFamily="34" charset="0"/>
              </a:rPr>
              <a:t>The Importance of Long-Term Financial Planning for Businesses – Corporate Finance Perspective </a:t>
            </a:r>
            <a:endParaRPr lang="en-US" sz="1150" dirty="0">
              <a:latin typeface="Arial" panose="020B0604020202020204" pitchFamily="34" charset="0"/>
              <a:cs typeface="Arial" panose="020B0604020202020204" pitchFamily="34" charset="0"/>
            </a:endParaRPr>
          </a:p>
          <a:p>
            <a:pPr fontAlgn="base"/>
            <a:r>
              <a:rPr lang="en-US" sz="1150" b="1" dirty="0">
                <a:latin typeface="Arial" panose="020B0604020202020204" pitchFamily="34" charset="0"/>
                <a:cs typeface="Arial" panose="020B0604020202020204" pitchFamily="34" charset="0"/>
              </a:rPr>
              <a:t>		</a:t>
            </a:r>
          </a:p>
        </p:txBody>
      </p:sp>
      <p:sp>
        <p:nvSpPr>
          <p:cNvPr id="2" name="Rectangle 1"/>
          <p:cNvSpPr/>
          <p:nvPr/>
        </p:nvSpPr>
        <p:spPr>
          <a:xfrm>
            <a:off x="769951" y="1827924"/>
            <a:ext cx="6955602" cy="2800767"/>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Long term financial planning provides tools and information that will help management deciding in advance:</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r>
              <a:rPr lang="en-US" sz="1100" dirty="0">
                <a:latin typeface="Arial" panose="020B0604020202020204" pitchFamily="34" charset="0"/>
                <a:cs typeface="Arial" panose="020B0604020202020204" pitchFamily="34" charset="0"/>
              </a:rPr>
              <a:t>The total capital requirements for the new projects for business sustainability.</a:t>
            </a:r>
          </a:p>
          <a:p>
            <a:pPr marL="742950" lvl="1" indent="-2857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r>
              <a:rPr lang="en-US" sz="1100" dirty="0">
                <a:latin typeface="Arial" panose="020B0604020202020204" pitchFamily="34" charset="0"/>
                <a:cs typeface="Arial" panose="020B0604020202020204" pitchFamily="34" charset="0"/>
              </a:rPr>
              <a:t>Assessment exercise to invest in the right projects according to the long-term business strategy.</a:t>
            </a:r>
          </a:p>
          <a:p>
            <a:pPr marL="742950" lvl="1" indent="-2857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r>
              <a:rPr lang="en-US" sz="1100" dirty="0">
                <a:latin typeface="Arial" panose="020B0604020202020204" pitchFamily="34" charset="0"/>
                <a:cs typeface="Arial" panose="020B0604020202020204" pitchFamily="34" charset="0"/>
              </a:rPr>
              <a:t>Provide managers the resources to come with the right capital mix: bonds, equity, bank loan, or retained earnings.</a:t>
            </a:r>
          </a:p>
          <a:p>
            <a:pPr marL="742950" lvl="1" indent="-2857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r>
              <a:rPr lang="en-US" sz="1100" dirty="0">
                <a:latin typeface="Arial" panose="020B0604020202020204" pitchFamily="34" charset="0"/>
                <a:cs typeface="Arial" panose="020B0604020202020204" pitchFamily="34" charset="0"/>
              </a:rPr>
              <a:t>Helps to prevent or anticipate future challenges.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efficient use of the financial resources means more resources to other investments or increase the value of the business shares.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3" name="Rectangle 2"/>
          <p:cNvSpPr/>
          <p:nvPr/>
        </p:nvSpPr>
        <p:spPr>
          <a:xfrm>
            <a:off x="6907236" y="4786422"/>
            <a:ext cx="1872629"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https://corporatefinanceinstitute.com/</a:t>
            </a:r>
          </a:p>
        </p:txBody>
      </p:sp>
      <p:sp>
        <p:nvSpPr>
          <p:cNvPr id="9" name="Título 1">
            <a:extLst>
              <a:ext uri="{FF2B5EF4-FFF2-40B4-BE49-F238E27FC236}">
                <a16:creationId xmlns:a16="http://schemas.microsoft.com/office/drawing/2014/main" id="{F34BA542-AE46-4391-C805-B8FF11BFFE0C}"/>
              </a:ext>
            </a:extLst>
          </p:cNvPr>
          <p:cNvSpPr txBox="1">
            <a:spLocks/>
          </p:cNvSpPr>
          <p:nvPr/>
        </p:nvSpPr>
        <p:spPr>
          <a:xfrm>
            <a:off x="7026121" y="236587"/>
            <a:ext cx="1398864" cy="34956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10" name="CuadroTexto 9">
            <a:extLst>
              <a:ext uri="{FF2B5EF4-FFF2-40B4-BE49-F238E27FC236}">
                <a16:creationId xmlns:a16="http://schemas.microsoft.com/office/drawing/2014/main" id="{6E647454-81F3-4C07-6254-54FF7675E4D4}"/>
              </a:ext>
            </a:extLst>
          </p:cNvPr>
          <p:cNvSpPr txBox="1"/>
          <p:nvPr/>
        </p:nvSpPr>
        <p:spPr>
          <a:xfrm>
            <a:off x="597876" y="429779"/>
            <a:ext cx="7948247" cy="584775"/>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Financial Planning and Growth for </a:t>
            </a:r>
          </a:p>
          <a:p>
            <a:r>
              <a:rPr lang="en-US" sz="1600" b="1" dirty="0">
                <a:solidFill>
                  <a:srgbClr val="90292A"/>
                </a:solidFill>
                <a:latin typeface="Georgia" panose="02040502050405020303" pitchFamily="18" charset="0"/>
                <a:cs typeface="Arial" panose="020B0604020202020204" pitchFamily="34" charset="0"/>
              </a:rPr>
              <a:t>Business Sustainability </a:t>
            </a:r>
          </a:p>
        </p:txBody>
      </p:sp>
    </p:spTree>
    <p:extLst>
      <p:ext uri="{BB962C8B-B14F-4D97-AF65-F5344CB8AC3E}">
        <p14:creationId xmlns:p14="http://schemas.microsoft.com/office/powerpoint/2010/main" val="959892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9015" y="1015050"/>
            <a:ext cx="6383516" cy="623248"/>
          </a:xfrm>
          <a:prstGeom prst="rect">
            <a:avLst/>
          </a:prstGeom>
        </p:spPr>
        <p:txBody>
          <a:bodyPr wrap="square">
            <a:spAutoFit/>
          </a:bodyPr>
          <a:lstStyle/>
          <a:p>
            <a:r>
              <a:rPr lang="en-US" sz="1150" b="1" dirty="0">
                <a:latin typeface="Arial" panose="020B0604020202020204" pitchFamily="34" charset="0"/>
                <a:cs typeface="Arial" panose="020B0604020202020204" pitchFamily="34" charset="0"/>
              </a:rPr>
              <a:t>Long-Term Financial Planning: </a:t>
            </a:r>
          </a:p>
          <a:p>
            <a:pPr marL="628650" lvl="1" indent="-171450">
              <a:buFont typeface="Arial" panose="020B0604020202020204" pitchFamily="34" charset="0"/>
              <a:buChar char="•"/>
            </a:pPr>
            <a:r>
              <a:rPr lang="en-GB" sz="1150" dirty="0">
                <a:latin typeface="Arial" panose="020B0604020202020204" pitchFamily="34" charset="0"/>
                <a:cs typeface="Arial" panose="020B0604020202020204" pitchFamily="34" charset="0"/>
              </a:rPr>
              <a:t>Formulas for Sustainable and Internal Growth Rates</a:t>
            </a:r>
            <a:endParaRPr lang="en-US" sz="1150" dirty="0">
              <a:latin typeface="Arial" panose="020B0604020202020204" pitchFamily="34" charset="0"/>
              <a:cs typeface="Arial" panose="020B0604020202020204" pitchFamily="34" charset="0"/>
            </a:endParaRPr>
          </a:p>
          <a:p>
            <a:pPr fontAlgn="base"/>
            <a:r>
              <a:rPr lang="en-US" sz="1150" dirty="0">
                <a:latin typeface="Arial" panose="020B0604020202020204" pitchFamily="34" charset="0"/>
                <a:cs typeface="Arial" panose="020B0604020202020204" pitchFamily="34" charset="0"/>
              </a:rPr>
              <a:t>		</a:t>
            </a:r>
          </a:p>
        </p:txBody>
      </p:sp>
      <p:sp>
        <p:nvSpPr>
          <p:cNvPr id="2" name="Rectangle 1"/>
          <p:cNvSpPr/>
          <p:nvPr/>
        </p:nvSpPr>
        <p:spPr>
          <a:xfrm>
            <a:off x="515003" y="1576422"/>
            <a:ext cx="6791539" cy="2554545"/>
          </a:xfrm>
          <a:prstGeom prst="rect">
            <a:avLst/>
          </a:prstGeom>
        </p:spPr>
        <p:txBody>
          <a:bodyPr wrap="square">
            <a:spAutoFit/>
          </a:bodyPr>
          <a:lstStyle/>
          <a:p>
            <a:pPr marL="628650" lvl="1" indent="-171450">
              <a:buFont typeface="Wingdings" panose="05000000000000000000" pitchFamily="2" charset="2"/>
              <a:buChar char="ü"/>
            </a:pPr>
            <a:r>
              <a:rPr lang="en-US" sz="1000" dirty="0">
                <a:latin typeface="Arial" panose="020B0604020202020204" pitchFamily="34" charset="0"/>
                <a:cs typeface="Arial" panose="020B0604020202020204" pitchFamily="34" charset="0"/>
              </a:rPr>
              <a:t>The internal growth rate (IGR) refers to the sales growth rate that can be supported with no external financing – the business funds its operations solely from retained earnings.</a:t>
            </a:r>
          </a:p>
          <a:p>
            <a:pPr marL="628650" lvl="1" indent="-171450">
              <a:buFont typeface="Wingdings" panose="05000000000000000000" pitchFamily="2" charset="2"/>
              <a:buChar char="ü"/>
            </a:pPr>
            <a:r>
              <a:rPr lang="en-US" sz="1000" dirty="0">
                <a:latin typeface="Arial" panose="020B0604020202020204" pitchFamily="34" charset="0"/>
                <a:cs typeface="Arial" panose="020B0604020202020204" pitchFamily="34" charset="0"/>
              </a:rPr>
              <a:t>A company’s maximum internal growth rate is the highest level of business operations that can continue to fund and grow the company.</a:t>
            </a:r>
          </a:p>
          <a:p>
            <a:pPr marL="628650" lvl="1" indent="-171450">
              <a:buFont typeface="Wingdings" panose="05000000000000000000" pitchFamily="2" charset="2"/>
              <a:buChar char="ü"/>
            </a:pPr>
            <a:r>
              <a:rPr lang="en-US" sz="1000" dirty="0">
                <a:latin typeface="Arial" panose="020B0604020202020204" pitchFamily="34" charset="0"/>
                <a:cs typeface="Arial" panose="020B0604020202020204" pitchFamily="34" charset="0"/>
              </a:rPr>
              <a:t>The internal growth rate is important for start-ups, since it measures the company’s ability to increase sales and profit without issuing more stock or debt.</a:t>
            </a:r>
          </a:p>
          <a:p>
            <a:pPr marL="628650" lvl="1" indent="-171450">
              <a:buFont typeface="Wingdings" panose="05000000000000000000" pitchFamily="2" charset="2"/>
              <a:buChar char="ü"/>
            </a:pPr>
            <a:r>
              <a:rPr lang="en-US" sz="1000" dirty="0">
                <a:latin typeface="Arial" panose="020B0604020202020204" pitchFamily="34" charset="0"/>
                <a:cs typeface="Arial" panose="020B0604020202020204" pitchFamily="34" charset="0"/>
              </a:rPr>
              <a:t>Internal growth can be generated by organic growth: adding new product lines or expanding existing ones.</a:t>
            </a:r>
          </a:p>
          <a:p>
            <a:pPr marL="628650" lvl="1" indent="-171450">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lvl="1"/>
            <a:r>
              <a:rPr lang="en-US" sz="1000" dirty="0">
                <a:latin typeface="Arial" panose="020B0604020202020204" pitchFamily="34" charset="0"/>
                <a:cs typeface="Arial" panose="020B0604020202020204" pitchFamily="34" charset="0"/>
              </a:rPr>
              <a:t>				ROA=Return of Assets</a:t>
            </a:r>
          </a:p>
          <a:p>
            <a:pPr lvl="1"/>
            <a:r>
              <a:rPr lang="en-US" sz="1000" dirty="0">
                <a:latin typeface="Arial" panose="020B0604020202020204" pitchFamily="34" charset="0"/>
                <a:cs typeface="Arial" panose="020B0604020202020204" pitchFamily="34" charset="0"/>
              </a:rPr>
              <a:t>				r= retention rate (1-Dividend payout ratio)</a:t>
            </a:r>
          </a:p>
          <a:p>
            <a:pPr lvl="1"/>
            <a:endParaRPr lang="en-US" sz="10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r>
              <a:rPr lang="en-US" sz="1000" dirty="0">
                <a:latin typeface="Arial" panose="020B0604020202020204" pitchFamily="34" charset="0"/>
                <a:cs typeface="Arial" panose="020B0604020202020204" pitchFamily="34" charset="0"/>
              </a:rPr>
              <a:t>Drivers of the Internal Growth Rate: increased in r or decrease of dividend payout ratio or if ROA increases.</a:t>
            </a:r>
          </a:p>
          <a:p>
            <a:pPr marL="742950" lvl="1" indent="-285750">
              <a:buFont typeface="Wingdings" panose="05000000000000000000" pitchFamily="2" charset="2"/>
              <a:buChar char="ü"/>
            </a:pPr>
            <a:r>
              <a:rPr lang="en-US" sz="1000" dirty="0">
                <a:latin typeface="Arial" panose="020B0604020202020204" pitchFamily="34" charset="0"/>
                <a:cs typeface="Arial" panose="020B0604020202020204" pitchFamily="34" charset="0"/>
              </a:rPr>
              <a:t>The IGR shows companies how they can use their existing resources more efficiently and effectively to generate internal growth: For example, manufacturing companies may look at their production process to optimize the use of machinery and labor hours and reduce any idle time to boost productivity.</a:t>
            </a:r>
          </a:p>
        </p:txBody>
      </p:sp>
      <p:sp>
        <p:nvSpPr>
          <p:cNvPr id="3" name="Rectangle 2"/>
          <p:cNvSpPr/>
          <p:nvPr/>
        </p:nvSpPr>
        <p:spPr>
          <a:xfrm>
            <a:off x="6907236" y="4786422"/>
            <a:ext cx="1872629"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https://corporatefinanceinstitute.com/</a:t>
            </a:r>
          </a:p>
        </p:txBody>
      </p:sp>
      <p:pic>
        <p:nvPicPr>
          <p:cNvPr id="5" name="Picture 4"/>
          <p:cNvPicPr>
            <a:picLocks noChangeAspect="1"/>
          </p:cNvPicPr>
          <p:nvPr/>
        </p:nvPicPr>
        <p:blipFill>
          <a:blip r:embed="rId2"/>
          <a:stretch>
            <a:fillRect/>
          </a:stretch>
        </p:blipFill>
        <p:spPr>
          <a:xfrm>
            <a:off x="5960057" y="2934476"/>
            <a:ext cx="1765496" cy="235403"/>
          </a:xfrm>
          <a:prstGeom prst="rect">
            <a:avLst/>
          </a:prstGeom>
        </p:spPr>
      </p:pic>
      <p:sp>
        <p:nvSpPr>
          <p:cNvPr id="8" name="Título 1">
            <a:extLst>
              <a:ext uri="{FF2B5EF4-FFF2-40B4-BE49-F238E27FC236}">
                <a16:creationId xmlns:a16="http://schemas.microsoft.com/office/drawing/2014/main" id="{9D8CB2BC-AA4A-A708-DC59-2A40F06D00E7}"/>
              </a:ext>
            </a:extLst>
          </p:cNvPr>
          <p:cNvSpPr txBox="1">
            <a:spLocks/>
          </p:cNvSpPr>
          <p:nvPr/>
        </p:nvSpPr>
        <p:spPr>
          <a:xfrm>
            <a:off x="7026121" y="236587"/>
            <a:ext cx="1398864" cy="34956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9" name="CuadroTexto 8">
            <a:extLst>
              <a:ext uri="{FF2B5EF4-FFF2-40B4-BE49-F238E27FC236}">
                <a16:creationId xmlns:a16="http://schemas.microsoft.com/office/drawing/2014/main" id="{1906BB65-ED59-B3EF-035C-5A3FE50F916B}"/>
              </a:ext>
            </a:extLst>
          </p:cNvPr>
          <p:cNvSpPr txBox="1"/>
          <p:nvPr/>
        </p:nvSpPr>
        <p:spPr>
          <a:xfrm>
            <a:off x="719015" y="411370"/>
            <a:ext cx="7948247" cy="584775"/>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Financial Planning and Growth for </a:t>
            </a:r>
          </a:p>
          <a:p>
            <a:r>
              <a:rPr lang="en-US" sz="1600" b="1" dirty="0">
                <a:solidFill>
                  <a:srgbClr val="90292A"/>
                </a:solidFill>
                <a:latin typeface="Georgia" panose="02040502050405020303" pitchFamily="18" charset="0"/>
                <a:cs typeface="Arial" panose="020B0604020202020204" pitchFamily="34" charset="0"/>
              </a:rPr>
              <a:t>Business Sustainability </a:t>
            </a:r>
          </a:p>
        </p:txBody>
      </p:sp>
    </p:spTree>
    <p:extLst>
      <p:ext uri="{BB962C8B-B14F-4D97-AF65-F5344CB8AC3E}">
        <p14:creationId xmlns:p14="http://schemas.microsoft.com/office/powerpoint/2010/main" val="2482495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7054" y="1055950"/>
            <a:ext cx="4495787" cy="3031599"/>
          </a:xfrm>
          <a:prstGeom prst="rect">
            <a:avLst/>
          </a:prstGeom>
        </p:spPr>
        <p:txBody>
          <a:bodyPr wrap="square">
            <a:spAutoFit/>
          </a:bodyPr>
          <a:lstStyle/>
          <a:p>
            <a:r>
              <a:rPr lang="en-US" sz="1150" b="1" dirty="0">
                <a:latin typeface="Arial" panose="020B0604020202020204" pitchFamily="34" charset="0"/>
                <a:cs typeface="Arial" panose="020B0604020202020204" pitchFamily="34" charset="0"/>
              </a:rPr>
              <a:t>Long-Term Financial Planning and Sustainable growth rate: </a:t>
            </a:r>
          </a:p>
          <a:p>
            <a:endParaRPr lang="en-US" sz="115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The sustainable growth rate is the rate of growth that a company can expect to see in the long term.</a:t>
            </a:r>
          </a:p>
          <a:p>
            <a:pPr marL="628650" lvl="1"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The sustainable growth rate is an indicator of what stage a company is in, during its life cycle.</a:t>
            </a:r>
          </a:p>
          <a:p>
            <a:pPr marL="628650" lvl="1"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Understanding where a company is in its life cycle is important in determining the corporate finance objectives: sources of financing to use, dividend payout policies, and overall competitive strategy.</a:t>
            </a:r>
          </a:p>
          <a:p>
            <a:pPr marL="628650" lvl="1"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The growth ratio is used by creditors to determine the likelihood of a company defaulting on its loans: A high growth rate may indicate the company is focusing on investing in R&amp;D and NPV-positive projects, which may delay the repayment of debt.</a:t>
            </a:r>
          </a:p>
          <a:p>
            <a:pPr marL="628650" lvl="1"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A high-growth-rate company is generally considered riskier, as it likely sees greater earnings volatility from period to period.</a:t>
            </a:r>
          </a:p>
        </p:txBody>
      </p:sp>
      <p:sp>
        <p:nvSpPr>
          <p:cNvPr id="3" name="Rectangle 2"/>
          <p:cNvSpPr/>
          <p:nvPr/>
        </p:nvSpPr>
        <p:spPr>
          <a:xfrm>
            <a:off x="6673494" y="4225304"/>
            <a:ext cx="1872629"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https://corporatefinanceinstitute.com/</a:t>
            </a:r>
          </a:p>
        </p:txBody>
      </p:sp>
      <p:pic>
        <p:nvPicPr>
          <p:cNvPr id="8" name="Picture 7"/>
          <p:cNvPicPr>
            <a:picLocks noChangeAspect="1"/>
          </p:cNvPicPr>
          <p:nvPr/>
        </p:nvPicPr>
        <p:blipFill>
          <a:blip r:embed="rId2"/>
          <a:stretch>
            <a:fillRect/>
          </a:stretch>
        </p:blipFill>
        <p:spPr>
          <a:xfrm>
            <a:off x="5112841" y="2444572"/>
            <a:ext cx="3239421" cy="1813970"/>
          </a:xfrm>
          <a:prstGeom prst="rect">
            <a:avLst/>
          </a:prstGeom>
        </p:spPr>
      </p:pic>
      <p:pic>
        <p:nvPicPr>
          <p:cNvPr id="9" name="Picture 8"/>
          <p:cNvPicPr>
            <a:picLocks noChangeAspect="1"/>
          </p:cNvPicPr>
          <p:nvPr/>
        </p:nvPicPr>
        <p:blipFill>
          <a:blip r:embed="rId3"/>
          <a:stretch>
            <a:fillRect/>
          </a:stretch>
        </p:blipFill>
        <p:spPr>
          <a:xfrm>
            <a:off x="5112841" y="1137307"/>
            <a:ext cx="2382142" cy="504092"/>
          </a:xfrm>
          <a:prstGeom prst="rect">
            <a:avLst/>
          </a:prstGeom>
        </p:spPr>
      </p:pic>
      <p:sp>
        <p:nvSpPr>
          <p:cNvPr id="10" name="Rectangle 9"/>
          <p:cNvSpPr/>
          <p:nvPr/>
        </p:nvSpPr>
        <p:spPr>
          <a:xfrm>
            <a:off x="5112841" y="1833796"/>
            <a:ext cx="3044230" cy="584775"/>
          </a:xfrm>
          <a:prstGeom prst="rect">
            <a:avLst/>
          </a:prstGeom>
        </p:spPr>
        <p:txBody>
          <a:bodyPr wrap="square">
            <a:spAutoFit/>
          </a:bodyPr>
          <a:lstStyle/>
          <a:p>
            <a:r>
              <a:rPr lang="en-US" sz="800" b="1" dirty="0">
                <a:solidFill>
                  <a:srgbClr val="57595D"/>
                </a:solidFill>
                <a:latin typeface="Open Sans"/>
              </a:rPr>
              <a:t>Retention Rate </a:t>
            </a:r>
            <a:r>
              <a:rPr lang="en-US" sz="800" dirty="0">
                <a:solidFill>
                  <a:srgbClr val="57595D"/>
                </a:solidFill>
                <a:latin typeface="Open Sans"/>
              </a:rPr>
              <a:t>– [ (Net Income – Dividends) / Net Income) ]</a:t>
            </a:r>
          </a:p>
          <a:p>
            <a:r>
              <a:rPr lang="en-US" sz="800" dirty="0">
                <a:solidFill>
                  <a:srgbClr val="57595D"/>
                </a:solidFill>
                <a:latin typeface="Open Sans"/>
              </a:rPr>
              <a:t>the percentage of earnings that the company has not paid out in dividends</a:t>
            </a:r>
          </a:p>
          <a:p>
            <a:r>
              <a:rPr lang="en-US" sz="800" b="1" dirty="0">
                <a:solidFill>
                  <a:srgbClr val="57595D"/>
                </a:solidFill>
                <a:latin typeface="Open Sans"/>
              </a:rPr>
              <a:t>ROE</a:t>
            </a:r>
            <a:r>
              <a:rPr lang="en-US" sz="800" dirty="0">
                <a:solidFill>
                  <a:srgbClr val="57595D"/>
                </a:solidFill>
                <a:latin typeface="Open Sans"/>
              </a:rPr>
              <a:t> – Return of Equity</a:t>
            </a:r>
            <a:endParaRPr lang="en-US" sz="800" dirty="0"/>
          </a:p>
        </p:txBody>
      </p:sp>
      <p:sp>
        <p:nvSpPr>
          <p:cNvPr id="5" name="Título 1">
            <a:extLst>
              <a:ext uri="{FF2B5EF4-FFF2-40B4-BE49-F238E27FC236}">
                <a16:creationId xmlns:a16="http://schemas.microsoft.com/office/drawing/2014/main" id="{1ADA8447-EB0A-4A7D-A4C3-ADA0B0D625F1}"/>
              </a:ext>
            </a:extLst>
          </p:cNvPr>
          <p:cNvSpPr txBox="1">
            <a:spLocks/>
          </p:cNvSpPr>
          <p:nvPr/>
        </p:nvSpPr>
        <p:spPr>
          <a:xfrm>
            <a:off x="7026121" y="236587"/>
            <a:ext cx="1398864" cy="34956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7" name="CuadroTexto 6">
            <a:extLst>
              <a:ext uri="{FF2B5EF4-FFF2-40B4-BE49-F238E27FC236}">
                <a16:creationId xmlns:a16="http://schemas.microsoft.com/office/drawing/2014/main" id="{6AEC2311-8152-E6D4-2214-62AC2E66267F}"/>
              </a:ext>
            </a:extLst>
          </p:cNvPr>
          <p:cNvSpPr txBox="1"/>
          <p:nvPr/>
        </p:nvSpPr>
        <p:spPr>
          <a:xfrm>
            <a:off x="597876" y="420187"/>
            <a:ext cx="7948247" cy="584775"/>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Financial Planning and Growth for </a:t>
            </a:r>
          </a:p>
          <a:p>
            <a:r>
              <a:rPr lang="en-US" sz="1600" b="1" dirty="0">
                <a:solidFill>
                  <a:srgbClr val="90292A"/>
                </a:solidFill>
                <a:latin typeface="Georgia" panose="02040502050405020303" pitchFamily="18" charset="0"/>
                <a:cs typeface="Arial" panose="020B0604020202020204" pitchFamily="34" charset="0"/>
              </a:rPr>
              <a:t>Business Sustainability </a:t>
            </a:r>
          </a:p>
        </p:txBody>
      </p:sp>
    </p:spTree>
    <p:extLst>
      <p:ext uri="{BB962C8B-B14F-4D97-AF65-F5344CB8AC3E}">
        <p14:creationId xmlns:p14="http://schemas.microsoft.com/office/powerpoint/2010/main" val="4102944946"/>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Props1.xml><?xml version="1.0" encoding="utf-8"?>
<ds:datastoreItem xmlns:ds="http://schemas.openxmlformats.org/officeDocument/2006/customXml" ds:itemID="{C3D9D752-4F6C-4AA4-8362-9686BA28CF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80F207-BEB7-4D04-B584-A93E77C9D2EB}">
  <ds:schemaRefs>
    <ds:schemaRef ds:uri="http://schemas.microsoft.com/sharepoint/v3/contenttype/forms"/>
  </ds:schemaRefs>
</ds:datastoreItem>
</file>

<file path=customXml/itemProps3.xml><?xml version="1.0" encoding="utf-8"?>
<ds:datastoreItem xmlns:ds="http://schemas.openxmlformats.org/officeDocument/2006/customXml" ds:itemID="{4C677089-0F61-4A3B-827B-C13FC83C6673}">
  <ds:schemaRefs>
    <ds:schemaRef ds:uri="http://schemas.microsoft.com/office/2006/documentManagement/types"/>
    <ds:schemaRef ds:uri="http://purl.org/dc/terms/"/>
    <ds:schemaRef ds:uri="fac5c5d6-3f40-4888-827f-2feba602e379"/>
    <ds:schemaRef ds:uri="0323e3e7-18dc-45e6-99d2-53fab8d99a6d"/>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10583</TotalTime>
  <Words>1946</Words>
  <Application>Microsoft Office PowerPoint</Application>
  <PresentationFormat>On-screen Show (16:9)</PresentationFormat>
  <Paragraphs>172</Paragraphs>
  <Slides>15</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Georgia</vt:lpstr>
      <vt:lpstr>Open Sans</vt:lpstr>
      <vt:lpstr>Wingdings</vt:lpstr>
      <vt:lpstr>Tema de Office</vt:lpstr>
      <vt:lpstr>Binary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Charlene Naidoo</cp:lastModifiedBy>
  <cp:revision>244</cp:revision>
  <dcterms:created xsi:type="dcterms:W3CDTF">2016-07-11T04:31:49Z</dcterms:created>
  <dcterms:modified xsi:type="dcterms:W3CDTF">2023-12-12T15:26:49Z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