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56" r:id="rId5"/>
    <p:sldId id="258" r:id="rId6"/>
    <p:sldId id="448" r:id="rId7"/>
    <p:sldId id="449" r:id="rId8"/>
    <p:sldId id="450" r:id="rId9"/>
    <p:sldId id="451" r:id="rId10"/>
    <p:sldId id="455" r:id="rId11"/>
    <p:sldId id="454" r:id="rId12"/>
    <p:sldId id="453" r:id="rId13"/>
    <p:sldId id="452" r:id="rId14"/>
    <p:sldId id="457" r:id="rId15"/>
    <p:sldId id="459" r:id="rId16"/>
    <p:sldId id="458" r:id="rId17"/>
    <p:sldId id="461" r:id="rId18"/>
    <p:sldId id="462" r:id="rId19"/>
    <p:sldId id="463" r:id="rId20"/>
    <p:sldId id="465" r:id="rId21"/>
    <p:sldId id="464" r:id="rId22"/>
    <p:sldId id="785" r:id="rId23"/>
  </p:sldIdLst>
  <p:sldSz cx="9906000" cy="6858000" type="A4"/>
  <p:notesSz cx="6858000" cy="9144000"/>
  <p:defaultTex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C5107C-C240-FF91-9A44-A9EFB8015916}" v="1" dt="2023-12-12T15:27:54.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4674"/>
  </p:normalViewPr>
  <p:slideViewPr>
    <p:cSldViewPr snapToGrid="0" snapToObjects="1">
      <p:cViewPr>
        <p:scale>
          <a:sx n="80" d="100"/>
          <a:sy n="80" d="100"/>
        </p:scale>
        <p:origin x="864" y="4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Naidoo" userId="S::charlene.naidoo@faculty.gbsb.global::be3a4d7b-217a-4d6d-8d19-aa1039059a41" providerId="AD" clId="Web-{0CC5107C-C240-FF91-9A44-A9EFB8015916}"/>
    <pc:docChg chg="modSld">
      <pc:chgData name="Charlene Naidoo" userId="S::charlene.naidoo@faculty.gbsb.global::be3a4d7b-217a-4d6d-8d19-aa1039059a41" providerId="AD" clId="Web-{0CC5107C-C240-FF91-9A44-A9EFB8015916}" dt="2023-12-12T15:27:54.836" v="0"/>
      <pc:docMkLst>
        <pc:docMk/>
      </pc:docMkLst>
      <pc:sldChg chg="delSp">
        <pc:chgData name="Charlene Naidoo" userId="S::charlene.naidoo@faculty.gbsb.global::be3a4d7b-217a-4d6d-8d19-aa1039059a41" providerId="AD" clId="Web-{0CC5107C-C240-FF91-9A44-A9EFB8015916}" dt="2023-12-12T15:27:54.836" v="0"/>
        <pc:sldMkLst>
          <pc:docMk/>
          <pc:sldMk cId="1060360473" sldId="785"/>
        </pc:sldMkLst>
        <pc:spChg chg="del">
          <ac:chgData name="Charlene Naidoo" userId="S::charlene.naidoo@faculty.gbsb.global::be3a4d7b-217a-4d6d-8d19-aa1039059a41" providerId="AD" clId="Web-{0CC5107C-C240-FF91-9A44-A9EFB8015916}" dt="2023-12-12T15:27:54.836" v="0"/>
          <ac:spMkLst>
            <pc:docMk/>
            <pc:sldMk cId="1060360473" sldId="785"/>
            <ac:spMk id="9" creationId="{AE3024B4-FD36-C248-9FD3-F99D3C39D7D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12/12/2023</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12/12/2023</a:t>
            </a:fld>
            <a:endParaRPr lang="en-GB"/>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1</a:t>
            </a:fld>
            <a:endParaRPr lang="en-GB"/>
          </a:p>
        </p:txBody>
      </p:sp>
    </p:spTree>
    <p:extLst>
      <p:ext uri="{BB962C8B-B14F-4D97-AF65-F5344CB8AC3E}">
        <p14:creationId xmlns:p14="http://schemas.microsoft.com/office/powerpoint/2010/main" val="413118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2</a:t>
            </a:fld>
            <a:endParaRPr lang="en-GB"/>
          </a:p>
        </p:txBody>
      </p:sp>
    </p:spTree>
    <p:extLst>
      <p:ext uri="{BB962C8B-B14F-4D97-AF65-F5344CB8AC3E}">
        <p14:creationId xmlns:p14="http://schemas.microsoft.com/office/powerpoint/2010/main" val="3140800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7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272F5227-39BE-F54D-BEEC-3360BCF722E1}"/>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4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8261992" y="242423"/>
            <a:ext cx="1644008" cy="1121400"/>
          </a:xfrm>
          <a:prstGeom prst="rect">
            <a:avLst/>
          </a:prstGeom>
        </p:spPr>
      </p:pic>
      <p:sp>
        <p:nvSpPr>
          <p:cNvPr id="10" name="Прямоугольник 9">
            <a:extLst>
              <a:ext uri="{FF2B5EF4-FFF2-40B4-BE49-F238E27FC236}">
                <a16:creationId xmlns:a16="http://schemas.microsoft.com/office/drawing/2014/main" id="{F4A6FB5F-C2AF-134F-AC42-492E27CAB31D}"/>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987958D-6396-EB45-B080-2966513FC991}"/>
              </a:ext>
            </a:extLst>
          </p:cNvPr>
          <p:cNvSpPr/>
          <p:nvPr userDrawn="1"/>
        </p:nvSpPr>
        <p:spPr>
          <a:xfrm>
            <a:off x="4327431" y="630768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73210D92-D7EA-4941-8360-FC572DD0FA55}"/>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merriam-webster.com/dictionary/illusion" TargetMode="External"/><Relationship Id="rId3" Type="http://schemas.openxmlformats.org/officeDocument/2006/relationships/hyperlink" Target="https://www.britannica.com/topic/Enron-Corp" TargetMode="External"/><Relationship Id="rId7" Type="http://schemas.openxmlformats.org/officeDocument/2006/relationships/hyperlink" Target="https://www.merriam-webster.com/dictionary/repercussions" TargetMode="External"/><Relationship Id="rId2" Type="http://schemas.openxmlformats.org/officeDocument/2006/relationships/hyperlink" Target="https://www.britannica.com/topic/bankruptcy" TargetMode="External"/><Relationship Id="rId1" Type="http://schemas.openxmlformats.org/officeDocument/2006/relationships/slideLayout" Target="../slideLayouts/slideLayout2.xml"/><Relationship Id="rId6" Type="http://schemas.openxmlformats.org/officeDocument/2006/relationships/hyperlink" Target="https://www.britannica.com/topic/accounting" TargetMode="External"/><Relationship Id="rId5" Type="http://schemas.openxmlformats.org/officeDocument/2006/relationships/hyperlink" Target="https://www.britannica.com/topic/auditing-accounting" TargetMode="External"/><Relationship Id="rId10" Type="http://schemas.openxmlformats.org/officeDocument/2006/relationships/image" Target="../media/image8.png"/><Relationship Id="rId4" Type="http://schemas.openxmlformats.org/officeDocument/2006/relationships/hyperlink" Target="https://www.britannica.com/topic/Arthur-Andersen" TargetMode="Externa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hyperlink" Target="https://www.merriam-webster.com/dictionary/illusion" TargetMode="External"/><Relationship Id="rId3" Type="http://schemas.openxmlformats.org/officeDocument/2006/relationships/hyperlink" Target="https://www.britannica.com/topic/Enron-Corp" TargetMode="External"/><Relationship Id="rId7" Type="http://schemas.openxmlformats.org/officeDocument/2006/relationships/hyperlink" Target="https://www.merriam-webster.com/dictionary/repercussions" TargetMode="External"/><Relationship Id="rId2" Type="http://schemas.openxmlformats.org/officeDocument/2006/relationships/hyperlink" Target="https://www.britannica.com/topic/bankruptcy" TargetMode="External"/><Relationship Id="rId1" Type="http://schemas.openxmlformats.org/officeDocument/2006/relationships/slideLayout" Target="../slideLayouts/slideLayout2.xml"/><Relationship Id="rId6" Type="http://schemas.openxmlformats.org/officeDocument/2006/relationships/hyperlink" Target="https://www.britannica.com/topic/accounting" TargetMode="External"/><Relationship Id="rId5" Type="http://schemas.openxmlformats.org/officeDocument/2006/relationships/hyperlink" Target="https://www.britannica.com/topic/auditing-accounting" TargetMode="External"/><Relationship Id="rId4" Type="http://schemas.openxmlformats.org/officeDocument/2006/relationships/hyperlink" Target="https://www.britannica.com/topic/Arthur-Anderse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merriam-webster.com/dictionary/illusion" TargetMode="External"/><Relationship Id="rId3" Type="http://schemas.openxmlformats.org/officeDocument/2006/relationships/hyperlink" Target="https://www.britannica.com/topic/Enron-Corp" TargetMode="External"/><Relationship Id="rId7" Type="http://schemas.openxmlformats.org/officeDocument/2006/relationships/hyperlink" Target="https://www.merriam-webster.com/dictionary/repercussions" TargetMode="External"/><Relationship Id="rId2" Type="http://schemas.openxmlformats.org/officeDocument/2006/relationships/hyperlink" Target="https://www.britannica.com/topic/bankruptcy" TargetMode="External"/><Relationship Id="rId1" Type="http://schemas.openxmlformats.org/officeDocument/2006/relationships/slideLayout" Target="../slideLayouts/slideLayout2.xml"/><Relationship Id="rId6" Type="http://schemas.openxmlformats.org/officeDocument/2006/relationships/hyperlink" Target="https://www.britannica.com/topic/accounting" TargetMode="External"/><Relationship Id="rId5" Type="http://schemas.openxmlformats.org/officeDocument/2006/relationships/hyperlink" Target="https://www.britannica.com/topic/auditing-accounting" TargetMode="External"/><Relationship Id="rId4" Type="http://schemas.openxmlformats.org/officeDocument/2006/relationships/hyperlink" Target="https://www.britannica.com/topic/Arthur-Andersen"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merriam-webster.com/dictionary/illusion" TargetMode="External"/><Relationship Id="rId3" Type="http://schemas.openxmlformats.org/officeDocument/2006/relationships/hyperlink" Target="https://www.britannica.com/topic/Enron-Corp" TargetMode="External"/><Relationship Id="rId7" Type="http://schemas.openxmlformats.org/officeDocument/2006/relationships/hyperlink" Target="https://www.merriam-webster.com/dictionary/repercussions" TargetMode="External"/><Relationship Id="rId2" Type="http://schemas.openxmlformats.org/officeDocument/2006/relationships/hyperlink" Target="https://www.britannica.com/topic/bankruptcy" TargetMode="External"/><Relationship Id="rId1" Type="http://schemas.openxmlformats.org/officeDocument/2006/relationships/slideLayout" Target="../slideLayouts/slideLayout2.xml"/><Relationship Id="rId6" Type="http://schemas.openxmlformats.org/officeDocument/2006/relationships/hyperlink" Target="https://www.britannica.com/topic/accounting" TargetMode="External"/><Relationship Id="rId5" Type="http://schemas.openxmlformats.org/officeDocument/2006/relationships/hyperlink" Target="https://www.britannica.com/topic/auditing-accounting" TargetMode="External"/><Relationship Id="rId4" Type="http://schemas.openxmlformats.org/officeDocument/2006/relationships/hyperlink" Target="https://www.britannica.com/topic/Arthur-Andersen"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merriam-webster.com/dictionary/illusion" TargetMode="External"/><Relationship Id="rId3" Type="http://schemas.openxmlformats.org/officeDocument/2006/relationships/hyperlink" Target="https://www.britannica.com/topic/Enron-Corp" TargetMode="External"/><Relationship Id="rId7" Type="http://schemas.openxmlformats.org/officeDocument/2006/relationships/hyperlink" Target="https://www.merriam-webster.com/dictionary/repercussions" TargetMode="External"/><Relationship Id="rId2" Type="http://schemas.openxmlformats.org/officeDocument/2006/relationships/hyperlink" Target="https://www.britannica.com/topic/bankruptcy" TargetMode="External"/><Relationship Id="rId1" Type="http://schemas.openxmlformats.org/officeDocument/2006/relationships/slideLayout" Target="../slideLayouts/slideLayout2.xml"/><Relationship Id="rId6" Type="http://schemas.openxmlformats.org/officeDocument/2006/relationships/hyperlink" Target="https://www.britannica.com/topic/accounting" TargetMode="External"/><Relationship Id="rId5" Type="http://schemas.openxmlformats.org/officeDocument/2006/relationships/hyperlink" Target="https://www.britannica.com/topic/auditing-accounting" TargetMode="External"/><Relationship Id="rId4" Type="http://schemas.openxmlformats.org/officeDocument/2006/relationships/hyperlink" Target="https://www.britannica.com/topic/Arthur-Andersen"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merriam-webster.com/dictionary/illusion" TargetMode="External"/><Relationship Id="rId3" Type="http://schemas.openxmlformats.org/officeDocument/2006/relationships/hyperlink" Target="https://www.britannica.com/topic/Enron-Corp" TargetMode="External"/><Relationship Id="rId7" Type="http://schemas.openxmlformats.org/officeDocument/2006/relationships/hyperlink" Target="https://www.merriam-webster.com/dictionary/repercussions" TargetMode="External"/><Relationship Id="rId2" Type="http://schemas.openxmlformats.org/officeDocument/2006/relationships/hyperlink" Target="https://www.britannica.com/topic/bankruptcy" TargetMode="External"/><Relationship Id="rId1" Type="http://schemas.openxmlformats.org/officeDocument/2006/relationships/slideLayout" Target="../slideLayouts/slideLayout2.xml"/><Relationship Id="rId6" Type="http://schemas.openxmlformats.org/officeDocument/2006/relationships/hyperlink" Target="https://www.britannica.com/topic/accounting" TargetMode="External"/><Relationship Id="rId5" Type="http://schemas.openxmlformats.org/officeDocument/2006/relationships/hyperlink" Target="https://www.britannica.com/topic/auditing-accounting" TargetMode="External"/><Relationship Id="rId4" Type="http://schemas.openxmlformats.org/officeDocument/2006/relationships/hyperlink" Target="https://www.britannica.com/topic/Arthur-Anderse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merriam-webster.com/dictionary/illusion" TargetMode="External"/><Relationship Id="rId3" Type="http://schemas.openxmlformats.org/officeDocument/2006/relationships/hyperlink" Target="https://www.britannica.com/topic/Enron-Corp" TargetMode="External"/><Relationship Id="rId7" Type="http://schemas.openxmlformats.org/officeDocument/2006/relationships/hyperlink" Target="https://www.merriam-webster.com/dictionary/repercussions" TargetMode="External"/><Relationship Id="rId2" Type="http://schemas.openxmlformats.org/officeDocument/2006/relationships/hyperlink" Target="https://www.britannica.com/topic/bankruptcy" TargetMode="External"/><Relationship Id="rId1" Type="http://schemas.openxmlformats.org/officeDocument/2006/relationships/slideLayout" Target="../slideLayouts/slideLayout2.xml"/><Relationship Id="rId6" Type="http://schemas.openxmlformats.org/officeDocument/2006/relationships/hyperlink" Target="https://www.britannica.com/topic/accounting" TargetMode="External"/><Relationship Id="rId5" Type="http://schemas.openxmlformats.org/officeDocument/2006/relationships/hyperlink" Target="https://www.britannica.com/topic/auditing-accounting" TargetMode="External"/><Relationship Id="rId4" Type="http://schemas.openxmlformats.org/officeDocument/2006/relationships/hyperlink" Target="https://www.britannica.com/topic/Arthur-Anderse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merriam-webster.com/dictionary/illusion" TargetMode="External"/><Relationship Id="rId3" Type="http://schemas.openxmlformats.org/officeDocument/2006/relationships/hyperlink" Target="https://www.britannica.com/topic/Enron-Corp" TargetMode="External"/><Relationship Id="rId7" Type="http://schemas.openxmlformats.org/officeDocument/2006/relationships/hyperlink" Target="https://www.merriam-webster.com/dictionary/repercussions" TargetMode="External"/><Relationship Id="rId2" Type="http://schemas.openxmlformats.org/officeDocument/2006/relationships/hyperlink" Target="https://www.britannica.com/topic/bankruptcy" TargetMode="External"/><Relationship Id="rId1" Type="http://schemas.openxmlformats.org/officeDocument/2006/relationships/slideLayout" Target="../slideLayouts/slideLayout2.xml"/><Relationship Id="rId6" Type="http://schemas.openxmlformats.org/officeDocument/2006/relationships/hyperlink" Target="https://www.britannica.com/topic/accounting" TargetMode="External"/><Relationship Id="rId5" Type="http://schemas.openxmlformats.org/officeDocument/2006/relationships/hyperlink" Target="https://www.britannica.com/topic/auditing-accounting" TargetMode="External"/><Relationship Id="rId4" Type="http://schemas.openxmlformats.org/officeDocument/2006/relationships/hyperlink" Target="https://www.britannica.com/topic/Arthur-Anders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83DEC4-160F-8D45-928E-F904BB56AA6E}"/>
              </a:ext>
            </a:extLst>
          </p:cNvPr>
          <p:cNvSpPr txBox="1"/>
          <p:nvPr/>
        </p:nvSpPr>
        <p:spPr>
          <a:xfrm>
            <a:off x="576170" y="1554480"/>
            <a:ext cx="3383280" cy="400110"/>
          </a:xfrm>
          <a:prstGeom prst="rect">
            <a:avLst/>
          </a:prstGeom>
          <a:noFill/>
        </p:spPr>
        <p:txBody>
          <a:bodyPr wrap="square" rtlCol="0">
            <a:spAutoFit/>
          </a:bodyPr>
          <a:lstStyle/>
          <a:p>
            <a:r>
              <a:rPr lang="en" sz="2000" spc="300" dirty="0">
                <a:latin typeface="Arial" panose="020B0604020202020204" pitchFamily="34" charset="0"/>
                <a:cs typeface="Arial" panose="020B0604020202020204" pitchFamily="34" charset="0"/>
              </a:rPr>
              <a:t>Lesson 7</a:t>
            </a:r>
            <a:endParaRPr lang="ru-RU" sz="2000" spc="3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A12168F-BBB5-C845-B138-AB550A9E1E14}"/>
              </a:ext>
            </a:extLst>
          </p:cNvPr>
          <p:cNvSpPr txBox="1"/>
          <p:nvPr/>
        </p:nvSpPr>
        <p:spPr>
          <a:xfrm>
            <a:off x="576170" y="2351782"/>
            <a:ext cx="3053210" cy="1077218"/>
          </a:xfrm>
          <a:prstGeom prst="rect">
            <a:avLst/>
          </a:prstGeom>
          <a:noFill/>
        </p:spPr>
        <p:txBody>
          <a:bodyPr wrap="square" rtlCol="0">
            <a:spAutoFit/>
          </a:bodyPr>
          <a:lstStyle/>
          <a:p>
            <a:r>
              <a:rPr lang="en-US" sz="3200" b="1" dirty="0">
                <a:solidFill>
                  <a:srgbClr val="90292A"/>
                </a:solidFill>
                <a:latin typeface="Georgia" panose="02040502050405020303" pitchFamily="18" charset="0"/>
                <a:cs typeface="Arial" panose="020B0604020202020204" pitchFamily="34" charset="0"/>
              </a:rPr>
              <a:t>Finance for Management  </a:t>
            </a:r>
            <a:endParaRPr lang="en" sz="3200" b="1" dirty="0">
              <a:solidFill>
                <a:srgbClr val="90292A"/>
              </a:solidFill>
              <a:latin typeface="Georgia" panose="02040502050405020303" pitchFamily="18" charset="0"/>
              <a:cs typeface="Arial" panose="020B0604020202020204" pitchFamily="34" charset="0"/>
            </a:endParaRPr>
          </a:p>
        </p:txBody>
      </p:sp>
      <p:sp>
        <p:nvSpPr>
          <p:cNvPr id="6" name="TextBox 3">
            <a:extLst>
              <a:ext uri="{FF2B5EF4-FFF2-40B4-BE49-F238E27FC236}">
                <a16:creationId xmlns:a16="http://schemas.microsoft.com/office/drawing/2014/main" id="{73F0134C-C942-48C2-9107-7A12D8A8B7A7}"/>
              </a:ext>
            </a:extLst>
          </p:cNvPr>
          <p:cNvSpPr txBox="1"/>
          <p:nvPr/>
        </p:nvSpPr>
        <p:spPr>
          <a:xfrm>
            <a:off x="5830530" y="6156960"/>
            <a:ext cx="4159044" cy="307777"/>
          </a:xfrm>
          <a:prstGeom prst="rect">
            <a:avLst/>
          </a:prstGeom>
          <a:noFill/>
        </p:spPr>
        <p:txBody>
          <a:bodyPr wrap="square" rtlCol="0">
            <a:spAutoFit/>
          </a:bodyPr>
          <a:lstStyle/>
          <a:p>
            <a:r>
              <a:rPr lang="en" sz="1400" spc="300" dirty="0">
                <a:latin typeface="Arial" panose="020B0604020202020204" pitchFamily="34" charset="0"/>
                <a:cs typeface="Arial" panose="020B0604020202020204" pitchFamily="34" charset="0"/>
              </a:rPr>
              <a:t>Prof. Belkis M Reyes-Fernandez</a:t>
            </a:r>
            <a:endParaRPr lang="ru-RU" sz="1400"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796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8D278D1-DBA7-837A-B429-F9CF56D657A5}"/>
              </a:ext>
            </a:extLst>
          </p:cNvPr>
          <p:cNvSpPr txBox="1">
            <a:spLocks/>
          </p:cNvSpPr>
          <p:nvPr/>
        </p:nvSpPr>
        <p:spPr>
          <a:xfrm>
            <a:off x="6933381" y="162554"/>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Título 1">
            <a:extLst>
              <a:ext uri="{FF2B5EF4-FFF2-40B4-BE49-F238E27FC236}">
                <a16:creationId xmlns:a16="http://schemas.microsoft.com/office/drawing/2014/main" id="{3F4F2B2B-FBAF-5992-3B14-5283DD11974D}"/>
              </a:ext>
            </a:extLst>
          </p:cNvPr>
          <p:cNvSpPr txBox="1">
            <a:spLocks/>
          </p:cNvSpPr>
          <p:nvPr/>
        </p:nvSpPr>
        <p:spPr>
          <a:xfrm>
            <a:off x="609599" y="689015"/>
            <a:ext cx="7481915" cy="7822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r>
              <a:rPr lang="en-US" sz="1600" b="1" dirty="0">
                <a:solidFill>
                  <a:srgbClr val="90292A"/>
                </a:solidFill>
                <a:latin typeface="Georgia" panose="02040502050405020303" pitchFamily="18" charset="0"/>
                <a:cs typeface="Arial" panose="020B0604020202020204" pitchFamily="34" charset="0"/>
              </a:rPr>
              <a:t>Stakeholders of an Organization</a:t>
            </a:r>
            <a:endParaRPr lang="en-GB" sz="1600" b="1" dirty="0">
              <a:solidFill>
                <a:srgbClr val="90292A"/>
              </a:solidFill>
              <a:latin typeface="Arial" panose="020B0604020202020204" pitchFamily="34" charset="0"/>
              <a:cs typeface="Arial" panose="020B0604020202020204" pitchFamily="34" charset="0"/>
            </a:endParaRPr>
          </a:p>
          <a:p>
            <a:pPr algn="l"/>
            <a:r>
              <a:rPr lang="en-GB" sz="1400" b="1" dirty="0">
                <a:latin typeface="Arial" panose="020B0604020202020204" pitchFamily="34" charset="0"/>
                <a:cs typeface="Arial" panose="020B0604020202020204" pitchFamily="34" charset="0"/>
              </a:rPr>
              <a:t>The Agency Problem  </a:t>
            </a:r>
          </a:p>
        </p:txBody>
      </p:sp>
      <p:sp>
        <p:nvSpPr>
          <p:cNvPr id="6" name="Rectangle 1">
            <a:extLst>
              <a:ext uri="{FF2B5EF4-FFF2-40B4-BE49-F238E27FC236}">
                <a16:creationId xmlns:a16="http://schemas.microsoft.com/office/drawing/2014/main" id="{6C52DA3B-58FF-2D1F-857D-FC5E23187172}"/>
              </a:ext>
            </a:extLst>
          </p:cNvPr>
          <p:cNvSpPr>
            <a:spLocks noChangeArrowheads="1"/>
          </p:cNvSpPr>
          <p:nvPr/>
        </p:nvSpPr>
        <p:spPr bwMode="auto">
          <a:xfrm>
            <a:off x="884869" y="14005661"/>
            <a:ext cx="6931373" cy="23027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96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800" b="1" dirty="0"/>
              <a:t>Overview: Enron scandal:</a:t>
            </a:r>
            <a:br>
              <a:rPr lang="en-US" sz="800" b="1" dirty="0"/>
            </a:br>
            <a:r>
              <a:rPr lang="en-US" sz="800" dirty="0"/>
              <a:t>A series of events that resulted in the </a:t>
            </a:r>
            <a:r>
              <a:rPr lang="en-US" sz="800" dirty="0">
                <a:hlinkClick r:id="rId2"/>
              </a:rPr>
              <a:t>bankruptcy</a:t>
            </a:r>
            <a:r>
              <a:rPr lang="en-US" sz="800" dirty="0"/>
              <a:t> of the U.S. energy, commodities, and services company </a:t>
            </a:r>
            <a:r>
              <a:rPr lang="en-US" sz="800" dirty="0">
                <a:hlinkClick r:id="rId3"/>
              </a:rPr>
              <a:t>Enron Corporation</a:t>
            </a:r>
            <a:r>
              <a:rPr lang="en-US" sz="800" dirty="0"/>
              <a:t> and the dissolution of </a:t>
            </a:r>
            <a:r>
              <a:rPr lang="en-US" sz="800" dirty="0">
                <a:hlinkClick r:id="rId4"/>
              </a:rPr>
              <a:t>Arthur Andersen LLP</a:t>
            </a:r>
            <a:r>
              <a:rPr lang="en-US" sz="800" dirty="0"/>
              <a:t>, which had been one of the largest </a:t>
            </a:r>
            <a:r>
              <a:rPr lang="en-US" sz="800" dirty="0">
                <a:hlinkClick r:id="rId5"/>
              </a:rPr>
              <a:t>auditing</a:t>
            </a:r>
            <a:r>
              <a:rPr lang="en-US" sz="800" dirty="0"/>
              <a:t> and </a:t>
            </a:r>
            <a:r>
              <a:rPr lang="en-US" sz="800" dirty="0">
                <a:hlinkClick r:id="rId6"/>
              </a:rPr>
              <a:t>accounting</a:t>
            </a:r>
            <a:r>
              <a:rPr lang="en-US" sz="800" dirty="0"/>
              <a:t> companies in the world.</a:t>
            </a:r>
            <a:br>
              <a:rPr lang="en-US" sz="800" dirty="0"/>
            </a:br>
            <a:r>
              <a:rPr lang="en-US" sz="800" dirty="0"/>
              <a:t>The collapse of Enron, which held more than $60 billion in assets, involved one of the biggest </a:t>
            </a:r>
            <a:r>
              <a:rPr lang="en-US" sz="800" dirty="0">
                <a:hlinkClick r:id="rId2"/>
              </a:rPr>
              <a:t>bankruptcy</a:t>
            </a:r>
            <a:r>
              <a:rPr lang="en-US" sz="800" dirty="0"/>
              <a:t> filings in the history of the United States, and it generated much debate as well as legislation designed to improve accounting standards and practices, with long-lasting </a:t>
            </a:r>
            <a:r>
              <a:rPr lang="en-US" sz="800" dirty="0">
                <a:hlinkClick r:id="rId7"/>
              </a:rPr>
              <a:t>repercussions</a:t>
            </a:r>
            <a:r>
              <a:rPr lang="en-US" sz="800" dirty="0"/>
              <a:t> in the financial world.</a:t>
            </a:r>
            <a:br>
              <a:rPr lang="en-US" sz="800" dirty="0"/>
            </a:br>
            <a:r>
              <a:rPr lang="en-US" sz="800" dirty="0"/>
              <a:t> As the boom years came to an end and as Enron faced increased competition in the energy-trading business, the company’s profits shrank rapidly. </a:t>
            </a:r>
            <a:r>
              <a:rPr lang="en-US" sz="800" b="1" dirty="0"/>
              <a:t>Under pressure from shareholders</a:t>
            </a:r>
            <a:r>
              <a:rPr lang="en-US" sz="800" dirty="0"/>
              <a:t>, company executives began to rely on dubious accounting practices giving the </a:t>
            </a:r>
            <a:r>
              <a:rPr lang="en-US" sz="800" dirty="0">
                <a:hlinkClick r:id="rId8"/>
              </a:rPr>
              <a:t>illusion</a:t>
            </a:r>
            <a:r>
              <a:rPr lang="en-US" sz="800" dirty="0"/>
              <a:t> of higher current profits. Furthermore, Enron abused the practice by using SPEs as dump sites for its troubled assets. Transferring those assets to SPEs meant that they were kept off Enron’s books, </a:t>
            </a:r>
            <a:br>
              <a:rPr lang="en-US" sz="800" dirty="0"/>
            </a:br>
            <a:r>
              <a:rPr lang="en-US" sz="800" dirty="0"/>
              <a:t> </a:t>
            </a:r>
            <a:br>
              <a:rPr lang="en-US" sz="800" dirty="0"/>
            </a:br>
            <a:r>
              <a:rPr lang="en-US" sz="800" dirty="0"/>
              <a:t>From the standpoint of security analysts, they seem to wear two</a:t>
            </a:r>
            <a:br>
              <a:rPr lang="en-US" sz="800" dirty="0"/>
            </a:br>
            <a:r>
              <a:rPr lang="en-US" sz="800" dirty="0"/>
              <a:t>hats: one is that they are supposed to provide unbiased information</a:t>
            </a:r>
            <a:br>
              <a:rPr lang="en-US" sz="800" dirty="0"/>
            </a:br>
            <a:r>
              <a:rPr lang="en-US" sz="800" dirty="0"/>
              <a:t>to their customers (i.e., potential investors), and another one is</a:t>
            </a:r>
            <a:br>
              <a:rPr lang="en-US" sz="800" dirty="0"/>
            </a:br>
            <a:r>
              <a:rPr lang="en-US" sz="800" dirty="0"/>
              <a:t>that they were under the inﬂuence of their ﬁrms receiving fees for</a:t>
            </a:r>
            <a:br>
              <a:rPr lang="en-US" sz="800" dirty="0"/>
            </a:br>
            <a:r>
              <a:rPr lang="en-US" sz="800" dirty="0"/>
              <a:t>marketing securities of Enron. </a:t>
            </a:r>
          </a:p>
          <a:p>
            <a:r>
              <a:rPr lang="en-US" sz="800" dirty="0"/>
              <a:t>This presented a conﬂict of interest</a:t>
            </a:r>
            <a:br>
              <a:rPr lang="en-US" sz="800" dirty="0"/>
            </a:br>
            <a:r>
              <a:rPr lang="en-US" sz="800" dirty="0"/>
              <a:t>that the Enron management exploited for their advantage.   </a:t>
            </a:r>
          </a:p>
        </p:txBody>
      </p:sp>
      <p:sp>
        <p:nvSpPr>
          <p:cNvPr id="9" name="TextBox 5">
            <a:extLst>
              <a:ext uri="{FF2B5EF4-FFF2-40B4-BE49-F238E27FC236}">
                <a16:creationId xmlns:a16="http://schemas.microsoft.com/office/drawing/2014/main" id="{0772FE56-4501-B0BD-FFC7-2ECC7960AC68}"/>
              </a:ext>
            </a:extLst>
          </p:cNvPr>
          <p:cNvSpPr txBox="1"/>
          <p:nvPr/>
        </p:nvSpPr>
        <p:spPr>
          <a:xfrm>
            <a:off x="1213670" y="1827102"/>
            <a:ext cx="5617051" cy="2592377"/>
          </a:xfrm>
          <a:prstGeom prst="rect">
            <a:avLst/>
          </a:prstGeom>
          <a:noFill/>
        </p:spPr>
        <p:txBody>
          <a:bodyPr wrap="square" numCol="2" spcCol="216000" rtlCol="0">
            <a:spAutoFit/>
          </a:bodyPr>
          <a:lstStyle/>
          <a:p>
            <a:pPr lvl="0"/>
            <a:endParaRPr lang="en-US" sz="1246" b="1" i="1" dirty="0">
              <a:latin typeface="Arial" panose="020B0604020202020204" pitchFamily="34" charset="0"/>
              <a:cs typeface="Arial" panose="020B0604020202020204" pitchFamily="34" charset="0"/>
            </a:endParaRPr>
          </a:p>
          <a:p>
            <a:pPr lvl="1"/>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192"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r>
              <a:rPr lang="en-US" sz="1300" dirty="0">
                <a:latin typeface="Georgia" panose="02040502050405020303" pitchFamily="18" charset="0"/>
                <a:cs typeface="Arial" panose="020B0604020202020204" pitchFamily="34" charset="0"/>
              </a:rPr>
              <a:t> </a:t>
            </a: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p:txBody>
      </p:sp>
      <p:sp>
        <p:nvSpPr>
          <p:cNvPr id="10" name="Rectangle 1">
            <a:extLst>
              <a:ext uri="{FF2B5EF4-FFF2-40B4-BE49-F238E27FC236}">
                <a16:creationId xmlns:a16="http://schemas.microsoft.com/office/drawing/2014/main" id="{DC7ADFDB-27EE-6C87-E52A-9332A7E84BD0}"/>
              </a:ext>
            </a:extLst>
          </p:cNvPr>
          <p:cNvSpPr>
            <a:spLocks noChangeArrowheads="1"/>
          </p:cNvSpPr>
          <p:nvPr/>
        </p:nvSpPr>
        <p:spPr bwMode="auto">
          <a:xfrm>
            <a:off x="669500" y="1530541"/>
            <a:ext cx="6339334" cy="20873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96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en-US" sz="1300" dirty="0">
                <a:cs typeface="Arial" panose="020B0604020202020204" pitchFamily="34" charset="0"/>
              </a:rPr>
              <a:t>To mitigate the agency problem, businesses must address the following issues:</a:t>
            </a:r>
          </a:p>
          <a:p>
            <a:pPr marL="285750" indent="-285750">
              <a:buFont typeface="Arial" panose="020B0604020202020204" pitchFamily="34" charset="0"/>
              <a:buChar char="•"/>
            </a:pPr>
            <a:endParaRPr lang="en-US" sz="1300" dirty="0">
              <a:cs typeface="Arial" panose="020B0604020202020204" pitchFamily="34" charset="0"/>
            </a:endParaRPr>
          </a:p>
          <a:p>
            <a:pPr marL="804838" lvl="1" indent="-309553">
              <a:buFont typeface="Wingdings" panose="05000000000000000000" pitchFamily="2" charset="2"/>
              <a:buChar char="ü"/>
            </a:pPr>
            <a:r>
              <a:rPr lang="en-US" sz="1300" dirty="0">
                <a:cs typeface="Arial" panose="020B0604020202020204" pitchFamily="34" charset="0"/>
              </a:rPr>
              <a:t>Corporate governance</a:t>
            </a:r>
          </a:p>
          <a:p>
            <a:pPr marL="804838" lvl="1" indent="-309553">
              <a:buFont typeface="Wingdings" panose="05000000000000000000" pitchFamily="2" charset="2"/>
              <a:buChar char="ü"/>
            </a:pPr>
            <a:r>
              <a:rPr lang="en-US" sz="1300" dirty="0">
                <a:cs typeface="Arial" panose="020B0604020202020204" pitchFamily="34" charset="0"/>
              </a:rPr>
              <a:t>Full transparency</a:t>
            </a:r>
          </a:p>
          <a:p>
            <a:pPr marL="804838" lvl="1" indent="-309553">
              <a:buFont typeface="Wingdings" panose="05000000000000000000" pitchFamily="2" charset="2"/>
              <a:buChar char="ü"/>
            </a:pPr>
            <a:r>
              <a:rPr lang="en-US" sz="1300" dirty="0">
                <a:cs typeface="Arial" panose="020B0604020202020204" pitchFamily="34" charset="0"/>
              </a:rPr>
              <a:t>Placing restrictions on the agent's capabilities</a:t>
            </a:r>
          </a:p>
          <a:p>
            <a:pPr marL="804838" lvl="1" indent="-309553">
              <a:buFont typeface="Wingdings" panose="05000000000000000000" pitchFamily="2" charset="2"/>
              <a:buChar char="ü"/>
            </a:pPr>
            <a:r>
              <a:rPr lang="en-US" sz="1300" dirty="0">
                <a:cs typeface="Arial" panose="020B0604020202020204" pitchFamily="34" charset="0"/>
              </a:rPr>
              <a:t>Invest in monitoring </a:t>
            </a:r>
          </a:p>
          <a:p>
            <a:pPr marL="804838" lvl="1" indent="-309553">
              <a:buFont typeface="Wingdings" panose="05000000000000000000" pitchFamily="2" charset="2"/>
              <a:buChar char="ü"/>
            </a:pPr>
            <a:r>
              <a:rPr lang="en-US" sz="1300" dirty="0">
                <a:cs typeface="Arial" panose="020B0604020202020204" pitchFamily="34" charset="0"/>
              </a:rPr>
              <a:t>Tying the compensation structure to the wellbeing of the principal</a:t>
            </a:r>
          </a:p>
          <a:p>
            <a:pPr marL="185732" indent="-185732">
              <a:buFont typeface="Wingdings" panose="05000000000000000000" pitchFamily="2" charset="2"/>
              <a:buChar char="Ø"/>
            </a:pPr>
            <a:endParaRPr lang="en-US" sz="1300" dirty="0">
              <a:cs typeface="Arial" panose="020B0604020202020204" pitchFamily="34" charset="0"/>
            </a:endParaRPr>
          </a:p>
          <a:p>
            <a:r>
              <a:rPr lang="en-US" sz="1300" dirty="0">
                <a:cs typeface="Arial" panose="020B0604020202020204" pitchFamily="34" charset="0"/>
              </a:rPr>
              <a:t> </a:t>
            </a:r>
            <a:endParaRPr lang="en-US" sz="1300" b="1" dirty="0">
              <a:cs typeface="Arial" panose="020B0604020202020204" pitchFamily="34" charset="0"/>
            </a:endParaRPr>
          </a:p>
          <a:p>
            <a:endParaRPr lang="en-US" sz="1300" dirty="0">
              <a:cs typeface="Arial" panose="020B0604020202020204" pitchFamily="34" charset="0"/>
            </a:endParaRPr>
          </a:p>
        </p:txBody>
      </p:sp>
      <p:pic>
        <p:nvPicPr>
          <p:cNvPr id="13" name="Imagen 12">
            <a:extLst>
              <a:ext uri="{FF2B5EF4-FFF2-40B4-BE49-F238E27FC236}">
                <a16:creationId xmlns:a16="http://schemas.microsoft.com/office/drawing/2014/main" id="{4D7B785E-4568-11EE-50AC-2B4B0EC77BB7}"/>
              </a:ext>
            </a:extLst>
          </p:cNvPr>
          <p:cNvPicPr>
            <a:picLocks noChangeAspect="1"/>
          </p:cNvPicPr>
          <p:nvPr/>
        </p:nvPicPr>
        <p:blipFill>
          <a:blip r:embed="rId9"/>
          <a:stretch>
            <a:fillRect/>
          </a:stretch>
        </p:blipFill>
        <p:spPr>
          <a:xfrm>
            <a:off x="6306889" y="2588257"/>
            <a:ext cx="3383280" cy="2800046"/>
          </a:xfrm>
          <a:prstGeom prst="rect">
            <a:avLst/>
          </a:prstGeom>
        </p:spPr>
      </p:pic>
      <p:sp>
        <p:nvSpPr>
          <p:cNvPr id="14" name="Rectangle 1">
            <a:extLst>
              <a:ext uri="{FF2B5EF4-FFF2-40B4-BE49-F238E27FC236}">
                <a16:creationId xmlns:a16="http://schemas.microsoft.com/office/drawing/2014/main" id="{BF53B0DD-0F70-ADC3-8110-2EDE4A3E0C45}"/>
              </a:ext>
            </a:extLst>
          </p:cNvPr>
          <p:cNvSpPr/>
          <p:nvPr/>
        </p:nvSpPr>
        <p:spPr>
          <a:xfrm>
            <a:off x="5339742" y="6172539"/>
            <a:ext cx="4953000" cy="215444"/>
          </a:xfrm>
          <a:prstGeom prst="rect">
            <a:avLst/>
          </a:prstGeom>
        </p:spPr>
        <p:txBody>
          <a:bodyPr>
            <a:spAutoFit/>
          </a:bodyPr>
          <a:lstStyle/>
          <a:p>
            <a:r>
              <a:rPr lang="en-US" sz="800" dirty="0">
                <a:latin typeface="Arial" panose="020B0604020202020204" pitchFamily="34" charset="0"/>
                <a:cs typeface="Arial" panose="020B0604020202020204" pitchFamily="34" charset="0"/>
              </a:rPr>
              <a:t>https://corporatefinanceinstitute.com/resources/knowledge/other/principal-agent-problem/</a:t>
            </a:r>
          </a:p>
        </p:txBody>
      </p:sp>
      <p:pic>
        <p:nvPicPr>
          <p:cNvPr id="1025" name="Picture 1" descr="Reducing Agency Problems">
            <a:extLst>
              <a:ext uri="{FF2B5EF4-FFF2-40B4-BE49-F238E27FC236}">
                <a16:creationId xmlns:a16="http://schemas.microsoft.com/office/drawing/2014/main" id="{BEF0956A-4F8E-18D6-890E-F9103540CDE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3670" y="3677185"/>
            <a:ext cx="4378960" cy="116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71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8D278D1-DBA7-837A-B429-F9CF56D657A5}"/>
              </a:ext>
            </a:extLst>
          </p:cNvPr>
          <p:cNvSpPr txBox="1">
            <a:spLocks/>
          </p:cNvSpPr>
          <p:nvPr/>
        </p:nvSpPr>
        <p:spPr>
          <a:xfrm>
            <a:off x="6933381" y="162554"/>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Título 1">
            <a:extLst>
              <a:ext uri="{FF2B5EF4-FFF2-40B4-BE49-F238E27FC236}">
                <a16:creationId xmlns:a16="http://schemas.microsoft.com/office/drawing/2014/main" id="{3F4F2B2B-FBAF-5992-3B14-5283DD11974D}"/>
              </a:ext>
            </a:extLst>
          </p:cNvPr>
          <p:cNvSpPr txBox="1">
            <a:spLocks/>
          </p:cNvSpPr>
          <p:nvPr/>
        </p:nvSpPr>
        <p:spPr>
          <a:xfrm>
            <a:off x="609599" y="561794"/>
            <a:ext cx="7481915" cy="7822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r>
              <a:rPr lang="en-US" sz="1600" b="1" dirty="0">
                <a:solidFill>
                  <a:srgbClr val="90292A"/>
                </a:solidFill>
                <a:latin typeface="Georgia" panose="02040502050405020303" pitchFamily="18" charset="0"/>
                <a:cs typeface="Arial" panose="020B0604020202020204" pitchFamily="34" charset="0"/>
              </a:rPr>
              <a:t>Stakeholders of an Organization</a:t>
            </a:r>
            <a:endParaRPr lang="en-GB" sz="1600" b="1" dirty="0">
              <a:solidFill>
                <a:srgbClr val="90292A"/>
              </a:solidFill>
              <a:latin typeface="Arial" panose="020B0604020202020204" pitchFamily="34" charset="0"/>
              <a:cs typeface="Arial" panose="020B0604020202020204" pitchFamily="34" charset="0"/>
            </a:endParaRPr>
          </a:p>
          <a:p>
            <a:pPr algn="l"/>
            <a:r>
              <a:rPr lang="en-GB" sz="1400" b="1" dirty="0">
                <a:latin typeface="Arial" panose="020B0604020202020204" pitchFamily="34" charset="0"/>
                <a:cs typeface="Arial" panose="020B0604020202020204" pitchFamily="34" charset="0"/>
              </a:rPr>
              <a:t>The Role and Goals of the Finance Manager in a Corporation </a:t>
            </a:r>
          </a:p>
        </p:txBody>
      </p:sp>
      <p:sp>
        <p:nvSpPr>
          <p:cNvPr id="6" name="Rectangle 1">
            <a:extLst>
              <a:ext uri="{FF2B5EF4-FFF2-40B4-BE49-F238E27FC236}">
                <a16:creationId xmlns:a16="http://schemas.microsoft.com/office/drawing/2014/main" id="{6C52DA3B-58FF-2D1F-857D-FC5E23187172}"/>
              </a:ext>
            </a:extLst>
          </p:cNvPr>
          <p:cNvSpPr>
            <a:spLocks noChangeArrowheads="1"/>
          </p:cNvSpPr>
          <p:nvPr/>
        </p:nvSpPr>
        <p:spPr bwMode="auto">
          <a:xfrm>
            <a:off x="884869" y="14005661"/>
            <a:ext cx="6931373" cy="23027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96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800" b="1" dirty="0"/>
              <a:t>Overview: Enron scandal:</a:t>
            </a:r>
            <a:br>
              <a:rPr lang="en-US" sz="800" b="1" dirty="0"/>
            </a:br>
            <a:r>
              <a:rPr lang="en-US" sz="800" dirty="0"/>
              <a:t>A series of events that resulted in the </a:t>
            </a:r>
            <a:r>
              <a:rPr lang="en-US" sz="800" dirty="0">
                <a:hlinkClick r:id="rId2"/>
              </a:rPr>
              <a:t>bankruptcy</a:t>
            </a:r>
            <a:r>
              <a:rPr lang="en-US" sz="800" dirty="0"/>
              <a:t> of the U.S. energy, commodities, and services company </a:t>
            </a:r>
            <a:r>
              <a:rPr lang="en-US" sz="800" dirty="0">
                <a:hlinkClick r:id="rId3"/>
              </a:rPr>
              <a:t>Enron Corporation</a:t>
            </a:r>
            <a:r>
              <a:rPr lang="en-US" sz="800" dirty="0"/>
              <a:t> and the dissolution of </a:t>
            </a:r>
            <a:r>
              <a:rPr lang="en-US" sz="800" dirty="0">
                <a:hlinkClick r:id="rId4"/>
              </a:rPr>
              <a:t>Arthur Andersen LLP</a:t>
            </a:r>
            <a:r>
              <a:rPr lang="en-US" sz="800" dirty="0"/>
              <a:t>, which had been one of the largest </a:t>
            </a:r>
            <a:r>
              <a:rPr lang="en-US" sz="800" dirty="0">
                <a:hlinkClick r:id="rId5"/>
              </a:rPr>
              <a:t>auditing</a:t>
            </a:r>
            <a:r>
              <a:rPr lang="en-US" sz="800" dirty="0"/>
              <a:t> and </a:t>
            </a:r>
            <a:r>
              <a:rPr lang="en-US" sz="800" dirty="0">
                <a:hlinkClick r:id="rId6"/>
              </a:rPr>
              <a:t>accounting</a:t>
            </a:r>
            <a:r>
              <a:rPr lang="en-US" sz="800" dirty="0"/>
              <a:t> companies in the world.</a:t>
            </a:r>
            <a:br>
              <a:rPr lang="en-US" sz="800" dirty="0"/>
            </a:br>
            <a:r>
              <a:rPr lang="en-US" sz="800" dirty="0"/>
              <a:t>The collapse of Enron, which held more than $60 billion in assets, involved one of the biggest </a:t>
            </a:r>
            <a:r>
              <a:rPr lang="en-US" sz="800" dirty="0">
                <a:hlinkClick r:id="rId2"/>
              </a:rPr>
              <a:t>bankruptcy</a:t>
            </a:r>
            <a:r>
              <a:rPr lang="en-US" sz="800" dirty="0"/>
              <a:t> filings in the history of the United States, and it generated much debate as well as legislation designed to improve accounting standards and practices, with long-lasting </a:t>
            </a:r>
            <a:r>
              <a:rPr lang="en-US" sz="800" dirty="0">
                <a:hlinkClick r:id="rId7"/>
              </a:rPr>
              <a:t>repercussions</a:t>
            </a:r>
            <a:r>
              <a:rPr lang="en-US" sz="800" dirty="0"/>
              <a:t> in the financial world.</a:t>
            </a:r>
            <a:br>
              <a:rPr lang="en-US" sz="800" dirty="0"/>
            </a:br>
            <a:r>
              <a:rPr lang="en-US" sz="800" dirty="0"/>
              <a:t> As the boom years came to an end and as Enron faced increased competition in the energy-trading business, the company’s profits shrank rapidly. </a:t>
            </a:r>
            <a:r>
              <a:rPr lang="en-US" sz="800" b="1" dirty="0"/>
              <a:t>Under pressure from shareholders</a:t>
            </a:r>
            <a:r>
              <a:rPr lang="en-US" sz="800" dirty="0"/>
              <a:t>, company executives began to rely on dubious accounting practices giving the </a:t>
            </a:r>
            <a:r>
              <a:rPr lang="en-US" sz="800" dirty="0">
                <a:hlinkClick r:id="rId8"/>
              </a:rPr>
              <a:t>illusion</a:t>
            </a:r>
            <a:r>
              <a:rPr lang="en-US" sz="800" dirty="0"/>
              <a:t> of higher current profits. Furthermore, Enron abused the practice by using SPEs as dump sites for its troubled assets. Transferring those assets to SPEs meant that they were kept off Enron’s books, </a:t>
            </a:r>
            <a:br>
              <a:rPr lang="en-US" sz="800" dirty="0"/>
            </a:br>
            <a:r>
              <a:rPr lang="en-US" sz="800" dirty="0"/>
              <a:t> </a:t>
            </a:r>
            <a:br>
              <a:rPr lang="en-US" sz="800" dirty="0"/>
            </a:br>
            <a:r>
              <a:rPr lang="en-US" sz="800" dirty="0"/>
              <a:t>From the standpoint of security analysts, they seem to wear two</a:t>
            </a:r>
            <a:br>
              <a:rPr lang="en-US" sz="800" dirty="0"/>
            </a:br>
            <a:r>
              <a:rPr lang="en-US" sz="800" dirty="0"/>
              <a:t>hats: one is that they are supposed to provide unbiased information</a:t>
            </a:r>
            <a:br>
              <a:rPr lang="en-US" sz="800" dirty="0"/>
            </a:br>
            <a:r>
              <a:rPr lang="en-US" sz="800" dirty="0"/>
              <a:t>to their customers (i.e., potential investors), and another one is</a:t>
            </a:r>
            <a:br>
              <a:rPr lang="en-US" sz="800" dirty="0"/>
            </a:br>
            <a:r>
              <a:rPr lang="en-US" sz="800" dirty="0"/>
              <a:t>that they were under the inﬂuence of their ﬁrms receiving fees for</a:t>
            </a:r>
            <a:br>
              <a:rPr lang="en-US" sz="800" dirty="0"/>
            </a:br>
            <a:r>
              <a:rPr lang="en-US" sz="800" dirty="0"/>
              <a:t>marketing securities of Enron. </a:t>
            </a:r>
          </a:p>
          <a:p>
            <a:r>
              <a:rPr lang="en-US" sz="800" dirty="0"/>
              <a:t>This presented a conﬂict of interest</a:t>
            </a:r>
            <a:br>
              <a:rPr lang="en-US" sz="800" dirty="0"/>
            </a:br>
            <a:r>
              <a:rPr lang="en-US" sz="800" dirty="0"/>
              <a:t>that the Enron management exploited for their advantage.   </a:t>
            </a:r>
          </a:p>
        </p:txBody>
      </p:sp>
      <p:sp>
        <p:nvSpPr>
          <p:cNvPr id="9" name="TextBox 5">
            <a:extLst>
              <a:ext uri="{FF2B5EF4-FFF2-40B4-BE49-F238E27FC236}">
                <a16:creationId xmlns:a16="http://schemas.microsoft.com/office/drawing/2014/main" id="{0772FE56-4501-B0BD-FFC7-2ECC7960AC68}"/>
              </a:ext>
            </a:extLst>
          </p:cNvPr>
          <p:cNvSpPr txBox="1"/>
          <p:nvPr/>
        </p:nvSpPr>
        <p:spPr>
          <a:xfrm>
            <a:off x="1213670" y="1827102"/>
            <a:ext cx="5617051" cy="2592377"/>
          </a:xfrm>
          <a:prstGeom prst="rect">
            <a:avLst/>
          </a:prstGeom>
          <a:noFill/>
        </p:spPr>
        <p:txBody>
          <a:bodyPr wrap="square" numCol="2" spcCol="216000" rtlCol="0">
            <a:spAutoFit/>
          </a:bodyPr>
          <a:lstStyle/>
          <a:p>
            <a:pPr lvl="0"/>
            <a:endParaRPr lang="en-US" sz="1246" b="1" i="1" dirty="0">
              <a:latin typeface="Arial" panose="020B0604020202020204" pitchFamily="34" charset="0"/>
              <a:cs typeface="Arial" panose="020B0604020202020204" pitchFamily="34" charset="0"/>
            </a:endParaRPr>
          </a:p>
          <a:p>
            <a:pPr lvl="1"/>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192"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r>
              <a:rPr lang="en-US" sz="1300" dirty="0">
                <a:latin typeface="Georgia" panose="02040502050405020303" pitchFamily="18" charset="0"/>
                <a:cs typeface="Arial" panose="020B0604020202020204" pitchFamily="34" charset="0"/>
              </a:rPr>
              <a:t> </a:t>
            </a: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a:p>
            <a:pPr lvl="0"/>
            <a:endParaRPr lang="en-GB" sz="1246" dirty="0">
              <a:latin typeface="Arial" panose="020B0604020202020204" pitchFamily="34" charset="0"/>
              <a:cs typeface="Arial" panose="020B0604020202020204" pitchFamily="34" charset="0"/>
            </a:endParaRPr>
          </a:p>
        </p:txBody>
      </p:sp>
      <p:sp>
        <p:nvSpPr>
          <p:cNvPr id="10" name="Rectangle 1">
            <a:extLst>
              <a:ext uri="{FF2B5EF4-FFF2-40B4-BE49-F238E27FC236}">
                <a16:creationId xmlns:a16="http://schemas.microsoft.com/office/drawing/2014/main" id="{DC7ADFDB-27EE-6C87-E52A-9332A7E84BD0}"/>
              </a:ext>
            </a:extLst>
          </p:cNvPr>
          <p:cNvSpPr>
            <a:spLocks noChangeArrowheads="1"/>
          </p:cNvSpPr>
          <p:nvPr/>
        </p:nvSpPr>
        <p:spPr bwMode="auto">
          <a:xfrm>
            <a:off x="690410" y="1288294"/>
            <a:ext cx="7692032" cy="28567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96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en-US" sz="1200" b="1" dirty="0"/>
              <a:t>Oversee the financial health of an organization:</a:t>
            </a:r>
          </a:p>
          <a:p>
            <a:pPr marL="285750" indent="-285750">
              <a:buFont typeface="Arial" panose="020B0604020202020204" pitchFamily="34" charset="0"/>
              <a:buChar char="•"/>
            </a:pPr>
            <a:endParaRPr lang="en-US" sz="1200" dirty="0"/>
          </a:p>
          <a:p>
            <a:pPr marL="822183" lvl="1" indent="-285750">
              <a:buFont typeface="Wingdings" panose="05000000000000000000" pitchFamily="2" charset="2"/>
              <a:buChar char="ü"/>
            </a:pPr>
            <a:r>
              <a:rPr lang="en-US" sz="1200" dirty="0"/>
              <a:t>They generate financial reports.</a:t>
            </a:r>
          </a:p>
          <a:p>
            <a:pPr marL="822183" lvl="1" indent="-285750">
              <a:buFont typeface="Wingdings" panose="05000000000000000000" pitchFamily="2" charset="2"/>
              <a:buChar char="ü"/>
            </a:pPr>
            <a:r>
              <a:rPr lang="en-US" sz="1200" dirty="0"/>
              <a:t>Direct investment activities.</a:t>
            </a:r>
          </a:p>
          <a:p>
            <a:pPr marL="822183" lvl="1" indent="-285750">
              <a:buFont typeface="Wingdings" panose="05000000000000000000" pitchFamily="2" charset="2"/>
              <a:buChar char="ü"/>
            </a:pPr>
            <a:r>
              <a:rPr lang="en-US" sz="1200" dirty="0"/>
              <a:t>Create an organization's long-term financial goals. </a:t>
            </a:r>
          </a:p>
          <a:p>
            <a:pPr marL="822183" lvl="1" indent="-285750">
              <a:buFont typeface="Wingdings" panose="05000000000000000000" pitchFamily="2" charset="2"/>
              <a:buChar char="ü"/>
            </a:pPr>
            <a:r>
              <a:rPr lang="en-US" sz="1200" dirty="0"/>
              <a:t>Co-responsible for analyzing fiscal data.</a:t>
            </a:r>
          </a:p>
          <a:p>
            <a:pPr marL="822183" lvl="1" indent="-285750">
              <a:buFont typeface="Wingdings" panose="05000000000000000000" pitchFamily="2" charset="2"/>
              <a:buChar char="ü"/>
            </a:pPr>
            <a:r>
              <a:rPr lang="en-US" sz="1200" dirty="0"/>
              <a:t>Advising senior managers on any opportunities to maximize profits – business value.</a:t>
            </a:r>
          </a:p>
          <a:p>
            <a:endParaRPr lang="en-US" sz="1200" b="1" dirty="0"/>
          </a:p>
          <a:p>
            <a:pPr marL="285750" indent="-285750">
              <a:buFont typeface="Arial" panose="020B0604020202020204" pitchFamily="34" charset="0"/>
              <a:buChar char="•"/>
            </a:pPr>
            <a:r>
              <a:rPr lang="en-US" sz="1200" b="1" dirty="0"/>
              <a:t>Some specific responsibilities include:</a:t>
            </a:r>
          </a:p>
          <a:p>
            <a:pPr marL="285750" indent="-285750">
              <a:buFont typeface="Arial" panose="020B0604020202020204" pitchFamily="34" charset="0"/>
              <a:buChar char="•"/>
            </a:pPr>
            <a:endParaRPr lang="en-US" sz="1200" dirty="0"/>
          </a:p>
          <a:p>
            <a:pPr marL="822183" lvl="1" indent="-285750">
              <a:buFont typeface="Wingdings" panose="05000000000000000000" pitchFamily="2" charset="2"/>
              <a:buChar char="ü"/>
            </a:pPr>
            <a:r>
              <a:rPr lang="en-US" sz="1200" dirty="0"/>
              <a:t>Maintaining cash flow by reviewing banking activity and reconciling monthly reports.</a:t>
            </a:r>
          </a:p>
          <a:p>
            <a:pPr marL="822183" lvl="1" indent="-285750">
              <a:buFont typeface="Wingdings" panose="05000000000000000000" pitchFamily="2" charset="2"/>
              <a:buChar char="ü"/>
            </a:pPr>
            <a:r>
              <a:rPr lang="en-US" sz="1200" dirty="0"/>
              <a:t>Developing and interpreting databases and financial models.</a:t>
            </a:r>
          </a:p>
          <a:p>
            <a:pPr marL="822183" lvl="1" indent="-285750">
              <a:buFont typeface="Wingdings" panose="05000000000000000000" pitchFamily="2" charset="2"/>
              <a:buChar char="ü"/>
            </a:pPr>
            <a:r>
              <a:rPr lang="en-US" sz="1200" dirty="0"/>
              <a:t>Managing the company budget to maximize revenue and identify potential areas for savings.</a:t>
            </a:r>
          </a:p>
          <a:p>
            <a:pPr marL="822183" lvl="1" indent="-285750">
              <a:buFont typeface="Wingdings" panose="05000000000000000000" pitchFamily="2" charset="2"/>
              <a:buChar char="ü"/>
            </a:pPr>
            <a:r>
              <a:rPr lang="en-US" sz="1200" dirty="0"/>
              <a:t>Promoting process improvements in specified budget areas.</a:t>
            </a:r>
          </a:p>
          <a:p>
            <a:pPr marL="822183" lvl="1" indent="-285750">
              <a:buFont typeface="Wingdings" panose="05000000000000000000" pitchFamily="2" charset="2"/>
              <a:buChar char="ü"/>
            </a:pPr>
            <a:r>
              <a:rPr lang="en-US" sz="1200" dirty="0"/>
              <a:t>Implementing report production, productivity and quality standards.</a:t>
            </a:r>
          </a:p>
        </p:txBody>
      </p:sp>
    </p:spTree>
    <p:extLst>
      <p:ext uri="{BB962C8B-B14F-4D97-AF65-F5344CB8AC3E}">
        <p14:creationId xmlns:p14="http://schemas.microsoft.com/office/powerpoint/2010/main" val="249353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8D278D1-DBA7-837A-B429-F9CF56D657A5}"/>
              </a:ext>
            </a:extLst>
          </p:cNvPr>
          <p:cNvSpPr txBox="1">
            <a:spLocks/>
          </p:cNvSpPr>
          <p:nvPr/>
        </p:nvSpPr>
        <p:spPr>
          <a:xfrm>
            <a:off x="6933381" y="162554"/>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Título 1">
            <a:extLst>
              <a:ext uri="{FF2B5EF4-FFF2-40B4-BE49-F238E27FC236}">
                <a16:creationId xmlns:a16="http://schemas.microsoft.com/office/drawing/2014/main" id="{3F4F2B2B-FBAF-5992-3B14-5283DD11974D}"/>
              </a:ext>
            </a:extLst>
          </p:cNvPr>
          <p:cNvSpPr txBox="1">
            <a:spLocks/>
          </p:cNvSpPr>
          <p:nvPr/>
        </p:nvSpPr>
        <p:spPr>
          <a:xfrm>
            <a:off x="609599" y="426623"/>
            <a:ext cx="7481915" cy="7822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r>
              <a:rPr lang="en-US" sz="1600" b="1" dirty="0">
                <a:solidFill>
                  <a:srgbClr val="90292A"/>
                </a:solidFill>
                <a:latin typeface="Georgia" panose="02040502050405020303" pitchFamily="18" charset="0"/>
                <a:cs typeface="Arial" panose="020B0604020202020204" pitchFamily="34" charset="0"/>
              </a:rPr>
              <a:t>Stakeholders of an Organization</a:t>
            </a:r>
            <a:endParaRPr lang="en-GB" sz="1600" b="1" dirty="0">
              <a:solidFill>
                <a:srgbClr val="90292A"/>
              </a:solidFill>
              <a:latin typeface="Georgia" panose="02040502050405020303" pitchFamily="18" charset="0"/>
              <a:cs typeface="Arial" panose="020B0604020202020204" pitchFamily="34" charset="0"/>
            </a:endParaRPr>
          </a:p>
          <a:p>
            <a:pPr algn="l"/>
            <a:r>
              <a:rPr lang="en-GB" sz="1400" b="1" dirty="0">
                <a:latin typeface="Arial" panose="020B0604020202020204" pitchFamily="34" charset="0"/>
                <a:cs typeface="Arial" panose="020B0604020202020204" pitchFamily="34" charset="0"/>
              </a:rPr>
              <a:t>The Role and Goals of the Finance Manager in a Corporation </a:t>
            </a:r>
          </a:p>
        </p:txBody>
      </p:sp>
      <p:sp>
        <p:nvSpPr>
          <p:cNvPr id="6" name="Rectangle 1">
            <a:extLst>
              <a:ext uri="{FF2B5EF4-FFF2-40B4-BE49-F238E27FC236}">
                <a16:creationId xmlns:a16="http://schemas.microsoft.com/office/drawing/2014/main" id="{6C52DA3B-58FF-2D1F-857D-FC5E23187172}"/>
              </a:ext>
            </a:extLst>
          </p:cNvPr>
          <p:cNvSpPr>
            <a:spLocks noChangeArrowheads="1"/>
          </p:cNvSpPr>
          <p:nvPr/>
        </p:nvSpPr>
        <p:spPr bwMode="auto">
          <a:xfrm>
            <a:off x="884869" y="14005661"/>
            <a:ext cx="6931373" cy="23027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96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800" b="1" dirty="0"/>
              <a:t>Overview: Enron scandal:</a:t>
            </a:r>
            <a:br>
              <a:rPr lang="en-US" sz="800" b="1" dirty="0"/>
            </a:br>
            <a:r>
              <a:rPr lang="en-US" sz="800" dirty="0"/>
              <a:t>A series of events that resulted in the </a:t>
            </a:r>
            <a:r>
              <a:rPr lang="en-US" sz="800" dirty="0">
                <a:hlinkClick r:id="rId2"/>
              </a:rPr>
              <a:t>bankruptcy</a:t>
            </a:r>
            <a:r>
              <a:rPr lang="en-US" sz="800" dirty="0"/>
              <a:t> of the U.S. energy, commodities, and services company </a:t>
            </a:r>
            <a:r>
              <a:rPr lang="en-US" sz="800" dirty="0">
                <a:hlinkClick r:id="rId3"/>
              </a:rPr>
              <a:t>Enron Corporation</a:t>
            </a:r>
            <a:r>
              <a:rPr lang="en-US" sz="800" dirty="0"/>
              <a:t> and the dissolution of </a:t>
            </a:r>
            <a:r>
              <a:rPr lang="en-US" sz="800" dirty="0">
                <a:hlinkClick r:id="rId4"/>
              </a:rPr>
              <a:t>Arthur Andersen LLP</a:t>
            </a:r>
            <a:r>
              <a:rPr lang="en-US" sz="800" dirty="0"/>
              <a:t>, which had been one of the largest </a:t>
            </a:r>
            <a:r>
              <a:rPr lang="en-US" sz="800" dirty="0">
                <a:hlinkClick r:id="rId5"/>
              </a:rPr>
              <a:t>auditing</a:t>
            </a:r>
            <a:r>
              <a:rPr lang="en-US" sz="800" dirty="0"/>
              <a:t> and </a:t>
            </a:r>
            <a:r>
              <a:rPr lang="en-US" sz="800" dirty="0">
                <a:hlinkClick r:id="rId6"/>
              </a:rPr>
              <a:t>accounting</a:t>
            </a:r>
            <a:r>
              <a:rPr lang="en-US" sz="800" dirty="0"/>
              <a:t> companies in the world.</a:t>
            </a:r>
            <a:br>
              <a:rPr lang="en-US" sz="800" dirty="0"/>
            </a:br>
            <a:r>
              <a:rPr lang="en-US" sz="800" dirty="0"/>
              <a:t>The collapse of Enron, which held more than $60 billion in assets, involved one of the biggest </a:t>
            </a:r>
            <a:r>
              <a:rPr lang="en-US" sz="800" dirty="0">
                <a:hlinkClick r:id="rId2"/>
              </a:rPr>
              <a:t>bankruptcy</a:t>
            </a:r>
            <a:r>
              <a:rPr lang="en-US" sz="800" dirty="0"/>
              <a:t> filings in the history of the United States, and it generated much debate as well as legislation designed to improve accounting standards and practices, with long-lasting </a:t>
            </a:r>
            <a:r>
              <a:rPr lang="en-US" sz="800" dirty="0">
                <a:hlinkClick r:id="rId7"/>
              </a:rPr>
              <a:t>repercussions</a:t>
            </a:r>
            <a:r>
              <a:rPr lang="en-US" sz="800" dirty="0"/>
              <a:t> in the financial world.</a:t>
            </a:r>
            <a:br>
              <a:rPr lang="en-US" sz="800" dirty="0"/>
            </a:br>
            <a:r>
              <a:rPr lang="en-US" sz="800" dirty="0"/>
              <a:t> As the boom years came to an end and as Enron faced increased competition in the energy-trading business, the company’s profits shrank rapidly. </a:t>
            </a:r>
            <a:r>
              <a:rPr lang="en-US" sz="800" b="1" dirty="0"/>
              <a:t>Under pressure from shareholders</a:t>
            </a:r>
            <a:r>
              <a:rPr lang="en-US" sz="800" dirty="0"/>
              <a:t>, company executives began to rely on dubious accounting practices giving the </a:t>
            </a:r>
            <a:r>
              <a:rPr lang="en-US" sz="800" dirty="0">
                <a:hlinkClick r:id="rId8"/>
              </a:rPr>
              <a:t>illusion</a:t>
            </a:r>
            <a:r>
              <a:rPr lang="en-US" sz="800" dirty="0"/>
              <a:t> of higher current profits. Furthermore, Enron abused the practice by using SPEs as dump sites for its troubled assets. Transferring those assets to SPEs meant that they were kept off Enron’s books, </a:t>
            </a:r>
            <a:br>
              <a:rPr lang="en-US" sz="800" dirty="0"/>
            </a:br>
            <a:r>
              <a:rPr lang="en-US" sz="800" dirty="0"/>
              <a:t> </a:t>
            </a:r>
            <a:br>
              <a:rPr lang="en-US" sz="800" dirty="0"/>
            </a:br>
            <a:r>
              <a:rPr lang="en-US" sz="800" dirty="0"/>
              <a:t>From the standpoint of security analysts, they seem to wear two</a:t>
            </a:r>
            <a:br>
              <a:rPr lang="en-US" sz="800" dirty="0"/>
            </a:br>
            <a:r>
              <a:rPr lang="en-US" sz="800" dirty="0"/>
              <a:t>hats: one is that they are supposed to provide unbiased information</a:t>
            </a:r>
            <a:br>
              <a:rPr lang="en-US" sz="800" dirty="0"/>
            </a:br>
            <a:r>
              <a:rPr lang="en-US" sz="800" dirty="0"/>
              <a:t>to their customers (i.e., potential investors), and another one is</a:t>
            </a:r>
            <a:br>
              <a:rPr lang="en-US" sz="800" dirty="0"/>
            </a:br>
            <a:r>
              <a:rPr lang="en-US" sz="800" dirty="0"/>
              <a:t>that they were under the inﬂuence of their ﬁrms receiving fees for</a:t>
            </a:r>
            <a:br>
              <a:rPr lang="en-US" sz="800" dirty="0"/>
            </a:br>
            <a:r>
              <a:rPr lang="en-US" sz="800" dirty="0"/>
              <a:t>marketing securities of Enron. </a:t>
            </a:r>
          </a:p>
          <a:p>
            <a:r>
              <a:rPr lang="en-US" sz="800" dirty="0"/>
              <a:t>This presented a conﬂict of interest</a:t>
            </a:r>
            <a:br>
              <a:rPr lang="en-US" sz="800" dirty="0"/>
            </a:br>
            <a:r>
              <a:rPr lang="en-US" sz="800" dirty="0"/>
              <a:t>that the Enron management exploited for their advantage.   </a:t>
            </a:r>
          </a:p>
        </p:txBody>
      </p:sp>
      <p:sp>
        <p:nvSpPr>
          <p:cNvPr id="4" name="CuadroTexto 3">
            <a:extLst>
              <a:ext uri="{FF2B5EF4-FFF2-40B4-BE49-F238E27FC236}">
                <a16:creationId xmlns:a16="http://schemas.microsoft.com/office/drawing/2014/main" id="{B23BBC0C-697F-FC06-EEB6-53B13A4FCE2E}"/>
              </a:ext>
            </a:extLst>
          </p:cNvPr>
          <p:cNvSpPr txBox="1"/>
          <p:nvPr/>
        </p:nvSpPr>
        <p:spPr>
          <a:xfrm>
            <a:off x="609599" y="1020605"/>
            <a:ext cx="8280401" cy="3046988"/>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Provide information to answer some of the strategic and tactical questions like:</a:t>
            </a:r>
          </a:p>
          <a:p>
            <a:pPr marL="185732" indent="-185732">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781035"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In what long-lived assets should the firm invest?  </a:t>
            </a:r>
          </a:p>
          <a:p>
            <a:pPr marL="781035"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How can the firm raise cash for required capital expenditures?  </a:t>
            </a:r>
          </a:p>
          <a:p>
            <a:pPr marL="781035"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How should short-term operating cash flows be managed?</a:t>
            </a:r>
          </a:p>
          <a:p>
            <a:pPr marL="781035"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What should be the size of firm?</a:t>
            </a:r>
          </a:p>
          <a:p>
            <a:pPr marL="781035"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In which assets / projects funds should be invested?</a:t>
            </a:r>
          </a:p>
          <a:p>
            <a:pPr marL="781035"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Investments in which assets / projects should be reduced or discon­tinued?</a:t>
            </a:r>
          </a:p>
          <a:p>
            <a:pPr marL="781035" lvl="1" indent="-28575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Balance Risk-Return Trade-Off – The higher the risk, higher the return and the lower the risk, lower the return.</a:t>
            </a:r>
          </a:p>
          <a:p>
            <a:pPr marL="781035" lvl="1" indent="-28575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 finance manager seeks to select projects / assets which:</a:t>
            </a:r>
            <a:r>
              <a:rPr lang="en-US" sz="1200" dirty="0">
                <a:solidFill>
                  <a:srgbClr val="424142"/>
                </a:solidFill>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Minimize the risk for given level of return or</a:t>
            </a:r>
            <a:r>
              <a:rPr lang="en-US" sz="1200" dirty="0">
                <a:solidFill>
                  <a:srgbClr val="424142"/>
                </a:solidFill>
                <a:latin typeface="Arial" panose="020B0604020202020204" pitchFamily="34" charset="0"/>
                <a:cs typeface="Arial" panose="020B0604020202020204" pitchFamily="34" charset="0"/>
              </a:rPr>
              <a:t> m</a:t>
            </a:r>
            <a:r>
              <a:rPr lang="en-US" sz="1200" dirty="0">
                <a:solidFill>
                  <a:srgbClr val="000000"/>
                </a:solidFill>
                <a:latin typeface="Arial" panose="020B0604020202020204" pitchFamily="34" charset="0"/>
                <a:cs typeface="Arial" panose="020B0604020202020204" pitchFamily="34" charset="0"/>
              </a:rPr>
              <a:t>aximize return for given degree of risk</a:t>
            </a:r>
          </a:p>
          <a:p>
            <a:pPr marL="781035" lvl="1"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Responsible for the Business </a:t>
            </a:r>
            <a:r>
              <a:rPr lang="en-GB" sz="1200" u="sng" dirty="0">
                <a:latin typeface="Arial" panose="020B0604020202020204" pitchFamily="34" charset="0"/>
                <a:cs typeface="Arial" panose="020B0604020202020204" pitchFamily="34" charset="0"/>
              </a:rPr>
              <a:t>Cash Flows</a:t>
            </a:r>
            <a:r>
              <a:rPr lang="en-GB" sz="1200" dirty="0">
                <a:latin typeface="Arial" panose="020B0604020202020204" pitchFamily="34" charset="0"/>
                <a:cs typeface="Arial" panose="020B0604020202020204" pitchFamily="34" charset="0"/>
              </a:rPr>
              <a:t>: </a:t>
            </a:r>
          </a:p>
          <a:p>
            <a:pPr marL="781035" lvl="1" indent="-285750">
              <a:buFont typeface="Arial" panose="020B0604020202020204" pitchFamily="34" charset="0"/>
              <a:buChar char="•"/>
            </a:pPr>
            <a:endParaRPr lang="en-US" sz="1200" dirty="0">
              <a:solidFill>
                <a:srgbClr val="424142"/>
              </a:solidFill>
              <a:latin typeface="Arial" panose="020B0604020202020204" pitchFamily="34" charset="0"/>
              <a:cs typeface="Arial" panose="020B0604020202020204" pitchFamily="34" charset="0"/>
            </a:endParaRPr>
          </a:p>
          <a:p>
            <a:pPr marL="781035" lvl="1"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781035" lvl="1" indent="-285750">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E141BA8F-C6FF-446B-BEEF-B0C5B45B88D4}"/>
              </a:ext>
            </a:extLst>
          </p:cNvPr>
          <p:cNvSpPr txBox="1"/>
          <p:nvPr/>
        </p:nvSpPr>
        <p:spPr>
          <a:xfrm>
            <a:off x="0" y="3432399"/>
            <a:ext cx="8280401" cy="1569660"/>
          </a:xfrm>
          <a:prstGeom prst="rect">
            <a:avLst/>
          </a:prstGeom>
          <a:noFill/>
        </p:spPr>
        <p:txBody>
          <a:bodyPr wrap="square">
            <a:spAutoFit/>
          </a:bodyPr>
          <a:lstStyle/>
          <a:p>
            <a:endParaRPr lang="en-GB" sz="1200" dirty="0">
              <a:latin typeface="Arial" panose="020B0604020202020204" pitchFamily="34" charset="0"/>
              <a:cs typeface="Arial" panose="020B0604020202020204" pitchFamily="34" charset="0"/>
            </a:endParaRPr>
          </a:p>
          <a:p>
            <a:pPr marL="1176301" lvl="2" indent="-185732">
              <a:buFont typeface="Wingdings" panose="05000000000000000000" pitchFamily="2" charset="2"/>
              <a:buChar char="ü"/>
            </a:pPr>
            <a:r>
              <a:rPr lang="en-GB" sz="1200" dirty="0">
                <a:latin typeface="Arial" panose="020B0604020202020204" pitchFamily="34" charset="0"/>
                <a:cs typeface="Arial" panose="020B0604020202020204" pitchFamily="34" charset="0"/>
              </a:rPr>
              <a:t>The most important job of a financial manager is to create value from the firm’s capital budgeting, financing, and net working capital activities.</a:t>
            </a:r>
          </a:p>
          <a:p>
            <a:pPr marL="1176301" lvl="2" indent="-185732">
              <a:buFont typeface="Wingdings" panose="05000000000000000000" pitchFamily="2" charset="2"/>
              <a:buChar char="ü"/>
            </a:pPr>
            <a:r>
              <a:rPr lang="en-GB" sz="1200" dirty="0">
                <a:latin typeface="Arial" panose="020B0604020202020204" pitchFamily="34" charset="0"/>
                <a:cs typeface="Arial" panose="020B0604020202020204" pitchFamily="34" charset="0"/>
              </a:rPr>
              <a:t>To create value the firm must create more cash flow than it uses: </a:t>
            </a:r>
          </a:p>
          <a:p>
            <a:pPr marL="1671586" lvl="3" indent="-185732">
              <a:buFont typeface="Wingdings" panose="05000000000000000000" pitchFamily="2" charset="2"/>
              <a:buChar char="v"/>
            </a:pPr>
            <a:r>
              <a:rPr lang="en-GB" sz="1200" dirty="0">
                <a:latin typeface="Arial" panose="020B0604020202020204" pitchFamily="34" charset="0"/>
                <a:cs typeface="Arial" panose="020B0604020202020204" pitchFamily="34" charset="0"/>
              </a:rPr>
              <a:t>Buy assets that generate more cash than they cost.</a:t>
            </a:r>
          </a:p>
          <a:p>
            <a:pPr marL="1671586" lvl="3" indent="-185732">
              <a:buFont typeface="Wingdings" panose="05000000000000000000" pitchFamily="2" charset="2"/>
              <a:buChar char="v"/>
            </a:pPr>
            <a:r>
              <a:rPr lang="en-GB" sz="1200" dirty="0">
                <a:latin typeface="Arial" panose="020B0604020202020204" pitchFamily="34" charset="0"/>
                <a:cs typeface="Arial" panose="020B0604020202020204" pitchFamily="34" charset="0"/>
              </a:rPr>
              <a:t>Sell bonds and stocks and other financial instruments that raise more cash than they cost.</a:t>
            </a:r>
          </a:p>
          <a:p>
            <a:pPr marL="1671586" lvl="3" indent="-185732">
              <a:buFont typeface="Wingdings" panose="05000000000000000000" pitchFamily="2" charset="2"/>
              <a:buChar char="v"/>
            </a:pPr>
            <a:r>
              <a:rPr lang="en-US" sz="1200" dirty="0">
                <a:latin typeface="Arial" panose="020B0604020202020204" pitchFamily="34" charset="0"/>
                <a:cs typeface="Arial" panose="020B0604020202020204" pitchFamily="34" charset="0"/>
              </a:rPr>
              <a:t>Financial goals: Business sustainability, avoid financial distress and bankruptcy, maximize sales and market share, minimize costs, maximize profits.</a:t>
            </a:r>
          </a:p>
        </p:txBody>
      </p:sp>
    </p:spTree>
    <p:extLst>
      <p:ext uri="{BB962C8B-B14F-4D97-AF65-F5344CB8AC3E}">
        <p14:creationId xmlns:p14="http://schemas.microsoft.com/office/powerpoint/2010/main" val="201338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8D278D1-DBA7-837A-B429-F9CF56D657A5}"/>
              </a:ext>
            </a:extLst>
          </p:cNvPr>
          <p:cNvSpPr txBox="1">
            <a:spLocks/>
          </p:cNvSpPr>
          <p:nvPr/>
        </p:nvSpPr>
        <p:spPr>
          <a:xfrm>
            <a:off x="6933381" y="162554"/>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Título 1">
            <a:extLst>
              <a:ext uri="{FF2B5EF4-FFF2-40B4-BE49-F238E27FC236}">
                <a16:creationId xmlns:a16="http://schemas.microsoft.com/office/drawing/2014/main" id="{3F4F2B2B-FBAF-5992-3B14-5283DD11974D}"/>
              </a:ext>
            </a:extLst>
          </p:cNvPr>
          <p:cNvSpPr txBox="1">
            <a:spLocks/>
          </p:cNvSpPr>
          <p:nvPr/>
        </p:nvSpPr>
        <p:spPr>
          <a:xfrm>
            <a:off x="609599" y="689015"/>
            <a:ext cx="7481915" cy="7822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r>
              <a:rPr lang="en-US" sz="1600" b="1" dirty="0">
                <a:solidFill>
                  <a:srgbClr val="90292A"/>
                </a:solidFill>
                <a:latin typeface="Georgia" panose="02040502050405020303" pitchFamily="18" charset="0"/>
                <a:cs typeface="Arial" panose="020B0604020202020204" pitchFamily="34" charset="0"/>
              </a:rPr>
              <a:t>Stakeholders of an Organization</a:t>
            </a:r>
            <a:endParaRPr lang="en-GB" sz="1600" dirty="0">
              <a:solidFill>
                <a:srgbClr val="90292A"/>
              </a:solidFill>
              <a:latin typeface="Georgia" panose="02040502050405020303" pitchFamily="18" charset="0"/>
              <a:cs typeface="Arial" panose="020B0604020202020204" pitchFamily="34" charset="0"/>
            </a:endParaRPr>
          </a:p>
          <a:p>
            <a:pPr algn="l"/>
            <a:r>
              <a:rPr lang="en-GB" sz="1400" b="1" dirty="0">
                <a:latin typeface="Arial" panose="020B0604020202020204" pitchFamily="34" charset="0"/>
                <a:cs typeface="Arial" panose="020B0604020202020204" pitchFamily="34" charset="0"/>
              </a:rPr>
              <a:t>The Role and Goals of the Finance Manager in a Corporation </a:t>
            </a:r>
          </a:p>
        </p:txBody>
      </p:sp>
      <p:sp>
        <p:nvSpPr>
          <p:cNvPr id="6" name="Rectangle 1">
            <a:extLst>
              <a:ext uri="{FF2B5EF4-FFF2-40B4-BE49-F238E27FC236}">
                <a16:creationId xmlns:a16="http://schemas.microsoft.com/office/drawing/2014/main" id="{6C52DA3B-58FF-2D1F-857D-FC5E23187172}"/>
              </a:ext>
            </a:extLst>
          </p:cNvPr>
          <p:cNvSpPr>
            <a:spLocks noChangeArrowheads="1"/>
          </p:cNvSpPr>
          <p:nvPr/>
        </p:nvSpPr>
        <p:spPr bwMode="auto">
          <a:xfrm>
            <a:off x="884869" y="14005661"/>
            <a:ext cx="6931373" cy="23027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96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800" b="1" dirty="0"/>
              <a:t>Overview: Enron scandal:</a:t>
            </a:r>
            <a:br>
              <a:rPr lang="en-US" sz="800" b="1" dirty="0"/>
            </a:br>
            <a:r>
              <a:rPr lang="en-US" sz="800" dirty="0"/>
              <a:t>A series of events that resulted in the </a:t>
            </a:r>
            <a:r>
              <a:rPr lang="en-US" sz="800" dirty="0">
                <a:hlinkClick r:id="rId2"/>
              </a:rPr>
              <a:t>bankruptcy</a:t>
            </a:r>
            <a:r>
              <a:rPr lang="en-US" sz="800" dirty="0"/>
              <a:t> of the U.S. energy, commodities, and services company </a:t>
            </a:r>
            <a:r>
              <a:rPr lang="en-US" sz="800" dirty="0">
                <a:hlinkClick r:id="rId3"/>
              </a:rPr>
              <a:t>Enron Corporation</a:t>
            </a:r>
            <a:r>
              <a:rPr lang="en-US" sz="800" dirty="0"/>
              <a:t> and the dissolution of </a:t>
            </a:r>
            <a:r>
              <a:rPr lang="en-US" sz="800" dirty="0">
                <a:hlinkClick r:id="rId4"/>
              </a:rPr>
              <a:t>Arthur Andersen LLP</a:t>
            </a:r>
            <a:r>
              <a:rPr lang="en-US" sz="800" dirty="0"/>
              <a:t>, which had been one of the largest </a:t>
            </a:r>
            <a:r>
              <a:rPr lang="en-US" sz="800" dirty="0">
                <a:hlinkClick r:id="rId5"/>
              </a:rPr>
              <a:t>auditing</a:t>
            </a:r>
            <a:r>
              <a:rPr lang="en-US" sz="800" dirty="0"/>
              <a:t> and </a:t>
            </a:r>
            <a:r>
              <a:rPr lang="en-US" sz="800" dirty="0">
                <a:hlinkClick r:id="rId6"/>
              </a:rPr>
              <a:t>accounting</a:t>
            </a:r>
            <a:r>
              <a:rPr lang="en-US" sz="800" dirty="0"/>
              <a:t> companies in the world.</a:t>
            </a:r>
            <a:br>
              <a:rPr lang="en-US" sz="800" dirty="0"/>
            </a:br>
            <a:r>
              <a:rPr lang="en-US" sz="800" dirty="0"/>
              <a:t>The collapse of Enron, which held more than $60 billion in assets, involved one of the biggest </a:t>
            </a:r>
            <a:r>
              <a:rPr lang="en-US" sz="800" dirty="0">
                <a:hlinkClick r:id="rId2"/>
              </a:rPr>
              <a:t>bankruptcy</a:t>
            </a:r>
            <a:r>
              <a:rPr lang="en-US" sz="800" dirty="0"/>
              <a:t> filings in the history of the United States, and it generated much debate as well as legislation designed to improve accounting standards and practices, with long-lasting </a:t>
            </a:r>
            <a:r>
              <a:rPr lang="en-US" sz="800" dirty="0">
                <a:hlinkClick r:id="rId7"/>
              </a:rPr>
              <a:t>repercussions</a:t>
            </a:r>
            <a:r>
              <a:rPr lang="en-US" sz="800" dirty="0"/>
              <a:t> in the financial world.</a:t>
            </a:r>
            <a:br>
              <a:rPr lang="en-US" sz="800" dirty="0"/>
            </a:br>
            <a:r>
              <a:rPr lang="en-US" sz="800" dirty="0"/>
              <a:t> As the boom years came to an end and as Enron faced increased competition in the energy-trading business, the company’s profits shrank rapidly. </a:t>
            </a:r>
            <a:r>
              <a:rPr lang="en-US" sz="800" b="1" dirty="0"/>
              <a:t>Under pressure from shareholders</a:t>
            </a:r>
            <a:r>
              <a:rPr lang="en-US" sz="800" dirty="0"/>
              <a:t>, company executives began to rely on dubious accounting practices giving the </a:t>
            </a:r>
            <a:r>
              <a:rPr lang="en-US" sz="800" dirty="0">
                <a:hlinkClick r:id="rId8"/>
              </a:rPr>
              <a:t>illusion</a:t>
            </a:r>
            <a:r>
              <a:rPr lang="en-US" sz="800" dirty="0"/>
              <a:t> of higher current profits. Furthermore, Enron abused the practice by using SPEs as dump sites for its troubled assets. Transferring those assets to SPEs meant that they were kept off Enron’s books, </a:t>
            </a:r>
            <a:br>
              <a:rPr lang="en-US" sz="800" dirty="0"/>
            </a:br>
            <a:r>
              <a:rPr lang="en-US" sz="800" dirty="0"/>
              <a:t> </a:t>
            </a:r>
            <a:br>
              <a:rPr lang="en-US" sz="800" dirty="0"/>
            </a:br>
            <a:r>
              <a:rPr lang="en-US" sz="800" dirty="0"/>
              <a:t>From the standpoint of security analysts, they seem to wear two</a:t>
            </a:r>
            <a:br>
              <a:rPr lang="en-US" sz="800" dirty="0"/>
            </a:br>
            <a:r>
              <a:rPr lang="en-US" sz="800" dirty="0"/>
              <a:t>hats: one is that they are supposed to provide unbiased information</a:t>
            </a:r>
            <a:br>
              <a:rPr lang="en-US" sz="800" dirty="0"/>
            </a:br>
            <a:r>
              <a:rPr lang="en-US" sz="800" dirty="0"/>
              <a:t>to their customers (i.e., potential investors), and another one is</a:t>
            </a:r>
            <a:br>
              <a:rPr lang="en-US" sz="800" dirty="0"/>
            </a:br>
            <a:r>
              <a:rPr lang="en-US" sz="800" dirty="0"/>
              <a:t>that they were under the inﬂuence of their ﬁrms receiving fees for</a:t>
            </a:r>
            <a:br>
              <a:rPr lang="en-US" sz="800" dirty="0"/>
            </a:br>
            <a:r>
              <a:rPr lang="en-US" sz="800" dirty="0"/>
              <a:t>marketing securities of Enron. </a:t>
            </a:r>
          </a:p>
          <a:p>
            <a:r>
              <a:rPr lang="en-US" sz="800" dirty="0"/>
              <a:t>This presented a conﬂict of interest</a:t>
            </a:r>
            <a:br>
              <a:rPr lang="en-US" sz="800" dirty="0"/>
            </a:br>
            <a:r>
              <a:rPr lang="en-US" sz="800" dirty="0"/>
              <a:t>that the Enron management exploited for their advantage.   </a:t>
            </a:r>
          </a:p>
        </p:txBody>
      </p:sp>
      <p:sp>
        <p:nvSpPr>
          <p:cNvPr id="10" name="Rectangle 1">
            <a:extLst>
              <a:ext uri="{FF2B5EF4-FFF2-40B4-BE49-F238E27FC236}">
                <a16:creationId xmlns:a16="http://schemas.microsoft.com/office/drawing/2014/main" id="{DC7ADFDB-27EE-6C87-E52A-9332A7E84BD0}"/>
              </a:ext>
            </a:extLst>
          </p:cNvPr>
          <p:cNvSpPr>
            <a:spLocks noChangeArrowheads="1"/>
          </p:cNvSpPr>
          <p:nvPr/>
        </p:nvSpPr>
        <p:spPr bwMode="auto">
          <a:xfrm>
            <a:off x="755558" y="1422072"/>
            <a:ext cx="5523322" cy="3022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96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b="1" dirty="0"/>
              <a:t>Long- term Financial Planning and Decision-Making</a:t>
            </a:r>
          </a:p>
        </p:txBody>
      </p:sp>
      <p:sp>
        <p:nvSpPr>
          <p:cNvPr id="12" name="CuadroTexto 11">
            <a:extLst>
              <a:ext uri="{FF2B5EF4-FFF2-40B4-BE49-F238E27FC236}">
                <a16:creationId xmlns:a16="http://schemas.microsoft.com/office/drawing/2014/main" id="{B4DC13AB-BBE2-05D0-14FD-E520FD0F4BED}"/>
              </a:ext>
            </a:extLst>
          </p:cNvPr>
          <p:cNvSpPr txBox="1"/>
          <p:nvPr/>
        </p:nvSpPr>
        <p:spPr>
          <a:xfrm>
            <a:off x="755558" y="1724318"/>
            <a:ext cx="8801100" cy="3785652"/>
          </a:xfrm>
          <a:prstGeom prst="rect">
            <a:avLst/>
          </a:prstGeom>
          <a:noFill/>
        </p:spPr>
        <p:txBody>
          <a:bodyPr wrap="square">
            <a:spAutoFit/>
          </a:bodyPr>
          <a:lstStyle/>
          <a:p>
            <a:pPr algn="l"/>
            <a:r>
              <a:rPr lang="en-US" sz="1200" b="1" i="0" dirty="0">
                <a:effectLst/>
                <a:latin typeface="Arial" panose="020B0604020202020204" pitchFamily="34" charset="0"/>
                <a:cs typeface="Arial" panose="020B0604020202020204" pitchFamily="34" charset="0"/>
              </a:rPr>
              <a:t>Activities that Govern Corporate Finance</a:t>
            </a:r>
          </a:p>
          <a:p>
            <a:pPr algn="l"/>
            <a:endParaRPr lang="en-US" sz="1200" i="0" dirty="0">
              <a:effectLst/>
              <a:latin typeface="Arial" panose="020B0604020202020204" pitchFamily="34" charset="0"/>
              <a:cs typeface="Arial" panose="020B0604020202020204" pitchFamily="34" charset="0"/>
            </a:endParaRPr>
          </a:p>
          <a:p>
            <a:pPr algn="l"/>
            <a:r>
              <a:rPr lang="en-US" sz="1200" i="0" u="sng" dirty="0">
                <a:effectLst/>
                <a:latin typeface="Arial" panose="020B0604020202020204" pitchFamily="34" charset="0"/>
                <a:cs typeface="Arial" panose="020B0604020202020204" pitchFamily="34" charset="0"/>
              </a:rPr>
              <a:t>#1 Investments </a:t>
            </a:r>
            <a:r>
              <a:rPr lang="en-US" sz="1200" u="sng" dirty="0">
                <a:latin typeface="Arial" panose="020B0604020202020204" pitchFamily="34" charset="0"/>
                <a:cs typeface="Arial" panose="020B0604020202020204" pitchFamily="34" charset="0"/>
              </a:rPr>
              <a:t>and </a:t>
            </a:r>
            <a:r>
              <a:rPr lang="en-US" sz="1200" i="0" u="sng" dirty="0">
                <a:effectLst/>
                <a:latin typeface="Arial" panose="020B0604020202020204" pitchFamily="34" charset="0"/>
                <a:cs typeface="Arial" panose="020B0604020202020204" pitchFamily="34" charset="0"/>
              </a:rPr>
              <a:t>Capital Budgeting</a:t>
            </a:r>
          </a:p>
          <a:p>
            <a:pPr marL="285750" indent="-285750" algn="l">
              <a:buFont typeface="Arial" panose="020B0604020202020204" pitchFamily="34" charset="0"/>
              <a:buChar char="•"/>
            </a:pPr>
            <a:r>
              <a:rPr lang="en-US" sz="1200" i="0" dirty="0">
                <a:effectLst/>
                <a:latin typeface="Arial" panose="020B0604020202020204" pitchFamily="34" charset="0"/>
                <a:cs typeface="Arial" panose="020B0604020202020204" pitchFamily="34" charset="0"/>
              </a:rPr>
              <a:t>Investing and capital budgeting includes planning where to place the company’s long-term capital assets in order to generate the highest risk-adjusted returns. </a:t>
            </a:r>
          </a:p>
          <a:p>
            <a:pPr marL="285750" indent="-285750" algn="l">
              <a:buFont typeface="Arial" panose="020B0604020202020204" pitchFamily="34" charset="0"/>
              <a:buChar char="•"/>
            </a:pPr>
            <a:r>
              <a:rPr lang="en-US" sz="1200" dirty="0">
                <a:latin typeface="Arial" panose="020B0604020202020204" pitchFamily="34" charset="0"/>
                <a:cs typeface="Arial" panose="020B0604020202020204" pitchFamily="34" charset="0"/>
              </a:rPr>
              <a:t>Deciding </a:t>
            </a:r>
            <a:r>
              <a:rPr lang="en-US" sz="1200" i="0" dirty="0">
                <a:effectLst/>
                <a:latin typeface="Arial" panose="020B0604020202020204" pitchFamily="34" charset="0"/>
                <a:cs typeface="Arial" panose="020B0604020202020204" pitchFamily="34" charset="0"/>
              </a:rPr>
              <a:t>whether or not to pursue an investment opportunity and is accomplished through extensive financial analysis.</a:t>
            </a:r>
          </a:p>
          <a:p>
            <a:pPr marL="285750" indent="-285750" algn="l">
              <a:buFont typeface="Arial" panose="020B0604020202020204" pitchFamily="34" charset="0"/>
              <a:buChar char="•"/>
            </a:pPr>
            <a:r>
              <a:rPr lang="en-US" sz="1200" i="0" dirty="0">
                <a:effectLst/>
                <a:latin typeface="Arial" panose="020B0604020202020204" pitchFamily="34" charset="0"/>
                <a:cs typeface="Arial" panose="020B0604020202020204" pitchFamily="34" charset="0"/>
              </a:rPr>
              <a:t>By using financial accounting tools, like financial modeling a company identifies capital expenditures, cash flows from proposed capital projects, compares planned investments with projected income, and decides which projects to include in the capital budget.</a:t>
            </a:r>
          </a:p>
          <a:p>
            <a:pPr algn="l"/>
            <a:r>
              <a:rPr lang="en-US" sz="1200" i="0" u="sng" strike="noStrike" dirty="0">
                <a:effectLst/>
                <a:latin typeface="Arial" panose="020B0604020202020204" pitchFamily="34" charset="0"/>
                <a:cs typeface="Arial" panose="020B0604020202020204" pitchFamily="34" charset="0"/>
              </a:rPr>
              <a:t> </a:t>
            </a:r>
            <a:endParaRPr lang="en-US" sz="1200" i="0" u="sng" dirty="0">
              <a:effectLst/>
              <a:latin typeface="Arial" panose="020B0604020202020204" pitchFamily="34" charset="0"/>
              <a:cs typeface="Arial" panose="020B0604020202020204" pitchFamily="34" charset="0"/>
            </a:endParaRPr>
          </a:p>
          <a:p>
            <a:pPr algn="l"/>
            <a:r>
              <a:rPr lang="en-US" sz="1200" i="0" u="sng" dirty="0">
                <a:effectLst/>
                <a:latin typeface="Arial" panose="020B0604020202020204" pitchFamily="34" charset="0"/>
                <a:cs typeface="Arial" panose="020B0604020202020204" pitchFamily="34" charset="0"/>
              </a:rPr>
              <a:t>#2 Capital Financing</a:t>
            </a:r>
          </a:p>
          <a:p>
            <a:pPr marL="285750" indent="-285750" algn="l">
              <a:buFont typeface="Arial" panose="020B0604020202020204" pitchFamily="34" charset="0"/>
              <a:buChar char="•"/>
            </a:pPr>
            <a:r>
              <a:rPr lang="en-US" sz="1200" i="0" dirty="0">
                <a:effectLst/>
                <a:latin typeface="Arial" panose="020B0604020202020204" pitchFamily="34" charset="0"/>
                <a:cs typeface="Arial" panose="020B0604020202020204" pitchFamily="34" charset="0"/>
              </a:rPr>
              <a:t>This core activity includes decisions on how to optimally finance the capital through the business’ equity or </a:t>
            </a:r>
            <a:r>
              <a:rPr lang="en-US" sz="1200" dirty="0">
                <a:latin typeface="Arial" panose="020B0604020202020204" pitchFamily="34" charset="0"/>
                <a:cs typeface="Arial" panose="020B0604020202020204" pitchFamily="34" charset="0"/>
              </a:rPr>
              <a:t>debt </a:t>
            </a:r>
            <a:r>
              <a:rPr lang="en-US" sz="1200" i="0" dirty="0">
                <a:effectLst/>
                <a:latin typeface="Arial" panose="020B0604020202020204" pitchFamily="34" charset="0"/>
                <a:cs typeface="Arial" panose="020B0604020202020204" pitchFamily="34" charset="0"/>
              </a:rPr>
              <a:t>or a mix of both.</a:t>
            </a:r>
            <a:endParaRPr lang="en-US" sz="12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200" i="0" dirty="0">
                <a:effectLst/>
                <a:latin typeface="Arial" panose="020B0604020202020204" pitchFamily="34" charset="0"/>
                <a:cs typeface="Arial" panose="020B0604020202020204" pitchFamily="34" charset="0"/>
              </a:rPr>
              <a:t>Long-term funding for major capital expenditures or investments may be obtained from selling company stocks or issuing debt securities in the market through investment banks.</a:t>
            </a:r>
          </a:p>
          <a:p>
            <a:pPr marL="285750" indent="-285750" algn="l">
              <a:buFont typeface="Arial" panose="020B0604020202020204" pitchFamily="34" charset="0"/>
              <a:buChar char="•"/>
            </a:pPr>
            <a:r>
              <a:rPr lang="en-US" sz="1200" i="0" dirty="0">
                <a:effectLst/>
                <a:latin typeface="Arial" panose="020B0604020202020204" pitchFamily="34" charset="0"/>
                <a:cs typeface="Arial" panose="020B0604020202020204" pitchFamily="34" charset="0"/>
              </a:rPr>
              <a:t>Balancing the two sources of funding (equity and debt) should be closely managed because having too much debt may increase the risk of default in repayment, while depending too heavily on equity may dilute earnings and value for original investors.</a:t>
            </a:r>
          </a:p>
          <a:p>
            <a:pPr algn="l"/>
            <a:r>
              <a:rPr lang="en-US" sz="1200" i="0" dirty="0">
                <a:effectLst/>
                <a:latin typeface="Arial" panose="020B0604020202020204" pitchFamily="34" charset="0"/>
                <a:cs typeface="Arial" panose="020B0604020202020204" pitchFamily="34" charset="0"/>
              </a:rPr>
              <a:t> </a:t>
            </a:r>
          </a:p>
          <a:p>
            <a:pPr algn="l"/>
            <a:r>
              <a:rPr lang="en-US" sz="1200" i="0" dirty="0">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120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8D278D1-DBA7-837A-B429-F9CF56D657A5}"/>
              </a:ext>
            </a:extLst>
          </p:cNvPr>
          <p:cNvSpPr txBox="1">
            <a:spLocks/>
          </p:cNvSpPr>
          <p:nvPr/>
        </p:nvSpPr>
        <p:spPr>
          <a:xfrm>
            <a:off x="6933381" y="162554"/>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Título 1">
            <a:extLst>
              <a:ext uri="{FF2B5EF4-FFF2-40B4-BE49-F238E27FC236}">
                <a16:creationId xmlns:a16="http://schemas.microsoft.com/office/drawing/2014/main" id="{3F4F2B2B-FBAF-5992-3B14-5283DD11974D}"/>
              </a:ext>
            </a:extLst>
          </p:cNvPr>
          <p:cNvSpPr txBox="1">
            <a:spLocks/>
          </p:cNvSpPr>
          <p:nvPr/>
        </p:nvSpPr>
        <p:spPr>
          <a:xfrm>
            <a:off x="609599" y="689015"/>
            <a:ext cx="7481915" cy="7822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r>
              <a:rPr lang="en-US" sz="1600" b="1" dirty="0">
                <a:solidFill>
                  <a:srgbClr val="90292A"/>
                </a:solidFill>
                <a:latin typeface="Georgia" panose="02040502050405020303" pitchFamily="18" charset="0"/>
                <a:cs typeface="Arial" panose="020B0604020202020204" pitchFamily="34" charset="0"/>
              </a:rPr>
              <a:t>Stakeholders of an Organization</a:t>
            </a:r>
            <a:endParaRPr lang="en-GB" sz="1600" dirty="0">
              <a:solidFill>
                <a:srgbClr val="90292A"/>
              </a:solidFill>
              <a:latin typeface="Georgia" panose="02040502050405020303" pitchFamily="18" charset="0"/>
              <a:cs typeface="Arial" panose="020B0604020202020204" pitchFamily="34" charset="0"/>
            </a:endParaRPr>
          </a:p>
          <a:p>
            <a:pPr algn="l"/>
            <a:r>
              <a:rPr lang="en-GB" sz="1400" b="1" dirty="0">
                <a:latin typeface="Arial" panose="020B0604020202020204" pitchFamily="34" charset="0"/>
                <a:cs typeface="Arial" panose="020B0604020202020204" pitchFamily="34" charset="0"/>
              </a:rPr>
              <a:t>The Role and Goals of the Finance Manager in a Corporation </a:t>
            </a:r>
          </a:p>
        </p:txBody>
      </p:sp>
      <p:sp>
        <p:nvSpPr>
          <p:cNvPr id="10" name="Rectangle 1">
            <a:extLst>
              <a:ext uri="{FF2B5EF4-FFF2-40B4-BE49-F238E27FC236}">
                <a16:creationId xmlns:a16="http://schemas.microsoft.com/office/drawing/2014/main" id="{DC7ADFDB-27EE-6C87-E52A-9332A7E84BD0}"/>
              </a:ext>
            </a:extLst>
          </p:cNvPr>
          <p:cNvSpPr>
            <a:spLocks noChangeArrowheads="1"/>
          </p:cNvSpPr>
          <p:nvPr/>
        </p:nvSpPr>
        <p:spPr bwMode="auto">
          <a:xfrm>
            <a:off x="755558" y="1422072"/>
            <a:ext cx="5523322" cy="3022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96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b="1" dirty="0"/>
              <a:t>Long- term Financial Planning and Decision-Making</a:t>
            </a:r>
          </a:p>
        </p:txBody>
      </p:sp>
      <p:sp>
        <p:nvSpPr>
          <p:cNvPr id="12" name="CuadroTexto 11">
            <a:extLst>
              <a:ext uri="{FF2B5EF4-FFF2-40B4-BE49-F238E27FC236}">
                <a16:creationId xmlns:a16="http://schemas.microsoft.com/office/drawing/2014/main" id="{B4DC13AB-BBE2-05D0-14FD-E520FD0F4BED}"/>
              </a:ext>
            </a:extLst>
          </p:cNvPr>
          <p:cNvSpPr txBox="1"/>
          <p:nvPr/>
        </p:nvSpPr>
        <p:spPr>
          <a:xfrm>
            <a:off x="755558" y="1724318"/>
            <a:ext cx="8801100" cy="1600438"/>
          </a:xfrm>
          <a:prstGeom prst="rect">
            <a:avLst/>
          </a:prstGeom>
          <a:noFill/>
        </p:spPr>
        <p:txBody>
          <a:bodyPr wrap="square">
            <a:spAutoFit/>
          </a:bodyPr>
          <a:lstStyle/>
          <a:p>
            <a:pPr algn="l"/>
            <a:r>
              <a:rPr lang="en-US" sz="1400" i="0" dirty="0">
                <a:effectLst/>
                <a:latin typeface="Arial" panose="020B0604020202020204" pitchFamily="34" charset="0"/>
                <a:cs typeface="Arial" panose="020B0604020202020204" pitchFamily="34" charset="0"/>
              </a:rPr>
              <a:t>Activities that Govern Corporate Finance</a:t>
            </a:r>
          </a:p>
          <a:p>
            <a:pPr algn="l"/>
            <a:endParaRPr lang="en-US" sz="1400" i="0" dirty="0">
              <a:effectLst/>
              <a:latin typeface="Arial" panose="020B0604020202020204" pitchFamily="34" charset="0"/>
              <a:cs typeface="Arial" panose="020B0604020202020204" pitchFamily="34" charset="0"/>
            </a:endParaRPr>
          </a:p>
          <a:p>
            <a:pPr algn="l"/>
            <a:r>
              <a:rPr lang="en-US" sz="1400" i="0" u="sng" dirty="0">
                <a:effectLst/>
                <a:latin typeface="Arial" panose="020B0604020202020204" pitchFamily="34" charset="0"/>
                <a:cs typeface="Arial" panose="020B0604020202020204" pitchFamily="34" charset="0"/>
              </a:rPr>
              <a:t>#3 Dividends and Return of Capital</a:t>
            </a:r>
          </a:p>
          <a:p>
            <a:pPr marL="285750" indent="-285750" algn="l">
              <a:buFont typeface="Arial" panose="020B0604020202020204" pitchFamily="34" charset="0"/>
              <a:buChar char="•"/>
            </a:pPr>
            <a:r>
              <a:rPr lang="en-US" sz="1400" i="0" dirty="0">
                <a:effectLst/>
                <a:latin typeface="Arial" panose="020B0604020202020204" pitchFamily="34" charset="0"/>
                <a:cs typeface="Arial" panose="020B0604020202020204" pitchFamily="34" charset="0"/>
              </a:rPr>
              <a:t>This activity requires corporate managers to decide whether to retain a business’s excess earnings for future investments and operational requirements or to distribute the earnings to shareholders in the form of dividends or share buybacks.</a:t>
            </a:r>
          </a:p>
          <a:p>
            <a:pPr algn="l"/>
            <a:r>
              <a:rPr lang="en-US" sz="1400" i="0" u="none" strike="noStrike" dirty="0">
                <a:effectLst/>
                <a:latin typeface="Arial" panose="020B0604020202020204" pitchFamily="34" charset="0"/>
                <a:cs typeface="Arial" panose="020B0604020202020204" pitchFamily="34" charset="0"/>
              </a:rPr>
              <a:t> </a:t>
            </a:r>
            <a:endParaRPr lang="en-US" sz="1400" i="0" dirty="0">
              <a:effectLst/>
              <a:latin typeface="Arial" panose="020B0604020202020204" pitchFamily="34" charset="0"/>
              <a:cs typeface="Arial" panose="020B0604020202020204" pitchFamily="34" charset="0"/>
            </a:endParaRPr>
          </a:p>
        </p:txBody>
      </p:sp>
      <p:pic>
        <p:nvPicPr>
          <p:cNvPr id="2" name="Picture 8" descr="Corporate Finance Overview">
            <a:extLst>
              <a:ext uri="{FF2B5EF4-FFF2-40B4-BE49-F238E27FC236}">
                <a16:creationId xmlns:a16="http://schemas.microsoft.com/office/drawing/2014/main" id="{BDDD7203-5D65-F466-5660-FE6226D12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773" y="3311725"/>
            <a:ext cx="6861741" cy="17984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75E9FE11-845B-19FC-2B96-95D9743F7117}"/>
              </a:ext>
            </a:extLst>
          </p:cNvPr>
          <p:cNvSpPr/>
          <p:nvPr/>
        </p:nvSpPr>
        <p:spPr>
          <a:xfrm>
            <a:off x="5339742" y="6172539"/>
            <a:ext cx="4953000" cy="215444"/>
          </a:xfrm>
          <a:prstGeom prst="rect">
            <a:avLst/>
          </a:prstGeom>
        </p:spPr>
        <p:txBody>
          <a:bodyPr>
            <a:spAutoFit/>
          </a:bodyPr>
          <a:lstStyle/>
          <a:p>
            <a:r>
              <a:rPr lang="en-US" sz="800" dirty="0">
                <a:latin typeface="Arial" panose="020B0604020202020204" pitchFamily="34" charset="0"/>
                <a:cs typeface="Arial" panose="020B0604020202020204" pitchFamily="34" charset="0"/>
              </a:rPr>
              <a:t>https://corporatefinanceinstitute.com/resources/knowledge/other/principal-agent-problem/</a:t>
            </a:r>
          </a:p>
        </p:txBody>
      </p:sp>
    </p:spTree>
    <p:extLst>
      <p:ext uri="{BB962C8B-B14F-4D97-AF65-F5344CB8AC3E}">
        <p14:creationId xmlns:p14="http://schemas.microsoft.com/office/powerpoint/2010/main" val="1175128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8D278D1-DBA7-837A-B429-F9CF56D657A5}"/>
              </a:ext>
            </a:extLst>
          </p:cNvPr>
          <p:cNvSpPr txBox="1">
            <a:spLocks/>
          </p:cNvSpPr>
          <p:nvPr/>
        </p:nvSpPr>
        <p:spPr>
          <a:xfrm>
            <a:off x="6933381" y="162554"/>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Título 1">
            <a:extLst>
              <a:ext uri="{FF2B5EF4-FFF2-40B4-BE49-F238E27FC236}">
                <a16:creationId xmlns:a16="http://schemas.microsoft.com/office/drawing/2014/main" id="{3F4F2B2B-FBAF-5992-3B14-5283DD11974D}"/>
              </a:ext>
            </a:extLst>
          </p:cNvPr>
          <p:cNvSpPr txBox="1">
            <a:spLocks/>
          </p:cNvSpPr>
          <p:nvPr/>
        </p:nvSpPr>
        <p:spPr>
          <a:xfrm>
            <a:off x="609599" y="689015"/>
            <a:ext cx="7481915" cy="7822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r>
              <a:rPr lang="en-US" sz="1600" b="1" dirty="0">
                <a:solidFill>
                  <a:srgbClr val="90292A"/>
                </a:solidFill>
                <a:latin typeface="Georgia" panose="02040502050405020303" pitchFamily="18" charset="0"/>
                <a:cs typeface="Arial" panose="020B0604020202020204" pitchFamily="34" charset="0"/>
              </a:rPr>
              <a:t>Stakeholders of an Organization</a:t>
            </a:r>
            <a:endParaRPr lang="en-GB" sz="1600" dirty="0">
              <a:solidFill>
                <a:srgbClr val="90292A"/>
              </a:solidFill>
              <a:latin typeface="Georgia" panose="02040502050405020303" pitchFamily="18" charset="0"/>
              <a:cs typeface="Arial" panose="020B0604020202020204" pitchFamily="34" charset="0"/>
            </a:endParaRPr>
          </a:p>
          <a:p>
            <a:pPr algn="l"/>
            <a:r>
              <a:rPr lang="en-GB" sz="1400" b="1" dirty="0">
                <a:latin typeface="Arial" panose="020B0604020202020204" pitchFamily="34" charset="0"/>
                <a:cs typeface="Arial" panose="020B0604020202020204" pitchFamily="34" charset="0"/>
              </a:rPr>
              <a:t>The Role and Goals of the Finance Manager in a Corporation </a:t>
            </a:r>
          </a:p>
        </p:txBody>
      </p:sp>
      <p:sp>
        <p:nvSpPr>
          <p:cNvPr id="6" name="Rectangle 1">
            <a:extLst>
              <a:ext uri="{FF2B5EF4-FFF2-40B4-BE49-F238E27FC236}">
                <a16:creationId xmlns:a16="http://schemas.microsoft.com/office/drawing/2014/main" id="{6C52DA3B-58FF-2D1F-857D-FC5E23187172}"/>
              </a:ext>
            </a:extLst>
          </p:cNvPr>
          <p:cNvSpPr>
            <a:spLocks noChangeArrowheads="1"/>
          </p:cNvSpPr>
          <p:nvPr/>
        </p:nvSpPr>
        <p:spPr bwMode="auto">
          <a:xfrm>
            <a:off x="884869" y="14005661"/>
            <a:ext cx="6931373" cy="23027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96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800" b="1" dirty="0"/>
              <a:t>Overview: Enron scandal:</a:t>
            </a:r>
            <a:br>
              <a:rPr lang="en-US" sz="800" b="1" dirty="0"/>
            </a:br>
            <a:r>
              <a:rPr lang="en-US" sz="800" dirty="0"/>
              <a:t>A series of events that resulted in the </a:t>
            </a:r>
            <a:r>
              <a:rPr lang="en-US" sz="800" dirty="0">
                <a:hlinkClick r:id="rId2"/>
              </a:rPr>
              <a:t>bankruptcy</a:t>
            </a:r>
            <a:r>
              <a:rPr lang="en-US" sz="800" dirty="0"/>
              <a:t> of the U.S. energy, commodities, and services company </a:t>
            </a:r>
            <a:r>
              <a:rPr lang="en-US" sz="800" dirty="0">
                <a:hlinkClick r:id="rId3"/>
              </a:rPr>
              <a:t>Enron Corporation</a:t>
            </a:r>
            <a:r>
              <a:rPr lang="en-US" sz="800" dirty="0"/>
              <a:t> and the dissolution of </a:t>
            </a:r>
            <a:r>
              <a:rPr lang="en-US" sz="800" dirty="0">
                <a:hlinkClick r:id="rId4"/>
              </a:rPr>
              <a:t>Arthur Andersen LLP</a:t>
            </a:r>
            <a:r>
              <a:rPr lang="en-US" sz="800" dirty="0"/>
              <a:t>, which had been one of the largest </a:t>
            </a:r>
            <a:r>
              <a:rPr lang="en-US" sz="800" dirty="0">
                <a:hlinkClick r:id="rId5"/>
              </a:rPr>
              <a:t>auditing</a:t>
            </a:r>
            <a:r>
              <a:rPr lang="en-US" sz="800" dirty="0"/>
              <a:t> and </a:t>
            </a:r>
            <a:r>
              <a:rPr lang="en-US" sz="800" dirty="0">
                <a:hlinkClick r:id="rId6"/>
              </a:rPr>
              <a:t>accounting</a:t>
            </a:r>
            <a:r>
              <a:rPr lang="en-US" sz="800" dirty="0"/>
              <a:t> companies in the world.</a:t>
            </a:r>
            <a:br>
              <a:rPr lang="en-US" sz="800" dirty="0"/>
            </a:br>
            <a:r>
              <a:rPr lang="en-US" sz="800" dirty="0"/>
              <a:t>The collapse of Enron, which held more than $60 billion in assets, involved one of the biggest </a:t>
            </a:r>
            <a:r>
              <a:rPr lang="en-US" sz="800" dirty="0">
                <a:hlinkClick r:id="rId2"/>
              </a:rPr>
              <a:t>bankruptcy</a:t>
            </a:r>
            <a:r>
              <a:rPr lang="en-US" sz="800" dirty="0"/>
              <a:t> filings in the history of the United States, and it generated much debate as well as legislation designed to improve accounting standards and practices, with long-lasting </a:t>
            </a:r>
            <a:r>
              <a:rPr lang="en-US" sz="800" dirty="0">
                <a:hlinkClick r:id="rId7"/>
              </a:rPr>
              <a:t>repercussions</a:t>
            </a:r>
            <a:r>
              <a:rPr lang="en-US" sz="800" dirty="0"/>
              <a:t> in the financial world.</a:t>
            </a:r>
            <a:br>
              <a:rPr lang="en-US" sz="800" dirty="0"/>
            </a:br>
            <a:r>
              <a:rPr lang="en-US" sz="800" dirty="0"/>
              <a:t> As the boom years came to an end and as Enron faced increased competition in the energy-trading business, the company’s profits shrank rapidly. </a:t>
            </a:r>
            <a:r>
              <a:rPr lang="en-US" sz="800" b="1" dirty="0"/>
              <a:t>Under pressure from shareholders</a:t>
            </a:r>
            <a:r>
              <a:rPr lang="en-US" sz="800" dirty="0"/>
              <a:t>, company executives began to rely on dubious accounting practices giving the </a:t>
            </a:r>
            <a:r>
              <a:rPr lang="en-US" sz="800" dirty="0">
                <a:hlinkClick r:id="rId8"/>
              </a:rPr>
              <a:t>illusion</a:t>
            </a:r>
            <a:r>
              <a:rPr lang="en-US" sz="800" dirty="0"/>
              <a:t> of higher current profits. Furthermore, Enron abused the practice by using SPEs as dump sites for its troubled assets. Transferring those assets to SPEs meant that they were kept off Enron’s books, </a:t>
            </a:r>
            <a:br>
              <a:rPr lang="en-US" sz="800" dirty="0"/>
            </a:br>
            <a:r>
              <a:rPr lang="en-US" sz="800" dirty="0"/>
              <a:t> </a:t>
            </a:r>
            <a:br>
              <a:rPr lang="en-US" sz="800" dirty="0"/>
            </a:br>
            <a:r>
              <a:rPr lang="en-US" sz="800" dirty="0"/>
              <a:t>From the standpoint of security analysts, they seem to wear two</a:t>
            </a:r>
            <a:br>
              <a:rPr lang="en-US" sz="800" dirty="0"/>
            </a:br>
            <a:r>
              <a:rPr lang="en-US" sz="800" dirty="0"/>
              <a:t>hats: one is that they are supposed to provide unbiased information</a:t>
            </a:r>
            <a:br>
              <a:rPr lang="en-US" sz="800" dirty="0"/>
            </a:br>
            <a:r>
              <a:rPr lang="en-US" sz="800" dirty="0"/>
              <a:t>to their customers (i.e., potential investors), and another one is</a:t>
            </a:r>
            <a:br>
              <a:rPr lang="en-US" sz="800" dirty="0"/>
            </a:br>
            <a:r>
              <a:rPr lang="en-US" sz="800" dirty="0"/>
              <a:t>that they were under the inﬂuence of their ﬁrms receiving fees for</a:t>
            </a:r>
            <a:br>
              <a:rPr lang="en-US" sz="800" dirty="0"/>
            </a:br>
            <a:r>
              <a:rPr lang="en-US" sz="800" dirty="0"/>
              <a:t>marketing securities of Enron. </a:t>
            </a:r>
          </a:p>
          <a:p>
            <a:r>
              <a:rPr lang="en-US" sz="800" dirty="0"/>
              <a:t>This presented a conﬂict of interest</a:t>
            </a:r>
            <a:br>
              <a:rPr lang="en-US" sz="800" dirty="0"/>
            </a:br>
            <a:r>
              <a:rPr lang="en-US" sz="800" dirty="0"/>
              <a:t>that the Enron management exploited for their advantage.   </a:t>
            </a:r>
          </a:p>
        </p:txBody>
      </p:sp>
      <p:sp>
        <p:nvSpPr>
          <p:cNvPr id="10" name="Rectangle 1">
            <a:extLst>
              <a:ext uri="{FF2B5EF4-FFF2-40B4-BE49-F238E27FC236}">
                <a16:creationId xmlns:a16="http://schemas.microsoft.com/office/drawing/2014/main" id="{DC7ADFDB-27EE-6C87-E52A-9332A7E84BD0}"/>
              </a:ext>
            </a:extLst>
          </p:cNvPr>
          <p:cNvSpPr>
            <a:spLocks noChangeArrowheads="1"/>
          </p:cNvSpPr>
          <p:nvPr/>
        </p:nvSpPr>
        <p:spPr bwMode="auto">
          <a:xfrm>
            <a:off x="723754" y="1294851"/>
            <a:ext cx="5523322" cy="3022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96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b="1" dirty="0"/>
              <a:t>Long- term Financial Planning and Decision-Making</a:t>
            </a:r>
          </a:p>
        </p:txBody>
      </p:sp>
      <p:sp>
        <p:nvSpPr>
          <p:cNvPr id="8" name="Rectangle 2">
            <a:extLst>
              <a:ext uri="{FF2B5EF4-FFF2-40B4-BE49-F238E27FC236}">
                <a16:creationId xmlns:a16="http://schemas.microsoft.com/office/drawing/2014/main" id="{733EA1AF-4A20-0F15-66D1-4A990BA3A98B}"/>
              </a:ext>
            </a:extLst>
          </p:cNvPr>
          <p:cNvSpPr/>
          <p:nvPr/>
        </p:nvSpPr>
        <p:spPr>
          <a:xfrm>
            <a:off x="-768184" y="1597097"/>
            <a:ext cx="9580880" cy="2862322"/>
          </a:xfrm>
          <a:prstGeom prst="rect">
            <a:avLst/>
          </a:prstGeom>
        </p:spPr>
        <p:txBody>
          <a:bodyPr wrap="square">
            <a:spAutoFit/>
          </a:bodyPr>
          <a:lstStyle/>
          <a:p>
            <a:pPr marL="1730456" lvl="3" indent="-285750" fontAlgn="base">
              <a:buFont typeface="Arial" panose="020B0604020202020204" pitchFamily="34" charset="0"/>
              <a:buChar char="•"/>
            </a:pPr>
            <a:r>
              <a:rPr lang="en-US" sz="1200" b="1" dirty="0">
                <a:latin typeface="Arial" panose="020B0604020202020204" pitchFamily="34" charset="0"/>
                <a:cs typeface="Arial" panose="020B0604020202020204" pitchFamily="34" charset="0"/>
              </a:rPr>
              <a:t>Cost</a:t>
            </a:r>
            <a:r>
              <a:rPr lang="en-US" sz="1200" dirty="0">
                <a:latin typeface="Arial" panose="020B0604020202020204" pitchFamily="34" charset="0"/>
                <a:cs typeface="Arial" panose="020B0604020202020204" pitchFamily="34" charset="0"/>
              </a:rPr>
              <a:t> The cost of equity is more than the cost of debts. The least costly source should be selected.</a:t>
            </a:r>
          </a:p>
          <a:p>
            <a:pPr marL="1730456" lvl="3" indent="-285750" fontAlgn="base">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30456" lvl="3" indent="-285750" fontAlgn="base">
              <a:buFont typeface="Arial" panose="020B0604020202020204" pitchFamily="34" charset="0"/>
              <a:buChar char="•"/>
            </a:pPr>
            <a:r>
              <a:rPr lang="en-US" sz="1200" b="1" dirty="0">
                <a:latin typeface="Arial" panose="020B0604020202020204" pitchFamily="34" charset="0"/>
                <a:cs typeface="Arial" panose="020B0604020202020204" pitchFamily="34" charset="0"/>
              </a:rPr>
              <a:t>Financial risk </a:t>
            </a:r>
            <a:r>
              <a:rPr lang="en-US" sz="1200" dirty="0">
                <a:latin typeface="Arial" panose="020B0604020202020204" pitchFamily="34" charset="0"/>
                <a:cs typeface="Arial" panose="020B0604020202020204" pitchFamily="34" charset="0"/>
              </a:rPr>
              <a:t>More risk is associated with borrowed funds as compared to owner’s fund.</a:t>
            </a:r>
          </a:p>
          <a:p>
            <a:pPr marL="1730456" lvl="3" indent="-285750" fontAlgn="base">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30456" lvl="3" indent="-285750" fontAlgn="base">
              <a:buFont typeface="Arial" panose="020B0604020202020204" pitchFamily="34" charset="0"/>
              <a:buChar char="•"/>
            </a:pPr>
            <a:r>
              <a:rPr lang="en-US" sz="1200" b="1" dirty="0">
                <a:latin typeface="Arial" panose="020B0604020202020204" pitchFamily="34" charset="0"/>
                <a:cs typeface="Arial" panose="020B0604020202020204" pitchFamily="34" charset="0"/>
              </a:rPr>
              <a:t>Flotation cost</a:t>
            </a:r>
            <a:r>
              <a:rPr lang="en-US" sz="1200" dirty="0">
                <a:latin typeface="Arial" panose="020B0604020202020204" pitchFamily="34" charset="0"/>
                <a:cs typeface="Arial" panose="020B0604020202020204" pitchFamily="34" charset="0"/>
              </a:rPr>
              <a:t> The cost involved in issuing securities such as broker’s commission or underwriter’s fees. The higher the flotation cost, less attractive is the source of finance.</a:t>
            </a:r>
          </a:p>
          <a:p>
            <a:pPr marL="1730456" lvl="3" indent="-285750" fontAlgn="base">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30456" lvl="3" indent="-285750" fontAlgn="base">
              <a:buFont typeface="Arial" panose="020B0604020202020204" pitchFamily="34" charset="0"/>
              <a:buChar char="•"/>
            </a:pPr>
            <a:r>
              <a:rPr lang="en-US" sz="1200" b="1" dirty="0">
                <a:latin typeface="Arial" panose="020B0604020202020204" pitchFamily="34" charset="0"/>
                <a:cs typeface="Arial" panose="020B0604020202020204" pitchFamily="34" charset="0"/>
              </a:rPr>
              <a:t>Cash flow position of the business</a:t>
            </a:r>
            <a:r>
              <a:rPr lang="en-US" sz="1200" dirty="0">
                <a:latin typeface="Arial" panose="020B0604020202020204" pitchFamily="34" charset="0"/>
                <a:cs typeface="Arial" panose="020B0604020202020204" pitchFamily="34" charset="0"/>
              </a:rPr>
              <a:t> In case the cash flow position of a company is good enough then it can easily use borrowed funds.</a:t>
            </a:r>
          </a:p>
          <a:p>
            <a:pPr marL="1730456" lvl="3" indent="-285750" fontAlgn="base">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30456" lvl="3" indent="-285750" fontAlgn="base">
              <a:buFont typeface="Arial" panose="020B0604020202020204" pitchFamily="34" charset="0"/>
              <a:buChar char="•"/>
            </a:pPr>
            <a:r>
              <a:rPr lang="en-US" sz="1200" b="1" dirty="0">
                <a:latin typeface="Arial" panose="020B0604020202020204" pitchFamily="34" charset="0"/>
                <a:cs typeface="Arial" panose="020B0604020202020204" pitchFamily="34" charset="0"/>
              </a:rPr>
              <a:t>Control considerations</a:t>
            </a:r>
            <a:r>
              <a:rPr lang="en-US" sz="1200" dirty="0">
                <a:latin typeface="Arial" panose="020B0604020202020204" pitchFamily="34" charset="0"/>
                <a:cs typeface="Arial" panose="020B0604020202020204" pitchFamily="34" charset="0"/>
              </a:rPr>
              <a:t> In case the existing shareholders want to retain the complete control of business then finance can be raised through borrowed funds.</a:t>
            </a:r>
          </a:p>
          <a:p>
            <a:pPr marL="1730456" lvl="3" indent="-285750" fontAlgn="base">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30456" lvl="3" indent="-285750" fontAlgn="base">
              <a:buFont typeface="Arial" panose="020B0604020202020204" pitchFamily="34" charset="0"/>
              <a:buChar char="•"/>
            </a:pPr>
            <a:r>
              <a:rPr lang="en-US" sz="1200" b="1" dirty="0">
                <a:latin typeface="Arial" panose="020B0604020202020204" pitchFamily="34" charset="0"/>
                <a:cs typeface="Arial" panose="020B0604020202020204" pitchFamily="34" charset="0"/>
              </a:rPr>
              <a:t>State of capital markets</a:t>
            </a:r>
            <a:r>
              <a:rPr lang="en-US" sz="1200" dirty="0">
                <a:latin typeface="Arial" panose="020B0604020202020204" pitchFamily="34" charset="0"/>
                <a:cs typeface="Arial" panose="020B0604020202020204" pitchFamily="34" charset="0"/>
              </a:rPr>
              <a:t> During boom periods, finance can easily be raised by issuing shares but during depression period.</a:t>
            </a:r>
          </a:p>
        </p:txBody>
      </p:sp>
    </p:spTree>
    <p:extLst>
      <p:ext uri="{BB962C8B-B14F-4D97-AF65-F5344CB8AC3E}">
        <p14:creationId xmlns:p14="http://schemas.microsoft.com/office/powerpoint/2010/main" val="828346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8D278D1-DBA7-837A-B429-F9CF56D657A5}"/>
              </a:ext>
            </a:extLst>
          </p:cNvPr>
          <p:cNvSpPr txBox="1">
            <a:spLocks/>
          </p:cNvSpPr>
          <p:nvPr/>
        </p:nvSpPr>
        <p:spPr>
          <a:xfrm>
            <a:off x="6933381" y="162554"/>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Título 1">
            <a:extLst>
              <a:ext uri="{FF2B5EF4-FFF2-40B4-BE49-F238E27FC236}">
                <a16:creationId xmlns:a16="http://schemas.microsoft.com/office/drawing/2014/main" id="{3F4F2B2B-FBAF-5992-3B14-5283DD11974D}"/>
              </a:ext>
            </a:extLst>
          </p:cNvPr>
          <p:cNvSpPr txBox="1">
            <a:spLocks/>
          </p:cNvSpPr>
          <p:nvPr/>
        </p:nvSpPr>
        <p:spPr>
          <a:xfrm>
            <a:off x="609599" y="689015"/>
            <a:ext cx="7481915" cy="7822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r>
              <a:rPr lang="en-US" sz="1600" b="1" dirty="0">
                <a:solidFill>
                  <a:srgbClr val="90292A"/>
                </a:solidFill>
                <a:latin typeface="Georgia" panose="02040502050405020303" pitchFamily="18" charset="0"/>
                <a:cs typeface="Arial" panose="020B0604020202020204" pitchFamily="34" charset="0"/>
              </a:rPr>
              <a:t>Stakeholders of an Organization</a:t>
            </a:r>
            <a:endParaRPr lang="en-GB" sz="1600" dirty="0">
              <a:solidFill>
                <a:srgbClr val="90292A"/>
              </a:solidFill>
              <a:latin typeface="Georgia" panose="02040502050405020303" pitchFamily="18" charset="0"/>
              <a:cs typeface="Arial" panose="020B0604020202020204" pitchFamily="34" charset="0"/>
            </a:endParaRPr>
          </a:p>
          <a:p>
            <a:pPr algn="l"/>
            <a:r>
              <a:rPr lang="en-GB" sz="1400" b="1" dirty="0">
                <a:latin typeface="Arial" panose="020B0604020202020204" pitchFamily="34" charset="0"/>
                <a:cs typeface="Arial" panose="020B0604020202020204" pitchFamily="34" charset="0"/>
              </a:rPr>
              <a:t>The Role and Goals of the Finance Manager in a Corporation </a:t>
            </a:r>
          </a:p>
        </p:txBody>
      </p:sp>
      <p:sp>
        <p:nvSpPr>
          <p:cNvPr id="6" name="Rectangle 1">
            <a:extLst>
              <a:ext uri="{FF2B5EF4-FFF2-40B4-BE49-F238E27FC236}">
                <a16:creationId xmlns:a16="http://schemas.microsoft.com/office/drawing/2014/main" id="{6C52DA3B-58FF-2D1F-857D-FC5E23187172}"/>
              </a:ext>
            </a:extLst>
          </p:cNvPr>
          <p:cNvSpPr>
            <a:spLocks noChangeArrowheads="1"/>
          </p:cNvSpPr>
          <p:nvPr/>
        </p:nvSpPr>
        <p:spPr bwMode="auto">
          <a:xfrm>
            <a:off x="884869" y="14005661"/>
            <a:ext cx="6931373" cy="23027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96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800" b="1" dirty="0"/>
              <a:t>Overview: Enron scandal:</a:t>
            </a:r>
            <a:br>
              <a:rPr lang="en-US" sz="800" b="1" dirty="0"/>
            </a:br>
            <a:r>
              <a:rPr lang="en-US" sz="800" dirty="0"/>
              <a:t>A series of events that resulted in the </a:t>
            </a:r>
            <a:r>
              <a:rPr lang="en-US" sz="800" dirty="0">
                <a:hlinkClick r:id="rId2"/>
              </a:rPr>
              <a:t>bankruptcy</a:t>
            </a:r>
            <a:r>
              <a:rPr lang="en-US" sz="800" dirty="0"/>
              <a:t> of the U.S. energy, commodities, and services company </a:t>
            </a:r>
            <a:r>
              <a:rPr lang="en-US" sz="800" dirty="0">
                <a:hlinkClick r:id="rId3"/>
              </a:rPr>
              <a:t>Enron Corporation</a:t>
            </a:r>
            <a:r>
              <a:rPr lang="en-US" sz="800" dirty="0"/>
              <a:t> and the dissolution of </a:t>
            </a:r>
            <a:r>
              <a:rPr lang="en-US" sz="800" dirty="0">
                <a:hlinkClick r:id="rId4"/>
              </a:rPr>
              <a:t>Arthur Andersen LLP</a:t>
            </a:r>
            <a:r>
              <a:rPr lang="en-US" sz="800" dirty="0"/>
              <a:t>, which had been one of the largest </a:t>
            </a:r>
            <a:r>
              <a:rPr lang="en-US" sz="800" dirty="0">
                <a:hlinkClick r:id="rId5"/>
              </a:rPr>
              <a:t>auditing</a:t>
            </a:r>
            <a:r>
              <a:rPr lang="en-US" sz="800" dirty="0"/>
              <a:t> and </a:t>
            </a:r>
            <a:r>
              <a:rPr lang="en-US" sz="800" dirty="0">
                <a:hlinkClick r:id="rId6"/>
              </a:rPr>
              <a:t>accounting</a:t>
            </a:r>
            <a:r>
              <a:rPr lang="en-US" sz="800" dirty="0"/>
              <a:t> companies in the world.</a:t>
            </a:r>
            <a:br>
              <a:rPr lang="en-US" sz="800" dirty="0"/>
            </a:br>
            <a:r>
              <a:rPr lang="en-US" sz="800" dirty="0"/>
              <a:t>The collapse of Enron, which held more than $60 billion in assets, involved one of the biggest </a:t>
            </a:r>
            <a:r>
              <a:rPr lang="en-US" sz="800" dirty="0">
                <a:hlinkClick r:id="rId2"/>
              </a:rPr>
              <a:t>bankruptcy</a:t>
            </a:r>
            <a:r>
              <a:rPr lang="en-US" sz="800" dirty="0"/>
              <a:t> filings in the history of the United States, and it generated much debate as well as legislation designed to improve accounting standards and practices, with long-lasting </a:t>
            </a:r>
            <a:r>
              <a:rPr lang="en-US" sz="800" dirty="0">
                <a:hlinkClick r:id="rId7"/>
              </a:rPr>
              <a:t>repercussions</a:t>
            </a:r>
            <a:r>
              <a:rPr lang="en-US" sz="800" dirty="0"/>
              <a:t> in the financial world.</a:t>
            </a:r>
            <a:br>
              <a:rPr lang="en-US" sz="800" dirty="0"/>
            </a:br>
            <a:r>
              <a:rPr lang="en-US" sz="800" dirty="0"/>
              <a:t> As the boom years came to an end and as Enron faced increased competition in the energy-trading business, the company’s profits shrank rapidly. </a:t>
            </a:r>
            <a:r>
              <a:rPr lang="en-US" sz="800" b="1" dirty="0"/>
              <a:t>Under pressure from shareholders</a:t>
            </a:r>
            <a:r>
              <a:rPr lang="en-US" sz="800" dirty="0"/>
              <a:t>, company executives began to rely on dubious accounting practices giving the </a:t>
            </a:r>
            <a:r>
              <a:rPr lang="en-US" sz="800" dirty="0">
                <a:hlinkClick r:id="rId8"/>
              </a:rPr>
              <a:t>illusion</a:t>
            </a:r>
            <a:r>
              <a:rPr lang="en-US" sz="800" dirty="0"/>
              <a:t> of higher current profits. Furthermore, Enron abused the practice by using SPEs as dump sites for its troubled assets. Transferring those assets to SPEs meant that they were kept off Enron’s books, </a:t>
            </a:r>
            <a:br>
              <a:rPr lang="en-US" sz="800" dirty="0"/>
            </a:br>
            <a:r>
              <a:rPr lang="en-US" sz="800" dirty="0"/>
              <a:t> </a:t>
            </a:r>
            <a:br>
              <a:rPr lang="en-US" sz="800" dirty="0"/>
            </a:br>
            <a:r>
              <a:rPr lang="en-US" sz="800" dirty="0"/>
              <a:t>From the standpoint of security analysts, they seem to wear two</a:t>
            </a:r>
            <a:br>
              <a:rPr lang="en-US" sz="800" dirty="0"/>
            </a:br>
            <a:r>
              <a:rPr lang="en-US" sz="800" dirty="0"/>
              <a:t>hats: one is that they are supposed to provide unbiased information</a:t>
            </a:r>
            <a:br>
              <a:rPr lang="en-US" sz="800" dirty="0"/>
            </a:br>
            <a:r>
              <a:rPr lang="en-US" sz="800" dirty="0"/>
              <a:t>to their customers (i.e., potential investors), and another one is</a:t>
            </a:r>
            <a:br>
              <a:rPr lang="en-US" sz="800" dirty="0"/>
            </a:br>
            <a:r>
              <a:rPr lang="en-US" sz="800" dirty="0"/>
              <a:t>that they were under the inﬂuence of their ﬁrms receiving fees for</a:t>
            </a:r>
            <a:br>
              <a:rPr lang="en-US" sz="800" dirty="0"/>
            </a:br>
            <a:r>
              <a:rPr lang="en-US" sz="800" dirty="0"/>
              <a:t>marketing securities of Enron. </a:t>
            </a:r>
          </a:p>
          <a:p>
            <a:r>
              <a:rPr lang="en-US" sz="800" dirty="0"/>
              <a:t>This presented a conﬂict of interest</a:t>
            </a:r>
            <a:br>
              <a:rPr lang="en-US" sz="800" dirty="0"/>
            </a:br>
            <a:r>
              <a:rPr lang="en-US" sz="800" dirty="0"/>
              <a:t>that the Enron management exploited for their advantage.   </a:t>
            </a:r>
          </a:p>
        </p:txBody>
      </p:sp>
      <p:sp>
        <p:nvSpPr>
          <p:cNvPr id="10" name="Rectangle 1">
            <a:extLst>
              <a:ext uri="{FF2B5EF4-FFF2-40B4-BE49-F238E27FC236}">
                <a16:creationId xmlns:a16="http://schemas.microsoft.com/office/drawing/2014/main" id="{DC7ADFDB-27EE-6C87-E52A-9332A7E84BD0}"/>
              </a:ext>
            </a:extLst>
          </p:cNvPr>
          <p:cNvSpPr>
            <a:spLocks noChangeArrowheads="1"/>
          </p:cNvSpPr>
          <p:nvPr/>
        </p:nvSpPr>
        <p:spPr bwMode="auto">
          <a:xfrm>
            <a:off x="755558" y="1314350"/>
            <a:ext cx="5523322" cy="5176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96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b="1" dirty="0"/>
              <a:t>Short-term Financial Decisions</a:t>
            </a:r>
          </a:p>
          <a:p>
            <a:endParaRPr lang="en-US" sz="1400" b="1" dirty="0"/>
          </a:p>
        </p:txBody>
      </p:sp>
      <p:sp>
        <p:nvSpPr>
          <p:cNvPr id="8" name="Rectangle 2">
            <a:extLst>
              <a:ext uri="{FF2B5EF4-FFF2-40B4-BE49-F238E27FC236}">
                <a16:creationId xmlns:a16="http://schemas.microsoft.com/office/drawing/2014/main" id="{733EA1AF-4A20-0F15-66D1-4A990BA3A98B}"/>
              </a:ext>
            </a:extLst>
          </p:cNvPr>
          <p:cNvSpPr/>
          <p:nvPr/>
        </p:nvSpPr>
        <p:spPr>
          <a:xfrm>
            <a:off x="55746" y="1763128"/>
            <a:ext cx="9580880" cy="1384995"/>
          </a:xfrm>
          <a:prstGeom prst="rect">
            <a:avLst/>
          </a:prstGeom>
        </p:spPr>
        <p:txBody>
          <a:bodyPr wrap="square">
            <a:spAutoFit/>
          </a:bodyPr>
          <a:lstStyle/>
          <a:p>
            <a:pPr lvl="1"/>
            <a:r>
              <a:rPr lang="en-US" sz="1200" b="1" dirty="0">
                <a:latin typeface="Arial" panose="020B0604020202020204" pitchFamily="34" charset="0"/>
                <a:cs typeface="Arial" panose="020B0604020202020204" pitchFamily="34" charset="0"/>
              </a:rPr>
              <a:t>Working Capital Decisions:</a:t>
            </a:r>
          </a:p>
          <a:p>
            <a:pPr lvl="1"/>
            <a:endParaRPr lang="en-US" sz="1200" b="1" dirty="0">
              <a:latin typeface="Arial" panose="020B0604020202020204" pitchFamily="34" charset="0"/>
              <a:cs typeface="Arial" panose="020B0604020202020204" pitchFamily="34" charset="0"/>
            </a:endParaRPr>
          </a:p>
          <a:p>
            <a:pPr marL="822183"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Funds used in its day-to-day operations to ensure liquidity position of a firm to avoid insolvency.</a:t>
            </a:r>
          </a:p>
          <a:p>
            <a:pPr marL="822183"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Working capital deals with currents assets and current liabilities.</a:t>
            </a:r>
          </a:p>
          <a:p>
            <a:pPr marL="822183"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Key areas of working capital decisions: How much inventory to keep? Deciding ratio of cash and credit sales, proper management of cash, effective administration of bills receivables and payables, or investment of surplus cash.</a:t>
            </a:r>
          </a:p>
          <a:p>
            <a:pPr marL="822183"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principle of effective working capital management focuses on balancing liquidity and profitability.</a:t>
            </a:r>
          </a:p>
        </p:txBody>
      </p:sp>
    </p:spTree>
    <p:extLst>
      <p:ext uri="{BB962C8B-B14F-4D97-AF65-F5344CB8AC3E}">
        <p14:creationId xmlns:p14="http://schemas.microsoft.com/office/powerpoint/2010/main" val="1548350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8D278D1-DBA7-837A-B429-F9CF56D657A5}"/>
              </a:ext>
            </a:extLst>
          </p:cNvPr>
          <p:cNvSpPr txBox="1">
            <a:spLocks/>
          </p:cNvSpPr>
          <p:nvPr/>
        </p:nvSpPr>
        <p:spPr>
          <a:xfrm>
            <a:off x="6933381" y="162554"/>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Título 1">
            <a:extLst>
              <a:ext uri="{FF2B5EF4-FFF2-40B4-BE49-F238E27FC236}">
                <a16:creationId xmlns:a16="http://schemas.microsoft.com/office/drawing/2014/main" id="{3F4F2B2B-FBAF-5992-3B14-5283DD11974D}"/>
              </a:ext>
            </a:extLst>
          </p:cNvPr>
          <p:cNvSpPr txBox="1">
            <a:spLocks/>
          </p:cNvSpPr>
          <p:nvPr/>
        </p:nvSpPr>
        <p:spPr>
          <a:xfrm>
            <a:off x="609599" y="689015"/>
            <a:ext cx="7481915" cy="7822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r>
              <a:rPr lang="en-US" sz="1600" b="1" dirty="0">
                <a:solidFill>
                  <a:srgbClr val="90292A"/>
                </a:solidFill>
                <a:latin typeface="Georgia" panose="02040502050405020303" pitchFamily="18" charset="0"/>
                <a:cs typeface="Arial" panose="020B0604020202020204" pitchFamily="34" charset="0"/>
              </a:rPr>
              <a:t>Stakeholders of an Organization</a:t>
            </a:r>
            <a:endParaRPr lang="en-GB" sz="1600" dirty="0">
              <a:solidFill>
                <a:srgbClr val="90292A"/>
              </a:solidFill>
              <a:latin typeface="Georgia" panose="02040502050405020303" pitchFamily="18" charset="0"/>
              <a:cs typeface="Arial" panose="020B0604020202020204" pitchFamily="34" charset="0"/>
            </a:endParaRPr>
          </a:p>
          <a:p>
            <a:pPr algn="l"/>
            <a:r>
              <a:rPr lang="en-GB" sz="1400" b="1" dirty="0">
                <a:latin typeface="Georgia" panose="02040502050405020303" pitchFamily="18" charset="0"/>
                <a:cs typeface="Arial" panose="020B0604020202020204" pitchFamily="34" charset="0"/>
              </a:rPr>
              <a:t>The Role and Goals of the Finance Manager in a Corporation </a:t>
            </a:r>
          </a:p>
        </p:txBody>
      </p:sp>
      <p:sp>
        <p:nvSpPr>
          <p:cNvPr id="10" name="Rectangle 1">
            <a:extLst>
              <a:ext uri="{FF2B5EF4-FFF2-40B4-BE49-F238E27FC236}">
                <a16:creationId xmlns:a16="http://schemas.microsoft.com/office/drawing/2014/main" id="{DC7ADFDB-27EE-6C87-E52A-9332A7E84BD0}"/>
              </a:ext>
            </a:extLst>
          </p:cNvPr>
          <p:cNvSpPr>
            <a:spLocks noChangeArrowheads="1"/>
          </p:cNvSpPr>
          <p:nvPr/>
        </p:nvSpPr>
        <p:spPr bwMode="auto">
          <a:xfrm>
            <a:off x="755558" y="1314350"/>
            <a:ext cx="5523322" cy="5176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96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b="1" dirty="0"/>
              <a:t>Short-term Financial Decisions &lt;1Y</a:t>
            </a:r>
          </a:p>
          <a:p>
            <a:endParaRPr lang="en-US" sz="1400" b="1" dirty="0"/>
          </a:p>
        </p:txBody>
      </p:sp>
      <p:sp>
        <p:nvSpPr>
          <p:cNvPr id="3" name="CuadroTexto 2">
            <a:extLst>
              <a:ext uri="{FF2B5EF4-FFF2-40B4-BE49-F238E27FC236}">
                <a16:creationId xmlns:a16="http://schemas.microsoft.com/office/drawing/2014/main" id="{0A6F3112-C2D6-D76A-FB1C-BA0095B87B37}"/>
              </a:ext>
            </a:extLst>
          </p:cNvPr>
          <p:cNvSpPr txBox="1"/>
          <p:nvPr/>
        </p:nvSpPr>
        <p:spPr>
          <a:xfrm>
            <a:off x="-515047" y="1703770"/>
            <a:ext cx="8808258" cy="1658980"/>
          </a:xfrm>
          <a:prstGeom prst="rect">
            <a:avLst/>
          </a:prstGeom>
          <a:noFill/>
        </p:spPr>
        <p:txBody>
          <a:bodyPr wrap="square">
            <a:spAutoFit/>
          </a:bodyPr>
          <a:lstStyle/>
          <a:p>
            <a:pPr lvl="2">
              <a:lnSpc>
                <a:spcPct val="107000"/>
              </a:lnSpc>
            </a:pPr>
            <a:r>
              <a:rPr lang="en-GB" sz="1200" b="1" dirty="0">
                <a:effectLst/>
                <a:latin typeface="Arial" panose="020B0604020202020204" pitchFamily="34" charset="0"/>
                <a:ea typeface="Calibri" panose="020F0502020204030204" pitchFamily="34" charset="0"/>
                <a:cs typeface="Arial" panose="020B0604020202020204" pitchFamily="34" charset="0"/>
              </a:rPr>
              <a:t>Short-Term Financing:</a:t>
            </a:r>
          </a:p>
          <a:p>
            <a:pPr lvl="2">
              <a:lnSpc>
                <a:spcPct val="107000"/>
              </a:lnSpc>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1780748" lvl="3" indent="-171450">
              <a:lnSpc>
                <a:spcPct val="107000"/>
              </a:lnSpc>
              <a:buFont typeface="Arial" panose="020B0604020202020204" pitchFamily="34" charset="0"/>
              <a:buChar char="•"/>
            </a:pPr>
            <a:r>
              <a:rPr lang="en-US" sz="1200" b="0" dirty="0">
                <a:solidFill>
                  <a:srgbClr val="212121"/>
                </a:solidFill>
                <a:effectLst/>
                <a:latin typeface="Arial" panose="020B0604020202020204" pitchFamily="34" charset="0"/>
                <a:cs typeface="Arial" panose="020B0604020202020204" pitchFamily="34" charset="0"/>
              </a:rPr>
              <a:t>Short-term financing means business financing from short-term sources &lt;1Y. </a:t>
            </a:r>
          </a:p>
          <a:p>
            <a:pPr marL="1780748" lvl="3" indent="-171450">
              <a:lnSpc>
                <a:spcPct val="107000"/>
              </a:lnSpc>
              <a:buFont typeface="Arial" panose="020B0604020202020204" pitchFamily="34" charset="0"/>
              <a:buChar char="•"/>
            </a:pPr>
            <a:r>
              <a:rPr lang="en-US" sz="1200" dirty="0">
                <a:solidFill>
                  <a:srgbClr val="212121"/>
                </a:solidFill>
                <a:latin typeface="Arial" panose="020B0604020202020204" pitchFamily="34" charset="0"/>
                <a:cs typeface="Arial" panose="020B0604020202020204" pitchFamily="34" charset="0"/>
              </a:rPr>
              <a:t>Helps </a:t>
            </a:r>
            <a:r>
              <a:rPr lang="en-US" sz="1200" b="0" dirty="0">
                <a:solidFill>
                  <a:srgbClr val="212121"/>
                </a:solidFill>
                <a:effectLst/>
                <a:latin typeface="Arial" panose="020B0604020202020204" pitchFamily="34" charset="0"/>
                <a:cs typeface="Arial" panose="020B0604020202020204" pitchFamily="34" charset="0"/>
              </a:rPr>
              <a:t>the company generate cash for working of the business and for operating expenses, which is usually for a smaller amount.</a:t>
            </a:r>
          </a:p>
          <a:p>
            <a:pPr marL="1780748" lvl="3" indent="-171450">
              <a:lnSpc>
                <a:spcPct val="107000"/>
              </a:lnSpc>
              <a:buFont typeface="Arial" panose="020B0604020202020204" pitchFamily="34" charset="0"/>
              <a:buChar char="•"/>
            </a:pPr>
            <a:r>
              <a:rPr lang="en-US" sz="1200" dirty="0">
                <a:solidFill>
                  <a:srgbClr val="212121"/>
                </a:solidFill>
                <a:latin typeface="Arial" panose="020B0604020202020204" pitchFamily="34" charset="0"/>
                <a:cs typeface="Arial" panose="020B0604020202020204" pitchFamily="34" charset="0"/>
              </a:rPr>
              <a:t>I</a:t>
            </a:r>
            <a:r>
              <a:rPr lang="en-US" sz="1200" b="0" dirty="0">
                <a:solidFill>
                  <a:srgbClr val="212121"/>
                </a:solidFill>
                <a:effectLst/>
                <a:latin typeface="Arial" panose="020B0604020202020204" pitchFamily="34" charset="0"/>
                <a:cs typeface="Arial" panose="020B0604020202020204" pitchFamily="34" charset="0"/>
              </a:rPr>
              <a:t>nvolves developing money by different types of products available within the financial markets  online loans, lines of credit, and invoice financing.</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marL="1415766" lvl="2" indent="-342900">
              <a:lnSpc>
                <a:spcPct val="107000"/>
              </a:lnSpc>
              <a:buFont typeface="+mj-lt"/>
              <a:buAutoNum type="arabicPeriod"/>
            </a:pPr>
            <a:endParaRPr lang="en-GB" sz="1200" b="1" dirty="0">
              <a:latin typeface="Arial" panose="020B0604020202020204" pitchFamily="34" charset="0"/>
              <a:ea typeface="Calibri" panose="020F050202020403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670E8EEE-7452-F7AF-5BD8-615B759A317E}"/>
              </a:ext>
            </a:extLst>
          </p:cNvPr>
          <p:cNvSpPr txBox="1"/>
          <p:nvPr/>
        </p:nvSpPr>
        <p:spPr>
          <a:xfrm>
            <a:off x="-515047" y="3270719"/>
            <a:ext cx="9473958" cy="1066126"/>
          </a:xfrm>
          <a:prstGeom prst="rect">
            <a:avLst/>
          </a:prstGeom>
          <a:noFill/>
        </p:spPr>
        <p:txBody>
          <a:bodyPr wrap="square">
            <a:spAutoFit/>
          </a:bodyPr>
          <a:lstStyle/>
          <a:p>
            <a:pPr lvl="2">
              <a:lnSpc>
                <a:spcPct val="107000"/>
              </a:lnSpc>
            </a:pPr>
            <a:r>
              <a:rPr lang="en-GB" sz="1200" b="1" dirty="0">
                <a:latin typeface="Arial" panose="020B0604020202020204" pitchFamily="34" charset="0"/>
                <a:ea typeface="Calibri" panose="020F0502020204030204" pitchFamily="34" charset="0"/>
                <a:cs typeface="Arial" panose="020B0604020202020204" pitchFamily="34" charset="0"/>
              </a:rPr>
              <a:t>Cash – Liquidity Management</a:t>
            </a:r>
            <a:r>
              <a:rPr lang="en-GB" sz="1200" b="1" dirty="0">
                <a:effectLst/>
                <a:latin typeface="Arial" panose="020B0604020202020204" pitchFamily="34" charset="0"/>
                <a:ea typeface="Calibri" panose="020F0502020204030204" pitchFamily="34" charset="0"/>
                <a:cs typeface="Arial" panose="020B0604020202020204" pitchFamily="34" charset="0"/>
              </a:rPr>
              <a:t>:</a:t>
            </a:r>
          </a:p>
          <a:p>
            <a:pPr lvl="3">
              <a:lnSpc>
                <a:spcPct val="107000"/>
              </a:lnSpc>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1895048" lvl="3" indent="-285750">
              <a:lnSpc>
                <a:spcPct val="107000"/>
              </a:lnSpc>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Cash management - treasury management, is the process that involves collecting and managing cash flows from the operating, investing, and financing activities of a company. </a:t>
            </a:r>
          </a:p>
          <a:p>
            <a:pPr marL="1895048" lvl="3" indent="-285750">
              <a:lnSpc>
                <a:spcPct val="107000"/>
              </a:lnSpc>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In business - Liquidity is a key aspect of an organization’s financial stability – pay dues in a timely matter.</a:t>
            </a:r>
            <a:endParaRPr lang="en-GB" sz="12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003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8D278D1-DBA7-837A-B429-F9CF56D657A5}"/>
              </a:ext>
            </a:extLst>
          </p:cNvPr>
          <p:cNvSpPr txBox="1">
            <a:spLocks/>
          </p:cNvSpPr>
          <p:nvPr/>
        </p:nvSpPr>
        <p:spPr>
          <a:xfrm>
            <a:off x="6933381" y="162554"/>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Título 1">
            <a:extLst>
              <a:ext uri="{FF2B5EF4-FFF2-40B4-BE49-F238E27FC236}">
                <a16:creationId xmlns:a16="http://schemas.microsoft.com/office/drawing/2014/main" id="{3F4F2B2B-FBAF-5992-3B14-5283DD11974D}"/>
              </a:ext>
            </a:extLst>
          </p:cNvPr>
          <p:cNvSpPr txBox="1">
            <a:spLocks/>
          </p:cNvSpPr>
          <p:nvPr/>
        </p:nvSpPr>
        <p:spPr>
          <a:xfrm>
            <a:off x="498281" y="601550"/>
            <a:ext cx="7481915" cy="7822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r>
              <a:rPr lang="en-US" sz="1600" b="1" dirty="0">
                <a:solidFill>
                  <a:srgbClr val="90292A"/>
                </a:solidFill>
                <a:latin typeface="Georgia" panose="02040502050405020303" pitchFamily="18" charset="0"/>
                <a:cs typeface="Arial" panose="020B0604020202020204" pitchFamily="34" charset="0"/>
              </a:rPr>
              <a:t>Stakeholders of an Organization</a:t>
            </a:r>
            <a:endParaRPr lang="en-GB" sz="1600" dirty="0">
              <a:solidFill>
                <a:srgbClr val="90292A"/>
              </a:solidFill>
              <a:latin typeface="Georgia" panose="02040502050405020303" pitchFamily="18" charset="0"/>
              <a:cs typeface="Arial" panose="020B0604020202020204" pitchFamily="34" charset="0"/>
            </a:endParaRPr>
          </a:p>
          <a:p>
            <a:pPr algn="l"/>
            <a:r>
              <a:rPr lang="en-GB" sz="1400" b="1" dirty="0">
                <a:latin typeface="Arial" panose="020B0604020202020204" pitchFamily="34" charset="0"/>
                <a:cs typeface="Arial" panose="020B0604020202020204" pitchFamily="34" charset="0"/>
              </a:rPr>
              <a:t>The Role and Goals of the Finance Manager in a Corporation </a:t>
            </a:r>
          </a:p>
        </p:txBody>
      </p:sp>
      <p:sp>
        <p:nvSpPr>
          <p:cNvPr id="6" name="Rectangle 1">
            <a:extLst>
              <a:ext uri="{FF2B5EF4-FFF2-40B4-BE49-F238E27FC236}">
                <a16:creationId xmlns:a16="http://schemas.microsoft.com/office/drawing/2014/main" id="{6C52DA3B-58FF-2D1F-857D-FC5E23187172}"/>
              </a:ext>
            </a:extLst>
          </p:cNvPr>
          <p:cNvSpPr>
            <a:spLocks noChangeArrowheads="1"/>
          </p:cNvSpPr>
          <p:nvPr/>
        </p:nvSpPr>
        <p:spPr bwMode="auto">
          <a:xfrm>
            <a:off x="884869" y="14005661"/>
            <a:ext cx="6931373" cy="23027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96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800" b="1" dirty="0"/>
              <a:t>Overview: Enron scandal:</a:t>
            </a:r>
            <a:br>
              <a:rPr lang="en-US" sz="800" b="1" dirty="0"/>
            </a:br>
            <a:r>
              <a:rPr lang="en-US" sz="800" dirty="0"/>
              <a:t>A series of events that resulted in the </a:t>
            </a:r>
            <a:r>
              <a:rPr lang="en-US" sz="800" dirty="0">
                <a:hlinkClick r:id="rId2"/>
              </a:rPr>
              <a:t>bankruptcy</a:t>
            </a:r>
            <a:r>
              <a:rPr lang="en-US" sz="800" dirty="0"/>
              <a:t> of the U.S. energy, commodities, and services company </a:t>
            </a:r>
            <a:r>
              <a:rPr lang="en-US" sz="800" dirty="0">
                <a:hlinkClick r:id="rId3"/>
              </a:rPr>
              <a:t>Enron Corporation</a:t>
            </a:r>
            <a:r>
              <a:rPr lang="en-US" sz="800" dirty="0"/>
              <a:t> and the dissolution of </a:t>
            </a:r>
            <a:r>
              <a:rPr lang="en-US" sz="800" dirty="0">
                <a:hlinkClick r:id="rId4"/>
              </a:rPr>
              <a:t>Arthur Andersen LLP</a:t>
            </a:r>
            <a:r>
              <a:rPr lang="en-US" sz="800" dirty="0"/>
              <a:t>, which had been one of the largest </a:t>
            </a:r>
            <a:r>
              <a:rPr lang="en-US" sz="800" dirty="0">
                <a:hlinkClick r:id="rId5"/>
              </a:rPr>
              <a:t>auditing</a:t>
            </a:r>
            <a:r>
              <a:rPr lang="en-US" sz="800" dirty="0"/>
              <a:t> and </a:t>
            </a:r>
            <a:r>
              <a:rPr lang="en-US" sz="800" dirty="0">
                <a:hlinkClick r:id="rId6"/>
              </a:rPr>
              <a:t>accounting</a:t>
            </a:r>
            <a:r>
              <a:rPr lang="en-US" sz="800" dirty="0"/>
              <a:t> companies in the world.</a:t>
            </a:r>
            <a:br>
              <a:rPr lang="en-US" sz="800" dirty="0"/>
            </a:br>
            <a:r>
              <a:rPr lang="en-US" sz="800" dirty="0"/>
              <a:t>The collapse of Enron, which held more than $60 billion in assets, involved one of the biggest </a:t>
            </a:r>
            <a:r>
              <a:rPr lang="en-US" sz="800" dirty="0">
                <a:hlinkClick r:id="rId2"/>
              </a:rPr>
              <a:t>bankruptcy</a:t>
            </a:r>
            <a:r>
              <a:rPr lang="en-US" sz="800" dirty="0"/>
              <a:t> filings in the history of the United States, and it generated much debate as well as legislation designed to improve accounting standards and practices, with long-lasting </a:t>
            </a:r>
            <a:r>
              <a:rPr lang="en-US" sz="800" dirty="0">
                <a:hlinkClick r:id="rId7"/>
              </a:rPr>
              <a:t>repercussions</a:t>
            </a:r>
            <a:r>
              <a:rPr lang="en-US" sz="800" dirty="0"/>
              <a:t> in the financial world.</a:t>
            </a:r>
            <a:br>
              <a:rPr lang="en-US" sz="800" dirty="0"/>
            </a:br>
            <a:r>
              <a:rPr lang="en-US" sz="800" dirty="0"/>
              <a:t> As the boom years came to an end and as Enron faced increased competition in the energy-trading business, the company’s profits shrank rapidly. </a:t>
            </a:r>
            <a:r>
              <a:rPr lang="en-US" sz="800" b="1" dirty="0"/>
              <a:t>Under pressure from shareholders</a:t>
            </a:r>
            <a:r>
              <a:rPr lang="en-US" sz="800" dirty="0"/>
              <a:t>, company executives began to rely on dubious accounting practices giving the </a:t>
            </a:r>
            <a:r>
              <a:rPr lang="en-US" sz="800" dirty="0">
                <a:hlinkClick r:id="rId8"/>
              </a:rPr>
              <a:t>illusion</a:t>
            </a:r>
            <a:r>
              <a:rPr lang="en-US" sz="800" dirty="0"/>
              <a:t> of higher current profits. Furthermore, Enron abused the practice by using SPEs as dump sites for its troubled assets. Transferring those assets to SPEs meant that they were kept off Enron’s books, </a:t>
            </a:r>
            <a:br>
              <a:rPr lang="en-US" sz="800" dirty="0"/>
            </a:br>
            <a:r>
              <a:rPr lang="en-US" sz="800" dirty="0"/>
              <a:t> </a:t>
            </a:r>
            <a:br>
              <a:rPr lang="en-US" sz="800" dirty="0"/>
            </a:br>
            <a:r>
              <a:rPr lang="en-US" sz="800" dirty="0"/>
              <a:t>From the standpoint of security analysts, they seem to wear two</a:t>
            </a:r>
            <a:br>
              <a:rPr lang="en-US" sz="800" dirty="0"/>
            </a:br>
            <a:r>
              <a:rPr lang="en-US" sz="800" dirty="0"/>
              <a:t>hats: one is that they are supposed to provide unbiased information</a:t>
            </a:r>
            <a:br>
              <a:rPr lang="en-US" sz="800" dirty="0"/>
            </a:br>
            <a:r>
              <a:rPr lang="en-US" sz="800" dirty="0"/>
              <a:t>to their customers (i.e., potential investors), and another one is</a:t>
            </a:r>
            <a:br>
              <a:rPr lang="en-US" sz="800" dirty="0"/>
            </a:br>
            <a:r>
              <a:rPr lang="en-US" sz="800" dirty="0"/>
              <a:t>that they were under the inﬂuence of their ﬁrms receiving fees for</a:t>
            </a:r>
            <a:br>
              <a:rPr lang="en-US" sz="800" dirty="0"/>
            </a:br>
            <a:r>
              <a:rPr lang="en-US" sz="800" dirty="0"/>
              <a:t>marketing securities of Enron. </a:t>
            </a:r>
          </a:p>
          <a:p>
            <a:r>
              <a:rPr lang="en-US" sz="800" dirty="0"/>
              <a:t>This presented a conﬂict of interest</a:t>
            </a:r>
            <a:br>
              <a:rPr lang="en-US" sz="800" dirty="0"/>
            </a:br>
            <a:r>
              <a:rPr lang="en-US" sz="800" dirty="0"/>
              <a:t>that the Enron management exploited for their advantage.   </a:t>
            </a:r>
          </a:p>
        </p:txBody>
      </p:sp>
      <p:sp>
        <p:nvSpPr>
          <p:cNvPr id="10" name="Rectangle 1">
            <a:extLst>
              <a:ext uri="{FF2B5EF4-FFF2-40B4-BE49-F238E27FC236}">
                <a16:creationId xmlns:a16="http://schemas.microsoft.com/office/drawing/2014/main" id="{DC7ADFDB-27EE-6C87-E52A-9332A7E84BD0}"/>
              </a:ext>
            </a:extLst>
          </p:cNvPr>
          <p:cNvSpPr>
            <a:spLocks noChangeArrowheads="1"/>
          </p:cNvSpPr>
          <p:nvPr/>
        </p:nvSpPr>
        <p:spPr bwMode="auto">
          <a:xfrm>
            <a:off x="609599" y="1314350"/>
            <a:ext cx="5523322" cy="5176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96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b="1" dirty="0"/>
              <a:t>Short-term Financial Decisions &lt;1Y</a:t>
            </a:r>
          </a:p>
          <a:p>
            <a:endParaRPr lang="en-US" sz="1400" dirty="0"/>
          </a:p>
        </p:txBody>
      </p:sp>
      <p:sp>
        <p:nvSpPr>
          <p:cNvPr id="4" name="CuadroTexto 3">
            <a:extLst>
              <a:ext uri="{FF2B5EF4-FFF2-40B4-BE49-F238E27FC236}">
                <a16:creationId xmlns:a16="http://schemas.microsoft.com/office/drawing/2014/main" id="{5B1197B5-1851-2B60-6BB8-877C6D33EF0E}"/>
              </a:ext>
            </a:extLst>
          </p:cNvPr>
          <p:cNvSpPr txBox="1"/>
          <p:nvPr/>
        </p:nvSpPr>
        <p:spPr>
          <a:xfrm>
            <a:off x="-495558" y="1674616"/>
            <a:ext cx="9067064" cy="3268523"/>
          </a:xfrm>
          <a:prstGeom prst="rect">
            <a:avLst/>
          </a:prstGeom>
          <a:noFill/>
        </p:spPr>
        <p:txBody>
          <a:bodyPr wrap="square">
            <a:spAutoFit/>
          </a:bodyPr>
          <a:lstStyle/>
          <a:p>
            <a:pPr lvl="2">
              <a:lnSpc>
                <a:spcPct val="107000"/>
              </a:lnSpc>
            </a:pPr>
            <a:r>
              <a:rPr lang="en-GB" sz="1100" b="1" dirty="0">
                <a:latin typeface="Arial" panose="020B0604020202020204" pitchFamily="34" charset="0"/>
                <a:ea typeface="Calibri" panose="020F0502020204030204" pitchFamily="34" charset="0"/>
                <a:cs typeface="Arial" panose="020B0604020202020204" pitchFamily="34" charset="0"/>
              </a:rPr>
              <a:t>Credit and Inventory Management: </a:t>
            </a:r>
          </a:p>
          <a:p>
            <a:pPr marL="1895048" lvl="3" indent="-285750">
              <a:lnSpc>
                <a:spcPct val="107000"/>
              </a:lnSpc>
              <a:buFont typeface="Arial" panose="020B0604020202020204" pitchFamily="34" charset="0"/>
              <a:buChar char="•"/>
            </a:pPr>
            <a:r>
              <a:rPr lang="en-US" sz="1100" b="0" i="0" dirty="0">
                <a:effectLst/>
                <a:latin typeface="Arial" panose="020B0604020202020204" pitchFamily="34" charset="0"/>
                <a:cs typeface="Arial" panose="020B0604020202020204" pitchFamily="34" charset="0"/>
              </a:rPr>
              <a:t>A credit policy contains guidelines that structure the amount of credit  </a:t>
            </a:r>
            <a:r>
              <a:rPr lang="en-US" sz="1100" b="0" i="0" u="none" strike="noStrike" dirty="0">
                <a:effectLst/>
                <a:latin typeface="Arial" panose="020B0604020202020204" pitchFamily="34" charset="0"/>
                <a:cs typeface="Arial" panose="020B0604020202020204" pitchFamily="34" charset="0"/>
              </a:rPr>
              <a:t>granted to customers covering t</a:t>
            </a:r>
            <a:r>
              <a:rPr lang="en-US" sz="1100" b="0" i="0" dirty="0">
                <a:effectLst/>
                <a:latin typeface="Arial" panose="020B0604020202020204" pitchFamily="34" charset="0"/>
                <a:cs typeface="Arial" panose="020B0604020202020204" pitchFamily="34" charset="0"/>
              </a:rPr>
              <a:t>opics like: Credit terms, credit limits, delinquency, collections, discounts – following the business strategy.</a:t>
            </a:r>
          </a:p>
          <a:p>
            <a:pPr marL="1895048" lvl="3" indent="-285750">
              <a:lnSpc>
                <a:spcPct val="107000"/>
              </a:lnSpc>
              <a:buFont typeface="Arial" panose="020B0604020202020204" pitchFamily="34" charset="0"/>
              <a:buChar char="•"/>
            </a:pPr>
            <a:endParaRPr lang="en-US" sz="1100" b="0" i="0" dirty="0">
              <a:effectLst/>
              <a:latin typeface="Arial" panose="020B0604020202020204" pitchFamily="34" charset="0"/>
              <a:cs typeface="Arial" panose="020B0604020202020204" pitchFamily="34" charset="0"/>
            </a:endParaRPr>
          </a:p>
          <a:p>
            <a:pPr marL="1895048" lvl="3" indent="-285750">
              <a:lnSpc>
                <a:spcPct val="107000"/>
              </a:lnSpc>
              <a:buFont typeface="Arial" panose="020B0604020202020204" pitchFamily="34" charset="0"/>
              <a:buChar char="•"/>
            </a:pPr>
            <a:r>
              <a:rPr lang="en-US" sz="1100" dirty="0">
                <a:latin typeface="Arial" panose="020B0604020202020204" pitchFamily="34" charset="0"/>
                <a:cs typeface="Arial" panose="020B0604020202020204" pitchFamily="34" charset="0"/>
              </a:rPr>
              <a:t>Inventory Management: </a:t>
            </a:r>
            <a:r>
              <a:rPr lang="en-US" sz="1100" b="0" i="0" dirty="0">
                <a:effectLst/>
                <a:latin typeface="Arial" panose="020B0604020202020204" pitchFamily="34" charset="0"/>
                <a:cs typeface="Arial" panose="020B0604020202020204" pitchFamily="34" charset="0"/>
              </a:rPr>
              <a:t> </a:t>
            </a:r>
            <a:r>
              <a:rPr lang="en-US" sz="1100" b="0" i="0" dirty="0">
                <a:solidFill>
                  <a:srgbClr val="161616"/>
                </a:solidFill>
                <a:effectLst/>
                <a:latin typeface="Arial" panose="020B0604020202020204" pitchFamily="34" charset="0"/>
                <a:cs typeface="Arial" panose="020B0604020202020204" pitchFamily="34" charset="0"/>
              </a:rPr>
              <a:t>Inventory is the goods or materials a business intends to sell to customers for profit. </a:t>
            </a:r>
          </a:p>
          <a:p>
            <a:pPr marL="1895048" lvl="3" indent="-285750">
              <a:lnSpc>
                <a:spcPct val="107000"/>
              </a:lnSpc>
              <a:buFont typeface="Arial" panose="020B0604020202020204" pitchFamily="34" charset="0"/>
              <a:buChar char="•"/>
            </a:pPr>
            <a:r>
              <a:rPr lang="en-US" sz="1100" b="0" i="0" dirty="0">
                <a:solidFill>
                  <a:srgbClr val="161616"/>
                </a:solidFill>
                <a:effectLst/>
                <a:latin typeface="Arial" panose="020B0604020202020204" pitchFamily="34" charset="0"/>
                <a:cs typeface="Arial" panose="020B0604020202020204" pitchFamily="34" charset="0"/>
              </a:rPr>
              <a:t>Inventory management is the tracking of inventory from manufacturers to warehouses and from these facilities to a point of sale.</a:t>
            </a:r>
          </a:p>
          <a:p>
            <a:pPr marL="1895048" lvl="3" indent="-285750">
              <a:lnSpc>
                <a:spcPct val="107000"/>
              </a:lnSpc>
              <a:buFont typeface="Arial" panose="020B0604020202020204" pitchFamily="34" charset="0"/>
              <a:buChar char="•"/>
            </a:pPr>
            <a:r>
              <a:rPr lang="en-US" sz="1100" b="0" i="0" dirty="0">
                <a:solidFill>
                  <a:srgbClr val="161616"/>
                </a:solidFill>
                <a:effectLst/>
                <a:latin typeface="Arial" panose="020B0604020202020204" pitchFamily="34" charset="0"/>
                <a:cs typeface="Arial" panose="020B0604020202020204" pitchFamily="34" charset="0"/>
              </a:rPr>
              <a:t>The goal of inventory management is to have the right products in the right place at the right time — knowing when to order, how much to order and where to store stock.</a:t>
            </a:r>
          </a:p>
          <a:p>
            <a:pPr marL="1895048" lvl="3" indent="-285750">
              <a:lnSpc>
                <a:spcPct val="107000"/>
              </a:lnSpc>
              <a:buFont typeface="Arial" panose="020B0604020202020204" pitchFamily="34" charset="0"/>
              <a:buChar char="•"/>
            </a:pPr>
            <a:r>
              <a:rPr lang="en-US" sz="1100" b="0" i="0" dirty="0">
                <a:solidFill>
                  <a:srgbClr val="161616"/>
                </a:solidFill>
                <a:effectLst/>
                <a:latin typeface="Arial" panose="020B0604020202020204" pitchFamily="34" charset="0"/>
                <a:cs typeface="Arial" panose="020B0604020202020204" pitchFamily="34" charset="0"/>
              </a:rPr>
              <a:t>The basic steps of inventory management include:</a:t>
            </a:r>
          </a:p>
          <a:p>
            <a:pPr marL="1895048" lvl="3" indent="-285750">
              <a:lnSpc>
                <a:spcPct val="107000"/>
              </a:lnSpc>
              <a:buFont typeface="Arial" panose="020B0604020202020204" pitchFamily="34" charset="0"/>
              <a:buChar char="•"/>
            </a:pPr>
            <a:endParaRPr lang="en-US" sz="1100" b="0" i="0" dirty="0">
              <a:solidFill>
                <a:srgbClr val="161616"/>
              </a:solidFill>
              <a:effectLst/>
              <a:latin typeface="Arial" panose="020B0604020202020204" pitchFamily="34" charset="0"/>
              <a:cs typeface="Arial" panose="020B0604020202020204" pitchFamily="34" charset="0"/>
            </a:endParaRPr>
          </a:p>
          <a:p>
            <a:pPr marL="2967914" lvl="5" indent="-285750" fontAlgn="base">
              <a:buFont typeface="Wingdings" panose="05000000000000000000" pitchFamily="2" charset="2"/>
              <a:buChar char="ü"/>
            </a:pPr>
            <a:r>
              <a:rPr lang="en-US" sz="1100" b="0" i="0" dirty="0">
                <a:solidFill>
                  <a:srgbClr val="161616"/>
                </a:solidFill>
                <a:effectLst/>
                <a:latin typeface="Arial" panose="020B0604020202020204" pitchFamily="34" charset="0"/>
                <a:cs typeface="Arial" panose="020B0604020202020204" pitchFamily="34" charset="0"/>
              </a:rPr>
              <a:t>Purchasing inventory: Ready-to-sell goods are purchased and delivered to the warehouse or directly to the point of sale.</a:t>
            </a:r>
          </a:p>
          <a:p>
            <a:pPr marL="2967914" lvl="5" indent="-285750" fontAlgn="base">
              <a:buFont typeface="Wingdings" panose="05000000000000000000" pitchFamily="2" charset="2"/>
              <a:buChar char="ü"/>
            </a:pPr>
            <a:r>
              <a:rPr lang="en-US" sz="1100" b="0" i="0" dirty="0">
                <a:solidFill>
                  <a:srgbClr val="161616"/>
                </a:solidFill>
                <a:effectLst/>
                <a:latin typeface="Arial" panose="020B0604020202020204" pitchFamily="34" charset="0"/>
                <a:cs typeface="Arial" panose="020B0604020202020204" pitchFamily="34" charset="0"/>
              </a:rPr>
              <a:t>Storing inventory: Inventory is stored until needed. Goods or materials are transferred across your fulfillment network until ready for shipment.</a:t>
            </a:r>
          </a:p>
          <a:p>
            <a:pPr marL="2967914" lvl="5" indent="-285750" fontAlgn="base">
              <a:buFont typeface="Wingdings" panose="05000000000000000000" pitchFamily="2" charset="2"/>
              <a:buChar char="ü"/>
            </a:pPr>
            <a:r>
              <a:rPr lang="en-US" sz="1100" b="0" i="0" dirty="0">
                <a:solidFill>
                  <a:srgbClr val="161616"/>
                </a:solidFill>
                <a:effectLst/>
                <a:latin typeface="Arial" panose="020B0604020202020204" pitchFamily="34" charset="0"/>
                <a:cs typeface="Arial" panose="020B0604020202020204" pitchFamily="34" charset="0"/>
              </a:rPr>
              <a:t>Profiting from inventory: The amount of product for sale is controlled. Finished goods are pulled to fulfill orders. Products are shipped to customers.</a:t>
            </a:r>
          </a:p>
          <a:p>
            <a:pPr marL="1895048" lvl="3" indent="-285750">
              <a:lnSpc>
                <a:spcPct val="107000"/>
              </a:lnSpc>
              <a:buFont typeface="Arial" panose="020B0604020202020204" pitchFamily="34" charset="0"/>
              <a:buChar char="•"/>
            </a:pP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473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081374" y="2528990"/>
            <a:ext cx="4975260" cy="159774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33" b="1" dirty="0">
                <a:solidFill>
                  <a:schemeClr val="bg1"/>
                </a:solidFill>
                <a:latin typeface="Georgia" panose="02040502050405020303" pitchFamily="18" charset="0"/>
              </a:rPr>
              <a:t>Thank You</a:t>
            </a:r>
            <a:endParaRPr lang="en-GB" sz="3033"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06036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7915212-A0DC-FF44-B081-826172BCD550}"/>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dirty="0">
                <a:solidFill>
                  <a:schemeClr val="bg1"/>
                </a:solidFill>
                <a:latin typeface="Georgia" panose="02040502050405020303" pitchFamily="18" charset="0"/>
              </a:rPr>
              <a:t>Lesson Topics and Content</a:t>
            </a:r>
            <a:endParaRPr lang="en-GB" sz="2000" dirty="0">
              <a:solidFill>
                <a:schemeClr val="bg1"/>
              </a:solidFill>
              <a:latin typeface="Georgia" panose="02040502050405020303" pitchFamily="18" charset="0"/>
            </a:endParaRPr>
          </a:p>
        </p:txBody>
      </p:sp>
      <p:sp>
        <p:nvSpPr>
          <p:cNvPr id="6" name="Rectángulo 5">
            <a:extLst>
              <a:ext uri="{FF2B5EF4-FFF2-40B4-BE49-F238E27FC236}">
                <a16:creationId xmlns:a16="http://schemas.microsoft.com/office/drawing/2014/main" id="{C60C0CCF-5EA8-461B-8C20-CBC1E650A977}"/>
              </a:ext>
            </a:extLst>
          </p:cNvPr>
          <p:cNvSpPr/>
          <p:nvPr/>
        </p:nvSpPr>
        <p:spPr>
          <a:xfrm>
            <a:off x="1032733" y="1780791"/>
            <a:ext cx="6549747" cy="3738459"/>
          </a:xfrm>
          <a:prstGeom prst="rect">
            <a:avLst/>
          </a:prstGeom>
        </p:spPr>
        <p:txBody>
          <a:bodyPr wrap="square">
            <a:spAutoFit/>
          </a:bodyPr>
          <a:lstStyle/>
          <a:p>
            <a:pPr marL="110490" marR="0" algn="just">
              <a:lnSpc>
                <a:spcPct val="107000"/>
              </a:lnSpc>
              <a:spcBef>
                <a:spcPts val="0"/>
              </a:spcBef>
              <a:spcAft>
                <a:spcPts val="800"/>
              </a:spcAft>
            </a:pPr>
            <a:r>
              <a:rPr lang="en-GB" sz="14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Stakeholders of an Organization:</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Tx/>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Types of Stakeholders</a:t>
            </a: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Tx/>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Shareholder vs Stakeholder</a:t>
            </a: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Tx/>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Agency Problem</a:t>
            </a: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Tx/>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Role and Goals of the Finance Manager in a Corporation:</a:t>
            </a:r>
          </a:p>
          <a:p>
            <a:pPr marR="0" lvl="0">
              <a:lnSpc>
                <a:spcPct val="107000"/>
              </a:lnSpc>
              <a:spcBef>
                <a:spcPts val="0"/>
              </a:spcBef>
              <a:spcAft>
                <a:spcPts val="0"/>
              </a:spcAft>
            </a:pP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1358616" lvl="2" indent="-285750">
              <a:lnSpc>
                <a:spcPct val="107000"/>
              </a:lnSpc>
              <a:buFont typeface="Arial" panose="020B0604020202020204" pitchFamily="34" charset="0"/>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Long-Term Financial Planning and Decision-Making: </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1952198" lvl="3" indent="-342900">
              <a:lnSpc>
                <a:spcPct val="107000"/>
              </a:lnSpc>
              <a:buFont typeface="+mj-lt"/>
              <a:buAutoNum type="arabicPeriod"/>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Investment Decisions</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1952198" lvl="3" indent="-342900">
              <a:lnSpc>
                <a:spcPct val="107000"/>
              </a:lnSpc>
              <a:buFont typeface="+mj-lt"/>
              <a:buAutoNum type="arabicPeriod"/>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Capital Financing</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1952198" lvl="3" indent="-342900">
              <a:lnSpc>
                <a:spcPct val="107000"/>
              </a:lnSpc>
              <a:buFont typeface="+mj-lt"/>
              <a:buAutoNum type="arabicPeriod"/>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Dividend Decisions</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1415766" lvl="2" indent="-342900">
              <a:lnSpc>
                <a:spcPct val="107000"/>
              </a:lnSpc>
              <a:buFont typeface="Arial" panose="020B0604020202020204" pitchFamily="34" charset="0"/>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Short-Term Financial Decisions: </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1952198" lvl="3" indent="-342900">
              <a:lnSpc>
                <a:spcPct val="107000"/>
              </a:lnSpc>
              <a:buFont typeface="+mj-lt"/>
              <a:buAutoNum type="arabicPeriod"/>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Short-Term Financing</a:t>
            </a:r>
          </a:p>
          <a:p>
            <a:pPr marL="1952198" lvl="3" indent="-342900">
              <a:lnSpc>
                <a:spcPct val="107000"/>
              </a:lnSpc>
              <a:buFont typeface="+mj-lt"/>
              <a:buAutoNum type="arabicPeriod"/>
            </a:pPr>
            <a:r>
              <a:rPr lang="en-GB" sz="1400" dirty="0">
                <a:solidFill>
                  <a:schemeClr val="bg1"/>
                </a:solidFill>
                <a:latin typeface="Arial" panose="020B0604020202020204" pitchFamily="34" charset="0"/>
                <a:ea typeface="Calibri" panose="020F0502020204030204" pitchFamily="34" charset="0"/>
                <a:cs typeface="Arial" panose="020B0604020202020204" pitchFamily="34" charset="0"/>
              </a:rPr>
              <a:t>Cash and Liquidity Management</a:t>
            </a: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952198" lvl="3" indent="-342900">
              <a:lnSpc>
                <a:spcPct val="107000"/>
              </a:lnSpc>
              <a:buFont typeface="+mj-lt"/>
              <a:buAutoNum type="arabicPeriod"/>
            </a:pPr>
            <a:r>
              <a:rPr lang="en-GB" sz="1400" dirty="0">
                <a:solidFill>
                  <a:schemeClr val="bg1"/>
                </a:solidFill>
                <a:latin typeface="Arial" panose="020B0604020202020204" pitchFamily="34" charset="0"/>
                <a:ea typeface="Calibri" panose="020F0502020204030204" pitchFamily="34" charset="0"/>
                <a:cs typeface="Arial" panose="020B0604020202020204" pitchFamily="34" charset="0"/>
              </a:rPr>
              <a:t>Credit and Inventory Management</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302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8D278D1-DBA7-837A-B429-F9CF56D657A5}"/>
              </a:ext>
            </a:extLst>
          </p:cNvPr>
          <p:cNvSpPr txBox="1">
            <a:spLocks/>
          </p:cNvSpPr>
          <p:nvPr/>
        </p:nvSpPr>
        <p:spPr>
          <a:xfrm>
            <a:off x="6933381" y="162554"/>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Título 1">
            <a:extLst>
              <a:ext uri="{FF2B5EF4-FFF2-40B4-BE49-F238E27FC236}">
                <a16:creationId xmlns:a16="http://schemas.microsoft.com/office/drawing/2014/main" id="{3F4F2B2B-FBAF-5992-3B14-5283DD11974D}"/>
              </a:ext>
            </a:extLst>
          </p:cNvPr>
          <p:cNvSpPr txBox="1">
            <a:spLocks/>
          </p:cNvSpPr>
          <p:nvPr/>
        </p:nvSpPr>
        <p:spPr>
          <a:xfrm>
            <a:off x="609599" y="471472"/>
            <a:ext cx="7481915" cy="7822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r>
              <a:rPr lang="en-US" sz="1600" b="1" dirty="0">
                <a:solidFill>
                  <a:srgbClr val="90292A"/>
                </a:solidFill>
                <a:latin typeface="Georgia" panose="02040502050405020303" pitchFamily="18" charset="0"/>
                <a:cs typeface="Arial" panose="020B0604020202020204" pitchFamily="34" charset="0"/>
              </a:rPr>
              <a:t>Stakeholders of an Organization</a:t>
            </a:r>
            <a:endParaRPr lang="en-GB" sz="1600" b="1" dirty="0">
              <a:solidFill>
                <a:srgbClr val="90292A"/>
              </a:solidFill>
              <a:latin typeface="Arial" panose="020B0604020202020204" pitchFamily="34" charset="0"/>
              <a:cs typeface="Arial" panose="020B0604020202020204" pitchFamily="34" charset="0"/>
            </a:endParaRPr>
          </a:p>
          <a:p>
            <a:pPr algn="l"/>
            <a:r>
              <a:rPr lang="en-GB" sz="1400" b="1" dirty="0">
                <a:latin typeface="Arial" panose="020B0604020202020204" pitchFamily="34" charset="0"/>
                <a:cs typeface="Arial" panose="020B0604020202020204" pitchFamily="34" charset="0"/>
              </a:rPr>
              <a:t>Stakeholders</a:t>
            </a:r>
          </a:p>
        </p:txBody>
      </p:sp>
      <p:sp>
        <p:nvSpPr>
          <p:cNvPr id="6" name="CuadroTexto 5">
            <a:extLst>
              <a:ext uri="{FF2B5EF4-FFF2-40B4-BE49-F238E27FC236}">
                <a16:creationId xmlns:a16="http://schemas.microsoft.com/office/drawing/2014/main" id="{F51E22C7-A9D6-3196-DBC9-477971D8FF91}"/>
              </a:ext>
            </a:extLst>
          </p:cNvPr>
          <p:cNvSpPr txBox="1"/>
          <p:nvPr/>
        </p:nvSpPr>
        <p:spPr>
          <a:xfrm>
            <a:off x="609598" y="1169098"/>
            <a:ext cx="7967474" cy="4093428"/>
          </a:xfrm>
          <a:prstGeom prst="rect">
            <a:avLst/>
          </a:prstGeom>
          <a:noFill/>
        </p:spPr>
        <p:txBody>
          <a:bodyPr wrap="square">
            <a:spAutoFit/>
          </a:bodyPr>
          <a:lstStyle/>
          <a:p>
            <a:pPr marL="285750" indent="-285750" algn="l" fontAlgn="base">
              <a:buFont typeface="Arial" panose="020B0604020202020204" pitchFamily="34" charset="0"/>
              <a:buChar char="•"/>
            </a:pPr>
            <a:r>
              <a:rPr lang="en-US" sz="1300" b="0" i="0" dirty="0">
                <a:effectLst/>
                <a:latin typeface="Arial" panose="020B0604020202020204" pitchFamily="34" charset="0"/>
                <a:cs typeface="Arial" panose="020B0604020202020204" pitchFamily="34" charset="0"/>
              </a:rPr>
              <a:t>A stakeholder is an individual or entity that has a direct interest in a company and its performance.</a:t>
            </a:r>
          </a:p>
          <a:p>
            <a:pPr marL="285750" indent="-285750" algn="l" fontAlgn="base">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p>
            <a:pPr marL="285750" indent="-285750" algn="l" fontAlgn="base">
              <a:buFont typeface="Arial" panose="020B0604020202020204" pitchFamily="34" charset="0"/>
              <a:buChar char="•"/>
            </a:pPr>
            <a:r>
              <a:rPr lang="en-US" sz="1300" b="0" i="0" dirty="0">
                <a:effectLst/>
                <a:latin typeface="Arial" panose="020B0604020202020204" pitchFamily="34" charset="0"/>
                <a:cs typeface="Arial" panose="020B0604020202020204" pitchFamily="34" charset="0"/>
              </a:rPr>
              <a:t>They can be internal or external to the actual operations - determined by their direct relationship with the organization.</a:t>
            </a:r>
            <a:endParaRPr lang="en-US" sz="1300" dirty="0">
              <a:latin typeface="Arial" panose="020B0604020202020204" pitchFamily="34" charset="0"/>
              <a:cs typeface="Arial" panose="020B0604020202020204" pitchFamily="34" charset="0"/>
            </a:endParaRPr>
          </a:p>
          <a:p>
            <a:pPr algn="l" fontAlgn="base"/>
            <a:endParaRPr lang="en-US" sz="1300" dirty="0">
              <a:latin typeface="Arial" panose="020B0604020202020204" pitchFamily="34" charset="0"/>
              <a:cs typeface="Arial" panose="020B0604020202020204" pitchFamily="34" charset="0"/>
            </a:endParaRPr>
          </a:p>
          <a:p>
            <a:pPr algn="l" fontAlgn="base"/>
            <a:r>
              <a:rPr lang="en-US" sz="1300" b="0" i="0" dirty="0">
                <a:effectLst/>
                <a:latin typeface="Arial" panose="020B0604020202020204" pitchFamily="34" charset="0"/>
                <a:cs typeface="Arial" panose="020B0604020202020204" pitchFamily="34" charset="0"/>
              </a:rPr>
              <a:t>There are two levels of stakeholders - each one has a different relation to the company:</a:t>
            </a:r>
          </a:p>
          <a:p>
            <a:pPr marL="707883" lvl="1" indent="-171450" fontAlgn="base">
              <a:buFont typeface="Wingdings" panose="05000000000000000000" pitchFamily="2" charset="2"/>
              <a:buChar char="v"/>
            </a:pPr>
            <a:r>
              <a:rPr lang="en-US" sz="1300" i="0" dirty="0">
                <a:effectLst/>
                <a:latin typeface="Arial" panose="020B0604020202020204" pitchFamily="34" charset="0"/>
                <a:cs typeface="Arial" panose="020B0604020202020204" pitchFamily="34" charset="0"/>
              </a:rPr>
              <a:t>Primary stakeholders</a:t>
            </a:r>
            <a:r>
              <a:rPr lang="en-US" sz="1300" b="1" dirty="0">
                <a:latin typeface="Arial" panose="020B0604020202020204" pitchFamily="34" charset="0"/>
                <a:cs typeface="Arial" panose="020B0604020202020204" pitchFamily="34" charset="0"/>
              </a:rPr>
              <a:t>:</a:t>
            </a:r>
          </a:p>
          <a:p>
            <a:pPr marL="1244316" lvl="2" indent="-171450" fontAlgn="base">
              <a:buFont typeface="Wingdings" panose="05000000000000000000" pitchFamily="2" charset="2"/>
              <a:buChar char="ü"/>
            </a:pPr>
            <a:r>
              <a:rPr lang="en-US" sz="1300" dirty="0">
                <a:latin typeface="Arial" panose="020B0604020202020204" pitchFamily="34" charset="0"/>
                <a:cs typeface="Arial" panose="020B0604020202020204" pitchFamily="34" charset="0"/>
              </a:rPr>
              <a:t>S</a:t>
            </a:r>
            <a:r>
              <a:rPr lang="en-US" sz="1300" b="0" i="0" dirty="0">
                <a:effectLst/>
                <a:latin typeface="Arial" panose="020B0604020202020204" pitchFamily="34" charset="0"/>
                <a:cs typeface="Arial" panose="020B0604020202020204" pitchFamily="34" charset="0"/>
              </a:rPr>
              <a:t>takeholders without which the company would not be able to operate.</a:t>
            </a:r>
          </a:p>
          <a:p>
            <a:pPr marL="1244316" lvl="2" indent="-171450" fontAlgn="base">
              <a:buFont typeface="Wingdings" panose="05000000000000000000" pitchFamily="2" charset="2"/>
              <a:buChar char="ü"/>
            </a:pPr>
            <a:r>
              <a:rPr lang="en-US" sz="1300" b="0" i="0" dirty="0">
                <a:effectLst/>
                <a:latin typeface="Arial" panose="020B0604020202020204" pitchFamily="34" charset="0"/>
                <a:cs typeface="Arial" panose="020B0604020202020204" pitchFamily="34" charset="0"/>
              </a:rPr>
              <a:t>Those that have a direct economic relationship (or direct impact outside of the financial aspect) with the organization.</a:t>
            </a:r>
          </a:p>
          <a:p>
            <a:pPr marL="1244316" lvl="2" indent="-171450" fontAlgn="base">
              <a:buFont typeface="Wingdings" panose="05000000000000000000" pitchFamily="2" charset="2"/>
              <a:buChar char="ü"/>
            </a:pPr>
            <a:r>
              <a:rPr lang="en-US" sz="1300" dirty="0">
                <a:latin typeface="Arial" panose="020B0604020202020204" pitchFamily="34" charset="0"/>
                <a:cs typeface="Arial" panose="020B0604020202020204" pitchFamily="34" charset="0"/>
              </a:rPr>
              <a:t>Have </a:t>
            </a:r>
            <a:r>
              <a:rPr lang="en-US" sz="1300" b="0" i="0" dirty="0">
                <a:effectLst/>
                <a:latin typeface="Arial" panose="020B0604020202020204" pitchFamily="34" charset="0"/>
                <a:cs typeface="Arial" panose="020B0604020202020204" pitchFamily="34" charset="0"/>
              </a:rPr>
              <a:t>a large say in which direction the company moves towards and can affect it greatly if they’re not 100% on board with the vision.</a:t>
            </a:r>
          </a:p>
          <a:p>
            <a:pPr marL="1244316" lvl="2" indent="-171450" fontAlgn="base">
              <a:buFont typeface="Wingdings" panose="05000000000000000000" pitchFamily="2" charset="2"/>
              <a:buChar char="ü"/>
            </a:pPr>
            <a:r>
              <a:rPr lang="en-US" sz="1300" dirty="0">
                <a:latin typeface="Arial" panose="020B0604020202020204" pitchFamily="34" charset="0"/>
                <a:cs typeface="Arial" panose="020B0604020202020204" pitchFamily="34" charset="0"/>
              </a:rPr>
              <a:t>Example: E</a:t>
            </a:r>
            <a:r>
              <a:rPr lang="en-US" sz="1300" b="0" i="0" dirty="0">
                <a:effectLst/>
                <a:latin typeface="Arial" panose="020B0604020202020204" pitchFamily="34" charset="0"/>
                <a:cs typeface="Arial" panose="020B0604020202020204" pitchFamily="34" charset="0"/>
              </a:rPr>
              <a:t>mployees, customers, and providers or suppliers. </a:t>
            </a:r>
          </a:p>
          <a:p>
            <a:pPr lvl="1" fontAlgn="base"/>
            <a:endParaRPr lang="en-US" sz="1300" b="1" i="0" dirty="0">
              <a:effectLst/>
              <a:latin typeface="Arial" panose="020B0604020202020204" pitchFamily="34" charset="0"/>
              <a:cs typeface="Arial" panose="020B0604020202020204" pitchFamily="34" charset="0"/>
            </a:endParaRPr>
          </a:p>
          <a:p>
            <a:pPr marL="707883" lvl="1" indent="-171450" fontAlgn="base">
              <a:buFont typeface="Wingdings" panose="05000000000000000000" pitchFamily="2" charset="2"/>
              <a:buChar char="v"/>
            </a:pPr>
            <a:r>
              <a:rPr lang="en-US" sz="1300" i="0" dirty="0">
                <a:effectLst/>
                <a:latin typeface="Arial" panose="020B0604020202020204" pitchFamily="34" charset="0"/>
                <a:cs typeface="Arial" panose="020B0604020202020204" pitchFamily="34" charset="0"/>
              </a:rPr>
              <a:t>Secondary stakeholders:</a:t>
            </a:r>
          </a:p>
          <a:p>
            <a:pPr marL="1244316" lvl="2" indent="-171450" fontAlgn="base">
              <a:buFont typeface="Wingdings" panose="05000000000000000000" pitchFamily="2" charset="2"/>
              <a:buChar char="ü"/>
            </a:pPr>
            <a:r>
              <a:rPr lang="en-US" sz="1300" dirty="0">
                <a:latin typeface="Arial" panose="020B0604020202020204" pitchFamily="34" charset="0"/>
                <a:cs typeface="Arial" panose="020B0604020202020204" pitchFamily="34" charset="0"/>
              </a:rPr>
              <a:t>H</a:t>
            </a:r>
            <a:r>
              <a:rPr lang="en-US" sz="1300" b="0" i="0" dirty="0">
                <a:effectLst/>
                <a:latin typeface="Arial" panose="020B0604020202020204" pitchFamily="34" charset="0"/>
                <a:cs typeface="Arial" panose="020B0604020202020204" pitchFamily="34" charset="0"/>
              </a:rPr>
              <a:t>ave less of an economic impact on the company but can still influence the organization’s direction.  </a:t>
            </a:r>
            <a:endParaRPr lang="en-US" sz="1300" dirty="0">
              <a:latin typeface="Arial" panose="020B0604020202020204" pitchFamily="34" charset="0"/>
              <a:cs typeface="Arial" panose="020B0604020202020204" pitchFamily="34" charset="0"/>
            </a:endParaRPr>
          </a:p>
          <a:p>
            <a:pPr marL="1244316" lvl="2" indent="-171450" fontAlgn="base">
              <a:buFont typeface="Wingdings" panose="05000000000000000000" pitchFamily="2" charset="2"/>
              <a:buChar char="ü"/>
            </a:pPr>
            <a:r>
              <a:rPr lang="en-US" sz="1300" dirty="0">
                <a:latin typeface="Arial" panose="020B0604020202020204" pitchFamily="34" charset="0"/>
                <a:cs typeface="Arial" panose="020B0604020202020204" pitchFamily="34" charset="0"/>
              </a:rPr>
              <a:t>Example: G</a:t>
            </a:r>
            <a:r>
              <a:rPr lang="en-US" sz="1300" b="0" i="0" dirty="0">
                <a:effectLst/>
                <a:latin typeface="Arial" panose="020B0604020202020204" pitchFamily="34" charset="0"/>
                <a:cs typeface="Arial" panose="020B0604020202020204" pitchFamily="34" charset="0"/>
              </a:rPr>
              <a:t>overnments, local media, unions, and even direct competitors. </a:t>
            </a:r>
          </a:p>
          <a:p>
            <a:pPr marL="285750" indent="-285750" algn="l" fontAlgn="base">
              <a:buFont typeface="Arial" panose="020B0604020202020204" pitchFamily="34" charset="0"/>
              <a:buChar char="•"/>
            </a:pPr>
            <a:endParaRPr lang="en-US" sz="1300" b="0" i="0" dirty="0">
              <a:effectLst/>
              <a:latin typeface="Arial" panose="020B0604020202020204" pitchFamily="34" charset="0"/>
              <a:cs typeface="Arial" panose="020B0604020202020204" pitchFamily="34" charset="0"/>
            </a:endParaRPr>
          </a:p>
          <a:p>
            <a:pPr algn="l" fontAlgn="base"/>
            <a:endParaRPr lang="en-US" sz="13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146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8D278D1-DBA7-837A-B429-F9CF56D657A5}"/>
              </a:ext>
            </a:extLst>
          </p:cNvPr>
          <p:cNvSpPr txBox="1">
            <a:spLocks/>
          </p:cNvSpPr>
          <p:nvPr/>
        </p:nvSpPr>
        <p:spPr>
          <a:xfrm>
            <a:off x="6933381" y="162554"/>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Título 1">
            <a:extLst>
              <a:ext uri="{FF2B5EF4-FFF2-40B4-BE49-F238E27FC236}">
                <a16:creationId xmlns:a16="http://schemas.microsoft.com/office/drawing/2014/main" id="{3F4F2B2B-FBAF-5992-3B14-5283DD11974D}"/>
              </a:ext>
            </a:extLst>
          </p:cNvPr>
          <p:cNvSpPr txBox="1">
            <a:spLocks/>
          </p:cNvSpPr>
          <p:nvPr/>
        </p:nvSpPr>
        <p:spPr>
          <a:xfrm>
            <a:off x="609599" y="689015"/>
            <a:ext cx="7481915" cy="7822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r>
              <a:rPr lang="en-US" sz="1600" b="1" dirty="0">
                <a:solidFill>
                  <a:srgbClr val="90292A"/>
                </a:solidFill>
                <a:latin typeface="Georgia" panose="02040502050405020303" pitchFamily="18" charset="0"/>
                <a:cs typeface="Arial" panose="020B0604020202020204" pitchFamily="34" charset="0"/>
              </a:rPr>
              <a:t>Stakeholders of an Organization</a:t>
            </a:r>
            <a:endParaRPr lang="en-GB" sz="1600" b="1" dirty="0">
              <a:solidFill>
                <a:srgbClr val="90292A"/>
              </a:solidFill>
              <a:latin typeface="Georgia" panose="02040502050405020303" pitchFamily="18" charset="0"/>
              <a:cs typeface="Arial" panose="020B0604020202020204" pitchFamily="34" charset="0"/>
            </a:endParaRPr>
          </a:p>
          <a:p>
            <a:pPr algn="l"/>
            <a:r>
              <a:rPr lang="en-GB" sz="1400" b="1" dirty="0">
                <a:latin typeface="Arial" panose="020B0604020202020204" pitchFamily="34" charset="0"/>
                <a:cs typeface="Arial" panose="020B0604020202020204" pitchFamily="34" charset="0"/>
              </a:rPr>
              <a:t>Types of Stakeholders</a:t>
            </a:r>
          </a:p>
        </p:txBody>
      </p:sp>
      <p:sp>
        <p:nvSpPr>
          <p:cNvPr id="9" name="CuadroTexto 8">
            <a:extLst>
              <a:ext uri="{FF2B5EF4-FFF2-40B4-BE49-F238E27FC236}">
                <a16:creationId xmlns:a16="http://schemas.microsoft.com/office/drawing/2014/main" id="{053087AD-2A73-3DCC-9566-E81B6A35CD41}"/>
              </a:ext>
            </a:extLst>
          </p:cNvPr>
          <p:cNvSpPr txBox="1"/>
          <p:nvPr/>
        </p:nvSpPr>
        <p:spPr>
          <a:xfrm>
            <a:off x="609599" y="1393294"/>
            <a:ext cx="8008620" cy="3093154"/>
          </a:xfrm>
          <a:prstGeom prst="rect">
            <a:avLst/>
          </a:prstGeom>
          <a:noFill/>
        </p:spPr>
        <p:txBody>
          <a:bodyPr wrap="square">
            <a:spAutoFit/>
          </a:bodyPr>
          <a:lstStyle/>
          <a:p>
            <a:pPr marL="285750" indent="-285750" algn="l" fontAlgn="base">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Suppliers: Their stake in the company lies in the company’s ability to generate revenue.</a:t>
            </a:r>
          </a:p>
          <a:p>
            <a:pPr marL="285750" indent="-285750" algn="l" fontAlgn="base">
              <a:buFont typeface="Arial" panose="020B0604020202020204" pitchFamily="34" charset="0"/>
              <a:buChar char="•"/>
            </a:pPr>
            <a:endParaRPr lang="en-US" sz="1300" i="0" dirty="0">
              <a:effectLst/>
              <a:latin typeface="Arial" panose="020B0604020202020204" pitchFamily="34" charset="0"/>
              <a:cs typeface="Arial" panose="020B0604020202020204" pitchFamily="34" charset="0"/>
            </a:endParaRPr>
          </a:p>
          <a:p>
            <a:pPr marL="285750" indent="-285750" algn="l" fontAlgn="base">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Government: The government’s part lies in how taxes, rules, and regulations can affect the organization’s ability to sell and exist. They also collect money from the company in the form of tax payments.</a:t>
            </a:r>
          </a:p>
          <a:p>
            <a:pPr marL="285750" indent="-285750" algn="l" fontAlgn="base">
              <a:buFont typeface="Arial" panose="020B0604020202020204" pitchFamily="34" charset="0"/>
              <a:buChar char="•"/>
            </a:pPr>
            <a:endParaRPr lang="en-US" sz="1300" i="0" dirty="0">
              <a:effectLst/>
              <a:latin typeface="Arial" panose="020B0604020202020204" pitchFamily="34" charset="0"/>
              <a:cs typeface="Arial" panose="020B0604020202020204" pitchFamily="34" charset="0"/>
            </a:endParaRPr>
          </a:p>
          <a:p>
            <a:pPr marL="285750" indent="-285750" algn="l" fontAlgn="base">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Customers</a:t>
            </a:r>
          </a:p>
          <a:p>
            <a:pPr marL="285750" indent="-285750" algn="l" fontAlgn="base">
              <a:buFont typeface="Arial" panose="020B0604020202020204" pitchFamily="34" charset="0"/>
              <a:buChar char="•"/>
            </a:pPr>
            <a:endParaRPr lang="en-US" sz="1300" i="0" dirty="0">
              <a:effectLst/>
              <a:latin typeface="Arial" panose="020B0604020202020204" pitchFamily="34" charset="0"/>
              <a:cs typeface="Arial" panose="020B0604020202020204" pitchFamily="34" charset="0"/>
            </a:endParaRPr>
          </a:p>
          <a:p>
            <a:pPr marL="285750" indent="-285750" algn="l" fontAlgn="base">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Investors</a:t>
            </a:r>
            <a:r>
              <a:rPr lang="en-US" sz="1300" dirty="0">
                <a:latin typeface="Arial" panose="020B0604020202020204" pitchFamily="34" charset="0"/>
                <a:cs typeface="Arial" panose="020B0604020202020204" pitchFamily="34" charset="0"/>
              </a:rPr>
              <a:t>: I</a:t>
            </a:r>
            <a:r>
              <a:rPr lang="en-US" sz="1300" i="0" dirty="0">
                <a:effectLst/>
                <a:latin typeface="Arial" panose="020B0604020202020204" pitchFamily="34" charset="0"/>
                <a:cs typeface="Arial" panose="020B0604020202020204" pitchFamily="34" charset="0"/>
              </a:rPr>
              <a:t>nvestors’ stake in the company is based on financial returns.  </a:t>
            </a:r>
          </a:p>
          <a:p>
            <a:pPr marL="285750" indent="-285750" algn="l" fontAlgn="base">
              <a:buFont typeface="Arial" panose="020B0604020202020204" pitchFamily="34" charset="0"/>
              <a:buChar char="•"/>
            </a:pPr>
            <a:endParaRPr lang="en-US" sz="1300" i="0" dirty="0">
              <a:effectLst/>
              <a:latin typeface="Arial" panose="020B0604020202020204" pitchFamily="34" charset="0"/>
              <a:cs typeface="Arial" panose="020B0604020202020204" pitchFamily="34" charset="0"/>
            </a:endParaRPr>
          </a:p>
          <a:p>
            <a:pPr marL="285750" indent="-285750" algn="l" fontAlgn="base">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Communities</a:t>
            </a:r>
            <a:r>
              <a:rPr lang="en-US" sz="1300" dirty="0">
                <a:latin typeface="Arial" panose="020B0604020202020204" pitchFamily="34" charset="0"/>
                <a:cs typeface="Arial" panose="020B0604020202020204" pitchFamily="34" charset="0"/>
              </a:rPr>
              <a:t>: </a:t>
            </a:r>
            <a:r>
              <a:rPr lang="en-US" sz="1300" i="0" dirty="0">
                <a:effectLst/>
                <a:latin typeface="Arial" panose="020B0604020202020204" pitchFamily="34" charset="0"/>
                <a:cs typeface="Arial" panose="020B0604020202020204" pitchFamily="34" charset="0"/>
              </a:rPr>
              <a:t>The better an organization does the more jobs are created, and the more money is injected back into the local area.</a:t>
            </a:r>
          </a:p>
          <a:p>
            <a:pPr marL="285750" indent="-285750" algn="l" fontAlgn="base">
              <a:buFont typeface="Arial" panose="020B0604020202020204" pitchFamily="34" charset="0"/>
              <a:buChar char="•"/>
            </a:pPr>
            <a:endParaRPr lang="en-US" sz="1300" i="0" dirty="0">
              <a:effectLst/>
              <a:latin typeface="Arial" panose="020B0604020202020204" pitchFamily="34" charset="0"/>
              <a:cs typeface="Arial" panose="020B0604020202020204" pitchFamily="34" charset="0"/>
            </a:endParaRPr>
          </a:p>
          <a:p>
            <a:pPr marL="285750" indent="-285750" algn="l" fontAlgn="base">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Employees</a:t>
            </a:r>
            <a:r>
              <a:rPr lang="en-US" sz="1300" dirty="0">
                <a:latin typeface="Arial" panose="020B0604020202020204" pitchFamily="34" charset="0"/>
                <a:cs typeface="Arial" panose="020B0604020202020204" pitchFamily="34" charset="0"/>
              </a:rPr>
              <a:t>: D</a:t>
            </a:r>
            <a:r>
              <a:rPr lang="en-US" sz="1300" i="0" dirty="0">
                <a:effectLst/>
                <a:latin typeface="Arial" panose="020B0604020202020204" pitchFamily="34" charset="0"/>
                <a:cs typeface="Arial" panose="020B0604020202020204" pitchFamily="34" charset="0"/>
              </a:rPr>
              <a:t>irect stake in the company’s performance, employees rely on the organization in order to keep their job. Not only is there a financial aspect to this but also a non-financial one.  </a:t>
            </a:r>
          </a:p>
        </p:txBody>
      </p:sp>
    </p:spTree>
    <p:extLst>
      <p:ext uri="{BB962C8B-B14F-4D97-AF65-F5344CB8AC3E}">
        <p14:creationId xmlns:p14="http://schemas.microsoft.com/office/powerpoint/2010/main" val="4090810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8D278D1-DBA7-837A-B429-F9CF56D657A5}"/>
              </a:ext>
            </a:extLst>
          </p:cNvPr>
          <p:cNvSpPr txBox="1">
            <a:spLocks/>
          </p:cNvSpPr>
          <p:nvPr/>
        </p:nvSpPr>
        <p:spPr>
          <a:xfrm>
            <a:off x="6933381" y="162554"/>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Título 1">
            <a:extLst>
              <a:ext uri="{FF2B5EF4-FFF2-40B4-BE49-F238E27FC236}">
                <a16:creationId xmlns:a16="http://schemas.microsoft.com/office/drawing/2014/main" id="{3F4F2B2B-FBAF-5992-3B14-5283DD11974D}"/>
              </a:ext>
            </a:extLst>
          </p:cNvPr>
          <p:cNvSpPr txBox="1">
            <a:spLocks/>
          </p:cNvSpPr>
          <p:nvPr/>
        </p:nvSpPr>
        <p:spPr>
          <a:xfrm>
            <a:off x="609599" y="689015"/>
            <a:ext cx="7481915" cy="7822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r>
              <a:rPr lang="en-US" sz="1600" b="1" dirty="0">
                <a:solidFill>
                  <a:srgbClr val="90292A"/>
                </a:solidFill>
                <a:latin typeface="Georgia" panose="02040502050405020303" pitchFamily="18" charset="0"/>
                <a:cs typeface="Arial" panose="020B0604020202020204" pitchFamily="34" charset="0"/>
              </a:rPr>
              <a:t>Stakeholders of an Organization</a:t>
            </a:r>
            <a:endParaRPr lang="en-GB" sz="1600" b="1" dirty="0">
              <a:solidFill>
                <a:srgbClr val="90292A"/>
              </a:solidFill>
              <a:latin typeface="Georgia" panose="02040502050405020303" pitchFamily="18" charset="0"/>
              <a:cs typeface="Arial" panose="020B0604020202020204" pitchFamily="34" charset="0"/>
            </a:endParaRPr>
          </a:p>
          <a:p>
            <a:pPr algn="l"/>
            <a:r>
              <a:rPr lang="en-GB" sz="1400" b="1" dirty="0">
                <a:latin typeface="Arial" panose="020B0604020202020204" pitchFamily="34" charset="0"/>
                <a:cs typeface="Arial" panose="020B0604020202020204" pitchFamily="34" charset="0"/>
              </a:rPr>
              <a:t>Shareholder’s vs Stakeholders – Interest in the Business</a:t>
            </a:r>
          </a:p>
        </p:txBody>
      </p:sp>
      <p:sp>
        <p:nvSpPr>
          <p:cNvPr id="9" name="CuadroTexto 8">
            <a:extLst>
              <a:ext uri="{FF2B5EF4-FFF2-40B4-BE49-F238E27FC236}">
                <a16:creationId xmlns:a16="http://schemas.microsoft.com/office/drawing/2014/main" id="{053087AD-2A73-3DCC-9566-E81B6A35CD41}"/>
              </a:ext>
            </a:extLst>
          </p:cNvPr>
          <p:cNvSpPr txBox="1"/>
          <p:nvPr/>
        </p:nvSpPr>
        <p:spPr>
          <a:xfrm>
            <a:off x="609599" y="1732532"/>
            <a:ext cx="8280401" cy="2462213"/>
          </a:xfrm>
          <a:prstGeom prst="rect">
            <a:avLst/>
          </a:prstGeom>
          <a:noFill/>
        </p:spPr>
        <p:txBody>
          <a:bodyPr wrap="square">
            <a:spAutoFit/>
          </a:bodyPr>
          <a:lstStyle/>
          <a:p>
            <a:pPr algn="l" fontAlgn="base"/>
            <a:r>
              <a:rPr lang="en-US" sz="1400" b="1" i="0" dirty="0">
                <a:effectLst/>
                <a:latin typeface="Arial" panose="020B0604020202020204" pitchFamily="34" charset="0"/>
                <a:cs typeface="Arial" panose="020B0604020202020204" pitchFamily="34" charset="0"/>
              </a:rPr>
              <a:t>Similarities: Interest parties </a:t>
            </a:r>
            <a:r>
              <a:rPr lang="en-US" sz="1400" b="1" dirty="0">
                <a:latin typeface="Arial" panose="020B0604020202020204" pitchFamily="34" charset="0"/>
                <a:cs typeface="Arial" panose="020B0604020202020204" pitchFamily="34" charset="0"/>
              </a:rPr>
              <a:t>in a Corporation</a:t>
            </a:r>
          </a:p>
          <a:p>
            <a:pPr algn="l" fontAlgn="base"/>
            <a:endParaRPr lang="en-US" sz="1400" b="1" i="0" dirty="0">
              <a:effectLst/>
              <a:latin typeface="Arial" panose="020B0604020202020204" pitchFamily="34" charset="0"/>
              <a:cs typeface="Arial" panose="020B0604020202020204" pitchFamily="34" charset="0"/>
            </a:endParaRPr>
          </a:p>
          <a:p>
            <a:pPr algn="l" fontAlgn="base"/>
            <a:r>
              <a:rPr lang="en-US" sz="1400" b="1" dirty="0">
                <a:latin typeface="Arial" panose="020B0604020202020204" pitchFamily="34" charset="0"/>
                <a:cs typeface="Arial" panose="020B0604020202020204" pitchFamily="34" charset="0"/>
              </a:rPr>
              <a:t>D</a:t>
            </a:r>
            <a:r>
              <a:rPr lang="en-US" sz="1400" b="1" i="0" dirty="0">
                <a:effectLst/>
                <a:latin typeface="Arial" panose="020B0604020202020204" pitchFamily="34" charset="0"/>
                <a:cs typeface="Arial" panose="020B0604020202020204" pitchFamily="34" charset="0"/>
              </a:rPr>
              <a:t>ifferences:  </a:t>
            </a:r>
          </a:p>
          <a:p>
            <a:pPr algn="l" fontAlgn="base"/>
            <a:endParaRPr lang="en-US" sz="1400" b="0" i="0" dirty="0">
              <a:effectLst/>
              <a:latin typeface="Arial" panose="020B0604020202020204" pitchFamily="34" charset="0"/>
              <a:cs typeface="Arial" panose="020B0604020202020204" pitchFamily="34" charset="0"/>
            </a:endParaRPr>
          </a:p>
          <a:p>
            <a:pPr marL="822183" lvl="1" indent="-285750" fontAlgn="base">
              <a:buFont typeface="Arial" panose="020B0604020202020204" pitchFamily="34" charset="0"/>
              <a:buChar char="•"/>
            </a:pPr>
            <a:r>
              <a:rPr lang="en-US" sz="1400" b="0" i="0" dirty="0">
                <a:effectLst/>
                <a:latin typeface="Arial" panose="020B0604020202020204" pitchFamily="34" charset="0"/>
                <a:cs typeface="Arial" panose="020B0604020202020204" pitchFamily="34" charset="0"/>
              </a:rPr>
              <a:t>A shareholder is someone who owns shares in the company purchased via the stock market, and Investor that is free to move the investment </a:t>
            </a:r>
            <a:r>
              <a:rPr lang="en-US" sz="1400" dirty="0">
                <a:latin typeface="Arial" panose="020B0604020202020204" pitchFamily="34" charset="0"/>
                <a:cs typeface="Arial" panose="020B0604020202020204" pitchFamily="34" charset="0"/>
              </a:rPr>
              <a:t>to some other business if the rate of return does not meet their standard.</a:t>
            </a:r>
          </a:p>
          <a:p>
            <a:pPr marL="822183" lvl="1" indent="-285750" fontAlgn="base">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822183" lvl="1" indent="-285750" fontAlgn="base">
              <a:buFont typeface="Arial" panose="020B0604020202020204" pitchFamily="34" charset="0"/>
              <a:buChar char="•"/>
            </a:pPr>
            <a:r>
              <a:rPr lang="en-US" sz="1400" b="0" i="0" dirty="0">
                <a:effectLst/>
                <a:latin typeface="Arial" panose="020B0604020202020204" pitchFamily="34" charset="0"/>
                <a:cs typeface="Arial" panose="020B0604020202020204" pitchFamily="34" charset="0"/>
              </a:rPr>
              <a:t>A stakeholder is someone who works at the company or is more closely related to it with higher interest associated with how it performs - stakeholders has extra difficulty </a:t>
            </a:r>
            <a:r>
              <a:rPr lang="en-US" sz="1400" dirty="0">
                <a:latin typeface="Arial" panose="020B0604020202020204" pitchFamily="34" charset="0"/>
                <a:cs typeface="Arial" panose="020B0604020202020204" pitchFamily="34" charset="0"/>
              </a:rPr>
              <a:t>exiting </a:t>
            </a:r>
            <a:r>
              <a:rPr lang="en-US" sz="1400" b="0" i="0" dirty="0">
                <a:effectLst/>
                <a:latin typeface="Arial" panose="020B0604020202020204" pitchFamily="34" charset="0"/>
                <a:cs typeface="Arial" panose="020B0604020202020204" pitchFamily="34" charset="0"/>
              </a:rPr>
              <a:t>their relationship with the organization.  </a:t>
            </a:r>
          </a:p>
        </p:txBody>
      </p:sp>
    </p:spTree>
    <p:extLst>
      <p:ext uri="{BB962C8B-B14F-4D97-AF65-F5344CB8AC3E}">
        <p14:creationId xmlns:p14="http://schemas.microsoft.com/office/powerpoint/2010/main" val="36390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8D278D1-DBA7-837A-B429-F9CF56D657A5}"/>
              </a:ext>
            </a:extLst>
          </p:cNvPr>
          <p:cNvSpPr txBox="1">
            <a:spLocks/>
          </p:cNvSpPr>
          <p:nvPr/>
        </p:nvSpPr>
        <p:spPr>
          <a:xfrm>
            <a:off x="6933381" y="162554"/>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Título 1">
            <a:extLst>
              <a:ext uri="{FF2B5EF4-FFF2-40B4-BE49-F238E27FC236}">
                <a16:creationId xmlns:a16="http://schemas.microsoft.com/office/drawing/2014/main" id="{3F4F2B2B-FBAF-5992-3B14-5283DD11974D}"/>
              </a:ext>
            </a:extLst>
          </p:cNvPr>
          <p:cNvSpPr txBox="1">
            <a:spLocks/>
          </p:cNvSpPr>
          <p:nvPr/>
        </p:nvSpPr>
        <p:spPr>
          <a:xfrm>
            <a:off x="624334" y="389275"/>
            <a:ext cx="7481915" cy="7822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r>
              <a:rPr lang="en-US" sz="1600" b="1" dirty="0">
                <a:solidFill>
                  <a:srgbClr val="90292A"/>
                </a:solidFill>
                <a:latin typeface="Georgia" panose="02040502050405020303" pitchFamily="18" charset="0"/>
                <a:cs typeface="Arial" panose="020B0604020202020204" pitchFamily="34" charset="0"/>
              </a:rPr>
              <a:t>Stakeholders of an Organization</a:t>
            </a:r>
            <a:endParaRPr lang="en-GB" sz="1600" b="1" dirty="0">
              <a:solidFill>
                <a:srgbClr val="90292A"/>
              </a:solidFill>
              <a:latin typeface="Georgia" panose="02040502050405020303" pitchFamily="18" charset="0"/>
              <a:cs typeface="Arial" panose="020B0604020202020204" pitchFamily="34" charset="0"/>
            </a:endParaRPr>
          </a:p>
          <a:p>
            <a:pPr algn="l"/>
            <a:r>
              <a:rPr lang="en-GB" sz="1400" b="1" dirty="0">
                <a:latin typeface="Arial" panose="020B0604020202020204" pitchFamily="34" charset="0"/>
                <a:cs typeface="Arial" panose="020B0604020202020204" pitchFamily="34" charset="0"/>
              </a:rPr>
              <a:t>The Agency Problem  </a:t>
            </a:r>
          </a:p>
        </p:txBody>
      </p:sp>
      <p:sp>
        <p:nvSpPr>
          <p:cNvPr id="2" name="Rectangle 1">
            <a:extLst>
              <a:ext uri="{FF2B5EF4-FFF2-40B4-BE49-F238E27FC236}">
                <a16:creationId xmlns:a16="http://schemas.microsoft.com/office/drawing/2014/main" id="{73651C64-5155-9D95-8528-2B143EB0CF5E}"/>
              </a:ext>
            </a:extLst>
          </p:cNvPr>
          <p:cNvSpPr>
            <a:spLocks noChangeArrowheads="1"/>
          </p:cNvSpPr>
          <p:nvPr/>
        </p:nvSpPr>
        <p:spPr bwMode="auto">
          <a:xfrm>
            <a:off x="609599" y="1134330"/>
            <a:ext cx="6931373" cy="26721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96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en-US" sz="1200" b="1" dirty="0">
                <a:cs typeface="Arial" panose="020B0604020202020204" pitchFamily="34" charset="0"/>
              </a:rPr>
              <a:t>Agency Relationship is the relationship between stockholders and management:</a:t>
            </a:r>
          </a:p>
          <a:p>
            <a:pPr marL="804838" lvl="1" indent="-309553">
              <a:buFont typeface="Wingdings" panose="05000000000000000000" pitchFamily="2" charset="2"/>
              <a:buChar char="ü"/>
            </a:pPr>
            <a:r>
              <a:rPr lang="en-US" sz="1200" dirty="0">
                <a:cs typeface="Arial" panose="020B0604020202020204" pitchFamily="34" charset="0"/>
              </a:rPr>
              <a:t>In corporate finance, the agency problem refers to a conflict of interest between a company's management and the company's stockholders.</a:t>
            </a:r>
          </a:p>
          <a:p>
            <a:pPr marL="804838" lvl="1" indent="-309553">
              <a:buFont typeface="Wingdings" panose="05000000000000000000" pitchFamily="2" charset="2"/>
              <a:buChar char="ü"/>
            </a:pPr>
            <a:endParaRPr lang="en-US" sz="1200" b="1" dirty="0">
              <a:cs typeface="Arial" panose="020B0604020202020204" pitchFamily="34" charset="0"/>
            </a:endParaRPr>
          </a:p>
          <a:p>
            <a:pPr marL="285750" indent="-285750">
              <a:buFont typeface="Arial" panose="020B0604020202020204" pitchFamily="34" charset="0"/>
              <a:buChar char="•"/>
            </a:pPr>
            <a:r>
              <a:rPr lang="en-US" sz="1200" b="1" dirty="0">
                <a:cs typeface="Arial" panose="020B0604020202020204" pitchFamily="34" charset="0"/>
              </a:rPr>
              <a:t>Control of the Corporation:</a:t>
            </a:r>
          </a:p>
          <a:p>
            <a:pPr marL="804838" lvl="1" indent="-309553">
              <a:buFont typeface="Wingdings" panose="05000000000000000000" pitchFamily="2" charset="2"/>
              <a:buChar char="ü"/>
            </a:pPr>
            <a:r>
              <a:rPr lang="en-US" sz="1200" dirty="0">
                <a:cs typeface="Arial" panose="020B0604020202020204" pitchFamily="34" charset="0"/>
              </a:rPr>
              <a:t>Financial manager acts in the best interests of the stockholders by taking actions that increase the value of the stock.</a:t>
            </a:r>
          </a:p>
          <a:p>
            <a:pPr marL="804838" lvl="1" indent="-309553">
              <a:buFont typeface="Wingdings" panose="05000000000000000000" pitchFamily="2" charset="2"/>
              <a:buChar char="ü"/>
            </a:pPr>
            <a:r>
              <a:rPr lang="en-US" sz="1200" dirty="0">
                <a:cs typeface="Arial" panose="020B0604020202020204" pitchFamily="34" charset="0"/>
              </a:rPr>
              <a:t>Corporations has many stakeholders.</a:t>
            </a:r>
          </a:p>
          <a:p>
            <a:pPr marL="804838" lvl="1" indent="-309553">
              <a:buFont typeface="Wingdings" panose="05000000000000000000" pitchFamily="2" charset="2"/>
              <a:buChar char="ü"/>
            </a:pPr>
            <a:r>
              <a:rPr lang="en-US" sz="1200" dirty="0">
                <a:cs typeface="Arial" panose="020B0604020202020204" pitchFamily="34" charset="0"/>
              </a:rPr>
              <a:t>Management effectively controls the firm - will they necessarily act in the best interests of the stockholders? Or pursue its own goals at the stockholders' expense?</a:t>
            </a:r>
          </a:p>
          <a:p>
            <a:pPr marL="804838" lvl="1" indent="-309553">
              <a:buFont typeface="Wingdings" panose="05000000000000000000" pitchFamily="2" charset="2"/>
              <a:buChar char="ü"/>
            </a:pPr>
            <a:r>
              <a:rPr lang="en-US" sz="1200" dirty="0">
                <a:cs typeface="Arial" panose="020B0604020202020204" pitchFamily="34" charset="0"/>
              </a:rPr>
              <a:t>Reasons for Agency Problems: Conflict of interest and agents tend to have more information than principals.</a:t>
            </a:r>
          </a:p>
          <a:p>
            <a:endParaRPr lang="en-US" sz="1200" dirty="0">
              <a:cs typeface="Arial" panose="020B0604020202020204" pitchFamily="34" charset="0"/>
            </a:endParaRPr>
          </a:p>
          <a:p>
            <a:endParaRPr lang="en-US" sz="1200" dirty="0">
              <a:cs typeface="Arial" panose="020B0604020202020204" pitchFamily="34" charset="0"/>
            </a:endParaRPr>
          </a:p>
        </p:txBody>
      </p:sp>
      <p:sp>
        <p:nvSpPr>
          <p:cNvPr id="3" name="Rectangle 9">
            <a:extLst>
              <a:ext uri="{FF2B5EF4-FFF2-40B4-BE49-F238E27FC236}">
                <a16:creationId xmlns:a16="http://schemas.microsoft.com/office/drawing/2014/main" id="{DE43A3A5-BDFF-E929-BCA9-D275FD323D25}"/>
              </a:ext>
            </a:extLst>
          </p:cNvPr>
          <p:cNvSpPr/>
          <p:nvPr/>
        </p:nvSpPr>
        <p:spPr>
          <a:xfrm>
            <a:off x="705014" y="3454268"/>
            <a:ext cx="7983858" cy="1569660"/>
          </a:xfrm>
          <a:prstGeom prst="rect">
            <a:avLst/>
          </a:prstGeom>
        </p:spPr>
        <p:txBody>
          <a:bodyPr wrap="square">
            <a:spAutoFit/>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Example of Principal - Agent Problem: Issuers (principal) and rating agencies (agency).</a:t>
            </a:r>
          </a:p>
          <a:p>
            <a:pPr marL="285750" indent="-285750">
              <a:buFont typeface="Arial" panose="020B0604020202020204" pitchFamily="34" charset="0"/>
              <a:buChar char="•"/>
            </a:pPr>
            <a:endParaRPr lang="en-US" sz="1200" b="0"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Agency theory: Explain the important relationships between principals and their relative agent.</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The principal is someone who heavily relies on an agent to execute specific financial decisions and transactions that can result in fluctuating outcomes.</a:t>
            </a:r>
          </a:p>
          <a:p>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002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8D278D1-DBA7-837A-B429-F9CF56D657A5}"/>
              </a:ext>
            </a:extLst>
          </p:cNvPr>
          <p:cNvSpPr txBox="1">
            <a:spLocks/>
          </p:cNvSpPr>
          <p:nvPr/>
        </p:nvSpPr>
        <p:spPr>
          <a:xfrm>
            <a:off x="6933381" y="162554"/>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Título 1">
            <a:extLst>
              <a:ext uri="{FF2B5EF4-FFF2-40B4-BE49-F238E27FC236}">
                <a16:creationId xmlns:a16="http://schemas.microsoft.com/office/drawing/2014/main" id="{3F4F2B2B-FBAF-5992-3B14-5283DD11974D}"/>
              </a:ext>
            </a:extLst>
          </p:cNvPr>
          <p:cNvSpPr txBox="1">
            <a:spLocks/>
          </p:cNvSpPr>
          <p:nvPr/>
        </p:nvSpPr>
        <p:spPr>
          <a:xfrm>
            <a:off x="609599" y="689015"/>
            <a:ext cx="7481915" cy="7822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r>
              <a:rPr lang="en-US" sz="1600" b="1" dirty="0">
                <a:solidFill>
                  <a:srgbClr val="90292A"/>
                </a:solidFill>
                <a:latin typeface="Georgia" panose="02040502050405020303" pitchFamily="18" charset="0"/>
                <a:cs typeface="Arial" panose="020B0604020202020204" pitchFamily="34" charset="0"/>
              </a:rPr>
              <a:t>Stakeholders of an Organization</a:t>
            </a:r>
            <a:endParaRPr lang="en-GB" sz="1600" b="1" dirty="0">
              <a:solidFill>
                <a:srgbClr val="90292A"/>
              </a:solidFill>
              <a:latin typeface="Arial" panose="020B0604020202020204" pitchFamily="34" charset="0"/>
              <a:cs typeface="Arial" panose="020B0604020202020204" pitchFamily="34" charset="0"/>
            </a:endParaRPr>
          </a:p>
          <a:p>
            <a:pPr algn="l"/>
            <a:r>
              <a:rPr lang="en-GB" sz="1400" b="1" dirty="0">
                <a:latin typeface="Arial" panose="020B0604020202020204" pitchFamily="34" charset="0"/>
                <a:cs typeface="Arial" panose="020B0604020202020204" pitchFamily="34" charset="0"/>
              </a:rPr>
              <a:t>The Agency Problem - Causes  </a:t>
            </a:r>
          </a:p>
        </p:txBody>
      </p:sp>
      <p:sp>
        <p:nvSpPr>
          <p:cNvPr id="3" name="Rectangle 9">
            <a:extLst>
              <a:ext uri="{FF2B5EF4-FFF2-40B4-BE49-F238E27FC236}">
                <a16:creationId xmlns:a16="http://schemas.microsoft.com/office/drawing/2014/main" id="{DE43A3A5-BDFF-E929-BCA9-D275FD323D25}"/>
              </a:ext>
            </a:extLst>
          </p:cNvPr>
          <p:cNvSpPr/>
          <p:nvPr/>
        </p:nvSpPr>
        <p:spPr>
          <a:xfrm>
            <a:off x="673209" y="1306852"/>
            <a:ext cx="7983858" cy="3293209"/>
          </a:xfrm>
          <a:prstGeom prst="rect">
            <a:avLst/>
          </a:prstGeom>
        </p:spPr>
        <p:txBody>
          <a:bodyPr wrap="square">
            <a:spAutoFit/>
          </a:bodyPr>
          <a:lstStyle/>
          <a:p>
            <a:pPr algn="l"/>
            <a:r>
              <a:rPr lang="en-US" sz="1300" i="0" dirty="0">
                <a:effectLst/>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When a conflict of interest arises between the principal and the agent.</a:t>
            </a:r>
          </a:p>
          <a:p>
            <a:pPr marL="285750" indent="-285750" algn="l">
              <a:buFont typeface="Arial" panose="020B0604020202020204" pitchFamily="34" charset="0"/>
              <a:buChar char="•"/>
            </a:pPr>
            <a:endParaRPr lang="en-US" sz="1300" i="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When the agent is making decisions on behalf of the principal that is not in the best interest of each associated party.</a:t>
            </a:r>
          </a:p>
          <a:p>
            <a:pPr marL="285750" indent="-285750" algn="l">
              <a:buFont typeface="Arial" panose="020B0604020202020204" pitchFamily="34" charset="0"/>
              <a:buChar char="•"/>
            </a:pPr>
            <a:endParaRPr lang="en-US" sz="1300" i="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The agent may act independently from the principal in order to obtain some sort of previously agreed upon incentive or bonus.</a:t>
            </a:r>
          </a:p>
          <a:p>
            <a:pPr marL="285750" indent="-285750" algn="l">
              <a:buFont typeface="Arial" panose="020B0604020202020204" pitchFamily="34" charset="0"/>
              <a:buChar char="•"/>
            </a:pPr>
            <a:endParaRPr lang="en-US" sz="1300" i="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Confidentiality breach regarding the personal and financial information of the principal inside trading with the information provided by the principal.</a:t>
            </a:r>
          </a:p>
          <a:p>
            <a:pPr marL="285750" indent="-285750" algn="l">
              <a:buFont typeface="Arial" panose="020B0604020202020204" pitchFamily="34" charset="0"/>
              <a:buChar char="•"/>
            </a:pPr>
            <a:endParaRPr lang="en-US" sz="1300" i="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When the principal acts against the recommendations provided by the agent.</a:t>
            </a:r>
          </a:p>
          <a:p>
            <a:pPr marL="285750" indent="-285750" algn="l">
              <a:buFont typeface="Arial" panose="020B0604020202020204" pitchFamily="34" charset="0"/>
              <a:buChar char="•"/>
            </a:pPr>
            <a:endParaRPr lang="en-US" sz="1300" i="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Considering there is power/trust allocation, it is not surprising that there is an entire theory that explores the relationship and interactions between a principal and an agent.</a:t>
            </a:r>
          </a:p>
        </p:txBody>
      </p:sp>
    </p:spTree>
    <p:extLst>
      <p:ext uri="{BB962C8B-B14F-4D97-AF65-F5344CB8AC3E}">
        <p14:creationId xmlns:p14="http://schemas.microsoft.com/office/powerpoint/2010/main" val="2912060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8D278D1-DBA7-837A-B429-F9CF56D657A5}"/>
              </a:ext>
            </a:extLst>
          </p:cNvPr>
          <p:cNvSpPr txBox="1">
            <a:spLocks/>
          </p:cNvSpPr>
          <p:nvPr/>
        </p:nvSpPr>
        <p:spPr>
          <a:xfrm>
            <a:off x="6933381" y="162554"/>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Título 1">
            <a:extLst>
              <a:ext uri="{FF2B5EF4-FFF2-40B4-BE49-F238E27FC236}">
                <a16:creationId xmlns:a16="http://schemas.microsoft.com/office/drawing/2014/main" id="{3F4F2B2B-FBAF-5992-3B14-5283DD11974D}"/>
              </a:ext>
            </a:extLst>
          </p:cNvPr>
          <p:cNvSpPr txBox="1">
            <a:spLocks/>
          </p:cNvSpPr>
          <p:nvPr/>
        </p:nvSpPr>
        <p:spPr>
          <a:xfrm>
            <a:off x="609599" y="689015"/>
            <a:ext cx="7481915" cy="7822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r>
              <a:rPr lang="en-US" sz="1600" b="1" dirty="0">
                <a:solidFill>
                  <a:srgbClr val="90292A"/>
                </a:solidFill>
                <a:latin typeface="Georgia" panose="02040502050405020303" pitchFamily="18" charset="0"/>
                <a:cs typeface="Arial" panose="020B0604020202020204" pitchFamily="34" charset="0"/>
              </a:rPr>
              <a:t>Stakeholders of an Organization</a:t>
            </a:r>
            <a:endParaRPr lang="en-GB" sz="1600" b="1" dirty="0">
              <a:solidFill>
                <a:srgbClr val="90292A"/>
              </a:solidFill>
              <a:latin typeface="Arial" panose="020B0604020202020204" pitchFamily="34" charset="0"/>
              <a:cs typeface="Arial" panose="020B0604020202020204" pitchFamily="34" charset="0"/>
            </a:endParaRPr>
          </a:p>
          <a:p>
            <a:pPr algn="l"/>
            <a:r>
              <a:rPr lang="en-GB" sz="1400" b="1" dirty="0">
                <a:latin typeface="Arial" panose="020B0604020202020204" pitchFamily="34" charset="0"/>
                <a:cs typeface="Arial" panose="020B0604020202020204" pitchFamily="34" charset="0"/>
              </a:rPr>
              <a:t>The Agency Problem  </a:t>
            </a:r>
          </a:p>
        </p:txBody>
      </p:sp>
      <p:sp>
        <p:nvSpPr>
          <p:cNvPr id="3" name="Rectangle 9">
            <a:extLst>
              <a:ext uri="{FF2B5EF4-FFF2-40B4-BE49-F238E27FC236}">
                <a16:creationId xmlns:a16="http://schemas.microsoft.com/office/drawing/2014/main" id="{DE43A3A5-BDFF-E929-BCA9-D275FD323D25}"/>
              </a:ext>
            </a:extLst>
          </p:cNvPr>
          <p:cNvSpPr/>
          <p:nvPr/>
        </p:nvSpPr>
        <p:spPr>
          <a:xfrm>
            <a:off x="609599" y="1465593"/>
            <a:ext cx="7983858" cy="3493264"/>
          </a:xfrm>
          <a:prstGeom prst="rect">
            <a:avLst/>
          </a:prstGeom>
        </p:spPr>
        <p:txBody>
          <a:bodyPr wrap="square">
            <a:spAutoFit/>
          </a:bodyPr>
          <a:lstStyle/>
          <a:p>
            <a:pPr algn="l"/>
            <a:r>
              <a:rPr lang="en-US" sz="1300" b="1" i="0" dirty="0">
                <a:effectLst/>
                <a:latin typeface="Arial" panose="020B0604020202020204" pitchFamily="34" charset="0"/>
                <a:cs typeface="Arial" panose="020B0604020202020204" pitchFamily="34" charset="0"/>
              </a:rPr>
              <a:t>Different Agency Theory Relationships</a:t>
            </a:r>
          </a:p>
          <a:p>
            <a:pPr algn="l"/>
            <a:endParaRPr lang="en-US" sz="1300" i="0" dirty="0">
              <a:effectLst/>
              <a:latin typeface="Arial" panose="020B0604020202020204" pitchFamily="34" charset="0"/>
              <a:cs typeface="Arial" panose="020B0604020202020204" pitchFamily="34" charset="0"/>
            </a:endParaRPr>
          </a:p>
          <a:p>
            <a:pPr marL="879333" lvl="1" indent="-342900">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Shareholders and Company Executives - If the company executive acts negatively and reduces the worth of the shareholder’s value.</a:t>
            </a:r>
          </a:p>
          <a:p>
            <a:pPr marL="879333" lvl="1" indent="-342900">
              <a:buFont typeface="Arial" panose="020B0604020202020204" pitchFamily="34" charset="0"/>
              <a:buChar char="•"/>
            </a:pPr>
            <a:endParaRPr lang="en-US" sz="1300" i="0" dirty="0">
              <a:effectLst/>
              <a:latin typeface="Arial" panose="020B0604020202020204" pitchFamily="34" charset="0"/>
              <a:cs typeface="Arial" panose="020B0604020202020204" pitchFamily="34" charset="0"/>
            </a:endParaRPr>
          </a:p>
          <a:p>
            <a:pPr marL="879333" lvl="1" indent="-342900">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Investor and Fund Manager - If the fund manager were to invest in volatile stocks and yield a return less than expected from the investor, a negative relationship begins to form.</a:t>
            </a:r>
          </a:p>
          <a:p>
            <a:pPr marL="879333" lvl="1" indent="-342900">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p>
            <a:pPr marL="879333" lvl="1" indent="-342900">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Board of Directors and CEO - The BOD is represented by the principal because their financial position and status are decided by the CEO. If the CEO were to make a wrong financial decision that put the organization at a deficit, the board of directors is more likely to vote against the CEO in the next election.</a:t>
            </a:r>
          </a:p>
          <a:p>
            <a:pPr algn="l"/>
            <a:r>
              <a:rPr lang="en-US" sz="1300" i="0" dirty="0">
                <a:effectLst/>
                <a:latin typeface="Arial" panose="020B0604020202020204" pitchFamily="34" charset="0"/>
                <a:cs typeface="Arial" panose="020B0604020202020204" pitchFamily="34" charset="0"/>
              </a:rPr>
              <a:t> </a:t>
            </a:r>
          </a:p>
          <a:p>
            <a:pPr algn="l"/>
            <a:endParaRPr lang="en-US" sz="1300" i="0" dirty="0">
              <a:effectLst/>
              <a:latin typeface="Arial" panose="020B0604020202020204" pitchFamily="34" charset="0"/>
              <a:cs typeface="Arial" panose="020B0604020202020204" pitchFamily="34" charset="0"/>
            </a:endParaRPr>
          </a:p>
          <a:p>
            <a:pPr algn="l"/>
            <a:r>
              <a:rPr lang="en-US" sz="1300" dirty="0">
                <a:latin typeface="Arial" panose="020B0604020202020204" pitchFamily="34" charset="0"/>
                <a:cs typeface="Arial" panose="020B0604020202020204" pitchFamily="34" charset="0"/>
              </a:rPr>
              <a:t>The </a:t>
            </a:r>
            <a:r>
              <a:rPr lang="en-US" sz="1300" i="0" dirty="0">
                <a:effectLst/>
                <a:latin typeface="Arial" panose="020B0604020202020204" pitchFamily="34" charset="0"/>
                <a:cs typeface="Arial" panose="020B0604020202020204" pitchFamily="34" charset="0"/>
              </a:rPr>
              <a:t>interactions and disagreements faced by the principal and agent becomes the Agency Problem.</a:t>
            </a:r>
          </a:p>
          <a:p>
            <a:br>
              <a:rPr lang="en-US" sz="1300" dirty="0">
                <a:latin typeface="Arial" panose="020B0604020202020204" pitchFamily="34" charset="0"/>
                <a:cs typeface="Arial" panose="020B0604020202020204" pitchFamily="34" charset="0"/>
              </a:rPr>
            </a:b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898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8D278D1-DBA7-837A-B429-F9CF56D657A5}"/>
              </a:ext>
            </a:extLst>
          </p:cNvPr>
          <p:cNvSpPr txBox="1">
            <a:spLocks/>
          </p:cNvSpPr>
          <p:nvPr/>
        </p:nvSpPr>
        <p:spPr>
          <a:xfrm>
            <a:off x="6933381" y="162554"/>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Título 1">
            <a:extLst>
              <a:ext uri="{FF2B5EF4-FFF2-40B4-BE49-F238E27FC236}">
                <a16:creationId xmlns:a16="http://schemas.microsoft.com/office/drawing/2014/main" id="{3F4F2B2B-FBAF-5992-3B14-5283DD11974D}"/>
              </a:ext>
            </a:extLst>
          </p:cNvPr>
          <p:cNvSpPr txBox="1">
            <a:spLocks/>
          </p:cNvSpPr>
          <p:nvPr/>
        </p:nvSpPr>
        <p:spPr>
          <a:xfrm>
            <a:off x="609599" y="689015"/>
            <a:ext cx="7481915" cy="7822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r>
              <a:rPr lang="en-US" sz="1600" b="1" dirty="0">
                <a:solidFill>
                  <a:srgbClr val="90292A"/>
                </a:solidFill>
                <a:latin typeface="Georgia" panose="02040502050405020303" pitchFamily="18" charset="0"/>
                <a:cs typeface="Arial" panose="020B0604020202020204" pitchFamily="34" charset="0"/>
              </a:rPr>
              <a:t>Stakeholders of an Organization</a:t>
            </a:r>
            <a:endParaRPr lang="en-GB" sz="1600" b="1" dirty="0">
              <a:solidFill>
                <a:srgbClr val="90292A"/>
              </a:solidFill>
              <a:latin typeface="Arial" panose="020B0604020202020204" pitchFamily="34" charset="0"/>
              <a:cs typeface="Arial" panose="020B0604020202020204" pitchFamily="34" charset="0"/>
            </a:endParaRPr>
          </a:p>
          <a:p>
            <a:pPr algn="l"/>
            <a:r>
              <a:rPr lang="en-GB" sz="1400" b="1" dirty="0">
                <a:latin typeface="Arial" panose="020B0604020202020204" pitchFamily="34" charset="0"/>
                <a:cs typeface="Arial" panose="020B0604020202020204" pitchFamily="34" charset="0"/>
              </a:rPr>
              <a:t>The Agency Problem  </a:t>
            </a:r>
          </a:p>
        </p:txBody>
      </p:sp>
      <p:sp>
        <p:nvSpPr>
          <p:cNvPr id="6" name="Rectangle 1">
            <a:extLst>
              <a:ext uri="{FF2B5EF4-FFF2-40B4-BE49-F238E27FC236}">
                <a16:creationId xmlns:a16="http://schemas.microsoft.com/office/drawing/2014/main" id="{6C52DA3B-58FF-2D1F-857D-FC5E23187172}"/>
              </a:ext>
            </a:extLst>
          </p:cNvPr>
          <p:cNvSpPr>
            <a:spLocks noChangeArrowheads="1"/>
          </p:cNvSpPr>
          <p:nvPr/>
        </p:nvSpPr>
        <p:spPr bwMode="auto">
          <a:xfrm>
            <a:off x="884869" y="14005661"/>
            <a:ext cx="6931373" cy="23027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96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800" b="1" dirty="0"/>
              <a:t>Overview: Enron scandal:</a:t>
            </a:r>
            <a:br>
              <a:rPr lang="en-US" sz="800" b="1" dirty="0"/>
            </a:br>
            <a:r>
              <a:rPr lang="en-US" sz="800" dirty="0"/>
              <a:t>A series of events that resulted in the </a:t>
            </a:r>
            <a:r>
              <a:rPr lang="en-US" sz="800" dirty="0">
                <a:hlinkClick r:id="rId2"/>
              </a:rPr>
              <a:t>bankruptcy</a:t>
            </a:r>
            <a:r>
              <a:rPr lang="en-US" sz="800" dirty="0"/>
              <a:t> of the U.S. energy, commodities, and services company </a:t>
            </a:r>
            <a:r>
              <a:rPr lang="en-US" sz="800" dirty="0">
                <a:hlinkClick r:id="rId3"/>
              </a:rPr>
              <a:t>Enron Corporation</a:t>
            </a:r>
            <a:r>
              <a:rPr lang="en-US" sz="800" dirty="0"/>
              <a:t> and the dissolution of </a:t>
            </a:r>
            <a:r>
              <a:rPr lang="en-US" sz="800" dirty="0">
                <a:hlinkClick r:id="rId4"/>
              </a:rPr>
              <a:t>Arthur Andersen LLP</a:t>
            </a:r>
            <a:r>
              <a:rPr lang="en-US" sz="800" dirty="0"/>
              <a:t>, which had been one of the largest </a:t>
            </a:r>
            <a:r>
              <a:rPr lang="en-US" sz="800" dirty="0">
                <a:hlinkClick r:id="rId5"/>
              </a:rPr>
              <a:t>auditing</a:t>
            </a:r>
            <a:r>
              <a:rPr lang="en-US" sz="800" dirty="0"/>
              <a:t> and </a:t>
            </a:r>
            <a:r>
              <a:rPr lang="en-US" sz="800" dirty="0">
                <a:hlinkClick r:id="rId6"/>
              </a:rPr>
              <a:t>accounting</a:t>
            </a:r>
            <a:r>
              <a:rPr lang="en-US" sz="800" dirty="0"/>
              <a:t> companies in the world.</a:t>
            </a:r>
            <a:br>
              <a:rPr lang="en-US" sz="800" dirty="0"/>
            </a:br>
            <a:r>
              <a:rPr lang="en-US" sz="800" dirty="0"/>
              <a:t>The collapse of Enron, which held more than $60 billion in assets, involved one of the biggest </a:t>
            </a:r>
            <a:r>
              <a:rPr lang="en-US" sz="800" dirty="0">
                <a:hlinkClick r:id="rId2"/>
              </a:rPr>
              <a:t>bankruptcy</a:t>
            </a:r>
            <a:r>
              <a:rPr lang="en-US" sz="800" dirty="0"/>
              <a:t> filings in the history of the United States, and it generated much debate as well as legislation designed to improve accounting standards and practices, with long-lasting </a:t>
            </a:r>
            <a:r>
              <a:rPr lang="en-US" sz="800" dirty="0">
                <a:hlinkClick r:id="rId7"/>
              </a:rPr>
              <a:t>repercussions</a:t>
            </a:r>
            <a:r>
              <a:rPr lang="en-US" sz="800" dirty="0"/>
              <a:t> in the financial world.</a:t>
            </a:r>
            <a:br>
              <a:rPr lang="en-US" sz="800" dirty="0"/>
            </a:br>
            <a:r>
              <a:rPr lang="en-US" sz="800" dirty="0"/>
              <a:t> As the boom years came to an end and as Enron faced increased competition in the energy-trading business, the company’s profits shrank rapidly. </a:t>
            </a:r>
            <a:r>
              <a:rPr lang="en-US" sz="800" b="1" dirty="0"/>
              <a:t>Under pressure from shareholders</a:t>
            </a:r>
            <a:r>
              <a:rPr lang="en-US" sz="800" dirty="0"/>
              <a:t>, company executives began to rely on dubious accounting practices giving the </a:t>
            </a:r>
            <a:r>
              <a:rPr lang="en-US" sz="800" dirty="0">
                <a:hlinkClick r:id="rId8"/>
              </a:rPr>
              <a:t>illusion</a:t>
            </a:r>
            <a:r>
              <a:rPr lang="en-US" sz="800" dirty="0"/>
              <a:t> of higher current profits. Furthermore, Enron abused the practice by using SPEs as dump sites for its troubled assets. Transferring those assets to SPEs meant that they were kept off Enron’s books, </a:t>
            </a:r>
            <a:br>
              <a:rPr lang="en-US" sz="800" dirty="0"/>
            </a:br>
            <a:r>
              <a:rPr lang="en-US" sz="800" dirty="0"/>
              <a:t> </a:t>
            </a:r>
            <a:br>
              <a:rPr lang="en-US" sz="800" dirty="0"/>
            </a:br>
            <a:r>
              <a:rPr lang="en-US" sz="800" dirty="0"/>
              <a:t>From the standpoint of security analysts, they seem to wear two</a:t>
            </a:r>
            <a:br>
              <a:rPr lang="en-US" sz="800" dirty="0"/>
            </a:br>
            <a:r>
              <a:rPr lang="en-US" sz="800" dirty="0"/>
              <a:t>hats: one is that they are supposed to provide unbiased information</a:t>
            </a:r>
            <a:br>
              <a:rPr lang="en-US" sz="800" dirty="0"/>
            </a:br>
            <a:r>
              <a:rPr lang="en-US" sz="800" dirty="0"/>
              <a:t>to their customers (i.e., potential investors), and another one is</a:t>
            </a:r>
            <a:br>
              <a:rPr lang="en-US" sz="800" dirty="0"/>
            </a:br>
            <a:r>
              <a:rPr lang="en-US" sz="800" dirty="0"/>
              <a:t>that they were under the inﬂuence of their ﬁrms receiving fees for</a:t>
            </a:r>
            <a:br>
              <a:rPr lang="en-US" sz="800" dirty="0"/>
            </a:br>
            <a:r>
              <a:rPr lang="en-US" sz="800" dirty="0"/>
              <a:t>marketing securities of Enron. </a:t>
            </a:r>
          </a:p>
          <a:p>
            <a:r>
              <a:rPr lang="en-US" sz="800" dirty="0"/>
              <a:t>This presented a conﬂict of interest</a:t>
            </a:r>
            <a:br>
              <a:rPr lang="en-US" sz="800" dirty="0"/>
            </a:br>
            <a:r>
              <a:rPr lang="en-US" sz="800" dirty="0"/>
              <a:t>that the Enron management exploited for their advantage.   </a:t>
            </a:r>
          </a:p>
        </p:txBody>
      </p:sp>
      <p:sp>
        <p:nvSpPr>
          <p:cNvPr id="2" name="Rectangle 3">
            <a:extLst>
              <a:ext uri="{FF2B5EF4-FFF2-40B4-BE49-F238E27FC236}">
                <a16:creationId xmlns:a16="http://schemas.microsoft.com/office/drawing/2014/main" id="{03CEC2F8-9FA9-9355-EB7B-3150153DADEC}"/>
              </a:ext>
            </a:extLst>
          </p:cNvPr>
          <p:cNvSpPr/>
          <p:nvPr/>
        </p:nvSpPr>
        <p:spPr>
          <a:xfrm>
            <a:off x="609599" y="3031449"/>
            <a:ext cx="8413140" cy="1938992"/>
          </a:xfrm>
          <a:prstGeom prst="rect">
            <a:avLst/>
          </a:prstGeom>
        </p:spPr>
        <p:txBody>
          <a:bodyPr wrap="square">
            <a:spAutoFit/>
          </a:bodyPr>
          <a:lstStyle/>
          <a:p>
            <a:r>
              <a:rPr lang="en-US" sz="1200" b="1" dirty="0">
                <a:solidFill>
                  <a:srgbClr val="222222"/>
                </a:solidFill>
                <a:latin typeface="Arial" panose="020B0604020202020204" pitchFamily="34" charset="0"/>
                <a:cs typeface="Arial" panose="020B0604020202020204" pitchFamily="34" charset="0"/>
              </a:rPr>
              <a:t>Other Cases:</a:t>
            </a:r>
          </a:p>
          <a:p>
            <a:endParaRPr lang="en-US" sz="1200" dirty="0">
              <a:solidFill>
                <a:srgbClr val="22222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200" dirty="0">
                <a:solidFill>
                  <a:srgbClr val="222222"/>
                </a:solidFill>
                <a:latin typeface="Arial" panose="020B0604020202020204" pitchFamily="34" charset="0"/>
                <a:cs typeface="Arial" panose="020B0604020202020204" pitchFamily="34" charset="0"/>
              </a:rPr>
              <a:t>Goldman Sachs and the Real Estate Bubble</a:t>
            </a:r>
          </a:p>
          <a:p>
            <a:pPr marL="285750" indent="-285750">
              <a:buFont typeface="Wingdings" panose="05000000000000000000" pitchFamily="2" charset="2"/>
              <a:buChar char="ü"/>
            </a:pPr>
            <a:r>
              <a:rPr lang="en-US" sz="1200" dirty="0">
                <a:solidFill>
                  <a:srgbClr val="222222"/>
                </a:solidFill>
                <a:latin typeface="Arial" panose="020B0604020202020204" pitchFamily="34" charset="0"/>
                <a:cs typeface="Arial" panose="020B0604020202020204" pitchFamily="34" charset="0"/>
              </a:rPr>
              <a:t>https://fortune.com/2016/04/11/goldman-sachs-doj-settlement/</a:t>
            </a:r>
          </a:p>
          <a:p>
            <a:pPr marL="285750" indent="-285750">
              <a:buFont typeface="Wingdings" panose="05000000000000000000" pitchFamily="2" charset="2"/>
              <a:buChar char="ü"/>
            </a:pPr>
            <a:r>
              <a:rPr lang="en-US" sz="1200" dirty="0">
                <a:latin typeface="Arial" panose="020B0604020202020204" pitchFamily="34" charset="0"/>
                <a:cs typeface="Arial" panose="020B0604020202020204" pitchFamily="34" charset="0"/>
              </a:rPr>
              <a:t>The Boeing Buyback</a:t>
            </a:r>
          </a:p>
          <a:p>
            <a:pPr marL="285750" indent="-285750">
              <a:buFont typeface="Wingdings" panose="05000000000000000000" pitchFamily="2" charset="2"/>
              <a:buChar char="ü"/>
            </a:pPr>
            <a:r>
              <a:rPr lang="en-US" sz="1200" dirty="0">
                <a:latin typeface="Arial" panose="020B0604020202020204" pitchFamily="34" charset="0"/>
                <a:cs typeface="Arial" panose="020B0604020202020204" pitchFamily="34" charset="0"/>
              </a:rPr>
              <a:t>https://www.newsweek.com/boeing-airlines-under-fire-90-billion-share-buybacks-stoke-controversy-bailout-pleas-least-1493934</a:t>
            </a:r>
          </a:p>
          <a:p>
            <a:pPr marL="285750" indent="-285750">
              <a:buFont typeface="Wingdings" panose="05000000000000000000" pitchFamily="2" charset="2"/>
              <a:buChar char="ü"/>
            </a:pPr>
            <a:r>
              <a:rPr lang="en-US" sz="1200" dirty="0">
                <a:latin typeface="Arial" panose="020B0604020202020204" pitchFamily="34" charset="0"/>
                <a:cs typeface="Arial" panose="020B0604020202020204" pitchFamily="34" charset="0"/>
              </a:rPr>
              <a:t>Executive Compensation and WorldCom</a:t>
            </a:r>
          </a:p>
          <a:p>
            <a:pPr marL="285750" indent="-285750">
              <a:buFont typeface="Wingdings" panose="05000000000000000000" pitchFamily="2" charset="2"/>
              <a:buChar char="ü"/>
            </a:pPr>
            <a:r>
              <a:rPr lang="en-US" sz="1200" dirty="0">
                <a:latin typeface="Arial" panose="020B0604020202020204" pitchFamily="34" charset="0"/>
                <a:cs typeface="Arial" panose="020B0604020202020204" pitchFamily="34" charset="0"/>
              </a:rPr>
              <a:t>https://www.nytimes.com/2005/01/06/business/10-exdirectors-from-worldcom-to-pay-millions.html</a:t>
            </a:r>
          </a:p>
          <a:p>
            <a:endParaRPr lang="en-US" sz="1200" dirty="0">
              <a:latin typeface="Arial" panose="020B0604020202020204" pitchFamily="34" charset="0"/>
              <a:cs typeface="Arial" panose="020B0604020202020204" pitchFamily="34" charset="0"/>
            </a:endParaRPr>
          </a:p>
        </p:txBody>
      </p:sp>
      <p:sp>
        <p:nvSpPr>
          <p:cNvPr id="3" name="Rectangle 12">
            <a:extLst>
              <a:ext uri="{FF2B5EF4-FFF2-40B4-BE49-F238E27FC236}">
                <a16:creationId xmlns:a16="http://schemas.microsoft.com/office/drawing/2014/main" id="{C99D4041-6041-B103-FFB6-9C55667491E8}"/>
              </a:ext>
            </a:extLst>
          </p:cNvPr>
          <p:cNvSpPr/>
          <p:nvPr/>
        </p:nvSpPr>
        <p:spPr>
          <a:xfrm>
            <a:off x="504321" y="1831120"/>
            <a:ext cx="6990845" cy="1200329"/>
          </a:xfrm>
          <a:prstGeom prst="rect">
            <a:avLst/>
          </a:prstGeom>
        </p:spPr>
        <p:txBody>
          <a:bodyPr wrap="square">
            <a:spAutoFit/>
          </a:bodyPr>
          <a:lstStyle/>
          <a:p>
            <a:pPr marL="285750" indent="-285750">
              <a:buFont typeface="Wingdings" panose="05000000000000000000" pitchFamily="2" charset="2"/>
              <a:buChar char="ü"/>
            </a:pPr>
            <a:r>
              <a:rPr lang="en-US" sz="1200" dirty="0">
                <a:latin typeface="Arial" panose="020B0604020202020204" pitchFamily="34" charset="0"/>
                <a:cs typeface="Arial" panose="020B0604020202020204" pitchFamily="34" charset="0"/>
              </a:rPr>
              <a:t>Enron Corporation was an American energy, commodities, and services company based in Houston, Texas. It was founded in 1985 with 29,000 employees and $74billion in losses due to fraud – ceased 2007.</a:t>
            </a:r>
            <a:endParaRPr lang="en-US" sz="1200" dirty="0">
              <a:solidFill>
                <a:srgbClr val="11111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200" dirty="0">
                <a:solidFill>
                  <a:srgbClr val="111111"/>
                </a:solidFill>
                <a:latin typeface="Arial" panose="020B0604020202020204" pitchFamily="34" charset="0"/>
                <a:cs typeface="Arial" panose="020B0604020202020204" pitchFamily="34" charset="0"/>
              </a:rPr>
              <a:t>Enron’s management hid losses from shareholders and the general public through accounting fraud.</a:t>
            </a:r>
          </a:p>
          <a:p>
            <a:endParaRPr lang="en-US" sz="1200" dirty="0">
              <a:solidFill>
                <a:srgbClr val="111111"/>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51D46282-DA70-136D-3F2A-57295F5C72C0}"/>
              </a:ext>
            </a:extLst>
          </p:cNvPr>
          <p:cNvSpPr/>
          <p:nvPr/>
        </p:nvSpPr>
        <p:spPr>
          <a:xfrm>
            <a:off x="0" y="1236506"/>
            <a:ext cx="7359167" cy="738664"/>
          </a:xfrm>
          <a:prstGeom prst="rect">
            <a:avLst/>
          </a:prstGeom>
        </p:spPr>
        <p:txBody>
          <a:bodyPr wrap="square">
            <a:spAutoFit/>
          </a:bodyPr>
          <a:lstStyle/>
          <a:p>
            <a:pPr lvl="1"/>
            <a:r>
              <a:rPr lang="en-US" sz="1400" b="1" dirty="0">
                <a:latin typeface="Arial" panose="020B0604020202020204" pitchFamily="34" charset="0"/>
                <a:cs typeface="Arial" panose="020B0604020202020204" pitchFamily="34" charset="0"/>
              </a:rPr>
              <a:t>The Agency Problem and Control of the Corporation – Case: Enron Corporation</a:t>
            </a:r>
          </a:p>
          <a:p>
            <a:pPr lvl="1"/>
            <a:endParaRPr lang="en-US" sz="1400" b="1" dirty="0">
              <a:latin typeface="Arial" panose="020B0604020202020204" pitchFamily="34" charset="0"/>
              <a:cs typeface="Arial" panose="020B0604020202020204" pitchFamily="34" charset="0"/>
            </a:endParaRPr>
          </a:p>
        </p:txBody>
      </p:sp>
      <p:sp>
        <p:nvSpPr>
          <p:cNvPr id="8" name="Rectangle 13">
            <a:extLst>
              <a:ext uri="{FF2B5EF4-FFF2-40B4-BE49-F238E27FC236}">
                <a16:creationId xmlns:a16="http://schemas.microsoft.com/office/drawing/2014/main" id="{1DC44A30-FBFC-B832-A021-9D7D79E511DC}"/>
              </a:ext>
            </a:extLst>
          </p:cNvPr>
          <p:cNvSpPr/>
          <p:nvPr/>
        </p:nvSpPr>
        <p:spPr>
          <a:xfrm>
            <a:off x="609599" y="2795005"/>
            <a:ext cx="8304141"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https://www.britannica.com/event/Enron-scandal</a:t>
            </a:r>
          </a:p>
        </p:txBody>
      </p:sp>
    </p:spTree>
    <p:extLst>
      <p:ext uri="{BB962C8B-B14F-4D97-AF65-F5344CB8AC3E}">
        <p14:creationId xmlns:p14="http://schemas.microsoft.com/office/powerpoint/2010/main" val="993099766"/>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Props1.xml><?xml version="1.0" encoding="utf-8"?>
<ds:datastoreItem xmlns:ds="http://schemas.openxmlformats.org/officeDocument/2006/customXml" ds:itemID="{5289671E-784D-4770-9FC5-D91B026654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80F207-BEB7-4D04-B584-A93E77C9D2EB}">
  <ds:schemaRefs>
    <ds:schemaRef ds:uri="http://schemas.microsoft.com/sharepoint/v3/contenttype/forms"/>
  </ds:schemaRefs>
</ds:datastoreItem>
</file>

<file path=customXml/itemProps3.xml><?xml version="1.0" encoding="utf-8"?>
<ds:datastoreItem xmlns:ds="http://schemas.openxmlformats.org/officeDocument/2006/customXml" ds:itemID="{4C677089-0F61-4A3B-827B-C13FC83C6673}">
  <ds:schemaRefs>
    <ds:schemaRef ds:uri="http://purl.org/dc/terms/"/>
    <ds:schemaRef ds:uri="0323e3e7-18dc-45e6-99d2-53fab8d99a6d"/>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fac5c5d6-3f40-4888-827f-2feba602e37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1852</TotalTime>
  <Words>4522</Words>
  <Application>Microsoft Office PowerPoint</Application>
  <PresentationFormat>A4 Paper (210x297 mm)</PresentationFormat>
  <Paragraphs>287</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Charlene Naidoo</cp:lastModifiedBy>
  <cp:revision>142</cp:revision>
  <dcterms:created xsi:type="dcterms:W3CDTF">2016-07-11T04:31:49Z</dcterms:created>
  <dcterms:modified xsi:type="dcterms:W3CDTF">2023-12-12T15:27:55Z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MediaServiceImageTags">
    <vt:lpwstr/>
  </property>
</Properties>
</file>