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449" r:id="rId7"/>
    <p:sldId id="450" r:id="rId8"/>
    <p:sldId id="451" r:id="rId9"/>
    <p:sldId id="452" r:id="rId10"/>
    <p:sldId id="453" r:id="rId11"/>
    <p:sldId id="425" r:id="rId12"/>
    <p:sldId id="418" r:id="rId13"/>
    <p:sldId id="419" r:id="rId14"/>
    <p:sldId id="420" r:id="rId15"/>
    <p:sldId id="421" r:id="rId16"/>
    <p:sldId id="423" r:id="rId17"/>
    <p:sldId id="424" r:id="rId18"/>
    <p:sldId id="785" r:id="rId19"/>
  </p:sldIdLst>
  <p:sldSz cx="9906000" cy="6858000" type="A4"/>
  <p:notesSz cx="6858000" cy="9144000"/>
  <p:defaultTextStyle>
    <a:defPPr>
      <a:defRPr lang="es-ES"/>
    </a:defPPr>
    <a:lvl1pPr marL="0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4674"/>
  </p:normalViewPr>
  <p:slideViewPr>
    <p:cSldViewPr snapToGrid="0" snapToObjects="1">
      <p:cViewPr varScale="1">
        <p:scale>
          <a:sx n="61" d="100"/>
          <a:sy n="61" d="100"/>
        </p:scale>
        <p:origin x="1468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EA46484-DBEA-461F-A3EF-6F72B80B3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D223C7-63E2-42C7-9DD8-0ECC9DE039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95347-BAA7-49D2-9F61-C4EF07AF2A45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4A616E-02DE-4BB3-8368-F0D687C6F8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60D31F-432B-4E4E-A971-0E6C24284A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81D87-FA4C-490E-B4A6-ECE949FDD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4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9CE24-C098-4D6F-8853-4FBA6FCE2500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2CA7F-29D6-4EB5-A290-EFF6FFCE4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1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2CA7F-29D6-4EB5-A290-EFF6FFCE4A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18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2CA7F-29D6-4EB5-A290-EFF6FFCE4A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80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76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72F5227-39BE-F54D-BEEC-3360BCF722E1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4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1992" y="242423"/>
            <a:ext cx="1644008" cy="11214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A6FB5F-C2AF-134F-AC42-492E27CAB31D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1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87958D-6396-EB45-B080-2966513FC991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8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210D92-D7EA-4941-8360-FC572DD0FA55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7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48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83DEC4-160F-8D45-928E-F904BB56AA6E}"/>
              </a:ext>
            </a:extLst>
          </p:cNvPr>
          <p:cNvSpPr txBox="1"/>
          <p:nvPr/>
        </p:nvSpPr>
        <p:spPr>
          <a:xfrm>
            <a:off x="576170" y="1554480"/>
            <a:ext cx="338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000" spc="300" dirty="0">
                <a:latin typeface="Arial" panose="020B0604020202020204" pitchFamily="34" charset="0"/>
                <a:cs typeface="Arial" panose="020B0604020202020204" pitchFamily="34" charset="0"/>
              </a:rPr>
              <a:t>Lesson 6</a:t>
            </a:r>
            <a:endParaRPr lang="ru-RU" sz="20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12168F-BBB5-C845-B138-AB550A9E1E14}"/>
              </a:ext>
            </a:extLst>
          </p:cNvPr>
          <p:cNvSpPr txBox="1"/>
          <p:nvPr/>
        </p:nvSpPr>
        <p:spPr>
          <a:xfrm>
            <a:off x="576170" y="2144156"/>
            <a:ext cx="4731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Finance for Management  </a:t>
            </a:r>
            <a:endParaRPr lang="en" sz="3200" b="1" dirty="0">
              <a:solidFill>
                <a:srgbClr val="90292A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3F0134C-C942-48C2-9107-7A12D8A8B7A7}"/>
              </a:ext>
            </a:extLst>
          </p:cNvPr>
          <p:cNvSpPr txBox="1"/>
          <p:nvPr/>
        </p:nvSpPr>
        <p:spPr>
          <a:xfrm>
            <a:off x="5830530" y="6156960"/>
            <a:ext cx="4159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spc="300" dirty="0">
                <a:latin typeface="Arial" panose="020B0604020202020204" pitchFamily="34" charset="0"/>
                <a:cs typeface="Arial" panose="020B0604020202020204" pitchFamily="34" charset="0"/>
              </a:rPr>
              <a:t>Prof. Belkis M Reyes-Fernandez</a:t>
            </a:r>
            <a:endParaRPr lang="ru-RU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9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299AA01-54F4-AD91-1193-652E6066C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941045"/>
            <a:ext cx="9245600" cy="497590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B5F8092-3C99-867D-C541-FAA4321F994A}"/>
              </a:ext>
            </a:extLst>
          </p:cNvPr>
          <p:cNvSpPr txBox="1"/>
          <p:nvPr/>
        </p:nvSpPr>
        <p:spPr>
          <a:xfrm>
            <a:off x="741680" y="213025"/>
            <a:ext cx="8422640" cy="600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Case Study: Fundamental and Financial Statements Analysis for Business </a:t>
            </a:r>
            <a:r>
              <a:rPr lang="en-GB" sz="1600" b="1" dirty="0">
                <a:solidFill>
                  <a:srgbClr val="90292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ecision-Making </a:t>
            </a:r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Practical Exercise</a:t>
            </a:r>
          </a:p>
        </p:txBody>
      </p:sp>
    </p:spTree>
    <p:extLst>
      <p:ext uri="{BB962C8B-B14F-4D97-AF65-F5344CB8AC3E}">
        <p14:creationId xmlns:p14="http://schemas.microsoft.com/office/powerpoint/2010/main" val="1675870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6DB68F-B625-93A0-A7E1-E96861AC3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" y="974811"/>
            <a:ext cx="9357360" cy="490837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1383DC-81FD-0588-38D5-71488D91450A}"/>
              </a:ext>
            </a:extLst>
          </p:cNvPr>
          <p:cNvSpPr txBox="1"/>
          <p:nvPr/>
        </p:nvSpPr>
        <p:spPr>
          <a:xfrm>
            <a:off x="558800" y="244273"/>
            <a:ext cx="8422640" cy="600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Case Study: Fundamental and Financial Statements Analysis for Business </a:t>
            </a:r>
            <a:r>
              <a:rPr lang="en-GB" sz="1600" b="1" dirty="0">
                <a:solidFill>
                  <a:srgbClr val="90292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ecision-Making </a:t>
            </a:r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Practical Exercise</a:t>
            </a:r>
          </a:p>
        </p:txBody>
      </p:sp>
    </p:spTree>
    <p:extLst>
      <p:ext uri="{BB962C8B-B14F-4D97-AF65-F5344CB8AC3E}">
        <p14:creationId xmlns:p14="http://schemas.microsoft.com/office/powerpoint/2010/main" val="294927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F96DDD-E016-2B74-F043-D79744EA3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20" y="994932"/>
            <a:ext cx="8575741" cy="49447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1FAB234-59D5-3ED5-0A48-596FF0D20448}"/>
              </a:ext>
            </a:extLst>
          </p:cNvPr>
          <p:cNvSpPr txBox="1"/>
          <p:nvPr/>
        </p:nvSpPr>
        <p:spPr>
          <a:xfrm>
            <a:off x="558100" y="327156"/>
            <a:ext cx="8422640" cy="600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Case Study: Fundamental and Financial Statements Analysis for Business </a:t>
            </a:r>
            <a:r>
              <a:rPr lang="en-GB" sz="1600" b="1" dirty="0">
                <a:solidFill>
                  <a:srgbClr val="90292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ecision-Making </a:t>
            </a:r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Practical Exercise</a:t>
            </a:r>
          </a:p>
        </p:txBody>
      </p:sp>
    </p:spTree>
    <p:extLst>
      <p:ext uri="{BB962C8B-B14F-4D97-AF65-F5344CB8AC3E}">
        <p14:creationId xmlns:p14="http://schemas.microsoft.com/office/powerpoint/2010/main" val="147204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5B29F77-79E5-C081-DE5A-92E95B1F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19" y="1367503"/>
            <a:ext cx="7444477" cy="439464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6CF1091-AE46-C550-BBDD-5B2E53AB0F33}"/>
              </a:ext>
            </a:extLst>
          </p:cNvPr>
          <p:cNvSpPr txBox="1"/>
          <p:nvPr/>
        </p:nvSpPr>
        <p:spPr>
          <a:xfrm>
            <a:off x="741680" y="494922"/>
            <a:ext cx="8422640" cy="600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Case Study: Fundamental and Financial Statements Analysis for Business </a:t>
            </a:r>
            <a:r>
              <a:rPr lang="en-GB" sz="1600" b="1" dirty="0">
                <a:solidFill>
                  <a:srgbClr val="90292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ecision-Making </a:t>
            </a:r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Practical Exercise</a:t>
            </a:r>
          </a:p>
        </p:txBody>
      </p:sp>
    </p:spTree>
    <p:extLst>
      <p:ext uri="{BB962C8B-B14F-4D97-AF65-F5344CB8AC3E}">
        <p14:creationId xmlns:p14="http://schemas.microsoft.com/office/powerpoint/2010/main" val="239933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28D43E0-1E62-34A0-8BC6-BD7EA17A1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1185862"/>
            <a:ext cx="8730298" cy="507269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3180C15-C68A-8FC5-56FB-721A37F8841D}"/>
              </a:ext>
            </a:extLst>
          </p:cNvPr>
          <p:cNvSpPr txBox="1"/>
          <p:nvPr/>
        </p:nvSpPr>
        <p:spPr>
          <a:xfrm>
            <a:off x="547926" y="3244975"/>
            <a:ext cx="8810148" cy="368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en-US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From the Managerial Perspective, what can the business do to be competitive?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876B35-47C2-6A26-017F-DC8E1C0932E7}"/>
              </a:ext>
            </a:extLst>
          </p:cNvPr>
          <p:cNvSpPr txBox="1"/>
          <p:nvPr/>
        </p:nvSpPr>
        <p:spPr>
          <a:xfrm>
            <a:off x="425292" y="235429"/>
            <a:ext cx="8422640" cy="863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Case Study: Fundamental and Financial Statements Analysis for Business </a:t>
            </a:r>
            <a:r>
              <a:rPr lang="en-GB" sz="1600" b="1" dirty="0">
                <a:solidFill>
                  <a:srgbClr val="90292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ecision-Making </a:t>
            </a:r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Practical Exercise</a:t>
            </a:r>
          </a:p>
          <a:p>
            <a:pPr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Creating Value for a Business – Making Informed Decisions 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38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D5EA8DB-22F7-5B41-9CBB-E4D2FDE70682}"/>
              </a:ext>
            </a:extLst>
          </p:cNvPr>
          <p:cNvSpPr txBox="1">
            <a:spLocks/>
          </p:cNvSpPr>
          <p:nvPr/>
        </p:nvSpPr>
        <p:spPr>
          <a:xfrm>
            <a:off x="2081374" y="2528990"/>
            <a:ext cx="4975260" cy="159774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Thank You</a:t>
            </a:r>
            <a:endParaRPr lang="en-GB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6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7915212-A0DC-FF44-B081-826172BCD550}"/>
              </a:ext>
            </a:extLst>
          </p:cNvPr>
          <p:cNvSpPr txBox="1">
            <a:spLocks/>
          </p:cNvSpPr>
          <p:nvPr/>
        </p:nvSpPr>
        <p:spPr>
          <a:xfrm>
            <a:off x="1032733" y="1420174"/>
            <a:ext cx="6946691" cy="82378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Lesson Topics and Content</a:t>
            </a:r>
            <a:endParaRPr lang="en-GB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6BEB301-C4B4-48A8-F0B3-73379AACDAD1}"/>
              </a:ext>
            </a:extLst>
          </p:cNvPr>
          <p:cNvSpPr txBox="1"/>
          <p:nvPr/>
        </p:nvSpPr>
        <p:spPr>
          <a:xfrm>
            <a:off x="938604" y="2128343"/>
            <a:ext cx="6706529" cy="1689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Case Study: Fundamental and Financial Statements Analysis for Business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ecision-Making 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Practical Exercise</a:t>
            </a: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79333" lvl="1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Financial Statement and Ratio analysis 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79333" lvl="1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Industry analysis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79333" lvl="1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Understanding the business, from its financial statements 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79333" lvl="1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Creating value for a business: Making informed business decisions 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2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8E23B5-E670-D4BD-F74C-B24780512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" y="1431345"/>
            <a:ext cx="8516620" cy="45325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60A66BE-821D-F057-9F7C-C2C6A8E7A8C7}"/>
              </a:ext>
            </a:extLst>
          </p:cNvPr>
          <p:cNvSpPr txBox="1"/>
          <p:nvPr/>
        </p:nvSpPr>
        <p:spPr>
          <a:xfrm>
            <a:off x="325120" y="554532"/>
            <a:ext cx="8422640" cy="600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Case Study: Fundamental and Financial Statements Analysis for Business Decision-Making </a:t>
            </a:r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Practical Exercise</a:t>
            </a:r>
          </a:p>
        </p:txBody>
      </p:sp>
    </p:spTree>
    <p:extLst>
      <p:ext uri="{BB962C8B-B14F-4D97-AF65-F5344CB8AC3E}">
        <p14:creationId xmlns:p14="http://schemas.microsoft.com/office/powerpoint/2010/main" val="322891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93AFB2A-DAF8-F8BD-8D61-97CB3C199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1290321"/>
            <a:ext cx="8940800" cy="473163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1D57981-B58A-E17D-D839-FEAF7BD404E1}"/>
              </a:ext>
            </a:extLst>
          </p:cNvPr>
          <p:cNvSpPr txBox="1"/>
          <p:nvPr/>
        </p:nvSpPr>
        <p:spPr>
          <a:xfrm>
            <a:off x="447040" y="472035"/>
            <a:ext cx="8422640" cy="600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Case Study: Fundamental and Financial Statements Analysis for Business Decision-Making </a:t>
            </a:r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Practical Exercise</a:t>
            </a:r>
          </a:p>
        </p:txBody>
      </p:sp>
    </p:spTree>
    <p:extLst>
      <p:ext uri="{BB962C8B-B14F-4D97-AF65-F5344CB8AC3E}">
        <p14:creationId xmlns:p14="http://schemas.microsoft.com/office/powerpoint/2010/main" val="70505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DD4A17-507B-BA4E-2EDE-3574D9AB5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1267142"/>
            <a:ext cx="9344025" cy="357187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486092F-2A8E-05C5-921A-9E787F288D59}"/>
              </a:ext>
            </a:extLst>
          </p:cNvPr>
          <p:cNvSpPr txBox="1"/>
          <p:nvPr/>
        </p:nvSpPr>
        <p:spPr>
          <a:xfrm>
            <a:off x="325120" y="554532"/>
            <a:ext cx="8422640" cy="600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Case Study: Fundamental and Financial Statements Analysis for Business Decision-Making </a:t>
            </a:r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Practical Exercise</a:t>
            </a:r>
          </a:p>
        </p:txBody>
      </p:sp>
    </p:spTree>
    <p:extLst>
      <p:ext uri="{BB962C8B-B14F-4D97-AF65-F5344CB8AC3E}">
        <p14:creationId xmlns:p14="http://schemas.microsoft.com/office/powerpoint/2010/main" val="137537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6D8834-1C00-BA45-8A6A-EDFA9BDC5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1119258"/>
            <a:ext cx="9438640" cy="559650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97EB0E7-B0E0-34FA-7CFD-19B7074793B9}"/>
              </a:ext>
            </a:extLst>
          </p:cNvPr>
          <p:cNvSpPr txBox="1"/>
          <p:nvPr/>
        </p:nvSpPr>
        <p:spPr>
          <a:xfrm>
            <a:off x="325120" y="554532"/>
            <a:ext cx="8422640" cy="600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Case Study: Fundamental and Financial Statements Analysis for Business </a:t>
            </a:r>
            <a:r>
              <a:rPr lang="en-GB" sz="1600" b="1" dirty="0">
                <a:solidFill>
                  <a:srgbClr val="90292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ecision-Making </a:t>
            </a:r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Practical Exercise</a:t>
            </a:r>
          </a:p>
        </p:txBody>
      </p:sp>
    </p:spTree>
    <p:extLst>
      <p:ext uri="{BB962C8B-B14F-4D97-AF65-F5344CB8AC3E}">
        <p14:creationId xmlns:p14="http://schemas.microsoft.com/office/powerpoint/2010/main" val="417832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375F1DD-80C8-C6BE-9EC7-8FB1CBC4A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437"/>
            <a:ext cx="9906000" cy="63806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984B374-38C2-2264-8001-F4F5E59BC6BA}"/>
              </a:ext>
            </a:extLst>
          </p:cNvPr>
          <p:cNvSpPr txBox="1"/>
          <p:nvPr/>
        </p:nvSpPr>
        <p:spPr>
          <a:xfrm>
            <a:off x="325120" y="9007"/>
            <a:ext cx="8219440" cy="537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Case Study: Fundamental and Financial Statements Analysis for Business Decision-Making </a:t>
            </a:r>
            <a:r>
              <a:rPr lang="en-US" sz="14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Practical Exercise</a:t>
            </a:r>
          </a:p>
        </p:txBody>
      </p:sp>
    </p:spTree>
    <p:extLst>
      <p:ext uri="{BB962C8B-B14F-4D97-AF65-F5344CB8AC3E}">
        <p14:creationId xmlns:p14="http://schemas.microsoft.com/office/powerpoint/2010/main" val="213688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3AE984B-6818-7A43-8A5E-D1298907A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" y="871713"/>
            <a:ext cx="8539305" cy="566040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E14FE08-44CC-EB1A-FEE0-4162FCE27D9A}"/>
              </a:ext>
            </a:extLst>
          </p:cNvPr>
          <p:cNvSpPr txBox="1"/>
          <p:nvPr/>
        </p:nvSpPr>
        <p:spPr>
          <a:xfrm>
            <a:off x="447040" y="195428"/>
            <a:ext cx="8422640" cy="537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Case Study: Fundamental and Financial Statements Analysis for Business Decision-Making </a:t>
            </a:r>
            <a:r>
              <a:rPr lang="en-US" sz="14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Practical Exercise</a:t>
            </a:r>
          </a:p>
        </p:txBody>
      </p:sp>
    </p:spTree>
    <p:extLst>
      <p:ext uri="{BB962C8B-B14F-4D97-AF65-F5344CB8AC3E}">
        <p14:creationId xmlns:p14="http://schemas.microsoft.com/office/powerpoint/2010/main" val="31194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4C73A1-54C2-71B1-8A33-34B1F1A20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38" y="1081769"/>
            <a:ext cx="8560676" cy="472921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57987-1AD6-625D-2A0D-865C621388F0}"/>
              </a:ext>
            </a:extLst>
          </p:cNvPr>
          <p:cNvSpPr txBox="1"/>
          <p:nvPr/>
        </p:nvSpPr>
        <p:spPr>
          <a:xfrm>
            <a:off x="446338" y="144276"/>
            <a:ext cx="8422640" cy="600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Case Study: Fundamental and Financial Statements Analysis for Business Decision-Making </a:t>
            </a:r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Practical Exercise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C35627-C603-46C5-72F8-6F2DDE751488}"/>
              </a:ext>
            </a:extLst>
          </p:cNvPr>
          <p:cNvSpPr txBox="1"/>
          <p:nvPr/>
        </p:nvSpPr>
        <p:spPr>
          <a:xfrm>
            <a:off x="446338" y="760435"/>
            <a:ext cx="5034280" cy="306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Industry Analysis</a:t>
            </a:r>
          </a:p>
        </p:txBody>
      </p:sp>
    </p:spTree>
    <p:extLst>
      <p:ext uri="{BB962C8B-B14F-4D97-AF65-F5344CB8AC3E}">
        <p14:creationId xmlns:p14="http://schemas.microsoft.com/office/powerpoint/2010/main" val="1891304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7C33CFCA74046A0A633136646FD5F" ma:contentTypeVersion="20" ma:contentTypeDescription="Create a new document." ma:contentTypeScope="" ma:versionID="d0a4f56e1333b37715db1ca526836c42">
  <xsd:schema xmlns:xsd="http://www.w3.org/2001/XMLSchema" xmlns:xs="http://www.w3.org/2001/XMLSchema" xmlns:p="http://schemas.microsoft.com/office/2006/metadata/properties" xmlns:ns2="fac5c5d6-3f40-4888-827f-2feba602e379" xmlns:ns3="0323e3e7-18dc-45e6-99d2-53fab8d99a6d" targetNamespace="http://schemas.microsoft.com/office/2006/metadata/properties" ma:root="true" ma:fieldsID="f81d95c457976425973bde8a22d6186a" ns2:_="" ns3:_="">
    <xsd:import namespace="fac5c5d6-3f40-4888-827f-2feba602e379"/>
    <xsd:import namespace="0323e3e7-18dc-45e6-99d2-53fab8d99a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rzni" minOccurs="0"/>
                <xsd:element ref="ns2:f0ly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5c5d6-3f40-4888-827f-2feba602e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rzni" ma:index="12" nillable="true" ma:displayName="Date and Time" ma:internalName="rzni">
      <xsd:simpleType>
        <xsd:restriction base="dms:DateTime"/>
      </xsd:simpleType>
    </xsd:element>
    <xsd:element name="f0ly" ma:index="13" nillable="true" ma:displayName="Person or Group" ma:list="UserInfo" ma:internalName="f0l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820fac2-d059-4130-98b8-bcc963ebf0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3e3e7-18dc-45e6-99d2-53fab8d99a6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c906492-6d0e-4e26-b089-5965b0bba648}" ma:internalName="TaxCatchAll" ma:showField="CatchAllData" ma:web="0323e3e7-18dc-45e6-99d2-53fab8d99a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zni xmlns="fac5c5d6-3f40-4888-827f-2feba602e379" xsi:nil="true"/>
    <f0ly xmlns="fac5c5d6-3f40-4888-827f-2feba602e379">
      <UserInfo>
        <DisplayName/>
        <AccountId xsi:nil="true"/>
        <AccountType/>
      </UserInfo>
    </f0ly>
    <SharedWithUsers xmlns="0323e3e7-18dc-45e6-99d2-53fab8d99a6d">
      <UserInfo>
        <DisplayName/>
        <AccountId xsi:nil="true"/>
        <AccountType/>
      </UserInfo>
    </SharedWithUsers>
    <lcf76f155ced4ddcb4097134ff3c332f xmlns="fac5c5d6-3f40-4888-827f-2feba602e379">
      <Terms xmlns="http://schemas.microsoft.com/office/infopath/2007/PartnerControls"/>
    </lcf76f155ced4ddcb4097134ff3c332f>
    <TaxCatchAll xmlns="0323e3e7-18dc-45e6-99d2-53fab8d99a6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E8415E-DF3E-4B74-95AC-5A9B2EFB76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c5c5d6-3f40-4888-827f-2feba602e379"/>
    <ds:schemaRef ds:uri="0323e3e7-18dc-45e6-99d2-53fab8d99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677089-0F61-4A3B-827B-C13FC83C6673}">
  <ds:schemaRefs>
    <ds:schemaRef ds:uri="http://purl.org/dc/terms/"/>
    <ds:schemaRef ds:uri="0323e3e7-18dc-45e6-99d2-53fab8d99a6d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fac5c5d6-3f40-4888-827f-2feba602e379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C80F207-BEB7-4D04-B584-A93E77C9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251</Words>
  <Application>Microsoft Office PowerPoint</Application>
  <PresentationFormat>A4 Paper (210x297 mm)</PresentationFormat>
  <Paragraphs>28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Symbol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Ester Benedit Martínez</dc:creator>
  <cp:lastModifiedBy>Charlene Naidoo</cp:lastModifiedBy>
  <cp:revision>76</cp:revision>
  <dcterms:created xsi:type="dcterms:W3CDTF">2016-07-11T04:31:49Z</dcterms:created>
  <dcterms:modified xsi:type="dcterms:W3CDTF">2023-12-13T07:38:04Z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0x0101006627C33CFCA74046A0A633136646FD5F</vt:lpwstr>
  </property>
  <property fmtid="{D5CDD505-2E9C-101B-9397-08002B2CF9AE}" pid="3" name="Order">
    <vt:r8>10326500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