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417" r:id="rId7"/>
    <p:sldId id="396" r:id="rId8"/>
    <p:sldId id="437" r:id="rId9"/>
    <p:sldId id="438" r:id="rId10"/>
    <p:sldId id="439" r:id="rId11"/>
    <p:sldId id="440" r:id="rId12"/>
    <p:sldId id="441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47" r:id="rId25"/>
    <p:sldId id="445" r:id="rId26"/>
    <p:sldId id="448" r:id="rId27"/>
    <p:sldId id="785" r:id="rId28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74"/>
  </p:normalViewPr>
  <p:slideViewPr>
    <p:cSldViewPr snapToGrid="0" snapToObjects="1">
      <p:cViewPr>
        <p:scale>
          <a:sx n="60" d="100"/>
          <a:sy n="60" d="100"/>
        </p:scale>
        <p:origin x="1492" y="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3DEC4-160F-8D45-928E-F904BB56AA6E}"/>
              </a:ext>
            </a:extLst>
          </p:cNvPr>
          <p:cNvSpPr txBox="1"/>
          <p:nvPr/>
        </p:nvSpPr>
        <p:spPr>
          <a:xfrm>
            <a:off x="576170" y="155448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300" dirty="0">
                <a:latin typeface="Arial" panose="020B0604020202020204" pitchFamily="34" charset="0"/>
                <a:cs typeface="Arial" panose="020B0604020202020204" pitchFamily="34" charset="0"/>
              </a:rPr>
              <a:t>Lesson 5</a:t>
            </a:r>
            <a:endParaRPr lang="ru-RU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436224" y="2582174"/>
            <a:ext cx="473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F0134C-C942-48C2-9107-7A12D8A8B7A7}"/>
              </a:ext>
            </a:extLst>
          </p:cNvPr>
          <p:cNvSpPr txBox="1"/>
          <p:nvPr/>
        </p:nvSpPr>
        <p:spPr>
          <a:xfrm>
            <a:off x="5830530" y="6156960"/>
            <a:ext cx="415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spc="300" dirty="0">
                <a:latin typeface="Arial" panose="020B0604020202020204" pitchFamily="34" charset="0"/>
                <a:cs typeface="Arial" panose="020B0604020202020204" pitchFamily="34" charset="0"/>
              </a:rPr>
              <a:t>Prof. Belkis M Reyes-Fernandez</a:t>
            </a:r>
            <a:endParaRPr lang="ru-RU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D241F5-DBF9-5731-2225-BF8F74BE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45088"/>
            <a:ext cx="8920480" cy="396782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9CE27C0-18DE-9AE9-FEBF-51F8B28A424B}"/>
              </a:ext>
            </a:extLst>
          </p:cNvPr>
          <p:cNvSpPr/>
          <p:nvPr/>
        </p:nvSpPr>
        <p:spPr>
          <a:xfrm>
            <a:off x="670560" y="3572172"/>
            <a:ext cx="254000" cy="2175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7A0F44E-4A21-B159-D7EF-A58F5CBC9CA2}"/>
              </a:ext>
            </a:extLst>
          </p:cNvPr>
          <p:cNvSpPr txBox="1">
            <a:spLocks/>
          </p:cNvSpPr>
          <p:nvPr/>
        </p:nvSpPr>
        <p:spPr>
          <a:xfrm>
            <a:off x="670560" y="541940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107201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E95E98-D39C-40B3-21AF-79170161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947922"/>
            <a:ext cx="8920480" cy="4962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3F564F-EBBA-B38A-8DFA-AF002E387D85}"/>
              </a:ext>
            </a:extLst>
          </p:cNvPr>
          <p:cNvSpPr txBox="1">
            <a:spLocks/>
          </p:cNvSpPr>
          <p:nvPr/>
        </p:nvSpPr>
        <p:spPr>
          <a:xfrm>
            <a:off x="466937" y="16569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400560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8DFB82-FD7C-FFC8-15F3-1E546E4A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546118"/>
            <a:ext cx="8778240" cy="376576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C014A3D-9A6F-77FD-11FB-C919D751177B}"/>
              </a:ext>
            </a:extLst>
          </p:cNvPr>
          <p:cNvSpPr txBox="1">
            <a:spLocks/>
          </p:cNvSpPr>
          <p:nvPr/>
        </p:nvSpPr>
        <p:spPr>
          <a:xfrm>
            <a:off x="466937" y="410241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40729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5AD19E-B211-8A08-A415-F811D206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114238"/>
            <a:ext cx="8560391" cy="490236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CF8A011-A981-7EA6-D724-72DE03A0F210}"/>
              </a:ext>
            </a:extLst>
          </p:cNvPr>
          <p:cNvSpPr txBox="1">
            <a:spLocks/>
          </p:cNvSpPr>
          <p:nvPr/>
        </p:nvSpPr>
        <p:spPr>
          <a:xfrm>
            <a:off x="782084" y="349052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89358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EEB7C1-82EC-E844-5835-995C6A88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887670"/>
            <a:ext cx="9438640" cy="508266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410FD18-12BF-3F80-4774-070D2E088907}"/>
              </a:ext>
            </a:extLst>
          </p:cNvPr>
          <p:cNvSpPr txBox="1">
            <a:spLocks/>
          </p:cNvSpPr>
          <p:nvPr/>
        </p:nvSpPr>
        <p:spPr>
          <a:xfrm>
            <a:off x="365337" y="18914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66361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20A320-5F95-0122-41EA-8510B594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7" y="1092584"/>
            <a:ext cx="8522294" cy="512383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0FB0ABC-408B-3186-E9D5-EACF2EE47CC1}"/>
              </a:ext>
            </a:extLst>
          </p:cNvPr>
          <p:cNvSpPr txBox="1">
            <a:spLocks/>
          </p:cNvSpPr>
          <p:nvPr/>
        </p:nvSpPr>
        <p:spPr>
          <a:xfrm>
            <a:off x="588857" y="363517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119971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F687F4-BCCC-7702-B3AF-213B4AB2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771087"/>
            <a:ext cx="9580880" cy="531582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F69400-33C6-4D0A-C132-24055CF645B0}"/>
              </a:ext>
            </a:extLst>
          </p:cNvPr>
          <p:cNvSpPr txBox="1">
            <a:spLocks/>
          </p:cNvSpPr>
          <p:nvPr/>
        </p:nvSpPr>
        <p:spPr>
          <a:xfrm>
            <a:off x="365337" y="17508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9321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FAFEB1-2E64-0F17-71E7-C4EC9C38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37" y="1477925"/>
            <a:ext cx="8535723" cy="463378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C45008A-95EB-EEFF-CFEB-68048F993BE7}"/>
              </a:ext>
            </a:extLst>
          </p:cNvPr>
          <p:cNvSpPr txBox="1">
            <a:spLocks/>
          </p:cNvSpPr>
          <p:nvPr/>
        </p:nvSpPr>
        <p:spPr>
          <a:xfrm>
            <a:off x="546090" y="580256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242385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3F2A9D-2A75-D381-B79F-82102C42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13830"/>
            <a:ext cx="9519920" cy="506345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E196103-B3F5-4F96-FCAA-B0283E9411FB}"/>
              </a:ext>
            </a:extLst>
          </p:cNvPr>
          <p:cNvSpPr txBox="1">
            <a:spLocks/>
          </p:cNvSpPr>
          <p:nvPr/>
        </p:nvSpPr>
        <p:spPr>
          <a:xfrm>
            <a:off x="466937" y="35170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21833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19D3CF-F5A6-0DF8-6F40-B7825703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37" y="971372"/>
            <a:ext cx="8839200" cy="484830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89BA5C1-815D-A4A0-2BE7-179426864EAE}"/>
              </a:ext>
            </a:extLst>
          </p:cNvPr>
          <p:cNvSpPr txBox="1">
            <a:spLocks/>
          </p:cNvSpPr>
          <p:nvPr/>
        </p:nvSpPr>
        <p:spPr>
          <a:xfrm>
            <a:off x="365337" y="18914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97759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915212-A0DC-FF44-B081-826172BCD550}"/>
              </a:ext>
            </a:extLst>
          </p:cNvPr>
          <p:cNvSpPr txBox="1">
            <a:spLocks/>
          </p:cNvSpPr>
          <p:nvPr/>
        </p:nvSpPr>
        <p:spPr>
          <a:xfrm>
            <a:off x="1032733" y="1420174"/>
            <a:ext cx="6946691" cy="8237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0C0CCF-5EA8-461B-8C20-CBC1E650A977}"/>
              </a:ext>
            </a:extLst>
          </p:cNvPr>
          <p:cNvSpPr/>
          <p:nvPr/>
        </p:nvSpPr>
        <p:spPr>
          <a:xfrm>
            <a:off x="1032733" y="2035800"/>
            <a:ext cx="5990947" cy="351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fontAlgn="base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183" lvl="1" indent="-285750" fontAlgn="base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the Business Financial Performance</a:t>
            </a:r>
          </a:p>
          <a:p>
            <a:pPr marL="822183" lvl="1" indent="-285750" fontAlgn="base">
              <a:buFontTx/>
              <a:buChar char="-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Ratios, the connection between Financial Statements:</a:t>
            </a:r>
          </a:p>
          <a:p>
            <a:pPr marL="1952198" lvl="3" indent="-342900" fontAlgn="base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Liquidity Ratios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2198" lvl="3" indent="-342900" fontAlgn="base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Activity Ratios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2198" lvl="3" indent="-342900" fontAlgn="base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Leverage Ratios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2198" lvl="3" indent="-342900" fontAlgn="base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Profitability Ratios 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2198" lvl="3" indent="-342900" fontAlgn="base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 Ratios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64" indent="-371464" fontAlgn="base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8616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Specific Ratio Analysis and Assessment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0838E2-5F81-5330-B58A-81837706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8" y="870788"/>
            <a:ext cx="8709152" cy="491022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76F076B-7D1C-3207-E302-7C324CF0BB4C}"/>
              </a:ext>
            </a:extLst>
          </p:cNvPr>
          <p:cNvSpPr txBox="1">
            <a:spLocks/>
          </p:cNvSpPr>
          <p:nvPr/>
        </p:nvSpPr>
        <p:spPr>
          <a:xfrm>
            <a:off x="365337" y="18914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188163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E0057-E887-D5F7-1408-955FE8C1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836533"/>
            <a:ext cx="8613648" cy="51849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0925B-B58D-3825-8AFF-BEF5BB35E3D3}"/>
              </a:ext>
            </a:extLst>
          </p:cNvPr>
          <p:cNvSpPr txBox="1">
            <a:spLocks/>
          </p:cNvSpPr>
          <p:nvPr/>
        </p:nvSpPr>
        <p:spPr>
          <a:xfrm>
            <a:off x="182880" y="10786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177136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DD4A17-507B-BA4E-2EDE-3574D9AB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587341"/>
            <a:ext cx="9344025" cy="35718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8D278D1-DBA7-837A-B429-F9CF56D657A5}"/>
              </a:ext>
            </a:extLst>
          </p:cNvPr>
          <p:cNvSpPr txBox="1">
            <a:spLocks/>
          </p:cNvSpPr>
          <p:nvPr/>
        </p:nvSpPr>
        <p:spPr>
          <a:xfrm>
            <a:off x="6933381" y="162554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F4F2B2B-FBAF-5992-3B14-5283DD11974D}"/>
              </a:ext>
            </a:extLst>
          </p:cNvPr>
          <p:cNvSpPr txBox="1">
            <a:spLocks/>
          </p:cNvSpPr>
          <p:nvPr/>
        </p:nvSpPr>
        <p:spPr>
          <a:xfrm>
            <a:off x="347093" y="792750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Industry Specific Ratio Analysis and Assessment </a:t>
            </a:r>
          </a:p>
        </p:txBody>
      </p:sp>
    </p:spTree>
    <p:extLst>
      <p:ext uri="{BB962C8B-B14F-4D97-AF65-F5344CB8AC3E}">
        <p14:creationId xmlns:p14="http://schemas.microsoft.com/office/powerpoint/2010/main" val="198266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8D278D1-DBA7-837A-B429-F9CF56D657A5}"/>
              </a:ext>
            </a:extLst>
          </p:cNvPr>
          <p:cNvSpPr txBox="1">
            <a:spLocks/>
          </p:cNvSpPr>
          <p:nvPr/>
        </p:nvSpPr>
        <p:spPr>
          <a:xfrm>
            <a:off x="6933381" y="162554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F4F2B2B-FBAF-5992-3B14-5283DD11974D}"/>
              </a:ext>
            </a:extLst>
          </p:cNvPr>
          <p:cNvSpPr txBox="1">
            <a:spLocks/>
          </p:cNvSpPr>
          <p:nvPr/>
        </p:nvSpPr>
        <p:spPr>
          <a:xfrm>
            <a:off x="687259" y="990676"/>
            <a:ext cx="7876502" cy="7822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Industry Specific Ratio Analysis and Assessment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A3F574-FA74-F423-A7CD-07526E680C6C}"/>
              </a:ext>
            </a:extLst>
          </p:cNvPr>
          <p:cNvSpPr txBox="1"/>
          <p:nvPr/>
        </p:nvSpPr>
        <p:spPr>
          <a:xfrm>
            <a:off x="687259" y="1965159"/>
            <a:ext cx="661670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Occupancy ratio for hoteling industry.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Capital adequacy ratio for banks.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Monetary reserve requirement for banks.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Sales per square foot for companies in retail business.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Revenue per employee for service companies.</a:t>
            </a:r>
          </a:p>
        </p:txBody>
      </p:sp>
    </p:spTree>
    <p:extLst>
      <p:ext uri="{BB962C8B-B14F-4D97-AF65-F5344CB8AC3E}">
        <p14:creationId xmlns:p14="http://schemas.microsoft.com/office/powerpoint/2010/main" val="218146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2081374" y="2528990"/>
            <a:ext cx="4975260" cy="1597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0CB81E-ADD9-E2FA-472A-765DD687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62560"/>
            <a:ext cx="9241252" cy="61468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03BC6F-E7ED-433F-4E98-45D0EE0DCBC9}"/>
              </a:ext>
            </a:extLst>
          </p:cNvPr>
          <p:cNvSpPr txBox="1">
            <a:spLocks/>
          </p:cNvSpPr>
          <p:nvPr/>
        </p:nvSpPr>
        <p:spPr>
          <a:xfrm>
            <a:off x="660400" y="1102404"/>
            <a:ext cx="5313680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AD787D-7E2D-8476-773B-435E279CD790}"/>
              </a:ext>
            </a:extLst>
          </p:cNvPr>
          <p:cNvSpPr/>
          <p:nvPr/>
        </p:nvSpPr>
        <p:spPr>
          <a:xfrm>
            <a:off x="772160" y="233679"/>
            <a:ext cx="8554720" cy="629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A9BAFD-BC4E-A134-5A2B-7F08F449FDC1}"/>
              </a:ext>
            </a:extLst>
          </p:cNvPr>
          <p:cNvSpPr txBox="1">
            <a:spLocks/>
          </p:cNvSpPr>
          <p:nvPr/>
        </p:nvSpPr>
        <p:spPr>
          <a:xfrm>
            <a:off x="6933381" y="233629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51E5A3-95F4-F41E-9681-8C5F38462689}"/>
              </a:ext>
            </a:extLst>
          </p:cNvPr>
          <p:cNvSpPr txBox="1">
            <a:spLocks/>
          </p:cNvSpPr>
          <p:nvPr/>
        </p:nvSpPr>
        <p:spPr>
          <a:xfrm>
            <a:off x="509964" y="518248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0F5729C-5975-09EB-5FD9-B8D8BAAF390A}"/>
              </a:ext>
            </a:extLst>
          </p:cNvPr>
          <p:cNvSpPr txBox="1">
            <a:spLocks/>
          </p:cNvSpPr>
          <p:nvPr/>
        </p:nvSpPr>
        <p:spPr>
          <a:xfrm>
            <a:off x="6933381" y="233629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A19A6C-A34B-1092-C411-0484CDB9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5" y="1317473"/>
            <a:ext cx="8241234" cy="45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3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1D8F68-327F-89F7-FFD2-F38AF336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962025"/>
            <a:ext cx="8514080" cy="493395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095563B-5404-F293-AC96-395F69E71C6D}"/>
              </a:ext>
            </a:extLst>
          </p:cNvPr>
          <p:cNvSpPr txBox="1">
            <a:spLocks/>
          </p:cNvSpPr>
          <p:nvPr/>
        </p:nvSpPr>
        <p:spPr>
          <a:xfrm>
            <a:off x="508001" y="260495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138791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AE0021-4B02-CB95-95EA-9F4EEDB1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186045"/>
            <a:ext cx="8971280" cy="44859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C29F79-DFB6-BBDE-BECE-73597BCA4058}"/>
              </a:ext>
            </a:extLst>
          </p:cNvPr>
          <p:cNvSpPr txBox="1">
            <a:spLocks/>
          </p:cNvSpPr>
          <p:nvPr/>
        </p:nvSpPr>
        <p:spPr>
          <a:xfrm>
            <a:off x="680297" y="226936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16598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D035A5-7711-FE69-8201-81E31D5D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4" y="1284665"/>
            <a:ext cx="8802961" cy="42886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FF99D9-0C55-9DA8-B20E-0B100B0EF9B1}"/>
              </a:ext>
            </a:extLst>
          </p:cNvPr>
          <p:cNvSpPr txBox="1">
            <a:spLocks/>
          </p:cNvSpPr>
          <p:nvPr/>
        </p:nvSpPr>
        <p:spPr>
          <a:xfrm>
            <a:off x="498126" y="521445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312345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D49105-D23F-9965-88F1-4A756083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66462"/>
            <a:ext cx="9113520" cy="45250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D7212F-36D6-6143-0CBD-3EDF670D46E3}"/>
              </a:ext>
            </a:extLst>
          </p:cNvPr>
          <p:cNvSpPr txBox="1">
            <a:spLocks/>
          </p:cNvSpPr>
          <p:nvPr/>
        </p:nvSpPr>
        <p:spPr>
          <a:xfrm>
            <a:off x="538480" y="367238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193046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6A21A2-D990-4AA0-F211-2A69A6AF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97" y="1286948"/>
            <a:ext cx="8890000" cy="50994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DFA9C5-973E-F057-C365-BA425AD1E57A}"/>
              </a:ext>
            </a:extLst>
          </p:cNvPr>
          <p:cNvSpPr txBox="1">
            <a:spLocks/>
          </p:cNvSpPr>
          <p:nvPr/>
        </p:nvSpPr>
        <p:spPr>
          <a:xfrm>
            <a:off x="802217" y="756048"/>
            <a:ext cx="7876502" cy="799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sz="1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Tools to Understand Financial Information for Decision-Making</a:t>
            </a:r>
            <a:endParaRPr lang="en-GB" sz="1600" b="1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Comparative 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2623663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Props1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C8809C-9A3D-403F-9CDB-98235B305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0323e3e7-18dc-45e6-99d2-53fab8d99a6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ac5c5d6-3f40-4888-827f-2feba602e37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307</Words>
  <Application>Microsoft Office PowerPoint</Application>
  <PresentationFormat>A4 Paper (210x297 mm)</PresentationFormat>
  <Paragraphs>68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92</cp:revision>
  <dcterms:created xsi:type="dcterms:W3CDTF">2016-07-11T04:31:49Z</dcterms:created>
  <dcterms:modified xsi:type="dcterms:W3CDTF">2023-12-13T05:58:30Z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