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396" r:id="rId7"/>
    <p:sldId id="397" r:id="rId8"/>
    <p:sldId id="398" r:id="rId9"/>
    <p:sldId id="399" r:id="rId10"/>
    <p:sldId id="401" r:id="rId11"/>
    <p:sldId id="400" r:id="rId12"/>
    <p:sldId id="402" r:id="rId13"/>
    <p:sldId id="403" r:id="rId14"/>
    <p:sldId id="404" r:id="rId15"/>
    <p:sldId id="405" r:id="rId16"/>
    <p:sldId id="432" r:id="rId17"/>
    <p:sldId id="433" r:id="rId18"/>
    <p:sldId id="434" r:id="rId19"/>
    <p:sldId id="435" r:id="rId20"/>
    <p:sldId id="436" r:id="rId21"/>
    <p:sldId id="785" r:id="rId22"/>
  </p:sldIdLst>
  <p:sldSz cx="9906000" cy="6858000" type="A4"/>
  <p:notesSz cx="6858000" cy="9144000"/>
  <p:defaultTextStyle>
    <a:defPPr>
      <a:defRPr lang="es-E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74"/>
  </p:normalViewPr>
  <p:slideViewPr>
    <p:cSldViewPr snapToGrid="0" snapToObjects="1">
      <p:cViewPr>
        <p:scale>
          <a:sx n="70" d="100"/>
          <a:sy n="70" d="100"/>
        </p:scale>
        <p:origin x="1188" y="-1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8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0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4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6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98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7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2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6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2F5227-39BE-F54D-BEEC-3360BCF722E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992" y="242423"/>
            <a:ext cx="1644008" cy="1121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6FB5F-C2AF-134F-AC42-492E27CAB31D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7958D-6396-EB45-B080-2966513FC99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10D92-D7EA-4941-8360-FC572DD0FA55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83DEC4-160F-8D45-928E-F904BB56AA6E}"/>
              </a:ext>
            </a:extLst>
          </p:cNvPr>
          <p:cNvSpPr txBox="1"/>
          <p:nvPr/>
        </p:nvSpPr>
        <p:spPr>
          <a:xfrm>
            <a:off x="576170" y="1554480"/>
            <a:ext cx="338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spc="300" dirty="0">
                <a:latin typeface="Arial" panose="020B0604020202020204" pitchFamily="34" charset="0"/>
                <a:cs typeface="Arial" panose="020B0604020202020204" pitchFamily="34" charset="0"/>
              </a:rPr>
              <a:t>Lesson 4</a:t>
            </a:r>
            <a:endParaRPr lang="ru-RU" sz="2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436224" y="2390150"/>
            <a:ext cx="473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Finance for Management  </a:t>
            </a:r>
            <a:endParaRPr lang="en" sz="3200" b="1" dirty="0">
              <a:solidFill>
                <a:srgbClr val="90292A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3F0134C-C942-48C2-9107-7A12D8A8B7A7}"/>
              </a:ext>
            </a:extLst>
          </p:cNvPr>
          <p:cNvSpPr txBox="1"/>
          <p:nvPr/>
        </p:nvSpPr>
        <p:spPr>
          <a:xfrm>
            <a:off x="5830530" y="6156960"/>
            <a:ext cx="4159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spc="300" dirty="0">
                <a:latin typeface="Arial" panose="020B0604020202020204" pitchFamily="34" charset="0"/>
                <a:cs typeface="Arial" panose="020B0604020202020204" pitchFamily="34" charset="0"/>
              </a:rPr>
              <a:t>Prof. Belkis M Reyes-Fernandez</a:t>
            </a:r>
            <a:endParaRPr lang="ru-RU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9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36C330-7DA5-1591-E11A-686A7460D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510" y="1148041"/>
            <a:ext cx="7642352" cy="483623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1976292-1D69-C7F6-45E7-C60FF7BBEE52}"/>
              </a:ext>
            </a:extLst>
          </p:cNvPr>
          <p:cNvSpPr txBox="1">
            <a:spLocks/>
          </p:cNvSpPr>
          <p:nvPr/>
        </p:nvSpPr>
        <p:spPr>
          <a:xfrm>
            <a:off x="6390852" y="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5C14912-92A8-C1C7-11AA-E8BE35D241A0}"/>
              </a:ext>
            </a:extLst>
          </p:cNvPr>
          <p:cNvSpPr txBox="1">
            <a:spLocks/>
          </p:cNvSpPr>
          <p:nvPr/>
        </p:nvSpPr>
        <p:spPr>
          <a:xfrm>
            <a:off x="402336" y="297589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1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4492E8-5B83-E40B-A221-63C33815C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18" y="1044240"/>
            <a:ext cx="8221948" cy="527867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06B2FCB-0CF7-E2B3-2544-3E0D4212CB09}"/>
              </a:ext>
            </a:extLst>
          </p:cNvPr>
          <p:cNvSpPr txBox="1">
            <a:spLocks/>
          </p:cNvSpPr>
          <p:nvPr/>
        </p:nvSpPr>
        <p:spPr>
          <a:xfrm>
            <a:off x="610616" y="426403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1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7D24FFF-6657-AAA3-ABFE-2964D9A885D9}"/>
              </a:ext>
            </a:extLst>
          </p:cNvPr>
          <p:cNvSpPr txBox="1">
            <a:spLocks/>
          </p:cNvSpPr>
          <p:nvPr/>
        </p:nvSpPr>
        <p:spPr>
          <a:xfrm>
            <a:off x="7440480" y="302877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5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870E16-F201-29EA-0393-FB1ED9830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08" y="949009"/>
            <a:ext cx="9118183" cy="518972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CBB68F0-D0C2-8173-2C21-37C76AADEC16}"/>
              </a:ext>
            </a:extLst>
          </p:cNvPr>
          <p:cNvSpPr txBox="1">
            <a:spLocks/>
          </p:cNvSpPr>
          <p:nvPr/>
        </p:nvSpPr>
        <p:spPr>
          <a:xfrm>
            <a:off x="475488" y="316839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1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8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669221" y="37183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F1A8C4-2EEB-4E84-94EF-BD9D1F5F6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1692415"/>
            <a:ext cx="7837515" cy="347316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94084F2-C429-DA2B-07D4-DF5A86929634}"/>
              </a:ext>
            </a:extLst>
          </p:cNvPr>
          <p:cNvSpPr txBox="1">
            <a:spLocks/>
          </p:cNvSpPr>
          <p:nvPr/>
        </p:nvSpPr>
        <p:spPr>
          <a:xfrm>
            <a:off x="680720" y="1003243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1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669221" y="37183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652B7A-5523-42FF-9F42-8D2D63DDB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0" y="1747837"/>
            <a:ext cx="7381875" cy="3362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2F0C6D-AE6C-7BA6-B514-D41255981AB4}"/>
              </a:ext>
            </a:extLst>
          </p:cNvPr>
          <p:cNvSpPr txBox="1">
            <a:spLocks/>
          </p:cNvSpPr>
          <p:nvPr/>
        </p:nvSpPr>
        <p:spPr>
          <a:xfrm>
            <a:off x="680720" y="1003243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7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669221" y="37183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360FA9-F215-4ADD-A144-9D095FFC2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713078"/>
            <a:ext cx="7945120" cy="34583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C27B55-8CC2-2AD7-5821-00F4D3C286C1}"/>
              </a:ext>
            </a:extLst>
          </p:cNvPr>
          <p:cNvSpPr txBox="1">
            <a:spLocks/>
          </p:cNvSpPr>
          <p:nvPr/>
        </p:nvSpPr>
        <p:spPr>
          <a:xfrm>
            <a:off x="694709" y="1017550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0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669221" y="37183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FB25CA-CD10-4984-9F55-6E4E63A3A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802816"/>
            <a:ext cx="9184640" cy="406551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6755234-D66D-4263-9909-2EB5E2B00117}"/>
              </a:ext>
            </a:extLst>
          </p:cNvPr>
          <p:cNvSpPr/>
          <p:nvPr/>
        </p:nvSpPr>
        <p:spPr>
          <a:xfrm>
            <a:off x="1087120" y="5334000"/>
            <a:ext cx="701040" cy="534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3279F2-A76E-C338-7FE3-5674D0D1129C}"/>
              </a:ext>
            </a:extLst>
          </p:cNvPr>
          <p:cNvSpPr txBox="1">
            <a:spLocks/>
          </p:cNvSpPr>
          <p:nvPr/>
        </p:nvSpPr>
        <p:spPr>
          <a:xfrm>
            <a:off x="426720" y="983654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6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669221" y="37183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3279F2-A76E-C338-7FE3-5674D0D1129C}"/>
              </a:ext>
            </a:extLst>
          </p:cNvPr>
          <p:cNvSpPr txBox="1">
            <a:spLocks/>
          </p:cNvSpPr>
          <p:nvPr/>
        </p:nvSpPr>
        <p:spPr>
          <a:xfrm>
            <a:off x="6955340" y="2172374"/>
            <a:ext cx="2580428" cy="94919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endParaRPr lang="en-US" sz="1600" b="1" dirty="0">
              <a:solidFill>
                <a:srgbClr val="90292A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Users of the Financial Statement Information – End Users</a:t>
            </a:r>
          </a:p>
          <a:p>
            <a:pPr algn="l"/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6E58F2-4B21-6E23-BEF8-53C66AB2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9221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604DE9C-394F-A896-7981-054C565645B3}"/>
              </a:ext>
            </a:extLst>
          </p:cNvPr>
          <p:cNvSpPr txBox="1"/>
          <p:nvPr/>
        </p:nvSpPr>
        <p:spPr>
          <a:xfrm>
            <a:off x="6615669" y="5890568"/>
            <a:ext cx="52679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www.accountinguide.com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2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D5EA8DB-22F7-5B41-9CBB-E4D2FDE70682}"/>
              </a:ext>
            </a:extLst>
          </p:cNvPr>
          <p:cNvSpPr txBox="1">
            <a:spLocks/>
          </p:cNvSpPr>
          <p:nvPr/>
        </p:nvSpPr>
        <p:spPr>
          <a:xfrm>
            <a:off x="2081374" y="2528990"/>
            <a:ext cx="4975260" cy="15977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Thank You</a:t>
            </a:r>
            <a:endParaRPr lang="en-GB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6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7915212-A0DC-FF44-B081-826172BCD550}"/>
              </a:ext>
            </a:extLst>
          </p:cNvPr>
          <p:cNvSpPr txBox="1">
            <a:spLocks/>
          </p:cNvSpPr>
          <p:nvPr/>
        </p:nvSpPr>
        <p:spPr>
          <a:xfrm>
            <a:off x="1032733" y="1420174"/>
            <a:ext cx="6946691" cy="82378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Lesson Topics and Content</a:t>
            </a:r>
            <a:endParaRPr lang="en-GB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60C0CCF-5EA8-461B-8C20-CBC1E650A977}"/>
              </a:ext>
            </a:extLst>
          </p:cNvPr>
          <p:cNvSpPr/>
          <p:nvPr/>
        </p:nvSpPr>
        <p:spPr>
          <a:xfrm>
            <a:off x="1032733" y="2060316"/>
            <a:ext cx="5990947" cy="2213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Business from its Financial Statements</a:t>
            </a:r>
          </a:p>
          <a:p>
            <a:pPr fontAlgn="base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183" lvl="1" indent="-285750" fontAlgn="base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marL="822183" lvl="1" indent="-285750" fontAlgn="base">
              <a:buFontTx/>
              <a:buChar char="-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8616" lvl="2" indent="-285750" fontAlgn="base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Flow Statement</a:t>
            </a:r>
          </a:p>
          <a:p>
            <a:pPr marL="1358616" lvl="2" indent="-285750" fontAlgn="base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Changes in Equity</a:t>
            </a:r>
          </a:p>
          <a:p>
            <a:pPr marL="371464" indent="-371464" fontAlgn="base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8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8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i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Users of the Financial Statement Information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68EC5D-29CD-638F-C17D-F93BF08B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68" y="1300480"/>
            <a:ext cx="9123794" cy="461930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B51E5A3-95F4-F41E-9681-8C5F38462689}"/>
              </a:ext>
            </a:extLst>
          </p:cNvPr>
          <p:cNvSpPr txBox="1">
            <a:spLocks/>
          </p:cNvSpPr>
          <p:nvPr/>
        </p:nvSpPr>
        <p:spPr>
          <a:xfrm>
            <a:off x="680297" y="887336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DB25E7-42D3-CD1D-E577-01379C8BDB65}"/>
              </a:ext>
            </a:extLst>
          </p:cNvPr>
          <p:cNvSpPr/>
          <p:nvPr/>
        </p:nvSpPr>
        <p:spPr>
          <a:xfrm>
            <a:off x="680297" y="1505173"/>
            <a:ext cx="5598583" cy="506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0F5729C-5975-09EB-5FD9-B8D8BAAF390A}"/>
              </a:ext>
            </a:extLst>
          </p:cNvPr>
          <p:cNvSpPr txBox="1">
            <a:spLocks/>
          </p:cNvSpPr>
          <p:nvPr/>
        </p:nvSpPr>
        <p:spPr>
          <a:xfrm>
            <a:off x="6933381" y="233629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3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959FED-7A89-C5AD-3622-F774EE7E9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138940"/>
            <a:ext cx="8798560" cy="437793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4B77F05-F661-0566-215D-D450F4E1C1D3}"/>
              </a:ext>
            </a:extLst>
          </p:cNvPr>
          <p:cNvSpPr txBox="1">
            <a:spLocks/>
          </p:cNvSpPr>
          <p:nvPr/>
        </p:nvSpPr>
        <p:spPr>
          <a:xfrm>
            <a:off x="894080" y="409816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B137DDD-9925-E944-C1D8-A07DDA369E9A}"/>
              </a:ext>
            </a:extLst>
          </p:cNvPr>
          <p:cNvSpPr/>
          <p:nvPr/>
        </p:nvSpPr>
        <p:spPr>
          <a:xfrm>
            <a:off x="1035897" y="1087867"/>
            <a:ext cx="5598583" cy="506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814BBE7-6777-8974-BD16-CD5E2E2D28C6}"/>
              </a:ext>
            </a:extLst>
          </p:cNvPr>
          <p:cNvSpPr txBox="1">
            <a:spLocks/>
          </p:cNvSpPr>
          <p:nvPr/>
        </p:nvSpPr>
        <p:spPr>
          <a:xfrm>
            <a:off x="7480368" y="150368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0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B2364A-574C-FCF0-FFDA-59F77B8D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33" y="1200150"/>
            <a:ext cx="9056688" cy="443865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8324548-A8F2-A2FF-5190-64EF077EFE39}"/>
              </a:ext>
            </a:extLst>
          </p:cNvPr>
          <p:cNvSpPr txBox="1">
            <a:spLocks/>
          </p:cNvSpPr>
          <p:nvPr/>
        </p:nvSpPr>
        <p:spPr>
          <a:xfrm>
            <a:off x="487679" y="409816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48034D9-0CEE-E395-53FC-65FC1D338980}"/>
              </a:ext>
            </a:extLst>
          </p:cNvPr>
          <p:cNvSpPr/>
          <p:nvPr/>
        </p:nvSpPr>
        <p:spPr>
          <a:xfrm>
            <a:off x="629496" y="1087867"/>
            <a:ext cx="5598583" cy="506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830E80A-05B6-AC82-C1E2-C985B47B0576}"/>
              </a:ext>
            </a:extLst>
          </p:cNvPr>
          <p:cNvSpPr txBox="1">
            <a:spLocks/>
          </p:cNvSpPr>
          <p:nvPr/>
        </p:nvSpPr>
        <p:spPr>
          <a:xfrm>
            <a:off x="7325572" y="1594374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4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9F06D9-2B86-36BF-A3C6-282D0384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6" y="933450"/>
            <a:ext cx="8943975" cy="49911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C260612-FF1C-AD7F-987F-D7EEC3D8D633}"/>
              </a:ext>
            </a:extLst>
          </p:cNvPr>
          <p:cNvSpPr txBox="1">
            <a:spLocks/>
          </p:cNvSpPr>
          <p:nvPr/>
        </p:nvSpPr>
        <p:spPr>
          <a:xfrm>
            <a:off x="487679" y="409816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3A20F2-A5C7-D507-03DB-CAC1A8B9471B}"/>
              </a:ext>
            </a:extLst>
          </p:cNvPr>
          <p:cNvSpPr/>
          <p:nvPr/>
        </p:nvSpPr>
        <p:spPr>
          <a:xfrm>
            <a:off x="629496" y="1087867"/>
            <a:ext cx="5883064" cy="506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0D4993-33D0-CEA1-E28D-91B615FB5973}"/>
              </a:ext>
            </a:extLst>
          </p:cNvPr>
          <p:cNvSpPr txBox="1">
            <a:spLocks/>
          </p:cNvSpPr>
          <p:nvPr/>
        </p:nvSpPr>
        <p:spPr>
          <a:xfrm>
            <a:off x="7073967" y="932704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5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42D697-99D3-BD62-B3E3-C3FF04B30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0"/>
            <a:ext cx="10099040" cy="637032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364E59E-BFBC-BE6D-760B-05A2573F57B7}"/>
              </a:ext>
            </a:extLst>
          </p:cNvPr>
          <p:cNvSpPr txBox="1">
            <a:spLocks/>
          </p:cNvSpPr>
          <p:nvPr/>
        </p:nvSpPr>
        <p:spPr>
          <a:xfrm>
            <a:off x="6878532" y="29734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F7E4AE9-6A18-F1B2-3950-563ADEBA98CF}"/>
              </a:ext>
            </a:extLst>
          </p:cNvPr>
          <p:cNvSpPr txBox="1">
            <a:spLocks/>
          </p:cNvSpPr>
          <p:nvPr/>
        </p:nvSpPr>
        <p:spPr>
          <a:xfrm>
            <a:off x="172296" y="631799"/>
            <a:ext cx="6827944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897D38-2A8A-715D-E716-3FEEFD6264A7}"/>
              </a:ext>
            </a:extLst>
          </p:cNvPr>
          <p:cNvSpPr/>
          <p:nvPr/>
        </p:nvSpPr>
        <p:spPr>
          <a:xfrm>
            <a:off x="274108" y="85398"/>
            <a:ext cx="5883064" cy="506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4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933F70D-1A8D-40C1-3095-1BDAA8468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09816"/>
            <a:ext cx="9550400" cy="612648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24D0170-FBD4-D943-99DB-E27311559151}"/>
              </a:ext>
            </a:extLst>
          </p:cNvPr>
          <p:cNvSpPr txBox="1">
            <a:spLocks/>
          </p:cNvSpPr>
          <p:nvPr/>
        </p:nvSpPr>
        <p:spPr>
          <a:xfrm>
            <a:off x="0" y="916323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1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2EF4C71-C6FF-E2F5-95E0-290801117CC8}"/>
              </a:ext>
            </a:extLst>
          </p:cNvPr>
          <p:cNvSpPr/>
          <p:nvPr/>
        </p:nvSpPr>
        <p:spPr>
          <a:xfrm>
            <a:off x="294216" y="409816"/>
            <a:ext cx="5883064" cy="506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5DC2FB5-1576-8416-116B-9B6DE34637BD}"/>
              </a:ext>
            </a:extLst>
          </p:cNvPr>
          <p:cNvSpPr txBox="1">
            <a:spLocks/>
          </p:cNvSpPr>
          <p:nvPr/>
        </p:nvSpPr>
        <p:spPr>
          <a:xfrm>
            <a:off x="6707169" y="100897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6D3369-E5F9-FACF-C33D-23A3B428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846652"/>
            <a:ext cx="9906000" cy="57092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618E09B-4EC4-5F74-154D-1E30D705ECD4}"/>
              </a:ext>
            </a:extLst>
          </p:cNvPr>
          <p:cNvSpPr txBox="1">
            <a:spLocks/>
          </p:cNvSpPr>
          <p:nvPr/>
        </p:nvSpPr>
        <p:spPr>
          <a:xfrm>
            <a:off x="141817" y="228815"/>
            <a:ext cx="7876502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1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4D4338B-EEBD-D94B-279C-397E6EDF39AB}"/>
              </a:ext>
            </a:extLst>
          </p:cNvPr>
          <p:cNvSpPr/>
          <p:nvPr/>
        </p:nvSpPr>
        <p:spPr>
          <a:xfrm>
            <a:off x="141817" y="846652"/>
            <a:ext cx="5883064" cy="506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E9618A-1D07-B13E-78E9-22DE9F64B222}"/>
              </a:ext>
            </a:extLst>
          </p:cNvPr>
          <p:cNvSpPr txBox="1">
            <a:spLocks/>
          </p:cNvSpPr>
          <p:nvPr/>
        </p:nvSpPr>
        <p:spPr>
          <a:xfrm>
            <a:off x="7183755" y="60931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53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677089-0F61-4A3B-827B-C13FC83C6673}">
  <ds:schemaRefs>
    <ds:schemaRef ds:uri="http://purl.org/dc/terms/"/>
    <ds:schemaRef ds:uri="0323e3e7-18dc-45e6-99d2-53fab8d99a6d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ac5c5d6-3f40-4888-827f-2feba602e37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59656-BF35-4CD0-8137-2774DE756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295</Words>
  <Application>Microsoft Office PowerPoint</Application>
  <PresentationFormat>A4 Paper (210x297 mm)</PresentationFormat>
  <Paragraphs>61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69</cp:revision>
  <dcterms:created xsi:type="dcterms:W3CDTF">2016-07-11T04:31:49Z</dcterms:created>
  <dcterms:modified xsi:type="dcterms:W3CDTF">2023-12-13T05:43:45Z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