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258" r:id="rId6"/>
    <p:sldId id="393" r:id="rId7"/>
    <p:sldId id="424" r:id="rId8"/>
    <p:sldId id="425" r:id="rId9"/>
    <p:sldId id="428" r:id="rId10"/>
    <p:sldId id="429" r:id="rId11"/>
    <p:sldId id="430" r:id="rId12"/>
    <p:sldId id="431" r:id="rId13"/>
    <p:sldId id="432" r:id="rId14"/>
    <p:sldId id="434" r:id="rId15"/>
    <p:sldId id="435" r:id="rId16"/>
    <p:sldId id="433" r:id="rId17"/>
    <p:sldId id="436" r:id="rId18"/>
    <p:sldId id="437" r:id="rId19"/>
    <p:sldId id="438" r:id="rId20"/>
    <p:sldId id="440" r:id="rId21"/>
    <p:sldId id="441" r:id="rId22"/>
    <p:sldId id="442" r:id="rId23"/>
    <p:sldId id="450" r:id="rId24"/>
    <p:sldId id="452" r:id="rId25"/>
    <p:sldId id="453" r:id="rId26"/>
    <p:sldId id="454" r:id="rId27"/>
    <p:sldId id="455" r:id="rId28"/>
    <p:sldId id="456" r:id="rId29"/>
    <p:sldId id="457" r:id="rId30"/>
    <p:sldId id="458" r:id="rId31"/>
    <p:sldId id="459" r:id="rId32"/>
    <p:sldId id="460" r:id="rId33"/>
    <p:sldId id="461" r:id="rId34"/>
    <p:sldId id="785" r:id="rId35"/>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74"/>
  </p:normalViewPr>
  <p:slideViewPr>
    <p:cSldViewPr snapToGrid="0" snapToObjects="1">
      <p:cViewPr>
        <p:scale>
          <a:sx n="70" d="100"/>
          <a:sy n="70" d="100"/>
        </p:scale>
        <p:origin x="1192" y="-13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12/12/2023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12/12/2023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2</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nditex.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nditex.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576170" y="1554480"/>
            <a:ext cx="3383280" cy="400110"/>
          </a:xfrm>
          <a:prstGeom prst="rect">
            <a:avLst/>
          </a:prstGeom>
          <a:noFill/>
        </p:spPr>
        <p:txBody>
          <a:bodyPr wrap="square" rtlCol="0">
            <a:spAutoFit/>
          </a:bodyPr>
          <a:lstStyle/>
          <a:p>
            <a:r>
              <a:rPr lang="en" sz="2000" spc="300" dirty="0">
                <a:latin typeface="Arial" panose="020B0604020202020204" pitchFamily="34" charset="0"/>
                <a:cs typeface="Arial" panose="020B0604020202020204" pitchFamily="34" charset="0"/>
              </a:rPr>
              <a:t>Lesson 2</a:t>
            </a:r>
            <a:endParaRPr lang="ru-RU" sz="2000"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576170" y="2337060"/>
            <a:ext cx="4731610"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
        <p:nvSpPr>
          <p:cNvPr id="6" name="TextBox 3">
            <a:extLst>
              <a:ext uri="{FF2B5EF4-FFF2-40B4-BE49-F238E27FC236}">
                <a16:creationId xmlns:a16="http://schemas.microsoft.com/office/drawing/2014/main" id="{73F0134C-C942-48C2-9107-7A12D8A8B7A7}"/>
              </a:ext>
            </a:extLst>
          </p:cNvPr>
          <p:cNvSpPr txBox="1"/>
          <p:nvPr/>
        </p:nvSpPr>
        <p:spPr>
          <a:xfrm>
            <a:off x="5830530" y="6156960"/>
            <a:ext cx="4159044" cy="307777"/>
          </a:xfrm>
          <a:prstGeom prst="rect">
            <a:avLst/>
          </a:prstGeom>
          <a:noFill/>
        </p:spPr>
        <p:txBody>
          <a:bodyPr wrap="square" rtlCol="0">
            <a:spAutoFit/>
          </a:bodyPr>
          <a:lstStyle/>
          <a:p>
            <a:r>
              <a:rPr lang="en" sz="1400" spc="300" dirty="0">
                <a:latin typeface="Arial" panose="020B0604020202020204" pitchFamily="34" charset="0"/>
                <a:cs typeface="Arial" panose="020B0604020202020204" pitchFamily="34" charset="0"/>
              </a:rPr>
              <a:t>Prof. Belkis M Reyes-Fernandez</a:t>
            </a:r>
            <a:endParaRPr lang="ru-RU" sz="14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7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4E8F677C-8341-42C0-A049-4BA8E76B14B5}"/>
              </a:ext>
            </a:extLst>
          </p:cNvPr>
          <p:cNvSpPr/>
          <p:nvPr/>
        </p:nvSpPr>
        <p:spPr>
          <a:xfrm>
            <a:off x="559541" y="1534564"/>
            <a:ext cx="7813214" cy="954107"/>
          </a:xfrm>
          <a:prstGeom prst="rect">
            <a:avLst/>
          </a:prstGeom>
        </p:spPr>
        <p:txBody>
          <a:bodyPr wrap="square">
            <a:spAutoFit/>
          </a:bodyPr>
          <a:lstStyle/>
          <a:p>
            <a:pPr lvl="0"/>
            <a:r>
              <a:rPr lang="en-US" sz="1400" b="1" u="sng" dirty="0">
                <a:solidFill>
                  <a:srgbClr val="90292A"/>
                </a:solidFill>
                <a:latin typeface="Arial" panose="020B0604020202020204" pitchFamily="34" charset="0"/>
                <a:cs typeface="Arial" panose="020B0604020202020204" pitchFamily="34" charset="0"/>
              </a:rPr>
              <a:t>Balance Sheet </a:t>
            </a:r>
            <a:r>
              <a:rPr lang="en-US" sz="1400" b="1" dirty="0">
                <a:solidFill>
                  <a:srgbClr val="90292A"/>
                </a:solidFill>
                <a:latin typeface="Arial" panose="020B0604020202020204" pitchFamily="34" charset="0"/>
                <a:cs typeface="Arial" panose="020B0604020202020204" pitchFamily="34" charset="0"/>
              </a:rPr>
              <a:t>- Example</a:t>
            </a:r>
          </a:p>
          <a:p>
            <a:pPr lvl="0"/>
            <a:endParaRPr lang="en-US" sz="1400" b="1" u="sng" dirty="0">
              <a:solidFill>
                <a:srgbClr val="90292A"/>
              </a:solidFill>
              <a:latin typeface="Arial" panose="020B0604020202020204" pitchFamily="34" charset="0"/>
              <a:cs typeface="Arial" panose="020B0604020202020204" pitchFamily="34" charset="0"/>
            </a:endParaRP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7" name="Picture 3" descr="Balance Sheet Example | AccountingCoach">
            <a:extLst>
              <a:ext uri="{FF2B5EF4-FFF2-40B4-BE49-F238E27FC236}">
                <a16:creationId xmlns:a16="http://schemas.microsoft.com/office/drawing/2014/main" id="{D801E2FB-DE19-4B5C-84D3-F71456ECB9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077" y="2152401"/>
            <a:ext cx="3584124" cy="3584953"/>
          </a:xfrm>
          <a:prstGeom prst="rect">
            <a:avLst/>
          </a:prstGeom>
          <a:noFill/>
          <a:ln>
            <a:noFill/>
          </a:ln>
        </p:spPr>
      </p:pic>
      <p:pic>
        <p:nvPicPr>
          <p:cNvPr id="1026" name="Picture 2" descr="See the source image">
            <a:extLst>
              <a:ext uri="{FF2B5EF4-FFF2-40B4-BE49-F238E27FC236}">
                <a16:creationId xmlns:a16="http://schemas.microsoft.com/office/drawing/2014/main" id="{EC4EF4BD-81C4-4353-8B4D-783B8F6CD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963" y="1791964"/>
            <a:ext cx="4093277" cy="395127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16B2ED5-2A37-8DD3-F431-5A365DFE9DF0}"/>
              </a:ext>
            </a:extLst>
          </p:cNvPr>
          <p:cNvSpPr txBox="1">
            <a:spLocks/>
          </p:cNvSpPr>
          <p:nvPr/>
        </p:nvSpPr>
        <p:spPr>
          <a:xfrm>
            <a:off x="527897" y="86520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828550465"/>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6">
            <a:extLst>
              <a:ext uri="{FF2B5EF4-FFF2-40B4-BE49-F238E27FC236}">
                <a16:creationId xmlns:a16="http://schemas.microsoft.com/office/drawing/2014/main" id="{4BFD90A1-19BB-42E6-8439-C9B812F10D44}"/>
              </a:ext>
            </a:extLst>
          </p:cNvPr>
          <p:cNvSpPr/>
          <p:nvPr/>
        </p:nvSpPr>
        <p:spPr>
          <a:xfrm>
            <a:off x="618662" y="1636118"/>
            <a:ext cx="7877901" cy="3108543"/>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Business success is measured by the capacity to generate profits. Investors, creditors, and analysts await companies' earnings reports to make decisions.</a:t>
            </a:r>
            <a:endParaRPr lang="en-US" sz="1400" b="1" u="sng" dirty="0">
              <a:latin typeface="Arial" panose="020B0604020202020204" pitchFamily="34" charset="0"/>
              <a:cs typeface="Arial" panose="020B0604020202020204" pitchFamily="34" charset="0"/>
            </a:endParaRPr>
          </a:p>
          <a:p>
            <a:pPr lvl="0"/>
            <a:endParaRPr lang="en-US" sz="1400" b="1" u="sng" dirty="0">
              <a:latin typeface="Arial" panose="020B0604020202020204" pitchFamily="34" charset="0"/>
              <a:cs typeface="Arial" panose="020B0604020202020204" pitchFamily="34" charset="0"/>
            </a:endParaRPr>
          </a:p>
          <a:p>
            <a:pPr lvl="0"/>
            <a:r>
              <a:rPr lang="en-US" sz="1400" b="1" u="sng" dirty="0">
                <a:solidFill>
                  <a:srgbClr val="90292A"/>
                </a:solidFill>
                <a:latin typeface="Arial" panose="020B0604020202020204" pitchFamily="34" charset="0"/>
                <a:cs typeface="Arial" panose="020B0604020202020204" pitchFamily="34" charset="0"/>
              </a:rPr>
              <a:t>Income Statement – Statement of Earnings</a:t>
            </a:r>
          </a:p>
          <a:p>
            <a:pPr marL="342900" lvl="0" indent="-342900">
              <a:buAutoNum type="arabicPeriod" startAt="2"/>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Is a financial statement that reports the operating net profit or loss for a specific period of time, it is also called the profit and loss statement (P&amp;L). The Income Statement shows how well a business is performing during a particular time period in detail.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indicates how the sales and other revenues are transformed into the net income or net profit. How much income is coming in and where is it coming from, How is money being spent during the time period.</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Purpose:</a:t>
            </a:r>
            <a:r>
              <a:rPr lang="en-US" sz="1400" dirty="0">
                <a:latin typeface="Arial" panose="020B0604020202020204" pitchFamily="34" charset="0"/>
                <a:cs typeface="Arial" panose="020B0604020202020204" pitchFamily="34" charset="0"/>
              </a:rPr>
              <a:t> To show how profitable a company is from their operations.</a:t>
            </a:r>
          </a:p>
        </p:txBody>
      </p:sp>
      <p:sp>
        <p:nvSpPr>
          <p:cNvPr id="2" name="Título 1">
            <a:extLst>
              <a:ext uri="{FF2B5EF4-FFF2-40B4-BE49-F238E27FC236}">
                <a16:creationId xmlns:a16="http://schemas.microsoft.com/office/drawing/2014/main" id="{92060F34-926D-CEA4-5DCF-4F6DCA8967D0}"/>
              </a:ext>
            </a:extLst>
          </p:cNvPr>
          <p:cNvSpPr txBox="1">
            <a:spLocks/>
          </p:cNvSpPr>
          <p:nvPr/>
        </p:nvSpPr>
        <p:spPr>
          <a:xfrm>
            <a:off x="618662" y="892214"/>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3200122949"/>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000285D6-0C26-4BD1-803A-DED060D5A3C2}"/>
              </a:ext>
            </a:extLst>
          </p:cNvPr>
          <p:cNvSpPr/>
          <p:nvPr/>
        </p:nvSpPr>
        <p:spPr>
          <a:xfrm>
            <a:off x="710102" y="1666956"/>
            <a:ext cx="7813214" cy="3108543"/>
          </a:xfrm>
          <a:prstGeom prst="rect">
            <a:avLst/>
          </a:prstGeom>
        </p:spPr>
        <p:txBody>
          <a:bodyPr wrap="square">
            <a:spAutoFit/>
          </a:bodyPr>
          <a:lstStyle/>
          <a:p>
            <a:pPr lvl="0"/>
            <a:endParaRPr lang="en-US" sz="1400" dirty="0">
              <a:latin typeface="Arial" panose="020B0604020202020204" pitchFamily="34" charset="0"/>
              <a:cs typeface="Arial" panose="020B0604020202020204" pitchFamily="34" charset="0"/>
            </a:endParaRPr>
          </a:p>
          <a:p>
            <a:r>
              <a:rPr lang="en-US" sz="1400" b="1" u="sng" dirty="0">
                <a:solidFill>
                  <a:srgbClr val="90292A"/>
                </a:solidFill>
                <a:latin typeface="Arial" panose="020B0604020202020204" pitchFamily="34" charset="0"/>
                <a:cs typeface="Arial" panose="020B0604020202020204" pitchFamily="34" charset="0"/>
              </a:rPr>
              <a:t>Income Statement </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 an accounting period</a:t>
            </a:r>
          </a:p>
          <a:p>
            <a:pPr lvl="0"/>
            <a:endParaRPr lang="en-US" sz="1400" b="1"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Data Included:</a:t>
            </a:r>
          </a:p>
          <a:p>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Income – Business revenues (sales, revenue, dividends, etc.) for the given time period</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Expenses – What a business has paid out in that time period for running the business. (salaries, wages, interest, rent, taxes)</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Net income (profit or earning) from operations after federal and local taxes are paid.</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Earnings per share.</a:t>
            </a:r>
          </a:p>
        </p:txBody>
      </p:sp>
      <p:sp>
        <p:nvSpPr>
          <p:cNvPr id="2" name="Título 1">
            <a:extLst>
              <a:ext uri="{FF2B5EF4-FFF2-40B4-BE49-F238E27FC236}">
                <a16:creationId xmlns:a16="http://schemas.microsoft.com/office/drawing/2014/main" id="{4E903CB7-BD66-5905-5BDA-E1691226133B}"/>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503364128"/>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4E8F677C-8341-42C0-A049-4BA8E76B14B5}"/>
              </a:ext>
            </a:extLst>
          </p:cNvPr>
          <p:cNvSpPr/>
          <p:nvPr/>
        </p:nvSpPr>
        <p:spPr>
          <a:xfrm>
            <a:off x="559541" y="1534564"/>
            <a:ext cx="7813214" cy="954107"/>
          </a:xfrm>
          <a:prstGeom prst="rect">
            <a:avLst/>
          </a:prstGeom>
        </p:spPr>
        <p:txBody>
          <a:bodyPr wrap="square">
            <a:spAutoFit/>
          </a:bodyPr>
          <a:lstStyle/>
          <a:p>
            <a:pPr lvl="0"/>
            <a:r>
              <a:rPr lang="en-US" sz="1400" b="1" u="sng" dirty="0">
                <a:solidFill>
                  <a:srgbClr val="90292A"/>
                </a:solidFill>
                <a:latin typeface="Arial" panose="020B0604020202020204" pitchFamily="34" charset="0"/>
                <a:cs typeface="Arial" panose="020B0604020202020204" pitchFamily="34" charset="0"/>
              </a:rPr>
              <a:t>Income Statement </a:t>
            </a:r>
            <a:r>
              <a:rPr lang="en-US" sz="1400" b="1" dirty="0">
                <a:solidFill>
                  <a:srgbClr val="90292A"/>
                </a:solidFill>
                <a:latin typeface="Arial" panose="020B0604020202020204" pitchFamily="34" charset="0"/>
                <a:cs typeface="Arial" panose="020B0604020202020204" pitchFamily="34" charset="0"/>
              </a:rPr>
              <a:t>- Example</a:t>
            </a:r>
          </a:p>
          <a:p>
            <a:pPr lvl="0"/>
            <a:endParaRPr lang="en-US" sz="1400" b="1" u="sng" dirty="0">
              <a:solidFill>
                <a:srgbClr val="90292A"/>
              </a:solidFill>
              <a:latin typeface="Arial" panose="020B0604020202020204" pitchFamily="34" charset="0"/>
              <a:cs typeface="Arial" panose="020B0604020202020204" pitchFamily="34" charset="0"/>
            </a:endParaRP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C320276A-F5D9-43F2-880A-6D7A6989F603}"/>
              </a:ext>
            </a:extLst>
          </p:cNvPr>
          <p:cNvPicPr>
            <a:picLocks noChangeAspect="1"/>
          </p:cNvPicPr>
          <p:nvPr/>
        </p:nvPicPr>
        <p:blipFill>
          <a:blip r:embed="rId2"/>
          <a:stretch>
            <a:fillRect/>
          </a:stretch>
        </p:blipFill>
        <p:spPr>
          <a:xfrm>
            <a:off x="656848" y="1971856"/>
            <a:ext cx="3175405" cy="3591493"/>
          </a:xfrm>
          <a:prstGeom prst="rect">
            <a:avLst/>
          </a:prstGeom>
        </p:spPr>
      </p:pic>
      <p:pic>
        <p:nvPicPr>
          <p:cNvPr id="2050" name="Picture 2" descr="See the source image">
            <a:extLst>
              <a:ext uri="{FF2B5EF4-FFF2-40B4-BE49-F238E27FC236}">
                <a16:creationId xmlns:a16="http://schemas.microsoft.com/office/drawing/2014/main" id="{C7BEC542-C7CC-40D5-B32F-BB7EABE73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321" y="1463040"/>
            <a:ext cx="4131742" cy="485614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5FCDC6B-9E0D-E6A3-1E7C-22025943ED75}"/>
              </a:ext>
            </a:extLst>
          </p:cNvPr>
          <p:cNvSpPr txBox="1">
            <a:spLocks/>
          </p:cNvSpPr>
          <p:nvPr/>
        </p:nvSpPr>
        <p:spPr>
          <a:xfrm>
            <a:off x="627658" y="894520"/>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4214168422"/>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6">
            <a:extLst>
              <a:ext uri="{FF2B5EF4-FFF2-40B4-BE49-F238E27FC236}">
                <a16:creationId xmlns:a16="http://schemas.microsoft.com/office/drawing/2014/main" id="{FB5CBD63-ABD5-43D8-9E70-C1D123681F80}"/>
              </a:ext>
            </a:extLst>
          </p:cNvPr>
          <p:cNvSpPr/>
          <p:nvPr/>
        </p:nvSpPr>
        <p:spPr>
          <a:xfrm>
            <a:off x="669462" y="1808838"/>
            <a:ext cx="7813214" cy="1815882"/>
          </a:xfrm>
          <a:prstGeom prst="rect">
            <a:avLst/>
          </a:prstGeom>
        </p:spPr>
        <p:txBody>
          <a:bodyPr wrap="square">
            <a:spAutoFit/>
          </a:bodyPr>
          <a:lstStyle/>
          <a:p>
            <a:pPr lvl="0"/>
            <a:endParaRPr lang="en-US" sz="1400" dirty="0">
              <a:latin typeface="Arial" panose="020B0604020202020204" pitchFamily="34" charset="0"/>
              <a:cs typeface="Arial" panose="020B0604020202020204" pitchFamily="34" charset="0"/>
            </a:endParaRPr>
          </a:p>
          <a:p>
            <a:pPr lvl="0"/>
            <a:r>
              <a:rPr lang="en-US" sz="1400" b="1" dirty="0">
                <a:solidFill>
                  <a:schemeClr val="accent6"/>
                </a:solidFill>
                <a:latin typeface="Arial" panose="020B0604020202020204" pitchFamily="34" charset="0"/>
                <a:cs typeface="Arial" panose="020B0604020202020204" pitchFamily="34" charset="0"/>
              </a:rPr>
              <a:t>Income Statement and Balance Sheet</a:t>
            </a:r>
          </a:p>
          <a:p>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difference between the balance sheet and income statement: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balance sheet</a:t>
            </a:r>
            <a:r>
              <a:rPr lang="en-US" sz="1400" dirty="0">
                <a:latin typeface="Arial" panose="020B0604020202020204" pitchFamily="34" charset="0"/>
                <a:cs typeface="Arial" panose="020B0604020202020204" pitchFamily="34" charset="0"/>
              </a:rPr>
              <a:t> reports assets, liabilities, and equity, while the </a:t>
            </a:r>
            <a:r>
              <a:rPr lang="en-US" sz="1400" b="1" dirty="0">
                <a:latin typeface="Arial" panose="020B0604020202020204" pitchFamily="34" charset="0"/>
                <a:cs typeface="Arial" panose="020B0604020202020204" pitchFamily="34" charset="0"/>
              </a:rPr>
              <a:t>income statement </a:t>
            </a:r>
            <a:r>
              <a:rPr lang="en-US" sz="1400" dirty="0">
                <a:latin typeface="Arial" panose="020B0604020202020204" pitchFamily="34" charset="0"/>
                <a:cs typeface="Arial" panose="020B0604020202020204" pitchFamily="34" charset="0"/>
              </a:rPr>
              <a:t>reports revenues and expenses that net to a profit or loss.</a:t>
            </a:r>
          </a:p>
          <a:p>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30934E09-BAED-7D31-5257-73543ED01131}"/>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481933635"/>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D57DD6CC-E6AD-4751-A13E-6FEE9C7555ED}"/>
              </a:ext>
            </a:extLst>
          </p:cNvPr>
          <p:cNvSpPr/>
          <p:nvPr/>
        </p:nvSpPr>
        <p:spPr>
          <a:xfrm>
            <a:off x="679622" y="1455964"/>
            <a:ext cx="7813214" cy="4401205"/>
          </a:xfrm>
          <a:prstGeom prst="rect">
            <a:avLst/>
          </a:prstGeom>
        </p:spPr>
        <p:txBody>
          <a:bodyPr wrap="square">
            <a:spAutoFit/>
          </a:bodyPr>
          <a:lstStyle/>
          <a:p>
            <a:pPr lvl="0"/>
            <a:endParaRPr lang="en-US" sz="1400" dirty="0">
              <a:solidFill>
                <a:srgbClr val="90292A"/>
              </a:solidFill>
              <a:latin typeface="Arial" panose="020B0604020202020204" pitchFamily="34" charset="0"/>
              <a:cs typeface="Arial" panose="020B0604020202020204" pitchFamily="34" charset="0"/>
            </a:endParaRPr>
          </a:p>
          <a:p>
            <a:r>
              <a:rPr lang="en-US" sz="1400" b="1" u="sng" dirty="0">
                <a:solidFill>
                  <a:srgbClr val="90292A"/>
                </a:solidFill>
                <a:latin typeface="Arial" panose="020B0604020202020204" pitchFamily="34" charset="0"/>
                <a:cs typeface="Arial" panose="020B0604020202020204" pitchFamily="34" charset="0"/>
              </a:rPr>
              <a:t>Statement of Cash Flows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Summary:</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primary </a:t>
            </a:r>
            <a:r>
              <a:rPr lang="en-US" sz="1400" b="1" dirty="0">
                <a:latin typeface="Arial" panose="020B0604020202020204" pitchFamily="34" charset="0"/>
                <a:cs typeface="Arial" panose="020B0604020202020204" pitchFamily="34" charset="0"/>
              </a:rPr>
              <a:t>purpose</a:t>
            </a:r>
            <a:r>
              <a:rPr lang="en-US" sz="1400" dirty="0">
                <a:latin typeface="Arial" panose="020B0604020202020204" pitchFamily="34" charset="0"/>
                <a:cs typeface="Arial" panose="020B0604020202020204" pitchFamily="34" charset="0"/>
              </a:rPr>
              <a:t> of the </a:t>
            </a:r>
            <a:r>
              <a:rPr lang="en-US" sz="1400" b="1" dirty="0">
                <a:latin typeface="Arial" panose="020B0604020202020204" pitchFamily="34" charset="0"/>
                <a:cs typeface="Arial" panose="020B0604020202020204" pitchFamily="34" charset="0"/>
              </a:rPr>
              <a:t>statement</a:t>
            </a:r>
            <a:r>
              <a:rPr lang="en-US" sz="1400" dirty="0">
                <a:latin typeface="Arial" panose="020B0604020202020204" pitchFamily="34" charset="0"/>
                <a:cs typeface="Arial" panose="020B0604020202020204" pitchFamily="34" charset="0"/>
              </a:rPr>
              <a:t> of </a:t>
            </a:r>
            <a:r>
              <a:rPr lang="en-US" sz="1400" b="1" dirty="0">
                <a:latin typeface="Arial" panose="020B0604020202020204" pitchFamily="34" charset="0"/>
                <a:cs typeface="Arial" panose="020B0604020202020204" pitchFamily="34" charset="0"/>
              </a:rPr>
              <a:t>cash flows</a:t>
            </a:r>
            <a:r>
              <a:rPr lang="en-US" sz="1400" dirty="0">
                <a:latin typeface="Arial" panose="020B0604020202020204" pitchFamily="34" charset="0"/>
                <a:cs typeface="Arial" panose="020B0604020202020204" pitchFamily="34" charset="0"/>
              </a:rPr>
              <a:t> is to provide information about </a:t>
            </a:r>
            <a:r>
              <a:rPr lang="en-US" sz="1400" b="1" dirty="0">
                <a:latin typeface="Arial" panose="020B0604020202020204" pitchFamily="34" charset="0"/>
                <a:cs typeface="Arial" panose="020B0604020202020204" pitchFamily="34" charset="0"/>
              </a:rPr>
              <a:t>cash</a:t>
            </a:r>
            <a:r>
              <a:rPr lang="en-US" sz="1400" dirty="0">
                <a:latin typeface="Arial" panose="020B0604020202020204" pitchFamily="34" charset="0"/>
                <a:cs typeface="Arial" panose="020B0604020202020204" pitchFamily="34" charset="0"/>
              </a:rPr>
              <a:t> receipts, </a:t>
            </a:r>
            <a:r>
              <a:rPr lang="en-US" sz="1400" b="1" dirty="0">
                <a:latin typeface="Arial" panose="020B0604020202020204" pitchFamily="34" charset="0"/>
                <a:cs typeface="Arial" panose="020B0604020202020204" pitchFamily="34" charset="0"/>
              </a:rPr>
              <a:t>cash</a:t>
            </a:r>
            <a:r>
              <a:rPr lang="en-US" sz="1400" dirty="0">
                <a:latin typeface="Arial" panose="020B0604020202020204" pitchFamily="34" charset="0"/>
                <a:cs typeface="Arial" panose="020B0604020202020204" pitchFamily="34" charset="0"/>
              </a:rPr>
              <a:t> payments, and the net change in </a:t>
            </a:r>
            <a:r>
              <a:rPr lang="en-US" sz="1400" b="1" dirty="0">
                <a:latin typeface="Arial" panose="020B0604020202020204" pitchFamily="34" charset="0"/>
                <a:cs typeface="Arial" panose="020B0604020202020204" pitchFamily="34" charset="0"/>
              </a:rPr>
              <a:t>cash</a:t>
            </a:r>
            <a:r>
              <a:rPr lang="en-US" sz="1400" dirty="0">
                <a:latin typeface="Arial" panose="020B0604020202020204" pitchFamily="34" charset="0"/>
                <a:cs typeface="Arial" panose="020B0604020202020204" pitchFamily="34" charset="0"/>
              </a:rPr>
              <a:t> resulting from the operating, investing, and financing activities of a company during a particular period.</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Purpose:</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To display cash inflows and cash outflows from activities such as operating, investing and financing.</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Importance:</a:t>
            </a:r>
            <a:r>
              <a:rPr lang="en-US" sz="1400" dirty="0">
                <a:latin typeface="Arial" panose="020B0604020202020204" pitchFamily="34" charset="0"/>
                <a:cs typeface="Arial" panose="020B0604020202020204" pitchFamily="34" charset="0"/>
              </a:rPr>
              <a:t> Generating sufficient cash is the key to a healthy business. This report shows how well the business is doing in that venture. The statement of cash flows can also be used in developing a business strategy and long-term planning.</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7575306E-CAFA-3F84-5547-DE97E2B22E4F}"/>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352080141"/>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6">
            <a:extLst>
              <a:ext uri="{FF2B5EF4-FFF2-40B4-BE49-F238E27FC236}">
                <a16:creationId xmlns:a16="http://schemas.microsoft.com/office/drawing/2014/main" id="{72499222-E34E-46F5-830F-5C980C645E3C}"/>
              </a:ext>
            </a:extLst>
          </p:cNvPr>
          <p:cNvSpPr/>
          <p:nvPr/>
        </p:nvSpPr>
        <p:spPr>
          <a:xfrm>
            <a:off x="679622" y="1552533"/>
            <a:ext cx="7326458" cy="3108543"/>
          </a:xfrm>
          <a:prstGeom prst="rect">
            <a:avLst/>
          </a:prstGeom>
        </p:spPr>
        <p:txBody>
          <a:bodyPr wrap="square">
            <a:spAutoFit/>
          </a:bodyPr>
          <a:lstStyle/>
          <a:p>
            <a:pPr lvl="0"/>
            <a:endParaRPr lang="en-US" sz="1400" dirty="0">
              <a:latin typeface="Arial" panose="020B0604020202020204" pitchFamily="34" charset="0"/>
              <a:cs typeface="Arial" panose="020B0604020202020204" pitchFamily="34" charset="0"/>
            </a:endParaRPr>
          </a:p>
          <a:p>
            <a:r>
              <a:rPr lang="en-US" sz="1400" b="1" u="sng" dirty="0">
                <a:solidFill>
                  <a:srgbClr val="90292A"/>
                </a:solidFill>
                <a:latin typeface="Arial" panose="020B0604020202020204" pitchFamily="34" charset="0"/>
                <a:cs typeface="Arial" panose="020B0604020202020204" pitchFamily="34" charset="0"/>
              </a:rPr>
              <a:t>Statement of Cash Flows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Data included: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Operating activities – Cash generated from the sale of products or services in the core business.</a:t>
            </a:r>
          </a:p>
          <a:p>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Investing activities – Cash spent on investments e.g. new equipment.</a:t>
            </a:r>
          </a:p>
          <a:p>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Financing activities – Cash flow from financing such as cash from a new debt or dividends paid to investors.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7A566D9C-A11B-B4B3-4BD5-BF2F56844BE3}"/>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951129278"/>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4E8F677C-8341-42C0-A049-4BA8E76B14B5}"/>
              </a:ext>
            </a:extLst>
          </p:cNvPr>
          <p:cNvSpPr/>
          <p:nvPr/>
        </p:nvSpPr>
        <p:spPr>
          <a:xfrm>
            <a:off x="650981" y="1758084"/>
            <a:ext cx="7813214" cy="954107"/>
          </a:xfrm>
          <a:prstGeom prst="rect">
            <a:avLst/>
          </a:prstGeom>
        </p:spPr>
        <p:txBody>
          <a:bodyPr wrap="square">
            <a:spAutoFit/>
          </a:bodyPr>
          <a:lstStyle/>
          <a:p>
            <a:pPr lvl="0"/>
            <a:r>
              <a:rPr lang="en-US" sz="1400" b="1" u="sng" dirty="0">
                <a:solidFill>
                  <a:srgbClr val="90292A"/>
                </a:solidFill>
                <a:latin typeface="Arial" panose="020B0604020202020204" pitchFamily="34" charset="0"/>
                <a:cs typeface="Arial" panose="020B0604020202020204" pitchFamily="34" charset="0"/>
              </a:rPr>
              <a:t>Cash Flow Statement </a:t>
            </a:r>
            <a:r>
              <a:rPr lang="en-US" sz="1400" b="1" dirty="0">
                <a:solidFill>
                  <a:srgbClr val="90292A"/>
                </a:solidFill>
                <a:latin typeface="Arial" panose="020B0604020202020204" pitchFamily="34" charset="0"/>
                <a:cs typeface="Arial" panose="020B0604020202020204" pitchFamily="34" charset="0"/>
              </a:rPr>
              <a:t>- Example</a:t>
            </a:r>
          </a:p>
          <a:p>
            <a:pPr lvl="0"/>
            <a:endParaRPr lang="en-US" sz="1400" b="1" u="sng" dirty="0">
              <a:solidFill>
                <a:srgbClr val="90292A"/>
              </a:solidFill>
              <a:latin typeface="Arial" panose="020B0604020202020204" pitchFamily="34" charset="0"/>
              <a:cs typeface="Arial" panose="020B0604020202020204" pitchFamily="34" charset="0"/>
            </a:endParaRP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8" name="Picture 3" descr="What Is a Cash Flow Statement? | Financial Statement to Measure Cash">
            <a:extLst>
              <a:ext uri="{FF2B5EF4-FFF2-40B4-BE49-F238E27FC236}">
                <a16:creationId xmlns:a16="http://schemas.microsoft.com/office/drawing/2014/main" id="{3556CA1A-68CF-42C8-B4E3-A4DA5CC0AC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65909" y="1758084"/>
            <a:ext cx="3678096" cy="3789743"/>
          </a:xfrm>
          <a:prstGeom prst="rect">
            <a:avLst/>
          </a:prstGeom>
          <a:noFill/>
          <a:ln>
            <a:noFill/>
          </a:ln>
        </p:spPr>
      </p:pic>
      <p:sp>
        <p:nvSpPr>
          <p:cNvPr id="2" name="Título 1">
            <a:extLst>
              <a:ext uri="{FF2B5EF4-FFF2-40B4-BE49-F238E27FC236}">
                <a16:creationId xmlns:a16="http://schemas.microsoft.com/office/drawing/2014/main" id="{DB3C06E4-DBC6-C564-B523-19B1877B1C07}"/>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3704770072"/>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6">
            <a:extLst>
              <a:ext uri="{FF2B5EF4-FFF2-40B4-BE49-F238E27FC236}">
                <a16:creationId xmlns:a16="http://schemas.microsoft.com/office/drawing/2014/main" id="{204BDD9E-E934-4791-809C-D2C571D27605}"/>
              </a:ext>
            </a:extLst>
          </p:cNvPr>
          <p:cNvSpPr/>
          <p:nvPr/>
        </p:nvSpPr>
        <p:spPr>
          <a:xfrm>
            <a:off x="679622" y="1636118"/>
            <a:ext cx="7813214" cy="3539430"/>
          </a:xfrm>
          <a:prstGeom prst="rect">
            <a:avLst/>
          </a:prstGeom>
        </p:spPr>
        <p:txBody>
          <a:bodyPr wrap="square">
            <a:spAutoFit/>
          </a:bodyPr>
          <a:lstStyle/>
          <a:p>
            <a:pPr lvl="0"/>
            <a:endParaRPr lang="en-US" sz="1400" dirty="0">
              <a:latin typeface="Arial" panose="020B0604020202020204" pitchFamily="34" charset="0"/>
              <a:cs typeface="Arial" panose="020B0604020202020204" pitchFamily="34" charset="0"/>
            </a:endParaRPr>
          </a:p>
          <a:p>
            <a:r>
              <a:rPr lang="en-US" sz="1400" b="1" u="sng" dirty="0">
                <a:solidFill>
                  <a:srgbClr val="90292A"/>
                </a:solidFill>
                <a:latin typeface="Arial" panose="020B0604020202020204" pitchFamily="34" charset="0"/>
                <a:cs typeface="Arial" panose="020B0604020202020204" pitchFamily="34" charset="0"/>
              </a:rPr>
              <a:t>The Statement of Changes in Equity</a:t>
            </a:r>
            <a:endParaRPr lang="en-US" sz="1400" u="sng" dirty="0">
              <a:solidFill>
                <a:srgbClr val="90292A"/>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Summary:</a:t>
            </a:r>
            <a:r>
              <a:rPr lang="en-US" sz="1400" dirty="0">
                <a:latin typeface="Arial" panose="020B0604020202020204" pitchFamily="34" charset="0"/>
                <a:cs typeface="Arial" panose="020B0604020202020204" pitchFamily="34" charset="0"/>
              </a:rPr>
              <a:t> The equity statement gives details about the movement of owner’s equity over a period of time.</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Purpose:</a:t>
            </a:r>
            <a:r>
              <a:rPr lang="en-US" sz="1400" dirty="0">
                <a:latin typeface="Arial" panose="020B0604020202020204" pitchFamily="34" charset="0"/>
                <a:cs typeface="Arial" panose="020B0604020202020204" pitchFamily="34" charset="0"/>
              </a:rPr>
              <a:t> To explain changes in retained earnings between the prior and current balance sheet dates.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Importance:</a:t>
            </a:r>
            <a:r>
              <a:rPr lang="en-US" sz="1400" dirty="0">
                <a:latin typeface="Arial" panose="020B0604020202020204" pitchFamily="34" charset="0"/>
                <a:cs typeface="Arial" panose="020B0604020202020204" pitchFamily="34" charset="0"/>
              </a:rPr>
              <a:t> Owners invest in a business for a return and to maximize their wealth.</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statement demonstrates how the financial performance of the business has affected their interest during the given time period (end-user investor).</a:t>
            </a:r>
          </a:p>
          <a:p>
            <a:endParaRPr 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85B585FD-7454-2E7B-2985-9292F1D4DECB}"/>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249491057"/>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4FF4EEA5-065C-42B7-8B0A-89442ADE7653}"/>
              </a:ext>
            </a:extLst>
          </p:cNvPr>
          <p:cNvSpPr/>
          <p:nvPr/>
        </p:nvSpPr>
        <p:spPr>
          <a:xfrm>
            <a:off x="679622" y="1679039"/>
            <a:ext cx="8021033" cy="2893100"/>
          </a:xfrm>
          <a:prstGeom prst="rect">
            <a:avLst/>
          </a:prstGeom>
        </p:spPr>
        <p:txBody>
          <a:bodyPr wrap="square">
            <a:spAutoFit/>
          </a:bodyPr>
          <a:lstStyle/>
          <a:p>
            <a:pPr lvl="0"/>
            <a:endParaRPr lang="en-US" sz="1400" dirty="0">
              <a:latin typeface="Arial" panose="020B0604020202020204" pitchFamily="34" charset="0"/>
              <a:cs typeface="Arial" panose="020B0604020202020204" pitchFamily="34" charset="0"/>
            </a:endParaRPr>
          </a:p>
          <a:p>
            <a:r>
              <a:rPr lang="en-US" sz="1400" b="1" u="sng" dirty="0">
                <a:solidFill>
                  <a:srgbClr val="90292A"/>
                </a:solidFill>
                <a:latin typeface="Arial" panose="020B0604020202020204" pitchFamily="34" charset="0"/>
                <a:cs typeface="Arial" panose="020B0604020202020204" pitchFamily="34" charset="0"/>
              </a:rPr>
              <a:t>The Statement of Changes in Equity</a:t>
            </a:r>
            <a:endParaRPr lang="en-US" sz="1400" u="sng" dirty="0">
              <a:solidFill>
                <a:srgbClr val="90292A"/>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Data Included:</a:t>
            </a:r>
          </a:p>
          <a:p>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Net profit or loss.</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Increases or decreases in share capital reserves.</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Dividend payments to stockholders.</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Other gains and losses (e.g. changes in revaluation reserve).</a:t>
            </a:r>
          </a:p>
          <a:p>
            <a:endParaRPr lang="en-US" sz="1400" b="1"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2D6BA7F7-68CA-3C5A-8EFB-022440662C2B}"/>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4164782367"/>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endParaRPr lang="en-GB" sz="2000" dirty="0">
              <a:solidFill>
                <a:schemeClr val="bg1"/>
              </a:solidFill>
              <a:latin typeface="Georgia" panose="02040502050405020303" pitchFamily="18" charset="0"/>
            </a:endParaRPr>
          </a:p>
        </p:txBody>
      </p:sp>
      <p:sp>
        <p:nvSpPr>
          <p:cNvPr id="6" name="Rectángulo 5">
            <a:extLst>
              <a:ext uri="{FF2B5EF4-FFF2-40B4-BE49-F238E27FC236}">
                <a16:creationId xmlns:a16="http://schemas.microsoft.com/office/drawing/2014/main" id="{C60C0CCF-5EA8-461B-8C20-CBC1E650A977}"/>
              </a:ext>
            </a:extLst>
          </p:cNvPr>
          <p:cNvSpPr/>
          <p:nvPr/>
        </p:nvSpPr>
        <p:spPr>
          <a:xfrm>
            <a:off x="1032733" y="2243957"/>
            <a:ext cx="5625187" cy="2306914"/>
          </a:xfrm>
          <a:prstGeom prst="rect">
            <a:avLst/>
          </a:prstGeom>
        </p:spPr>
        <p:txBody>
          <a:bodyPr wrap="square">
            <a:spAutoFit/>
          </a:bodyPr>
          <a:lstStyle/>
          <a:p>
            <a:pPr marL="342900" indent="-342900" fontAlgn="base">
              <a:buFont typeface="+mj-lt"/>
              <a:buAutoNum type="arabicPeriod"/>
            </a:pPr>
            <a:r>
              <a:rPr lang="en-US" sz="1400" dirty="0">
                <a:solidFill>
                  <a:schemeClr val="bg1"/>
                </a:solidFill>
                <a:latin typeface="Arial" panose="020B0604020202020204" pitchFamily="34" charset="0"/>
                <a:cs typeface="Arial" panose="020B0604020202020204" pitchFamily="34" charset="0"/>
              </a:rPr>
              <a:t>Understanding the Business from its Financial Statements</a:t>
            </a:r>
          </a:p>
          <a:p>
            <a:pPr fontAlgn="base"/>
            <a:endParaRPr lang="en-US" sz="1400" dirty="0">
              <a:solidFill>
                <a:schemeClr val="bg1"/>
              </a:solidFill>
              <a:latin typeface="Arial" panose="020B0604020202020204" pitchFamily="34" charset="0"/>
              <a:cs typeface="Arial" panose="020B0604020202020204" pitchFamily="34" charset="0"/>
            </a:endParaRPr>
          </a:p>
          <a:p>
            <a:pPr marL="822183" lvl="1" indent="-285750" fontAlgn="base">
              <a:buFontTx/>
              <a:buChar char="-"/>
            </a:pPr>
            <a:r>
              <a:rPr lang="en-US" sz="1400" dirty="0">
                <a:solidFill>
                  <a:schemeClr val="bg1"/>
                </a:solidFill>
                <a:latin typeface="Arial" panose="020B0604020202020204" pitchFamily="34" charset="0"/>
                <a:cs typeface="Arial" panose="020B0604020202020204" pitchFamily="34" charset="0"/>
              </a:rPr>
              <a:t>The Four Financial Statements: Structure and Components</a:t>
            </a:r>
          </a:p>
          <a:p>
            <a:pPr marL="822183" lvl="1" indent="-285750" fontAlgn="base">
              <a:buFontTx/>
              <a:buChar char="-"/>
            </a:pPr>
            <a:endParaRPr lang="en-US" sz="1400" dirty="0">
              <a:solidFill>
                <a:schemeClr val="bg1"/>
              </a:solidFill>
              <a:latin typeface="Arial" panose="020B0604020202020204" pitchFamily="34" charset="0"/>
              <a:cs typeface="Arial" panose="020B0604020202020204" pitchFamily="34" charset="0"/>
            </a:endParaRPr>
          </a:p>
          <a:p>
            <a:pPr marL="1358616" lvl="2" indent="-285750" fontAlgn="base">
              <a:buFont typeface="Wingdings" panose="05000000000000000000" pitchFamily="2" charset="2"/>
              <a:buChar char="v"/>
            </a:pPr>
            <a:r>
              <a:rPr lang="en-US" sz="1400" dirty="0">
                <a:solidFill>
                  <a:schemeClr val="bg1"/>
                </a:solidFill>
                <a:latin typeface="Arial" panose="020B0604020202020204" pitchFamily="34" charset="0"/>
                <a:cs typeface="Arial" panose="020B0604020202020204" pitchFamily="34" charset="0"/>
              </a:rPr>
              <a:t>The Balance Sheet</a:t>
            </a:r>
          </a:p>
          <a:p>
            <a:pPr marL="1358616" lvl="2" indent="-285750" fontAlgn="base">
              <a:buFont typeface="Wingdings" panose="05000000000000000000" pitchFamily="2" charset="2"/>
              <a:buChar char="v"/>
            </a:pPr>
            <a:r>
              <a:rPr lang="en-US" sz="1400" dirty="0">
                <a:solidFill>
                  <a:schemeClr val="bg1"/>
                </a:solidFill>
                <a:latin typeface="Arial" panose="020B0604020202020204" pitchFamily="34" charset="0"/>
                <a:cs typeface="Arial" panose="020B0604020202020204" pitchFamily="34" charset="0"/>
              </a:rPr>
              <a:t>Practical Exercise (Balance Sheet of a real company) Managerial Accounting</a:t>
            </a:r>
          </a:p>
          <a:p>
            <a:pPr marL="371464" indent="-371464" fontAlgn="base">
              <a:buFont typeface="+mj-lt"/>
              <a:buAutoNum type="arabicPeriod"/>
            </a:pPr>
            <a:endParaRPr lang="en-US" sz="1400" dirty="0">
              <a:solidFill>
                <a:schemeClr val="bg1"/>
              </a:solidFill>
              <a:latin typeface="Arial" panose="020B0604020202020204" pitchFamily="34" charset="0"/>
              <a:cs typeface="Arial" panose="020B0604020202020204" pitchFamily="34" charset="0"/>
            </a:endParaRPr>
          </a:p>
          <a:p>
            <a:pPr marL="0" marR="0" algn="just">
              <a:lnSpc>
                <a:spcPct val="107000"/>
              </a:lnSpc>
              <a:spcBef>
                <a:spcPts val="0"/>
              </a:spcBef>
              <a:spcAft>
                <a:spcPts val="800"/>
              </a:spcAft>
            </a:pPr>
            <a:r>
              <a:rPr lang="en-US" sz="1800" i="1" dirty="0">
                <a:solidFill>
                  <a:srgbClr val="8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669221" y="37183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pic>
        <p:nvPicPr>
          <p:cNvPr id="6" name="Imagen 1">
            <a:extLst>
              <a:ext uri="{FF2B5EF4-FFF2-40B4-BE49-F238E27FC236}">
                <a16:creationId xmlns:a16="http://schemas.microsoft.com/office/drawing/2014/main" id="{5E51E6CE-9F6D-46F7-9602-840892EF8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240" y="1413992"/>
            <a:ext cx="7012852" cy="4847108"/>
          </a:xfrm>
          <a:prstGeom prst="rect">
            <a:avLst/>
          </a:prstGeom>
        </p:spPr>
      </p:pic>
      <p:sp>
        <p:nvSpPr>
          <p:cNvPr id="8" name="Rectangle 2">
            <a:extLst>
              <a:ext uri="{FF2B5EF4-FFF2-40B4-BE49-F238E27FC236}">
                <a16:creationId xmlns:a16="http://schemas.microsoft.com/office/drawing/2014/main" id="{F0B02FC7-06CE-4ED7-B686-CFD4CBAE5614}"/>
              </a:ext>
            </a:extLst>
          </p:cNvPr>
          <p:cNvSpPr/>
          <p:nvPr/>
        </p:nvSpPr>
        <p:spPr>
          <a:xfrm>
            <a:off x="464908" y="2021131"/>
            <a:ext cx="1963332"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 types of accounts used by a business will vary by industry, applicable regulations, and government requirements.</a:t>
            </a:r>
          </a:p>
        </p:txBody>
      </p:sp>
      <p:sp>
        <p:nvSpPr>
          <p:cNvPr id="2" name="Título 1">
            <a:extLst>
              <a:ext uri="{FF2B5EF4-FFF2-40B4-BE49-F238E27FC236}">
                <a16:creationId xmlns:a16="http://schemas.microsoft.com/office/drawing/2014/main" id="{47DB44B6-3D03-1E6F-6E82-228309586F4E}"/>
              </a:ext>
            </a:extLst>
          </p:cNvPr>
          <p:cNvSpPr txBox="1">
            <a:spLocks/>
          </p:cNvSpPr>
          <p:nvPr/>
        </p:nvSpPr>
        <p:spPr>
          <a:xfrm>
            <a:off x="464908" y="796155"/>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32202170"/>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902128" y="187833"/>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6">
            <a:extLst>
              <a:ext uri="{FF2B5EF4-FFF2-40B4-BE49-F238E27FC236}">
                <a16:creationId xmlns:a16="http://schemas.microsoft.com/office/drawing/2014/main" id="{36C7E22C-A036-4BC9-8080-AEBF64F5DC99}"/>
              </a:ext>
            </a:extLst>
          </p:cNvPr>
          <p:cNvSpPr/>
          <p:nvPr/>
        </p:nvSpPr>
        <p:spPr>
          <a:xfrm>
            <a:off x="91440" y="1623721"/>
            <a:ext cx="4861560" cy="5047536"/>
          </a:xfrm>
          <a:prstGeom prst="rect">
            <a:avLst/>
          </a:prstGeom>
        </p:spPr>
        <p:txBody>
          <a:bodyPr wrap="square">
            <a:spAutoFit/>
          </a:bodyPr>
          <a:lstStyle/>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Prepared at a specific point in time: 2016 and 2017 </a:t>
            </a:r>
          </a:p>
          <a:p>
            <a:pPr lvl="1"/>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Interim statements are prepared monthly or quarterly</a:t>
            </a:r>
          </a:p>
          <a:p>
            <a:pPr marL="628650" lvl="1"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Must Reconcile: Assets = Liabilities + Stockholder’s Equity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Consolidated* Balance Sheet </a:t>
            </a:r>
            <a:r>
              <a:rPr lang="en-US" sz="1400" u="sng" dirty="0">
                <a:latin typeface="Arial" panose="020B0604020202020204" pitchFamily="34" charset="0"/>
                <a:cs typeface="Arial" panose="020B0604020202020204" pitchFamily="34" charset="0"/>
              </a:rPr>
              <a:t>2017</a:t>
            </a:r>
            <a:r>
              <a:rPr lang="en-US" sz="1400" dirty="0">
                <a:latin typeface="Arial" panose="020B0604020202020204" pitchFamily="34" charset="0"/>
                <a:cs typeface="Arial" panose="020B0604020202020204" pitchFamily="34" charset="0"/>
              </a:rPr>
              <a:t> in thousands of euros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€19,621,435 = €6,869,881+ €12,751,554</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€19,621,435 = € 19,621,435</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*sums all INDITEX businesses and subsidiaries balance sheets: Zara, Bershka, etc.</a:t>
            </a:r>
          </a:p>
          <a:p>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Comparative data: at least periods or two years</a:t>
            </a:r>
          </a:p>
          <a:p>
            <a:pPr marL="628650" lvl="1"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Numbers, without a comparative date, are useless</a:t>
            </a:r>
          </a:p>
          <a:p>
            <a:endParaRPr lang="en-US" sz="1400" dirty="0">
              <a:latin typeface="Arial" panose="020B0604020202020204" pitchFamily="34" charset="0"/>
              <a:cs typeface="Arial" panose="020B0604020202020204" pitchFamily="34" charset="0"/>
            </a:endParaRP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9" name="Imagen 1">
            <a:extLst>
              <a:ext uri="{FF2B5EF4-FFF2-40B4-BE49-F238E27FC236}">
                <a16:creationId xmlns:a16="http://schemas.microsoft.com/office/drawing/2014/main" id="{9F5D30E7-D74F-4095-9177-DDBBA16C0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519237"/>
            <a:ext cx="4296649" cy="4622450"/>
          </a:xfrm>
          <a:prstGeom prst="rect">
            <a:avLst/>
          </a:prstGeom>
          <a:solidFill>
            <a:schemeClr val="bg1"/>
          </a:solidFill>
        </p:spPr>
      </p:pic>
      <p:sp>
        <p:nvSpPr>
          <p:cNvPr id="6" name="Rounded Rectangle 13">
            <a:extLst>
              <a:ext uri="{FF2B5EF4-FFF2-40B4-BE49-F238E27FC236}">
                <a16:creationId xmlns:a16="http://schemas.microsoft.com/office/drawing/2014/main" id="{D2A4BD34-7C8B-402E-902F-5C216807E8D8}"/>
              </a:ext>
            </a:extLst>
          </p:cNvPr>
          <p:cNvSpPr/>
          <p:nvPr/>
        </p:nvSpPr>
        <p:spPr>
          <a:xfrm>
            <a:off x="7969245" y="1832950"/>
            <a:ext cx="1280404" cy="4287072"/>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10">
            <a:extLst>
              <a:ext uri="{FF2B5EF4-FFF2-40B4-BE49-F238E27FC236}">
                <a16:creationId xmlns:a16="http://schemas.microsoft.com/office/drawing/2014/main" id="{BD67722A-8113-4292-A314-8BE0BDC75DB3}"/>
              </a:ext>
            </a:extLst>
          </p:cNvPr>
          <p:cNvSpPr/>
          <p:nvPr/>
        </p:nvSpPr>
        <p:spPr>
          <a:xfrm>
            <a:off x="8067692" y="4134985"/>
            <a:ext cx="464508" cy="246393"/>
          </a:xfrm>
          <a:prstGeom prst="roundRect">
            <a:avLst/>
          </a:prstGeom>
          <a:noFill/>
          <a:ln w="158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10">
            <a:extLst>
              <a:ext uri="{FF2B5EF4-FFF2-40B4-BE49-F238E27FC236}">
                <a16:creationId xmlns:a16="http://schemas.microsoft.com/office/drawing/2014/main" id="{4E79D64A-17D5-4BE3-8E2F-940426E117E9}"/>
              </a:ext>
            </a:extLst>
          </p:cNvPr>
          <p:cNvSpPr/>
          <p:nvPr/>
        </p:nvSpPr>
        <p:spPr>
          <a:xfrm>
            <a:off x="8077852" y="5884461"/>
            <a:ext cx="464508" cy="246393"/>
          </a:xfrm>
          <a:prstGeom prst="roundRect">
            <a:avLst/>
          </a:prstGeom>
          <a:noFill/>
          <a:ln w="158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1A42E29-252D-7596-5D40-1E642A49B536}"/>
              </a:ext>
            </a:extLst>
          </p:cNvPr>
          <p:cNvSpPr txBox="1">
            <a:spLocks/>
          </p:cNvSpPr>
          <p:nvPr/>
        </p:nvSpPr>
        <p:spPr>
          <a:xfrm>
            <a:off x="423444" y="653608"/>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198097750"/>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816026" y="579121"/>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11" name="Rectangle 2">
            <a:extLst>
              <a:ext uri="{FF2B5EF4-FFF2-40B4-BE49-F238E27FC236}">
                <a16:creationId xmlns:a16="http://schemas.microsoft.com/office/drawing/2014/main" id="{2CB86D58-5668-4913-87B1-028FB727F814}"/>
              </a:ext>
            </a:extLst>
          </p:cNvPr>
          <p:cNvSpPr/>
          <p:nvPr/>
        </p:nvSpPr>
        <p:spPr>
          <a:xfrm>
            <a:off x="304791" y="1274898"/>
            <a:ext cx="4493469" cy="3893374"/>
          </a:xfrm>
          <a:prstGeom prst="rect">
            <a:avLst/>
          </a:prstGeom>
        </p:spPr>
        <p:txBody>
          <a:bodyPr wrap="square">
            <a:spAutoFit/>
          </a:bodyPr>
          <a:lstStyle/>
          <a:p>
            <a:r>
              <a:rPr lang="en-US" sz="1300" b="1" dirty="0">
                <a:latin typeface="Arial" panose="020B0604020202020204" pitchFamily="34" charset="0"/>
                <a:cs typeface="Arial" panose="020B0604020202020204" pitchFamily="34" charset="0"/>
              </a:rPr>
              <a:t>ASSETS - OWN:</a:t>
            </a:r>
          </a:p>
          <a:p>
            <a:endParaRPr lang="en-US" sz="1300" b="1"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Current Assets</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Current – ongoing operations of business.</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Presented in order of liquidity.</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Cash, convertibles in cash in the operating cycle &lt;1Y </a:t>
            </a:r>
          </a:p>
          <a:p>
            <a:r>
              <a:rPr lang="en-US" sz="1300" dirty="0">
                <a:latin typeface="Arial" panose="020B0604020202020204" pitchFamily="34" charset="0"/>
                <a:cs typeface="Arial" panose="020B0604020202020204" pitchFamily="34" charset="0"/>
              </a:rPr>
              <a:t>Working Capital = current assets – current liabilities.</a:t>
            </a:r>
          </a:p>
          <a:p>
            <a:endParaRPr lang="en-US" sz="1300" dirty="0">
              <a:latin typeface="Arial" panose="020B0604020202020204" pitchFamily="34" charset="0"/>
              <a:cs typeface="Arial" panose="020B0604020202020204" pitchFamily="34" charset="0"/>
            </a:endParaRPr>
          </a:p>
          <a:p>
            <a:pPr marL="228600" indent="-228600">
              <a:buFont typeface="+mj-lt"/>
              <a:buAutoNum type="arabicPeriod"/>
            </a:pPr>
            <a:r>
              <a:rPr lang="en-US" sz="1300" dirty="0">
                <a:latin typeface="Arial" panose="020B0604020202020204" pitchFamily="34" charset="0"/>
                <a:cs typeface="Arial" panose="020B0604020202020204" pitchFamily="34" charset="0"/>
              </a:rPr>
              <a:t>Cash and cash equivalents.</a:t>
            </a:r>
          </a:p>
          <a:p>
            <a:pPr marL="228600" indent="-228600">
              <a:buFont typeface="+mj-lt"/>
              <a:buAutoNum type="arabicPeriod"/>
            </a:pPr>
            <a:r>
              <a:rPr lang="en-US" sz="1300" dirty="0">
                <a:latin typeface="Arial" panose="020B0604020202020204" pitchFamily="34" charset="0"/>
                <a:cs typeface="Arial" panose="020B0604020202020204" pitchFamily="34" charset="0"/>
              </a:rPr>
              <a:t>Marketable Securities: short-term investment (&lt;1Y).</a:t>
            </a:r>
          </a:p>
          <a:p>
            <a:pPr marL="228600" indent="-228600">
              <a:buFont typeface="+mj-lt"/>
              <a:buAutoNum type="arabicPeriod"/>
            </a:pPr>
            <a:r>
              <a:rPr lang="en-US" sz="1300" dirty="0">
                <a:latin typeface="Arial" panose="020B0604020202020204" pitchFamily="34" charset="0"/>
                <a:cs typeface="Arial" panose="020B0604020202020204" pitchFamily="34" charset="0"/>
              </a:rPr>
              <a:t>Inventories: the cost of a merchandiser's products awaiting to be sold.</a:t>
            </a:r>
          </a:p>
          <a:p>
            <a:pPr marL="228600" indent="-228600">
              <a:buFont typeface="+mj-lt"/>
              <a:buAutoNum type="arabicPeriod"/>
            </a:pPr>
            <a:r>
              <a:rPr lang="en-US" sz="1300" dirty="0">
                <a:latin typeface="Arial" panose="020B0604020202020204" pitchFamily="34" charset="0"/>
                <a:cs typeface="Arial" panose="020B0604020202020204" pitchFamily="34" charset="0"/>
              </a:rPr>
              <a:t>Prepaid expenses: future expenses paid in advance but are not yet used up (insurance or rent) – prorated.</a:t>
            </a:r>
          </a:p>
          <a:p>
            <a:pPr marL="228600" indent="-228600">
              <a:buFont typeface="+mj-lt"/>
              <a:buAutoNum type="arabicPeriod"/>
            </a:pPr>
            <a:r>
              <a:rPr lang="en-US" sz="1300" dirty="0">
                <a:latin typeface="Arial" panose="020B0604020202020204" pitchFamily="34" charset="0"/>
                <a:cs typeface="Arial" panose="020B0604020202020204" pitchFamily="34" charset="0"/>
              </a:rPr>
              <a:t>Account receivables: the proceeds or payment which the company will receive from its customers who have purchased its goods and services.</a:t>
            </a:r>
          </a:p>
          <a:p>
            <a:pPr marL="228600" indent="-228600">
              <a:buFont typeface="+mj-lt"/>
              <a:buAutoNum type="arabicPeriod"/>
            </a:pPr>
            <a:r>
              <a:rPr lang="en-US" sz="1300" dirty="0">
                <a:latin typeface="Arial" panose="020B0604020202020204" pitchFamily="34" charset="0"/>
                <a:cs typeface="Arial" panose="020B0604020202020204" pitchFamily="34" charset="0"/>
              </a:rPr>
              <a:t>OCA (other current assets): the assets of the business that are not very common and significant for simplicity.</a:t>
            </a:r>
          </a:p>
        </p:txBody>
      </p:sp>
      <p:pic>
        <p:nvPicPr>
          <p:cNvPr id="12" name="Imagen 1">
            <a:extLst>
              <a:ext uri="{FF2B5EF4-FFF2-40B4-BE49-F238E27FC236}">
                <a16:creationId xmlns:a16="http://schemas.microsoft.com/office/drawing/2014/main" id="{6C4F7A78-7CC5-4436-8CA4-8935FB3A0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536" y="732101"/>
            <a:ext cx="5006549" cy="5171439"/>
          </a:xfrm>
          <a:prstGeom prst="rect">
            <a:avLst/>
          </a:prstGeom>
          <a:solidFill>
            <a:schemeClr val="bg1"/>
          </a:solidFill>
        </p:spPr>
      </p:pic>
      <p:sp>
        <p:nvSpPr>
          <p:cNvPr id="13" name="Rounded Rectangle 13">
            <a:extLst>
              <a:ext uri="{FF2B5EF4-FFF2-40B4-BE49-F238E27FC236}">
                <a16:creationId xmlns:a16="http://schemas.microsoft.com/office/drawing/2014/main" id="{AC052C1E-4047-4784-B09F-BF33EC8B0C2A}"/>
              </a:ext>
            </a:extLst>
          </p:cNvPr>
          <p:cNvSpPr/>
          <p:nvPr/>
        </p:nvSpPr>
        <p:spPr>
          <a:xfrm>
            <a:off x="7914290" y="3125556"/>
            <a:ext cx="672831" cy="1130775"/>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C184ED-AACA-478D-6D0C-1CFB66B36347}"/>
              </a:ext>
            </a:extLst>
          </p:cNvPr>
          <p:cNvSpPr txBox="1">
            <a:spLocks/>
          </p:cNvSpPr>
          <p:nvPr/>
        </p:nvSpPr>
        <p:spPr>
          <a:xfrm>
            <a:off x="459531" y="220859"/>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197020667"/>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7054104" y="62911"/>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2">
            <a:extLst>
              <a:ext uri="{FF2B5EF4-FFF2-40B4-BE49-F238E27FC236}">
                <a16:creationId xmlns:a16="http://schemas.microsoft.com/office/drawing/2014/main" id="{5086CBDA-E301-4752-9850-C1399BE0927F}"/>
              </a:ext>
            </a:extLst>
          </p:cNvPr>
          <p:cNvSpPr/>
          <p:nvPr/>
        </p:nvSpPr>
        <p:spPr>
          <a:xfrm>
            <a:off x="374349" y="1536138"/>
            <a:ext cx="4827571" cy="4154984"/>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ASSETS - OWN: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Other Assets: long-term assets</a:t>
            </a:r>
            <a:endParaRPr lang="en-US" sz="1200" dirty="0">
              <a:latin typeface="Arial" panose="020B0604020202020204" pitchFamily="34" charset="0"/>
              <a:cs typeface="Arial" panose="020B0604020202020204" pitchFamily="34" charset="0"/>
            </a:endParaRP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Investments: funds held (e.g. construction,), the cash surrender value of a life insurance policy owned by the company, and long-term investments in securities.</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Property, plant, and equipment: land, buildings, leasehold improvements, equipment, furniture, tuck fleet, automobiles that are owned by the company*.</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Intangible assets: copyrights, patents, goodwill**, trade names, trademarks.</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Other Assets: Long term assets that are not classified as investments, property, plant, equipment, or intangible assets.</a:t>
            </a:r>
          </a:p>
          <a:p>
            <a:pPr fontAlgn="base"/>
            <a:endParaRPr lang="en-US" sz="1200" dirty="0">
              <a:latin typeface="Arial" panose="020B0604020202020204" pitchFamily="34" charset="0"/>
              <a:cs typeface="Arial" panose="020B0604020202020204" pitchFamily="34" charset="0"/>
            </a:endParaRPr>
          </a:p>
          <a:p>
            <a:pPr fontAlgn="base"/>
            <a:r>
              <a:rPr lang="en-US" sz="1200" dirty="0">
                <a:latin typeface="Arial" panose="020B0604020202020204" pitchFamily="34" charset="0"/>
                <a:cs typeface="Arial" panose="020B0604020202020204" pitchFamily="34" charset="0"/>
              </a:rPr>
              <a:t>*Less depreciation: a reduction in the value of an asset over time due to wear and tear.</a:t>
            </a:r>
          </a:p>
          <a:p>
            <a:pPr fontAlgn="base"/>
            <a:r>
              <a:rPr lang="en-US" sz="1200" dirty="0">
                <a:latin typeface="Arial" panose="020B0604020202020204" pitchFamily="34" charset="0"/>
                <a:cs typeface="Arial" panose="020B0604020202020204" pitchFamily="34" charset="0"/>
              </a:rPr>
              <a:t>** The value of a company’s brand name, solid customer base, good customer relations, good employee relations, and any patents or proprietary technology: </a:t>
            </a:r>
          </a:p>
          <a:p>
            <a:pPr fontAlgn="base"/>
            <a:r>
              <a:rPr lang="en-US" sz="1200" dirty="0">
                <a:latin typeface="Arial" panose="020B0604020202020204" pitchFamily="34" charset="0"/>
                <a:cs typeface="Arial" panose="020B0604020202020204" pitchFamily="34" charset="0"/>
              </a:rPr>
              <a:t>purchase price &gt; than the sum of the fair value of all visible solid assets and intangible assets purchased in the acquisition and the liabilities assumed in the process.</a:t>
            </a:r>
          </a:p>
        </p:txBody>
      </p:sp>
      <p:pic>
        <p:nvPicPr>
          <p:cNvPr id="9" name="Imagen 1">
            <a:extLst>
              <a:ext uri="{FF2B5EF4-FFF2-40B4-BE49-F238E27FC236}">
                <a16:creationId xmlns:a16="http://schemas.microsoft.com/office/drawing/2014/main" id="{8838463B-1956-4F28-B259-5FE49E5CF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840" y="1463040"/>
            <a:ext cx="4445572" cy="4826000"/>
          </a:xfrm>
          <a:prstGeom prst="rect">
            <a:avLst/>
          </a:prstGeom>
          <a:solidFill>
            <a:schemeClr val="bg1"/>
          </a:solidFill>
        </p:spPr>
      </p:pic>
      <p:sp>
        <p:nvSpPr>
          <p:cNvPr id="14" name="Rounded Rectangle 13">
            <a:extLst>
              <a:ext uri="{FF2B5EF4-FFF2-40B4-BE49-F238E27FC236}">
                <a16:creationId xmlns:a16="http://schemas.microsoft.com/office/drawing/2014/main" id="{294EE581-DCA4-4007-8D2D-A6A46D71DDF4}"/>
              </a:ext>
            </a:extLst>
          </p:cNvPr>
          <p:cNvSpPr/>
          <p:nvPr/>
        </p:nvSpPr>
        <p:spPr>
          <a:xfrm>
            <a:off x="8147970" y="2287100"/>
            <a:ext cx="672831" cy="114189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2E86EB1-6602-86EB-BA22-E0F708610048}"/>
              </a:ext>
            </a:extLst>
          </p:cNvPr>
          <p:cNvSpPr txBox="1">
            <a:spLocks/>
          </p:cNvSpPr>
          <p:nvPr/>
        </p:nvSpPr>
        <p:spPr>
          <a:xfrm>
            <a:off x="271468" y="440555"/>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379031268"/>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7089994" y="3655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8" name="Rectangle 2">
            <a:extLst>
              <a:ext uri="{FF2B5EF4-FFF2-40B4-BE49-F238E27FC236}">
                <a16:creationId xmlns:a16="http://schemas.microsoft.com/office/drawing/2014/main" id="{1CA1CA77-F157-48E7-9AA2-9699B8B82F19}"/>
              </a:ext>
            </a:extLst>
          </p:cNvPr>
          <p:cNvSpPr/>
          <p:nvPr/>
        </p:nvSpPr>
        <p:spPr>
          <a:xfrm>
            <a:off x="271468" y="1361551"/>
            <a:ext cx="4493469" cy="3970318"/>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LIABILITIES – OWE (Obligations)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Current Liabilities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Current – ongoing operations of business.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Claims that must be satisfied in one operating cycle​ &lt;1Y </a:t>
            </a:r>
          </a:p>
          <a:p>
            <a:pPr fontAlgn="base"/>
            <a:r>
              <a:rPr lang="en-US" sz="1200" dirty="0">
                <a:latin typeface="Arial" panose="020B0604020202020204" pitchFamily="34" charset="0"/>
                <a:cs typeface="Arial" panose="020B0604020202020204" pitchFamily="34" charset="0"/>
              </a:rPr>
              <a:t>     Working Capital = current assets – current liabilities.</a:t>
            </a:r>
          </a:p>
          <a:p>
            <a:pPr fontAlgn="base"/>
            <a:endParaRPr lang="en-US" sz="1200" dirty="0">
              <a:latin typeface="Arial" panose="020B0604020202020204" pitchFamily="34" charset="0"/>
              <a:cs typeface="Arial" panose="020B0604020202020204" pitchFamily="34" charset="0"/>
            </a:endParaRP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Accounts payable: obligations from credit extended by suppliers for the purchases or money lent by financial institution.</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Short-term loan: obligations in the form of promissory notes to suppliers of financial institutions (credit or line of credit).</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Taxes payable: refers to one or more liability accounts that contain the current balance of taxes owed to government entities.</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Payroll taxes payable: taxes withheld from employee pay, or additional taxes related to employee compensation.</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Interest payable: interest owed to lenders but not yet paid.</a:t>
            </a:r>
          </a:p>
          <a:p>
            <a:pPr marL="228600" indent="-228600" fontAlgn="base">
              <a:buFont typeface="+mj-lt"/>
              <a:buAutoNum type="arabicPeriod"/>
            </a:pPr>
            <a:r>
              <a:rPr lang="en-US" sz="1200" dirty="0">
                <a:latin typeface="Arial" panose="020B0604020202020204" pitchFamily="34" charset="0"/>
                <a:cs typeface="Arial" panose="020B0604020202020204" pitchFamily="34" charset="0"/>
              </a:rPr>
              <a:t>Current maturities of long-term debt: portion of long-term debt that is due within the next operating cycle​ &lt;1Y months.</a:t>
            </a:r>
          </a:p>
          <a:p>
            <a:pPr fontAlgn="base"/>
            <a:r>
              <a:rPr lang="en-US" sz="1200" dirty="0">
                <a:latin typeface="Arial" panose="020B0604020202020204" pitchFamily="34" charset="0"/>
                <a:cs typeface="Arial" panose="020B0604020202020204" pitchFamily="34" charset="0"/>
              </a:rPr>
              <a:t>​</a:t>
            </a:r>
          </a:p>
        </p:txBody>
      </p:sp>
      <p:pic>
        <p:nvPicPr>
          <p:cNvPr id="10" name="Imagen 1">
            <a:extLst>
              <a:ext uri="{FF2B5EF4-FFF2-40B4-BE49-F238E27FC236}">
                <a16:creationId xmlns:a16="http://schemas.microsoft.com/office/drawing/2014/main" id="{0335F4A2-8FC8-4067-AA4E-9A43B034C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936" y="989181"/>
            <a:ext cx="4754983" cy="5218579"/>
          </a:xfrm>
          <a:prstGeom prst="rect">
            <a:avLst/>
          </a:prstGeom>
          <a:solidFill>
            <a:schemeClr val="bg1"/>
          </a:solidFill>
        </p:spPr>
      </p:pic>
      <p:sp>
        <p:nvSpPr>
          <p:cNvPr id="11" name="Rounded Rectangle 13">
            <a:extLst>
              <a:ext uri="{FF2B5EF4-FFF2-40B4-BE49-F238E27FC236}">
                <a16:creationId xmlns:a16="http://schemas.microsoft.com/office/drawing/2014/main" id="{B876CB62-3834-4E3B-A7A3-7C74A3650AEA}"/>
              </a:ext>
            </a:extLst>
          </p:cNvPr>
          <p:cNvSpPr/>
          <p:nvPr/>
        </p:nvSpPr>
        <p:spPr>
          <a:xfrm>
            <a:off x="8043792" y="5394232"/>
            <a:ext cx="672831" cy="798603"/>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9E91AD8-6061-F367-E6E0-84997E7B85EF}"/>
              </a:ext>
            </a:extLst>
          </p:cNvPr>
          <p:cNvSpPr txBox="1">
            <a:spLocks/>
          </p:cNvSpPr>
          <p:nvPr/>
        </p:nvSpPr>
        <p:spPr>
          <a:xfrm>
            <a:off x="271468" y="440555"/>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78390765"/>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7057615" y="62911"/>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2">
            <a:extLst>
              <a:ext uri="{FF2B5EF4-FFF2-40B4-BE49-F238E27FC236}">
                <a16:creationId xmlns:a16="http://schemas.microsoft.com/office/drawing/2014/main" id="{39626158-BCBA-4861-ADD8-8724E95306AF}"/>
              </a:ext>
            </a:extLst>
          </p:cNvPr>
          <p:cNvSpPr/>
          <p:nvPr/>
        </p:nvSpPr>
        <p:spPr>
          <a:xfrm>
            <a:off x="459531" y="1493520"/>
            <a:ext cx="4493469" cy="4524315"/>
          </a:xfrm>
          <a:prstGeom prst="rect">
            <a:avLst/>
          </a:prstGeom>
        </p:spPr>
        <p:txBody>
          <a:bodyPr wrap="square">
            <a:spAutoFit/>
          </a:bodyPr>
          <a:lstStyle/>
          <a:p>
            <a:r>
              <a:rPr lang="en-US" sz="1300" b="1" dirty="0">
                <a:latin typeface="Arial" panose="020B0604020202020204" pitchFamily="34" charset="0"/>
                <a:cs typeface="Arial" panose="020B0604020202020204" pitchFamily="34" charset="0"/>
              </a:rPr>
              <a:t>LIABILITIES – OWE (Obligations)</a:t>
            </a:r>
          </a:p>
          <a:p>
            <a:endParaRPr lang="en-US" sz="1300" b="1"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Non-current – Long-term liabilities</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Debts or obligations that are due in over a year’s time.</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Long-term liabilities are an important part of a company’s long-term financing.</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Long-term liabilities are crucial in determining a company’s long-term solvency. If unable to repay their long-term liabilities as they become due, then the company will face a solvency crisis.</a:t>
            </a:r>
          </a:p>
          <a:p>
            <a:pPr fontAlgn="base"/>
            <a:endParaRPr lang="en-US" sz="1300" dirty="0">
              <a:latin typeface="Arial" panose="020B0604020202020204" pitchFamily="34" charset="0"/>
              <a:cs typeface="Arial" panose="020B0604020202020204" pitchFamily="34" charset="0"/>
            </a:endParaRPr>
          </a:p>
          <a:p>
            <a:pPr marL="228600" indent="-228600">
              <a:buFont typeface="+mj-lt"/>
              <a:buAutoNum type="arabicPeriod"/>
            </a:pPr>
            <a:r>
              <a:rPr lang="en-US" sz="1300" dirty="0">
                <a:latin typeface="Arial" panose="020B0604020202020204" pitchFamily="34" charset="0"/>
                <a:cs typeface="Arial" panose="020B0604020202020204" pitchFamily="34" charset="0"/>
              </a:rPr>
              <a:t>Bonds payable.</a:t>
            </a:r>
          </a:p>
          <a:p>
            <a:pPr marL="228600" indent="-228600">
              <a:buFont typeface="+mj-lt"/>
              <a:buAutoNum type="arabicPeriod"/>
            </a:pPr>
            <a:r>
              <a:rPr lang="en-US" sz="1300" dirty="0">
                <a:latin typeface="Arial" panose="020B0604020202020204" pitchFamily="34" charset="0"/>
                <a:cs typeface="Arial" panose="020B0604020202020204" pitchFamily="34" charset="0"/>
              </a:rPr>
              <a:t>Long-term notes payable.</a:t>
            </a:r>
          </a:p>
          <a:p>
            <a:pPr marL="228600" indent="-228600">
              <a:buFont typeface="+mj-lt"/>
              <a:buAutoNum type="arabicPeriod"/>
            </a:pPr>
            <a:r>
              <a:rPr lang="en-US" sz="1300" dirty="0">
                <a:latin typeface="Arial" panose="020B0604020202020204" pitchFamily="34" charset="0"/>
                <a:cs typeface="Arial" panose="020B0604020202020204" pitchFamily="34" charset="0"/>
              </a:rPr>
              <a:t>Deferred tax liabilities arises to the company due to the timing difference between the accrual of the tax and the date when the taxes are actually paid (i.e., taxes get due in one accounting period but are not paid in that period).</a:t>
            </a:r>
          </a:p>
          <a:p>
            <a:pPr marL="228600" indent="-228600">
              <a:buFont typeface="+mj-lt"/>
              <a:buAutoNum type="arabicPeriod"/>
            </a:pPr>
            <a:r>
              <a:rPr lang="en-US" sz="1300" dirty="0">
                <a:latin typeface="Arial" panose="020B0604020202020204" pitchFamily="34" charset="0"/>
                <a:cs typeface="Arial" panose="020B0604020202020204" pitchFamily="34" charset="0"/>
              </a:rPr>
              <a:t>Mortgage payable.</a:t>
            </a:r>
          </a:p>
          <a:p>
            <a:pPr marL="228600" indent="-228600">
              <a:buFont typeface="+mj-lt"/>
              <a:buAutoNum type="arabicPeriod"/>
            </a:pPr>
            <a:r>
              <a:rPr lang="en-US" sz="1300" dirty="0">
                <a:latin typeface="Arial" panose="020B0604020202020204" pitchFamily="34" charset="0"/>
                <a:cs typeface="Arial" panose="020B0604020202020204" pitchFamily="34" charset="0"/>
              </a:rPr>
              <a:t>Capital leases.</a:t>
            </a:r>
          </a:p>
          <a:p>
            <a:pPr fontAlgn="base"/>
            <a:r>
              <a:rPr lang="en-US" sz="1300" dirty="0">
                <a:latin typeface="Arial" panose="020B0604020202020204" pitchFamily="34" charset="0"/>
                <a:cs typeface="Arial" panose="020B0604020202020204" pitchFamily="34" charset="0"/>
              </a:rPr>
              <a:t>​		</a:t>
            </a:r>
          </a:p>
          <a:p>
            <a:pPr fontAlgn="base"/>
            <a:r>
              <a:rPr lang="en-US" sz="1300" dirty="0">
                <a:latin typeface="Arial" panose="020B0604020202020204" pitchFamily="34" charset="0"/>
                <a:cs typeface="Arial" panose="020B0604020202020204" pitchFamily="34" charset="0"/>
              </a:rPr>
              <a:t>Contingency/Provision: Legal expenses or warranties.</a:t>
            </a:r>
          </a:p>
        </p:txBody>
      </p:sp>
      <p:pic>
        <p:nvPicPr>
          <p:cNvPr id="9" name="Imagen 1">
            <a:extLst>
              <a:ext uri="{FF2B5EF4-FFF2-40B4-BE49-F238E27FC236}">
                <a16:creationId xmlns:a16="http://schemas.microsoft.com/office/drawing/2014/main" id="{0E7B25A9-A6A2-49C0-A4F9-AB6B46825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575" y="1493520"/>
            <a:ext cx="4493468" cy="4825761"/>
          </a:xfrm>
          <a:prstGeom prst="rect">
            <a:avLst/>
          </a:prstGeom>
          <a:solidFill>
            <a:schemeClr val="bg1"/>
          </a:solidFill>
        </p:spPr>
      </p:pic>
      <p:sp>
        <p:nvSpPr>
          <p:cNvPr id="12" name="Rounded Rectangle 13">
            <a:extLst>
              <a:ext uri="{FF2B5EF4-FFF2-40B4-BE49-F238E27FC236}">
                <a16:creationId xmlns:a16="http://schemas.microsoft.com/office/drawing/2014/main" id="{32B00BB0-6F4E-47BA-B7A2-A6524016A9D7}"/>
              </a:ext>
            </a:extLst>
          </p:cNvPr>
          <p:cNvSpPr/>
          <p:nvPr/>
        </p:nvSpPr>
        <p:spPr>
          <a:xfrm>
            <a:off x="8330850" y="4936309"/>
            <a:ext cx="672831" cy="730840"/>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A29B833-21E2-C648-A9A3-F7C7026A94ED}"/>
              </a:ext>
            </a:extLst>
          </p:cNvPr>
          <p:cNvSpPr txBox="1">
            <a:spLocks/>
          </p:cNvSpPr>
          <p:nvPr/>
        </p:nvSpPr>
        <p:spPr>
          <a:xfrm>
            <a:off x="271468" y="440555"/>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4160537059"/>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669221" y="37183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8" name="Rectangle 2">
            <a:extLst>
              <a:ext uri="{FF2B5EF4-FFF2-40B4-BE49-F238E27FC236}">
                <a16:creationId xmlns:a16="http://schemas.microsoft.com/office/drawing/2014/main" id="{10128069-EAA1-44B0-BCFE-A3933C38A399}"/>
              </a:ext>
            </a:extLst>
          </p:cNvPr>
          <p:cNvSpPr/>
          <p:nvPr/>
        </p:nvSpPr>
        <p:spPr>
          <a:xfrm>
            <a:off x="543988" y="2011327"/>
            <a:ext cx="4493469" cy="3893374"/>
          </a:xfrm>
          <a:prstGeom prst="rect">
            <a:avLst/>
          </a:prstGeom>
        </p:spPr>
        <p:txBody>
          <a:bodyPr wrap="square">
            <a:spAutoFit/>
          </a:bodyPr>
          <a:lstStyle/>
          <a:p>
            <a:r>
              <a:rPr lang="en-US" sz="1300" b="1" dirty="0">
                <a:latin typeface="Arial" panose="020B0604020202020204" pitchFamily="34" charset="0"/>
                <a:cs typeface="Arial" panose="020B0604020202020204" pitchFamily="34" charset="0"/>
              </a:rPr>
              <a:t>OWNERS - STOCKHOLDER’S EQUITY– Worth</a:t>
            </a:r>
          </a:p>
          <a:p>
            <a:r>
              <a:rPr lang="en-US" sz="1300" b="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Is an account on a company’s balance sheet that consists of share capital plus retained earnings </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Represents the residual value of assets minus liabilities    Stockholders Equity = Assets – Liabilities.</a:t>
            </a:r>
          </a:p>
          <a:p>
            <a:endParaRPr lang="en-US" sz="1300" b="1" dirty="0">
              <a:latin typeface="Arial" panose="020B0604020202020204" pitchFamily="34" charset="0"/>
              <a:cs typeface="Arial" panose="020B0604020202020204" pitchFamily="34" charset="0"/>
            </a:endParaRPr>
          </a:p>
          <a:p>
            <a:pPr marL="228600" indent="-228600">
              <a:buFont typeface="+mj-lt"/>
              <a:buAutoNum type="arabicPeriod"/>
            </a:pPr>
            <a:r>
              <a:rPr lang="en-US" sz="1300" dirty="0">
                <a:latin typeface="Arial" panose="020B0604020202020204" pitchFamily="34" charset="0"/>
                <a:cs typeface="Arial" panose="020B0604020202020204" pitchFamily="34" charset="0"/>
              </a:rPr>
              <a:t>Share Capital – amounts received by the reporting entity from transactions with its owners are referred to as share capital.</a:t>
            </a:r>
          </a:p>
          <a:p>
            <a:pPr marL="228600" indent="-228600">
              <a:buFont typeface="+mj-lt"/>
              <a:buAutoNum type="arabicPeriod"/>
            </a:pPr>
            <a:r>
              <a:rPr lang="en-US" sz="1300" dirty="0">
                <a:latin typeface="Arial" panose="020B0604020202020204" pitchFamily="34" charset="0"/>
                <a:cs typeface="Arial" panose="020B0604020202020204" pitchFamily="34" charset="0"/>
              </a:rPr>
              <a:t>Retained Earnings – profits not distributed to the shareholders but rather reinvest in the business.</a:t>
            </a:r>
          </a:p>
          <a:p>
            <a:pPr marL="228600" indent="-228600">
              <a:buFont typeface="+mj-lt"/>
              <a:buAutoNum type="arabicPeriod"/>
            </a:pPr>
            <a:r>
              <a:rPr lang="en-US" sz="1300" dirty="0">
                <a:latin typeface="Arial" panose="020B0604020202020204" pitchFamily="34" charset="0"/>
                <a:cs typeface="Arial" panose="020B0604020202020204" pitchFamily="34" charset="0"/>
              </a:rPr>
              <a:t>Dividends: Profits distribution to the shareholders, and they are completely discretionary.</a:t>
            </a:r>
          </a:p>
          <a:p>
            <a:pPr marL="228600" indent="-228600">
              <a:buFont typeface="+mj-lt"/>
              <a:buAutoNum type="arabicPeriod"/>
            </a:pPr>
            <a:r>
              <a:rPr lang="en-US" sz="1300" dirty="0">
                <a:latin typeface="Arial" panose="020B0604020202020204" pitchFamily="34" charset="0"/>
                <a:cs typeface="Arial" panose="020B0604020202020204" pitchFamily="34" charset="0"/>
              </a:rPr>
              <a:t>Net Income &amp; Dividends – Net income increases retained earnings while dividend payments reduce retained earnings.</a:t>
            </a:r>
          </a:p>
          <a:p>
            <a:r>
              <a:rPr lang="en-US" sz="1300" dirty="0">
                <a:latin typeface="Arial" panose="020B0604020202020204" pitchFamily="34" charset="0"/>
                <a:cs typeface="Arial" panose="020B0604020202020204" pitchFamily="34" charset="0"/>
              </a:rPr>
              <a:t> </a:t>
            </a:r>
          </a:p>
          <a:p>
            <a:pPr fontAlgn="base"/>
            <a:endParaRPr lang="en-US" sz="1300" dirty="0">
              <a:latin typeface="Arial" panose="020B0604020202020204" pitchFamily="34" charset="0"/>
              <a:cs typeface="Arial" panose="020B0604020202020204" pitchFamily="34" charset="0"/>
            </a:endParaRPr>
          </a:p>
        </p:txBody>
      </p:sp>
      <p:pic>
        <p:nvPicPr>
          <p:cNvPr id="10" name="Imagen 1">
            <a:extLst>
              <a:ext uri="{FF2B5EF4-FFF2-40B4-BE49-F238E27FC236}">
                <a16:creationId xmlns:a16="http://schemas.microsoft.com/office/drawing/2014/main" id="{DEC232EA-03FD-48A8-A412-A4D2E6C47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457" y="1322788"/>
            <a:ext cx="4868543" cy="5017051"/>
          </a:xfrm>
          <a:prstGeom prst="rect">
            <a:avLst/>
          </a:prstGeom>
          <a:solidFill>
            <a:schemeClr val="bg1"/>
          </a:solidFill>
        </p:spPr>
      </p:pic>
      <p:sp>
        <p:nvSpPr>
          <p:cNvPr id="11" name="Rounded Rectangle 13">
            <a:extLst>
              <a:ext uri="{FF2B5EF4-FFF2-40B4-BE49-F238E27FC236}">
                <a16:creationId xmlns:a16="http://schemas.microsoft.com/office/drawing/2014/main" id="{E9AF824E-0D1B-484C-B2C9-D6DADEEAE921}"/>
              </a:ext>
            </a:extLst>
          </p:cNvPr>
          <p:cNvSpPr/>
          <p:nvPr/>
        </p:nvSpPr>
        <p:spPr>
          <a:xfrm>
            <a:off x="8409980" y="4509636"/>
            <a:ext cx="672831" cy="51932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B2D36F3-9BFD-B6FB-3C79-0F20045EB6EC}"/>
              </a:ext>
            </a:extLst>
          </p:cNvPr>
          <p:cNvSpPr txBox="1">
            <a:spLocks/>
          </p:cNvSpPr>
          <p:nvPr/>
        </p:nvSpPr>
        <p:spPr>
          <a:xfrm>
            <a:off x="543988" y="704951"/>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51851564"/>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852101" y="162568"/>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7" name="Rectangle 2">
                <a:extLst>
                  <a:ext uri="{FF2B5EF4-FFF2-40B4-BE49-F238E27FC236}">
                    <a16:creationId xmlns:a16="http://schemas.microsoft.com/office/drawing/2014/main" id="{FAD04F1C-8469-48E8-ACC6-8E17F92E6981}"/>
                  </a:ext>
                </a:extLst>
              </p:cNvPr>
              <p:cNvSpPr/>
              <p:nvPr/>
            </p:nvSpPr>
            <p:spPr>
              <a:xfrm>
                <a:off x="463160" y="1720227"/>
                <a:ext cx="4493469" cy="4388445"/>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Analysis 2016 2017</a:t>
                </a:r>
              </a:p>
              <a:p>
                <a:r>
                  <a:rPr lang="en-US" sz="1400" b="1" dirty="0">
                    <a:latin typeface="Arial" panose="020B0604020202020204" pitchFamily="34" charset="0"/>
                    <a:cs typeface="Arial" panose="020B0604020202020204" pitchFamily="34" charset="0"/>
                  </a:rPr>
                  <a:t> </a:t>
                </a:r>
              </a:p>
              <a:p>
                <a:r>
                  <a:rPr lang="en-US" sz="1400" b="1" dirty="0">
                    <a:latin typeface="Arial" panose="020B0604020202020204" pitchFamily="34" charset="0"/>
                    <a:cs typeface="Arial" panose="020B0604020202020204" pitchFamily="34" charset="0"/>
                  </a:rPr>
                  <a:t>Asset – Increased </a:t>
                </a:r>
                <a:r>
                  <a:rPr lang="en-US" sz="1400" dirty="0">
                    <a:latin typeface="Arial" panose="020B0604020202020204" pitchFamily="34" charset="0"/>
                    <a:cs typeface="Arial" panose="020B0604020202020204" pitchFamily="34" charset="0"/>
                  </a:rPr>
                  <a:t>€2,264,307M or 13.05%</a:t>
                </a:r>
                <a:endParaRPr lang="en-US"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Non-current assets increased €815,155M: PP&amp;E, Financial Investments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Current assets increased €1,449,112M: Inventories, other financial assets, current financial  investment</a:t>
                </a: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Liabilities – Increased </a:t>
                </a:r>
                <a:r>
                  <a:rPr lang="en-US" sz="1400" dirty="0">
                    <a:latin typeface="Arial" panose="020B0604020202020204" pitchFamily="34" charset="0"/>
                    <a:cs typeface="Arial" panose="020B0604020202020204" pitchFamily="34" charset="0"/>
                  </a:rPr>
                  <a:t>€963,526M or 16%</a:t>
                </a:r>
                <a:endParaRPr lang="en-US"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Non-current liabilities increased: provisions €96,321, other non-current liabilities (note), financial debt decreased €250MM</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Current liabilities increased: financial debt (6X), income tax payment increase €152,966</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Equity – Increased </a:t>
                </a:r>
                <a:r>
                  <a:rPr lang="en-US" sz="1400" dirty="0">
                    <a:latin typeface="Arial" panose="020B0604020202020204" pitchFamily="34" charset="0"/>
                    <a:cs typeface="Arial" panose="020B0604020202020204" pitchFamily="34" charset="0"/>
                  </a:rPr>
                  <a:t>€1,300,761M  or 11.36%</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400" b="1" i="0" smtClean="0">
                          <a:latin typeface="Cambria Math" panose="02040503050406030204" pitchFamily="18" charset="0"/>
                        </a:rPr>
                        <m:t>% </m:t>
                      </m:r>
                      <m:r>
                        <a:rPr lang="en-US" sz="1400" b="1" i="0" smtClean="0">
                          <a:latin typeface="Cambria Math" panose="02040503050406030204" pitchFamily="18" charset="0"/>
                        </a:rPr>
                        <m:t>𝐂𝐡𝐚𝐧𝐠𝐞</m:t>
                      </m:r>
                      <m:r>
                        <m:rPr>
                          <m:sty m:val="p"/>
                        </m:rPr>
                        <a:rPr lang="el-GR" sz="1400" b="1" i="1" smtClean="0">
                          <a:latin typeface="Cambria Math" panose="02040503050406030204" pitchFamily="18" charset="0"/>
                        </a:rPr>
                        <m:t>Δ</m:t>
                      </m:r>
                      <m:r>
                        <a:rPr lang="en-US" sz="1400" b="1" i="0" smtClean="0">
                          <a:latin typeface="Cambria Math" panose="02040503050406030204" pitchFamily="18" charset="0"/>
                        </a:rPr>
                        <m:t>=</m:t>
                      </m:r>
                      <m:f>
                        <m:fPr>
                          <m:ctrlPr>
                            <a:rPr lang="en-US" sz="1400" b="1" i="1" smtClean="0">
                              <a:latin typeface="Cambria Math" panose="02040503050406030204" pitchFamily="18" charset="0"/>
                            </a:rPr>
                          </m:ctrlPr>
                        </m:fPr>
                        <m:num>
                          <m:d>
                            <m:dPr>
                              <m:ctrlPr>
                                <a:rPr lang="en-US" sz="1400" b="1" i="1" smtClean="0">
                                  <a:latin typeface="Cambria Math" panose="02040503050406030204" pitchFamily="18" charset="0"/>
                                </a:rPr>
                              </m:ctrlPr>
                            </m:dPr>
                            <m:e>
                              <m:r>
                                <a:rPr lang="en-US" sz="1400" b="1" i="0" smtClean="0">
                                  <a:latin typeface="Cambria Math" panose="02040503050406030204" pitchFamily="18" charset="0"/>
                                </a:rPr>
                                <m:t>𝟐𝟎𝟏𝟕</m:t>
                              </m:r>
                              <m:r>
                                <a:rPr lang="en-US" sz="1400" b="1" i="0" smtClean="0">
                                  <a:latin typeface="Cambria Math" panose="02040503050406030204" pitchFamily="18" charset="0"/>
                                </a:rPr>
                                <m:t> </m:t>
                              </m:r>
                              <m:r>
                                <a:rPr lang="en-US" sz="1400" b="1" i="0" smtClean="0">
                                  <a:latin typeface="Cambria Math" panose="02040503050406030204" pitchFamily="18" charset="0"/>
                                </a:rPr>
                                <m:t>𝐕𝐚𝐥𝐮𝐞</m:t>
                              </m:r>
                              <m:r>
                                <a:rPr lang="en-US" sz="1400" b="1" i="0" smtClean="0">
                                  <a:latin typeface="Cambria Math" panose="02040503050406030204" pitchFamily="18" charset="0"/>
                                </a:rPr>
                                <m:t>−</m:t>
                              </m:r>
                              <m:r>
                                <a:rPr lang="en-US" sz="1400" b="1" i="0" smtClean="0">
                                  <a:latin typeface="Cambria Math" panose="02040503050406030204" pitchFamily="18" charset="0"/>
                                </a:rPr>
                                <m:t>𝟐𝟎𝟏𝟔</m:t>
                              </m:r>
                              <m:r>
                                <a:rPr lang="en-US" sz="1400" b="1" i="0" smtClean="0">
                                  <a:latin typeface="Cambria Math" panose="02040503050406030204" pitchFamily="18" charset="0"/>
                                </a:rPr>
                                <m:t> </m:t>
                              </m:r>
                              <m:r>
                                <a:rPr lang="en-US" sz="1400" b="1" i="0" smtClean="0">
                                  <a:latin typeface="Cambria Math" panose="02040503050406030204" pitchFamily="18" charset="0"/>
                                </a:rPr>
                                <m:t>𝐕𝐚𝐥𝐮𝐞</m:t>
                              </m:r>
                            </m:e>
                          </m:d>
                        </m:num>
                        <m:den>
                          <m:r>
                            <a:rPr lang="en-US" sz="1400" b="1" i="0" smtClean="0">
                              <a:latin typeface="Cambria Math" panose="02040503050406030204" pitchFamily="18" charset="0"/>
                            </a:rPr>
                            <m:t>𝟐𝟎𝟏𝟔</m:t>
                          </m:r>
                          <m:r>
                            <a:rPr lang="en-US" sz="1400" b="1" i="0" smtClean="0">
                              <a:latin typeface="Cambria Math" panose="02040503050406030204" pitchFamily="18" charset="0"/>
                            </a:rPr>
                            <m:t> </m:t>
                          </m:r>
                          <m:r>
                            <a:rPr lang="en-US" sz="1400" b="1" i="0" smtClean="0">
                              <a:latin typeface="Cambria Math" panose="02040503050406030204" pitchFamily="18" charset="0"/>
                            </a:rPr>
                            <m:t>𝐕𝐚𝐥𝐮𝐞</m:t>
                          </m:r>
                        </m:den>
                      </m:f>
                    </m:oMath>
                  </m:oMathPara>
                </a14:m>
                <a:endParaRPr lang="en-US" sz="1400" b="1" dirty="0">
                  <a:latin typeface="Arial" panose="020B0604020202020204" pitchFamily="34" charset="0"/>
                  <a:cs typeface="Arial" panose="020B0604020202020204" pitchFamily="34" charset="0"/>
                </a:endParaRPr>
              </a:p>
            </p:txBody>
          </p:sp>
        </mc:Choice>
        <mc:Fallback>
          <p:sp>
            <p:nvSpPr>
              <p:cNvPr id="7" name="Rectangle 2">
                <a:extLst>
                  <a:ext uri="{FF2B5EF4-FFF2-40B4-BE49-F238E27FC236}">
                    <a16:creationId xmlns:a16="http://schemas.microsoft.com/office/drawing/2014/main" id="{FAD04F1C-8469-48E8-ACC6-8E17F92E6981}"/>
                  </a:ext>
                </a:extLst>
              </p:cNvPr>
              <p:cNvSpPr>
                <a:spLocks noRot="1" noChangeAspect="1" noMove="1" noResize="1" noEditPoints="1" noAdjustHandles="1" noChangeArrowheads="1" noChangeShapeType="1" noTextEdit="1"/>
              </p:cNvSpPr>
              <p:nvPr/>
            </p:nvSpPr>
            <p:spPr>
              <a:xfrm>
                <a:off x="463160" y="1720227"/>
                <a:ext cx="4493469" cy="4388445"/>
              </a:xfrm>
              <a:prstGeom prst="rect">
                <a:avLst/>
              </a:prstGeom>
              <a:blipFill>
                <a:blip r:embed="rId2"/>
                <a:stretch>
                  <a:fillRect l="-407" t="-278" r="-814"/>
                </a:stretch>
              </a:blipFill>
            </p:spPr>
            <p:txBody>
              <a:bodyPr/>
              <a:lstStyle/>
              <a:p>
                <a:r>
                  <a:rPr lang="en-US">
                    <a:noFill/>
                  </a:rPr>
                  <a:t> </a:t>
                </a:r>
              </a:p>
            </p:txBody>
          </p:sp>
        </mc:Fallback>
      </mc:AlternateContent>
      <p:pic>
        <p:nvPicPr>
          <p:cNvPr id="9" name="Imagen 1">
            <a:extLst>
              <a:ext uri="{FF2B5EF4-FFF2-40B4-BE49-F238E27FC236}">
                <a16:creationId xmlns:a16="http://schemas.microsoft.com/office/drawing/2014/main" id="{89D58EEC-0135-463C-AE6C-F546349AF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202" y="1501082"/>
            <a:ext cx="4019447" cy="4629457"/>
          </a:xfrm>
          <a:prstGeom prst="rect">
            <a:avLst/>
          </a:prstGeom>
          <a:solidFill>
            <a:schemeClr val="bg1"/>
          </a:solidFill>
        </p:spPr>
      </p:pic>
      <p:sp>
        <p:nvSpPr>
          <p:cNvPr id="12" name="Rounded Rectangle 15">
            <a:extLst>
              <a:ext uri="{FF2B5EF4-FFF2-40B4-BE49-F238E27FC236}">
                <a16:creationId xmlns:a16="http://schemas.microsoft.com/office/drawing/2014/main" id="{B1495462-8C5D-4E15-BC43-E45F426A936F}"/>
              </a:ext>
            </a:extLst>
          </p:cNvPr>
          <p:cNvSpPr/>
          <p:nvPr/>
        </p:nvSpPr>
        <p:spPr>
          <a:xfrm>
            <a:off x="7924096" y="2257688"/>
            <a:ext cx="1138270" cy="14138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6">
            <a:extLst>
              <a:ext uri="{FF2B5EF4-FFF2-40B4-BE49-F238E27FC236}">
                <a16:creationId xmlns:a16="http://schemas.microsoft.com/office/drawing/2014/main" id="{29787102-4C2E-4871-ACB9-AE9D48B76B3D}"/>
              </a:ext>
            </a:extLst>
          </p:cNvPr>
          <p:cNvSpPr/>
          <p:nvPr/>
        </p:nvSpPr>
        <p:spPr>
          <a:xfrm>
            <a:off x="7924096" y="3295459"/>
            <a:ext cx="1138270" cy="14138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8">
            <a:extLst>
              <a:ext uri="{FF2B5EF4-FFF2-40B4-BE49-F238E27FC236}">
                <a16:creationId xmlns:a16="http://schemas.microsoft.com/office/drawing/2014/main" id="{DF10D9A2-5B0C-4B9C-B66E-6F39192CA934}"/>
              </a:ext>
            </a:extLst>
          </p:cNvPr>
          <p:cNvSpPr/>
          <p:nvPr/>
        </p:nvSpPr>
        <p:spPr>
          <a:xfrm>
            <a:off x="7924096" y="4166996"/>
            <a:ext cx="1138270" cy="14138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9">
            <a:extLst>
              <a:ext uri="{FF2B5EF4-FFF2-40B4-BE49-F238E27FC236}">
                <a16:creationId xmlns:a16="http://schemas.microsoft.com/office/drawing/2014/main" id="{2B511FD7-7E91-42F7-9B9B-195C118EFE89}"/>
              </a:ext>
            </a:extLst>
          </p:cNvPr>
          <p:cNvSpPr/>
          <p:nvPr/>
        </p:nvSpPr>
        <p:spPr>
          <a:xfrm>
            <a:off x="7924096" y="4500384"/>
            <a:ext cx="1138270" cy="14138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20">
            <a:extLst>
              <a:ext uri="{FF2B5EF4-FFF2-40B4-BE49-F238E27FC236}">
                <a16:creationId xmlns:a16="http://schemas.microsoft.com/office/drawing/2014/main" id="{1F55FAF8-ACF3-46BC-AD78-65EF0D59889A}"/>
              </a:ext>
            </a:extLst>
          </p:cNvPr>
          <p:cNvSpPr/>
          <p:nvPr/>
        </p:nvSpPr>
        <p:spPr>
          <a:xfrm>
            <a:off x="7924096" y="5385517"/>
            <a:ext cx="1138270" cy="14138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21">
            <a:extLst>
              <a:ext uri="{FF2B5EF4-FFF2-40B4-BE49-F238E27FC236}">
                <a16:creationId xmlns:a16="http://schemas.microsoft.com/office/drawing/2014/main" id="{BA4CE6D3-C982-49FA-885D-D0193D0C037A}"/>
              </a:ext>
            </a:extLst>
          </p:cNvPr>
          <p:cNvSpPr/>
          <p:nvPr/>
        </p:nvSpPr>
        <p:spPr>
          <a:xfrm>
            <a:off x="7873296" y="4832819"/>
            <a:ext cx="1138270" cy="141389"/>
          </a:xfrm>
          <a:prstGeom prst="round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22">
            <a:extLst>
              <a:ext uri="{FF2B5EF4-FFF2-40B4-BE49-F238E27FC236}">
                <a16:creationId xmlns:a16="http://schemas.microsoft.com/office/drawing/2014/main" id="{0A643D90-3238-4B6A-8EBC-538C65C9490A}"/>
              </a:ext>
            </a:extLst>
          </p:cNvPr>
          <p:cNvSpPr/>
          <p:nvPr/>
        </p:nvSpPr>
        <p:spPr>
          <a:xfrm>
            <a:off x="5085059" y="5710001"/>
            <a:ext cx="290286"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ight Arrow 23">
            <a:extLst>
              <a:ext uri="{FF2B5EF4-FFF2-40B4-BE49-F238E27FC236}">
                <a16:creationId xmlns:a16="http://schemas.microsoft.com/office/drawing/2014/main" id="{BAADC9D5-7554-44CB-AB4A-BCD58232AEEC}"/>
              </a:ext>
            </a:extLst>
          </p:cNvPr>
          <p:cNvSpPr/>
          <p:nvPr/>
        </p:nvSpPr>
        <p:spPr>
          <a:xfrm>
            <a:off x="5097288" y="5476070"/>
            <a:ext cx="290286"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Right Arrow 24">
            <a:extLst>
              <a:ext uri="{FF2B5EF4-FFF2-40B4-BE49-F238E27FC236}">
                <a16:creationId xmlns:a16="http://schemas.microsoft.com/office/drawing/2014/main" id="{13000277-EA54-4D52-9BC9-04233F608851}"/>
              </a:ext>
            </a:extLst>
          </p:cNvPr>
          <p:cNvSpPr/>
          <p:nvPr/>
        </p:nvSpPr>
        <p:spPr>
          <a:xfrm>
            <a:off x="5104545" y="5145538"/>
            <a:ext cx="290286"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Right Arrow 25">
            <a:extLst>
              <a:ext uri="{FF2B5EF4-FFF2-40B4-BE49-F238E27FC236}">
                <a16:creationId xmlns:a16="http://schemas.microsoft.com/office/drawing/2014/main" id="{8F0EC373-2405-4A1F-A40A-34DC1C366DE4}"/>
              </a:ext>
            </a:extLst>
          </p:cNvPr>
          <p:cNvSpPr/>
          <p:nvPr/>
        </p:nvSpPr>
        <p:spPr>
          <a:xfrm>
            <a:off x="5122017" y="4465828"/>
            <a:ext cx="272814"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Right Arrow 26">
            <a:extLst>
              <a:ext uri="{FF2B5EF4-FFF2-40B4-BE49-F238E27FC236}">
                <a16:creationId xmlns:a16="http://schemas.microsoft.com/office/drawing/2014/main" id="{9278C65B-AFDC-4995-956B-AFCC179C2E75}"/>
              </a:ext>
            </a:extLst>
          </p:cNvPr>
          <p:cNvSpPr/>
          <p:nvPr/>
        </p:nvSpPr>
        <p:spPr>
          <a:xfrm>
            <a:off x="5104545" y="4918630"/>
            <a:ext cx="290286"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3" name="Right Arrow 27">
            <a:extLst>
              <a:ext uri="{FF2B5EF4-FFF2-40B4-BE49-F238E27FC236}">
                <a16:creationId xmlns:a16="http://schemas.microsoft.com/office/drawing/2014/main" id="{BBC9A6A9-BE94-47AE-912C-96E4F6F8D331}"/>
              </a:ext>
            </a:extLst>
          </p:cNvPr>
          <p:cNvSpPr/>
          <p:nvPr/>
        </p:nvSpPr>
        <p:spPr>
          <a:xfrm>
            <a:off x="5122017" y="2706233"/>
            <a:ext cx="272814"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Right Arrow 28">
            <a:extLst>
              <a:ext uri="{FF2B5EF4-FFF2-40B4-BE49-F238E27FC236}">
                <a16:creationId xmlns:a16="http://schemas.microsoft.com/office/drawing/2014/main" id="{E90FC03E-F3B4-4B8A-929F-3851CF464B5C}"/>
              </a:ext>
            </a:extLst>
          </p:cNvPr>
          <p:cNvSpPr/>
          <p:nvPr/>
        </p:nvSpPr>
        <p:spPr>
          <a:xfrm>
            <a:off x="5122017" y="2897893"/>
            <a:ext cx="272814"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Right Arrow 29">
            <a:extLst>
              <a:ext uri="{FF2B5EF4-FFF2-40B4-BE49-F238E27FC236}">
                <a16:creationId xmlns:a16="http://schemas.microsoft.com/office/drawing/2014/main" id="{30641E7B-415B-40E9-94F2-1633238B01F1}"/>
              </a:ext>
            </a:extLst>
          </p:cNvPr>
          <p:cNvSpPr/>
          <p:nvPr/>
        </p:nvSpPr>
        <p:spPr>
          <a:xfrm>
            <a:off x="5122017" y="3383023"/>
            <a:ext cx="272814"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Right Arrow 30">
            <a:extLst>
              <a:ext uri="{FF2B5EF4-FFF2-40B4-BE49-F238E27FC236}">
                <a16:creationId xmlns:a16="http://schemas.microsoft.com/office/drawing/2014/main" id="{EE083FFB-3228-40CC-B787-041D5EC6D8F1}"/>
              </a:ext>
            </a:extLst>
          </p:cNvPr>
          <p:cNvSpPr/>
          <p:nvPr/>
        </p:nvSpPr>
        <p:spPr>
          <a:xfrm>
            <a:off x="5122017" y="3908388"/>
            <a:ext cx="272814" cy="14514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D081F4-BB7C-AE1E-087F-D22685C111B0}"/>
              </a:ext>
            </a:extLst>
          </p:cNvPr>
          <p:cNvSpPr txBox="1">
            <a:spLocks/>
          </p:cNvSpPr>
          <p:nvPr/>
        </p:nvSpPr>
        <p:spPr>
          <a:xfrm>
            <a:off x="383228" y="615977"/>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1266112856"/>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994341" y="90258"/>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27" name="Rectangle 4">
            <a:extLst>
              <a:ext uri="{FF2B5EF4-FFF2-40B4-BE49-F238E27FC236}">
                <a16:creationId xmlns:a16="http://schemas.microsoft.com/office/drawing/2014/main" id="{76800B38-5CD6-4BF3-9AA5-D0DCC5A19CA6}"/>
              </a:ext>
            </a:extLst>
          </p:cNvPr>
          <p:cNvSpPr/>
          <p:nvPr/>
        </p:nvSpPr>
        <p:spPr>
          <a:xfrm>
            <a:off x="846659" y="1845783"/>
            <a:ext cx="7437896" cy="1846659"/>
          </a:xfrm>
          <a:prstGeom prst="rect">
            <a:avLst/>
          </a:prstGeom>
        </p:spPr>
        <p:txBody>
          <a:bodyPr wrap="square">
            <a:spAutoFit/>
          </a:bodyPr>
          <a:lstStyle/>
          <a:p>
            <a:pPr marL="171450" indent="-171450">
              <a:buFont typeface="Arial" panose="020B0604020202020204" pitchFamily="34" charset="0"/>
              <a:buChar char="•"/>
            </a:pPr>
            <a:r>
              <a:rPr lang="en-US" sz="1400" dirty="0">
                <a:solidFill>
                  <a:srgbClr val="444444"/>
                </a:solidFill>
                <a:latin typeface="Arial" panose="020B0604020202020204" pitchFamily="34" charset="0"/>
                <a:cs typeface="Arial" panose="020B0604020202020204" pitchFamily="34" charset="0"/>
              </a:rPr>
              <a:t>The types of accounts used by a business will vary by </a:t>
            </a:r>
            <a:r>
              <a:rPr lang="en-US" sz="1400" b="1" dirty="0">
                <a:solidFill>
                  <a:srgbClr val="444444"/>
                </a:solidFill>
                <a:latin typeface="Arial" panose="020B0604020202020204" pitchFamily="34" charset="0"/>
                <a:cs typeface="Arial" panose="020B0604020202020204" pitchFamily="34" charset="0"/>
              </a:rPr>
              <a:t>industry</a:t>
            </a:r>
            <a:r>
              <a:rPr lang="en-US" sz="1400" dirty="0">
                <a:solidFill>
                  <a:srgbClr val="444444"/>
                </a:solidFill>
                <a:latin typeface="Arial" panose="020B0604020202020204" pitchFamily="34" charset="0"/>
                <a:cs typeface="Arial" panose="020B0604020202020204" pitchFamily="34" charset="0"/>
              </a:rPr>
              <a:t>, applicable regulations, and government requirements. </a:t>
            </a:r>
          </a:p>
          <a:p>
            <a:endParaRPr lang="en-US" sz="1400" dirty="0">
              <a:solidFill>
                <a:srgbClr val="444444"/>
              </a:solidFill>
              <a:latin typeface="Arial" panose="020B0604020202020204" pitchFamily="34" charset="0"/>
              <a:cs typeface="Arial" panose="020B0604020202020204" pitchFamily="34" charset="0"/>
            </a:endParaRPr>
          </a:p>
          <a:p>
            <a:r>
              <a:rPr lang="en-US" sz="1400" b="1" dirty="0">
                <a:solidFill>
                  <a:srgbClr val="444444"/>
                </a:solidFill>
                <a:latin typeface="Arial" panose="020B0604020202020204" pitchFamily="34" charset="0"/>
                <a:cs typeface="Arial" panose="020B0604020202020204" pitchFamily="34" charset="0"/>
              </a:rPr>
              <a:t>INDITEX: World’s largest fashion retailer with seven brands</a:t>
            </a:r>
            <a:endParaRPr lang="en-US" sz="1400" dirty="0">
              <a:latin typeface="Arial" panose="020B0604020202020204" pitchFamily="34" charset="0"/>
              <a:cs typeface="Arial" panose="020B0604020202020204" pitchFamily="34" charset="0"/>
            </a:endParaRPr>
          </a:p>
          <a:p>
            <a:r>
              <a:rPr lang="en-US" sz="1100" b="0" i="0" dirty="0" err="1">
                <a:solidFill>
                  <a:srgbClr val="666666"/>
                </a:solidFill>
                <a:effectLst/>
                <a:latin typeface="Arial" panose="020B0604020202020204" pitchFamily="34" charset="0"/>
                <a:cs typeface="Arial" panose="020B0604020202020204" pitchFamily="34" charset="0"/>
              </a:rPr>
              <a:t>Industria</a:t>
            </a:r>
            <a:r>
              <a:rPr lang="en-US" sz="1100" b="0" i="0" dirty="0">
                <a:solidFill>
                  <a:srgbClr val="666666"/>
                </a:solidFill>
                <a:effectLst/>
                <a:latin typeface="Arial" panose="020B0604020202020204" pitchFamily="34" charset="0"/>
                <a:cs typeface="Arial" panose="020B0604020202020204" pitchFamily="34" charset="0"/>
              </a:rPr>
              <a:t> de </a:t>
            </a:r>
            <a:r>
              <a:rPr lang="en-US" sz="1100" b="0" i="0" dirty="0" err="1">
                <a:solidFill>
                  <a:srgbClr val="666666"/>
                </a:solidFill>
                <a:effectLst/>
                <a:latin typeface="Arial" panose="020B0604020202020204" pitchFamily="34" charset="0"/>
                <a:cs typeface="Arial" panose="020B0604020202020204" pitchFamily="34" charset="0"/>
              </a:rPr>
              <a:t>Diseño</a:t>
            </a:r>
            <a:r>
              <a:rPr lang="en-US" sz="1100" b="0" i="0" dirty="0">
                <a:solidFill>
                  <a:srgbClr val="666666"/>
                </a:solidFill>
                <a:effectLst/>
                <a:latin typeface="Arial" panose="020B0604020202020204" pitchFamily="34" charset="0"/>
                <a:cs typeface="Arial" panose="020B0604020202020204" pitchFamily="34" charset="0"/>
              </a:rPr>
              <a:t> </a:t>
            </a:r>
            <a:r>
              <a:rPr lang="en-US" sz="1100" b="0" i="0" dirty="0" err="1">
                <a:solidFill>
                  <a:srgbClr val="666666"/>
                </a:solidFill>
                <a:effectLst/>
                <a:latin typeface="Arial" panose="020B0604020202020204" pitchFamily="34" charset="0"/>
                <a:cs typeface="Arial" panose="020B0604020202020204" pitchFamily="34" charset="0"/>
              </a:rPr>
              <a:t>Textil</a:t>
            </a:r>
            <a:r>
              <a:rPr lang="en-US" sz="1100" b="0" i="0" dirty="0">
                <a:solidFill>
                  <a:srgbClr val="666666"/>
                </a:solidFill>
                <a:effectLst/>
                <a:latin typeface="Arial" panose="020B0604020202020204" pitchFamily="34" charset="0"/>
                <a:cs typeface="Arial" panose="020B0604020202020204" pitchFamily="34" charset="0"/>
              </a:rPr>
              <a:t>, S.A. is a Spanish multinational clothing company headquartered in </a:t>
            </a:r>
            <a:r>
              <a:rPr lang="en-US" sz="1100" b="0" i="0" dirty="0" err="1">
                <a:solidFill>
                  <a:srgbClr val="666666"/>
                </a:solidFill>
                <a:effectLst/>
                <a:latin typeface="Arial" panose="020B0604020202020204" pitchFamily="34" charset="0"/>
                <a:cs typeface="Arial" panose="020B0604020202020204" pitchFamily="34" charset="0"/>
              </a:rPr>
              <a:t>Arteixo</a:t>
            </a:r>
            <a:r>
              <a:rPr lang="en-US" sz="1100" b="0" i="0" dirty="0">
                <a:solidFill>
                  <a:srgbClr val="666666"/>
                </a:solidFill>
                <a:effectLst/>
                <a:latin typeface="Arial" panose="020B0604020202020204" pitchFamily="34" charset="0"/>
                <a:cs typeface="Arial" panose="020B0604020202020204" pitchFamily="34" charset="0"/>
              </a:rPr>
              <a:t>, Galicia, in Spain. Inditex, the biggest fast fashion group in the world, operates over 7,200 stores in 93 markets worldwide. The company's flagship store is Zara, also owns other brands such as Zara Home, </a:t>
            </a:r>
            <a:r>
              <a:rPr lang="en-US" sz="1100" b="0" i="0" dirty="0" err="1">
                <a:solidFill>
                  <a:srgbClr val="666666"/>
                </a:solidFill>
                <a:effectLst/>
                <a:latin typeface="Arial" panose="020B0604020202020204" pitchFamily="34" charset="0"/>
                <a:cs typeface="Arial" panose="020B0604020202020204" pitchFamily="34" charset="0"/>
              </a:rPr>
              <a:t>Bershka</a:t>
            </a:r>
            <a:r>
              <a:rPr lang="en-US" sz="1100" b="0" i="0" dirty="0">
                <a:solidFill>
                  <a:srgbClr val="666666"/>
                </a:solidFill>
                <a:effectLst/>
                <a:latin typeface="Arial" panose="020B0604020202020204" pitchFamily="34" charset="0"/>
                <a:cs typeface="Arial" panose="020B0604020202020204" pitchFamily="34" charset="0"/>
              </a:rPr>
              <a:t>, Massimo Dutti, </a:t>
            </a:r>
            <a:r>
              <a:rPr lang="en-US" sz="1100" b="0" i="0" dirty="0" err="1">
                <a:solidFill>
                  <a:srgbClr val="666666"/>
                </a:solidFill>
                <a:effectLst/>
                <a:latin typeface="Arial" panose="020B0604020202020204" pitchFamily="34" charset="0"/>
                <a:cs typeface="Arial" panose="020B0604020202020204" pitchFamily="34" charset="0"/>
              </a:rPr>
              <a:t>Oysho</a:t>
            </a:r>
            <a:r>
              <a:rPr lang="en-US" sz="1100" b="0" i="0" dirty="0">
                <a:solidFill>
                  <a:srgbClr val="666666"/>
                </a:solidFill>
                <a:effectLst/>
                <a:latin typeface="Arial" panose="020B0604020202020204" pitchFamily="34" charset="0"/>
                <a:cs typeface="Arial" panose="020B0604020202020204" pitchFamily="34" charset="0"/>
              </a:rPr>
              <a:t>, </a:t>
            </a:r>
            <a:r>
              <a:rPr lang="en-US" sz="1100" b="0" i="0" dirty="0" err="1">
                <a:solidFill>
                  <a:srgbClr val="666666"/>
                </a:solidFill>
                <a:effectLst/>
                <a:latin typeface="Arial" panose="020B0604020202020204" pitchFamily="34" charset="0"/>
                <a:cs typeface="Arial" panose="020B0604020202020204" pitchFamily="34" charset="0"/>
              </a:rPr>
              <a:t>Pull&amp;Bear</a:t>
            </a:r>
            <a:r>
              <a:rPr lang="en-US" sz="1100" b="0" i="0" dirty="0">
                <a:solidFill>
                  <a:srgbClr val="666666"/>
                </a:solidFill>
                <a:effectLst/>
                <a:latin typeface="Arial" panose="020B0604020202020204" pitchFamily="34" charset="0"/>
                <a:cs typeface="Arial" panose="020B0604020202020204" pitchFamily="34" charset="0"/>
              </a:rPr>
              <a:t>, Stradivarius, </a:t>
            </a:r>
            <a:r>
              <a:rPr lang="en-US" sz="1100" b="0" i="0" dirty="0" err="1">
                <a:solidFill>
                  <a:srgbClr val="666666"/>
                </a:solidFill>
                <a:effectLst/>
                <a:latin typeface="Arial" panose="020B0604020202020204" pitchFamily="34" charset="0"/>
                <a:cs typeface="Arial" panose="020B0604020202020204" pitchFamily="34" charset="0"/>
              </a:rPr>
              <a:t>Uterqüe</a:t>
            </a:r>
            <a:r>
              <a:rPr lang="en-US" sz="1100" b="0" i="0" dirty="0">
                <a:solidFill>
                  <a:srgbClr val="666666"/>
                </a:solidFill>
                <a:effectLst/>
                <a:latin typeface="Arial" panose="020B0604020202020204" pitchFamily="34" charset="0"/>
                <a:cs typeface="Arial" panose="020B0604020202020204" pitchFamily="34" charset="0"/>
              </a:rPr>
              <a:t> and Lefties.</a:t>
            </a:r>
            <a:endParaRPr lang="en-US" sz="1100" dirty="0">
              <a:solidFill>
                <a:srgbClr val="444444"/>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8" name="Rectangle 1">
            <a:extLst>
              <a:ext uri="{FF2B5EF4-FFF2-40B4-BE49-F238E27FC236}">
                <a16:creationId xmlns:a16="http://schemas.microsoft.com/office/drawing/2014/main" id="{5B69EB49-DDAF-4E47-AE2B-B85C13E8EE6B}"/>
              </a:ext>
            </a:extLst>
          </p:cNvPr>
          <p:cNvSpPr/>
          <p:nvPr/>
        </p:nvSpPr>
        <p:spPr>
          <a:xfrm>
            <a:off x="846660" y="3557520"/>
            <a:ext cx="3857420" cy="2308324"/>
          </a:xfrm>
          <a:prstGeom prst="rect">
            <a:avLst/>
          </a:prstGeom>
        </p:spPr>
        <p:txBody>
          <a:bodyPr wrap="square">
            <a:spAutoFit/>
          </a:bodyPr>
          <a:lstStyle/>
          <a:p>
            <a:r>
              <a:rPr lang="en-US" sz="1200" b="1" u="sng" dirty="0">
                <a:solidFill>
                  <a:srgbClr val="333333"/>
                </a:solidFill>
                <a:latin typeface="Arial" panose="020B0604020202020204" pitchFamily="34" charset="0"/>
                <a:cs typeface="Arial" panose="020B0604020202020204" pitchFamily="34" charset="0"/>
              </a:rPr>
              <a:t>INDITEX</a:t>
            </a:r>
          </a:p>
          <a:p>
            <a:endParaRPr lang="en-US" sz="1200" b="1" cap="all" dirty="0">
              <a:solidFill>
                <a:srgbClr val="333333"/>
              </a:solidFill>
              <a:latin typeface="Arial" panose="020B0604020202020204" pitchFamily="34" charset="0"/>
              <a:cs typeface="Arial" panose="020B0604020202020204" pitchFamily="34" charset="0"/>
            </a:endParaRPr>
          </a:p>
          <a:p>
            <a:r>
              <a:rPr lang="en-US" sz="1200" b="1" cap="all" dirty="0">
                <a:solidFill>
                  <a:srgbClr val="333333"/>
                </a:solidFill>
                <a:latin typeface="Arial" panose="020B0604020202020204" pitchFamily="34" charset="0"/>
                <a:cs typeface="Arial" panose="020B0604020202020204" pitchFamily="34" charset="0"/>
              </a:rPr>
              <a:t>MARKET CAP 			</a:t>
            </a:r>
            <a:r>
              <a:rPr lang="en-US" sz="1200" dirty="0">
                <a:solidFill>
                  <a:srgbClr val="333333"/>
                </a:solidFill>
                <a:latin typeface="Arial" panose="020B0604020202020204" pitchFamily="34" charset="0"/>
                <a:cs typeface="Arial" panose="020B0604020202020204" pitchFamily="34" charset="0"/>
              </a:rPr>
              <a:t>$76B</a:t>
            </a:r>
          </a:p>
          <a:p>
            <a:r>
              <a:rPr lang="en-US" sz="1200" b="1" cap="all" dirty="0">
                <a:solidFill>
                  <a:srgbClr val="333333"/>
                </a:solidFill>
                <a:latin typeface="Arial" panose="020B0604020202020204" pitchFamily="34" charset="0"/>
                <a:cs typeface="Arial" panose="020B0604020202020204" pitchFamily="34" charset="0"/>
              </a:rPr>
              <a:t>INDUSTRY</a:t>
            </a:r>
            <a:r>
              <a:rPr lang="en-US" sz="1200" cap="all" dirty="0">
                <a:solidFill>
                  <a:srgbClr val="333333"/>
                </a:solidFill>
                <a:latin typeface="Arial" panose="020B0604020202020204" pitchFamily="34" charset="0"/>
                <a:cs typeface="Arial" panose="020B0604020202020204" pitchFamily="34" charset="0"/>
              </a:rPr>
              <a:t>			</a:t>
            </a:r>
            <a:r>
              <a:rPr lang="en-US" sz="1200" dirty="0">
                <a:solidFill>
                  <a:srgbClr val="333333"/>
                </a:solidFill>
                <a:latin typeface="Arial" panose="020B0604020202020204" pitchFamily="34" charset="0"/>
                <a:cs typeface="Arial" panose="020B0604020202020204" pitchFamily="34" charset="0"/>
              </a:rPr>
              <a:t>Fashion Retailer</a:t>
            </a:r>
          </a:p>
          <a:p>
            <a:r>
              <a:rPr lang="en-US" sz="1200" b="1" cap="all" dirty="0">
                <a:solidFill>
                  <a:srgbClr val="333333"/>
                </a:solidFill>
                <a:latin typeface="Arial" panose="020B0604020202020204" pitchFamily="34" charset="0"/>
                <a:cs typeface="Arial" panose="020B0604020202020204" pitchFamily="34" charset="0"/>
              </a:rPr>
              <a:t>FOUNDED 			</a:t>
            </a:r>
            <a:r>
              <a:rPr lang="en-US" sz="1200" dirty="0">
                <a:solidFill>
                  <a:srgbClr val="333333"/>
                </a:solidFill>
                <a:latin typeface="Arial" panose="020B0604020202020204" pitchFamily="34" charset="0"/>
                <a:cs typeface="Arial" panose="020B0604020202020204" pitchFamily="34" charset="0"/>
              </a:rPr>
              <a:t>1963</a:t>
            </a:r>
          </a:p>
          <a:p>
            <a:r>
              <a:rPr lang="en-US" sz="1200" b="1" cap="all" dirty="0">
                <a:solidFill>
                  <a:srgbClr val="333333"/>
                </a:solidFill>
                <a:latin typeface="Arial" panose="020B0604020202020204" pitchFamily="34" charset="0"/>
                <a:cs typeface="Arial" panose="020B0604020202020204" pitchFamily="34" charset="0"/>
              </a:rPr>
              <a:t>COUNTRY/TERRITORY</a:t>
            </a:r>
            <a:r>
              <a:rPr lang="en-US" sz="1200" cap="all" dirty="0">
                <a:solidFill>
                  <a:srgbClr val="333333"/>
                </a:solidFill>
                <a:latin typeface="Arial" panose="020B0604020202020204" pitchFamily="34" charset="0"/>
                <a:cs typeface="Arial" panose="020B0604020202020204" pitchFamily="34" charset="0"/>
              </a:rPr>
              <a:t>	</a:t>
            </a:r>
            <a:r>
              <a:rPr lang="en-US" sz="1200" dirty="0">
                <a:solidFill>
                  <a:srgbClr val="333333"/>
                </a:solidFill>
                <a:latin typeface="Arial" panose="020B0604020202020204" pitchFamily="34" charset="0"/>
                <a:cs typeface="Arial" panose="020B0604020202020204" pitchFamily="34" charset="0"/>
              </a:rPr>
              <a:t>Spain</a:t>
            </a:r>
          </a:p>
          <a:p>
            <a:r>
              <a:rPr lang="en-US" sz="1200" b="1" cap="all" dirty="0">
                <a:solidFill>
                  <a:srgbClr val="333333"/>
                </a:solidFill>
                <a:latin typeface="Arial" panose="020B0604020202020204" pitchFamily="34" charset="0"/>
                <a:cs typeface="Arial" panose="020B0604020202020204" pitchFamily="34" charset="0"/>
              </a:rPr>
              <a:t>CEO				</a:t>
            </a:r>
            <a:r>
              <a:rPr lang="en-US" sz="1200" dirty="0">
                <a:solidFill>
                  <a:srgbClr val="333333"/>
                </a:solidFill>
                <a:latin typeface="Arial" panose="020B0604020202020204" pitchFamily="34" charset="0"/>
                <a:cs typeface="Arial" panose="020B0604020202020204" pitchFamily="34" charset="0"/>
              </a:rPr>
              <a:t>Marta Ortega</a:t>
            </a:r>
          </a:p>
          <a:p>
            <a:r>
              <a:rPr lang="en-US" sz="1200" b="1" cap="all" dirty="0">
                <a:solidFill>
                  <a:srgbClr val="333333"/>
                </a:solidFill>
                <a:latin typeface="Arial" panose="020B0604020202020204" pitchFamily="34" charset="0"/>
                <a:cs typeface="Arial" panose="020B0604020202020204" pitchFamily="34" charset="0"/>
              </a:rPr>
              <a:t>EMPLOYEES			</a:t>
            </a:r>
            <a:r>
              <a:rPr lang="en-US" sz="1200" dirty="0">
                <a:solidFill>
                  <a:srgbClr val="333333"/>
                </a:solidFill>
                <a:latin typeface="Arial" panose="020B0604020202020204" pitchFamily="34" charset="0"/>
                <a:cs typeface="Arial" panose="020B0604020202020204" pitchFamily="34" charset="0"/>
              </a:rPr>
              <a:t>174,386</a:t>
            </a:r>
          </a:p>
          <a:p>
            <a:r>
              <a:rPr lang="en-US" sz="1200" b="1" cap="all" dirty="0">
                <a:solidFill>
                  <a:srgbClr val="333333"/>
                </a:solidFill>
                <a:latin typeface="Arial" panose="020B0604020202020204" pitchFamily="34" charset="0"/>
                <a:cs typeface="Arial" panose="020B0604020202020204" pitchFamily="34" charset="0"/>
              </a:rPr>
              <a:t>SALES				</a:t>
            </a:r>
            <a:r>
              <a:rPr lang="en-US" sz="1200" dirty="0">
                <a:solidFill>
                  <a:srgbClr val="333333"/>
                </a:solidFill>
                <a:latin typeface="Arial" panose="020B0604020202020204" pitchFamily="34" charset="0"/>
                <a:cs typeface="Arial" panose="020B0604020202020204" pitchFamily="34" charset="0"/>
              </a:rPr>
              <a:t>$30.7B</a:t>
            </a:r>
          </a:p>
          <a:p>
            <a:r>
              <a:rPr lang="en-US" sz="1200" b="1" cap="all" dirty="0">
                <a:solidFill>
                  <a:srgbClr val="333333"/>
                </a:solidFill>
                <a:latin typeface="Arial" panose="020B0604020202020204" pitchFamily="34" charset="0"/>
                <a:cs typeface="Arial" panose="020B0604020202020204" pitchFamily="34" charset="0"/>
              </a:rPr>
              <a:t>HEADQUARTERS		</a:t>
            </a:r>
            <a:r>
              <a:rPr lang="en-US" sz="1200" dirty="0" err="1">
                <a:solidFill>
                  <a:srgbClr val="333333"/>
                </a:solidFill>
                <a:latin typeface="Arial" panose="020B0604020202020204" pitchFamily="34" charset="0"/>
                <a:cs typeface="Arial" panose="020B0604020202020204" pitchFamily="34" charset="0"/>
              </a:rPr>
              <a:t>Artexo</a:t>
            </a:r>
            <a:r>
              <a:rPr lang="en-US" sz="1200" dirty="0">
                <a:solidFill>
                  <a:srgbClr val="333333"/>
                </a:solidFill>
                <a:latin typeface="Arial" panose="020B0604020202020204" pitchFamily="34" charset="0"/>
                <a:cs typeface="Arial" panose="020B0604020202020204" pitchFamily="34" charset="0"/>
              </a:rPr>
              <a:t> </a:t>
            </a:r>
          </a:p>
          <a:p>
            <a:endParaRPr lang="en-US" sz="1200" b="1" dirty="0">
              <a:solidFill>
                <a:srgbClr val="737373"/>
              </a:solidFill>
              <a:latin typeface="Arial" panose="020B0604020202020204" pitchFamily="34" charset="0"/>
              <a:cs typeface="Arial" panose="020B0604020202020204" pitchFamily="34" charset="0"/>
            </a:endParaRPr>
          </a:p>
          <a:p>
            <a:r>
              <a:rPr lang="en-US" sz="1200" b="1" i="0" dirty="0">
                <a:solidFill>
                  <a:srgbClr val="737373"/>
                </a:solidFill>
                <a:effectLst/>
                <a:latin typeface="Arial" panose="020B0604020202020204" pitchFamily="34" charset="0"/>
                <a:cs typeface="Arial" panose="020B0604020202020204" pitchFamily="34" charset="0"/>
              </a:rPr>
              <a:t>Yahoo Finance – Nov 20, 2022</a:t>
            </a:r>
            <a:endParaRPr lang="en-US" sz="1200" b="1" i="0" dirty="0">
              <a:solidFill>
                <a:srgbClr val="333333"/>
              </a:solidFill>
              <a:effectLst/>
              <a:latin typeface="Arial" panose="020B0604020202020204" pitchFamily="34" charset="0"/>
              <a:cs typeface="Arial" panose="020B0604020202020204" pitchFamily="34" charset="0"/>
            </a:endParaRPr>
          </a:p>
        </p:txBody>
      </p:sp>
      <p:sp>
        <p:nvSpPr>
          <p:cNvPr id="29" name="Rectangle 5">
            <a:extLst>
              <a:ext uri="{FF2B5EF4-FFF2-40B4-BE49-F238E27FC236}">
                <a16:creationId xmlns:a16="http://schemas.microsoft.com/office/drawing/2014/main" id="{E6346F71-95EF-44A4-BB3E-E2AEB7537CBF}"/>
              </a:ext>
            </a:extLst>
          </p:cNvPr>
          <p:cNvSpPr/>
          <p:nvPr/>
        </p:nvSpPr>
        <p:spPr>
          <a:xfrm>
            <a:off x="5900446" y="3557520"/>
            <a:ext cx="3233393" cy="2123658"/>
          </a:xfrm>
          <a:prstGeom prst="rect">
            <a:avLst/>
          </a:prstGeom>
        </p:spPr>
        <p:txBody>
          <a:bodyPr wrap="square">
            <a:spAutoFit/>
          </a:bodyPr>
          <a:lstStyle/>
          <a:p>
            <a:r>
              <a:rPr lang="en-US" sz="1200" b="1" u="sng" dirty="0">
                <a:solidFill>
                  <a:srgbClr val="333333"/>
                </a:solidFill>
                <a:latin typeface="Arial" panose="020B0604020202020204" pitchFamily="34" charset="0"/>
                <a:cs typeface="Arial" panose="020B0604020202020204" pitchFamily="34" charset="0"/>
              </a:rPr>
              <a:t>INDUSTRY: </a:t>
            </a:r>
          </a:p>
          <a:p>
            <a:endParaRPr lang="en-US" sz="1200" dirty="0">
              <a:solidFill>
                <a:srgbClr val="333333"/>
              </a:solidFill>
              <a:latin typeface="Arial" panose="020B0604020202020204" pitchFamily="34" charset="0"/>
              <a:cs typeface="Arial" panose="020B0604020202020204" pitchFamily="34" charset="0"/>
            </a:endParaRPr>
          </a:p>
          <a:p>
            <a:r>
              <a:rPr lang="en-US" sz="1200" dirty="0">
                <a:solidFill>
                  <a:srgbClr val="333333"/>
                </a:solidFill>
                <a:latin typeface="Arial" panose="020B0604020202020204" pitchFamily="34" charset="0"/>
                <a:cs typeface="Arial" panose="020B0604020202020204" pitchFamily="34" charset="0"/>
              </a:rPr>
              <a:t>GAP INC.</a:t>
            </a:r>
          </a:p>
          <a:p>
            <a:r>
              <a:rPr lang="en-US" sz="1200" dirty="0">
                <a:solidFill>
                  <a:srgbClr val="333333"/>
                </a:solidFill>
                <a:latin typeface="Arial" panose="020B0604020202020204" pitchFamily="34" charset="0"/>
                <a:cs typeface="Arial" panose="020B0604020202020204" pitchFamily="34" charset="0"/>
              </a:rPr>
              <a:t>H&amp;M</a:t>
            </a:r>
          </a:p>
          <a:p>
            <a:r>
              <a:rPr lang="en-US" sz="1200" dirty="0">
                <a:solidFill>
                  <a:srgbClr val="333333"/>
                </a:solidFill>
                <a:latin typeface="Arial" panose="020B0604020202020204" pitchFamily="34" charset="0"/>
                <a:cs typeface="Arial" panose="020B0604020202020204" pitchFamily="34" charset="0"/>
              </a:rPr>
              <a:t>AMERICAN EAGLE OUTFITTERS</a:t>
            </a:r>
          </a:p>
          <a:p>
            <a:r>
              <a:rPr lang="en-US" sz="1200" dirty="0">
                <a:solidFill>
                  <a:srgbClr val="333333"/>
                </a:solidFill>
                <a:latin typeface="Arial" panose="020B0604020202020204" pitchFamily="34" charset="0"/>
                <a:cs typeface="Arial" panose="020B0604020202020204" pitchFamily="34" charset="0"/>
              </a:rPr>
              <a:t>UNIQLO</a:t>
            </a:r>
          </a:p>
          <a:p>
            <a:r>
              <a:rPr lang="en-US" sz="1200" dirty="0">
                <a:solidFill>
                  <a:srgbClr val="333333"/>
                </a:solidFill>
                <a:latin typeface="Arial" panose="020B0604020202020204" pitchFamily="34" charset="0"/>
                <a:cs typeface="Arial" panose="020B0604020202020204" pitchFamily="34" charset="0"/>
              </a:rPr>
              <a:t>FOREVER 21</a:t>
            </a:r>
          </a:p>
          <a:p>
            <a:r>
              <a:rPr lang="en-US" sz="1200" dirty="0">
                <a:solidFill>
                  <a:srgbClr val="333333"/>
                </a:solidFill>
                <a:latin typeface="Arial" panose="020B0604020202020204" pitchFamily="34" charset="0"/>
                <a:cs typeface="Arial" panose="020B0604020202020204" pitchFamily="34" charset="0"/>
              </a:rPr>
              <a:t>MANGO</a:t>
            </a:r>
          </a:p>
          <a:p>
            <a:r>
              <a:rPr lang="en-US" sz="1200" dirty="0">
                <a:solidFill>
                  <a:srgbClr val="333333"/>
                </a:solidFill>
                <a:latin typeface="Arial" panose="020B0604020202020204" pitchFamily="34" charset="0"/>
                <a:cs typeface="Arial" panose="020B0604020202020204" pitchFamily="34" charset="0"/>
              </a:rPr>
              <a:t>VF CORPORATION (Vans, Timberland, </a:t>
            </a:r>
            <a:r>
              <a:rPr lang="en-US" sz="1200" dirty="0" err="1">
                <a:solidFill>
                  <a:srgbClr val="333333"/>
                </a:solidFill>
                <a:latin typeface="Arial" panose="020B0604020202020204" pitchFamily="34" charset="0"/>
                <a:cs typeface="Arial" panose="020B0604020202020204" pitchFamily="34" charset="0"/>
              </a:rPr>
              <a:t>NorthFace</a:t>
            </a:r>
            <a:r>
              <a:rPr lang="en-US" sz="1200" dirty="0">
                <a:solidFill>
                  <a:srgbClr val="333333"/>
                </a:solidFill>
                <a:latin typeface="Arial" panose="020B0604020202020204" pitchFamily="34" charset="0"/>
                <a:cs typeface="Arial" panose="020B0604020202020204" pitchFamily="34" charset="0"/>
              </a:rPr>
              <a:t>)</a:t>
            </a:r>
          </a:p>
          <a:p>
            <a:r>
              <a:rPr lang="en-US" sz="1200" dirty="0">
                <a:solidFill>
                  <a:srgbClr val="333333"/>
                </a:solidFill>
                <a:latin typeface="Arial" panose="020B0604020202020204" pitchFamily="34" charset="0"/>
                <a:cs typeface="Arial" panose="020B0604020202020204" pitchFamily="34" charset="0"/>
              </a:rPr>
              <a:t>PHV (TH, CK, </a:t>
            </a:r>
            <a:r>
              <a:rPr lang="en-US" sz="1200" dirty="0" err="1">
                <a:solidFill>
                  <a:srgbClr val="333333"/>
                </a:solidFill>
                <a:latin typeface="Arial" panose="020B0604020202020204" pitchFamily="34" charset="0"/>
                <a:cs typeface="Arial" panose="020B0604020202020204" pitchFamily="34" charset="0"/>
              </a:rPr>
              <a:t>Izod</a:t>
            </a:r>
            <a:r>
              <a:rPr lang="en-US" sz="1200" dirty="0">
                <a:solidFill>
                  <a:srgbClr val="333333"/>
                </a:solidFill>
                <a:latin typeface="Arial" panose="020B0604020202020204" pitchFamily="34" charset="0"/>
                <a:cs typeface="Arial" panose="020B0604020202020204" pitchFamily="34" charset="0"/>
              </a:rPr>
              <a:t>)</a:t>
            </a:r>
          </a:p>
        </p:txBody>
      </p:sp>
      <p:sp>
        <p:nvSpPr>
          <p:cNvPr id="2" name="Título 1">
            <a:extLst>
              <a:ext uri="{FF2B5EF4-FFF2-40B4-BE49-F238E27FC236}">
                <a16:creationId xmlns:a16="http://schemas.microsoft.com/office/drawing/2014/main" id="{910C54D4-E310-1747-077A-9D629954DF03}"/>
              </a:ext>
            </a:extLst>
          </p:cNvPr>
          <p:cNvSpPr txBox="1">
            <a:spLocks/>
          </p:cNvSpPr>
          <p:nvPr/>
        </p:nvSpPr>
        <p:spPr>
          <a:xfrm>
            <a:off x="753605" y="635128"/>
            <a:ext cx="7876502" cy="102248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p>
          <a:p>
            <a:pPr algn="l"/>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r>
              <a:rPr lang="en-GB" sz="1400" b="1" dirty="0">
                <a:effectLst/>
                <a:latin typeface="Arial" panose="020B0604020202020204" pitchFamily="34" charset="0"/>
                <a:ea typeface="Calibri" panose="020F0502020204030204" pitchFamily="34" charset="0"/>
                <a:cs typeface="Arial" panose="020B0604020202020204" pitchFamily="34" charset="0"/>
              </a:rPr>
              <a:t>The Balance Sheet</a:t>
            </a:r>
          </a:p>
          <a:p>
            <a:pPr algn="l"/>
            <a:endParaRPr lang="en-GB" sz="2000" b="1" dirty="0">
              <a:solidFill>
                <a:srgbClr val="C00000"/>
              </a:solidFill>
              <a:latin typeface="Georgia" panose="02040502050405020303" pitchFamily="18" charset="0"/>
            </a:endParaRPr>
          </a:p>
        </p:txBody>
      </p:sp>
      <p:sp>
        <p:nvSpPr>
          <p:cNvPr id="7" name="Flecha: a la derecha 6">
            <a:extLst>
              <a:ext uri="{FF2B5EF4-FFF2-40B4-BE49-F238E27FC236}">
                <a16:creationId xmlns:a16="http://schemas.microsoft.com/office/drawing/2014/main" id="{13F66806-C85B-CC1B-284B-87F3B529F953}"/>
              </a:ext>
            </a:extLst>
          </p:cNvPr>
          <p:cNvSpPr/>
          <p:nvPr/>
        </p:nvSpPr>
        <p:spPr>
          <a:xfrm>
            <a:off x="4544086" y="4378960"/>
            <a:ext cx="965200" cy="589280"/>
          </a:xfrm>
          <a:prstGeom prst="rightArrow">
            <a:avLst/>
          </a:prstGeom>
          <a:solidFill>
            <a:schemeClr val="accent3">
              <a:lumMod val="60000"/>
              <a:lumOff val="40000"/>
            </a:schemeClr>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0676078"/>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EDBA79B-18F0-493D-84F6-EDB65A8D6B8A}"/>
              </a:ext>
            </a:extLst>
          </p:cNvPr>
          <p:cNvSpPr txBox="1">
            <a:spLocks/>
          </p:cNvSpPr>
          <p:nvPr/>
        </p:nvSpPr>
        <p:spPr>
          <a:xfrm>
            <a:off x="6669221" y="37183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27" name="Rectangle 4">
            <a:extLst>
              <a:ext uri="{FF2B5EF4-FFF2-40B4-BE49-F238E27FC236}">
                <a16:creationId xmlns:a16="http://schemas.microsoft.com/office/drawing/2014/main" id="{76800B38-5CD6-4BF3-9AA5-D0DCC5A19CA6}"/>
              </a:ext>
            </a:extLst>
          </p:cNvPr>
          <p:cNvSpPr/>
          <p:nvPr/>
        </p:nvSpPr>
        <p:spPr>
          <a:xfrm>
            <a:off x="711200" y="731801"/>
            <a:ext cx="7437896" cy="830997"/>
          </a:xfrm>
          <a:prstGeom prst="rect">
            <a:avLst/>
          </a:prstGeom>
        </p:spPr>
        <p:txBody>
          <a:bodyPr wrap="square">
            <a:spAutoFit/>
          </a:bodyPr>
          <a:lstStyle/>
          <a:p>
            <a:endParaRPr lang="en-US" sz="1200" dirty="0">
              <a:solidFill>
                <a:srgbClr val="444444"/>
              </a:solidFill>
              <a:latin typeface="Arial" panose="020B0604020202020204" pitchFamily="34" charset="0"/>
              <a:cs typeface="Arial" panose="020B0604020202020204" pitchFamily="34" charset="0"/>
            </a:endParaRPr>
          </a:p>
          <a:p>
            <a:r>
              <a:rPr lang="en-US" sz="1200" b="1" dirty="0">
                <a:solidFill>
                  <a:srgbClr val="444444"/>
                </a:solidFill>
                <a:latin typeface="Arial" panose="020B0604020202020204" pitchFamily="34" charset="0"/>
                <a:cs typeface="Arial" panose="020B0604020202020204" pitchFamily="34" charset="0"/>
              </a:rPr>
              <a:t>INDITEX: World’s largest fashion retailer with seven brands – Value for the Investors Nov 18, 2022 </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026" name="Picture 2" descr="Inditex">
            <a:hlinkClick r:id="rId2" tooltip="Inditex"/>
            <a:extLst>
              <a:ext uri="{FF2B5EF4-FFF2-40B4-BE49-F238E27FC236}">
                <a16:creationId xmlns:a16="http://schemas.microsoft.com/office/drawing/2014/main" id="{EE9597A1-242A-4C6F-9A66-8E29E9B9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51" y="0"/>
            <a:ext cx="1440956" cy="94902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0F51FF3D-93F4-4A52-B798-946A61B1516B}"/>
              </a:ext>
            </a:extLst>
          </p:cNvPr>
          <p:cNvSpPr txBox="1"/>
          <p:nvPr/>
        </p:nvSpPr>
        <p:spPr>
          <a:xfrm>
            <a:off x="6788494" y="2522865"/>
            <a:ext cx="2721204" cy="2862322"/>
          </a:xfrm>
          <a:prstGeom prst="rect">
            <a:avLst/>
          </a:prstGeom>
          <a:noFill/>
        </p:spPr>
        <p:txBody>
          <a:bodyPr wrap="square">
            <a:spAutoFit/>
          </a:bodyPr>
          <a:lstStyle/>
          <a:p>
            <a:pPr algn="l"/>
            <a:r>
              <a:rPr lang="en-US" sz="1200" b="1" dirty="0">
                <a:solidFill>
                  <a:srgbClr val="252525"/>
                </a:solidFill>
                <a:latin typeface="Arial" panose="020B0604020202020204" pitchFamily="34" charset="0"/>
                <a:cs typeface="Arial" panose="020B0604020202020204" pitchFamily="34" charset="0"/>
              </a:rPr>
              <a:t>Relevant N</a:t>
            </a:r>
            <a:r>
              <a:rPr lang="en-US" sz="1200" b="1" i="0" dirty="0">
                <a:solidFill>
                  <a:srgbClr val="252525"/>
                </a:solidFill>
                <a:effectLst/>
                <a:latin typeface="Arial" panose="020B0604020202020204" pitchFamily="34" charset="0"/>
                <a:cs typeface="Arial" panose="020B0604020202020204" pitchFamily="34" charset="0"/>
              </a:rPr>
              <a:t>ews:</a:t>
            </a:r>
          </a:p>
          <a:p>
            <a:pPr algn="l"/>
            <a:endParaRPr lang="en-US" sz="1200" b="1" dirty="0">
              <a:solidFill>
                <a:srgbClr val="252525"/>
              </a:solidFill>
              <a:latin typeface="Arial" panose="020B0604020202020204" pitchFamily="34" charset="0"/>
              <a:cs typeface="Arial" panose="020B0604020202020204" pitchFamily="34" charset="0"/>
            </a:endParaRPr>
          </a:p>
          <a:p>
            <a:pPr algn="l"/>
            <a:r>
              <a:rPr lang="en-US" sz="1200" b="1" i="0" dirty="0">
                <a:solidFill>
                  <a:srgbClr val="252525"/>
                </a:solidFill>
                <a:effectLst/>
                <a:latin typeface="Arial" panose="020B0604020202020204" pitchFamily="34" charset="0"/>
                <a:cs typeface="Arial" panose="020B0604020202020204" pitchFamily="34" charset="0"/>
              </a:rPr>
              <a:t>Inditex falls sharply on the stock market due to its exposure to Russia </a:t>
            </a:r>
            <a:r>
              <a:rPr lang="en-US" sz="1200" b="0" i="1" dirty="0">
                <a:solidFill>
                  <a:srgbClr val="898989"/>
                </a:solidFill>
                <a:effectLst/>
                <a:latin typeface="Arial" panose="020B0604020202020204" pitchFamily="34" charset="0"/>
                <a:cs typeface="Arial" panose="020B0604020202020204" pitchFamily="34" charset="0"/>
              </a:rPr>
              <a:t>CE </a:t>
            </a:r>
            <a:r>
              <a:rPr lang="en-US" sz="1200" b="0" i="1" dirty="0" err="1">
                <a:solidFill>
                  <a:srgbClr val="898989"/>
                </a:solidFill>
                <a:effectLst/>
                <a:latin typeface="Arial" panose="020B0604020202020204" pitchFamily="34" charset="0"/>
                <a:cs typeface="Arial" panose="020B0604020202020204" pitchFamily="34" charset="0"/>
              </a:rPr>
              <a:t>Noticias</a:t>
            </a:r>
            <a:r>
              <a:rPr lang="en-US" sz="1200" b="0" i="1" dirty="0">
                <a:solidFill>
                  <a:srgbClr val="898989"/>
                </a:solidFill>
                <a:effectLst/>
                <a:latin typeface="Arial" panose="020B0604020202020204" pitchFamily="34" charset="0"/>
                <a:cs typeface="Arial" panose="020B0604020202020204" pitchFamily="34" charset="0"/>
              </a:rPr>
              <a:t> </a:t>
            </a:r>
            <a:r>
              <a:rPr lang="en-US" sz="1200" b="0" i="1" dirty="0" err="1">
                <a:solidFill>
                  <a:srgbClr val="898989"/>
                </a:solidFill>
                <a:effectLst/>
                <a:latin typeface="Arial" panose="020B0604020202020204" pitchFamily="34" charset="0"/>
                <a:cs typeface="Arial" panose="020B0604020202020204" pitchFamily="34" charset="0"/>
              </a:rPr>
              <a:t>Financieras</a:t>
            </a:r>
            <a:r>
              <a:rPr lang="en-US" sz="1200" b="0" i="1" dirty="0">
                <a:solidFill>
                  <a:srgbClr val="898989"/>
                </a:solidFill>
                <a:effectLst/>
                <a:latin typeface="Arial" panose="020B0604020202020204" pitchFamily="34" charset="0"/>
                <a:cs typeface="Arial" panose="020B0604020202020204" pitchFamily="34" charset="0"/>
              </a:rPr>
              <a:t> (Latin America)</a:t>
            </a:r>
          </a:p>
          <a:p>
            <a:pPr algn="l"/>
            <a:endParaRPr lang="en-US" sz="1200" b="0" i="0" dirty="0">
              <a:solidFill>
                <a:srgbClr val="898989"/>
              </a:solidFill>
              <a:effectLst/>
              <a:latin typeface="Arial" panose="020B0604020202020204" pitchFamily="34" charset="0"/>
              <a:cs typeface="Arial" panose="020B0604020202020204" pitchFamily="34" charset="0"/>
            </a:endParaRPr>
          </a:p>
          <a:p>
            <a:pPr algn="l"/>
            <a:r>
              <a:rPr lang="en-US" sz="1200" b="0" i="0" dirty="0">
                <a:solidFill>
                  <a:srgbClr val="222222"/>
                </a:solidFill>
                <a:effectLst/>
                <a:latin typeface="Arial" panose="020B0604020202020204" pitchFamily="34" charset="0"/>
                <a:cs typeface="Arial" panose="020B0604020202020204" pitchFamily="34" charset="0"/>
              </a:rPr>
              <a:t>Inditex, Zara’s parent company, </a:t>
            </a:r>
            <a:r>
              <a:rPr lang="en-US" sz="1200" b="1" i="0" dirty="0">
                <a:solidFill>
                  <a:srgbClr val="222222"/>
                </a:solidFill>
                <a:effectLst/>
                <a:latin typeface="Arial" panose="020B0604020202020204" pitchFamily="34" charset="0"/>
                <a:cs typeface="Arial" panose="020B0604020202020204" pitchFamily="34" charset="0"/>
              </a:rPr>
              <a:t>recorded losses of 5% in the Ibex 35</a:t>
            </a:r>
            <a:r>
              <a:rPr lang="en-US" sz="1200" b="0" i="0" dirty="0">
                <a:solidFill>
                  <a:srgbClr val="222222"/>
                </a:solidFill>
                <a:effectLst/>
                <a:latin typeface="Arial" panose="020B0604020202020204" pitchFamily="34" charset="0"/>
                <a:cs typeface="Arial" panose="020B0604020202020204" pitchFamily="34" charset="0"/>
              </a:rPr>
              <a:t> due to its high exposure in Russia and Ukraine. The Spanish textile company has 606 stores in both countries for all its brands, which represents 9.1% of its total business.</a:t>
            </a:r>
          </a:p>
        </p:txBody>
      </p:sp>
      <p:pic>
        <p:nvPicPr>
          <p:cNvPr id="9" name="Imagen 8">
            <a:extLst>
              <a:ext uri="{FF2B5EF4-FFF2-40B4-BE49-F238E27FC236}">
                <a16:creationId xmlns:a16="http://schemas.microsoft.com/office/drawing/2014/main" id="{96D57635-5917-231D-F304-9F67B03C8A09}"/>
              </a:ext>
            </a:extLst>
          </p:cNvPr>
          <p:cNvPicPr>
            <a:picLocks noChangeAspect="1"/>
          </p:cNvPicPr>
          <p:nvPr/>
        </p:nvPicPr>
        <p:blipFill>
          <a:blip r:embed="rId4"/>
          <a:stretch>
            <a:fillRect/>
          </a:stretch>
        </p:blipFill>
        <p:spPr>
          <a:xfrm>
            <a:off x="826037" y="1330885"/>
            <a:ext cx="5656995" cy="4451525"/>
          </a:xfrm>
          <a:prstGeom prst="rect">
            <a:avLst/>
          </a:prstGeom>
        </p:spPr>
      </p:pic>
      <p:sp>
        <p:nvSpPr>
          <p:cNvPr id="11" name="Elipse 10">
            <a:extLst>
              <a:ext uri="{FF2B5EF4-FFF2-40B4-BE49-F238E27FC236}">
                <a16:creationId xmlns:a16="http://schemas.microsoft.com/office/drawing/2014/main" id="{2CE79C39-1445-52FF-DDCC-399284F9C16D}"/>
              </a:ext>
            </a:extLst>
          </p:cNvPr>
          <p:cNvSpPr/>
          <p:nvPr/>
        </p:nvSpPr>
        <p:spPr>
          <a:xfrm>
            <a:off x="4500880" y="2865120"/>
            <a:ext cx="1696720" cy="180848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172489"/>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390DB85-27F1-4071-9223-E3DB3113269D}"/>
              </a:ext>
            </a:extLst>
          </p:cNvPr>
          <p:cNvSpPr/>
          <p:nvPr/>
        </p:nvSpPr>
        <p:spPr>
          <a:xfrm>
            <a:off x="789978" y="1294276"/>
            <a:ext cx="8326044" cy="306109"/>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ítulo 1">
            <a:extLst>
              <a:ext uri="{FF2B5EF4-FFF2-40B4-BE49-F238E27FC236}">
                <a16:creationId xmlns:a16="http://schemas.microsoft.com/office/drawing/2014/main" id="{5EF1D753-BFDA-5364-5F57-834AA24C5147}"/>
              </a:ext>
            </a:extLst>
          </p:cNvPr>
          <p:cNvSpPr txBox="1">
            <a:spLocks/>
          </p:cNvSpPr>
          <p:nvPr/>
        </p:nvSpPr>
        <p:spPr>
          <a:xfrm>
            <a:off x="789978" y="851466"/>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endParaRPr lang="en-GB" sz="1600" b="1" dirty="0">
              <a:solidFill>
                <a:srgbClr val="90292A"/>
              </a:solidFill>
              <a:latin typeface="Georgia" panose="02040502050405020303" pitchFamily="18" charset="0"/>
            </a:endParaRPr>
          </a:p>
        </p:txBody>
      </p:sp>
      <p:sp>
        <p:nvSpPr>
          <p:cNvPr id="3" name="Título 1">
            <a:extLst>
              <a:ext uri="{FF2B5EF4-FFF2-40B4-BE49-F238E27FC236}">
                <a16:creationId xmlns:a16="http://schemas.microsoft.com/office/drawing/2014/main" id="{4789B57A-3F4D-451C-F3F6-551582F779E3}"/>
              </a:ext>
            </a:extLst>
          </p:cNvPr>
          <p:cNvSpPr txBox="1">
            <a:spLocks/>
          </p:cNvSpPr>
          <p:nvPr/>
        </p:nvSpPr>
        <p:spPr>
          <a:xfrm>
            <a:off x="6933381" y="233629"/>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4" name="Rectangle 3">
            <a:extLst>
              <a:ext uri="{FF2B5EF4-FFF2-40B4-BE49-F238E27FC236}">
                <a16:creationId xmlns:a16="http://schemas.microsoft.com/office/drawing/2014/main" id="{935A6696-5A06-A905-DCE9-6251FD5F12C8}"/>
              </a:ext>
            </a:extLst>
          </p:cNvPr>
          <p:cNvSpPr/>
          <p:nvPr/>
        </p:nvSpPr>
        <p:spPr>
          <a:xfrm>
            <a:off x="821710" y="1738377"/>
            <a:ext cx="8262579" cy="353943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Financial statements are written records that convey the business activities and the financial performance of a company.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They corporate annual report contains four basic financial statements available from several sources like regulators SEC, CNMV, Financial Conduct Authority or their own websites.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Most of the business required those statements to be audited by external auditors, government agents, or other bodies to ensure accuracy and for regulatory, tax, financing, or investing purposes.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Financial statements included:</a:t>
            </a:r>
          </a:p>
          <a:p>
            <a:endParaRPr lang="en-US" sz="14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The balance sheet or statement of financial position shows the financial position: assets, liabilities, and stockholders' equity-of the firm on a particular date.</a:t>
            </a:r>
          </a:p>
          <a:p>
            <a:pPr marL="800100" lvl="1" indent="-342900">
              <a:buFont typeface="+mj-lt"/>
              <a:buAutoNum type="arabicPeriod"/>
            </a:pPr>
            <a:endParaRPr lang="en-US" sz="14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The income statement presents the results of operations: revenues, expenses, net profit or loss, and net profit or loss per share-for the accounting period.</a:t>
            </a:r>
          </a:p>
        </p:txBody>
      </p:sp>
    </p:spTree>
    <p:extLst>
      <p:ext uri="{BB962C8B-B14F-4D97-AF65-F5344CB8AC3E}">
        <p14:creationId xmlns:p14="http://schemas.microsoft.com/office/powerpoint/2010/main" val="4477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tex">
            <a:hlinkClick r:id="rId2" tooltip="Inditex"/>
            <a:extLst>
              <a:ext uri="{FF2B5EF4-FFF2-40B4-BE49-F238E27FC236}">
                <a16:creationId xmlns:a16="http://schemas.microsoft.com/office/drawing/2014/main" id="{EE9597A1-242A-4C6F-9A66-8E29E9B9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42" y="5908980"/>
            <a:ext cx="1440956" cy="9490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B38EB99-3129-A2C4-BD6F-AD25884BC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6860"/>
            <a:ext cx="9906000" cy="5858180"/>
          </a:xfrm>
          <a:prstGeom prst="rect">
            <a:avLst/>
          </a:prstGeom>
          <a:solidFill>
            <a:schemeClr val="bg1"/>
          </a:solidFill>
        </p:spPr>
      </p:pic>
    </p:spTree>
    <p:extLst>
      <p:ext uri="{BB962C8B-B14F-4D97-AF65-F5344CB8AC3E}">
        <p14:creationId xmlns:p14="http://schemas.microsoft.com/office/powerpoint/2010/main" val="873954902"/>
      </p:ext>
    </p:extLst>
  </p:cSld>
  <p:clrMapOvr>
    <a:masterClrMapping/>
  </p:clrMapOvr>
  <mc:AlternateContent xmlns:mc="http://schemas.openxmlformats.org/markup-compatibility/2006" xmlns:p14="http://schemas.microsoft.com/office/powerpoint/2010/main">
    <mc:Choice Requires="p14">
      <p:transition spd="slow" p14:dur="2000" advTm="82272"/>
    </mc:Choice>
    <mc:Fallback xmlns="">
      <p:transition spd="slow" advTm="82272"/>
    </mc:Fallback>
  </mc:AlternateContent>
  <p:extLst>
    <p:ext uri="{3A86A75C-4F4B-4683-9AE1-C65F6400EC91}">
      <p14:laserTraceLst xmlns:p14="http://schemas.microsoft.com/office/powerpoint/2010/main">
        <p14:tracePtLst>
          <p14:tracePt t="1160" x="4171950" y="4827588"/>
          <p14:tracePt t="1168" x="4094163" y="4843463"/>
          <p14:tracePt t="1174" x="4035425" y="4852988"/>
          <p14:tracePt t="1182" x="4027488" y="4852988"/>
          <p14:tracePt t="1190" x="4027488" y="4843463"/>
          <p14:tracePt t="1198" x="4035425" y="4827588"/>
          <p14:tracePt t="1265" x="3992563" y="4827588"/>
          <p14:tracePt t="1272" x="3916363" y="4827588"/>
          <p14:tracePt t="1280" x="3848100" y="4827588"/>
          <p14:tracePt t="1289" x="3763963" y="4827588"/>
          <p14:tracePt t="1296" x="3670300" y="4827588"/>
          <p14:tracePt t="1306" x="3619500" y="4827588"/>
          <p14:tracePt t="1313" x="3525838" y="4802188"/>
          <p14:tracePt t="1320" x="3440113" y="4792663"/>
          <p14:tracePt t="1328" x="3363913" y="4775200"/>
          <p14:tracePt t="1334" x="3305175" y="4767263"/>
          <p14:tracePt t="1343" x="3244850" y="4741863"/>
          <p14:tracePt t="1350" x="3186113" y="4724400"/>
          <p14:tracePt t="1358" x="3125788" y="4699000"/>
          <p14:tracePt t="1366" x="3092450" y="4683125"/>
          <p14:tracePt t="1375" x="3059113" y="4673600"/>
          <p14:tracePt t="1382" x="3033713" y="4657725"/>
          <p14:tracePt t="1390" x="2998788" y="4630738"/>
          <p14:tracePt t="1398" x="2940050" y="4572000"/>
          <p14:tracePt t="1407" x="2879725" y="4503738"/>
          <p14:tracePt t="1412" x="2795588" y="4410075"/>
          <p14:tracePt t="1420" x="2701925" y="4300538"/>
          <p14:tracePt t="1428" x="2590800" y="4206875"/>
          <p14:tracePt t="1436" x="2497138" y="4113213"/>
          <p14:tracePt t="1444" x="2405063" y="4044950"/>
          <p14:tracePt t="1452" x="2319338" y="4002088"/>
          <p14:tracePt t="1460" x="2243138" y="3943350"/>
          <p14:tracePt t="1468" x="2157413" y="3875088"/>
          <p14:tracePt t="1477" x="2098675" y="3806825"/>
          <p14:tracePt t="1484" x="2030413" y="3748088"/>
          <p14:tracePt t="1490" x="1962150" y="3687763"/>
          <p14:tracePt t="1498" x="1893888" y="3629025"/>
          <p14:tracePt t="1506" x="1835150" y="3560763"/>
          <p14:tracePt t="1514" x="1766888" y="3492500"/>
          <p14:tracePt t="1523" x="1724025" y="3424238"/>
          <p14:tracePt t="1530" x="1682750" y="3365500"/>
          <p14:tracePt t="1538" x="1639888" y="3297238"/>
          <p14:tracePt t="1546" x="1604963" y="3238500"/>
          <p14:tracePt t="1555" x="1571625" y="3178175"/>
          <p14:tracePt t="1562" x="1528763" y="3109913"/>
          <p14:tracePt t="1567" x="1503363" y="3076575"/>
          <p14:tracePt t="1577" x="1477963" y="3025775"/>
          <p14:tracePt t="1584" x="1460500" y="2990850"/>
          <p14:tracePt t="1592" x="1435100" y="2957513"/>
          <p14:tracePt t="1600" x="1419225" y="2922588"/>
          <p14:tracePt t="1609" x="1409700" y="2906713"/>
          <p14:tracePt t="1616" x="1393825" y="2881313"/>
          <p14:tracePt t="1624" x="1376363" y="2863850"/>
          <p14:tracePt t="1632" x="1368425" y="2855913"/>
          <p14:tracePt t="1638" x="1368425" y="2846388"/>
          <p14:tracePt t="1646" x="1358900" y="2830513"/>
          <p14:tracePt t="1657" x="1358900" y="2820988"/>
          <p14:tracePt t="1664" x="1358900" y="2805113"/>
          <p14:tracePt t="1670" x="1358900" y="2787650"/>
          <p14:tracePt t="1678" x="1358900" y="2778125"/>
          <p14:tracePt t="1686" x="1358900" y="2762250"/>
          <p14:tracePt t="1702" x="1358900" y="2744788"/>
          <p14:tracePt t="1711" x="1368425" y="2727325"/>
          <p14:tracePt t="1716" x="1376363" y="2719388"/>
          <p14:tracePt t="1724" x="1393825" y="2701925"/>
          <p14:tracePt t="1732" x="1401763" y="2686050"/>
          <p14:tracePt t="1740" x="1409700" y="2668588"/>
          <p14:tracePt t="1748" x="1427163" y="2660650"/>
          <p14:tracePt t="1757" x="1435100" y="2643188"/>
          <p14:tracePt t="1764" x="1452563" y="2625725"/>
          <p14:tracePt t="1772" x="1452563" y="2608263"/>
          <p14:tracePt t="1780" x="1460500" y="2600325"/>
          <p14:tracePt t="1790" x="1460500" y="2592388"/>
          <p14:tracePt t="1795" x="1460500" y="2582863"/>
          <p14:tracePt t="1802" x="1470025" y="2582863"/>
          <p14:tracePt t="1811" x="1470025" y="2574925"/>
          <p14:tracePt t="1818" x="1487488" y="2557463"/>
          <p14:tracePt t="1827" x="1487488" y="2549525"/>
          <p14:tracePt t="1834" x="1495425" y="2532063"/>
          <p14:tracePt t="1842" x="1512888" y="2524125"/>
          <p14:tracePt t="1850" x="1528763" y="2516188"/>
          <p14:tracePt t="1858" x="1538288" y="2498725"/>
          <p14:tracePt t="1866" x="1546225" y="2489200"/>
          <p14:tracePt t="1872" x="1563688" y="2473325"/>
          <p14:tracePt t="1880" x="1579563" y="2455863"/>
          <p14:tracePt t="1891" x="1597025" y="2438400"/>
          <p14:tracePt t="1897" x="1604963" y="2430463"/>
          <p14:tracePt t="1906" x="1622425" y="2422525"/>
          <p14:tracePt t="1912" x="1639888" y="2413000"/>
          <p14:tracePt t="1920" x="1657350" y="2397125"/>
          <p14:tracePt t="1928" x="1665288" y="2379663"/>
          <p14:tracePt t="1936" x="1682750" y="2371725"/>
          <p14:tracePt t="1944" x="1698625" y="2354263"/>
          <p14:tracePt t="1950" x="1724025" y="2336800"/>
          <p14:tracePt t="1958" x="1749425" y="2319338"/>
          <p14:tracePt t="1966" x="1766888" y="2311400"/>
          <p14:tracePt t="1976" x="1801813" y="2293938"/>
          <p14:tracePt t="1982" x="1835150" y="2286000"/>
          <p14:tracePt t="1991" x="1885950" y="2278063"/>
          <p14:tracePt t="1998" x="1911350" y="2268538"/>
          <p14:tracePt t="2006" x="1946275" y="2260600"/>
          <p14:tracePt t="2014" x="1987550" y="2260600"/>
          <p14:tracePt t="2023" x="2047875" y="2260600"/>
          <p14:tracePt t="2028" x="2090738" y="2260600"/>
          <p14:tracePt t="2035" x="2149475" y="2260600"/>
          <p14:tracePt t="2045" x="2208213" y="2260600"/>
          <p14:tracePt t="2052" x="2251075" y="2260600"/>
          <p14:tracePt t="2061" x="2311400" y="2260600"/>
          <p14:tracePt t="2068" x="2352675" y="2260600"/>
          <p14:tracePt t="2077" x="2387600" y="2260600"/>
          <p14:tracePt t="2084" x="2420938" y="2260600"/>
          <p14:tracePt t="2094" x="2430463" y="2260600"/>
          <p14:tracePt t="2098" x="2446338" y="2260600"/>
          <p14:tracePt t="2106" x="2455863" y="2260600"/>
          <p14:tracePt t="2114" x="2471738" y="2260600"/>
          <p14:tracePt t="2122" x="2489200" y="2260600"/>
          <p14:tracePt t="2130" x="2497138" y="2260600"/>
          <p14:tracePt t="2139" x="2514600" y="2260600"/>
          <p14:tracePt t="2146" x="2522538" y="2260600"/>
          <p14:tracePt t="2155" x="2540000" y="2260600"/>
          <p14:tracePt t="2161" x="2565400" y="2260600"/>
          <p14:tracePt t="2173" x="2574925" y="2260600"/>
          <p14:tracePt t="2176" x="2590800" y="2268538"/>
          <p14:tracePt t="2183" x="2608263" y="2278063"/>
          <p14:tracePt t="2194" x="2616200" y="2286000"/>
          <p14:tracePt t="2200" x="2641600" y="2286000"/>
          <p14:tracePt t="2208" x="2667000" y="2293938"/>
          <p14:tracePt t="2215" x="2692400" y="2311400"/>
          <p14:tracePt t="2224" x="2727325" y="2319338"/>
          <p14:tracePt t="2232" x="2744788" y="2336800"/>
          <p14:tracePt t="2239" x="2778125" y="2344738"/>
          <p14:tracePt t="2248" x="2803525" y="2362200"/>
          <p14:tracePt t="2255" x="2836863" y="2379663"/>
          <p14:tracePt t="2261" x="2862263" y="2397125"/>
          <p14:tracePt t="2269" x="2879725" y="2413000"/>
          <p14:tracePt t="2280" x="2914650" y="2430463"/>
          <p14:tracePt t="2285" x="2922588" y="2438400"/>
          <p14:tracePt t="2293" x="2940050" y="2455863"/>
          <p14:tracePt t="2301" x="2965450" y="2473325"/>
          <p14:tracePt t="2310" x="2981325" y="2481263"/>
          <p14:tracePt t="2317" x="2990850" y="2489200"/>
          <p14:tracePt t="2328" x="3006725" y="2498725"/>
          <p14:tracePt t="2333" x="3024188" y="2516188"/>
          <p14:tracePt t="2339" x="3041650" y="2532063"/>
          <p14:tracePt t="2347" x="3049588" y="2549525"/>
          <p14:tracePt t="2355" x="3067050" y="2566988"/>
          <p14:tracePt t="2363" x="3084513" y="2574925"/>
          <p14:tracePt t="2372" x="3100388" y="2582863"/>
          <p14:tracePt t="2380" x="3109913" y="2600325"/>
          <p14:tracePt t="2388" x="3125788" y="2617788"/>
          <p14:tracePt t="2395" x="3143250" y="2633663"/>
          <p14:tracePt t="2405" x="3160713" y="2643188"/>
          <p14:tracePt t="2410" x="3178175" y="2660650"/>
          <p14:tracePt t="2418" x="3186113" y="2676525"/>
          <p14:tracePt t="2426" x="3203575" y="2701925"/>
          <p14:tracePt t="2434" x="3219450" y="2727325"/>
          <p14:tracePt t="2442" x="3236913" y="2744788"/>
          <p14:tracePt t="2450" x="3254375" y="2770188"/>
          <p14:tracePt t="2458" x="3270250" y="2795588"/>
          <p14:tracePt t="2466" x="3279775" y="2813050"/>
          <p14:tracePt t="2474" x="3295650" y="2830513"/>
          <p14:tracePt t="2484" x="3313113" y="2846388"/>
          <p14:tracePt t="2488" x="3330575" y="2881313"/>
          <p14:tracePt t="2496" x="3348038" y="2897188"/>
          <p14:tracePt t="2505" x="3363913" y="2922588"/>
          <p14:tracePt t="2511" x="3381375" y="2940050"/>
          <p14:tracePt t="2520" x="3381375" y="2949575"/>
          <p14:tracePt t="2528" x="3398838" y="2965450"/>
          <p14:tracePt t="2536" x="3414713" y="2990850"/>
          <p14:tracePt t="2545" x="3432175" y="3016250"/>
          <p14:tracePt t="2552" x="3449638" y="3033713"/>
          <p14:tracePt t="2561" x="3465513" y="3067050"/>
          <p14:tracePt t="2566" x="3482975" y="3084513"/>
          <p14:tracePt t="2574" x="3492500" y="3101975"/>
          <p14:tracePt t="2582" x="3508375" y="3135313"/>
          <p14:tracePt t="2590" x="3517900" y="3152775"/>
          <p14:tracePt t="2598" x="3525838" y="3178175"/>
          <p14:tracePt t="2607" x="3543300" y="3186113"/>
          <p14:tracePt t="2614" x="3551238" y="3211513"/>
          <p14:tracePt t="2623" x="3559175" y="3238500"/>
          <p14:tracePt t="2630" x="3568700" y="3263900"/>
          <p14:tracePt t="2640" x="3576638" y="3289300"/>
          <p14:tracePt t="2645" x="3594100" y="3330575"/>
          <p14:tracePt t="2653" x="3602038" y="3355975"/>
          <p14:tracePt t="2662" x="3619500" y="3382963"/>
          <p14:tracePt t="2668" x="3627438" y="3416300"/>
          <p14:tracePt t="2676" x="3652838" y="3467100"/>
          <p14:tracePt t="2684" x="3670300" y="3527425"/>
          <p14:tracePt t="2693" x="3695700" y="3586163"/>
          <p14:tracePt t="2702" x="3713163" y="3662363"/>
          <p14:tracePt t="2709" x="3729038" y="3722688"/>
          <p14:tracePt t="2716" x="3754438" y="3781425"/>
          <p14:tracePt t="2723" x="3771900" y="3849688"/>
          <p14:tracePt t="2730" x="3797300" y="3908425"/>
          <p14:tracePt t="2740" x="3814763" y="3968750"/>
          <p14:tracePt t="2746" x="3832225" y="4027488"/>
          <p14:tracePt t="2756" x="3848100" y="4087813"/>
          <p14:tracePt t="2762" x="3857625" y="4146550"/>
          <p14:tracePt t="2770" x="3873500" y="4206875"/>
          <p14:tracePt t="2780" x="3883025" y="4265613"/>
          <p14:tracePt t="2786" x="3898900" y="4341813"/>
          <p14:tracePt t="2795" x="3898900" y="4402138"/>
          <p14:tracePt t="2800" x="3898900" y="4460875"/>
          <p14:tracePt t="2808" x="3908425" y="4521200"/>
          <p14:tracePt t="2816" x="3908425" y="4572000"/>
          <p14:tracePt t="2824" x="3916363" y="4630738"/>
          <p14:tracePt t="2832" x="3924300" y="4708525"/>
          <p14:tracePt t="2840" x="3924300" y="4767263"/>
          <p14:tracePt t="2848" x="3933825" y="4827588"/>
          <p14:tracePt t="2856" x="3933825" y="4886325"/>
          <p14:tracePt t="2864" x="3933825" y="4937125"/>
          <p14:tracePt t="2873" x="3933825" y="5013325"/>
          <p14:tracePt t="2879" x="3951288" y="5081588"/>
          <p14:tracePt t="2886" x="3959225" y="5141913"/>
          <p14:tracePt t="2894" x="3959225" y="5200650"/>
          <p14:tracePt t="2902" x="3959225" y="5260975"/>
          <p14:tracePt t="2910" x="3959225" y="5319713"/>
          <p14:tracePt t="2918" x="3959225" y="5362575"/>
          <p14:tracePt t="2927" x="3959225" y="5405438"/>
          <p14:tracePt t="2934" x="3951288" y="5456238"/>
          <p14:tracePt t="2944" x="3924300" y="5497513"/>
          <p14:tracePt t="2950" x="3908425" y="5549900"/>
          <p14:tracePt t="2956" x="3890963" y="5583238"/>
          <p14:tracePt t="2973" x="3857625" y="5684838"/>
          <p14:tracePt t="2980" x="3832225" y="5727700"/>
          <p14:tracePt t="2989" x="3814763" y="5761038"/>
          <p14:tracePt t="2996" x="3797300" y="5829300"/>
          <p14:tracePt t="3005" x="3771900" y="5889625"/>
          <p14:tracePt t="3012" x="3738563" y="5940425"/>
          <p14:tracePt t="3020" x="3695700" y="5991225"/>
          <p14:tracePt t="3029" x="3662363" y="6042025"/>
          <p14:tracePt t="3034" x="3627438" y="6076950"/>
          <p14:tracePt t="3043" x="3584575" y="6118225"/>
          <p14:tracePt t="3050" x="3551238" y="6153150"/>
          <p14:tracePt t="3058" x="3525838" y="6178550"/>
          <p14:tracePt t="3066" x="3482975" y="6203950"/>
          <p14:tracePt t="3074" x="3449638" y="6221413"/>
          <p14:tracePt t="3082" x="3414713" y="6254750"/>
          <p14:tracePt t="3090" x="3363913" y="6272213"/>
          <p14:tracePt t="3098" x="3321050" y="6288088"/>
          <p14:tracePt t="3106" x="3287713" y="6305550"/>
          <p14:tracePt t="3114" x="3244850" y="6323013"/>
          <p14:tracePt t="3120" x="3203575" y="6348413"/>
          <p14:tracePt t="3128" x="3168650" y="6365875"/>
          <p14:tracePt t="3136" x="3117850" y="6381750"/>
          <p14:tracePt t="3145" x="3059113" y="6399213"/>
          <p14:tracePt t="3152" x="2998788" y="6424613"/>
          <p14:tracePt t="3160" x="2922588" y="6442075"/>
          <p14:tracePt t="3168" x="2862263" y="6467475"/>
          <p14:tracePt t="3178" x="2786063" y="6483350"/>
          <p14:tracePt t="3184" x="2709863" y="6510338"/>
          <p14:tracePt t="3189" x="2651125" y="6526213"/>
          <p14:tracePt t="3200" x="2574925" y="6526213"/>
          <p14:tracePt t="3205" x="2506663" y="6526213"/>
          <p14:tracePt t="3214" x="2430463" y="6526213"/>
          <p14:tracePt t="3222" x="2362200" y="6510338"/>
          <p14:tracePt t="3230" x="2286000" y="6500813"/>
          <p14:tracePt t="3239" x="2200275" y="6483350"/>
          <p14:tracePt t="3246" x="2141538" y="6457950"/>
          <p14:tracePt t="3255" x="2047875" y="6442075"/>
          <p14:tracePt t="3262" x="1979613" y="6416675"/>
          <p14:tracePt t="3268" x="1911350" y="6381750"/>
          <p14:tracePt t="3277" x="1852613" y="6338888"/>
          <p14:tracePt t="3284" x="1784350" y="6280150"/>
          <p14:tracePt t="3292" x="1741488" y="6203950"/>
          <p14:tracePt t="3300" x="1716088" y="6084888"/>
          <p14:tracePt t="3312" x="1673225" y="5821363"/>
          <p14:tracePt t="3320" x="1647825" y="5626100"/>
          <p14:tracePt t="3328" x="1622425" y="5464175"/>
          <p14:tracePt t="3334" x="1604963" y="5327650"/>
          <p14:tracePt t="3342" x="1604963" y="5183188"/>
          <p14:tracePt t="3350" x="1614488" y="5038725"/>
          <p14:tracePt t="3358" x="1614488" y="4903788"/>
          <p14:tracePt t="3366" x="1614488" y="4749800"/>
          <p14:tracePt t="3374" x="1622425" y="4605338"/>
          <p14:tracePt t="3382" x="1631950" y="4460875"/>
          <p14:tracePt t="3390" x="1647825" y="4325938"/>
          <p14:tracePt t="3398" x="1647825" y="4197350"/>
          <p14:tracePt t="3405" x="1647825" y="4070350"/>
          <p14:tracePt t="3414" x="1673225" y="3951288"/>
          <p14:tracePt t="3420" x="1682750" y="3867150"/>
          <p14:tracePt t="3428" x="1690688" y="3781425"/>
          <p14:tracePt t="3436" x="1716088" y="3705225"/>
          <p14:tracePt t="3444" x="1716088" y="3636963"/>
          <p14:tracePt t="3452" x="1724025" y="3578225"/>
          <p14:tracePt t="3460" x="1724025" y="3535363"/>
          <p14:tracePt t="3468" x="1733550" y="3502025"/>
          <p14:tracePt t="3476" x="1733550" y="3467100"/>
          <p14:tracePt t="3484" x="1733550" y="3441700"/>
          <p14:tracePt t="3495" x="1741488" y="3424238"/>
          <p14:tracePt t="3498" x="1749425" y="3398838"/>
          <p14:tracePt t="3506" x="1758950" y="3382963"/>
          <p14:tracePt t="3514" x="1774825" y="3365500"/>
          <p14:tracePt t="3522" x="1792288" y="3355975"/>
          <p14:tracePt t="3530" x="1809750" y="3330575"/>
          <p14:tracePt t="3540" x="1827213" y="3314700"/>
          <p14:tracePt t="3546" x="1835150" y="3297238"/>
          <p14:tracePt t="3556" x="1852613" y="3279775"/>
          <p14:tracePt t="3562" x="1868488" y="3271838"/>
          <p14:tracePt t="3569" x="1885950" y="3263900"/>
          <p14:tracePt t="3577" x="1893888" y="3254375"/>
          <p14:tracePt t="3584" x="1911350" y="3238500"/>
          <p14:tracePt t="3592" x="1919288" y="3228975"/>
          <p14:tracePt t="3600" x="1928813" y="3228975"/>
          <p14:tracePt t="4287" x="1928813" y="3246438"/>
          <p14:tracePt t="4302" x="1928813" y="3263900"/>
          <p14:tracePt t="4311" x="1928813" y="3271838"/>
          <p14:tracePt t="4318" x="1928813" y="3289300"/>
          <p14:tracePt t="4326" x="1928813" y="3305175"/>
          <p14:tracePt t="4334" x="1928813" y="3314700"/>
          <p14:tracePt t="4343" x="1928813" y="3330575"/>
          <p14:tracePt t="4348" x="1928813" y="3348038"/>
          <p14:tracePt t="4356" x="1928813" y="3355975"/>
          <p14:tracePt t="4364" x="1928813" y="3373438"/>
          <p14:tracePt t="4372" x="1928813" y="3382963"/>
          <p14:tracePt t="4388" x="1928813" y="3390900"/>
          <p14:tracePt t="4396" x="1928813" y="3398838"/>
          <p14:tracePt t="6143" x="1928813" y="3416300"/>
          <p14:tracePt t="6146" x="1928813" y="3424238"/>
          <p14:tracePt t="6155" x="1928813" y="3433763"/>
          <p14:tracePt t="6162" x="1928813" y="3441700"/>
          <p14:tracePt t="6170" x="1928813" y="3449638"/>
          <p14:tracePt t="6179" x="1928813" y="3459163"/>
          <p14:tracePt t="6186" x="1928813" y="3475038"/>
          <p14:tracePt t="6194" x="1928813" y="3484563"/>
          <p14:tracePt t="6202" x="1928813" y="3492500"/>
          <p14:tracePt t="6210" x="1928813" y="3502025"/>
          <p14:tracePt t="6224" x="1936750" y="3509963"/>
          <p14:tracePt t="6232" x="1936750" y="3517900"/>
          <p14:tracePt t="6248" x="1936750" y="3527425"/>
          <p14:tracePt t="6256" x="1936750" y="3535363"/>
          <p14:tracePt t="6263" x="1936750" y="3543300"/>
          <p14:tracePt t="6279" x="1946275" y="3552825"/>
          <p14:tracePt t="6289" x="1946275" y="3560763"/>
          <p14:tracePt t="6302" x="1946275" y="3568700"/>
          <p14:tracePt t="6310" x="1946275" y="3578225"/>
          <p14:tracePt t="6318" x="1946275" y="3586163"/>
          <p14:tracePt t="6343" x="1946275" y="3594100"/>
          <p14:tracePt t="6350" x="1946275" y="3611563"/>
          <p14:tracePt t="6366" x="1946275" y="3619500"/>
          <p14:tracePt t="6372" x="1946275" y="3629025"/>
          <p14:tracePt t="6388" x="1946275" y="3646488"/>
          <p14:tracePt t="6395" x="1946275" y="3654425"/>
          <p14:tracePt t="6412" x="1946275" y="3671888"/>
          <p14:tracePt t="6420" x="1946275" y="3679825"/>
          <p14:tracePt t="6440" x="1946275" y="3687763"/>
          <p14:tracePt t="6462" x="1946275" y="3697288"/>
          <p14:tracePt t="6716" x="1946275" y="3705225"/>
          <p14:tracePt t="6728" x="1946275" y="3713163"/>
          <p14:tracePt t="6736" x="1946275" y="3722688"/>
          <p14:tracePt t="6744" x="1946275" y="3738563"/>
          <p14:tracePt t="6752" x="1946275" y="3756025"/>
          <p14:tracePt t="6761" x="1946275" y="3763963"/>
          <p14:tracePt t="6766" x="1946275" y="3781425"/>
          <p14:tracePt t="6774" x="1946275" y="3790950"/>
          <p14:tracePt t="6784" x="1946275" y="3806825"/>
          <p14:tracePt t="6790" x="1946275" y="3824288"/>
          <p14:tracePt t="6798" x="1946275" y="3832225"/>
          <p14:tracePt t="6806" x="1946275" y="3849688"/>
          <p14:tracePt t="6822" x="1946275" y="3867150"/>
          <p14:tracePt t="6830" x="1946275" y="3883025"/>
          <p14:tracePt t="6845" x="1946275" y="3892550"/>
          <p14:tracePt t="6852" x="1946275" y="3900488"/>
          <p14:tracePt t="6868" x="1946275" y="3917950"/>
          <p14:tracePt t="6880" x="1946275" y="3925888"/>
          <p14:tracePt t="6896" x="1946275" y="3935413"/>
          <p14:tracePt t="6906" x="1946275" y="3943350"/>
          <p14:tracePt t="6912" x="1946275" y="3951288"/>
          <p14:tracePt t="6918" x="1946275" y="3960813"/>
          <p14:tracePt t="6927" x="1946275" y="3968750"/>
          <p14:tracePt t="6942" x="1946275" y="3976688"/>
          <p14:tracePt t="6957" x="1946275" y="3986213"/>
          <p14:tracePt t="6957" x="1946275" y="3994150"/>
          <p14:tracePt t="6973" x="1946275" y="4011613"/>
          <p14:tracePt t="6990" x="1946275" y="4019550"/>
          <p14:tracePt t="6996" x="1946275" y="4037013"/>
          <p14:tracePt t="7012" x="1946275" y="4052888"/>
          <p14:tracePt t="7020" x="1946275" y="4062413"/>
          <p14:tracePt t="7028" x="1946275" y="4079875"/>
          <p14:tracePt t="7036" x="1946275" y="4095750"/>
          <p14:tracePt t="7044" x="1946275" y="4105275"/>
          <p14:tracePt t="7052" x="1954213" y="4113213"/>
          <p14:tracePt t="7061" x="1954213" y="4130675"/>
          <p14:tracePt t="7074" x="1954213" y="4138613"/>
          <p14:tracePt t="7090" x="1954213" y="4146550"/>
          <p14:tracePt t="7138" x="1954213" y="4156075"/>
          <p14:tracePt t="7144" x="1954213" y="4164013"/>
          <p14:tracePt t="7152" x="1954213" y="4171950"/>
          <p14:tracePt t="7160" x="1954213" y="4189413"/>
          <p14:tracePt t="7168" x="1954213" y="4197350"/>
          <p14:tracePt t="7177" x="1954213" y="4206875"/>
          <p14:tracePt t="7184" x="1954213" y="4214813"/>
          <p14:tracePt t="7194" x="1954213" y="4224338"/>
          <p14:tracePt t="7200" x="1954213" y="4232275"/>
          <p14:tracePt t="7208" x="1954213" y="4240213"/>
          <p14:tracePt t="7218" x="1954213" y="4249738"/>
          <p14:tracePt t="7224" x="1954213" y="4265613"/>
          <p14:tracePt t="7230" x="1954213" y="4275138"/>
          <p14:tracePt t="7239" x="1954213" y="4291013"/>
          <p14:tracePt t="7246" x="1954213" y="4308475"/>
          <p14:tracePt t="7262" x="1954213" y="4325938"/>
          <p14:tracePt t="7270" x="1954213" y="4333875"/>
          <p14:tracePt t="7279" x="1954213" y="4351338"/>
          <p14:tracePt t="7286" x="1954213" y="4368800"/>
          <p14:tracePt t="7295" x="1954213" y="4376738"/>
          <p14:tracePt t="7302" x="1954213" y="4394200"/>
          <p14:tracePt t="7308" x="1954213" y="4402138"/>
          <p14:tracePt t="7316" x="1954213" y="4419600"/>
          <p14:tracePt t="7324" x="1954213" y="4435475"/>
          <p14:tracePt t="7332" x="1954213" y="4445000"/>
          <p14:tracePt t="7340" x="1954213" y="4460875"/>
          <p14:tracePt t="7348" x="1954213" y="4470400"/>
          <p14:tracePt t="7355" x="1954213" y="4478338"/>
          <p14:tracePt t="7364" x="1954213" y="4495800"/>
          <p14:tracePt t="7372" x="1954213" y="4503738"/>
          <p14:tracePt t="7378" x="1954213" y="4513263"/>
          <p14:tracePt t="7386" x="1954213" y="4529138"/>
          <p14:tracePt t="7394" x="1954213" y="4538663"/>
          <p14:tracePt t="7402" x="1954213" y="4554538"/>
          <p14:tracePt t="7411" x="1954213" y="4564063"/>
          <p14:tracePt t="7418" x="1954213" y="4572000"/>
          <p14:tracePt t="7427" x="1954213" y="4579938"/>
          <p14:tracePt t="7434" x="1954213" y="4589463"/>
          <p14:tracePt t="7442" x="1954213" y="4605338"/>
          <p14:tracePt t="7448" x="1954213" y="4614863"/>
          <p14:tracePt t="7457" x="1954213" y="4630738"/>
          <p14:tracePt t="7464" x="1954213" y="4648200"/>
          <p14:tracePt t="7480" x="1954213" y="4665663"/>
          <p14:tracePt t="7489" x="1954213" y="4673600"/>
          <p14:tracePt t="7496" x="1954213" y="4691063"/>
          <p14:tracePt t="7504" x="1954213" y="4699000"/>
          <p14:tracePt t="7513" x="1954213" y="4708525"/>
          <p14:tracePt t="7520" x="1954213" y="4724400"/>
          <p14:tracePt t="7528" x="1954213" y="4741863"/>
          <p14:tracePt t="7536" x="1954213" y="4749800"/>
          <p14:tracePt t="7542" x="1954213" y="4759325"/>
          <p14:tracePt t="7550" x="1954213" y="4767263"/>
          <p14:tracePt t="7558" x="1954213" y="4775200"/>
          <p14:tracePt t="7566" x="1954213" y="4784725"/>
          <p14:tracePt t="7574" x="1954213" y="4792663"/>
          <p14:tracePt t="7582" x="1954213" y="4802188"/>
          <p14:tracePt t="7590" x="1954213" y="4810125"/>
          <p14:tracePt t="7598" x="1954213" y="4827588"/>
          <p14:tracePt t="7605" x="1954213" y="4843463"/>
          <p14:tracePt t="7612" x="1954213" y="4852988"/>
          <p14:tracePt t="7619" x="1954213" y="4868863"/>
          <p14:tracePt t="7628" x="1954213" y="4878388"/>
          <p14:tracePt t="7636" x="1954213" y="4894263"/>
          <p14:tracePt t="7644" x="1954213" y="4911725"/>
          <p14:tracePt t="7652" x="1954213" y="4919663"/>
          <p14:tracePt t="7660" x="1954213" y="4937125"/>
          <p14:tracePt t="7667" x="1954213" y="4946650"/>
          <p14:tracePt t="7677" x="1954213" y="4954588"/>
          <p14:tracePt t="7682" x="1954213" y="4972050"/>
          <p14:tracePt t="7689" x="1954213" y="4979988"/>
          <p14:tracePt t="7697" x="1954213" y="4987925"/>
          <p14:tracePt t="7705" x="1954213" y="5005388"/>
          <p14:tracePt t="7730" x="1954213" y="5013325"/>
          <p14:tracePt t="7738" x="1954213" y="5022850"/>
          <p14:tracePt t="7754" x="1954213" y="5038725"/>
          <p14:tracePt t="7760" x="1954213" y="5048250"/>
          <p14:tracePt t="7775" x="1954213" y="5056188"/>
          <p14:tracePt t="7784" x="1954213" y="5064125"/>
          <p14:tracePt t="7793" x="1954213" y="5073650"/>
          <p14:tracePt t="7808" x="1954213" y="5081588"/>
          <p14:tracePt t="7820" x="1954213" y="5091113"/>
          <p14:tracePt t="7840" x="1954213" y="5099050"/>
          <p14:tracePt t="7846" x="1954213" y="5106988"/>
          <p14:tracePt t="7855" x="1954213" y="5116513"/>
          <p14:tracePt t="7862" x="1954213" y="5124450"/>
          <p14:tracePt t="7870" x="1954213" y="5141913"/>
          <p14:tracePt t="7879" x="1954213" y="5149850"/>
          <p14:tracePt t="7886" x="1954213" y="5167313"/>
          <p14:tracePt t="7894" x="1954213" y="5175250"/>
          <p14:tracePt t="7902" x="1954213" y="5192713"/>
          <p14:tracePt t="7910" x="1954213" y="5208588"/>
          <p14:tracePt t="7918" x="1954213" y="5218113"/>
          <p14:tracePt t="7924" x="1946275" y="5235575"/>
          <p14:tracePt t="7932" x="1946275" y="5251450"/>
          <p14:tracePt t="7939" x="1946275" y="5260975"/>
          <p14:tracePt t="7948" x="1946275" y="5276850"/>
          <p14:tracePt t="7956" x="1946275" y="5286375"/>
          <p14:tracePt t="7973" x="1946275" y="5311775"/>
          <p14:tracePt t="7980" x="1946275" y="5319713"/>
          <p14:tracePt t="7994" x="1946275" y="5327650"/>
          <p14:tracePt t="8141" x="1946275" y="5319713"/>
          <p14:tracePt t="8148" x="1928813" y="5286375"/>
          <p14:tracePt t="8155" x="1893888" y="5235575"/>
          <p14:tracePt t="8162" x="1878013" y="5192713"/>
          <p14:tracePt t="8170" x="1835150" y="5149850"/>
          <p14:tracePt t="8179" x="1817688" y="5132388"/>
          <p14:tracePt t="8186" x="1784350" y="5091113"/>
          <p14:tracePt t="8195" x="1758950" y="5064125"/>
          <p14:tracePt t="8202" x="1741488" y="5056188"/>
          <p14:tracePt t="8211" x="1708150" y="5038725"/>
          <p14:tracePt t="8218" x="1690688" y="5022850"/>
          <p14:tracePt t="8224" x="1665288" y="5005388"/>
          <p14:tracePt t="8234" x="1647825" y="4987925"/>
          <p14:tracePt t="8240" x="1631950" y="4972050"/>
          <p14:tracePt t="8248" x="1622425" y="4962525"/>
          <p14:tracePt t="8258" x="1604963" y="4962525"/>
          <p14:tracePt t="8264" x="1589088" y="4962525"/>
          <p14:tracePt t="8273" x="1589088" y="4954588"/>
          <p14:tracePt t="8280" x="1579563" y="4954588"/>
          <p14:tracePt t="8502" x="1631950" y="4946650"/>
          <p14:tracePt t="8510" x="1724025" y="4937125"/>
          <p14:tracePt t="8518" x="1792288" y="4937125"/>
          <p14:tracePt t="8528" x="1860550" y="4937125"/>
          <p14:tracePt t="8532" x="1936750" y="4937125"/>
          <p14:tracePt t="8540" x="1997075" y="4937125"/>
          <p14:tracePt t="8548" x="2047875" y="4937125"/>
          <p14:tracePt t="8556" x="2106613" y="4937125"/>
          <p14:tracePt t="8564" x="2149475" y="4937125"/>
          <p14:tracePt t="8573" x="2200275" y="4937125"/>
          <p14:tracePt t="8580" x="2208213" y="4937125"/>
          <p14:tracePt t="8589" x="2217738" y="4937125"/>
          <p14:tracePt t="8596" x="2225675" y="4937125"/>
          <p14:tracePt t="8724" x="2233613" y="4937125"/>
          <p14:tracePt t="8732" x="2233613" y="4911725"/>
          <p14:tracePt t="8740" x="2233613" y="4894263"/>
          <p14:tracePt t="8748" x="2233613" y="4886325"/>
          <p14:tracePt t="8756" x="2233613" y="4868863"/>
          <p14:tracePt t="8764" x="2233613" y="4852988"/>
          <p14:tracePt t="8770" x="2217738" y="4827588"/>
          <p14:tracePt t="8780" x="2208213" y="4818063"/>
          <p14:tracePt t="8786" x="2192338" y="4802188"/>
          <p14:tracePt t="8795" x="2174875" y="4784725"/>
          <p14:tracePt t="8802" x="2166938" y="4767263"/>
          <p14:tracePt t="8811" x="2149475" y="4759325"/>
          <p14:tracePt t="8818" x="2132013" y="4741863"/>
          <p14:tracePt t="8826" x="2116138" y="4716463"/>
          <p14:tracePt t="8834" x="2090738" y="4699000"/>
          <p14:tracePt t="8842" x="2073275" y="4683125"/>
          <p14:tracePt t="8848" x="2038350" y="4665663"/>
          <p14:tracePt t="8856" x="1997075" y="4648200"/>
          <p14:tracePt t="8864" x="1979613" y="4630738"/>
          <p14:tracePt t="8873" x="1946275" y="4614863"/>
          <p14:tracePt t="8880" x="1893888" y="4597400"/>
          <p14:tracePt t="8890" x="1860550" y="4589463"/>
          <p14:tracePt t="8896" x="1801813" y="4572000"/>
          <p14:tracePt t="8906" x="1758950" y="4564063"/>
          <p14:tracePt t="8912" x="1698625" y="4546600"/>
          <p14:tracePt t="8919" x="1647825" y="4538663"/>
          <p14:tracePt t="8926" x="1604963" y="4538663"/>
          <p14:tracePt t="8934" x="1571625" y="4538663"/>
          <p14:tracePt t="8943" x="1538288" y="4538663"/>
          <p14:tracePt t="8949" x="1528763" y="4538663"/>
          <p14:tracePt t="8958" x="1503363" y="4538663"/>
          <p14:tracePt t="8966" x="1470025" y="4546600"/>
          <p14:tracePt t="8988" x="1419225" y="4572000"/>
          <p14:tracePt t="8990" x="1401763" y="4589463"/>
          <p14:tracePt t="8998" x="1384300" y="4605338"/>
          <p14:tracePt t="9005" x="1368425" y="4622800"/>
          <p14:tracePt t="9012" x="1350963" y="4630738"/>
          <p14:tracePt t="9020" x="1343025" y="4648200"/>
          <p14:tracePt t="9028" x="1325563" y="4665663"/>
          <p14:tracePt t="9035" x="1308100" y="4683125"/>
          <p14:tracePt t="9046" x="1300163" y="4699000"/>
          <p14:tracePt t="9051" x="1290638" y="4724400"/>
          <p14:tracePt t="9060" x="1290638" y="4749800"/>
          <p14:tracePt t="9067" x="1290638" y="4759325"/>
          <p14:tracePt t="9074" x="1290638" y="4775200"/>
          <p14:tracePt t="9081" x="1290638" y="4802188"/>
          <p14:tracePt t="9090" x="1290638" y="4810125"/>
          <p14:tracePt t="9097" x="1290638" y="4827588"/>
          <p14:tracePt t="9105" x="1290638" y="4843463"/>
          <p14:tracePt t="9113" x="1300163" y="4852988"/>
          <p14:tracePt t="9122" x="1308100" y="4868863"/>
          <p14:tracePt t="9130" x="1317625" y="4878388"/>
          <p14:tracePt t="9145" x="1325563" y="4894263"/>
          <p14:tracePt t="9151" x="1333500" y="4903788"/>
          <p14:tracePt t="9160" x="1343025" y="4911725"/>
          <p14:tracePt t="9167" x="1358900" y="4919663"/>
          <p14:tracePt t="9177" x="1384300" y="4929188"/>
          <p14:tracePt t="9184" x="1409700" y="4937125"/>
          <p14:tracePt t="9192" x="1435100" y="4946650"/>
          <p14:tracePt t="9199" x="1495425" y="4946650"/>
          <p14:tracePt t="9208" x="1538288" y="4946650"/>
          <p14:tracePt t="9216" x="1597025" y="4946650"/>
          <p14:tracePt t="9224" x="1657350" y="4937125"/>
          <p14:tracePt t="9230" x="1733550" y="4911725"/>
          <p14:tracePt t="9239" x="1809750" y="4903788"/>
          <p14:tracePt t="9246" x="1868488" y="4894263"/>
          <p14:tracePt t="9257" x="1928813" y="4886325"/>
          <p14:tracePt t="9262" x="1971675" y="4868863"/>
          <p14:tracePt t="9270" x="2005013" y="4868863"/>
          <p14:tracePt t="9279" x="2047875" y="4868863"/>
          <p14:tracePt t="9286" x="2073275" y="4868863"/>
          <p14:tracePt t="9295" x="2081213" y="4868863"/>
          <p14:tracePt t="9300" x="2090738" y="4868863"/>
          <p14:tracePt t="9309" x="2098675" y="4860925"/>
          <p14:tracePt t="9316" x="2106613" y="4860925"/>
          <p14:tracePt t="9504" x="2106613" y="4868863"/>
          <p14:tracePt t="9512" x="2106613" y="4886325"/>
          <p14:tracePt t="9520" x="2106613" y="4903788"/>
          <p14:tracePt t="9529" x="2106613" y="4929188"/>
          <p14:tracePt t="9534" x="2116138" y="4954588"/>
          <p14:tracePt t="9542" x="2132013" y="4979988"/>
          <p14:tracePt t="9552" x="2149475" y="4987925"/>
          <p14:tracePt t="9558" x="2166938" y="5005388"/>
          <p14:tracePt t="9566" x="2182813" y="5022850"/>
          <p14:tracePt t="9575" x="2192338" y="5038725"/>
          <p14:tracePt t="9582" x="2208213" y="5048250"/>
          <p14:tracePt t="9590" x="2217738" y="5056188"/>
          <p14:tracePt t="9598" x="2225675" y="5064125"/>
          <p14:tracePt t="9607" x="2225675" y="5073650"/>
          <p14:tracePt t="9722" x="2233613" y="5073650"/>
          <p14:tracePt t="10208" x="2233613" y="5081588"/>
          <p14:tracePt t="10214" x="2243138" y="5099050"/>
          <p14:tracePt t="10222" x="2251075" y="5106988"/>
          <p14:tracePt t="10230" x="2251075" y="5124450"/>
          <p14:tracePt t="10236" x="2260600" y="5132388"/>
          <p14:tracePt t="10246" x="2260600" y="5141913"/>
          <p14:tracePt t="10252" x="2260600" y="5149850"/>
          <p14:tracePt t="10260" x="2268538" y="5167313"/>
          <p14:tracePt t="10277" x="2268538" y="5175250"/>
          <p14:tracePt t="10296" x="2268538" y="5183188"/>
          <p14:tracePt t="10374" x="2276475" y="5192713"/>
          <p14:tracePt t="10386" x="2276475" y="5200650"/>
          <p14:tracePt t="10393" x="2276475" y="5208588"/>
          <p14:tracePt t="10409" x="2276475" y="5226050"/>
          <p14:tracePt t="10416" x="2286000" y="5226050"/>
          <p14:tracePt t="10424" x="2286000" y="5243513"/>
          <p14:tracePt t="10432" x="2293938" y="5260975"/>
          <p14:tracePt t="10440" x="2301875" y="5268913"/>
          <p14:tracePt t="10448" x="2301875" y="5286375"/>
          <p14:tracePt t="10455" x="2311400" y="5302250"/>
          <p14:tracePt t="10474" x="2319338" y="5319713"/>
          <p14:tracePt t="10478" x="2327275" y="5337175"/>
          <p14:tracePt t="10486" x="2336800" y="5345113"/>
          <p14:tracePt t="10494" x="2336800" y="5362575"/>
          <p14:tracePt t="10501" x="2344738" y="5380038"/>
          <p14:tracePt t="10510" x="2352675" y="5387975"/>
          <p14:tracePt t="10518" x="2352675" y="5405438"/>
          <p14:tracePt t="10528" x="2362200" y="5421313"/>
          <p14:tracePt t="10534" x="2370138" y="5438775"/>
          <p14:tracePt t="10542" x="2378075" y="5446713"/>
          <p14:tracePt t="10547" x="2387600" y="5456238"/>
          <p14:tracePt t="10555" x="2387600" y="5464175"/>
          <p14:tracePt t="10580" x="2387600" y="5472113"/>
          <p14:tracePt t="10589" x="2395538" y="5481638"/>
          <p14:tracePt t="10604" x="2405063" y="5489575"/>
          <p14:tracePt t="10612" x="2405063" y="5507038"/>
          <p14:tracePt t="10620" x="2413000" y="5507038"/>
          <p14:tracePt t="10627" x="2413000" y="5514975"/>
          <p14:tracePt t="10634" x="2420938" y="5532438"/>
          <p14:tracePt t="10642" x="2430463" y="5532438"/>
          <p14:tracePt t="10650" x="2438400" y="5549900"/>
          <p14:tracePt t="10659" x="2438400" y="5557838"/>
          <p14:tracePt t="10666" x="2455863" y="5557838"/>
          <p14:tracePt t="10674" x="2463800" y="5575300"/>
          <p14:tracePt t="10686" x="2471738" y="5583238"/>
          <p14:tracePt t="10694" x="2481263" y="5591175"/>
          <p14:tracePt t="10702" x="2497138" y="5600700"/>
          <p14:tracePt t="10716" x="2506663" y="5608638"/>
          <p14:tracePt t="10724" x="2522538" y="5608638"/>
          <p14:tracePt t="10732" x="2522538" y="5616575"/>
          <p14:tracePt t="10740" x="2532063" y="5616575"/>
          <p14:tracePt t="10748" x="2540000" y="5616575"/>
          <p14:tracePt t="10756" x="2547938" y="5626100"/>
          <p14:tracePt t="10764" x="2565400" y="5634038"/>
          <p14:tracePt t="10773" x="2582863" y="5641975"/>
          <p14:tracePt t="10779" x="2590800" y="5651500"/>
          <p14:tracePt t="10786" x="2616200" y="5659438"/>
          <p14:tracePt t="10794" x="2633663" y="5668963"/>
          <p14:tracePt t="10802" x="2651125" y="5668963"/>
          <p14:tracePt t="10811" x="2659063" y="5676900"/>
          <p14:tracePt t="10818" x="2676525" y="5694363"/>
          <p14:tracePt t="10826" x="2692400" y="5702300"/>
          <p14:tracePt t="10834" x="2701925" y="5702300"/>
          <p14:tracePt t="10842" x="2719388" y="5710238"/>
          <p14:tracePt t="10850" x="2735263" y="5710238"/>
          <p14:tracePt t="10856" x="2744788" y="5719763"/>
          <p14:tracePt t="10864" x="2760663" y="5719763"/>
          <p14:tracePt t="10872" x="2778125" y="5727700"/>
          <p14:tracePt t="10882" x="2786063" y="5727700"/>
          <p14:tracePt t="10890" x="2803525" y="5727700"/>
          <p14:tracePt t="10897" x="2820988" y="5727700"/>
          <p14:tracePt t="10905" x="2828925" y="5735638"/>
          <p14:tracePt t="10913" x="2846388" y="5735638"/>
          <p14:tracePt t="10920" x="2862263" y="5745163"/>
          <p14:tracePt t="10938" x="2871788" y="5745163"/>
          <p14:tracePt t="10946" x="2879725" y="5745163"/>
          <p14:tracePt t="10954" x="2889250" y="5753100"/>
          <p14:tracePt t="11180" x="2889250" y="5761038"/>
          <p14:tracePt t="11188" x="2897188" y="5770563"/>
          <p14:tracePt t="28742" x="2897188" y="5710238"/>
          <p14:tracePt t="28748" x="2862263" y="5608638"/>
          <p14:tracePt t="28756" x="2786063" y="5472113"/>
          <p14:tracePt t="28764" x="2692400" y="5327650"/>
          <p14:tracePt t="28772" x="2625725" y="5218113"/>
          <p14:tracePt t="28780" x="2557463" y="5064125"/>
          <p14:tracePt t="28790" x="2489200" y="4946650"/>
          <p14:tracePt t="28796" x="2430463" y="4810125"/>
          <p14:tracePt t="28804" x="2344738" y="4640263"/>
          <p14:tracePt t="28813" x="2268538" y="4478338"/>
          <p14:tracePt t="28820" x="2174875" y="4333875"/>
          <p14:tracePt t="28828" x="2106613" y="4224338"/>
          <p14:tracePt t="28834" x="2038350" y="4146550"/>
          <p14:tracePt t="28842" x="1979613" y="4070350"/>
          <p14:tracePt t="28850" x="1928813" y="3994150"/>
          <p14:tracePt t="28858" x="1903413" y="3917950"/>
          <p14:tracePt t="28866" x="1860550" y="3841750"/>
          <p14:tracePt t="28874" x="1843088" y="3763963"/>
          <p14:tracePt t="28882" x="1817688" y="3705225"/>
          <p14:tracePt t="28890" x="1801813" y="3654425"/>
          <p14:tracePt t="28898" x="1784350" y="3619500"/>
          <p14:tracePt t="28906" x="1784350" y="3594100"/>
          <p14:tracePt t="28912" x="1774825" y="3578225"/>
          <p14:tracePt t="28920" x="1774825" y="3560763"/>
          <p14:tracePt t="28928" x="1784350" y="3535363"/>
          <p14:tracePt t="28936" x="1801813" y="3527425"/>
          <p14:tracePt t="28944" x="1835150" y="3509963"/>
          <p14:tracePt t="28955" x="1893888" y="3492500"/>
          <p14:tracePt t="28961" x="1987550" y="3484563"/>
          <p14:tracePt t="28968" x="2149475" y="3484563"/>
          <p14:tracePt t="28976" x="2319338" y="3502025"/>
          <p14:tracePt t="28984" x="2565400" y="3535363"/>
          <p14:tracePt t="28991" x="2862263" y="3543300"/>
          <p14:tracePt t="28998" x="3262313" y="3543300"/>
          <p14:tracePt t="29006" x="3670300" y="3543300"/>
          <p14:tracePt t="29014" x="4171950" y="3517900"/>
          <p14:tracePt t="29022" x="4732338" y="3390900"/>
          <p14:tracePt t="29030" x="5284788" y="3246438"/>
          <p14:tracePt t="29039" x="5819775" y="3135313"/>
          <p14:tracePt t="29046" x="6192838" y="3025775"/>
          <p14:tracePt t="29054" x="6567488" y="2914650"/>
          <p14:tracePt t="29062" x="6856413" y="2846388"/>
          <p14:tracePt t="29068" x="7102475" y="2813050"/>
          <p14:tracePt t="29077" x="7289800" y="2787650"/>
          <p14:tracePt t="29084" x="7416800" y="2770188"/>
          <p14:tracePt t="29094" x="7510463" y="2744788"/>
          <p14:tracePt t="29100" x="7578725" y="2736850"/>
          <p14:tracePt t="29111" x="7637463" y="2727325"/>
          <p14:tracePt t="29116" x="7688263" y="2711450"/>
          <p14:tracePt t="29124" x="7697788" y="2711450"/>
          <p14:tracePt t="29132" x="7713663" y="2711450"/>
          <p14:tracePt t="29139" x="7731125" y="2701925"/>
          <p14:tracePt t="29162" x="7731125" y="2693988"/>
          <p14:tracePt t="29214" x="7731125" y="2686050"/>
          <p14:tracePt t="29220" x="7723188" y="2676525"/>
          <p14:tracePt t="29231" x="7697788" y="2660650"/>
          <p14:tracePt t="29236" x="7662863" y="2643188"/>
          <p14:tracePt t="29245" x="7620000" y="2625725"/>
          <p14:tracePt t="29252" x="7543800" y="2600325"/>
          <p14:tracePt t="29261" x="7467600" y="2582863"/>
          <p14:tracePt t="29268" x="7383463" y="2557463"/>
          <p14:tracePt t="29276" x="7280275" y="2549525"/>
          <p14:tracePt t="29284" x="7161213" y="2532063"/>
          <p14:tracePt t="29293" x="7051675" y="2549525"/>
          <p14:tracePt t="29298" x="6932613" y="2600325"/>
          <p14:tracePt t="29307" x="6813550" y="2651125"/>
          <p14:tracePt t="29314" x="6711950" y="2727325"/>
          <p14:tracePt t="29323" x="6575425" y="2813050"/>
          <p14:tracePt t="29330" x="6413500" y="2940050"/>
          <p14:tracePt t="29340" x="6235700" y="3094038"/>
          <p14:tracePt t="29346" x="6108700" y="3195638"/>
          <p14:tracePt t="29354" x="5997575" y="3279775"/>
          <p14:tracePt t="29362" x="5921375" y="3348038"/>
          <p14:tracePt t="29368" x="5853113" y="3398838"/>
          <p14:tracePt t="29377" x="5794375" y="3416300"/>
          <p14:tracePt t="29384" x="5768975" y="3424238"/>
          <p14:tracePt t="29392" x="5759450" y="3433763"/>
          <p14:tracePt t="29400" x="5743575" y="3433763"/>
          <p14:tracePt t="29408" x="5708650" y="3424238"/>
          <p14:tracePt t="29416" x="5692775" y="3398838"/>
          <p14:tracePt t="29424" x="5667375" y="3355975"/>
          <p14:tracePt t="29432" x="5649913" y="3297238"/>
          <p14:tracePt t="29442" x="5624513" y="3203575"/>
          <p14:tracePt t="29447" x="5599113" y="3101975"/>
          <p14:tracePt t="29455" x="5581650" y="2965450"/>
          <p14:tracePt t="29464" x="5556250" y="2820988"/>
          <p14:tracePt t="29470" x="5530850" y="2676525"/>
          <p14:tracePt t="29479" x="5505450" y="2566988"/>
          <p14:tracePt t="29486" x="5497513" y="2473325"/>
          <p14:tracePt t="29494" x="5497513" y="2405063"/>
          <p14:tracePt t="29502" x="5505450" y="2344738"/>
          <p14:tracePt t="29512" x="5530850" y="2286000"/>
          <p14:tracePt t="29518" x="5548313" y="2217738"/>
          <p14:tracePt t="29526" x="5581650" y="2159000"/>
          <p14:tracePt t="29532" x="5614988" y="2098675"/>
          <p14:tracePt t="29540" x="5649913" y="2055813"/>
          <p14:tracePt t="29548" x="5675313" y="2022475"/>
          <p14:tracePt t="29556" x="5708650" y="1979613"/>
          <p14:tracePt t="29565" x="5726113" y="1971675"/>
          <p14:tracePt t="29573" x="5768975" y="1938338"/>
          <p14:tracePt t="29580" x="5811838" y="1920875"/>
          <p14:tracePt t="29589" x="5870575" y="1903413"/>
          <p14:tracePt t="29596" x="5938838" y="1878013"/>
          <p14:tracePt t="29604" x="6022975" y="1860550"/>
          <p14:tracePt t="29612" x="6108700" y="1835150"/>
          <p14:tracePt t="29620" x="6227763" y="1827213"/>
          <p14:tracePt t="29626" x="6405563" y="1809750"/>
          <p14:tracePt t="29633" x="6635750" y="1809750"/>
          <p14:tracePt t="29643" x="6881813" y="1835150"/>
          <p14:tracePt t="29650" x="7127875" y="1870075"/>
          <p14:tracePt t="29659" x="7315200" y="1895475"/>
          <p14:tracePt t="29665" x="7535863" y="1920875"/>
          <p14:tracePt t="29674" x="7723188" y="1946275"/>
          <p14:tracePt t="29680" x="7875588" y="1997075"/>
          <p14:tracePt t="29689" x="8002588" y="2055813"/>
          <p14:tracePt t="29696" x="8139113" y="2133600"/>
          <p14:tracePt t="29704" x="8274050" y="2209800"/>
          <p14:tracePt t="29712" x="8367713" y="2278063"/>
          <p14:tracePt t="29722" x="8445500" y="2344738"/>
          <p14:tracePt t="29728" x="8529638" y="2413000"/>
          <p14:tracePt t="29736" x="8597900" y="2481263"/>
          <p14:tracePt t="29745" x="8648700" y="2541588"/>
          <p14:tracePt t="29752" x="8716963" y="2608263"/>
          <p14:tracePt t="29758" x="8759825" y="2686050"/>
          <p14:tracePt t="29766" x="8793163" y="2762250"/>
          <p14:tracePt t="29774" x="8836025" y="2830513"/>
          <p14:tracePt t="29782" x="8869363" y="2906713"/>
          <p14:tracePt t="29790" x="8894763" y="2965450"/>
          <p14:tracePt t="29798" x="8929688" y="3041650"/>
          <p14:tracePt t="29806" x="8963025" y="3094038"/>
          <p14:tracePt t="29814" x="8988425" y="3152775"/>
          <p14:tracePt t="29822" x="9013825" y="3211513"/>
          <p14:tracePt t="29830" x="9031288" y="3263900"/>
          <p14:tracePt t="29835" x="9047163" y="3297238"/>
          <p14:tracePt t="29844" x="9064625" y="3322638"/>
          <p14:tracePt t="29851" x="9074150" y="3355975"/>
          <p14:tracePt t="29861" x="9090025" y="3373438"/>
          <p14:tracePt t="29868" x="9099550" y="3398838"/>
          <p14:tracePt t="29876" x="9099550" y="3433763"/>
          <p14:tracePt t="29884" x="9099550" y="3459163"/>
          <p14:tracePt t="29892" x="9107488" y="3484563"/>
          <p14:tracePt t="29900" x="9107488" y="3517900"/>
          <p14:tracePt t="29908" x="9107488" y="3552825"/>
          <p14:tracePt t="29913" x="9090025" y="3594100"/>
          <p14:tracePt t="29922" x="9082088" y="3646488"/>
          <p14:tracePt t="29929" x="9074150" y="3705225"/>
          <p14:tracePt t="29939" x="9064625" y="3748088"/>
          <p14:tracePt t="29946" x="9047163" y="3798888"/>
          <p14:tracePt t="29953" x="9021763" y="3857625"/>
          <p14:tracePt t="29962" x="9005888" y="3908425"/>
          <p14:tracePt t="29969" x="8988425" y="3968750"/>
          <p14:tracePt t="29979" x="8963025" y="4027488"/>
          <p14:tracePt t="29986" x="8945563" y="4087813"/>
          <p14:tracePt t="29992" x="8929688" y="4156075"/>
          <p14:tracePt t="30000" x="8904288" y="4197350"/>
          <p14:tracePt t="30008" x="8886825" y="4232275"/>
          <p14:tracePt t="30016" x="8869363" y="4257675"/>
          <p14:tracePt t="30023" x="8851900" y="4291013"/>
          <p14:tracePt t="30032" x="8843963" y="4316413"/>
          <p14:tracePt t="30040" x="8826500" y="4341813"/>
          <p14:tracePt t="30047" x="8810625" y="4368800"/>
          <p14:tracePt t="30056" x="8793163" y="4376738"/>
          <p14:tracePt t="30063" x="8775700" y="4394200"/>
          <p14:tracePt t="30070" x="8759825" y="4410075"/>
          <p14:tracePt t="30079" x="8750300" y="4435475"/>
          <p14:tracePt t="30086" x="8732838" y="4460875"/>
          <p14:tracePt t="30095" x="8707438" y="4478338"/>
          <p14:tracePt t="30106" x="8691563" y="4521200"/>
          <p14:tracePt t="30112" x="8666163" y="4554538"/>
          <p14:tracePt t="30118" x="8648700" y="4579938"/>
          <p14:tracePt t="30127" x="8623300" y="4605338"/>
          <p14:tracePt t="30134" x="8597900" y="4640263"/>
          <p14:tracePt t="30143" x="8572500" y="4665663"/>
          <p14:tracePt t="30148" x="8529638" y="4699000"/>
          <p14:tracePt t="30158" x="8504238" y="4724400"/>
          <p14:tracePt t="30164" x="8478838" y="4749800"/>
          <p14:tracePt t="30174" x="8453438" y="4775200"/>
          <p14:tracePt t="30180" x="8445500" y="4792663"/>
          <p14:tracePt t="30190" x="8428038" y="4810125"/>
          <p14:tracePt t="30196" x="8402638" y="4818063"/>
          <p14:tracePt t="30204" x="8385175" y="4835525"/>
          <p14:tracePt t="30212" x="8359775" y="4852988"/>
          <p14:tracePt t="30220" x="8326438" y="4878388"/>
          <p14:tracePt t="30226" x="8291513" y="4894263"/>
          <p14:tracePt t="30234" x="8248650" y="4919663"/>
          <p14:tracePt t="30242" x="8197850" y="4937125"/>
          <p14:tracePt t="30250" x="8139113" y="4954588"/>
          <p14:tracePt t="30260" x="8070850" y="4987925"/>
          <p14:tracePt t="30266" x="8037513" y="5005388"/>
          <p14:tracePt t="30276" x="7977188" y="5038725"/>
          <p14:tracePt t="30282" x="7926388" y="5064125"/>
          <p14:tracePt t="30292" x="7867650" y="5091113"/>
          <p14:tracePt t="30298" x="7815263" y="5106988"/>
          <p14:tracePt t="30304" x="7789863" y="5124450"/>
          <p14:tracePt t="30368" x="7604125" y="5243513"/>
          <p14:tracePt t="30374" x="7569200" y="5260975"/>
          <p14:tracePt t="30382" x="7527925" y="5276850"/>
          <p14:tracePt t="30390" x="7500938" y="5286375"/>
          <p14:tracePt t="30398" x="7442200" y="5294313"/>
          <p14:tracePt t="30407" x="7373938" y="5311775"/>
          <p14:tracePt t="30414" x="7315200" y="5327650"/>
          <p14:tracePt t="30425" x="7272338" y="5327650"/>
          <p14:tracePt t="30430" x="7213600" y="5337175"/>
          <p14:tracePt t="30440" x="7170738" y="5345113"/>
          <p14:tracePt t="30446" x="7094538" y="5362575"/>
          <p14:tracePt t="30452" x="7034213" y="5362575"/>
          <p14:tracePt t="30460" x="6975475" y="5380038"/>
          <p14:tracePt t="30468" x="6915150" y="5380038"/>
          <p14:tracePt t="30476" x="6872288" y="5387975"/>
          <p14:tracePt t="30484" x="6831013" y="5395913"/>
          <p14:tracePt t="30492" x="6770688" y="5395913"/>
          <p14:tracePt t="30500" x="6719888" y="5405438"/>
          <p14:tracePt t="30509" x="6677025" y="5405438"/>
          <p14:tracePt t="30516" x="6618288" y="5405438"/>
          <p14:tracePt t="30522" x="6592888" y="5405438"/>
          <p14:tracePt t="30530" x="6557963" y="5405438"/>
          <p14:tracePt t="30540" x="6507163" y="5405438"/>
          <p14:tracePt t="30546" x="6456363" y="5405438"/>
          <p14:tracePt t="30554" x="6413500" y="5405438"/>
          <p14:tracePt t="30563" x="6372225" y="5405438"/>
          <p14:tracePt t="30569" x="6311900" y="5405438"/>
          <p14:tracePt t="30579" x="6270625" y="5395913"/>
          <p14:tracePt t="30586" x="6210300" y="5380038"/>
          <p14:tracePt t="30595" x="6151563" y="5370513"/>
          <p14:tracePt t="30602" x="6091238" y="5362575"/>
          <p14:tracePt t="30609" x="6032500" y="5353050"/>
          <p14:tracePt t="30616" x="5964238" y="5337175"/>
          <p14:tracePt t="30623" x="5903913" y="5311775"/>
          <p14:tracePt t="30632" x="5845175" y="5294313"/>
          <p14:tracePt t="30640" x="5784850" y="5268913"/>
          <p14:tracePt t="30648" x="5726113" y="5251450"/>
          <p14:tracePt t="30658" x="5675313" y="5235575"/>
          <p14:tracePt t="30665" x="5624513" y="5208588"/>
          <p14:tracePt t="30673" x="5589588" y="5192713"/>
          <p14:tracePt t="30679" x="5564188" y="5175250"/>
          <p14:tracePt t="30686" x="5556250" y="5175250"/>
          <p14:tracePt t="30695" x="5530850" y="5157788"/>
          <p14:tracePt t="30702" x="5513388" y="5141913"/>
          <p14:tracePt t="30710" x="5497513" y="5124450"/>
          <p14:tracePt t="30718" x="5487988" y="5116513"/>
          <p14:tracePt t="30726" x="5470525" y="5106988"/>
          <p14:tracePt t="30736" x="5454650" y="5099050"/>
          <p14:tracePt t="30742" x="5437188" y="5091113"/>
          <p14:tracePt t="30750" x="5429250" y="5073650"/>
          <p14:tracePt t="30760" x="5411788" y="5056188"/>
          <p14:tracePt t="30764" x="5394325" y="5048250"/>
          <p14:tracePt t="30774" x="5378450" y="5038725"/>
          <p14:tracePt t="30780" x="5368925" y="5022850"/>
          <p14:tracePt t="30793" x="5368925" y="5013325"/>
          <p14:tracePt t="30797" x="5360988" y="5013325"/>
          <p14:tracePt t="30804" x="5353050" y="5013325"/>
          <p14:tracePt t="30816" x="5353050" y="5005388"/>
          <p14:tracePt t="30824" x="5353050" y="4997450"/>
          <p14:tracePt t="30836" x="5343525" y="4997450"/>
          <p14:tracePt t="30850" x="5343525" y="4987925"/>
          <p14:tracePt t="30932" x="5335588" y="4987925"/>
          <p14:tracePt t="41202" x="5326063" y="4972050"/>
          <p14:tracePt t="41209" x="5300663" y="4460875"/>
          <p14:tracePt t="41216" x="5275263" y="3883025"/>
          <p14:tracePt t="41224" x="5275263" y="3390900"/>
          <p14:tracePt t="41233" x="5275263" y="3160713"/>
          <p14:tracePt t="41240" x="5249863" y="3000375"/>
          <p14:tracePt t="41246" x="5233988" y="2881313"/>
          <p14:tracePt t="41255" x="5208588" y="2805113"/>
          <p14:tracePt t="41263" x="5191125" y="2770188"/>
          <p14:tracePt t="41270" x="5173663" y="2762250"/>
          <p14:tracePt t="41278" x="5173663" y="2752725"/>
          <p14:tracePt t="41286" x="5165725" y="2752725"/>
          <p14:tracePt t="41328" x="5165725" y="2762250"/>
          <p14:tracePt t="41337" x="5165725" y="2770188"/>
          <p14:tracePt t="41352" x="5165725" y="2778125"/>
          <p14:tracePt t="41361" x="5165725" y="2795588"/>
          <p14:tracePt t="41368" x="5165725" y="2820988"/>
          <p14:tracePt t="41376" x="5165725" y="2855913"/>
          <p14:tracePt t="41384" x="5165725" y="2871788"/>
          <p14:tracePt t="41392" x="5165725" y="2881313"/>
          <p14:tracePt t="41402" x="5165725" y="2889250"/>
          <p14:tracePt t="41550" x="5165725" y="2881313"/>
          <p14:tracePt t="41602" x="5165725" y="2871788"/>
          <p14:tracePt t="41614" x="5173663" y="2871788"/>
          <p14:tracePt t="41623" x="5191125" y="2863850"/>
          <p14:tracePt t="41636" x="5208588" y="2863850"/>
          <p14:tracePt t="41648" x="5216525" y="2863850"/>
          <p14:tracePt t="41664" x="5224463" y="2863850"/>
          <p14:tracePt t="41673" x="5233988" y="2871788"/>
          <p14:tracePt t="41680" x="5249863" y="2881313"/>
          <p14:tracePt t="41696" x="5267325" y="2889250"/>
          <p14:tracePt t="41704" x="5275263" y="2889250"/>
          <p14:tracePt t="41712" x="5284788" y="2897188"/>
          <p14:tracePt t="41718" x="5300663" y="2897188"/>
          <p14:tracePt t="41727" x="5310188" y="2906713"/>
          <p14:tracePt t="41734" x="5318125" y="2906713"/>
          <p14:tracePt t="41746" x="5326063" y="2906713"/>
          <p14:tracePt t="41762" x="5335588" y="2906713"/>
          <p14:tracePt t="41866" x="5335588" y="2897188"/>
          <p14:tracePt t="42374" x="5335588" y="2906713"/>
          <p14:tracePt t="42382" x="5353050" y="2940050"/>
          <p14:tracePt t="42390" x="5368925" y="2957513"/>
          <p14:tracePt t="42399" x="5386388" y="2965450"/>
          <p14:tracePt t="42407" x="5394325" y="2974975"/>
          <p14:tracePt t="42412" x="5394325" y="2990850"/>
          <p14:tracePt t="42420" x="5411788" y="3008313"/>
          <p14:tracePt t="42428" x="5419725" y="3016250"/>
          <p14:tracePt t="42436" x="5437188" y="3033713"/>
          <p14:tracePt t="42446" x="5454650" y="3051175"/>
          <p14:tracePt t="42452" x="5462588" y="3067050"/>
          <p14:tracePt t="42460" x="5480050" y="3076575"/>
          <p14:tracePt t="42468" x="5487988" y="3094038"/>
          <p14:tracePt t="42476" x="5497513" y="3109913"/>
          <p14:tracePt t="42484" x="5505450" y="3119438"/>
          <p14:tracePt t="42490" x="5505450" y="3127375"/>
          <p14:tracePt t="42498" x="5505450" y="3144838"/>
          <p14:tracePt t="42514" x="5513388" y="3152775"/>
          <p14:tracePt t="42524" x="5513388" y="3160713"/>
          <p14:tracePt t="42530" x="5513388" y="3170238"/>
          <p14:tracePt t="42554" x="5513388" y="3178175"/>
          <p14:tracePt t="42562" x="5513388" y="3186113"/>
          <p14:tracePt t="42568" x="5513388" y="3195638"/>
          <p14:tracePt t="42576" x="5513388" y="3211513"/>
          <p14:tracePt t="42584" x="5505450" y="3228975"/>
          <p14:tracePt t="42592" x="5497513" y="3238500"/>
          <p14:tracePt t="42600" x="5487988" y="3263900"/>
          <p14:tracePt t="42608" x="5470525" y="3279775"/>
          <p14:tracePt t="42616" x="5454650" y="3305175"/>
          <p14:tracePt t="42627" x="5437188" y="3330575"/>
          <p14:tracePt t="42632" x="5419725" y="3348038"/>
          <p14:tracePt t="42640" x="5411788" y="3365500"/>
          <p14:tracePt t="42646" x="5394325" y="3382963"/>
          <p14:tracePt t="42654" x="5378450" y="3398838"/>
          <p14:tracePt t="42662" x="5360988" y="3424238"/>
          <p14:tracePt t="42670" x="5343525" y="3433763"/>
          <p14:tracePt t="42678" x="5335588" y="3449638"/>
          <p14:tracePt t="42686" x="5318125" y="3467100"/>
          <p14:tracePt t="42694" x="5300663" y="3484563"/>
          <p14:tracePt t="42702" x="5284788" y="3492500"/>
          <p14:tracePt t="42711" x="5275263" y="3502025"/>
          <p14:tracePt t="42718" x="5259388" y="3509963"/>
          <p14:tracePt t="42724" x="5241925" y="3517900"/>
          <p14:tracePt t="42732" x="5233988" y="3527425"/>
          <p14:tracePt t="42740" x="5216525" y="3527425"/>
          <p14:tracePt t="42748" x="5199063" y="3535363"/>
          <p14:tracePt t="42757" x="5191125" y="3543300"/>
          <p14:tracePt t="42764" x="5165725" y="3543300"/>
          <p14:tracePt t="42773" x="5140325" y="3552825"/>
          <p14:tracePt t="42780" x="5130800" y="3552825"/>
          <p14:tracePt t="42788" x="5122863" y="3560763"/>
          <p14:tracePt t="42796" x="5105400" y="3560763"/>
          <p14:tracePt t="42802" x="5097463" y="3568700"/>
          <p14:tracePt t="42810" x="5080000" y="3568700"/>
          <p14:tracePt t="42818" x="5054600" y="3578225"/>
          <p14:tracePt t="42826" x="5046663" y="3578225"/>
          <p14:tracePt t="42834" x="5029200" y="3578225"/>
          <p14:tracePt t="42843" x="5011738" y="3578225"/>
          <p14:tracePt t="42850" x="5003800" y="3578225"/>
          <p14:tracePt t="42858" x="4986338" y="3568700"/>
          <p14:tracePt t="42866" x="4970463" y="3560763"/>
          <p14:tracePt t="42876" x="4960938" y="3560763"/>
          <p14:tracePt t="42880" x="4945063" y="3543300"/>
          <p14:tracePt t="42890" x="4927600" y="3535363"/>
          <p14:tracePt t="42904" x="4919663" y="3517900"/>
          <p14:tracePt t="42912" x="4910138" y="3502025"/>
          <p14:tracePt t="42920" x="4902200" y="3492500"/>
          <p14:tracePt t="42929" x="4894263" y="3475038"/>
          <p14:tracePt t="42936" x="4894263" y="3459163"/>
          <p14:tracePt t="42946" x="4894263" y="3449638"/>
          <p14:tracePt t="42952" x="4894263" y="3433763"/>
          <p14:tracePt t="42958" x="4894263" y="3424238"/>
          <p14:tracePt t="42976" x="4902200" y="3390900"/>
          <p14:tracePt t="42982" x="4910138" y="3373438"/>
          <p14:tracePt t="42990" x="4927600" y="3365500"/>
          <p14:tracePt t="42998" x="4935538" y="3348038"/>
          <p14:tracePt t="43007" x="4945063" y="3330575"/>
          <p14:tracePt t="43015" x="4953000" y="3322638"/>
          <p14:tracePt t="43023" x="4960938" y="3305175"/>
          <p14:tracePt t="43031" x="4970463" y="3297238"/>
          <p14:tracePt t="43036" x="4970463" y="3289300"/>
          <p14:tracePt t="43045" x="4978400" y="3271838"/>
          <p14:tracePt t="43052" x="4986338" y="3263900"/>
          <p14:tracePt t="43060" x="4986338" y="3254375"/>
          <p14:tracePt t="43212" x="4995863" y="3254375"/>
          <p14:tracePt t="70528" x="4995863" y="3246438"/>
          <p14:tracePt t="70543" x="5003800" y="3228975"/>
          <p14:tracePt t="70550" x="5003800" y="3221038"/>
          <p14:tracePt t="70558" x="5003800" y="3203575"/>
          <p14:tracePt t="70566" x="5003800" y="3195638"/>
          <p14:tracePt t="70575" x="5003800" y="3178175"/>
          <p14:tracePt t="70582" x="4986338" y="3152775"/>
          <p14:tracePt t="70592" x="4978400" y="3127375"/>
          <p14:tracePt t="70598" x="4960938" y="3119438"/>
          <p14:tracePt t="70604" x="4945063" y="3101975"/>
          <p14:tracePt t="70613" x="4927600" y="3084513"/>
          <p14:tracePt t="70620" x="4902200" y="3067050"/>
          <p14:tracePt t="70628" x="4867275" y="3051175"/>
          <p14:tracePt t="70636" x="4808538" y="3033713"/>
          <p14:tracePt t="70645" x="4749800" y="3025775"/>
          <p14:tracePt t="70652" x="4656138" y="3025775"/>
          <p14:tracePt t="70661" x="4527550" y="3025775"/>
          <p14:tracePt t="70668" x="4367213" y="3033713"/>
          <p14:tracePt t="70677" x="4146550" y="3067050"/>
          <p14:tracePt t="70682" x="3916363" y="3127375"/>
          <p14:tracePt t="70690" x="3713163" y="3203575"/>
          <p14:tracePt t="70698" x="3492500" y="3297238"/>
          <p14:tracePt t="70707" x="3330575" y="3373438"/>
          <p14:tracePt t="70714" x="3203575" y="3475038"/>
          <p14:tracePt t="70723" x="3100388" y="3586163"/>
          <p14:tracePt t="70734" x="2905125" y="3849688"/>
          <p14:tracePt t="70742" x="2811463" y="3976688"/>
          <p14:tracePt t="70750" x="2719388" y="4121150"/>
          <p14:tracePt t="70757" x="2633663" y="4283075"/>
          <p14:tracePt t="70764" x="2582863" y="4435475"/>
          <p14:tracePt t="70773" x="2565400" y="4579938"/>
          <p14:tracePt t="70780" x="2565400" y="4716463"/>
          <p14:tracePt t="70788" x="2574925" y="4860925"/>
          <p14:tracePt t="70796" x="2641600" y="5013325"/>
          <p14:tracePt t="70804" x="2735263" y="5149850"/>
          <p14:tracePt t="70812" x="2836863" y="5251450"/>
          <p14:tracePt t="70819" x="3016250" y="5345113"/>
          <p14:tracePt t="70829" x="3279775" y="5446713"/>
          <p14:tracePt t="70836" x="3584575" y="5583238"/>
          <p14:tracePt t="70842" x="3916363" y="5710238"/>
          <p14:tracePt t="70850" x="4171950" y="5778500"/>
          <p14:tracePt t="70858" x="4476750" y="5829300"/>
          <p14:tracePt t="70866" x="4775200" y="5864225"/>
          <p14:tracePt t="70874" x="5021263" y="5880100"/>
          <p14:tracePt t="70882" x="5224463" y="5889625"/>
          <p14:tracePt t="70890" x="5368925" y="5880100"/>
          <p14:tracePt t="70898" x="5513388" y="5838825"/>
          <p14:tracePt t="70906" x="5614988" y="5803900"/>
          <p14:tracePt t="70912" x="5708650" y="5770563"/>
          <p14:tracePt t="70920" x="5784850" y="5727700"/>
          <p14:tracePt t="70928" x="5827713" y="5702300"/>
          <p14:tracePt t="70936" x="5853113" y="5676900"/>
          <p14:tracePt t="70946" x="5878513" y="5659438"/>
          <p14:tracePt t="70951" x="5895975" y="5641975"/>
          <p14:tracePt t="70960" x="5921375" y="5626100"/>
          <p14:tracePt t="70973" x="5938838" y="5608638"/>
          <p14:tracePt t="70978" x="5946775" y="5600700"/>
          <p14:tracePt t="70984" x="5964238" y="5583238"/>
          <p14:tracePt t="70992" x="5981700" y="5557838"/>
          <p14:tracePt t="70998" x="5997575" y="5532438"/>
          <p14:tracePt t="71007" x="6015038" y="5524500"/>
          <p14:tracePt t="71013" x="6022975" y="5497513"/>
          <p14:tracePt t="71025" x="6040438" y="5472113"/>
          <p14:tracePt t="71030" x="6057900" y="5430838"/>
          <p14:tracePt t="71038" x="6083300" y="5362575"/>
          <p14:tracePt t="71046" x="6116638" y="5302250"/>
          <p14:tracePt t="71054" x="6134100" y="5218113"/>
          <p14:tracePt t="71062" x="6159500" y="5141913"/>
          <p14:tracePt t="71070" x="6159500" y="5056188"/>
          <p14:tracePt t="71076" x="6142038" y="4972050"/>
          <p14:tracePt t="71084" x="6108700" y="4894263"/>
          <p14:tracePt t="71095" x="6065838" y="4802188"/>
          <p14:tracePt t="71100" x="6007100" y="4708525"/>
          <p14:tracePt t="71109" x="5938838" y="4605338"/>
          <p14:tracePt t="71116" x="5870575" y="4513263"/>
          <p14:tracePt t="71123" x="5776913" y="4419600"/>
          <p14:tracePt t="71131" x="5667375" y="4325938"/>
          <p14:tracePt t="71140" x="5548313" y="4224338"/>
          <p14:tracePt t="71146" x="5437188" y="4130675"/>
          <p14:tracePt t="71154" x="5343525" y="4062413"/>
          <p14:tracePt t="71162" x="5259388" y="3994150"/>
          <p14:tracePt t="71170" x="5191125" y="3925888"/>
          <p14:tracePt t="71179" x="5122863" y="3883025"/>
          <p14:tracePt t="71186" x="5064125" y="3849688"/>
          <p14:tracePt t="71194" x="5011738" y="3832225"/>
          <p14:tracePt t="71202" x="4978400" y="3816350"/>
          <p14:tracePt t="71210" x="4953000" y="3816350"/>
          <p14:tracePt t="71218" x="4945063" y="3816350"/>
          <p14:tracePt t="71224" x="4919663" y="3816350"/>
          <p14:tracePt t="71232" x="4902200" y="3816350"/>
          <p14:tracePt t="71240" x="4859338" y="3832225"/>
          <p14:tracePt t="71248" x="4816475" y="3849688"/>
          <p14:tracePt t="71257" x="4749800" y="3892550"/>
          <p14:tracePt t="71264" x="4689475" y="3925888"/>
          <p14:tracePt t="71273" x="4621213" y="3994150"/>
          <p14:tracePt t="71281" x="4552950" y="4062413"/>
          <p14:tracePt t="71288" x="4502150" y="4121150"/>
          <p14:tracePt t="71296" x="4443413" y="4189413"/>
          <p14:tracePt t="71302" x="4400550" y="4249738"/>
          <p14:tracePt t="71312" x="4383088" y="4316413"/>
          <p14:tracePt t="71318" x="4367213" y="4376738"/>
          <p14:tracePt t="71327" x="4349750" y="4419600"/>
          <p14:tracePt t="71334" x="4349750" y="4460875"/>
          <p14:tracePt t="71342" x="4357688" y="4521200"/>
          <p14:tracePt t="71350" x="4383088" y="4572000"/>
          <p14:tracePt t="71358" x="4435475" y="4640263"/>
          <p14:tracePt t="71366" x="4502150" y="4708525"/>
          <p14:tracePt t="71374" x="4570413" y="4759325"/>
          <p14:tracePt t="71380" x="4638675" y="4810125"/>
          <p14:tracePt t="71388" x="4714875" y="4860925"/>
          <p14:tracePt t="71396" x="4791075" y="4886325"/>
          <p14:tracePt t="71404" x="4851400" y="4911725"/>
          <p14:tracePt t="71413" x="4927600" y="4929188"/>
          <p14:tracePt t="71420" x="4986338" y="4954588"/>
          <p14:tracePt t="71428" x="5046663" y="4972050"/>
          <p14:tracePt t="71436" x="5097463" y="4987925"/>
          <p14:tracePt t="71444" x="5156200" y="5005388"/>
          <p14:tracePt t="71450" x="5199063" y="5013325"/>
          <p14:tracePt t="71458" x="5233988" y="5013325"/>
          <p14:tracePt t="71466" x="5267325" y="5022850"/>
          <p14:tracePt t="71474" x="5292725" y="5022850"/>
          <p14:tracePt t="71482" x="5335588" y="5022850"/>
          <p14:tracePt t="71491" x="5368925" y="5022850"/>
          <p14:tracePt t="71498" x="5429250" y="5013325"/>
          <p14:tracePt t="71507" x="5487988" y="4997450"/>
          <p14:tracePt t="71514" x="5548313" y="4979988"/>
          <p14:tracePt t="71526" x="5624513" y="4954588"/>
          <p14:tracePt t="71530" x="5683250" y="4937125"/>
          <p14:tracePt t="71536" x="5743575" y="4911725"/>
          <p14:tracePt t="71546" x="5819775" y="4894263"/>
          <p14:tracePt t="71552" x="5895975" y="4868863"/>
          <p14:tracePt t="71560" x="5981700" y="4852988"/>
          <p14:tracePt t="71568" x="6057900" y="4827588"/>
          <p14:tracePt t="71576" x="6134100" y="4810125"/>
          <p14:tracePt t="71584" x="6202363" y="4802188"/>
          <p14:tracePt t="71592" x="6261100" y="4775200"/>
          <p14:tracePt t="71600" x="6311900" y="4759325"/>
          <p14:tracePt t="71608" x="6346825" y="4741863"/>
          <p14:tracePt t="71614" x="6397625" y="4724400"/>
          <p14:tracePt t="71622" x="6423025" y="4708525"/>
          <p14:tracePt t="71630" x="6440488" y="4691063"/>
          <p14:tracePt t="71638" x="6456363" y="4665663"/>
          <p14:tracePt t="71646" x="6473825" y="4648200"/>
          <p14:tracePt t="71654" x="6491288" y="4614863"/>
          <p14:tracePt t="71662" x="6507163" y="4579938"/>
          <p14:tracePt t="71670" x="6516688" y="4546600"/>
          <p14:tracePt t="71678" x="6524625" y="4513263"/>
          <p14:tracePt t="71686" x="6524625" y="4486275"/>
          <p14:tracePt t="71692" x="6524625" y="4452938"/>
          <p14:tracePt t="71700" x="6524625" y="4419600"/>
          <p14:tracePt t="71708" x="6524625" y="4394200"/>
          <p14:tracePt t="71716" x="6516688" y="4376738"/>
          <p14:tracePt t="71724" x="6499225" y="4341813"/>
          <p14:tracePt t="71732" x="6481763" y="4308475"/>
          <p14:tracePt t="71740" x="6465888" y="4283075"/>
          <p14:tracePt t="71748" x="6440488" y="4257675"/>
          <p14:tracePt t="71757" x="6430963" y="4240213"/>
          <p14:tracePt t="71764" x="6413500" y="4214813"/>
          <p14:tracePt t="71770" x="6397625" y="4206875"/>
          <p14:tracePt t="71779" x="6380163" y="4189413"/>
          <p14:tracePt t="71786" x="6354763" y="4171950"/>
          <p14:tracePt t="71794" x="6329363" y="4164013"/>
          <p14:tracePt t="71802" x="6303963" y="4146550"/>
          <p14:tracePt t="71810" x="6261100" y="4138613"/>
          <p14:tracePt t="71818" x="6227763" y="4138613"/>
          <p14:tracePt t="71827" x="6184900" y="4138613"/>
          <p14:tracePt t="71834" x="6159500" y="4138613"/>
          <p14:tracePt t="71841" x="6126163" y="4138613"/>
          <p14:tracePt t="71848" x="6099175" y="4138613"/>
          <p14:tracePt t="71857" x="6065838" y="4156075"/>
          <p14:tracePt t="71868" x="5997575" y="4189413"/>
          <p14:tracePt t="71876" x="5964238" y="4206875"/>
          <p14:tracePt t="71885" x="5913438" y="4232275"/>
          <p14:tracePt t="71893" x="5853113" y="4275138"/>
          <p14:tracePt t="71900" x="5794375" y="4341813"/>
          <p14:tracePt t="71909" x="5751513" y="4402138"/>
          <p14:tracePt t="71914" x="5726113" y="4470400"/>
          <p14:tracePt t="71924" x="5700713" y="4529138"/>
          <p14:tracePt t="71930" x="5683250" y="4589463"/>
          <p14:tracePt t="71939" x="5675313" y="4673600"/>
          <p14:tracePt t="71946" x="5675313" y="4733925"/>
          <p14:tracePt t="71954" x="5675313" y="4810125"/>
          <p14:tracePt t="71974" x="5726113" y="4929188"/>
          <p14:tracePt t="71981" x="5759450" y="4997450"/>
          <p14:tracePt t="71986" x="5794375" y="5022850"/>
          <p14:tracePt t="71992" x="5827713" y="5038725"/>
          <p14:tracePt t="72000" x="5862638" y="5056188"/>
          <p14:tracePt t="72007" x="5913438" y="5064125"/>
          <p14:tracePt t="72016" x="5954713" y="5073650"/>
          <p14:tracePt t="72024" x="5997575" y="5073650"/>
          <p14:tracePt t="72032" x="6040438" y="5073650"/>
          <p14:tracePt t="72040" x="6073775" y="5073650"/>
          <p14:tracePt t="72048" x="6099175" y="5064125"/>
          <p14:tracePt t="72057" x="6126163" y="5056188"/>
          <p14:tracePt t="72063" x="6142038" y="5038725"/>
          <p14:tracePt t="72070" x="6151563" y="5022850"/>
          <p14:tracePt t="72078" x="6167438" y="5005388"/>
          <p14:tracePt t="72086" x="6184900" y="4979988"/>
          <p14:tracePt t="72094" x="6202363" y="4946650"/>
          <p14:tracePt t="72102" x="6210300" y="4919663"/>
          <p14:tracePt t="72110" x="6218238" y="4868863"/>
          <p14:tracePt t="72118" x="6218238" y="4827588"/>
          <p14:tracePt t="72126" x="6218238" y="4792663"/>
          <p14:tracePt t="72134" x="6210300" y="4749800"/>
          <p14:tracePt t="72142" x="6202363" y="4716463"/>
          <p14:tracePt t="72148" x="6192838" y="4683125"/>
          <p14:tracePt t="72157" x="6176963" y="4657725"/>
          <p14:tracePt t="72164" x="6159500" y="4648200"/>
          <p14:tracePt t="72173" x="6151563" y="4630738"/>
          <p14:tracePt t="72180" x="6126163" y="4614863"/>
          <p14:tracePt t="72187" x="6108700" y="4597400"/>
          <p14:tracePt t="72195" x="6091238" y="4579938"/>
          <p14:tracePt t="72204" x="6065838" y="4572000"/>
          <p14:tracePt t="72213" x="6048375" y="4564063"/>
          <p14:tracePt t="72219" x="6015038" y="4546600"/>
          <p14:tracePt t="72226" x="5954713" y="4546600"/>
          <p14:tracePt t="72233" x="5895975" y="4546600"/>
          <p14:tracePt t="72241" x="5837238" y="4546600"/>
          <p14:tracePt t="72249" x="5794375" y="4546600"/>
          <p14:tracePt t="72257" x="5743575" y="4564063"/>
          <p14:tracePt t="72266" x="5726113" y="4572000"/>
          <p14:tracePt t="72273" x="5700713" y="4589463"/>
          <p14:tracePt t="72281" x="5675313" y="4605338"/>
          <p14:tracePt t="72290" x="5657850" y="4622800"/>
          <p14:tracePt t="72296" x="5640388" y="4657725"/>
          <p14:tracePt t="72303" x="5632450" y="4716463"/>
          <p14:tracePt t="72312" x="5624513" y="4767263"/>
          <p14:tracePt t="72320" x="5624513" y="4802188"/>
          <p14:tracePt t="72328" x="5624513" y="4818063"/>
          <p14:tracePt t="72336" x="5640388" y="4843463"/>
          <p14:tracePt t="72345" x="5649913" y="4860925"/>
          <p14:tracePt t="72351" x="5667375" y="4878388"/>
          <p14:tracePt t="72361" x="5683250" y="4886325"/>
          <p14:tracePt t="72368" x="5700713" y="4886325"/>
          <p14:tracePt t="72381" x="5718175" y="4886325"/>
          <p14:tracePt t="72398" x="5734050" y="4886325"/>
          <p14:tracePt t="72406" x="5743575" y="4886325"/>
          <p14:tracePt t="72422" x="5751513" y="4868863"/>
          <p14:tracePt t="72430" x="5759450" y="4868863"/>
          <p14:tracePt t="72438" x="5768975" y="4852988"/>
          <p14:tracePt t="72447" x="5768975" y="4835525"/>
          <p14:tracePt t="72452" x="5768975" y="4827588"/>
          <p14:tracePt t="72460" x="5768975" y="4802188"/>
          <p14:tracePt t="72468" x="5768975" y="4784725"/>
          <p14:tracePt t="72477" x="5751513" y="4767263"/>
          <p14:tracePt t="72484" x="5734050" y="4749800"/>
          <p14:tracePt t="72492" x="5718175" y="4724400"/>
          <p14:tracePt t="72500" x="5700713" y="4708525"/>
          <p14:tracePt t="72509" x="5692775" y="4699000"/>
          <p14:tracePt t="72516" x="5675313" y="4691063"/>
          <p14:tracePt t="72524" x="5657850" y="4683125"/>
          <p14:tracePt t="72531" x="5649913" y="4673600"/>
          <p14:tracePt t="72538" x="5640388" y="4665663"/>
          <p14:tracePt t="72546" x="5632450" y="4665663"/>
          <p14:tracePt t="80924" x="5649913" y="4665663"/>
          <p14:tracePt t="80932" x="5768975" y="4699000"/>
          <p14:tracePt t="80940" x="5913438" y="4741863"/>
          <p14:tracePt t="80948" x="6142038" y="4810125"/>
          <p14:tracePt t="80957" x="6440488" y="4911725"/>
          <p14:tracePt t="80964" x="7094538" y="5091113"/>
        </p14:tracePtLst>
      </p14:laserTrace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619805" y="2697743"/>
            <a:ext cx="4042399" cy="129816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Georgia" panose="02040502050405020303" pitchFamily="18" charset="0"/>
              </a:rPr>
              <a:t>Thank You</a:t>
            </a:r>
            <a:endParaRPr lang="en-GB"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036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3">
            <a:extLst>
              <a:ext uri="{FF2B5EF4-FFF2-40B4-BE49-F238E27FC236}">
                <a16:creationId xmlns:a16="http://schemas.microsoft.com/office/drawing/2014/main" id="{519128D8-C4A2-4BAD-9AFC-0DC1C25326A7}"/>
              </a:ext>
            </a:extLst>
          </p:cNvPr>
          <p:cNvSpPr/>
          <p:nvPr/>
        </p:nvSpPr>
        <p:spPr>
          <a:xfrm>
            <a:off x="789978" y="1761144"/>
            <a:ext cx="8262579" cy="2677656"/>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Financial statements are written records that convey the business activities and the financial performance of a company, or a corporate annual report contains four basic financial statements.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Financial statements includes:</a:t>
            </a:r>
          </a:p>
          <a:p>
            <a:endParaRPr lang="en-US" sz="1400" dirty="0">
              <a:latin typeface="Arial" panose="020B0604020202020204" pitchFamily="34" charset="0"/>
              <a:cs typeface="Arial" panose="020B0604020202020204" pitchFamily="34" charset="0"/>
            </a:endParaRPr>
          </a:p>
          <a:p>
            <a:pPr marL="800100" lvl="1" indent="-342900">
              <a:buFont typeface="+mj-lt"/>
              <a:buAutoNum type="arabicPeriod"/>
            </a:pPr>
            <a:r>
              <a:rPr lang="en-US" sz="1400" dirty="0">
                <a:latin typeface="Arial" panose="020B0604020202020204" pitchFamily="34" charset="0"/>
                <a:cs typeface="Arial" panose="020B0604020202020204" pitchFamily="34" charset="0"/>
              </a:rPr>
              <a:t>The balance sheet</a:t>
            </a:r>
          </a:p>
          <a:p>
            <a:pPr marL="800100" lvl="1" indent="-342900">
              <a:buFont typeface="+mj-lt"/>
              <a:buAutoNum type="arabicPeriod"/>
            </a:pPr>
            <a:r>
              <a:rPr lang="en-US" sz="1400" dirty="0">
                <a:latin typeface="Arial" panose="020B0604020202020204" pitchFamily="34" charset="0"/>
                <a:cs typeface="Arial" panose="020B0604020202020204" pitchFamily="34" charset="0"/>
              </a:rPr>
              <a:t>The income statement </a:t>
            </a:r>
          </a:p>
          <a:p>
            <a:pPr marL="800100" lvl="1" indent="-342900">
              <a:buFont typeface="+mj-lt"/>
              <a:buAutoNum type="arabicPeriod"/>
            </a:pPr>
            <a:r>
              <a:rPr lang="en-US" sz="1400" dirty="0">
                <a:latin typeface="Arial" panose="020B0604020202020204" pitchFamily="34" charset="0"/>
                <a:cs typeface="Arial" panose="020B0604020202020204" pitchFamily="34" charset="0"/>
              </a:rPr>
              <a:t>The statement of stockholders' equity details the transactions that affect the balance sheet equity accounts during an accounting period </a:t>
            </a:r>
          </a:p>
          <a:p>
            <a:pPr marL="800100" lvl="1" indent="-342900">
              <a:buFont typeface="+mj-lt"/>
              <a:buAutoNum type="arabicPeriod"/>
            </a:pPr>
            <a:r>
              <a:rPr lang="en-US" sz="1400" dirty="0">
                <a:latin typeface="Arial" panose="020B0604020202020204" pitchFamily="34" charset="0"/>
                <a:cs typeface="Arial" panose="020B0604020202020204" pitchFamily="34" charset="0"/>
              </a:rPr>
              <a:t>The statement of cash flows provides information about the cash inflows and outflows from operating, financing, and investing activities during an accounting period</a:t>
            </a:r>
          </a:p>
          <a:p>
            <a:pPr lvl="1"/>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7109F20B-2943-6E45-ABA5-9AA35D22308F}"/>
              </a:ext>
            </a:extLst>
          </p:cNvPr>
          <p:cNvSpPr txBox="1">
            <a:spLocks/>
          </p:cNvSpPr>
          <p:nvPr/>
        </p:nvSpPr>
        <p:spPr>
          <a:xfrm>
            <a:off x="789978" y="851466"/>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endParaRPr lang="en-GB" sz="1600" b="1" dirty="0">
              <a:solidFill>
                <a:srgbClr val="90292A"/>
              </a:solidFill>
              <a:latin typeface="Georgia" panose="02040502050405020303" pitchFamily="18" charset="0"/>
            </a:endParaRPr>
          </a:p>
        </p:txBody>
      </p:sp>
      <p:sp>
        <p:nvSpPr>
          <p:cNvPr id="3" name="Rectangle 3">
            <a:extLst>
              <a:ext uri="{FF2B5EF4-FFF2-40B4-BE49-F238E27FC236}">
                <a16:creationId xmlns:a16="http://schemas.microsoft.com/office/drawing/2014/main" id="{F3C2BBB1-EAFA-BA9E-4090-8059432CB2F1}"/>
              </a:ext>
            </a:extLst>
          </p:cNvPr>
          <p:cNvSpPr/>
          <p:nvPr/>
        </p:nvSpPr>
        <p:spPr>
          <a:xfrm>
            <a:off x="789978" y="1294276"/>
            <a:ext cx="8326044" cy="306109"/>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5597497"/>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3">
            <a:extLst>
              <a:ext uri="{FF2B5EF4-FFF2-40B4-BE49-F238E27FC236}">
                <a16:creationId xmlns:a16="http://schemas.microsoft.com/office/drawing/2014/main" id="{D22202B7-D553-411F-A3AA-F793EEEA300C}"/>
              </a:ext>
            </a:extLst>
          </p:cNvPr>
          <p:cNvSpPr/>
          <p:nvPr/>
        </p:nvSpPr>
        <p:spPr>
          <a:xfrm>
            <a:off x="789978" y="1659285"/>
            <a:ext cx="8262579" cy="375487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Financial statements and their </a:t>
            </a:r>
            <a:r>
              <a:rPr lang="en-US" sz="1400" u="sng" dirty="0">
                <a:latin typeface="Arial" panose="020B0604020202020204" pitchFamily="34" charset="0"/>
                <a:cs typeface="Arial" panose="020B0604020202020204" pitchFamily="34" charset="0"/>
              </a:rPr>
              <a:t>notes</a:t>
            </a:r>
            <a:r>
              <a:rPr lang="en-US" sz="1400" dirty="0">
                <a:latin typeface="Arial" panose="020B0604020202020204" pitchFamily="34" charset="0"/>
                <a:cs typeface="Arial" panose="020B0604020202020204" pitchFamily="34" charset="0"/>
              </a:rPr>
              <a:t>, serves as a route, and the lead to a determination of the </a:t>
            </a:r>
          </a:p>
          <a:p>
            <a:r>
              <a:rPr lang="en-US" sz="1400" dirty="0">
                <a:latin typeface="Arial" panose="020B0604020202020204" pitchFamily="34" charset="0"/>
                <a:cs typeface="Arial" panose="020B0604020202020204" pitchFamily="34" charset="0"/>
              </a:rPr>
              <a:t>financial health of a business: they contain valuable information regarding the financial position of a company, the success of its operations, the policies and strategies of management, and its future performance.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Depending on the </a:t>
            </a:r>
            <a:r>
              <a:rPr lang="en-US" sz="1400" u="sng" dirty="0">
                <a:latin typeface="Arial" panose="020B0604020202020204" pitchFamily="34" charset="0"/>
                <a:cs typeface="Arial" panose="020B0604020202020204" pitchFamily="34" charset="0"/>
              </a:rPr>
              <a:t>end user</a:t>
            </a:r>
            <a:r>
              <a:rPr lang="en-US" sz="1400" dirty="0">
                <a:latin typeface="Arial" panose="020B0604020202020204" pitchFamily="34" charset="0"/>
                <a:cs typeface="Arial" panose="020B0604020202020204" pitchFamily="34" charset="0"/>
              </a:rPr>
              <a:t>: investor, creditor, employee, competitor, supplier, regulator the financial statement report can find and interpret the information to answer questions about the company: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 Would an investment generate the expected returns? </a:t>
            </a:r>
          </a:p>
          <a:p>
            <a:r>
              <a:rPr lang="en-US" sz="1400" dirty="0">
                <a:latin typeface="Arial" panose="020B0604020202020204" pitchFamily="34" charset="0"/>
                <a:cs typeface="Arial" panose="020B0604020202020204" pitchFamily="34" charset="0"/>
              </a:rPr>
              <a:t>	• What is the degree of risk associated with the the investment?</a:t>
            </a:r>
          </a:p>
          <a:p>
            <a:r>
              <a:rPr lang="en-US" sz="1400" dirty="0">
                <a:latin typeface="Arial" panose="020B0604020202020204" pitchFamily="34" charset="0"/>
                <a:cs typeface="Arial" panose="020B0604020202020204" pitchFamily="34" charset="0"/>
              </a:rPr>
              <a:t>	• Should existing investment holdings be liquidated? </a:t>
            </a:r>
          </a:p>
          <a:p>
            <a:r>
              <a:rPr lang="en-US" sz="1400" dirty="0">
                <a:latin typeface="Arial" panose="020B0604020202020204" pitchFamily="34" charset="0"/>
                <a:cs typeface="Arial" panose="020B0604020202020204" pitchFamily="34" charset="0"/>
              </a:rPr>
              <a:t>	• Will cash flows be sufficient to service cash needs? (debt payment) </a:t>
            </a:r>
          </a:p>
          <a:p>
            <a:r>
              <a:rPr lang="en-US" sz="1400" dirty="0">
                <a:latin typeface="Arial" panose="020B0604020202020204" pitchFamily="34" charset="0"/>
                <a:cs typeface="Arial" panose="020B0604020202020204" pitchFamily="34" charset="0"/>
              </a:rPr>
              <a:t>	• Is the company providing a good employer? (future advancement or employee benefits) </a:t>
            </a:r>
          </a:p>
          <a:p>
            <a:r>
              <a:rPr lang="en-US" sz="1400" dirty="0">
                <a:latin typeface="Arial" panose="020B0604020202020204" pitchFamily="34" charset="0"/>
                <a:cs typeface="Arial" panose="020B0604020202020204" pitchFamily="34" charset="0"/>
              </a:rPr>
              <a:t>	• How well does this company compete in its operating environment? </a:t>
            </a:r>
          </a:p>
          <a:p>
            <a:r>
              <a:rPr lang="en-US" sz="1400" dirty="0">
                <a:latin typeface="Arial" panose="020B0604020202020204" pitchFamily="34" charset="0"/>
                <a:cs typeface="Arial" panose="020B0604020202020204" pitchFamily="34" charset="0"/>
              </a:rPr>
              <a:t>	• Is this firm a good prospect as a customer?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 name="Rectangle 3">
            <a:extLst>
              <a:ext uri="{FF2B5EF4-FFF2-40B4-BE49-F238E27FC236}">
                <a16:creationId xmlns:a16="http://schemas.microsoft.com/office/drawing/2014/main" id="{BB36174D-09C7-CDE8-0D19-19022B4E5C9D}"/>
              </a:ext>
            </a:extLst>
          </p:cNvPr>
          <p:cNvSpPr/>
          <p:nvPr/>
        </p:nvSpPr>
        <p:spPr>
          <a:xfrm>
            <a:off x="789978" y="1294276"/>
            <a:ext cx="8326044" cy="306109"/>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ítulo 1">
            <a:extLst>
              <a:ext uri="{FF2B5EF4-FFF2-40B4-BE49-F238E27FC236}">
                <a16:creationId xmlns:a16="http://schemas.microsoft.com/office/drawing/2014/main" id="{4CAE22CE-1EC8-5F34-43BF-F529DCE7D755}"/>
              </a:ext>
            </a:extLst>
          </p:cNvPr>
          <p:cNvSpPr txBox="1">
            <a:spLocks/>
          </p:cNvSpPr>
          <p:nvPr/>
        </p:nvSpPr>
        <p:spPr>
          <a:xfrm>
            <a:off x="789978" y="851466"/>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endParaRPr lang="en-GB" sz="1600" b="1" dirty="0">
              <a:solidFill>
                <a:srgbClr val="90292A"/>
              </a:solidFill>
              <a:latin typeface="Georgia" panose="02040502050405020303" pitchFamily="18" charset="0"/>
            </a:endParaRPr>
          </a:p>
        </p:txBody>
      </p:sp>
    </p:spTree>
    <p:extLst>
      <p:ext uri="{BB962C8B-B14F-4D97-AF65-F5344CB8AC3E}">
        <p14:creationId xmlns:p14="http://schemas.microsoft.com/office/powerpoint/2010/main" val="2776489840"/>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3">
            <a:extLst>
              <a:ext uri="{FF2B5EF4-FFF2-40B4-BE49-F238E27FC236}">
                <a16:creationId xmlns:a16="http://schemas.microsoft.com/office/drawing/2014/main" id="{C07EBA01-B5C6-4528-9F4C-B9C44D62BA79}"/>
              </a:ext>
            </a:extLst>
          </p:cNvPr>
          <p:cNvSpPr/>
          <p:nvPr/>
        </p:nvSpPr>
        <p:spPr>
          <a:xfrm>
            <a:off x="901738" y="3134945"/>
            <a:ext cx="432050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Auditor’s Report - Independent or external auditor that will attest to the fairness of the presentation</a:t>
            </a:r>
          </a:p>
        </p:txBody>
      </p:sp>
      <p:pic>
        <p:nvPicPr>
          <p:cNvPr id="8" name="Picture 2" descr="FREE 11+ External Audit Report Samples &amp; Templates in PDF | MS Word">
            <a:extLst>
              <a:ext uri="{FF2B5EF4-FFF2-40B4-BE49-F238E27FC236}">
                <a16:creationId xmlns:a16="http://schemas.microsoft.com/office/drawing/2014/main" id="{4E7C3FA0-F0E3-4277-9657-79E872DA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280" y="1290321"/>
            <a:ext cx="3984822" cy="51308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D44B3C0-B4F1-DD06-BD1E-F552581BD9B1}"/>
              </a:ext>
            </a:extLst>
          </p:cNvPr>
          <p:cNvSpPr txBox="1">
            <a:spLocks/>
          </p:cNvSpPr>
          <p:nvPr/>
        </p:nvSpPr>
        <p:spPr>
          <a:xfrm>
            <a:off x="789978" y="851466"/>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endParaRPr lang="en-GB" sz="1600" b="1" dirty="0">
              <a:solidFill>
                <a:srgbClr val="90292A"/>
              </a:solidFill>
              <a:latin typeface="Georgia" panose="02040502050405020303" pitchFamily="18" charset="0"/>
            </a:endParaRPr>
          </a:p>
        </p:txBody>
      </p:sp>
      <p:sp>
        <p:nvSpPr>
          <p:cNvPr id="3" name="Rectangle 3">
            <a:extLst>
              <a:ext uri="{FF2B5EF4-FFF2-40B4-BE49-F238E27FC236}">
                <a16:creationId xmlns:a16="http://schemas.microsoft.com/office/drawing/2014/main" id="{B546FB43-4845-2720-D3F3-C073D94A6BBE}"/>
              </a:ext>
            </a:extLst>
          </p:cNvPr>
          <p:cNvSpPr/>
          <p:nvPr/>
        </p:nvSpPr>
        <p:spPr>
          <a:xfrm>
            <a:off x="789978" y="1194572"/>
            <a:ext cx="8326044" cy="306109"/>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4923230"/>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9" name="Rectangle 6">
            <a:extLst>
              <a:ext uri="{FF2B5EF4-FFF2-40B4-BE49-F238E27FC236}">
                <a16:creationId xmlns:a16="http://schemas.microsoft.com/office/drawing/2014/main" id="{02A0769C-6E65-4214-BC2B-66CD98822F6C}"/>
              </a:ext>
            </a:extLst>
          </p:cNvPr>
          <p:cNvSpPr/>
          <p:nvPr/>
        </p:nvSpPr>
        <p:spPr>
          <a:xfrm>
            <a:off x="789978" y="1656796"/>
            <a:ext cx="7813214" cy="3970318"/>
          </a:xfrm>
          <a:prstGeom prst="rect">
            <a:avLst/>
          </a:prstGeom>
        </p:spPr>
        <p:txBody>
          <a:bodyPr wrap="square">
            <a:spAutoFit/>
          </a:bodyPr>
          <a:lstStyle/>
          <a:p>
            <a:pPr lvl="0"/>
            <a:r>
              <a:rPr lang="en-US" sz="1400" b="1" u="sng" dirty="0">
                <a:solidFill>
                  <a:srgbClr val="90292A"/>
                </a:solidFill>
                <a:latin typeface="Arial" panose="020B0604020202020204" pitchFamily="34" charset="0"/>
                <a:cs typeface="Arial" panose="020B0604020202020204" pitchFamily="34" charset="0"/>
              </a:rPr>
              <a:t>Balance Sheet – the statement of condition – statement of financial position</a:t>
            </a:r>
          </a:p>
          <a:p>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a summary of the financial position or condition of a business or organization at a specific moment in time.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Provides valuable information about a business firm, particularly when examined over a period of several years and evaluated in relation to the other financial statements.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financial statement that reports a company's assets, liabilities and shareholders' equity at a </a:t>
            </a:r>
            <a:r>
              <a:rPr lang="en-US" sz="1400" u="sng" dirty="0">
                <a:latin typeface="Arial" panose="020B0604020202020204" pitchFamily="34" charset="0"/>
                <a:cs typeface="Arial" panose="020B0604020202020204" pitchFamily="34" charset="0"/>
              </a:rPr>
              <a:t>specific point in time</a:t>
            </a:r>
            <a:r>
              <a:rPr lang="en-US" sz="1400" dirty="0">
                <a:latin typeface="Arial" panose="020B0604020202020204" pitchFamily="34" charset="0"/>
                <a:cs typeface="Arial" panose="020B0604020202020204" pitchFamily="34" charset="0"/>
              </a:rPr>
              <a:t>, and provides a basis for computing rates of return and evaluating its capital structure.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add the appropiate value, the balance sheet should be compared with those of previous periods or businesses in the same industry.</a:t>
            </a:r>
          </a:p>
          <a:p>
            <a:endParaRPr lang="en-US" sz="1400" dirty="0">
              <a:latin typeface="Arial" panose="020B0604020202020204" pitchFamily="34" charset="0"/>
              <a:cs typeface="Arial" panose="020B0604020202020204" pitchFamily="34" charset="0"/>
            </a:endParaRP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20C7EF6F-D555-087B-A33B-2B57887891B8}"/>
              </a:ext>
            </a:extLst>
          </p:cNvPr>
          <p:cNvSpPr txBox="1">
            <a:spLocks/>
          </p:cNvSpPr>
          <p:nvPr/>
        </p:nvSpPr>
        <p:spPr>
          <a:xfrm>
            <a:off x="789978" y="851466"/>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endParaRPr lang="en-GB" sz="1600" b="1" dirty="0">
              <a:solidFill>
                <a:srgbClr val="90292A"/>
              </a:solidFill>
              <a:latin typeface="Georgia" panose="02040502050405020303" pitchFamily="18" charset="0"/>
            </a:endParaRPr>
          </a:p>
        </p:txBody>
      </p:sp>
      <p:sp>
        <p:nvSpPr>
          <p:cNvPr id="7" name="Rectangle 3">
            <a:extLst>
              <a:ext uri="{FF2B5EF4-FFF2-40B4-BE49-F238E27FC236}">
                <a16:creationId xmlns:a16="http://schemas.microsoft.com/office/drawing/2014/main" id="{AD556A03-DADD-3CF3-0DA2-8C4D3198F452}"/>
              </a:ext>
            </a:extLst>
          </p:cNvPr>
          <p:cNvSpPr/>
          <p:nvPr/>
        </p:nvSpPr>
        <p:spPr>
          <a:xfrm>
            <a:off x="789978" y="1194572"/>
            <a:ext cx="8326044" cy="306109"/>
          </a:xfrm>
          <a:prstGeom prst="rect">
            <a:avLst/>
          </a:prstGeom>
        </p:spPr>
        <p:txBody>
          <a:bodyPr wrap="square">
            <a:spAutoFit/>
          </a:bodyPr>
          <a:lstStyle/>
          <a:p>
            <a:pPr marR="0" lvl="0">
              <a:lnSpc>
                <a:spcPct val="107000"/>
              </a:lnSpc>
              <a:spcBef>
                <a:spcPts val="1000"/>
              </a:spcBef>
              <a:spcAft>
                <a:spcPts val="800"/>
              </a:spcAft>
            </a:pPr>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1548619"/>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7" name="Rectangle 6">
            <a:extLst>
              <a:ext uri="{FF2B5EF4-FFF2-40B4-BE49-F238E27FC236}">
                <a16:creationId xmlns:a16="http://schemas.microsoft.com/office/drawing/2014/main" id="{AE23F576-B70C-4C01-9425-CC487C50AE1D}"/>
              </a:ext>
            </a:extLst>
          </p:cNvPr>
          <p:cNvSpPr/>
          <p:nvPr/>
        </p:nvSpPr>
        <p:spPr>
          <a:xfrm>
            <a:off x="659302" y="1767006"/>
            <a:ext cx="7813214" cy="3754874"/>
          </a:xfrm>
          <a:prstGeom prst="rect">
            <a:avLst/>
          </a:prstGeom>
        </p:spPr>
        <p:txBody>
          <a:bodyPr wrap="square">
            <a:spAutoFit/>
          </a:bodyPr>
          <a:lstStyle/>
          <a:p>
            <a:pPr lvl="0"/>
            <a:r>
              <a:rPr lang="en-US" sz="1400" b="1" u="sng" dirty="0">
                <a:solidFill>
                  <a:srgbClr val="90292A"/>
                </a:solidFill>
                <a:latin typeface="Arial" panose="020B0604020202020204" pitchFamily="34" charset="0"/>
                <a:cs typeface="Arial" panose="020B0604020202020204" pitchFamily="34" charset="0"/>
              </a:rPr>
              <a:t>Balance Sheet</a:t>
            </a:r>
          </a:p>
          <a:p>
            <a:pPr lvl="0"/>
            <a:endParaRPr lang="en-US" sz="1400" b="1" u="sng" dirty="0">
              <a:solidFill>
                <a:srgbClr val="90292A"/>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statement is a summary of what the firm owns (assets) and what the firm owes to outsiders (liabilities) and to internal owners (stockholders' equity).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Most businesses use the calendar year with the accounting period ending on December 31, and prepare interim statements for each quarter Q, ending March 31, June 30, and September 30.</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Purpose:</a:t>
            </a:r>
            <a:r>
              <a:rPr lang="en-US" sz="1400" dirty="0">
                <a:latin typeface="Arial" panose="020B0604020202020204" pitchFamily="34" charset="0"/>
                <a:cs typeface="Arial" panose="020B0604020202020204" pitchFamily="34" charset="0"/>
              </a:rPr>
              <a:t> To demonstrate a company’s financial position and its solvency (i.e. its ability to meet long-term financial obligations).</a:t>
            </a:r>
          </a:p>
          <a:p>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account balances on a balance sheet must balance total of all assets must equal the sum of liabilities and stockholders' equity. The balancing equation is expressed as: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Assets = Liabilities + Stockholders' equity</a:t>
            </a:r>
          </a:p>
        </p:txBody>
      </p:sp>
      <p:sp>
        <p:nvSpPr>
          <p:cNvPr id="3" name="Título 1">
            <a:extLst>
              <a:ext uri="{FF2B5EF4-FFF2-40B4-BE49-F238E27FC236}">
                <a16:creationId xmlns:a16="http://schemas.microsoft.com/office/drawing/2014/main" id="{434139BB-275E-23C3-883A-CD9591AAA774}"/>
              </a:ext>
            </a:extLst>
          </p:cNvPr>
          <p:cNvSpPr txBox="1">
            <a:spLocks/>
          </p:cNvSpPr>
          <p:nvPr/>
        </p:nvSpPr>
        <p:spPr>
          <a:xfrm>
            <a:off x="627658" y="957658"/>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401582698"/>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547CB4-9A14-4794-A78C-E73F19E95F85}"/>
              </a:ext>
            </a:extLst>
          </p:cNvPr>
          <p:cNvSpPr txBox="1">
            <a:spLocks/>
          </p:cNvSpPr>
          <p:nvPr/>
        </p:nvSpPr>
        <p:spPr>
          <a:xfrm>
            <a:off x="6994341" y="148310"/>
            <a:ext cx="2580428"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endParaRPr lang="en-GB" sz="2400" b="1" dirty="0">
              <a:solidFill>
                <a:srgbClr val="90292A"/>
              </a:solidFill>
              <a:latin typeface="Georgia" panose="02040502050405020303" pitchFamily="18" charset="0"/>
            </a:endParaRPr>
          </a:p>
        </p:txBody>
      </p:sp>
      <p:sp>
        <p:nvSpPr>
          <p:cNvPr id="5" name="Rectangle 6">
            <a:extLst>
              <a:ext uri="{FF2B5EF4-FFF2-40B4-BE49-F238E27FC236}">
                <a16:creationId xmlns:a16="http://schemas.microsoft.com/office/drawing/2014/main" id="{4E8F677C-8341-42C0-A049-4BA8E76B14B5}"/>
              </a:ext>
            </a:extLst>
          </p:cNvPr>
          <p:cNvSpPr/>
          <p:nvPr/>
        </p:nvSpPr>
        <p:spPr>
          <a:xfrm>
            <a:off x="711941" y="1626362"/>
            <a:ext cx="7813214" cy="4401205"/>
          </a:xfrm>
          <a:prstGeom prst="rect">
            <a:avLst/>
          </a:prstGeom>
        </p:spPr>
        <p:txBody>
          <a:bodyPr wrap="square">
            <a:spAutoFit/>
          </a:bodyPr>
          <a:lstStyle/>
          <a:p>
            <a:pPr lvl="0"/>
            <a:r>
              <a:rPr lang="en-US" sz="1400" b="1" u="sng" dirty="0">
                <a:solidFill>
                  <a:srgbClr val="90292A"/>
                </a:solidFill>
                <a:latin typeface="Arial" panose="020B0604020202020204" pitchFamily="34" charset="0"/>
                <a:cs typeface="Arial" panose="020B0604020202020204" pitchFamily="34" charset="0"/>
              </a:rPr>
              <a:t>Balance Sheet</a:t>
            </a:r>
          </a:p>
          <a:p>
            <a:pPr lvl="0"/>
            <a:endParaRPr lang="en-US" sz="1400" b="1" u="sng" dirty="0">
              <a:solidFill>
                <a:srgbClr val="90292A"/>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balance sheet answers questions like: Is the business being well managed? Are there enough assets to pay off all liabilities if needed?. It reveals the business’s current strengths and weaknesses and is useful for future financial planning.</a:t>
            </a:r>
          </a:p>
          <a:p>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Data Included:</a:t>
            </a:r>
          </a:p>
          <a:p>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Assets – In financial accounting, an </a:t>
            </a:r>
            <a:r>
              <a:rPr lang="en-US" sz="1400" b="1" dirty="0">
                <a:latin typeface="Arial" panose="020B0604020202020204" pitchFamily="34" charset="0"/>
                <a:cs typeface="Arial" panose="020B0604020202020204" pitchFamily="34" charset="0"/>
              </a:rPr>
              <a:t>asset</a:t>
            </a:r>
            <a:r>
              <a:rPr lang="en-US" sz="1400" dirty="0">
                <a:latin typeface="Arial" panose="020B0604020202020204" pitchFamily="34" charset="0"/>
                <a:cs typeface="Arial" panose="020B0604020202020204" pitchFamily="34" charset="0"/>
              </a:rPr>
              <a:t> is any resource owned by the business, tangible or intangible that can be owned or controlled to produce value and that is held by a company to produce positive economic value. (cash, inventory, equipment)</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Liabilities – Are defined as a company's legal financial debts or obligations that arise during the course of business operations. (bank loans)</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Equity or Stockholder’s Equity– Is ownership. In the accounting and corporate lending world, </a:t>
            </a:r>
            <a:r>
              <a:rPr lang="en-US" sz="1400" b="1" dirty="0">
                <a:latin typeface="Arial" panose="020B0604020202020204" pitchFamily="34" charset="0"/>
                <a:cs typeface="Arial" panose="020B0604020202020204" pitchFamily="34" charset="0"/>
              </a:rPr>
              <a:t>equity</a:t>
            </a:r>
            <a:r>
              <a:rPr lang="en-US" sz="1400" dirty="0">
                <a:latin typeface="Arial" panose="020B0604020202020204" pitchFamily="34" charset="0"/>
                <a:cs typeface="Arial" panose="020B0604020202020204" pitchFamily="34" charset="0"/>
              </a:rPr>
              <a:t> (or shareholders‘ </a:t>
            </a:r>
            <a:r>
              <a:rPr lang="en-US" sz="1400" b="1" dirty="0">
                <a:latin typeface="Arial" panose="020B0604020202020204" pitchFamily="34" charset="0"/>
                <a:cs typeface="Arial" panose="020B0604020202020204" pitchFamily="34" charset="0"/>
              </a:rPr>
              <a:t>equity</a:t>
            </a:r>
            <a:r>
              <a:rPr lang="en-US" sz="1400" dirty="0">
                <a:latin typeface="Arial" panose="020B0604020202020204" pitchFamily="34" charset="0"/>
                <a:cs typeface="Arial" panose="020B0604020202020204" pitchFamily="34" charset="0"/>
              </a:rPr>
              <a:t>) refers to the amount of capital contributed by the owners or the difference between a company's total assets and its total liabilities.</a:t>
            </a: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9FE9DCEE-A51F-23CD-4FAB-D02477D5AAF7}"/>
              </a:ext>
            </a:extLst>
          </p:cNvPr>
          <p:cNvSpPr txBox="1">
            <a:spLocks/>
          </p:cNvSpPr>
          <p:nvPr/>
        </p:nvSpPr>
        <p:spPr>
          <a:xfrm>
            <a:off x="680297" y="887336"/>
            <a:ext cx="7876502" cy="6178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90292A"/>
                </a:solidFill>
                <a:effectLst/>
                <a:latin typeface="Georgia" panose="02040502050405020303" pitchFamily="18" charset="0"/>
                <a:ea typeface="Calibri" panose="020F0502020204030204" pitchFamily="34" charset="0"/>
                <a:cs typeface="Times New Roman" panose="02020603050405020304" pitchFamily="18" charset="0"/>
              </a:rPr>
              <a:t>Understanding the Business from its Financial Statements</a:t>
            </a:r>
          </a:p>
          <a:p>
            <a:pPr algn="l"/>
            <a:r>
              <a:rPr lang="en-US" sz="1400" b="1" dirty="0">
                <a:latin typeface="Arial" panose="020B0604020202020204" pitchFamily="34" charset="0"/>
                <a:cs typeface="Arial" panose="020B0604020202020204" pitchFamily="34" charset="0"/>
              </a:rPr>
              <a:t>The Four Financial Statements: Structure and Components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2000" b="1" dirty="0">
              <a:solidFill>
                <a:srgbClr val="C00000"/>
              </a:solidFill>
              <a:latin typeface="Georgia" panose="02040502050405020303" pitchFamily="18" charset="0"/>
            </a:endParaRPr>
          </a:p>
        </p:txBody>
      </p:sp>
    </p:spTree>
    <p:extLst>
      <p:ext uri="{BB962C8B-B14F-4D97-AF65-F5344CB8AC3E}">
        <p14:creationId xmlns:p14="http://schemas.microsoft.com/office/powerpoint/2010/main" val="398862626"/>
      </p:ext>
    </p:extLst>
  </p:cSld>
  <p:clrMapOvr>
    <a:masterClrMapping/>
  </p:clrMapOvr>
  <mc:AlternateContent xmlns:mc="http://schemas.openxmlformats.org/markup-compatibility/2006" xmlns:p14="http://schemas.microsoft.com/office/powerpoint/2010/main">
    <mc:Choice Requires="p14">
      <p:transition spd="slow" p14:dur="2000" advTm="86778"/>
    </mc:Choice>
    <mc:Fallback xmlns="">
      <p:transition spd="slow" advTm="86778"/>
    </mc:Fallback>
  </mc:AlternateContent>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4C46783B-2453-474F-85BB-7E16AD6FD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677089-0F61-4A3B-827B-C13FC83C6673}">
  <ds:schemaRefs>
    <ds:schemaRef ds:uri="http://purl.org/dc/terms/"/>
    <ds:schemaRef ds:uri="0323e3e7-18dc-45e6-99d2-53fab8d99a6d"/>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fac5c5d6-3f40-4888-827f-2feba602e37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1630</TotalTime>
  <Words>3084</Words>
  <Application>Microsoft Office PowerPoint</Application>
  <PresentationFormat>A4 Paper (210x297 mm)</PresentationFormat>
  <Paragraphs>364</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Georgia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110</cp:revision>
  <dcterms:created xsi:type="dcterms:W3CDTF">2016-07-11T04:31:49Z</dcterms:created>
  <dcterms:modified xsi:type="dcterms:W3CDTF">2023-12-12T16:18:43Z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