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58" r:id="rId6"/>
    <p:sldId id="393" r:id="rId7"/>
    <p:sldId id="444" r:id="rId8"/>
    <p:sldId id="445" r:id="rId9"/>
    <p:sldId id="447" r:id="rId10"/>
    <p:sldId id="453" r:id="rId11"/>
    <p:sldId id="449" r:id="rId12"/>
    <p:sldId id="454" r:id="rId13"/>
    <p:sldId id="439" r:id="rId14"/>
    <p:sldId id="451" r:id="rId15"/>
    <p:sldId id="450" r:id="rId16"/>
    <p:sldId id="455" r:id="rId17"/>
    <p:sldId id="457" r:id="rId18"/>
    <p:sldId id="458" r:id="rId19"/>
    <p:sldId id="463" r:id="rId20"/>
    <p:sldId id="459" r:id="rId21"/>
    <p:sldId id="461" r:id="rId22"/>
    <p:sldId id="456" r:id="rId23"/>
    <p:sldId id="460" r:id="rId24"/>
    <p:sldId id="462" r:id="rId25"/>
    <p:sldId id="785" r:id="rId26"/>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08FC5-4711-98AA-E868-BAE5E028A4B7}" v="1" dt="2023-12-13T05:33:01.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674"/>
  </p:normalViewPr>
  <p:slideViewPr>
    <p:cSldViewPr snapToGrid="0" snapToObjects="1">
      <p:cViewPr>
        <p:scale>
          <a:sx n="70" d="100"/>
          <a:sy n="70" d="100"/>
        </p:scale>
        <p:origin x="1072" y="-13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9CC08FC5-4711-98AA-E868-BAE5E028A4B7}"/>
    <pc:docChg chg="modSld">
      <pc:chgData name="Charlene Naidoo" userId="S::charlene.naidoo@faculty.gbsb.global::be3a4d7b-217a-4d6d-8d19-aa1039059a41" providerId="AD" clId="Web-{9CC08FC5-4711-98AA-E868-BAE5E028A4B7}" dt="2023-12-13T05:33:01.857" v="0" actId="20577"/>
      <pc:docMkLst>
        <pc:docMk/>
      </pc:docMkLst>
      <pc:sldChg chg="modSp">
        <pc:chgData name="Charlene Naidoo" userId="S::charlene.naidoo@faculty.gbsb.global::be3a4d7b-217a-4d6d-8d19-aa1039059a41" providerId="AD" clId="Web-{9CC08FC5-4711-98AA-E868-BAE5E028A4B7}" dt="2023-12-13T05:33:01.857" v="0" actId="20577"/>
        <pc:sldMkLst>
          <pc:docMk/>
          <pc:sldMk cId="1060360473" sldId="785"/>
        </pc:sldMkLst>
        <pc:spChg chg="mod">
          <ac:chgData name="Charlene Naidoo" userId="S::charlene.naidoo@faculty.gbsb.global::be3a4d7b-217a-4d6d-8d19-aa1039059a41" providerId="AD" clId="Web-{9CC08FC5-4711-98AA-E868-BAE5E028A4B7}" dt="2023-12-13T05:33:01.857" v="0" actId="20577"/>
          <ac:spMkLst>
            <pc:docMk/>
            <pc:sldMk cId="1060360473" sldId="785"/>
            <ac:spMk id="8" creationId="{BD5EA8DB-22F7-5B41-9CBB-E4D2FDE706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12/12/2023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12/12/2023</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2</a:t>
            </a:fld>
            <a:endParaRPr lang="en-GB"/>
          </a:p>
        </p:txBody>
      </p:sp>
    </p:spTree>
    <p:extLst>
      <p:ext uri="{BB962C8B-B14F-4D97-AF65-F5344CB8AC3E}">
        <p14:creationId xmlns:p14="http://schemas.microsoft.com/office/powerpoint/2010/main" val="314080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5422CA7F-29D6-4EB5-A290-EFF6FFCE4A63}" type="slidenum">
              <a:rPr lang="en-GB" smtClean="0"/>
              <a:t>9</a:t>
            </a:fld>
            <a:endParaRPr lang="en-GB"/>
          </a:p>
        </p:txBody>
      </p:sp>
    </p:spTree>
    <p:extLst>
      <p:ext uri="{BB962C8B-B14F-4D97-AF65-F5344CB8AC3E}">
        <p14:creationId xmlns:p14="http://schemas.microsoft.com/office/powerpoint/2010/main" val="150091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576170" y="1554480"/>
            <a:ext cx="3383280" cy="400110"/>
          </a:xfrm>
          <a:prstGeom prst="rect">
            <a:avLst/>
          </a:prstGeom>
          <a:noFill/>
        </p:spPr>
        <p:txBody>
          <a:bodyPr wrap="square" rtlCol="0">
            <a:spAutoFit/>
          </a:bodyPr>
          <a:lstStyle/>
          <a:p>
            <a:r>
              <a:rPr lang="en" sz="2000" spc="300" dirty="0">
                <a:latin typeface="Arial" panose="020B0604020202020204" pitchFamily="34" charset="0"/>
                <a:cs typeface="Arial" panose="020B0604020202020204" pitchFamily="34" charset="0"/>
              </a:rPr>
              <a:t>Lesson 1</a:t>
            </a:r>
            <a:endParaRPr lang="ru-RU" sz="2000" spc="3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12168F-BBB5-C845-B138-AB550A9E1E14}"/>
              </a:ext>
            </a:extLst>
          </p:cNvPr>
          <p:cNvSpPr txBox="1"/>
          <p:nvPr/>
        </p:nvSpPr>
        <p:spPr>
          <a:xfrm>
            <a:off x="436224" y="2484219"/>
            <a:ext cx="4731610" cy="1077218"/>
          </a:xfrm>
          <a:prstGeom prst="rect">
            <a:avLst/>
          </a:prstGeom>
          <a:noFill/>
        </p:spPr>
        <p:txBody>
          <a:bodyPr wrap="square" rtlCol="0">
            <a:spAutoFit/>
          </a:bodyPr>
          <a:lstStyle/>
          <a:p>
            <a:r>
              <a:rPr lang="en-US" sz="3200" b="1" dirty="0">
                <a:solidFill>
                  <a:srgbClr val="90292A"/>
                </a:solidFill>
                <a:latin typeface="Georgia" panose="02040502050405020303" pitchFamily="18" charset="0"/>
                <a:cs typeface="Arial" panose="020B0604020202020204" pitchFamily="34" charset="0"/>
              </a:rPr>
              <a:t>Finance for Management  </a:t>
            </a:r>
            <a:endParaRPr lang="en" sz="3200" b="1" dirty="0">
              <a:solidFill>
                <a:srgbClr val="90292A"/>
              </a:solidFill>
              <a:latin typeface="Georgia" panose="02040502050405020303" pitchFamily="18" charset="0"/>
              <a:cs typeface="Arial" panose="020B0604020202020204" pitchFamily="34" charset="0"/>
            </a:endParaRPr>
          </a:p>
        </p:txBody>
      </p:sp>
      <p:sp>
        <p:nvSpPr>
          <p:cNvPr id="6" name="TextBox 3">
            <a:extLst>
              <a:ext uri="{FF2B5EF4-FFF2-40B4-BE49-F238E27FC236}">
                <a16:creationId xmlns:a16="http://schemas.microsoft.com/office/drawing/2014/main" id="{73F0134C-C942-48C2-9107-7A12D8A8B7A7}"/>
              </a:ext>
            </a:extLst>
          </p:cNvPr>
          <p:cNvSpPr txBox="1"/>
          <p:nvPr/>
        </p:nvSpPr>
        <p:spPr>
          <a:xfrm>
            <a:off x="5830530" y="6156960"/>
            <a:ext cx="4159044" cy="307777"/>
          </a:xfrm>
          <a:prstGeom prst="rect">
            <a:avLst/>
          </a:prstGeom>
          <a:noFill/>
        </p:spPr>
        <p:txBody>
          <a:bodyPr wrap="square" rtlCol="0">
            <a:spAutoFit/>
          </a:bodyPr>
          <a:lstStyle/>
          <a:p>
            <a:r>
              <a:rPr lang="en" sz="1400" spc="300" dirty="0">
                <a:latin typeface="Arial" panose="020B0604020202020204" pitchFamily="34" charset="0"/>
                <a:cs typeface="Arial" panose="020B0604020202020204" pitchFamily="34" charset="0"/>
              </a:rPr>
              <a:t>Prof. Belkis M Reyes-Fernandez</a:t>
            </a:r>
            <a:endParaRPr lang="ru-RU" sz="14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79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6" name="Título 1">
            <a:extLst>
              <a:ext uri="{FF2B5EF4-FFF2-40B4-BE49-F238E27FC236}">
                <a16:creationId xmlns:a16="http://schemas.microsoft.com/office/drawing/2014/main" id="{F7190466-B1C1-441E-815C-39F5363E5704}"/>
              </a:ext>
            </a:extLst>
          </p:cNvPr>
          <p:cNvSpPr txBox="1">
            <a:spLocks/>
          </p:cNvSpPr>
          <p:nvPr/>
        </p:nvSpPr>
        <p:spPr>
          <a:xfrm>
            <a:off x="673723" y="612959"/>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latin typeface="Georgia" panose="02040502050405020303" pitchFamily="18" charset="0"/>
                <a:cs typeface="Arial" panose="020B0604020202020204" pitchFamily="34" charset="0"/>
              </a:rPr>
              <a:t>Reporting - Basic Accounting Principles</a:t>
            </a:r>
            <a:endParaRPr lang="en-GB" sz="2000" b="1" dirty="0">
              <a:solidFill>
                <a:srgbClr val="90292A"/>
              </a:solidFill>
              <a:latin typeface="Georgia" panose="02040502050405020303" pitchFamily="18" charset="0"/>
            </a:endParaRPr>
          </a:p>
        </p:txBody>
      </p:sp>
      <p:sp>
        <p:nvSpPr>
          <p:cNvPr id="10" name="Rectangle 6">
            <a:extLst>
              <a:ext uri="{FF2B5EF4-FFF2-40B4-BE49-F238E27FC236}">
                <a16:creationId xmlns:a16="http://schemas.microsoft.com/office/drawing/2014/main" id="{D6E735CE-35A5-473B-BFFD-49F576B10199}"/>
              </a:ext>
            </a:extLst>
          </p:cNvPr>
          <p:cNvSpPr/>
          <p:nvPr/>
        </p:nvSpPr>
        <p:spPr>
          <a:xfrm>
            <a:off x="826123" y="1230796"/>
            <a:ext cx="3837317" cy="4616648"/>
          </a:xfrm>
          <a:prstGeom prst="rect">
            <a:avLst/>
          </a:prstGeom>
        </p:spPr>
        <p:txBody>
          <a:bodyPr wrap="square">
            <a:spAutoFit/>
          </a:bodyPr>
          <a:lstStyle/>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Interpreting financial statements is challenging because of the complexities inherent in the accounting choices and the underling rules.</a:t>
            </a:r>
          </a:p>
          <a:p>
            <a:pPr marL="285750" indent="-285750" fontAlgn="base">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Accounting principles are the rules and guidelines that companies must follow when reporting financials to improve the quality of financial information reported by companies, and to make it understandable to all users.</a:t>
            </a:r>
          </a:p>
          <a:p>
            <a:pPr marL="285750" indent="-285750" fontAlgn="base">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The Financial Accounting Standards Board(FASB) issues a standardized set of accounting principles in the U.S. referred to as generally accepted accounting principles (GAAP) for uniformity. Some of the most fundamental accounting principles include the following:  </a:t>
            </a:r>
          </a:p>
          <a:p>
            <a:pPr marL="285750" indent="-285750" fontAlgn="base">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fontAlgn="base"/>
            <a:endParaRPr lang="en-US" sz="1400" dirty="0">
              <a:latin typeface="Arial" panose="020B0604020202020204" pitchFamily="34" charset="0"/>
              <a:cs typeface="Arial" panose="020B0604020202020204" pitchFamily="34" charset="0"/>
            </a:endParaRPr>
          </a:p>
        </p:txBody>
      </p:sp>
      <p:pic>
        <p:nvPicPr>
          <p:cNvPr id="3076" name="Picture 4" descr="See the source image">
            <a:extLst>
              <a:ext uri="{FF2B5EF4-FFF2-40B4-BE49-F238E27FC236}">
                <a16:creationId xmlns:a16="http://schemas.microsoft.com/office/drawing/2014/main" id="{856C36BF-189C-4D57-9FCA-BDBD73722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27935"/>
            <a:ext cx="3913414" cy="451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1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Managerial Accounting</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789978" y="1473492"/>
            <a:ext cx="7846022" cy="3785652"/>
          </a:xfrm>
          <a:prstGeom prst="rect">
            <a:avLst/>
          </a:prstGeom>
          <a:noFill/>
        </p:spPr>
        <p:txBody>
          <a:bodyPr wrap="square">
            <a:spAutoFit/>
          </a:bodyPr>
          <a:lstStyle/>
          <a:p>
            <a:pPr fontAlgn="auto"/>
            <a:r>
              <a:rPr lang="en-US" sz="1200" dirty="0">
                <a:latin typeface="Arial" panose="020B0604020202020204" pitchFamily="34" charset="0"/>
                <a:cs typeface="Arial" panose="020B0604020202020204" pitchFamily="34" charset="0"/>
              </a:rPr>
              <a:t>Management accountants focus on analyzing performance and planning, forecasting and decision-making. </a:t>
            </a:r>
          </a:p>
          <a:p>
            <a:pPr fontAlgn="auto"/>
            <a:endParaRPr lang="en-US" sz="1200" dirty="0">
              <a:latin typeface="Arial" panose="020B0604020202020204" pitchFamily="34" charset="0"/>
              <a:cs typeface="Arial" panose="020B0604020202020204" pitchFamily="34" charset="0"/>
            </a:endParaRPr>
          </a:p>
          <a:p>
            <a:pPr fontAlgn="auto"/>
            <a:r>
              <a:rPr lang="en-US" sz="1200" dirty="0">
                <a:latin typeface="Arial" panose="020B0604020202020204" pitchFamily="34" charset="0"/>
                <a:cs typeface="Arial" panose="020B0604020202020204" pitchFamily="34" charset="0"/>
              </a:rPr>
              <a:t>Management accountants need to be able to produce accurate analysis, correct forecasts and a detached and professional overview to a company’s performance</a:t>
            </a:r>
          </a:p>
          <a:p>
            <a:pPr fontAlgn="auto"/>
            <a:endParaRPr lang="en-US" sz="1200" dirty="0">
              <a:latin typeface="Arial" panose="020B0604020202020204" pitchFamily="34" charset="0"/>
              <a:cs typeface="Arial" panose="020B0604020202020204" pitchFamily="34" charset="0"/>
            </a:endParaRPr>
          </a:p>
          <a:p>
            <a:pPr fontAlgn="auto"/>
            <a:r>
              <a:rPr lang="en-US" sz="1200" dirty="0">
                <a:latin typeface="Arial" panose="020B0604020202020204" pitchFamily="34" charset="0"/>
                <a:cs typeface="Arial" panose="020B0604020202020204" pitchFamily="34" charset="0"/>
              </a:rPr>
              <a:t>They use information for strategic planning to advise on how the business creates value or generates more revenues like merging or acquiring another business, investing in new technology, facilities expansion or expanding to new markets.</a:t>
            </a:r>
          </a:p>
          <a:p>
            <a:pPr fontAlgn="auto"/>
            <a:endParaRPr lang="en-US" sz="1200" dirty="0">
              <a:latin typeface="Arial" panose="020B0604020202020204" pitchFamily="34" charset="0"/>
              <a:cs typeface="Arial" panose="020B0604020202020204" pitchFamily="34" charset="0"/>
            </a:endParaRPr>
          </a:p>
          <a:p>
            <a:pPr fontAlgn="auto"/>
            <a:r>
              <a:rPr lang="en-US" sz="1200" dirty="0">
                <a:latin typeface="Arial" panose="020B0604020202020204" pitchFamily="34" charset="0"/>
                <a:cs typeface="Arial" panose="020B0604020202020204" pitchFamily="34" charset="0"/>
              </a:rPr>
              <a:t>Involves using the internal financial information available to managers, as well as that information which companies must publish by law. </a:t>
            </a:r>
          </a:p>
          <a:p>
            <a:pPr fontAlgn="auto"/>
            <a:endParaRPr lang="en-US" sz="1200" dirty="0">
              <a:latin typeface="Arial" panose="020B0604020202020204" pitchFamily="34" charset="0"/>
              <a:cs typeface="Arial" panose="020B0604020202020204" pitchFamily="34" charset="0"/>
            </a:endParaRPr>
          </a:p>
          <a:p>
            <a:pPr fontAlgn="auto"/>
            <a:r>
              <a:rPr lang="en-US" sz="1200" dirty="0">
                <a:latin typeface="Arial" panose="020B0604020202020204" pitchFamily="34" charset="0"/>
                <a:cs typeface="Arial" panose="020B0604020202020204" pitchFamily="34" charset="0"/>
              </a:rPr>
              <a:t>They have several tools to produce information to assess aspects of a company’s performance that will be used for decision-making like:</a:t>
            </a:r>
          </a:p>
          <a:p>
            <a:pPr lvl="1"/>
            <a:endParaRPr lang="en-US" sz="1200" dirty="0">
              <a:latin typeface="Arial" panose="020B0604020202020204" pitchFamily="34" charset="0"/>
              <a:cs typeface="Arial" panose="020B0604020202020204" pitchFamily="34" charset="0"/>
            </a:endParaRPr>
          </a:p>
          <a:p>
            <a:pPr marL="822183" lvl="1" indent="-285750">
              <a:buFont typeface="Wingdings" panose="05000000000000000000" pitchFamily="2" charset="2"/>
              <a:buChar char="v"/>
            </a:pPr>
            <a:r>
              <a:rPr lang="en-US" sz="1200" dirty="0">
                <a:latin typeface="Arial" panose="020B0604020202020204" pitchFamily="34" charset="0"/>
                <a:cs typeface="Arial" panose="020B0604020202020204" pitchFamily="34" charset="0"/>
              </a:rPr>
              <a:t>Ratio analysis measuring one variable in terms of another</a:t>
            </a:r>
          </a:p>
          <a:p>
            <a:pPr marL="822183" lvl="1" indent="-285750">
              <a:buFont typeface="Wingdings" panose="05000000000000000000" pitchFamily="2" charset="2"/>
              <a:buChar char="v"/>
            </a:pPr>
            <a:r>
              <a:rPr lang="en-US" sz="1200" dirty="0">
                <a:latin typeface="Arial" panose="020B0604020202020204" pitchFamily="34" charset="0"/>
                <a:cs typeface="Arial" panose="020B0604020202020204" pitchFamily="34" charset="0"/>
              </a:rPr>
              <a:t>Budget, P&amp;L or Financial plan – showing where the revenues costs comes from</a:t>
            </a:r>
          </a:p>
          <a:p>
            <a:pPr marL="822183" lvl="1" indent="-285750">
              <a:buFont typeface="Wingdings" panose="05000000000000000000" pitchFamily="2" charset="2"/>
              <a:buChar char="v"/>
            </a:pPr>
            <a:r>
              <a:rPr lang="en-US" sz="1200" dirty="0">
                <a:latin typeface="Arial" panose="020B0604020202020204" pitchFamily="34" charset="0"/>
                <a:cs typeface="Arial" panose="020B0604020202020204" pitchFamily="34" charset="0"/>
              </a:rPr>
              <a:t>Forecasts, like cash flow forecasts look at likely future flows of costs and revenues anticipate funding</a:t>
            </a:r>
          </a:p>
          <a:p>
            <a:pPr marL="822183" lvl="1" indent="-285750">
              <a:buFont typeface="Wingdings" panose="05000000000000000000" pitchFamily="2" charset="2"/>
              <a:buChar char="v"/>
            </a:pPr>
            <a:r>
              <a:rPr lang="en-US" sz="1200" dirty="0">
                <a:latin typeface="Arial" panose="020B0604020202020204" pitchFamily="34" charset="0"/>
                <a:cs typeface="Arial" panose="020B0604020202020204" pitchFamily="34" charset="0"/>
              </a:rPr>
              <a:t>Variance analysis showing the difference between the planned budget and what actually happened to analyze the reasons why the variance occurred</a:t>
            </a:r>
            <a:endParaRPr lang="en-US"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23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Financial vs Managerial Accounting</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789978" y="1540319"/>
            <a:ext cx="7833360" cy="1600438"/>
          </a:xfrm>
          <a:prstGeom prst="rect">
            <a:avLst/>
          </a:prstGeom>
          <a:noFill/>
        </p:spPr>
        <p:txBody>
          <a:bodyPr wrap="square">
            <a:spAutoFit/>
          </a:bodyPr>
          <a:lstStyle/>
          <a:p>
            <a:pPr fontAlgn="auto"/>
            <a:r>
              <a:rPr lang="en-US" sz="1400" u="sng" dirty="0">
                <a:latin typeface="Arial" panose="020B0604020202020204" pitchFamily="34" charset="0"/>
                <a:cs typeface="Arial" panose="020B0604020202020204" pitchFamily="34" charset="0"/>
              </a:rPr>
              <a:t>Financial Accountants </a:t>
            </a:r>
            <a:r>
              <a:rPr lang="en-US" sz="1400" dirty="0">
                <a:latin typeface="Arial" panose="020B0604020202020204" pitchFamily="34" charset="0"/>
                <a:cs typeface="Arial" panose="020B0604020202020204" pitchFamily="34" charset="0"/>
              </a:rPr>
              <a:t>maintain a business’ balances and accounts, they keep the business’ records legal and financially stable.</a:t>
            </a:r>
          </a:p>
          <a:p>
            <a:pPr fontAlgn="auto"/>
            <a:endParaRPr lang="en-US" sz="1400" dirty="0">
              <a:latin typeface="Arial" panose="020B0604020202020204" pitchFamily="34" charset="0"/>
              <a:cs typeface="Arial" panose="020B0604020202020204" pitchFamily="34" charset="0"/>
            </a:endParaRPr>
          </a:p>
          <a:p>
            <a:pPr fontAlgn="auto"/>
            <a:r>
              <a:rPr lang="en-US" sz="1400" u="sng" dirty="0">
                <a:latin typeface="Arial" panose="020B0604020202020204" pitchFamily="34" charset="0"/>
                <a:cs typeface="Arial" panose="020B0604020202020204" pitchFamily="34" charset="0"/>
              </a:rPr>
              <a:t>Managerial Accountants </a:t>
            </a:r>
            <a:r>
              <a:rPr lang="en-US" sz="1400" dirty="0">
                <a:latin typeface="Arial" panose="020B0604020202020204" pitchFamily="34" charset="0"/>
                <a:cs typeface="Arial" panose="020B0604020202020204" pitchFamily="34" charset="0"/>
              </a:rPr>
              <a:t>focus on forecasting - they have an exciting and forward-looking strategic role in many types of organizations using various tools, such as ratio analysis and investment appraisal, to identify, measure and analyze the financial performance of a company at a particular point in time.</a:t>
            </a:r>
            <a:endParaRPr lang="en-US"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68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789978" y="1540319"/>
            <a:ext cx="6423622" cy="2893100"/>
          </a:xfrm>
          <a:prstGeom prst="rect">
            <a:avLst/>
          </a:prstGeom>
          <a:noFill/>
        </p:spPr>
        <p:txBody>
          <a:bodyPr wrap="square">
            <a:spAutoFit/>
          </a:bodyPr>
          <a:lstStyle/>
          <a:p>
            <a:pPr marL="285750" indent="-285750" algn="l">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A business </a:t>
            </a:r>
            <a:r>
              <a:rPr lang="en-US" sz="1400" dirty="0">
                <a:latin typeface="Arial" panose="020B0604020202020204" pitchFamily="34" charset="0"/>
                <a:cs typeface="Arial" panose="020B0604020202020204" pitchFamily="34" charset="0"/>
              </a:rPr>
              <a:t>A</a:t>
            </a:r>
            <a:r>
              <a:rPr lang="en-US" sz="1400" b="0" i="0" dirty="0">
                <a:effectLst/>
                <a:latin typeface="Arial" panose="020B0604020202020204" pitchFamily="34" charset="0"/>
                <a:cs typeface="Arial" panose="020B0604020202020204" pitchFamily="34" charset="0"/>
              </a:rPr>
              <a:t>nnual </a:t>
            </a:r>
            <a:r>
              <a:rPr lang="en-US" sz="1400" dirty="0">
                <a:latin typeface="Arial" panose="020B0604020202020204" pitchFamily="34" charset="0"/>
                <a:cs typeface="Arial" panose="020B0604020202020204" pitchFamily="34" charset="0"/>
              </a:rPr>
              <a:t>R</a:t>
            </a:r>
            <a:r>
              <a:rPr lang="en-US" sz="1400" b="0" i="0" dirty="0">
                <a:effectLst/>
                <a:latin typeface="Arial" panose="020B0604020202020204" pitchFamily="34" charset="0"/>
                <a:cs typeface="Arial" panose="020B0604020202020204" pitchFamily="34" charset="0"/>
              </a:rPr>
              <a:t>eport is a comprehensive report detailing a company’s activities throughout the preceding year – provides significant amount of information to the user.</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The purpose is to provide users like managers, creditors, suppliers, shareholders or potential investors with information about the company’s operations and financial performance.</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The reports contain information like performance highlights, a letter from the CEO, financial information, and objectives and goals for future years.</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The structure of annual reports varies according to each company’s preferences.</a:t>
            </a:r>
            <a:endParaRPr lang="en-US" sz="1400" dirty="0">
              <a:effectLst/>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4441EB9B-56E0-BD45-3C22-A413E981490C}"/>
              </a:ext>
            </a:extLst>
          </p:cNvPr>
          <p:cNvPicPr>
            <a:picLocks noChangeAspect="1"/>
          </p:cNvPicPr>
          <p:nvPr/>
        </p:nvPicPr>
        <p:blipFill>
          <a:blip r:embed="rId2"/>
          <a:stretch>
            <a:fillRect/>
          </a:stretch>
        </p:blipFill>
        <p:spPr>
          <a:xfrm>
            <a:off x="7213600" y="2113871"/>
            <a:ext cx="2580428" cy="3345852"/>
          </a:xfrm>
          <a:prstGeom prst="rect">
            <a:avLst/>
          </a:prstGeom>
        </p:spPr>
      </p:pic>
      <p:sp>
        <p:nvSpPr>
          <p:cNvPr id="8" name="CuadroTexto 7">
            <a:extLst>
              <a:ext uri="{FF2B5EF4-FFF2-40B4-BE49-F238E27FC236}">
                <a16:creationId xmlns:a16="http://schemas.microsoft.com/office/drawing/2014/main" id="{8B80CDDC-D963-B7F4-9FD7-A442CEA9A09C}"/>
              </a:ext>
            </a:extLst>
          </p:cNvPr>
          <p:cNvSpPr txBox="1"/>
          <p:nvPr/>
        </p:nvSpPr>
        <p:spPr>
          <a:xfrm>
            <a:off x="7312871" y="5459723"/>
            <a:ext cx="2428240"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https://investor.starbucks.com/financial-data/annual-reports/default.aspx</a:t>
            </a:r>
          </a:p>
        </p:txBody>
      </p:sp>
    </p:spTree>
    <p:extLst>
      <p:ext uri="{BB962C8B-B14F-4D97-AF65-F5344CB8AC3E}">
        <p14:creationId xmlns:p14="http://schemas.microsoft.com/office/powerpoint/2010/main" val="274658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 - Components</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13" name="CuadroTexto 12">
            <a:extLst>
              <a:ext uri="{FF2B5EF4-FFF2-40B4-BE49-F238E27FC236}">
                <a16:creationId xmlns:a16="http://schemas.microsoft.com/office/drawing/2014/main" id="{62971FEB-80E1-05EC-9648-BC456D603839}"/>
              </a:ext>
            </a:extLst>
          </p:cNvPr>
          <p:cNvSpPr txBox="1"/>
          <p:nvPr/>
        </p:nvSpPr>
        <p:spPr>
          <a:xfrm>
            <a:off x="805181" y="1540319"/>
            <a:ext cx="5016499" cy="3970318"/>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Across global markets, Annual reports have different formats and components; this happens due to statutory requirements in different economies.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Some of the common components are:</a:t>
            </a:r>
          </a:p>
          <a:p>
            <a:endParaRPr lang="en-US" sz="1400" dirty="0">
              <a:latin typeface="Arial" panose="020B0604020202020204" pitchFamily="34" charset="0"/>
              <a:cs typeface="Arial" panose="020B0604020202020204" pitchFamily="34" charset="0"/>
            </a:endParaRPr>
          </a:p>
          <a:p>
            <a:pPr marL="879333" lvl="1"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Director’s message to shareholders</a:t>
            </a:r>
          </a:p>
          <a:p>
            <a:pPr marL="879333" lvl="1"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Information on corporate governance</a:t>
            </a:r>
          </a:p>
          <a:p>
            <a:pPr marL="879333" lvl="1"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Financial highlights</a:t>
            </a:r>
          </a:p>
          <a:p>
            <a:pPr marL="879333" lvl="1"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Management discussion and analysis</a:t>
            </a:r>
          </a:p>
          <a:p>
            <a:pPr marL="879333" lvl="1"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Shareholding pattern, management/board of directors’ information</a:t>
            </a:r>
          </a:p>
          <a:p>
            <a:pPr marL="879333" lvl="1" indent="-342900">
              <a:buFont typeface="Wingdings" panose="05000000000000000000" pitchFamily="2" charset="2"/>
              <a:buChar char="v"/>
            </a:pPr>
            <a:r>
              <a:rPr lang="en-US" sz="1200" b="1" dirty="0">
                <a:latin typeface="Arial" panose="020B0604020202020204" pitchFamily="34" charset="0"/>
                <a:cs typeface="Arial" panose="020B0604020202020204" pitchFamily="34" charset="0"/>
              </a:rPr>
              <a:t>Detailed and audited financial statements</a:t>
            </a:r>
          </a:p>
          <a:p>
            <a:pPr marL="879333" lvl="1" indent="-342900">
              <a:buFont typeface="Wingdings" panose="05000000000000000000" pitchFamily="2" charset="2"/>
              <a:buChar char="v"/>
            </a:pPr>
            <a:r>
              <a:rPr lang="en-US" sz="1200" b="1" dirty="0">
                <a:latin typeface="Arial" panose="020B0604020202020204" pitchFamily="34" charset="0"/>
                <a:cs typeface="Arial" panose="020B0604020202020204" pitchFamily="34" charset="0"/>
              </a:rPr>
              <a:t>Statement of financial position</a:t>
            </a:r>
          </a:p>
          <a:p>
            <a:pPr marL="879333" lvl="1" indent="-342900">
              <a:buFont typeface="Wingdings" panose="05000000000000000000" pitchFamily="2" charset="2"/>
              <a:buChar char="v"/>
            </a:pPr>
            <a:r>
              <a:rPr lang="en-US" sz="1200" b="1" dirty="0">
                <a:latin typeface="Arial" panose="020B0604020202020204" pitchFamily="34" charset="0"/>
                <a:cs typeface="Arial" panose="020B0604020202020204" pitchFamily="34" charset="0"/>
              </a:rPr>
              <a:t>Income statement</a:t>
            </a:r>
          </a:p>
          <a:p>
            <a:pPr marL="879333" lvl="1" indent="-342900">
              <a:buFont typeface="Wingdings" panose="05000000000000000000" pitchFamily="2" charset="2"/>
              <a:buChar char="v"/>
            </a:pPr>
            <a:r>
              <a:rPr lang="en-US" sz="1200" b="1" dirty="0">
                <a:latin typeface="Arial" panose="020B0604020202020204" pitchFamily="34" charset="0"/>
                <a:cs typeface="Arial" panose="020B0604020202020204" pitchFamily="34" charset="0"/>
              </a:rPr>
              <a:t>Statement of Cashflows</a:t>
            </a:r>
          </a:p>
          <a:p>
            <a:pPr marL="879333" lvl="1" indent="-342900">
              <a:buFont typeface="Wingdings" panose="05000000000000000000" pitchFamily="2" charset="2"/>
              <a:buChar char="v"/>
            </a:pPr>
            <a:r>
              <a:rPr lang="en-US" sz="1200" b="1" dirty="0">
                <a:latin typeface="Arial" panose="020B0604020202020204" pitchFamily="34" charset="0"/>
                <a:cs typeface="Arial" panose="020B0604020202020204" pitchFamily="34" charset="0"/>
              </a:rPr>
              <a:t>Statement of Changes in Equity</a:t>
            </a:r>
          </a:p>
          <a:p>
            <a:pPr marL="879333" lvl="1" indent="-342900">
              <a:buFont typeface="Wingdings" panose="05000000000000000000" pitchFamily="2" charset="2"/>
              <a:buChar char="v"/>
            </a:pPr>
            <a:r>
              <a:rPr lang="en-US" sz="1200" b="1" dirty="0">
                <a:latin typeface="Arial" panose="020B0604020202020204" pitchFamily="34" charset="0"/>
                <a:cs typeface="Arial" panose="020B0604020202020204" pitchFamily="34" charset="0"/>
              </a:rPr>
              <a:t>Notes to financial statements </a:t>
            </a:r>
            <a:r>
              <a:rPr lang="en-US" sz="1200" dirty="0">
                <a:latin typeface="Arial" panose="020B0604020202020204" pitchFamily="34" charset="0"/>
                <a:cs typeface="Arial" panose="020B0604020202020204" pitchFamily="34" charset="0"/>
              </a:rPr>
              <a:t>– to back up the FS data</a:t>
            </a:r>
          </a:p>
          <a:p>
            <a:pPr marL="879333" lvl="1"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Usage of accounting policies and changes </a:t>
            </a:r>
          </a:p>
          <a:p>
            <a:pPr marL="879333" lvl="1"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Other information or disclosure.</a:t>
            </a:r>
          </a:p>
        </p:txBody>
      </p:sp>
      <p:sp>
        <p:nvSpPr>
          <p:cNvPr id="15" name="CuadroTexto 14">
            <a:extLst>
              <a:ext uri="{FF2B5EF4-FFF2-40B4-BE49-F238E27FC236}">
                <a16:creationId xmlns:a16="http://schemas.microsoft.com/office/drawing/2014/main" id="{428E8163-463F-3A46-BDFF-DE9B13E12ADC}"/>
              </a:ext>
            </a:extLst>
          </p:cNvPr>
          <p:cNvSpPr txBox="1"/>
          <p:nvPr/>
        </p:nvSpPr>
        <p:spPr>
          <a:xfrm>
            <a:off x="5740400" y="5903238"/>
            <a:ext cx="562356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https://www.citigroup.com/citi/investor/quarterly/2022/ar21_en.pdf</a:t>
            </a:r>
          </a:p>
        </p:txBody>
      </p:sp>
      <p:pic>
        <p:nvPicPr>
          <p:cNvPr id="19" name="Imagen 18">
            <a:extLst>
              <a:ext uri="{FF2B5EF4-FFF2-40B4-BE49-F238E27FC236}">
                <a16:creationId xmlns:a16="http://schemas.microsoft.com/office/drawing/2014/main" id="{8612377D-57A9-06ED-A7C9-14D640CF2862}"/>
              </a:ext>
            </a:extLst>
          </p:cNvPr>
          <p:cNvPicPr>
            <a:picLocks noChangeAspect="1"/>
          </p:cNvPicPr>
          <p:nvPr/>
        </p:nvPicPr>
        <p:blipFill>
          <a:blip r:embed="rId2"/>
          <a:stretch>
            <a:fillRect/>
          </a:stretch>
        </p:blipFill>
        <p:spPr>
          <a:xfrm>
            <a:off x="5740400" y="2032040"/>
            <a:ext cx="4005619" cy="3742314"/>
          </a:xfrm>
          <a:prstGeom prst="rect">
            <a:avLst/>
          </a:prstGeom>
        </p:spPr>
      </p:pic>
      <p:sp>
        <p:nvSpPr>
          <p:cNvPr id="20" name="Abrir llave 19">
            <a:extLst>
              <a:ext uri="{FF2B5EF4-FFF2-40B4-BE49-F238E27FC236}">
                <a16:creationId xmlns:a16="http://schemas.microsoft.com/office/drawing/2014/main" id="{44DBA7D7-9156-7597-02F3-46440AC88017}"/>
              </a:ext>
            </a:extLst>
          </p:cNvPr>
          <p:cNvSpPr/>
          <p:nvPr/>
        </p:nvSpPr>
        <p:spPr>
          <a:xfrm>
            <a:off x="1127760" y="4016242"/>
            <a:ext cx="269239" cy="972317"/>
          </a:xfrm>
          <a:prstGeom prst="lef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CuadroTexto 21">
            <a:extLst>
              <a:ext uri="{FF2B5EF4-FFF2-40B4-BE49-F238E27FC236}">
                <a16:creationId xmlns:a16="http://schemas.microsoft.com/office/drawing/2014/main" id="{0FC2EFE0-5337-1B9D-E8FD-1628A97B8C93}"/>
              </a:ext>
            </a:extLst>
          </p:cNvPr>
          <p:cNvSpPr txBox="1"/>
          <p:nvPr/>
        </p:nvSpPr>
        <p:spPr>
          <a:xfrm>
            <a:off x="254211" y="4278764"/>
            <a:ext cx="1351069"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Financial Statements </a:t>
            </a:r>
            <a:endParaRPr lang="en-US" sz="1200" dirty="0"/>
          </a:p>
        </p:txBody>
      </p:sp>
      <p:sp>
        <p:nvSpPr>
          <p:cNvPr id="24" name="CuadroTexto 23">
            <a:extLst>
              <a:ext uri="{FF2B5EF4-FFF2-40B4-BE49-F238E27FC236}">
                <a16:creationId xmlns:a16="http://schemas.microsoft.com/office/drawing/2014/main" id="{7A4541E1-C9C6-E4CF-5A5E-0CE1C13A4141}"/>
              </a:ext>
            </a:extLst>
          </p:cNvPr>
          <p:cNvSpPr txBox="1"/>
          <p:nvPr/>
        </p:nvSpPr>
        <p:spPr>
          <a:xfrm>
            <a:off x="5740400" y="1498077"/>
            <a:ext cx="5806440" cy="461665"/>
          </a:xfrm>
          <a:prstGeom prst="rect">
            <a:avLst/>
          </a:prstGeom>
          <a:noFill/>
        </p:spPr>
        <p:txBody>
          <a:bodyPr wrap="square">
            <a:spAutoFit/>
          </a:bodyPr>
          <a:lstStyle/>
          <a:p>
            <a:r>
              <a:rPr lang="en-US" sz="1200" b="0" i="0" dirty="0">
                <a:solidFill>
                  <a:srgbClr val="C00000"/>
                </a:solidFill>
                <a:effectLst/>
                <a:latin typeface="Arial" panose="020B0604020202020204" pitchFamily="34" charset="0"/>
                <a:cs typeface="Arial" panose="020B0604020202020204" pitchFamily="34" charset="0"/>
              </a:rPr>
              <a:t>In the United States, Annual Reports</a:t>
            </a:r>
          </a:p>
          <a:p>
            <a:r>
              <a:rPr lang="en-US" sz="1200" b="0" i="0" dirty="0">
                <a:solidFill>
                  <a:srgbClr val="C00000"/>
                </a:solidFill>
                <a:effectLst/>
                <a:latin typeface="Arial" panose="020B0604020202020204" pitchFamily="34" charset="0"/>
                <a:cs typeface="Arial" panose="020B0604020202020204" pitchFamily="34" charset="0"/>
              </a:rPr>
              <a:t>can also be presented in a 10-K format </a:t>
            </a:r>
          </a:p>
        </p:txBody>
      </p:sp>
    </p:spTree>
    <p:extLst>
      <p:ext uri="{BB962C8B-B14F-4D97-AF65-F5344CB8AC3E}">
        <p14:creationId xmlns:p14="http://schemas.microsoft.com/office/powerpoint/2010/main" val="314416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 - Components</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pic>
        <p:nvPicPr>
          <p:cNvPr id="7" name="Imagen 6">
            <a:extLst>
              <a:ext uri="{FF2B5EF4-FFF2-40B4-BE49-F238E27FC236}">
                <a16:creationId xmlns:a16="http://schemas.microsoft.com/office/drawing/2014/main" id="{A9F6D43E-A970-2018-BEB3-9234B035DF56}"/>
              </a:ext>
            </a:extLst>
          </p:cNvPr>
          <p:cNvPicPr>
            <a:picLocks noChangeAspect="1"/>
          </p:cNvPicPr>
          <p:nvPr/>
        </p:nvPicPr>
        <p:blipFill>
          <a:blip r:embed="rId2"/>
          <a:stretch>
            <a:fillRect/>
          </a:stretch>
        </p:blipFill>
        <p:spPr>
          <a:xfrm>
            <a:off x="1190625" y="1785937"/>
            <a:ext cx="7524750" cy="3286125"/>
          </a:xfrm>
          <a:prstGeom prst="rect">
            <a:avLst/>
          </a:prstGeom>
        </p:spPr>
      </p:pic>
      <p:sp>
        <p:nvSpPr>
          <p:cNvPr id="9" name="CuadroTexto 8">
            <a:extLst>
              <a:ext uri="{FF2B5EF4-FFF2-40B4-BE49-F238E27FC236}">
                <a16:creationId xmlns:a16="http://schemas.microsoft.com/office/drawing/2014/main" id="{26AF1788-1D86-B48C-121E-B7CABF3C6883}"/>
              </a:ext>
            </a:extLst>
          </p:cNvPr>
          <p:cNvSpPr txBox="1"/>
          <p:nvPr/>
        </p:nvSpPr>
        <p:spPr>
          <a:xfrm>
            <a:off x="6639522" y="5074284"/>
            <a:ext cx="495300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https://www.wallstreetmojo.com/annual-report/</a:t>
            </a:r>
          </a:p>
        </p:txBody>
      </p:sp>
      <p:sp>
        <p:nvSpPr>
          <p:cNvPr id="10" name="Rectángulo 9">
            <a:extLst>
              <a:ext uri="{FF2B5EF4-FFF2-40B4-BE49-F238E27FC236}">
                <a16:creationId xmlns:a16="http://schemas.microsoft.com/office/drawing/2014/main" id="{C593BE40-2819-0EFD-191F-C7DE1D81BF7E}"/>
              </a:ext>
            </a:extLst>
          </p:cNvPr>
          <p:cNvSpPr/>
          <p:nvPr/>
        </p:nvSpPr>
        <p:spPr>
          <a:xfrm>
            <a:off x="7630160" y="4927600"/>
            <a:ext cx="1300480" cy="1444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14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139738" y="35769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 – Financial Statement Notes</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139738" y="56459"/>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7192011" y="48774"/>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4667049" y="4740265"/>
            <a:ext cx="4361142" cy="738664"/>
          </a:xfrm>
          <a:prstGeom prst="rect">
            <a:avLst/>
          </a:prstGeom>
          <a:noFill/>
        </p:spPr>
        <p:txBody>
          <a:bodyPr wrap="square">
            <a:spAutoFit/>
          </a:bodyPr>
          <a:lstStyle/>
          <a:p>
            <a:pPr marL="285750" indent="-285750" algn="l">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Explain </a:t>
            </a:r>
            <a:r>
              <a:rPr lang="en-US" sz="1400" dirty="0">
                <a:latin typeface="Arial" panose="020B0604020202020204" pitchFamily="34" charset="0"/>
                <a:cs typeface="Arial" panose="020B0604020202020204" pitchFamily="34" charset="0"/>
              </a:rPr>
              <a:t>with detail the account – For example: Note 15 details de computation and rationale for Deferred Taxes Account </a:t>
            </a:r>
            <a:endParaRPr lang="en-US" sz="1400" dirty="0">
              <a:effectLst/>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B80CDDC-D963-B7F4-9FD7-A442CEA9A09C}"/>
              </a:ext>
            </a:extLst>
          </p:cNvPr>
          <p:cNvSpPr txBox="1"/>
          <p:nvPr/>
        </p:nvSpPr>
        <p:spPr>
          <a:xfrm>
            <a:off x="1978871" y="6292843"/>
            <a:ext cx="2428240"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https://investor.starbucks.com/financial-data/annual-reports/default.aspx</a:t>
            </a:r>
          </a:p>
        </p:txBody>
      </p:sp>
      <p:pic>
        <p:nvPicPr>
          <p:cNvPr id="9" name="Imagen 8">
            <a:extLst>
              <a:ext uri="{FF2B5EF4-FFF2-40B4-BE49-F238E27FC236}">
                <a16:creationId xmlns:a16="http://schemas.microsoft.com/office/drawing/2014/main" id="{FAB4B65B-C0C9-048F-0615-F376FE09AAAB}"/>
              </a:ext>
            </a:extLst>
          </p:cNvPr>
          <p:cNvPicPr>
            <a:picLocks noChangeAspect="1"/>
          </p:cNvPicPr>
          <p:nvPr/>
        </p:nvPicPr>
        <p:blipFill>
          <a:blip r:embed="rId2"/>
          <a:stretch>
            <a:fillRect/>
          </a:stretch>
        </p:blipFill>
        <p:spPr>
          <a:xfrm>
            <a:off x="0" y="674295"/>
            <a:ext cx="4667049" cy="5618547"/>
          </a:xfrm>
          <a:prstGeom prst="rect">
            <a:avLst/>
          </a:prstGeom>
        </p:spPr>
      </p:pic>
      <p:sp>
        <p:nvSpPr>
          <p:cNvPr id="16" name="Elipse 15">
            <a:extLst>
              <a:ext uri="{FF2B5EF4-FFF2-40B4-BE49-F238E27FC236}">
                <a16:creationId xmlns:a16="http://schemas.microsoft.com/office/drawing/2014/main" id="{31F1B94A-9003-723C-1407-DAD7B75D9B29}"/>
              </a:ext>
            </a:extLst>
          </p:cNvPr>
          <p:cNvSpPr/>
          <p:nvPr/>
        </p:nvSpPr>
        <p:spPr>
          <a:xfrm>
            <a:off x="3922182" y="5171440"/>
            <a:ext cx="472440" cy="142240"/>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Imagen 19">
            <a:extLst>
              <a:ext uri="{FF2B5EF4-FFF2-40B4-BE49-F238E27FC236}">
                <a16:creationId xmlns:a16="http://schemas.microsoft.com/office/drawing/2014/main" id="{C026F42E-21C6-C4C3-BAF3-0A691EAA2DE7}"/>
              </a:ext>
            </a:extLst>
          </p:cNvPr>
          <p:cNvPicPr>
            <a:picLocks noChangeAspect="1"/>
          </p:cNvPicPr>
          <p:nvPr/>
        </p:nvPicPr>
        <p:blipFill>
          <a:blip r:embed="rId3"/>
          <a:stretch>
            <a:fillRect/>
          </a:stretch>
        </p:blipFill>
        <p:spPr>
          <a:xfrm>
            <a:off x="1544977" y="1170924"/>
            <a:ext cx="1899263" cy="972700"/>
          </a:xfrm>
          <a:prstGeom prst="rect">
            <a:avLst/>
          </a:prstGeom>
        </p:spPr>
      </p:pic>
      <p:pic>
        <p:nvPicPr>
          <p:cNvPr id="24" name="Imagen 23">
            <a:extLst>
              <a:ext uri="{FF2B5EF4-FFF2-40B4-BE49-F238E27FC236}">
                <a16:creationId xmlns:a16="http://schemas.microsoft.com/office/drawing/2014/main" id="{8C867D1C-BF08-F386-BD3F-B8B236506E8A}"/>
              </a:ext>
            </a:extLst>
          </p:cNvPr>
          <p:cNvPicPr>
            <a:picLocks noChangeAspect="1"/>
          </p:cNvPicPr>
          <p:nvPr/>
        </p:nvPicPr>
        <p:blipFill>
          <a:blip r:embed="rId4"/>
          <a:stretch>
            <a:fillRect/>
          </a:stretch>
        </p:blipFill>
        <p:spPr>
          <a:xfrm>
            <a:off x="4455715" y="689283"/>
            <a:ext cx="4012093" cy="2973689"/>
          </a:xfrm>
          <a:prstGeom prst="rect">
            <a:avLst/>
          </a:prstGeom>
        </p:spPr>
      </p:pic>
      <p:sp>
        <p:nvSpPr>
          <p:cNvPr id="25" name="Rectángulo 24">
            <a:extLst>
              <a:ext uri="{FF2B5EF4-FFF2-40B4-BE49-F238E27FC236}">
                <a16:creationId xmlns:a16="http://schemas.microsoft.com/office/drawing/2014/main" id="{2924C774-3B0A-696D-59FE-4624B6C517F4}"/>
              </a:ext>
            </a:extLst>
          </p:cNvPr>
          <p:cNvSpPr/>
          <p:nvPr/>
        </p:nvSpPr>
        <p:spPr>
          <a:xfrm>
            <a:off x="7183120" y="1947848"/>
            <a:ext cx="365760" cy="1590999"/>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Imagen 26">
            <a:extLst>
              <a:ext uri="{FF2B5EF4-FFF2-40B4-BE49-F238E27FC236}">
                <a16:creationId xmlns:a16="http://schemas.microsoft.com/office/drawing/2014/main" id="{50B36D7B-479D-B111-2E6E-324415F70395}"/>
              </a:ext>
            </a:extLst>
          </p:cNvPr>
          <p:cNvPicPr>
            <a:picLocks noChangeAspect="1"/>
          </p:cNvPicPr>
          <p:nvPr/>
        </p:nvPicPr>
        <p:blipFill>
          <a:blip r:embed="rId5"/>
          <a:stretch>
            <a:fillRect/>
          </a:stretch>
        </p:blipFill>
        <p:spPr>
          <a:xfrm>
            <a:off x="4394622" y="3693725"/>
            <a:ext cx="5117782" cy="876300"/>
          </a:xfrm>
          <a:prstGeom prst="rect">
            <a:avLst/>
          </a:prstGeom>
        </p:spPr>
      </p:pic>
      <p:sp>
        <p:nvSpPr>
          <p:cNvPr id="28" name="Rectángulo 27">
            <a:extLst>
              <a:ext uri="{FF2B5EF4-FFF2-40B4-BE49-F238E27FC236}">
                <a16:creationId xmlns:a16="http://schemas.microsoft.com/office/drawing/2014/main" id="{068D3298-44B4-0143-071E-730022301D31}"/>
              </a:ext>
            </a:extLst>
          </p:cNvPr>
          <p:cNvSpPr/>
          <p:nvPr/>
        </p:nvSpPr>
        <p:spPr>
          <a:xfrm flipV="1">
            <a:off x="7183120" y="3129279"/>
            <a:ext cx="365760" cy="17306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05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 - Components</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9" name="CuadroTexto 8">
            <a:extLst>
              <a:ext uri="{FF2B5EF4-FFF2-40B4-BE49-F238E27FC236}">
                <a16:creationId xmlns:a16="http://schemas.microsoft.com/office/drawing/2014/main" id="{26AF1788-1D86-B48C-121E-B7CABF3C6883}"/>
              </a:ext>
            </a:extLst>
          </p:cNvPr>
          <p:cNvSpPr txBox="1"/>
          <p:nvPr/>
        </p:nvSpPr>
        <p:spPr>
          <a:xfrm>
            <a:off x="7858722" y="6127899"/>
            <a:ext cx="4953000" cy="215444"/>
          </a:xfrm>
          <a:prstGeom prst="rect">
            <a:avLst/>
          </a:prstGeom>
          <a:noFill/>
        </p:spPr>
        <p:txBody>
          <a:bodyPr wrap="square">
            <a:spAutoFit/>
          </a:bodyPr>
          <a:lstStyle/>
          <a:p>
            <a:r>
              <a:rPr lang="en-US" sz="800" dirty="0"/>
              <a:t>Source: https://ir.aboutamazon.com</a:t>
            </a:r>
            <a:endParaRPr lang="en-US" sz="8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A422FB4-A384-A5CC-682F-06E34687E00A}"/>
              </a:ext>
            </a:extLst>
          </p:cNvPr>
          <p:cNvSpPr txBox="1"/>
          <p:nvPr/>
        </p:nvSpPr>
        <p:spPr>
          <a:xfrm>
            <a:off x="843241" y="1512414"/>
            <a:ext cx="7924839"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Example - Amazon Annual Report describing its competition landscape:</a:t>
            </a:r>
          </a:p>
        </p:txBody>
      </p:sp>
      <p:pic>
        <p:nvPicPr>
          <p:cNvPr id="13" name="Imagen 12">
            <a:extLst>
              <a:ext uri="{FF2B5EF4-FFF2-40B4-BE49-F238E27FC236}">
                <a16:creationId xmlns:a16="http://schemas.microsoft.com/office/drawing/2014/main" id="{FE570EF5-21B5-6C48-FCAD-B6A3DB9AEE27}"/>
              </a:ext>
            </a:extLst>
          </p:cNvPr>
          <p:cNvPicPr>
            <a:picLocks noChangeAspect="1"/>
          </p:cNvPicPr>
          <p:nvPr/>
        </p:nvPicPr>
        <p:blipFill>
          <a:blip r:embed="rId2"/>
          <a:stretch>
            <a:fillRect/>
          </a:stretch>
        </p:blipFill>
        <p:spPr>
          <a:xfrm>
            <a:off x="1391881" y="1958490"/>
            <a:ext cx="5463655" cy="4277131"/>
          </a:xfrm>
          <a:prstGeom prst="rect">
            <a:avLst/>
          </a:prstGeom>
        </p:spPr>
      </p:pic>
      <p:pic>
        <p:nvPicPr>
          <p:cNvPr id="15" name="Imagen 14">
            <a:extLst>
              <a:ext uri="{FF2B5EF4-FFF2-40B4-BE49-F238E27FC236}">
                <a16:creationId xmlns:a16="http://schemas.microsoft.com/office/drawing/2014/main" id="{D363AFF4-8573-E7C1-BFEF-8A25F50A7ACE}"/>
              </a:ext>
            </a:extLst>
          </p:cNvPr>
          <p:cNvPicPr>
            <a:picLocks noChangeAspect="1"/>
          </p:cNvPicPr>
          <p:nvPr/>
        </p:nvPicPr>
        <p:blipFill>
          <a:blip r:embed="rId3"/>
          <a:stretch>
            <a:fillRect/>
          </a:stretch>
        </p:blipFill>
        <p:spPr>
          <a:xfrm>
            <a:off x="7858722" y="4694912"/>
            <a:ext cx="1371600" cy="504825"/>
          </a:xfrm>
          <a:prstGeom prst="rect">
            <a:avLst/>
          </a:prstGeom>
        </p:spPr>
      </p:pic>
    </p:spTree>
    <p:extLst>
      <p:ext uri="{BB962C8B-B14F-4D97-AF65-F5344CB8AC3E}">
        <p14:creationId xmlns:p14="http://schemas.microsoft.com/office/powerpoint/2010/main" val="234562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 - Components</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 </a:t>
            </a:r>
            <a:endParaRPr lang="en-GB" sz="2000" b="1" dirty="0">
              <a:solidFill>
                <a:srgbClr val="90292A"/>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9" name="CuadroTexto 8">
            <a:extLst>
              <a:ext uri="{FF2B5EF4-FFF2-40B4-BE49-F238E27FC236}">
                <a16:creationId xmlns:a16="http://schemas.microsoft.com/office/drawing/2014/main" id="{26AF1788-1D86-B48C-121E-B7CABF3C6883}"/>
              </a:ext>
            </a:extLst>
          </p:cNvPr>
          <p:cNvSpPr txBox="1"/>
          <p:nvPr/>
        </p:nvSpPr>
        <p:spPr>
          <a:xfrm>
            <a:off x="7858722" y="6127899"/>
            <a:ext cx="4953000" cy="215444"/>
          </a:xfrm>
          <a:prstGeom prst="rect">
            <a:avLst/>
          </a:prstGeom>
          <a:noFill/>
        </p:spPr>
        <p:txBody>
          <a:bodyPr wrap="square">
            <a:spAutoFit/>
          </a:bodyPr>
          <a:lstStyle/>
          <a:p>
            <a:r>
              <a:rPr lang="en-US" sz="800" dirty="0"/>
              <a:t>Source: https://airbus.com</a:t>
            </a:r>
            <a:endParaRPr lang="en-US" sz="8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A422FB4-A384-A5CC-682F-06E34687E00A}"/>
              </a:ext>
            </a:extLst>
          </p:cNvPr>
          <p:cNvSpPr txBox="1"/>
          <p:nvPr/>
        </p:nvSpPr>
        <p:spPr>
          <a:xfrm>
            <a:off x="843241" y="1540319"/>
            <a:ext cx="7355879"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Example – Airbus  Annual Report highlighting the changes in their Accounting Policies and Disclosures.</a:t>
            </a:r>
          </a:p>
        </p:txBody>
      </p:sp>
      <p:pic>
        <p:nvPicPr>
          <p:cNvPr id="4" name="Imagen 3">
            <a:extLst>
              <a:ext uri="{FF2B5EF4-FFF2-40B4-BE49-F238E27FC236}">
                <a16:creationId xmlns:a16="http://schemas.microsoft.com/office/drawing/2014/main" id="{902C2B1C-3ACA-1B6E-7BEE-1CFED3C9D070}"/>
              </a:ext>
            </a:extLst>
          </p:cNvPr>
          <p:cNvPicPr>
            <a:picLocks noChangeAspect="1"/>
          </p:cNvPicPr>
          <p:nvPr/>
        </p:nvPicPr>
        <p:blipFill>
          <a:blip r:embed="rId2"/>
          <a:stretch>
            <a:fillRect/>
          </a:stretch>
        </p:blipFill>
        <p:spPr>
          <a:xfrm>
            <a:off x="1535430" y="2063539"/>
            <a:ext cx="5058410" cy="4236186"/>
          </a:xfrm>
          <a:prstGeom prst="rect">
            <a:avLst/>
          </a:prstGeom>
        </p:spPr>
      </p:pic>
      <p:pic>
        <p:nvPicPr>
          <p:cNvPr id="7" name="Imagen 6">
            <a:extLst>
              <a:ext uri="{FF2B5EF4-FFF2-40B4-BE49-F238E27FC236}">
                <a16:creationId xmlns:a16="http://schemas.microsoft.com/office/drawing/2014/main" id="{A0410BB1-8FE1-43DE-5337-30465F8BE8D7}"/>
              </a:ext>
            </a:extLst>
          </p:cNvPr>
          <p:cNvPicPr>
            <a:picLocks noChangeAspect="1"/>
          </p:cNvPicPr>
          <p:nvPr/>
        </p:nvPicPr>
        <p:blipFill>
          <a:blip r:embed="rId3"/>
          <a:stretch>
            <a:fillRect/>
          </a:stretch>
        </p:blipFill>
        <p:spPr>
          <a:xfrm>
            <a:off x="7841191" y="5098606"/>
            <a:ext cx="1371600" cy="438150"/>
          </a:xfrm>
          <a:prstGeom prst="rect">
            <a:avLst/>
          </a:prstGeom>
        </p:spPr>
      </p:pic>
    </p:spTree>
    <p:extLst>
      <p:ext uri="{BB962C8B-B14F-4D97-AF65-F5344CB8AC3E}">
        <p14:creationId xmlns:p14="http://schemas.microsoft.com/office/powerpoint/2010/main" val="424565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 - Users</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789978" y="1836114"/>
            <a:ext cx="5092662" cy="3785652"/>
          </a:xfrm>
          <a:prstGeom prst="rect">
            <a:avLst/>
          </a:prstGeom>
          <a:noFill/>
        </p:spPr>
        <p:txBody>
          <a:bodyPr wrap="square">
            <a:spAutoFit/>
          </a:bodyPr>
          <a:lstStyle/>
          <a:p>
            <a:pPr algn="l"/>
            <a:endParaRPr lang="en-US" sz="1200" b="1"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i="0" dirty="0">
                <a:effectLst/>
                <a:latin typeface="Arial" panose="020B0604020202020204" pitchFamily="34" charset="0"/>
                <a:cs typeface="Arial" panose="020B0604020202020204" pitchFamily="34" charset="0"/>
              </a:rPr>
              <a:t>Annual reports are often publicly available and cater to a large external audience, including shareholders, potential investors, employees, and customers:</a:t>
            </a:r>
          </a:p>
          <a:p>
            <a:pPr marL="171450" indent="-171450" algn="l">
              <a:buFont typeface="Arial" panose="020B0604020202020204" pitchFamily="34" charset="0"/>
              <a:buChar char="•"/>
            </a:pPr>
            <a:endParaRPr lang="en-US" sz="1200" i="0" dirty="0">
              <a:effectLst/>
              <a:latin typeface="Arial" panose="020B0604020202020204" pitchFamily="34" charset="0"/>
              <a:cs typeface="Arial" panose="020B0604020202020204" pitchFamily="34" charset="0"/>
            </a:endParaRPr>
          </a:p>
          <a:p>
            <a:pPr marL="879333" lvl="1" indent="-342900">
              <a:buFont typeface="+mj-lt"/>
              <a:buAutoNum type="arabicPeriod"/>
            </a:pPr>
            <a:r>
              <a:rPr lang="en-US" sz="1200" i="0" dirty="0">
                <a:effectLst/>
                <a:latin typeface="Arial" panose="020B0604020202020204" pitchFamily="34" charset="0"/>
                <a:cs typeface="Arial" panose="020B0604020202020204" pitchFamily="34" charset="0"/>
              </a:rPr>
              <a:t>Shareholders and Potential Investors to get a better understanding of the current position of the company in order to make investing decisions - to purchase or not stock, gives insight into the future plans of the company along with the goals and objectives.</a:t>
            </a:r>
          </a:p>
          <a:p>
            <a:pPr marL="879333" lvl="1" indent="-342900">
              <a:buFont typeface="+mj-lt"/>
              <a:buAutoNum type="arabicPeriod"/>
            </a:pPr>
            <a:r>
              <a:rPr lang="en-US" sz="1200" i="0" dirty="0">
                <a:effectLst/>
                <a:latin typeface="Arial" panose="020B0604020202020204" pitchFamily="34" charset="0"/>
                <a:cs typeface="Arial" panose="020B0604020202020204" pitchFamily="34" charset="0"/>
              </a:rPr>
              <a:t>Employees to understand some of a company’s different focus areas.</a:t>
            </a:r>
          </a:p>
          <a:p>
            <a:pPr marL="879333" lvl="1" indent="-342900">
              <a:buFont typeface="+mj-lt"/>
              <a:buAutoNum type="arabicPeriod"/>
            </a:pPr>
            <a:r>
              <a:rPr lang="en-US" sz="1200" i="0" dirty="0">
                <a:effectLst/>
                <a:latin typeface="Arial" panose="020B0604020202020204" pitchFamily="34" charset="0"/>
                <a:cs typeface="Arial" panose="020B0604020202020204" pitchFamily="34" charset="0"/>
              </a:rPr>
              <a:t>Customers to get an overview of different companies and help them decide on which one to build a relationship and enables companies to emphasize its core values and objectives.</a:t>
            </a:r>
          </a:p>
          <a:p>
            <a:pPr algn="l"/>
            <a:endParaRPr lang="en-US" sz="1200" i="0" dirty="0">
              <a:effectLst/>
              <a:latin typeface="Arial" panose="020B0604020202020204" pitchFamily="34" charset="0"/>
              <a:cs typeface="Arial" panose="020B0604020202020204" pitchFamily="34" charset="0"/>
            </a:endParaRPr>
          </a:p>
          <a:p>
            <a:pPr lvl="1"/>
            <a:endParaRPr lang="en-US" sz="1200" i="0" dirty="0">
              <a:effectLst/>
              <a:latin typeface="Arial" panose="020B0604020202020204" pitchFamily="34" charset="0"/>
              <a:cs typeface="Arial" panose="020B0604020202020204" pitchFamily="34" charset="0"/>
            </a:endParaRPr>
          </a:p>
          <a:p>
            <a:pPr algn="l"/>
            <a:r>
              <a:rPr lang="en-US" sz="1200" i="0" dirty="0">
                <a:effectLst/>
                <a:latin typeface="Arial" panose="020B0604020202020204" pitchFamily="34" charset="0"/>
                <a:cs typeface="Arial" panose="020B0604020202020204" pitchFamily="34" charset="0"/>
              </a:rPr>
              <a:t> </a:t>
            </a:r>
          </a:p>
          <a:p>
            <a:pPr fontAlgn="auto"/>
            <a:endParaRPr lang="en-US" sz="1200" dirty="0">
              <a:effectLst/>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863ECAB-CA88-0DAF-7014-0D63CD95889E}"/>
              </a:ext>
            </a:extLst>
          </p:cNvPr>
          <p:cNvPicPr>
            <a:picLocks noChangeAspect="1"/>
          </p:cNvPicPr>
          <p:nvPr/>
        </p:nvPicPr>
        <p:blipFill>
          <a:blip r:embed="rId2"/>
          <a:stretch>
            <a:fillRect/>
          </a:stretch>
        </p:blipFill>
        <p:spPr>
          <a:xfrm>
            <a:off x="6357842" y="851466"/>
            <a:ext cx="3511779" cy="4466215"/>
          </a:xfrm>
          <a:prstGeom prst="rect">
            <a:avLst/>
          </a:prstGeom>
        </p:spPr>
      </p:pic>
      <p:sp>
        <p:nvSpPr>
          <p:cNvPr id="11" name="CuadroTexto 10">
            <a:extLst>
              <a:ext uri="{FF2B5EF4-FFF2-40B4-BE49-F238E27FC236}">
                <a16:creationId xmlns:a16="http://schemas.microsoft.com/office/drawing/2014/main" id="{EEA52D4D-243F-997B-5B89-B09A4FF93870}"/>
              </a:ext>
            </a:extLst>
          </p:cNvPr>
          <p:cNvSpPr txBox="1"/>
          <p:nvPr/>
        </p:nvSpPr>
        <p:spPr>
          <a:xfrm>
            <a:off x="6289040" y="5921623"/>
            <a:ext cx="495300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https://www.lvmh.com/shareholders/agenda/2021-full-year-results/</a:t>
            </a:r>
          </a:p>
        </p:txBody>
      </p:sp>
    </p:spTree>
    <p:extLst>
      <p:ext uri="{BB962C8B-B14F-4D97-AF65-F5344CB8AC3E}">
        <p14:creationId xmlns:p14="http://schemas.microsoft.com/office/powerpoint/2010/main" val="278913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915212-A0DC-FF44-B081-826172BCD55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panose="02040502050405020303" pitchFamily="18" charset="0"/>
              </a:rPr>
              <a:t>Lesson Topics and Content</a:t>
            </a:r>
            <a:endParaRPr lang="en-GB" sz="2000" dirty="0">
              <a:solidFill>
                <a:schemeClr val="bg1"/>
              </a:solidFill>
              <a:latin typeface="Georgia" panose="02040502050405020303" pitchFamily="18" charset="0"/>
            </a:endParaRPr>
          </a:p>
        </p:txBody>
      </p:sp>
      <p:sp>
        <p:nvSpPr>
          <p:cNvPr id="6" name="Rectángulo 5">
            <a:extLst>
              <a:ext uri="{FF2B5EF4-FFF2-40B4-BE49-F238E27FC236}">
                <a16:creationId xmlns:a16="http://schemas.microsoft.com/office/drawing/2014/main" id="{C60C0CCF-5EA8-461B-8C20-CBC1E650A977}"/>
              </a:ext>
            </a:extLst>
          </p:cNvPr>
          <p:cNvSpPr/>
          <p:nvPr/>
        </p:nvSpPr>
        <p:spPr>
          <a:xfrm>
            <a:off x="1032733" y="2016172"/>
            <a:ext cx="5625187" cy="2522357"/>
          </a:xfrm>
          <a:prstGeom prst="rect">
            <a:avLst/>
          </a:prstGeom>
        </p:spPr>
        <p:txBody>
          <a:bodyPr wrap="square">
            <a:spAutoFit/>
          </a:bodyPr>
          <a:lstStyle/>
          <a:p>
            <a:pPr marL="371464" indent="-371464" fontAlgn="base">
              <a:buFont typeface="+mj-lt"/>
              <a:buAutoNum type="arabicPeriod"/>
            </a:pPr>
            <a:r>
              <a:rPr lang="en-US" sz="1400" dirty="0">
                <a:solidFill>
                  <a:schemeClr val="bg1"/>
                </a:solidFill>
                <a:latin typeface="Arial" panose="020B0604020202020204" pitchFamily="34" charset="0"/>
                <a:cs typeface="Arial" panose="020B0604020202020204" pitchFamily="34" charset="0"/>
              </a:rPr>
              <a:t>Module Introduction</a:t>
            </a:r>
          </a:p>
          <a:p>
            <a:pPr marL="371464" indent="-371464" fontAlgn="base">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371464" indent="-371464" fontAlgn="base">
              <a:buFont typeface="+mj-lt"/>
              <a:buAutoNum type="arabicPeriod"/>
            </a:pPr>
            <a:r>
              <a:rPr lang="en-US" sz="1400" dirty="0">
                <a:solidFill>
                  <a:schemeClr val="bg1"/>
                </a:solidFill>
                <a:latin typeface="Arial" panose="020B0604020202020204" pitchFamily="34" charset="0"/>
                <a:cs typeface="Arial" panose="020B0604020202020204" pitchFamily="34" charset="0"/>
              </a:rPr>
              <a:t>The Role of Financial Information for Decision-Making:</a:t>
            </a:r>
          </a:p>
          <a:p>
            <a:pPr marL="371464" indent="-371464" fontAlgn="base">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822183" lvl="1" indent="-285750" fontAlgn="base">
              <a:buFontTx/>
              <a:buChar char="-"/>
            </a:pPr>
            <a:r>
              <a:rPr lang="en-US" sz="1400" dirty="0">
                <a:solidFill>
                  <a:schemeClr val="bg1"/>
                </a:solidFill>
                <a:latin typeface="Arial" panose="020B0604020202020204" pitchFamily="34" charset="0"/>
                <a:cs typeface="Arial" panose="020B0604020202020204" pitchFamily="34" charset="0"/>
              </a:rPr>
              <a:t>Financial Accounting</a:t>
            </a:r>
          </a:p>
          <a:p>
            <a:pPr marL="822183" lvl="1" indent="-285750" fontAlgn="base">
              <a:buFontTx/>
              <a:buChar char="-"/>
            </a:pPr>
            <a:endParaRPr lang="en-US" sz="1400" dirty="0">
              <a:solidFill>
                <a:schemeClr val="bg1"/>
              </a:solidFill>
              <a:latin typeface="Arial" panose="020B0604020202020204" pitchFamily="34" charset="0"/>
              <a:cs typeface="Arial" panose="020B0604020202020204" pitchFamily="34" charset="0"/>
            </a:endParaRPr>
          </a:p>
          <a:p>
            <a:pPr marL="822183" lvl="1" indent="-285750" fontAlgn="base">
              <a:buFontTx/>
              <a:buChar char="-"/>
            </a:pPr>
            <a:r>
              <a:rPr lang="en-US" sz="1400" dirty="0">
                <a:solidFill>
                  <a:schemeClr val="bg1"/>
                </a:solidFill>
                <a:latin typeface="Arial" panose="020B0604020202020204" pitchFamily="34" charset="0"/>
                <a:cs typeface="Arial" panose="020B0604020202020204" pitchFamily="34" charset="0"/>
              </a:rPr>
              <a:t>Managerial Accounting</a:t>
            </a:r>
          </a:p>
          <a:p>
            <a:pPr lvl="1" fontAlgn="base"/>
            <a:endParaRPr lang="en-US" sz="1400" dirty="0">
              <a:solidFill>
                <a:schemeClr val="bg1"/>
              </a:solidFill>
              <a:latin typeface="Arial" panose="020B0604020202020204" pitchFamily="34" charset="0"/>
              <a:cs typeface="Arial" panose="020B0604020202020204" pitchFamily="34" charset="0"/>
            </a:endParaRPr>
          </a:p>
          <a:p>
            <a:pPr marL="822183" lvl="1" indent="-285750" fontAlgn="base">
              <a:buFontTx/>
              <a:buChar char="-"/>
            </a:pPr>
            <a:r>
              <a:rPr lang="en-US" sz="1400" dirty="0">
                <a:solidFill>
                  <a:schemeClr val="bg1"/>
                </a:solidFill>
                <a:latin typeface="Arial" panose="020B0604020202020204" pitchFamily="34" charset="0"/>
                <a:cs typeface="Arial" panose="020B0604020202020204" pitchFamily="34" charset="0"/>
              </a:rPr>
              <a:t>The Annual Report</a:t>
            </a:r>
          </a:p>
          <a:p>
            <a:pPr marL="371464" indent="-371464" fontAlgn="base">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0" marR="0" algn="just">
              <a:lnSpc>
                <a:spcPct val="107000"/>
              </a:lnSpc>
              <a:spcBef>
                <a:spcPts val="0"/>
              </a:spcBef>
              <a:spcAft>
                <a:spcPts val="800"/>
              </a:spcAft>
            </a:pPr>
            <a:r>
              <a:rPr lang="en-US" sz="1800" i="1" dirty="0">
                <a:solidFill>
                  <a:srgbClr val="800000"/>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0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 </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 </a:t>
            </a:r>
            <a:endParaRPr lang="en-GB" sz="2000" b="1" dirty="0">
              <a:solidFill>
                <a:srgbClr val="90292A"/>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CuadroTexto 6">
            <a:extLst>
              <a:ext uri="{FF2B5EF4-FFF2-40B4-BE49-F238E27FC236}">
                <a16:creationId xmlns:a16="http://schemas.microsoft.com/office/drawing/2014/main" id="{1752E98B-864D-C63F-81ED-0407219BE8FF}"/>
              </a:ext>
            </a:extLst>
          </p:cNvPr>
          <p:cNvSpPr txBox="1"/>
          <p:nvPr/>
        </p:nvSpPr>
        <p:spPr>
          <a:xfrm>
            <a:off x="901700" y="1532043"/>
            <a:ext cx="8140662" cy="4293483"/>
          </a:xfrm>
          <a:prstGeom prst="rect">
            <a:avLst/>
          </a:prstGeom>
          <a:noFill/>
        </p:spPr>
        <p:txBody>
          <a:bodyPr wrap="square">
            <a:spAutoFit/>
          </a:bodyPr>
          <a:lstStyle/>
          <a:p>
            <a:pPr algn="l"/>
            <a:r>
              <a:rPr lang="en-US" sz="1300" b="1" i="0" dirty="0">
                <a:effectLst/>
                <a:latin typeface="Arial" panose="020B0604020202020204" pitchFamily="34" charset="0"/>
                <a:cs typeface="Arial" panose="020B0604020202020204" pitchFamily="34" charset="0"/>
              </a:rPr>
              <a:t>Benefits</a:t>
            </a: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Annual reports are intended to provide information and disclosure on business prospects and financial performance, its stakeholders, which include investors, creditors, auditors, government officials, employees, suppliers, customers, among others.</a:t>
            </a:r>
            <a:endParaRPr lang="en-US" sz="13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Institutional and individual investors use them to analyze and forecast financial statements to evaluate the company’s prospects.</a:t>
            </a:r>
          </a:p>
          <a:p>
            <a:pPr marL="285750" indent="-285750" algn="l">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They standardize </a:t>
            </a:r>
            <a:r>
              <a:rPr lang="en-US" sz="1300" dirty="0">
                <a:latin typeface="Arial" panose="020B0604020202020204" pitchFamily="34" charset="0"/>
                <a:cs typeface="Arial" panose="020B0604020202020204" pitchFamily="34" charset="0"/>
              </a:rPr>
              <a:t>the businesses performances helping </a:t>
            </a:r>
            <a:r>
              <a:rPr lang="en-US" sz="1300" i="0" dirty="0">
                <a:effectLst/>
                <a:latin typeface="Arial" panose="020B0604020202020204" pitchFamily="34" charset="0"/>
                <a:cs typeface="Arial" panose="020B0604020202020204" pitchFamily="34" charset="0"/>
              </a:rPr>
              <a:t>government authorities in taxation and audit purposes.</a:t>
            </a:r>
          </a:p>
          <a:p>
            <a:pPr algn="l"/>
            <a:endParaRPr lang="en-US" sz="1300" i="0" dirty="0">
              <a:effectLst/>
              <a:latin typeface="Arial" panose="020B0604020202020204" pitchFamily="34" charset="0"/>
              <a:cs typeface="Arial" panose="020B0604020202020204" pitchFamily="34" charset="0"/>
            </a:endParaRPr>
          </a:p>
          <a:p>
            <a:pPr algn="l"/>
            <a:r>
              <a:rPr lang="en-US" sz="1300" b="1" i="0" dirty="0">
                <a:effectLst/>
                <a:latin typeface="Arial" panose="020B0604020202020204" pitchFamily="34" charset="0"/>
                <a:cs typeface="Arial" panose="020B0604020202020204" pitchFamily="34" charset="0"/>
              </a:rPr>
              <a:t>Limitations</a:t>
            </a: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Annual reports are comprehensive but are not always fulfilling in terms of completeness as they are used with other regulatory filings. In the United States, SEC requires also corporate press releases, management notes</a:t>
            </a:r>
            <a:r>
              <a:rPr lang="en-US" sz="1300" dirty="0">
                <a:latin typeface="Arial" panose="020B0604020202020204" pitchFamily="34" charset="0"/>
                <a:cs typeface="Arial" panose="020B0604020202020204" pitchFamily="34" charset="0"/>
              </a:rPr>
              <a:t> or </a:t>
            </a:r>
            <a:r>
              <a:rPr lang="en-US" sz="1300" i="0" dirty="0">
                <a:effectLst/>
                <a:latin typeface="Arial" panose="020B0604020202020204" pitchFamily="34" charset="0"/>
                <a:cs typeface="Arial" panose="020B0604020202020204" pitchFamily="34" charset="0"/>
              </a:rPr>
              <a:t>proxy statements.</a:t>
            </a:r>
            <a:endParaRPr lang="en-US" sz="1300" dirty="0">
              <a:latin typeface="Arial" panose="020B0604020202020204" pitchFamily="34" charset="0"/>
              <a:cs typeface="Arial" panose="020B0604020202020204" pitchFamily="34" charset="0"/>
            </a:endParaRPr>
          </a:p>
          <a:p>
            <a:pPr algn="l"/>
            <a:endParaRPr lang="en-US" sz="130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dirty="0">
                <a:latin typeface="Arial" panose="020B0604020202020204" pitchFamily="34" charset="0"/>
                <a:cs typeface="Arial" panose="020B0604020202020204" pitchFamily="34" charset="0"/>
              </a:rPr>
              <a:t>They </a:t>
            </a:r>
            <a:r>
              <a:rPr lang="en-US" sz="1300" i="0" dirty="0">
                <a:effectLst/>
                <a:latin typeface="Arial" panose="020B0604020202020204" pitchFamily="34" charset="0"/>
                <a:cs typeface="Arial" panose="020B0604020202020204" pitchFamily="34" charset="0"/>
              </a:rPr>
              <a:t>are sometimes released to attract investors and supply-chain parties; therefore, the prospective expenditures and income are projected in a way that makes the business appealing.</a:t>
            </a:r>
            <a:endParaRPr lang="en-US" sz="13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30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300" i="0" dirty="0">
                <a:effectLst/>
                <a:latin typeface="Arial" panose="020B0604020202020204" pitchFamily="34" charset="0"/>
                <a:cs typeface="Arial" panose="020B0604020202020204" pitchFamily="34" charset="0"/>
              </a:rPr>
              <a:t>They are based on historical performance. Hence, the estimation of future performance is not always best measured.</a:t>
            </a:r>
          </a:p>
        </p:txBody>
      </p:sp>
    </p:spTree>
    <p:extLst>
      <p:ext uri="{BB962C8B-B14F-4D97-AF65-F5344CB8AC3E}">
        <p14:creationId xmlns:p14="http://schemas.microsoft.com/office/powerpoint/2010/main" val="53695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Annual Report – key notes </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CuadroTexto 6">
            <a:extLst>
              <a:ext uri="{FF2B5EF4-FFF2-40B4-BE49-F238E27FC236}">
                <a16:creationId xmlns:a16="http://schemas.microsoft.com/office/drawing/2014/main" id="{1752E98B-864D-C63F-81ED-0407219BE8FF}"/>
              </a:ext>
            </a:extLst>
          </p:cNvPr>
          <p:cNvSpPr txBox="1"/>
          <p:nvPr/>
        </p:nvSpPr>
        <p:spPr>
          <a:xfrm>
            <a:off x="789978" y="1549499"/>
            <a:ext cx="7886662" cy="4185761"/>
          </a:xfrm>
          <a:prstGeom prst="rect">
            <a:avLst/>
          </a:prstGeom>
          <a:noFill/>
        </p:spPr>
        <p:txBody>
          <a:bodyPr wrap="square">
            <a:spAutoFit/>
          </a:bodyPr>
          <a:lstStyle/>
          <a:p>
            <a:pPr marL="171450" indent="-171450" algn="l">
              <a:buFont typeface="Arial" panose="020B0604020202020204" pitchFamily="34" charset="0"/>
              <a:buChar char="•"/>
            </a:pPr>
            <a:r>
              <a:rPr lang="en-US" sz="1400" i="0" dirty="0">
                <a:effectLst/>
                <a:latin typeface="Arial" panose="020B0604020202020204" pitchFamily="34" charset="0"/>
                <a:cs typeface="Arial" panose="020B0604020202020204" pitchFamily="34" charset="0"/>
              </a:rPr>
              <a:t>Annual reports contain financial information for the past several years, but financial data are subject to changes in the future.</a:t>
            </a:r>
          </a:p>
          <a:p>
            <a:pPr marL="171450" indent="-1714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400" i="0" dirty="0">
                <a:effectLst/>
                <a:latin typeface="Arial" panose="020B0604020202020204" pitchFamily="34" charset="0"/>
                <a:cs typeface="Arial" panose="020B0604020202020204" pitchFamily="34" charset="0"/>
              </a:rPr>
              <a:t>Besides these Annual reports, companies also release Quarterly reports (Q).</a:t>
            </a:r>
          </a:p>
          <a:p>
            <a:pPr marL="171450" indent="-1714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400" i="0" dirty="0">
                <a:effectLst/>
                <a:latin typeface="Arial" panose="020B0604020202020204" pitchFamily="34" charset="0"/>
                <a:cs typeface="Arial" panose="020B0604020202020204" pitchFamily="34" charset="0"/>
              </a:rPr>
              <a:t> Annual report is helpful for its stakeholders in understanding the strengths and weaknesses of the business.</a:t>
            </a:r>
          </a:p>
          <a:p>
            <a:pPr marL="171450" indent="-1714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400" i="0" dirty="0">
                <a:effectLst/>
                <a:latin typeface="Arial" panose="020B0604020202020204" pitchFamily="34" charset="0"/>
                <a:cs typeface="Arial" panose="020B0604020202020204" pitchFamily="34" charset="0"/>
              </a:rPr>
              <a:t>This document is prepared for different purposes and serves different users.</a:t>
            </a:r>
          </a:p>
          <a:p>
            <a:pPr marL="171450" indent="-1714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400" i="0" dirty="0">
                <a:effectLst/>
                <a:latin typeface="Arial" panose="020B0604020202020204" pitchFamily="34" charset="0"/>
                <a:cs typeface="Arial" panose="020B0604020202020204" pitchFamily="34" charset="0"/>
              </a:rPr>
              <a:t>In preparing this document, companies must follow accounting standards and depict business to its investors and creditors as clearly as possible.</a:t>
            </a:r>
          </a:p>
          <a:p>
            <a:pPr marL="171450" indent="-171450" algn="l">
              <a:buFont typeface="Arial" panose="020B0604020202020204" pitchFamily="34" charset="0"/>
              <a:buChar char="•"/>
            </a:pPr>
            <a:endParaRPr lang="en-US" sz="1400"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400" i="0" dirty="0">
                <a:effectLst/>
                <a:latin typeface="Arial" panose="020B0604020202020204" pitchFamily="34" charset="0"/>
                <a:cs typeface="Arial" panose="020B0604020202020204" pitchFamily="34" charset="0"/>
              </a:rPr>
              <a:t>Independent teams of auditors verify this report, and credibility depends on the report’s accuracy.</a:t>
            </a:r>
          </a:p>
          <a:p>
            <a:pPr marL="171450" indent="-1714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400" i="0" dirty="0">
                <a:effectLst/>
                <a:latin typeface="Arial" panose="020B0604020202020204" pitchFamily="34" charset="0"/>
                <a:cs typeface="Arial" panose="020B0604020202020204" pitchFamily="34" charset="0"/>
              </a:rPr>
              <a:t>These reports are published and released online and made available in hard print to stakeholders.</a:t>
            </a:r>
          </a:p>
          <a:p>
            <a:pPr algn="l"/>
            <a:endParaRPr lang="en-US" sz="14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34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619805" y="2697743"/>
            <a:ext cx="4042399" cy="1298166"/>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Georgia"/>
              </a:rPr>
              <a:t>Thank You</a:t>
            </a:r>
            <a:endParaRPr lang="en-GB" sz="2800" b="1">
              <a:solidFill>
                <a:schemeClr val="bg1"/>
              </a:solidFill>
              <a:latin typeface="Georgia"/>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294276"/>
            <a:ext cx="8326044" cy="3815725"/>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Introduction to the course</a:t>
            </a:r>
          </a:p>
          <a:p>
            <a:pPr marL="0" marR="0">
              <a:lnSpc>
                <a:spcPct val="107000"/>
              </a:lnSpc>
              <a:spcBef>
                <a:spcPts val="0"/>
              </a:spcBef>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This course aims at contemporary frameworks for analyzing and making financial decisions to      support operations and business strategy by examining and learning: </a:t>
            </a:r>
          </a:p>
          <a:p>
            <a:pPr marL="285750" marR="0" indent="-285750">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How corporate financial policy is enacted in various operating and business strategy decisions, including managing working capital and cash flow, capital budgeting and investment decisions, and maintaining long-term capital structure. </a:t>
            </a:r>
            <a:endParaRPr lang="en-US" sz="1400"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S</a:t>
            </a:r>
            <a:r>
              <a:rPr lang="en-GB" sz="1400" dirty="0">
                <a:effectLst/>
                <a:latin typeface="Arial" panose="020B0604020202020204" pitchFamily="34" charset="0"/>
                <a:ea typeface="Calibri" panose="020F0502020204030204" pitchFamily="34" charset="0"/>
                <a:cs typeface="Arial" panose="020B0604020202020204" pitchFamily="34" charset="0"/>
              </a:rPr>
              <a:t>everal techniques of financial economics such as time value of money, financial risk, cost of capital, discounted cash flow, valuation of financial instruments, return on investment, and risk management in investment decisions. </a:t>
            </a:r>
            <a:endParaRPr lang="en-US" sz="1400"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To a</a:t>
            </a:r>
            <a:r>
              <a:rPr lang="en-GB" sz="1400" dirty="0">
                <a:effectLst/>
                <a:latin typeface="Arial" panose="020B0604020202020204" pitchFamily="34" charset="0"/>
                <a:ea typeface="Calibri" panose="020F0502020204030204" pitchFamily="34" charset="0"/>
                <a:cs typeface="Arial" panose="020B0604020202020204" pitchFamily="34" charset="0"/>
              </a:rPr>
              <a:t>pply financial principles, concepts, and analytical tools in practical assignments that will simulate the reality of the marketplace and</a:t>
            </a:r>
            <a:r>
              <a:rPr lang="en-GB" sz="1400" dirty="0">
                <a:latin typeface="Arial" panose="020B0604020202020204" pitchFamily="34" charset="0"/>
                <a:ea typeface="Calibri" panose="020F0502020204030204" pitchFamily="34" charset="0"/>
                <a:cs typeface="Arial" panose="020B0604020202020204" pitchFamily="34" charset="0"/>
              </a:rPr>
              <a:t> provide </a:t>
            </a:r>
            <a:r>
              <a:rPr lang="en-GB" sz="1400" dirty="0">
                <a:effectLst/>
                <a:latin typeface="Arial" panose="020B0604020202020204" pitchFamily="34" charset="0"/>
                <a:ea typeface="Calibri" panose="020F0502020204030204" pitchFamily="34" charset="0"/>
                <a:cs typeface="Arial" panose="020B0604020202020204" pitchFamily="34" charset="0"/>
              </a:rPr>
              <a:t>the opportunity to make recommendations after examining key financial issues and their strategic consequences. </a:t>
            </a:r>
            <a:endParaRPr lang="en-US" sz="1400" i="1" dirty="0">
              <a:solidFill>
                <a:srgbClr val="800000"/>
              </a:solidFill>
              <a:effectLst/>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pPr>
            <a:r>
              <a:rPr lang="en-GB" sz="1400" b="1" i="1" dirty="0">
                <a:solidFill>
                  <a:srgbClr val="800000"/>
                </a:solidFill>
                <a:effectLst/>
                <a:latin typeface="Arial" panose="020B0604020202020204" pitchFamily="34" charset="0"/>
                <a:ea typeface="Calibri" panose="020F0502020204030204" pitchFamily="34" charset="0"/>
                <a:cs typeface="Arial" panose="020B0604020202020204" pitchFamily="34" charset="0"/>
              </a:rPr>
              <a:t>The content of this module is regulated by the Malta Further and Higher Education Authority (MFHEA).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851466"/>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 </a:t>
            </a:r>
            <a:endParaRPr lang="en-GB" sz="2000" b="1" dirty="0">
              <a:solidFill>
                <a:srgbClr val="90292A"/>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Tree>
    <p:extLst>
      <p:ext uri="{BB962C8B-B14F-4D97-AF65-F5344CB8AC3E}">
        <p14:creationId xmlns:p14="http://schemas.microsoft.com/office/powerpoint/2010/main" val="4477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294276"/>
            <a:ext cx="8326044" cy="2970942"/>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Course Teaching Methods:</a:t>
            </a:r>
          </a:p>
          <a:p>
            <a:pPr marL="285750" marR="0" indent="-285750">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Lessons  </a:t>
            </a:r>
          </a:p>
          <a:p>
            <a:pPr marL="285750" marR="0" indent="-285750">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Weekly </a:t>
            </a:r>
            <a:r>
              <a:rPr lang="en-GB" sz="1400" dirty="0">
                <a:latin typeface="Arial" panose="020B0604020202020204" pitchFamily="34" charset="0"/>
                <a:ea typeface="Calibri" panose="020F0502020204030204" pitchFamily="34" charset="0"/>
                <a:cs typeface="Arial" panose="020B0604020202020204" pitchFamily="34" charset="0"/>
              </a:rPr>
              <a:t>Activities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GB" sz="1400" dirty="0">
                <a:latin typeface="Arial" panose="020B0604020202020204" pitchFamily="34" charset="0"/>
                <a:ea typeface="Calibri" panose="020F0502020204030204" pitchFamily="34" charset="0"/>
                <a:cs typeface="Arial" panose="020B0604020202020204" pitchFamily="34" charset="0"/>
              </a:rPr>
              <a:t>6 Formative Assessments</a:t>
            </a:r>
          </a:p>
          <a:p>
            <a:pPr marL="285750" marR="0" indent="-285750">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2 </a:t>
            </a:r>
            <a:r>
              <a:rPr lang="en-GB" sz="1400" dirty="0">
                <a:latin typeface="Arial" panose="020B0604020202020204" pitchFamily="34" charset="0"/>
                <a:ea typeface="Calibri" panose="020F0502020204030204" pitchFamily="34" charset="0"/>
                <a:cs typeface="Arial" panose="020B0604020202020204" pitchFamily="34" charset="0"/>
              </a:rPr>
              <a:t>Individual Summative Assessments</a:t>
            </a:r>
          </a:p>
          <a:p>
            <a:pPr marL="285750" marR="0" indent="-285750">
              <a:lnSpc>
                <a:spcPct val="107000"/>
              </a:lnSpc>
              <a:spcBef>
                <a:spcPts val="0"/>
              </a:spcBef>
              <a:spcAft>
                <a:spcPts val="800"/>
              </a:spcAft>
              <a:buFont typeface="Arial" panose="020B0604020202020204" pitchFamily="34" charset="0"/>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Grading:</a:t>
            </a:r>
          </a:p>
          <a:p>
            <a:pPr marR="0">
              <a:lnSpc>
                <a:spcPct val="107000"/>
              </a:lnSpc>
              <a:spcBef>
                <a:spcPts val="0"/>
              </a:spcBef>
              <a:spcAft>
                <a:spcPts val="800"/>
              </a:spcAft>
            </a:pPr>
            <a:endParaRPr lang="en-US" sz="1400" i="1" dirty="0">
              <a:solidFill>
                <a:srgbClr val="800000"/>
              </a:solidFill>
              <a:effectLst/>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pPr>
            <a:r>
              <a:rPr lang="en-GB" sz="1400" i="1" dirty="0">
                <a:solidFill>
                  <a:srgbClr val="800000"/>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851466"/>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 </a:t>
            </a:r>
            <a:endParaRPr lang="en-GB" sz="2000" b="1" dirty="0">
              <a:solidFill>
                <a:srgbClr val="90292A"/>
              </a:solidFill>
              <a:latin typeface="Georgia" panose="02040502050405020303" pitchFamily="18" charset="0"/>
            </a:endParaRPr>
          </a:p>
        </p:txBody>
      </p:sp>
      <p:graphicFrame>
        <p:nvGraphicFramePr>
          <p:cNvPr id="3" name="Tabla 2">
            <a:extLst>
              <a:ext uri="{FF2B5EF4-FFF2-40B4-BE49-F238E27FC236}">
                <a16:creationId xmlns:a16="http://schemas.microsoft.com/office/drawing/2014/main" id="{E148F9B9-AC87-8DF4-8046-792493819CE1}"/>
              </a:ext>
            </a:extLst>
          </p:cNvPr>
          <p:cNvGraphicFramePr>
            <a:graphicFrameLocks noGrp="1"/>
          </p:cNvGraphicFramePr>
          <p:nvPr>
            <p:extLst>
              <p:ext uri="{D42A27DB-BD31-4B8C-83A1-F6EECF244321}">
                <p14:modId xmlns:p14="http://schemas.microsoft.com/office/powerpoint/2010/main" val="1692070336"/>
              </p:ext>
            </p:extLst>
          </p:nvPr>
        </p:nvGraphicFramePr>
        <p:xfrm>
          <a:off x="1911096" y="3313677"/>
          <a:ext cx="5648960" cy="1489871"/>
        </p:xfrm>
        <a:graphic>
          <a:graphicData uri="http://schemas.openxmlformats.org/drawingml/2006/table">
            <a:tbl>
              <a:tblPr firstRow="1" firstCol="1" bandRow="1"/>
              <a:tblGrid>
                <a:gridCol w="2880230">
                  <a:extLst>
                    <a:ext uri="{9D8B030D-6E8A-4147-A177-3AD203B41FA5}">
                      <a16:colId xmlns:a16="http://schemas.microsoft.com/office/drawing/2014/main" val="1498504924"/>
                    </a:ext>
                  </a:extLst>
                </a:gridCol>
                <a:gridCol w="2768730">
                  <a:extLst>
                    <a:ext uri="{9D8B030D-6E8A-4147-A177-3AD203B41FA5}">
                      <a16:colId xmlns:a16="http://schemas.microsoft.com/office/drawing/2014/main" val="3775204680"/>
                    </a:ext>
                  </a:extLst>
                </a:gridCol>
              </a:tblGrid>
              <a:tr h="185457">
                <a:tc gridSpan="2">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6226386"/>
                  </a:ext>
                </a:extLst>
              </a:tr>
              <a:tr h="185457">
                <a:tc>
                  <a:txBody>
                    <a:bodyPr/>
                    <a:lstStyle/>
                    <a:p>
                      <a:pPr marL="0" marR="0">
                        <a:lnSpc>
                          <a:spcPct val="107000"/>
                        </a:lnSpc>
                        <a:spcBef>
                          <a:spcPts val="0"/>
                        </a:spcBef>
                        <a:spcAft>
                          <a:spcPts val="0"/>
                        </a:spcAft>
                      </a:pPr>
                      <a:r>
                        <a:rPr lang="en-GB" sz="1100" i="1">
                          <a:effectLst/>
                          <a:latin typeface="Georgia" panose="02040502050405020303" pitchFamily="18" charset="0"/>
                          <a:ea typeface="Calibri" panose="020F0502020204030204" pitchFamily="34" charset="0"/>
                          <a:cs typeface="Times New Roman" panose="02020603050405020304" pitchFamily="18" charset="0"/>
                        </a:rPr>
                        <a:t>Formative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100" i="1" dirty="0">
                          <a:effectLst/>
                          <a:latin typeface="Georgia" panose="02040502050405020303" pitchFamily="18" charset="0"/>
                          <a:ea typeface="Calibri" panose="020F0502020204030204" pitchFamily="34" charset="0"/>
                          <a:cs typeface="Times New Roman" panose="02020603050405020304" pitchFamily="18" charset="0"/>
                        </a:rPr>
                        <a:t>Summative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345084"/>
                  </a:ext>
                </a:extLst>
              </a:tr>
              <a:tr h="185457">
                <a:tc>
                  <a:txBody>
                    <a:bodyPr/>
                    <a:lstStyle/>
                    <a:p>
                      <a:pPr marL="0" marR="0">
                        <a:lnSpc>
                          <a:spcPct val="107000"/>
                        </a:lnSpc>
                        <a:spcBef>
                          <a:spcPts val="0"/>
                        </a:spcBef>
                        <a:spcAft>
                          <a:spcPts val="0"/>
                        </a:spcAft>
                      </a:pPr>
                      <a:r>
                        <a:rPr lang="en-GB" sz="1100">
                          <a:effectLst/>
                          <a:latin typeface="Georgia" panose="02040502050405020303" pitchFamily="18" charset="0"/>
                          <a:ea typeface="Calibri" panose="020F0502020204030204" pitchFamily="34" charset="0"/>
                          <a:cs typeface="Times New Roman" panose="02020603050405020304" pitchFamily="18" charset="0"/>
                        </a:rPr>
                        <a:t>22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100">
                          <a:effectLst/>
                          <a:latin typeface="Georgia" panose="02040502050405020303" pitchFamily="18" charset="0"/>
                          <a:ea typeface="Calibri" panose="020F0502020204030204" pitchFamily="34" charset="0"/>
                          <a:cs typeface="Times New Roman" panose="02020603050405020304" pitchFamily="18" charset="0"/>
                        </a:rPr>
                        <a:t>18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643650"/>
                  </a:ext>
                </a:extLst>
              </a:tr>
              <a:tr h="375748">
                <a:tc>
                  <a:txBody>
                    <a:bodyPr/>
                    <a:lstStyle/>
                    <a:p>
                      <a:pPr marL="0" marR="0">
                        <a:lnSpc>
                          <a:spcPct val="107000"/>
                        </a:lnSpc>
                        <a:spcBef>
                          <a:spcPts val="0"/>
                        </a:spcBef>
                        <a:spcAft>
                          <a:spcPts val="0"/>
                        </a:spcAft>
                      </a:pPr>
                      <a:r>
                        <a:rPr lang="en-GB" sz="1100">
                          <a:effectLst/>
                          <a:latin typeface="Georgia" panose="02040502050405020303" pitchFamily="18" charset="0"/>
                          <a:ea typeface="Calibri" panose="020F0502020204030204" pitchFamily="34" charset="0"/>
                          <a:cs typeface="Times New Roman" panose="02020603050405020304" pitchFamily="18" charset="0"/>
                        </a:rPr>
                        <a:t>Quizzes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Case Study (2000 words) – 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83550817"/>
                  </a:ext>
                </a:extLst>
              </a:tr>
              <a:tr h="185457">
                <a:tc>
                  <a:txBody>
                    <a:bodyPr/>
                    <a:lstStyle/>
                    <a:p>
                      <a:pPr marL="0" marR="0">
                        <a:lnSpc>
                          <a:spcPct val="107000"/>
                        </a:lnSpc>
                        <a:spcBef>
                          <a:spcPts val="0"/>
                        </a:spcBef>
                        <a:spcAft>
                          <a:spcPts val="0"/>
                        </a:spcAft>
                      </a:pPr>
                      <a:r>
                        <a:rPr lang="en-GB" sz="1100" dirty="0">
                          <a:effectLst/>
                          <a:latin typeface="Georgia" panose="02040502050405020303" pitchFamily="18" charset="0"/>
                          <a:ea typeface="Calibri" panose="020F0502020204030204" pitchFamily="34" charset="0"/>
                          <a:cs typeface="Times New Roman" panose="02020603050405020304" pitchFamily="18" charset="0"/>
                        </a:rPr>
                        <a:t>Case Study 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GB"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Case Study / Report (2000 words) – 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6423850"/>
                  </a:ext>
                </a:extLst>
              </a:tr>
              <a:tr h="372295">
                <a:tc>
                  <a:txBody>
                    <a:bodyPr/>
                    <a:lstStyle/>
                    <a:p>
                      <a:pPr marL="0" marR="0">
                        <a:lnSpc>
                          <a:spcPct val="107000"/>
                        </a:lnSpc>
                        <a:spcBef>
                          <a:spcPts val="0"/>
                        </a:spcBef>
                        <a:spcAft>
                          <a:spcPts val="0"/>
                        </a:spcAft>
                      </a:pPr>
                      <a:r>
                        <a:rPr lang="en-GB" sz="1100" dirty="0">
                          <a:effectLst/>
                          <a:latin typeface="Georgia" panose="02040502050405020303" pitchFamily="18" charset="0"/>
                          <a:ea typeface="Calibri" panose="020F0502020204030204" pitchFamily="34" charset="0"/>
                          <a:cs typeface="Times New Roman" panose="02020603050405020304" pitchFamily="18" charset="0"/>
                        </a:rPr>
                        <a:t>Practical Skills Assessment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51080550"/>
                  </a:ext>
                </a:extLst>
              </a:tr>
            </a:tbl>
          </a:graphicData>
        </a:graphic>
      </p:graphicFrame>
      <p:sp>
        <p:nvSpPr>
          <p:cNvPr id="4" name="Título 1">
            <a:extLst>
              <a:ext uri="{FF2B5EF4-FFF2-40B4-BE49-F238E27FC236}">
                <a16:creationId xmlns:a16="http://schemas.microsoft.com/office/drawing/2014/main" id="{1BCFB7D5-71CC-7337-B624-D6C071A1DD61}"/>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Tree>
    <p:extLst>
      <p:ext uri="{BB962C8B-B14F-4D97-AF65-F5344CB8AC3E}">
        <p14:creationId xmlns:p14="http://schemas.microsoft.com/office/powerpoint/2010/main" val="169670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224315"/>
            <a:ext cx="8140662" cy="3679982"/>
          </a:xfrm>
          <a:prstGeom prst="rect">
            <a:avLst/>
          </a:prstGeom>
        </p:spPr>
        <p:txBody>
          <a:bodyPr wrap="square">
            <a:spAutoFit/>
          </a:bodyPr>
          <a:lstStyle/>
          <a:p>
            <a:pPr marR="0" lvl="0">
              <a:lnSpc>
                <a:spcPct val="107000"/>
              </a:lnSpc>
              <a:spcBef>
                <a:spcPts val="1000"/>
              </a:spcBef>
              <a:spcAft>
                <a:spcPts val="800"/>
              </a:spcAft>
            </a:pPr>
            <a:r>
              <a:rPr lang="en-US" sz="1300" b="1" dirty="0">
                <a:latin typeface="Arial" panose="020B0604020202020204" pitchFamily="34" charset="0"/>
                <a:cs typeface="Arial" panose="020B0604020202020204" pitchFamily="34" charset="0"/>
              </a:rPr>
              <a:t>The Role of Information for Business Decision-Making </a:t>
            </a:r>
          </a:p>
          <a:p>
            <a:pPr marL="0" marR="0">
              <a:lnSpc>
                <a:spcPct val="107000"/>
              </a:lnSpc>
              <a:spcBef>
                <a:spcPts val="0"/>
              </a:spcBef>
              <a:spcAft>
                <a:spcPts val="800"/>
              </a:spcAft>
            </a:pPr>
            <a:r>
              <a:rPr lang="en-US" sz="1300" b="0" i="0" u="none" strike="noStrike" dirty="0">
                <a:effectLst/>
                <a:latin typeface="Arial" panose="020B0604020202020204" pitchFamily="34" charset="0"/>
                <a:cs typeface="Arial" panose="020B0604020202020204" pitchFamily="34" charset="0"/>
              </a:rPr>
              <a:t>Information</a:t>
            </a:r>
            <a:r>
              <a:rPr lang="en-US" sz="1300" b="0" i="0" dirty="0">
                <a:effectLst/>
                <a:latin typeface="Arial" panose="020B0604020202020204" pitchFamily="34" charset="0"/>
                <a:cs typeface="Arial" panose="020B0604020202020204" pitchFamily="34" charset="0"/>
              </a:rPr>
              <a:t> plays a vital role in business decision-making: </a:t>
            </a:r>
          </a:p>
          <a:p>
            <a:pPr marL="285750" marR="0" indent="-285750">
              <a:lnSpc>
                <a:spcPct val="107000"/>
              </a:lnSpc>
              <a:spcBef>
                <a:spcPts val="0"/>
              </a:spcBef>
              <a:spcAft>
                <a:spcPts val="800"/>
              </a:spcAft>
              <a:buFont typeface="Arial" panose="020B0604020202020204" pitchFamily="34" charset="0"/>
              <a:buChar char="•"/>
            </a:pPr>
            <a:r>
              <a:rPr lang="en-US" sz="1300" b="0" i="0" dirty="0">
                <a:effectLst/>
                <a:latin typeface="Arial" panose="020B0604020202020204" pitchFamily="34" charset="0"/>
                <a:cs typeface="Arial" panose="020B0604020202020204" pitchFamily="34" charset="0"/>
              </a:rPr>
              <a:t>Decision-making in for businesses is a process that involves the following stages:</a:t>
            </a:r>
          </a:p>
          <a:p>
            <a:pPr marL="765033" lvl="1" indent="-228600">
              <a:lnSpc>
                <a:spcPct val="107000"/>
              </a:lnSpc>
              <a:spcAft>
                <a:spcPts val="800"/>
              </a:spcAft>
              <a:buFont typeface="+mj-lt"/>
              <a:buAutoNum type="arabicPeriod"/>
            </a:pPr>
            <a:r>
              <a:rPr lang="en-US" sz="1300" b="0" i="0" dirty="0">
                <a:effectLst/>
                <a:latin typeface="Arial" panose="020B0604020202020204" pitchFamily="34" charset="0"/>
                <a:cs typeface="Arial" panose="020B0604020202020204" pitchFamily="34" charset="0"/>
              </a:rPr>
              <a:t>Beginning with identifying and assessing the problem/situation/occurrence that affects or will be affecting the business operations or strategy in the future and put it in a structure manner.</a:t>
            </a:r>
          </a:p>
          <a:p>
            <a:pPr marL="765033" lvl="1" indent="-228600">
              <a:lnSpc>
                <a:spcPct val="107000"/>
              </a:lnSpc>
              <a:spcAft>
                <a:spcPts val="800"/>
              </a:spcAft>
              <a:buFont typeface="+mj-lt"/>
              <a:buAutoNum type="arabicPeriod"/>
            </a:pPr>
            <a:r>
              <a:rPr lang="en-US" sz="1300" b="0" i="0" dirty="0">
                <a:effectLst/>
                <a:latin typeface="Arial" panose="020B0604020202020204" pitchFamily="34" charset="0"/>
                <a:cs typeface="Arial" panose="020B0604020202020204" pitchFamily="34" charset="0"/>
              </a:rPr>
              <a:t>Putting the situation of study within a context in which occurred to properly define the real business problem.</a:t>
            </a:r>
          </a:p>
          <a:p>
            <a:pPr marL="765033" lvl="1" indent="-228600">
              <a:lnSpc>
                <a:spcPct val="107000"/>
              </a:lnSpc>
              <a:spcAft>
                <a:spcPts val="800"/>
              </a:spcAft>
              <a:buFont typeface="+mj-lt"/>
              <a:buAutoNum type="arabicPeriod"/>
            </a:pPr>
            <a:r>
              <a:rPr lang="en-US" sz="1300" b="0" i="0" dirty="0">
                <a:effectLst/>
                <a:latin typeface="Arial" panose="020B0604020202020204" pitchFamily="34" charset="0"/>
                <a:cs typeface="Arial" panose="020B0604020202020204" pitchFamily="34" charset="0"/>
              </a:rPr>
              <a:t>Generation of alternatives for possible solutions including alternatives like the opportunity costs and trade offs.</a:t>
            </a:r>
          </a:p>
          <a:p>
            <a:pPr marL="765033" lvl="1" indent="-228600">
              <a:lnSpc>
                <a:spcPct val="107000"/>
              </a:lnSpc>
              <a:spcAft>
                <a:spcPts val="800"/>
              </a:spcAft>
              <a:buFont typeface="+mj-lt"/>
              <a:buAutoNum type="arabicPeriod"/>
            </a:pPr>
            <a:r>
              <a:rPr lang="en-US" sz="1300" dirty="0">
                <a:latin typeface="Arial" panose="020B0604020202020204" pitchFamily="34" charset="0"/>
                <a:cs typeface="Arial" panose="020B0604020202020204" pitchFamily="34" charset="0"/>
              </a:rPr>
              <a:t>Select the best alternative based on the business interests, mission while providing the best value.</a:t>
            </a:r>
            <a:endParaRPr lang="en-US" sz="1300" b="0" i="0" dirty="0">
              <a:effectLst/>
              <a:latin typeface="Arial" panose="020B060402020202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300" b="0" i="0" dirty="0">
                <a:solidFill>
                  <a:srgbClr val="000000"/>
                </a:solidFill>
                <a:effectLst/>
                <a:latin typeface="Arial" panose="020B0604020202020204" pitchFamily="34" charset="0"/>
                <a:cs typeface="Arial" panose="020B0604020202020204" pitchFamily="34" charset="0"/>
              </a:rPr>
              <a:t>Making quality managerial decisions is the most important task </a:t>
            </a:r>
            <a:r>
              <a:rPr lang="en-US" sz="1300" dirty="0">
                <a:solidFill>
                  <a:srgbClr val="000000"/>
                </a:solidFill>
                <a:latin typeface="Arial" panose="020B0604020202020204" pitchFamily="34" charset="0"/>
                <a:cs typeface="Arial" panose="020B0604020202020204" pitchFamily="34" charset="0"/>
              </a:rPr>
              <a:t>for leaders of organizations; therefore, they require the </a:t>
            </a:r>
            <a:r>
              <a:rPr lang="en-US" sz="1300" b="0" i="0" dirty="0">
                <a:solidFill>
                  <a:srgbClr val="000000"/>
                </a:solidFill>
                <a:effectLst/>
                <a:latin typeface="Arial" panose="020B0604020202020204" pitchFamily="34" charset="0"/>
                <a:cs typeface="Arial" panose="020B0604020202020204" pitchFamily="34" charset="0"/>
              </a:rPr>
              <a:t>right kind of information.</a:t>
            </a:r>
            <a:endParaRPr lang="en-US" sz="1300" dirty="0">
              <a:solidFill>
                <a:srgbClr val="000000"/>
              </a:solidFill>
              <a:latin typeface="Arial" panose="020B060402020202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300" b="0" i="0" dirty="0">
                <a:solidFill>
                  <a:srgbClr val="000000"/>
                </a:solidFill>
                <a:effectLst/>
                <a:latin typeface="Arial" panose="020B0604020202020204" pitchFamily="34" charset="0"/>
                <a:cs typeface="Arial" panose="020B0604020202020204" pitchFamily="34" charset="0"/>
              </a:rPr>
              <a:t>All businesses, to be economically sustainable </a:t>
            </a:r>
            <a:r>
              <a:rPr lang="en-US" sz="1300" dirty="0">
                <a:solidFill>
                  <a:srgbClr val="000000"/>
                </a:solidFill>
                <a:latin typeface="Arial" panose="020B0604020202020204" pitchFamily="34" charset="0"/>
                <a:cs typeface="Arial" panose="020B0604020202020204" pitchFamily="34" charset="0"/>
              </a:rPr>
              <a:t>in the long-term, must understand financial information.</a:t>
            </a:r>
            <a:endParaRPr lang="en-US" sz="1300" b="0" i="0" dirty="0">
              <a:solidFill>
                <a:srgbClr val="000000"/>
              </a:solidFill>
              <a:effectLst/>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 </a:t>
            </a:r>
            <a:endParaRPr lang="en-GB" sz="2000" b="1" dirty="0">
              <a:solidFill>
                <a:srgbClr val="90292A"/>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Tree>
    <p:extLst>
      <p:ext uri="{BB962C8B-B14F-4D97-AF65-F5344CB8AC3E}">
        <p14:creationId xmlns:p14="http://schemas.microsoft.com/office/powerpoint/2010/main" val="46107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238321"/>
            <a:ext cx="8252422" cy="5008679"/>
          </a:xfrm>
          <a:prstGeom prst="rect">
            <a:avLst/>
          </a:prstGeom>
        </p:spPr>
        <p:txBody>
          <a:bodyPr wrap="square">
            <a:spAutoFit/>
          </a:bodyPr>
          <a:lstStyle/>
          <a:p>
            <a:pPr marR="0" lvl="0">
              <a:lnSpc>
                <a:spcPct val="107000"/>
              </a:lnSpc>
              <a:spcBef>
                <a:spcPts val="1000"/>
              </a:spcBef>
              <a:spcAft>
                <a:spcPts val="800"/>
              </a:spcAft>
            </a:pPr>
            <a:r>
              <a:rPr lang="en-US" sz="1300" b="1" dirty="0">
                <a:latin typeface="Arial" panose="020B0604020202020204" pitchFamily="34" charset="0"/>
                <a:cs typeface="Arial" panose="020B0604020202020204" pitchFamily="34" charset="0"/>
              </a:rPr>
              <a:t>The Role of Information for Business Decision-Making </a:t>
            </a:r>
          </a:p>
          <a:p>
            <a:pPr fontAlgn="auto"/>
            <a:r>
              <a:rPr lang="en-US" sz="1300" dirty="0">
                <a:effectLst/>
                <a:latin typeface="Arial" panose="020B0604020202020204" pitchFamily="34" charset="0"/>
                <a:cs typeface="Arial" panose="020B0604020202020204" pitchFamily="34" charset="0"/>
              </a:rPr>
              <a:t>Information for business decision-making is required to </a:t>
            </a:r>
            <a:r>
              <a:rPr lang="en-US" sz="1300" dirty="0">
                <a:latin typeface="Arial" panose="020B0604020202020204" pitchFamily="34" charset="0"/>
                <a:cs typeface="Arial" panose="020B0604020202020204" pitchFamily="34" charset="0"/>
              </a:rPr>
              <a:t>have quality, meaning</a:t>
            </a:r>
            <a:r>
              <a:rPr lang="en-US" sz="1300" dirty="0">
                <a:effectLst/>
                <a:latin typeface="Arial" panose="020B0604020202020204" pitchFamily="34" charset="0"/>
                <a:cs typeface="Arial" panose="020B0604020202020204" pitchFamily="34" charset="0"/>
              </a:rPr>
              <a:t>:</a:t>
            </a:r>
          </a:p>
          <a:p>
            <a:pPr fontAlgn="auto"/>
            <a:endParaRPr lang="en-US" sz="1300" b="1"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300" dirty="0">
                <a:effectLst/>
                <a:latin typeface="Arial" panose="020B0604020202020204" pitchFamily="34" charset="0"/>
                <a:cs typeface="Arial" panose="020B0604020202020204" pitchFamily="34" charset="0"/>
              </a:rPr>
              <a:t>Accurate, reliable fair and free from bias.  </a:t>
            </a:r>
          </a:p>
          <a:p>
            <a:pPr marL="285750" indent="-285750" fontAlgn="auto">
              <a:buFont typeface="Arial" panose="020B0604020202020204" pitchFamily="34" charset="0"/>
              <a:buChar char="•"/>
            </a:pPr>
            <a:endParaRPr lang="en-US" sz="1300" dirty="0">
              <a:effectLst/>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300" dirty="0">
                <a:effectLst/>
                <a:latin typeface="Arial" panose="020B0604020202020204" pitchFamily="34" charset="0"/>
                <a:cs typeface="Arial" panose="020B0604020202020204" pitchFamily="34" charset="0"/>
              </a:rPr>
              <a:t>Complete </a:t>
            </a:r>
            <a:r>
              <a:rPr lang="en-US" sz="1300" dirty="0">
                <a:latin typeface="Arial" panose="020B0604020202020204" pitchFamily="34" charset="0"/>
                <a:cs typeface="Arial" panose="020B0604020202020204" pitchFamily="34" charset="0"/>
              </a:rPr>
              <a:t>where facts and figures should not be missing or concealed.</a:t>
            </a:r>
          </a:p>
          <a:p>
            <a:pPr marL="285750" indent="-285750" fontAlgn="auto">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300" dirty="0">
                <a:effectLst/>
                <a:latin typeface="Arial" panose="020B0604020202020204" pitchFamily="34" charset="0"/>
                <a:cs typeface="Arial" panose="020B0604020202020204" pitchFamily="34" charset="0"/>
              </a:rPr>
              <a:t>Cost-beneficial - Information should be analyzed for its benefits against the cost of obtaining it.</a:t>
            </a:r>
          </a:p>
          <a:p>
            <a:pPr marL="285750" indent="-285750" fontAlgn="auto">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300" dirty="0">
                <a:effectLst/>
                <a:latin typeface="Arial" panose="020B0604020202020204" pitchFamily="34" charset="0"/>
                <a:cs typeface="Arial" panose="020B0604020202020204" pitchFamily="34" charset="0"/>
              </a:rPr>
              <a:t>User-targeted, information should be communicated in the style, format, detail and complexity which address the needs of users of the information. For example, senior managers need brief reports which enable them to understand the position and performance of the business at a glance, while operational managers need detailed information which enable them to make day to day decisions.</a:t>
            </a:r>
          </a:p>
          <a:p>
            <a:pPr marL="285750" indent="-285750" fontAlgn="auto">
              <a:buFont typeface="Arial" panose="020B0604020202020204" pitchFamily="34" charset="0"/>
              <a:buChar char="•"/>
            </a:pPr>
            <a:endParaRPr lang="en-US" sz="1300" dirty="0">
              <a:effectLst/>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300" dirty="0">
                <a:effectLst/>
                <a:latin typeface="Arial" panose="020B0604020202020204" pitchFamily="34" charset="0"/>
                <a:cs typeface="Arial" panose="020B0604020202020204" pitchFamily="34" charset="0"/>
              </a:rPr>
              <a:t>Relevant to the situation and the end user needs.</a:t>
            </a:r>
            <a:endParaRPr lang="en-US" sz="13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endParaRPr lang="en-US" sz="1300" dirty="0">
              <a:effectLst/>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300" dirty="0">
                <a:effectLst/>
                <a:latin typeface="Arial" panose="020B0604020202020204" pitchFamily="34" charset="0"/>
                <a:cs typeface="Arial" panose="020B0604020202020204" pitchFamily="34" charset="0"/>
              </a:rPr>
              <a:t>Sourced from reliable source.</a:t>
            </a:r>
          </a:p>
          <a:p>
            <a:pPr marL="285750" indent="-285750" fontAlgn="auto">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300" dirty="0">
                <a:effectLst/>
                <a:latin typeface="Arial" panose="020B0604020202020204" pitchFamily="34" charset="0"/>
                <a:cs typeface="Arial" panose="020B0604020202020204" pitchFamily="34" charset="0"/>
              </a:rPr>
              <a:t>Delivered in a </a:t>
            </a:r>
            <a:r>
              <a:rPr lang="en-US" sz="1300" dirty="0">
                <a:latin typeface="Arial" panose="020B0604020202020204" pitchFamily="34" charset="0"/>
                <a:cs typeface="Arial" panose="020B0604020202020204" pitchFamily="34" charset="0"/>
              </a:rPr>
              <a:t>t</a:t>
            </a:r>
            <a:r>
              <a:rPr lang="en-US" sz="1300" dirty="0">
                <a:effectLst/>
                <a:latin typeface="Arial" panose="020B0604020202020204" pitchFamily="34" charset="0"/>
                <a:cs typeface="Arial" panose="020B0604020202020204" pitchFamily="34" charset="0"/>
              </a:rPr>
              <a:t>imely manner.</a:t>
            </a:r>
            <a:endParaRPr lang="en-US" sz="13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endParaRPr lang="en-US" sz="1300" dirty="0">
              <a:effectLst/>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300" dirty="0">
                <a:effectLst/>
                <a:latin typeface="Arial" panose="020B0604020202020204" pitchFamily="34" charset="0"/>
                <a:cs typeface="Arial" panose="020B0604020202020204" pitchFamily="34" charset="0"/>
              </a:rPr>
              <a:t>Easy to </a:t>
            </a:r>
            <a:r>
              <a:rPr lang="en-US" sz="1300" dirty="0">
                <a:latin typeface="Arial" panose="020B0604020202020204" pitchFamily="34" charset="0"/>
                <a:cs typeface="Arial" panose="020B0604020202020204" pitchFamily="34" charset="0"/>
              </a:rPr>
              <a:t>u</a:t>
            </a:r>
            <a:r>
              <a:rPr lang="en-US" sz="1300" dirty="0">
                <a:effectLst/>
                <a:latin typeface="Arial" panose="020B0604020202020204" pitchFamily="34" charset="0"/>
                <a:cs typeface="Arial" panose="020B0604020202020204" pitchFamily="34" charset="0"/>
              </a:rPr>
              <a:t>se and understand.</a:t>
            </a:r>
          </a:p>
          <a:p>
            <a:br>
              <a:rPr lang="en-US" sz="1300" dirty="0">
                <a:effectLst/>
                <a:latin typeface="Arial" panose="020B0604020202020204" pitchFamily="34" charset="0"/>
                <a:cs typeface="Arial" panose="020B0604020202020204" pitchFamily="34" charset="0"/>
              </a:rPr>
            </a:br>
            <a:endParaRPr lang="en-US" sz="13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 </a:t>
            </a:r>
            <a:endParaRPr lang="en-GB" sz="2000" b="1" dirty="0">
              <a:solidFill>
                <a:srgbClr val="90292A"/>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Tree>
    <p:extLst>
      <p:ext uri="{BB962C8B-B14F-4D97-AF65-F5344CB8AC3E}">
        <p14:creationId xmlns:p14="http://schemas.microsoft.com/office/powerpoint/2010/main" val="100923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Role of Financial Information for Business Decision-Making </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863599" y="1639711"/>
            <a:ext cx="7737013" cy="4085414"/>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Reaching good decisions is vital for organizations, but the implementation of such decisions is equally crucial.</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Decision-makers need to commit to the decisions taken to reach the goals of the organizations.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The most important financial information needed </a:t>
            </a:r>
            <a:r>
              <a:rPr lang="en-US" sz="1400" dirty="0">
                <a:latin typeface="Arial" panose="020B0604020202020204" pitchFamily="34" charset="0"/>
                <a:cs typeface="Arial" panose="020B0604020202020204" pitchFamily="34" charset="0"/>
              </a:rPr>
              <a:t>for </a:t>
            </a:r>
            <a:r>
              <a:rPr lang="en-US" sz="1400" b="0" i="0" dirty="0">
                <a:effectLst/>
                <a:latin typeface="Arial" panose="020B0604020202020204" pitchFamily="34" charset="0"/>
                <a:cs typeface="Arial" panose="020B0604020202020204" pitchFamily="34" charset="0"/>
              </a:rPr>
              <a:t>business decision comes from accounting</a:t>
            </a:r>
            <a:r>
              <a:rPr lang="en-US" sz="1400" dirty="0">
                <a:latin typeface="Arial" panose="020B0604020202020204" pitchFamily="34" charset="0"/>
                <a:cs typeface="Arial" panose="020B0604020202020204" pitchFamily="34" charset="0"/>
              </a:rPr>
              <a:t> and financial statements.</a:t>
            </a:r>
            <a:endParaRPr lang="en-US" sz="1400" b="0" i="0" dirty="0">
              <a:effectLst/>
              <a:latin typeface="Arial" panose="020B060402020202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400" b="0" i="0" dirty="0">
                <a:effectLst/>
                <a:latin typeface="Arial" panose="020B0604020202020204" pitchFamily="34" charset="0"/>
                <a:cs typeface="Arial" panose="020B0604020202020204" pitchFamily="34" charset="0"/>
              </a:rPr>
              <a:t>Accounting is a service function to management - processes and studies “raw data” and converts them into suitable information in the process of decision-making.</a:t>
            </a:r>
            <a:endParaRPr lang="en-US" sz="1400" dirty="0">
              <a:latin typeface="Arial" panose="020B060402020202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Financial information have different end-users like investors, managements, creditors, suppliers or regulators and </a:t>
            </a:r>
            <a:r>
              <a:rPr lang="en-US" sz="1400" dirty="0">
                <a:solidFill>
                  <a:srgbClr val="000000"/>
                </a:solidFill>
                <a:latin typeface="Arial" panose="020B0604020202020204" pitchFamily="34" charset="0"/>
                <a:cs typeface="Arial" panose="020B0604020202020204" pitchFamily="34" charset="0"/>
              </a:rPr>
              <a:t>financial statement interpretation knowledge to </a:t>
            </a:r>
            <a:r>
              <a:rPr lang="en-US" sz="1400" b="0" i="0" dirty="0">
                <a:solidFill>
                  <a:srgbClr val="000000"/>
                </a:solidFill>
                <a:effectLst/>
                <a:latin typeface="Arial" panose="020B0604020202020204" pitchFamily="34" charset="0"/>
                <a:cs typeface="Arial" panose="020B0604020202020204" pitchFamily="34" charset="0"/>
              </a:rPr>
              <a:t>“reading” those financial statements.</a:t>
            </a:r>
          </a:p>
          <a:p>
            <a:pPr marL="285750" marR="0" indent="-285750">
              <a:lnSpc>
                <a:spcPct val="107000"/>
              </a:lnSpc>
              <a:spcBef>
                <a:spcPts val="0"/>
              </a:spcBef>
              <a:spcAft>
                <a:spcPts val="800"/>
              </a:spcAft>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A well-established process of management on the basis of the financial statements and financial in-formation is one of the most significant presumptions of the quality business.</a:t>
            </a:r>
            <a:endParaRPr lang="en-US" sz="1400" b="0" i="0" dirty="0">
              <a:effectLst/>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0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Financial Accounting</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a:t>
            </a:r>
            <a:r>
              <a:rPr lang="en-US" sz="20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GB" sz="2000" b="1" dirty="0">
              <a:solidFill>
                <a:srgbClr val="C00000"/>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975360" y="1483506"/>
            <a:ext cx="7660640" cy="4154984"/>
          </a:xfrm>
          <a:prstGeom prst="rect">
            <a:avLst/>
          </a:prstGeom>
          <a:noFill/>
        </p:spPr>
        <p:txBody>
          <a:bodyPr wrap="square">
            <a:spAutoFit/>
          </a:bodyPr>
          <a:lstStyle/>
          <a:p>
            <a:pPr marL="285750" indent="-285750" fontAlgn="auto">
              <a:buFont typeface="Arial" panose="020B0604020202020204" pitchFamily="34" charset="0"/>
              <a:buChar char="•"/>
            </a:pPr>
            <a:r>
              <a:rPr lang="en-US" sz="1200" dirty="0">
                <a:latin typeface="Arial" panose="020B0604020202020204" pitchFamily="34" charset="0"/>
                <a:cs typeface="Arial" panose="020B0604020202020204" pitchFamily="34" charset="0"/>
              </a:rPr>
              <a:t>Financial accounting refers to the figures, balances and accounts that a business must produce to demonstrate how the business is performing.</a:t>
            </a:r>
          </a:p>
          <a:p>
            <a:pPr marL="285750" indent="-285750" fontAlgn="auto">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main tasks for financial accountants are: </a:t>
            </a:r>
          </a:p>
          <a:p>
            <a:pPr marL="822183" lvl="1" indent="-285750">
              <a:buFont typeface="Wingdings" panose="05000000000000000000" pitchFamily="2" charset="2"/>
              <a:buChar char="v"/>
            </a:pPr>
            <a:r>
              <a:rPr lang="en-US" sz="1200" dirty="0">
                <a:latin typeface="Arial" panose="020B0604020202020204" pitchFamily="34" charset="0"/>
                <a:cs typeface="Arial" panose="020B0604020202020204" pitchFamily="34" charset="0"/>
              </a:rPr>
              <a:t>Keeping accurate records like ledgers, books and accounts</a:t>
            </a:r>
          </a:p>
          <a:p>
            <a:pPr marL="822183" lvl="1" indent="-285750">
              <a:buFont typeface="Wingdings" panose="05000000000000000000" pitchFamily="2" charset="2"/>
              <a:buChar char="v"/>
            </a:pPr>
            <a:r>
              <a:rPr lang="en-US" sz="1200" dirty="0">
                <a:latin typeface="Arial" panose="020B0604020202020204" pitchFamily="34" charset="0"/>
                <a:cs typeface="Arial" panose="020B0604020202020204" pitchFamily="34" charset="0"/>
              </a:rPr>
              <a:t>Ensuring invoices are raised and bills paid</a:t>
            </a:r>
          </a:p>
          <a:p>
            <a:pPr marL="822183" lvl="1" indent="-285750">
              <a:buFont typeface="Wingdings" panose="05000000000000000000" pitchFamily="2" charset="2"/>
              <a:buChar char="v"/>
            </a:pPr>
            <a:r>
              <a:rPr lang="en-US" sz="1200" dirty="0">
                <a:latin typeface="Arial" panose="020B0604020202020204" pitchFamily="34" charset="0"/>
                <a:cs typeface="Arial" panose="020B0604020202020204" pitchFamily="34" charset="0"/>
              </a:rPr>
              <a:t>Controlling and monitoring spending and balances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200" dirty="0">
                <a:latin typeface="Arial" panose="020B0604020202020204" pitchFamily="34" charset="0"/>
                <a:cs typeface="Arial" panose="020B0604020202020204" pitchFamily="34" charset="0"/>
              </a:rPr>
              <a:t>It needs to be clear and properly allocated so that the business managers or regulators have clear information about the costs and profits of the business within a specific period.</a:t>
            </a:r>
          </a:p>
          <a:p>
            <a:pPr marL="285750" indent="-285750" fontAlgn="auto">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200" dirty="0">
                <a:latin typeface="Arial" panose="020B0604020202020204" pitchFamily="34" charset="0"/>
                <a:cs typeface="Arial" panose="020B0604020202020204" pitchFamily="34" charset="0"/>
              </a:rPr>
              <a:t>Legal requirement of companies requires reporting figures like: </a:t>
            </a:r>
          </a:p>
          <a:p>
            <a:pPr marL="822183" lvl="1" indent="-285750">
              <a:buSzPct val="90000"/>
              <a:buFont typeface="Wingdings" panose="05000000000000000000" pitchFamily="2" charset="2"/>
              <a:buChar char="v"/>
            </a:pPr>
            <a:r>
              <a:rPr lang="en-US" sz="1200" dirty="0">
                <a:latin typeface="Arial" panose="020B0604020202020204" pitchFamily="34" charset="0"/>
                <a:cs typeface="Arial" panose="020B0604020202020204" pitchFamily="34" charset="0"/>
              </a:rPr>
              <a:t>Balance sheets, showing a snapshot of what a business owns and owes at a specific point in time </a:t>
            </a:r>
          </a:p>
          <a:p>
            <a:pPr marL="822183" lvl="1" indent="-285750">
              <a:buSzPct val="90000"/>
              <a:buFont typeface="Wingdings" panose="05000000000000000000" pitchFamily="2" charset="2"/>
              <a:buChar char="v"/>
            </a:pPr>
            <a:r>
              <a:rPr lang="en-US" sz="1200" dirty="0">
                <a:latin typeface="Arial" panose="020B0604020202020204" pitchFamily="34" charset="0"/>
                <a:cs typeface="Arial" panose="020B0604020202020204" pitchFamily="34" charset="0"/>
              </a:rPr>
              <a:t>P &amp; L account, showing the profit or loss the company has made in a specific period of time </a:t>
            </a:r>
          </a:p>
          <a:p>
            <a:pPr marL="822183" lvl="1" indent="-285750">
              <a:buSzPct val="90000"/>
              <a:buFont typeface="Wingdings" panose="05000000000000000000" pitchFamily="2" charset="2"/>
              <a:buChar char="v"/>
            </a:pPr>
            <a:r>
              <a:rPr lang="en-US" sz="1200" dirty="0">
                <a:latin typeface="Arial" panose="020B0604020202020204" pitchFamily="34" charset="0"/>
                <a:cs typeface="Arial" panose="020B0604020202020204" pitchFamily="34" charset="0"/>
              </a:rPr>
              <a:t>Cashflow statement, showing where cash has come from and how it has been spent over the past year</a:t>
            </a:r>
          </a:p>
          <a:p>
            <a:pPr fontAlgn="auto"/>
            <a:endParaRPr lang="en-US" sz="12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200" dirty="0">
                <a:latin typeface="Arial" panose="020B0604020202020204" pitchFamily="34" charset="0"/>
                <a:cs typeface="Arial" panose="020B0604020202020204" pitchFamily="34" charset="0"/>
              </a:rPr>
              <a:t>Financial accounts relate to the past performance of the business and are an important baseline of financial information for managers. </a:t>
            </a:r>
          </a:p>
          <a:p>
            <a:pPr marL="285750" indent="-285750" fontAlgn="auto">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200" dirty="0">
                <a:latin typeface="Arial" panose="020B0604020202020204" pitchFamily="34" charset="0"/>
                <a:cs typeface="Arial" panose="020B0604020202020204" pitchFamily="34" charset="0"/>
              </a:rPr>
              <a:t>Managers need to see how the business has performed in the past to enable them to look to the future.</a:t>
            </a:r>
          </a:p>
          <a:p>
            <a:pPr marL="285750" indent="-285750" fontAlgn="auto">
              <a:buFont typeface="Arial" panose="020B0604020202020204" pitchFamily="34" charset="0"/>
              <a:buChar char="•"/>
            </a:pPr>
            <a:endParaRPr lang="en-US"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12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059723"/>
            <a:ext cx="8140662" cy="972317"/>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Financial Accounting</a:t>
            </a:r>
          </a:p>
          <a:p>
            <a:pPr marL="0" marR="0">
              <a:lnSpc>
                <a:spcPct val="107000"/>
              </a:lnSpc>
              <a:spcBef>
                <a:spcPts val="0"/>
              </a:spcBef>
              <a:spcAft>
                <a:spcPts val="800"/>
              </a:spcAft>
            </a:pPr>
            <a:r>
              <a:rPr lang="en-US" sz="1400" b="0" i="0" u="none" strike="noStrike" dirty="0">
                <a:effectLst/>
                <a:latin typeface="arial" panose="020B0604020202020204" pitchFamily="34" charset="0"/>
              </a:rPr>
              <a:t> </a:t>
            </a:r>
            <a:endParaRPr lang="en-US" sz="1400" b="0" i="0" dirty="0">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714225"/>
            <a:ext cx="7737013"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Introduction to Finance for Management </a:t>
            </a:r>
            <a:endParaRPr lang="en-GB" sz="2000" b="1" dirty="0">
              <a:solidFill>
                <a:srgbClr val="90292A"/>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3468379" y="1196964"/>
            <a:ext cx="7660640" cy="307777"/>
          </a:xfrm>
          <a:prstGeom prst="rect">
            <a:avLst/>
          </a:prstGeom>
          <a:noFill/>
        </p:spPr>
        <p:txBody>
          <a:bodyPr wrap="square">
            <a:spAutoFit/>
          </a:bodyPr>
          <a:lstStyle/>
          <a:p>
            <a:pPr fontAlgn="auto"/>
            <a:r>
              <a:rPr lang="en-US" sz="1400" dirty="0">
                <a:effectLst/>
                <a:latin typeface="Arial" panose="020B0604020202020204" pitchFamily="34" charset="0"/>
                <a:cs typeface="Arial" panose="020B0604020202020204" pitchFamily="34" charset="0"/>
              </a:rPr>
              <a:t>Recording Events Process</a:t>
            </a:r>
          </a:p>
        </p:txBody>
      </p:sp>
      <p:pic>
        <p:nvPicPr>
          <p:cNvPr id="4" name="Imagen 3">
            <a:extLst>
              <a:ext uri="{FF2B5EF4-FFF2-40B4-BE49-F238E27FC236}">
                <a16:creationId xmlns:a16="http://schemas.microsoft.com/office/drawing/2014/main" id="{AA9EFB23-8E42-1941-87B7-6E62C58298C2}"/>
              </a:ext>
            </a:extLst>
          </p:cNvPr>
          <p:cNvPicPr>
            <a:picLocks noChangeAspect="1"/>
          </p:cNvPicPr>
          <p:nvPr/>
        </p:nvPicPr>
        <p:blipFill>
          <a:blip r:embed="rId3"/>
          <a:stretch>
            <a:fillRect/>
          </a:stretch>
        </p:blipFill>
        <p:spPr>
          <a:xfrm>
            <a:off x="3468379" y="1462821"/>
            <a:ext cx="5017924" cy="4680954"/>
          </a:xfrm>
          <a:prstGeom prst="rect">
            <a:avLst/>
          </a:prstGeom>
        </p:spPr>
      </p:pic>
      <p:sp>
        <p:nvSpPr>
          <p:cNvPr id="8" name="CuadroTexto 7">
            <a:extLst>
              <a:ext uri="{FF2B5EF4-FFF2-40B4-BE49-F238E27FC236}">
                <a16:creationId xmlns:a16="http://schemas.microsoft.com/office/drawing/2014/main" id="{19DB02B9-912C-4A20-EE25-ECD19C419AE7}"/>
              </a:ext>
            </a:extLst>
          </p:cNvPr>
          <p:cNvSpPr txBox="1"/>
          <p:nvPr/>
        </p:nvSpPr>
        <p:spPr>
          <a:xfrm>
            <a:off x="3522807" y="6078766"/>
            <a:ext cx="6383193"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https://www.academia.edu/15056580/THE_ROLE_OF_FINANCIAL_INFORMATION_IN_DECISION_MAKING_PROCESS</a:t>
            </a:r>
          </a:p>
        </p:txBody>
      </p:sp>
    </p:spTree>
    <p:extLst>
      <p:ext uri="{BB962C8B-B14F-4D97-AF65-F5344CB8AC3E}">
        <p14:creationId xmlns:p14="http://schemas.microsoft.com/office/powerpoint/2010/main" val="375365405"/>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77089-0F61-4A3B-827B-C13FC83C6673}">
  <ds:schemaRefs>
    <ds:schemaRef ds:uri="http://purl.org/dc/terms/"/>
    <ds:schemaRef ds:uri="0323e3e7-18dc-45e6-99d2-53fab8d99a6d"/>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fac5c5d6-3f40-4888-827f-2feba602e37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3.xml><?xml version="1.0" encoding="utf-8"?>
<ds:datastoreItem xmlns:ds="http://schemas.openxmlformats.org/officeDocument/2006/customXml" ds:itemID="{E1B0A98A-DA1A-42D0-9F2C-5EB55CB22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1572</TotalTime>
  <Words>2171</Words>
  <Application>Microsoft Office PowerPoint</Application>
  <PresentationFormat>A4 Paper (210x297 mm)</PresentationFormat>
  <Paragraphs>239</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115</cp:revision>
  <dcterms:created xsi:type="dcterms:W3CDTF">2016-07-11T04:31:49Z</dcterms:created>
  <dcterms:modified xsi:type="dcterms:W3CDTF">2023-12-13T05:33:02Z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