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323" r:id="rId5"/>
    <p:sldId id="391" r:id="rId6"/>
    <p:sldId id="392" r:id="rId7"/>
    <p:sldId id="393" r:id="rId8"/>
    <p:sldId id="394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402" r:id="rId17"/>
    <p:sldId id="403" r:id="rId18"/>
    <p:sldId id="404" r:id="rId19"/>
    <p:sldId id="405" r:id="rId20"/>
    <p:sldId id="389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63228"/>
    <a:srgbClr val="6A2926"/>
    <a:srgbClr val="F7B562"/>
    <a:srgbClr val="442A26"/>
    <a:srgbClr val="AE2C26"/>
    <a:srgbClr val="941914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CD333-A1B6-C062-ACC0-8F4649728CE2}" v="6" dt="2026-10-27T11:31:27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6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22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 Ramirez" userId="S::julian.ramirez@gbsb.global::75b83ac6-fa4e-4589-9d0d-2f5734684cec" providerId="AD" clId="Web-{30BCD333-A1B6-C062-ACC0-8F4649728CE2}"/>
    <pc:docChg chg="delSld modSld">
      <pc:chgData name="Julian Ramirez" userId="S::julian.ramirez@gbsb.global::75b83ac6-fa4e-4589-9d0d-2f5734684cec" providerId="AD" clId="Web-{30BCD333-A1B6-C062-ACC0-8F4649728CE2}" dt="2026-10-27T11:31:04.808" v="4"/>
      <pc:docMkLst>
        <pc:docMk/>
      </pc:docMkLst>
      <pc:sldChg chg="modSp">
        <pc:chgData name="Julian Ramirez" userId="S::julian.ramirez@gbsb.global::75b83ac6-fa4e-4589-9d0d-2f5734684cec" providerId="AD" clId="Web-{30BCD333-A1B6-C062-ACC0-8F4649728CE2}" dt="2026-10-27T11:30:00.257" v="1" actId="20577"/>
        <pc:sldMkLst>
          <pc:docMk/>
          <pc:sldMk cId="2019447892" sldId="323"/>
        </pc:sldMkLst>
        <pc:spChg chg="mod">
          <ac:chgData name="Julian Ramirez" userId="S::julian.ramirez@gbsb.global::75b83ac6-fa4e-4589-9d0d-2f5734684cec" providerId="AD" clId="Web-{30BCD333-A1B6-C062-ACC0-8F4649728CE2}" dt="2026-10-27T11:30:00.257" v="1" actId="20577"/>
          <ac:spMkLst>
            <pc:docMk/>
            <pc:sldMk cId="2019447892" sldId="323"/>
            <ac:spMk id="7" creationId="{CFA69862-AEC8-44C2-8F67-3EDD4CD638B9}"/>
          </ac:spMkLst>
        </pc:spChg>
      </pc:sldChg>
      <pc:sldChg chg="delSp">
        <pc:chgData name="Julian Ramirez" userId="S::julian.ramirez@gbsb.global::75b83ac6-fa4e-4589-9d0d-2f5734684cec" providerId="AD" clId="Web-{30BCD333-A1B6-C062-ACC0-8F4649728CE2}" dt="2026-10-27T11:30:59.276" v="3"/>
        <pc:sldMkLst>
          <pc:docMk/>
          <pc:sldMk cId="913381677" sldId="361"/>
        </pc:sldMkLst>
        <pc:spChg chg="del">
          <ac:chgData name="Julian Ramirez" userId="S::julian.ramirez@gbsb.global::75b83ac6-fa4e-4589-9d0d-2f5734684cec" providerId="AD" clId="Web-{30BCD333-A1B6-C062-ACC0-8F4649728CE2}" dt="2026-10-27T11:30:59.276" v="3"/>
          <ac:spMkLst>
            <pc:docMk/>
            <pc:sldMk cId="913381677" sldId="361"/>
            <ac:spMk id="10" creationId="{2164E1B2-C519-AC3A-471F-0954AE5D33E1}"/>
          </ac:spMkLst>
        </pc:spChg>
      </pc:sldChg>
      <pc:sldChg chg="delSp">
        <pc:chgData name="Julian Ramirez" userId="S::julian.ramirez@gbsb.global::75b83ac6-fa4e-4589-9d0d-2f5734684cec" providerId="AD" clId="Web-{30BCD333-A1B6-C062-ACC0-8F4649728CE2}" dt="2026-10-27T11:31:04.808" v="4"/>
        <pc:sldMkLst>
          <pc:docMk/>
          <pc:sldMk cId="2660247885" sldId="362"/>
        </pc:sldMkLst>
        <pc:spChg chg="del">
          <ac:chgData name="Julian Ramirez" userId="S::julian.ramirez@gbsb.global::75b83ac6-fa4e-4589-9d0d-2f5734684cec" providerId="AD" clId="Web-{30BCD333-A1B6-C062-ACC0-8F4649728CE2}" dt="2026-10-27T11:31:04.808" v="4"/>
          <ac:spMkLst>
            <pc:docMk/>
            <pc:sldMk cId="2660247885" sldId="362"/>
            <ac:spMk id="10" creationId="{2164E1B2-C519-AC3A-471F-0954AE5D33E1}"/>
          </ac:spMkLst>
        </pc:spChg>
      </pc:sldChg>
      <pc:sldChg chg="del">
        <pc:chgData name="Julian Ramirez" userId="S::julian.ramirez@gbsb.global::75b83ac6-fa4e-4589-9d0d-2f5734684cec" providerId="AD" clId="Web-{30BCD333-A1B6-C062-ACC0-8F4649728CE2}" dt="2026-10-27T11:30:26.212" v="2"/>
        <pc:sldMkLst>
          <pc:docMk/>
          <pc:sldMk cId="3711914389" sldId="388"/>
        </pc:sldMkLst>
      </pc:sldChg>
    </pc:docChg>
  </pc:docChgLst>
  <pc:docChgLst>
    <pc:chgData name="Xavier Arola" userId="7602816b-230a-426e-8eaf-9f7c32eee040" providerId="ADAL" clId="{0226BE8E-0165-4CAE-B913-FAF9334DE81A}"/>
    <pc:docChg chg="modSld">
      <pc:chgData name="Xavier Arola" userId="7602816b-230a-426e-8eaf-9f7c32eee040" providerId="ADAL" clId="{0226BE8E-0165-4CAE-B913-FAF9334DE81A}" dt="2026-10-27T12:03:33.918" v="2" actId="14100"/>
      <pc:docMkLst>
        <pc:docMk/>
      </pc:docMkLst>
      <pc:sldChg chg="modSp mod">
        <pc:chgData name="Xavier Arola" userId="7602816b-230a-426e-8eaf-9f7c32eee040" providerId="ADAL" clId="{0226BE8E-0165-4CAE-B913-FAF9334DE81A}" dt="2026-10-27T12:03:33.918" v="2" actId="14100"/>
        <pc:sldMkLst>
          <pc:docMk/>
          <pc:sldMk cId="2660247885" sldId="362"/>
        </pc:sldMkLst>
        <pc:picChg chg="mod">
          <ac:chgData name="Xavier Arola" userId="7602816b-230a-426e-8eaf-9f7c32eee040" providerId="ADAL" clId="{0226BE8E-0165-4CAE-B913-FAF9334DE81A}" dt="2026-10-27T12:03:33.918" v="2" actId="14100"/>
          <ac:picMkLst>
            <pc:docMk/>
            <pc:sldMk cId="2660247885" sldId="362"/>
            <ac:picMk id="14" creationId="{F2953785-CE18-32E2-D729-0BFAAF7CDB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FBDDD-CDF2-E64A-9319-D01C6A5CBE4E}" type="datetimeFigureOut">
              <a:rPr lang="en-ES" smtClean="0"/>
              <a:t>10/29/2026</a:t>
            </a:fld>
            <a:endParaRPr lang="en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F54F7-A847-B444-B2CB-2604558DED8A}" type="slidenum">
              <a:rPr lang="en-ES" smtClean="0"/>
              <a:t>‹Nº›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033264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Facilitator guide with the solutions of every activity in the two decks: Part 1 (concepts + RegaSmart) and Part 2 (build your own plan). Slide numbers refer to that deck. All RegaSmart figures: price €1,200, variable cost €700, fixed costs €8,000/month, 200 kits in year 1, opening cash €30,000.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App revenue is ignored in the base case (it only appears in the BEP bonus round and in the unit economics quiz).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 the Excel template: Funding Strategy section 2, TYPE = 'Investment (covers assets)', column I = 5 years. The Grants tab spreads it and the P&amp;L shows it in 'Investment grants transferred to income' (row 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Debate points: the loss reduces Equity (it is not a liability). The app and the patent are intangible assets. The rental deposit is not a cost: the money comes back, so it is a long-term asset. The invoice pending from the cooperative is a receivable (current asset): sold but not collected yet – link to the Harvest Campaign.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Calculation: month-end cash = previous cash + collections – 700 × kits sold – 8,000. Opening cash €30,000. Kits per month: 5, 15, 30, 35, 25, 10, 5, 5, 10, 15, 20, 25. With 90 days, collections start in April (January's sales). Gap in May between both scenarios: 45,000 – (–63,000) = €108,000. In the Excel template: Cash flow C4 = 90 → the chart dips below zero and Funding Strategy says 'FUNDING GAP: … 63,000 € … by May'.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Fixed costs = €8,000 × 12 = €96,000 per year. 192 kits is exact. For the bonus, 96,000 / 740 = 129.7 → 130 kits.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Workings (year 1):</a:t>
            </a:r>
          </a:p>
          <a:p>
            <a:r>
              <a:t>1) 140 kits × 500 – 96,000 = –26,000.</a:t>
            </a:r>
          </a:p>
          <a:p>
            <a:r>
              <a:t>2) 100,000 – 115,200 = –15,200; BEP 115,200 / 500 = 230.4 → 231.</a:t>
            </a:r>
          </a:p>
          <a:p>
            <a:r>
              <a:t>3) and 4) P&amp;L unchanged; the cash valley gets deeper.</a:t>
            </a:r>
          </a:p>
          <a:p>
            <a:r>
              <a:t>5) contribution 1,200 – 805 = 395; 79,000 – 96,000 = –17,000; BEP 96,000 / 395 = 243.0 → 244.</a:t>
            </a:r>
          </a:p>
          <a:p>
            <a:r>
              <a:t>6) contribution 960 – 700 = 260; 52,000 – 96,000 = –44,000; BEP 96,000 / 260 = 369.2 → 370.</a:t>
            </a:r>
          </a:p>
          <a:p>
            <a:r>
              <a:t>BEP rounded up to whole kits.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 fixed (1, 3, 7, 9), 4 variable (2, 4, 5, 8), 2 'it depends' (6, 10). Diesel is usually treated as variable here because it grows with the number of installations; accept 'it depends' if well argued.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Data: kit margin €500; app €30/month with €10/month cost to serve; average customer life 3 years; marketing €24,000 per year bringing 200 new farms.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step-by-step data and the same checkpoints are in the 'RegaSmart Case' tab of the Excel files. Solved file: RegaSmart_Case_-_Solved.xlsx. Level 1 challenge explanation: at 90 days the lowest balance moves to May 2028 because year-2 sales are 52% higher, so more money is pending collection.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P1 = Part 1 deck (concepts + RegaSmart), P2 = Part 2 deck (build your own plan); the number is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02A46FC-E0A6-4849-A9A1-27499CF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321D947-E9F2-4156-83AB-FDAF8EFAAD52}"/>
              </a:ext>
            </a:extLst>
          </p:cNvPr>
          <p:cNvSpPr txBox="1"/>
          <p:nvPr userDrawn="1"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info@global-business-school.org</a:t>
            </a:r>
          </a:p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49AB555-5BA7-4C48-930B-DF75E39B2F06}"/>
              </a:ext>
            </a:extLst>
          </p:cNvPr>
          <p:cNvSpPr txBox="1"/>
          <p:nvPr userDrawn="1"/>
        </p:nvSpPr>
        <p:spPr>
          <a:xfrm>
            <a:off x="7460022" y="6312064"/>
            <a:ext cx="2813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Madrid Campus: C/Numancia, 6 28039 Madrid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Barcelona Campus: C/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Aragó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179 08011 Barcelona</a:t>
            </a: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20E1B2-7CC9-44E0-9D2F-9893007631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5C233-375D-4233-871A-5606010CF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6B8DDB-C8B1-4030-920E-5F5216DB5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1CF2C5-9ABB-460B-AF5A-5F52ADA0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3611DC-FB7A-40BB-8E99-D581AA43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E7564-63F5-45BD-8CDC-0F811BC7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261AC-7853-46F8-8B21-4BC12B2D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851E55-FD7C-4B6B-B691-19293A13D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4311A7-C3DF-4371-BA98-518132B4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D73A4-1DDE-407D-A591-2A6B188C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D44C5-D01A-474F-A7BB-6EAD3B8C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3796DA-E9D0-492A-9C9D-0E6AD6E5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9181-543C-4020-8210-DCFE6BA8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463C83-639F-4BC5-A5EE-346583FDE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8FC8F6-D806-4752-AF37-CA35B6E1F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BE360F-7BFC-4051-9353-FF0F6A96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86232C-D9F6-416B-9230-B2C766F98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A14627-0A09-4E26-B193-F3511743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D8180A-7C21-4321-8A66-60F0903C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B80743-51B6-40BE-B80A-795F214F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2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02903-F8CD-4FFA-8EFA-86AE2C54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F0A657-D28E-455D-A50A-DBDDA3B0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CF6CA2-8DE4-4AD9-B0A3-7798BA0F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B31DAA-F560-429D-A64B-024A2C66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00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85F70C2-F5F6-4B24-AC9D-7B484694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AD4FCF-444A-4664-9782-FA5337FC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5A5CDD-535A-4FD4-8A54-CD3B9233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75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D8C18-9A12-41F5-A511-206F33858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232065-D6A2-4976-BBF7-FD68F11C7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3C10F5-D7FE-4891-B73A-0B1642842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4862C-AC30-468E-87CC-E8F0D25C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8D84E8-C21F-48CF-8F39-417DFB60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0230B2-1C0B-4735-B3E8-B2EA1E8C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43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990CA-0980-4B2B-80A7-9E3B5AB2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77B3D4-9495-4AC4-93A8-BFAEBFD1C7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2C392-A9C9-4D2A-9430-C9E65029C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EE7244-730F-4719-9C9D-B12672342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AD21DC-42D4-4374-99B5-B1FC05D9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1B9AEA-91F8-4AE6-B81C-0A9317BF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8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77410-775D-41E1-A1CC-5439A11E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00301E-41D6-45B7-BA16-AA49EAC8C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3490FE-96DD-4FC4-B8E8-9730183D5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0923A2-69C6-4C83-A6DE-03A173C4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9EFFB4-79BF-4240-9153-F043A7FE1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18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686289-819F-49AA-8DED-7FEE3E4E3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54D067-A68A-4DC4-A84D-D444BEA55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05CEEF-3194-4A36-B649-4A0A9CA88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BC0D1A-8DDC-4990-BA7F-5E20BEE8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BCE478-C962-42E3-B774-DDE049353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85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02A46FC-E0A6-4849-A9A1-27499CF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321D947-E9F2-4156-83AB-FDAF8EFAAD52}"/>
              </a:ext>
            </a:extLst>
          </p:cNvPr>
          <p:cNvSpPr txBox="1"/>
          <p:nvPr userDrawn="1"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info@global-business-school.org</a:t>
            </a:r>
          </a:p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49AB555-5BA7-4C48-930B-DF75E39B2F06}"/>
              </a:ext>
            </a:extLst>
          </p:cNvPr>
          <p:cNvSpPr txBox="1"/>
          <p:nvPr userDrawn="1"/>
        </p:nvSpPr>
        <p:spPr>
          <a:xfrm>
            <a:off x="7460022" y="6312064"/>
            <a:ext cx="2813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Madrid Campus: C/Numancia, 6 28039 Madrid</a:t>
            </a:r>
          </a:p>
          <a:p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Barcelona Campus: C/</a:t>
            </a:r>
            <a:r>
              <a:rPr lang="es-ES" sz="800" err="1">
                <a:latin typeface="Arial" panose="020B0604020202020204" pitchFamily="34" charset="0"/>
                <a:cs typeface="Arial" panose="020B0604020202020204" pitchFamily="34" charset="0"/>
              </a:rPr>
              <a:t>Aragó</a:t>
            </a:r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, 179 08011 Barcelona</a:t>
            </a: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20E1B2-7CC9-44E0-9D2F-9893007631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2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5C233-375D-4233-871A-5606010CF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6B8DDB-C8B1-4030-920E-5F5216DB5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1CF2C5-9ABB-460B-AF5A-5F52ADA0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3611DC-FB7A-40BB-8E99-D581AA43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E7564-63F5-45BD-8CDC-0F811BC7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9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261AC-7853-46F8-8B21-4BC12B2D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851E55-FD7C-4B6B-B691-19293A13D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4311A7-C3DF-4371-BA98-518132B4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D73A4-1DDE-407D-A591-2A6B188C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D44C5-D01A-474F-A7BB-6EAD3B8C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3796DA-E9D0-492A-9C9D-0E6AD6E5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6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9181-543C-4020-8210-DCFE6BA8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463C83-639F-4BC5-A5EE-346583FDE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8FC8F6-D806-4752-AF37-CA35B6E1F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BE360F-7BFC-4051-9353-FF0F6A96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86232C-D9F6-416B-9230-B2C766F98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A14627-0A09-4E26-B193-F3511743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D8180A-7C21-4321-8A66-60F0903C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B80743-51B6-40BE-B80A-795F214F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23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02903-F8CD-4FFA-8EFA-86AE2C54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F0A657-D28E-455D-A50A-DBDDA3B0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CF6CA2-8DE4-4AD9-B0A3-7798BA0F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B31DAA-F560-429D-A64B-024A2C66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0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85F70C2-F5F6-4B24-AC9D-7B484694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AD4FCF-444A-4664-9782-FA5337FC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5A5CDD-535A-4FD4-8A54-CD3B9233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759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D8C18-9A12-41F5-A511-206F33858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232065-D6A2-4976-BBF7-FD68F11C7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3C10F5-D7FE-4891-B73A-0B1642842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4862C-AC30-468E-87CC-E8F0D25C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8D84E8-C21F-48CF-8F39-417DFB60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0230B2-1C0B-4735-B3E8-B2EA1E8C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432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990CA-0980-4B2B-80A7-9E3B5AB2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77B3D4-9495-4AC4-93A8-BFAEBFD1C7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2C392-A9C9-4D2A-9430-C9E65029C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EE7244-730F-4719-9C9D-B12672342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AD21DC-42D4-4374-99B5-B1FC05D9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1B9AEA-91F8-4AE6-B81C-0A9317BF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85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77410-775D-41E1-A1CC-5439A11E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00301E-41D6-45B7-BA16-AA49EAC8C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3490FE-96DD-4FC4-B8E8-9730183D5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0923A2-69C6-4C83-A6DE-03A173C4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9EFFB4-79BF-4240-9153-F043A7FE1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185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686289-819F-49AA-8DED-7FEE3E4E3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54D067-A68A-4DC4-A84D-D444BEA55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05CEEF-3194-4A36-B649-4A0A9CA88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BC0D1A-8DDC-4990-BA7F-5E20BEE8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BCE478-C962-42E3-B774-DDE049353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859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02A46FC-E0A6-4849-A9A1-27499CF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321D947-E9F2-4156-83AB-FDAF8EFAAD52}"/>
              </a:ext>
            </a:extLst>
          </p:cNvPr>
          <p:cNvSpPr txBox="1"/>
          <p:nvPr userDrawn="1"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info@global-business-school.org</a:t>
            </a:r>
          </a:p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49AB555-5BA7-4C48-930B-DF75E39B2F06}"/>
              </a:ext>
            </a:extLst>
          </p:cNvPr>
          <p:cNvSpPr txBox="1"/>
          <p:nvPr userDrawn="1"/>
        </p:nvSpPr>
        <p:spPr>
          <a:xfrm>
            <a:off x="7460022" y="6312064"/>
            <a:ext cx="2813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Madrid Campus: C/Numancia, 6 28039 Madrid</a:t>
            </a:r>
          </a:p>
          <a:p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Barcelona Campus: C/</a:t>
            </a:r>
            <a:r>
              <a:rPr lang="es-ES" sz="800" err="1">
                <a:latin typeface="Arial" panose="020B0604020202020204" pitchFamily="34" charset="0"/>
                <a:cs typeface="Arial" panose="020B0604020202020204" pitchFamily="34" charset="0"/>
              </a:rPr>
              <a:t>Aragó</a:t>
            </a:r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, 179 08011 Barcelona</a:t>
            </a: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20E1B2-7CC9-44E0-9D2F-9893007631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2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5C233-375D-4233-871A-5606010CF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6B8DDB-C8B1-4030-920E-5F5216DB5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1CF2C5-9ABB-460B-AF5A-5F52ADA0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3611DC-FB7A-40BB-8E99-D581AA43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E7564-63F5-45BD-8CDC-0F811BC7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95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261AC-7853-46F8-8B21-4BC12B2D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851E55-FD7C-4B6B-B691-19293A13D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4311A7-C3DF-4371-BA98-518132B4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D73A4-1DDE-407D-A591-2A6B188C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D44C5-D01A-474F-A7BB-6EAD3B8C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3796DA-E9D0-492A-9C9D-0E6AD6E5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6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9181-543C-4020-8210-DCFE6BA8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463C83-639F-4BC5-A5EE-346583FDE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8FC8F6-D806-4752-AF37-CA35B6E1F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BE360F-7BFC-4051-9353-FF0F6A96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86232C-D9F6-416B-9230-B2C766F98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A14627-0A09-4E26-B193-F3511743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D8180A-7C21-4321-8A66-60F0903C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B80743-51B6-40BE-B80A-795F214F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23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02903-F8CD-4FFA-8EFA-86AE2C54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F0A657-D28E-455D-A50A-DBDDA3B0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CF6CA2-8DE4-4AD9-B0A3-7798BA0F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B31DAA-F560-429D-A64B-024A2C66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00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85F70C2-F5F6-4B24-AC9D-7B484694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AD4FCF-444A-4664-9782-FA5337FC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5A5CDD-535A-4FD4-8A54-CD3B9233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759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D8C18-9A12-41F5-A511-206F33858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232065-D6A2-4976-BBF7-FD68F11C7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3C10F5-D7FE-4891-B73A-0B1642842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4862C-AC30-468E-87CC-E8F0D25C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8D84E8-C21F-48CF-8F39-417DFB60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0230B2-1C0B-4735-B3E8-B2EA1E8C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4327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990CA-0980-4B2B-80A7-9E3B5AB2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77B3D4-9495-4AC4-93A8-BFAEBFD1C7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2C392-A9C9-4D2A-9430-C9E65029C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EE7244-730F-4719-9C9D-B12672342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AD21DC-42D4-4374-99B5-B1FC05D9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1B9AEA-91F8-4AE6-B81C-0A9317BF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857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2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77410-775D-41E1-A1CC-5439A11E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00301E-41D6-45B7-BA16-AA49EAC8C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3490FE-96DD-4FC4-B8E8-9730183D5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0923A2-69C6-4C83-A6DE-03A173C4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9EFFB4-79BF-4240-9153-F043A7FE1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1859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686289-819F-49AA-8DED-7FEE3E4E3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54D067-A68A-4DC4-A84D-D444BEA55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05CEEF-3194-4A36-B649-4A0A9CA88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BC0D1A-8DDC-4990-BA7F-5E20BEE8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BCE478-C962-42E3-B774-DDE049353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85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02A46FC-E0A6-4849-A9A1-27499CF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321D947-E9F2-4156-83AB-FDAF8EFAAD52}"/>
              </a:ext>
            </a:extLst>
          </p:cNvPr>
          <p:cNvSpPr txBox="1"/>
          <p:nvPr userDrawn="1"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info@global-business-school.org</a:t>
            </a:r>
          </a:p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49AB555-5BA7-4C48-930B-DF75E39B2F06}"/>
              </a:ext>
            </a:extLst>
          </p:cNvPr>
          <p:cNvSpPr txBox="1"/>
          <p:nvPr userDrawn="1"/>
        </p:nvSpPr>
        <p:spPr>
          <a:xfrm>
            <a:off x="7460022" y="6312064"/>
            <a:ext cx="2813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Madrid Campus: C/Numancia, 6 28039 Madrid</a:t>
            </a:r>
          </a:p>
          <a:p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Barcelona Campus: C/</a:t>
            </a:r>
            <a:r>
              <a:rPr lang="es-ES" sz="800" err="1">
                <a:latin typeface="Arial" panose="020B0604020202020204" pitchFamily="34" charset="0"/>
                <a:cs typeface="Arial" panose="020B0604020202020204" pitchFamily="34" charset="0"/>
              </a:rPr>
              <a:t>Aragó</a:t>
            </a:r>
            <a:r>
              <a:rPr lang="es-ES" sz="800">
                <a:latin typeface="Arial" panose="020B0604020202020204" pitchFamily="34" charset="0"/>
                <a:cs typeface="Arial" panose="020B0604020202020204" pitchFamily="34" charset="0"/>
              </a:rPr>
              <a:t>, 179 08011 Barcelona</a:t>
            </a:r>
            <a:endParaRPr lang="en-GB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20E1B2-7CC9-44E0-9D2F-9893007631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21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5C233-375D-4233-871A-5606010CF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6B8DDB-C8B1-4030-920E-5F5216DB5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1CF2C5-9ABB-460B-AF5A-5F52ADA0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3611DC-FB7A-40BB-8E99-D581AA43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E7564-63F5-45BD-8CDC-0F811BC7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9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261AC-7853-46F8-8B21-4BC12B2D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851E55-FD7C-4B6B-B691-19293A13D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4311A7-C3DF-4371-BA98-518132B4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D73A4-1DDE-407D-A591-2A6B188C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D44C5-D01A-474F-A7BB-6EAD3B8C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3796DA-E9D0-492A-9C9D-0E6AD6E5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6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9181-543C-4020-8210-DCFE6BA8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463C83-639F-4BC5-A5EE-346583FDE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8FC8F6-D806-4752-AF37-CA35B6E1F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BE360F-7BFC-4051-9353-FF0F6A96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86232C-D9F6-416B-9230-B2C766F98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A14627-0A09-4E26-B193-F3511743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D8180A-7C21-4321-8A66-60F0903C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B80743-51B6-40BE-B80A-795F214F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230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02903-F8CD-4FFA-8EFA-86AE2C54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F0A657-D28E-455D-A50A-DBDDA3B0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CF6CA2-8DE4-4AD9-B0A3-7798BA0F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B31DAA-F560-429D-A64B-024A2C66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00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85F70C2-F5F6-4B24-AC9D-7B484694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AD4FCF-444A-4664-9782-FA5337FC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5A5CDD-535A-4FD4-8A54-CD3B9233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7596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0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23B1D8-F5D6-479C-BB36-9F92DEB94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ADDC61-3BBB-4EF7-ACCB-4EAA9D5B9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4C4EDB-5CF2-4466-B39B-019757666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54682-BE6C-44DF-B3A6-20B20BCBE1F8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29C91C-2330-4A96-B3D1-4488C486E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965DD6-A58E-463C-8A2D-F50444B49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65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  <p:sldLayoutId id="2147483725" r:id="rId41"/>
    <p:sldLayoutId id="2147483736" r:id="rId42"/>
    <p:sldLayoutId id="2147483747" r:id="rId43"/>
    <p:sldLayoutId id="2147483758" r:id="rId44"/>
    <p:sldLayoutId id="2147483769" r:id="rId45"/>
    <p:sldLayoutId id="2147483780" r:id="rId46"/>
    <p:sldLayoutId id="2147483791" r:id="rId47"/>
    <p:sldLayoutId id="2147483802" r:id="rId48"/>
    <p:sldLayoutId id="2147483813" r:id="rId49"/>
    <p:sldLayoutId id="2147483824" r:id="rId50"/>
    <p:sldLayoutId id="2147483835" r:id="rId51"/>
    <p:sldLayoutId id="2147483846" r:id="rId52"/>
    <p:sldLayoutId id="2147483857" r:id="rId53"/>
    <p:sldLayoutId id="2147483868" r:id="rId54"/>
    <p:sldLayoutId id="2147483879" r:id="rId55"/>
    <p:sldLayoutId id="2147483890" r:id="rId56"/>
    <p:sldLayoutId id="2147483901" r:id="rId57"/>
    <p:sldLayoutId id="2147483912" r:id="rId58"/>
    <p:sldLayoutId id="2147483923" r:id="rId59"/>
    <p:sldLayoutId id="2147483934" r:id="rId60"/>
    <p:sldLayoutId id="2147483945" r:id="rId61"/>
    <p:sldLayoutId id="2147483956" r:id="rId62"/>
    <p:sldLayoutId id="2147483967" r:id="rId63"/>
    <p:sldLayoutId id="2147483978" r:id="rId64"/>
    <p:sldLayoutId id="2147483989" r:id="rId65"/>
    <p:sldLayoutId id="2147484000" r:id="rId66"/>
    <p:sldLayoutId id="2147484011" r:id="rId67"/>
    <p:sldLayoutId id="2147484022" r:id="rId6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4.svg"/><Relationship Id="rId4" Type="http://schemas.openxmlformats.org/officeDocument/2006/relationships/image" Target="../media/image3.e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>
            <a:extLst>
              <a:ext uri="{FF2B5EF4-FFF2-40B4-BE49-F238E27FC236}">
                <a16:creationId xmlns:a16="http://schemas.microsoft.com/office/drawing/2014/main" id="{408DB555-9C1F-4197-AF4E-889D4EFCBD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53" imgH="353" progId="TCLayout.ActiveDocument.1">
                  <p:embed/>
                </p:oleObj>
              </mc:Choice>
              <mc:Fallback>
                <p:oleObj name="Diapositiva de think-cell" r:id="rId3" imgW="353" imgH="353" progId="TCLayout.ActiveDocument.1">
                  <p:embed/>
                  <p:pic>
                    <p:nvPicPr>
                      <p:cNvPr id="8" name="Objeto 7" hidden="1">
                        <a:extLst>
                          <a:ext uri="{FF2B5EF4-FFF2-40B4-BE49-F238E27FC236}">
                            <a16:creationId xmlns:a16="http://schemas.microsoft.com/office/drawing/2014/main" id="{408DB555-9C1F-4197-AF4E-889D4EFCBD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áfico 10">
            <a:extLst>
              <a:ext uri="{FF2B5EF4-FFF2-40B4-BE49-F238E27FC236}">
                <a16:creationId xmlns:a16="http://schemas.microsoft.com/office/drawing/2014/main" id="{BCCCF611-A250-47A1-8FE4-254BB8BC81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0" y="1499275"/>
            <a:ext cx="12514940" cy="4571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A9CCC2D-14F6-4A84-B63A-60A72D5ACD2A}"/>
              </a:ext>
            </a:extLst>
          </p:cNvPr>
          <p:cNvSpPr txBox="1">
            <a:spLocks/>
          </p:cNvSpPr>
          <p:nvPr/>
        </p:nvSpPr>
        <p:spPr>
          <a:xfrm>
            <a:off x="960639" y="2850959"/>
            <a:ext cx="4047672" cy="115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indent="3810" algn="ctr">
              <a:lnSpc>
                <a:spcPct val="80000"/>
              </a:lnSpc>
              <a:spcBef>
                <a:spcPts val="840"/>
              </a:spcBef>
            </a:pPr>
            <a:r>
              <a:rPr lang="en-GB" sz="3600" b="1" spc="-5" dirty="0">
                <a:solidFill>
                  <a:srgbClr val="7E7E7E"/>
                </a:solidFill>
                <a:latin typeface="Arial"/>
                <a:cs typeface="Arial"/>
              </a:rPr>
              <a:t>Solutions</a:t>
            </a:r>
            <a:endParaRPr lang="en-GB" sz="3600" dirty="0">
              <a:latin typeface="Arial"/>
              <a:cs typeface="Arial"/>
            </a:endParaRPr>
          </a:p>
          <a:p>
            <a:pPr marL="3175" algn="ctr">
              <a:lnSpc>
                <a:spcPts val="1930"/>
              </a:lnSpc>
            </a:pPr>
            <a:r>
              <a:rPr lang="en-GB" sz="2400" spc="-5" dirty="0">
                <a:solidFill>
                  <a:srgbClr val="7E7E7E"/>
                </a:solidFill>
                <a:latin typeface="Calibri Light"/>
                <a:cs typeface="Calibri Light"/>
              </a:rPr>
              <a:t>Activities · Facilitator guide</a:t>
            </a:r>
            <a:endParaRPr lang="en-GB" sz="2400" dirty="0">
              <a:latin typeface="Calibri Light"/>
              <a:cs typeface="Calibri Light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A69862-AEC8-44C2-8F67-3EDD4CD638B9}"/>
              </a:ext>
            </a:extLst>
          </p:cNvPr>
          <p:cNvSpPr txBox="1">
            <a:spLocks/>
          </p:cNvSpPr>
          <p:nvPr/>
        </p:nvSpPr>
        <p:spPr>
          <a:xfrm>
            <a:off x="2590798" y="597564"/>
            <a:ext cx="6628732" cy="59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 err="1">
                <a:solidFill>
                  <a:srgbClr val="6A2926"/>
                </a:solidFill>
                <a:latin typeface="Arial"/>
                <a:cs typeface="Arial"/>
              </a:rPr>
              <a:t>Impuls</a:t>
            </a:r>
            <a:r>
              <a:rPr lang="en-GB" sz="2000" b="1" dirty="0">
                <a:solidFill>
                  <a:srgbClr val="6A2926"/>
                </a:solidFill>
                <a:latin typeface="Arial"/>
                <a:cs typeface="Arial"/>
              </a:rPr>
              <a:t> </a:t>
            </a:r>
            <a:r>
              <a:rPr lang="en-GB" sz="2000" b="1" dirty="0" err="1">
                <a:solidFill>
                  <a:srgbClr val="6A2926"/>
                </a:solidFill>
                <a:latin typeface="Arial"/>
                <a:cs typeface="Arial"/>
              </a:rPr>
              <a:t>AgriTech</a:t>
            </a:r>
            <a:r>
              <a:rPr lang="en-GB" sz="2000" b="1" dirty="0">
                <a:solidFill>
                  <a:srgbClr val="6A2926"/>
                </a:solidFill>
                <a:latin typeface="Arial"/>
                <a:cs typeface="Arial"/>
              </a:rPr>
              <a:t> 2026</a:t>
            </a:r>
            <a:endParaRPr lang="en-US" dirty="0">
              <a:ea typeface="Calibri Light"/>
              <a:cs typeface="Calibri Light"/>
            </a:endParaRPr>
          </a:p>
        </p:txBody>
      </p:sp>
      <p:pic>
        <p:nvPicPr>
          <p:cNvPr id="14" name="Immagine 14" descr="Immagine che contiene persona, oggetto, erba, occhiali&#10;&#10;Descrizione generata automaticamente">
            <a:extLst>
              <a:ext uri="{FF2B5EF4-FFF2-40B4-BE49-F238E27FC236}">
                <a16:creationId xmlns:a16="http://schemas.microsoft.com/office/drawing/2014/main" id="{C8338667-4E1B-4002-9EC2-E9124B649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432" y="2347912"/>
            <a:ext cx="5263340" cy="3389761"/>
          </a:xfrm>
          <a:prstGeom prst="rect">
            <a:avLst/>
          </a:prstGeom>
        </p:spPr>
      </p:pic>
      <p:pic>
        <p:nvPicPr>
          <p:cNvPr id="13" name="Picture 12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C303268B-B7E1-B56D-53D0-27051EE56B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2" b="29412"/>
          <a:stretch/>
        </p:blipFill>
        <p:spPr bwMode="auto">
          <a:xfrm>
            <a:off x="666949" y="5126617"/>
            <a:ext cx="5265620" cy="1025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B8ED36-D56D-3058-7709-990AD96CC9D1}"/>
              </a:ext>
            </a:extLst>
          </p:cNvPr>
          <p:cNvSpPr/>
          <p:nvPr/>
        </p:nvSpPr>
        <p:spPr>
          <a:xfrm>
            <a:off x="669228" y="5231146"/>
            <a:ext cx="5426772" cy="871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2482CD-D58C-350C-5A2F-FE11D803DB82}"/>
              </a:ext>
            </a:extLst>
          </p:cNvPr>
          <p:cNvSpPr txBox="1"/>
          <p:nvPr/>
        </p:nvSpPr>
        <p:spPr>
          <a:xfrm>
            <a:off x="1288255" y="6150768"/>
            <a:ext cx="53721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err="1">
                <a:ea typeface="+mn-lt"/>
                <a:cs typeface="+mn-lt"/>
              </a:rPr>
              <a:t>Subvencionat</a:t>
            </a:r>
            <a:r>
              <a:rPr lang="en-US" sz="1400" dirty="0">
                <a:ea typeface="+mn-lt"/>
                <a:cs typeface="+mn-lt"/>
              </a:rPr>
              <a:t> pel </a:t>
            </a:r>
            <a:r>
              <a:rPr lang="en-US" sz="1400" dirty="0" err="1">
                <a:ea typeface="+mn-lt"/>
                <a:cs typeface="+mn-lt"/>
              </a:rPr>
              <a:t>Departament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d'Empresa</a:t>
            </a:r>
            <a:r>
              <a:rPr lang="en-US" sz="1400" dirty="0">
                <a:ea typeface="+mn-lt"/>
                <a:cs typeface="+mn-lt"/>
              </a:rPr>
              <a:t> (</a:t>
            </a:r>
            <a:r>
              <a:rPr lang="en-US" sz="1400" b="1" dirty="0" err="1">
                <a:ea typeface="+mn-lt"/>
                <a:cs typeface="+mn-lt"/>
              </a:rPr>
              <a:t>Programa</a:t>
            </a:r>
            <a:r>
              <a:rPr lang="en-US" sz="1400" b="1" dirty="0">
                <a:ea typeface="+mn-lt"/>
                <a:cs typeface="+mn-lt"/>
              </a:rPr>
              <a:t> </a:t>
            </a:r>
            <a:endParaRPr lang="en-US" sz="1400" dirty="0">
              <a:ea typeface="+mn-lt"/>
              <a:cs typeface="+mn-lt"/>
            </a:endParaRPr>
          </a:p>
          <a:p>
            <a:r>
              <a:rPr lang="en-US" sz="1400" b="1" dirty="0">
                <a:ea typeface="+mn-lt"/>
                <a:cs typeface="+mn-lt"/>
              </a:rPr>
              <a:t>Primer)    </a:t>
            </a:r>
            <a:r>
              <a:rPr lang="en-US" sz="1400" dirty="0" err="1">
                <a:ea typeface="+mn-lt"/>
                <a:cs typeface="+mn-lt"/>
              </a:rPr>
              <a:t>i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amb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el</a:t>
            </a:r>
            <a:r>
              <a:rPr lang="en-US" sz="1400" dirty="0">
                <a:ea typeface="+mn-lt"/>
                <a:cs typeface="+mn-lt"/>
              </a:rPr>
              <a:t> </a:t>
            </a:r>
            <a:r>
              <a:rPr lang="en-US" sz="1400" dirty="0" err="1">
                <a:ea typeface="+mn-lt"/>
                <a:cs typeface="+mn-lt"/>
              </a:rPr>
              <a:t>cofinançament</a:t>
            </a:r>
            <a:r>
              <a:rPr lang="en-US" sz="1400" dirty="0">
                <a:ea typeface="+mn-lt"/>
                <a:cs typeface="+mn-lt"/>
              </a:rPr>
              <a:t> del Fons Social </a:t>
            </a:r>
            <a:r>
              <a:rPr lang="en-US" sz="1400" dirty="0" err="1">
                <a:ea typeface="+mn-lt"/>
                <a:cs typeface="+mn-lt"/>
              </a:rPr>
              <a:t>Europeu</a:t>
            </a:r>
            <a:r>
              <a:rPr lang="en-US" sz="1400" dirty="0">
                <a:ea typeface="+mn-lt"/>
                <a:cs typeface="+mn-lt"/>
              </a:rPr>
              <a:t> Plus</a:t>
            </a:r>
            <a:endParaRPr lang="en-US" dirty="0">
              <a:ea typeface="+mn-lt"/>
              <a:cs typeface="+mn-lt"/>
            </a:endParaRPr>
          </a:p>
        </p:txBody>
      </p:sp>
      <p:pic>
        <p:nvPicPr>
          <p:cNvPr id="6" name="Picture 5" descr="A green and white logo&#10;&#10;AI-generated content may be incorrect.">
            <a:extLst>
              <a:ext uri="{FF2B5EF4-FFF2-40B4-BE49-F238E27FC236}">
                <a16:creationId xmlns:a16="http://schemas.microsoft.com/office/drawing/2014/main" id="{B820975E-4CBF-364E-F62E-730DFBB77A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" y="-242027"/>
            <a:ext cx="19812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47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Solutions at a Glance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graphicFrame>
        <p:nvGraphicFramePr>
          <p:cNvPr id="35" name="Table"/>
          <p:cNvGraphicFramePr>
            <a:graphicFrameLocks noGrp="1"/>
          </p:cNvGraphicFramePr>
          <p:nvPr/>
        </p:nvGraphicFramePr>
        <p:xfrm>
          <a:off x="502920" y="1783080"/>
          <a:ext cx="111556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Activity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Part · slide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Key answer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RegaSmart base figures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 · 6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Contribution €500/kit · profit +€4,000 · BEP 192 kits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Where does each euro go?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 · 11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Cash flow +€12,000 in March · P&amp;L €2,000 in year 1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Balance Sheet Puzzle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 · 13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Assets = Equity + Liabilities = €90,000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Harvest Campaign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 · 16–17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D · lowest cash –€63,000 in May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RegaSmart’s BEP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 · 21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192 kits per year · safety margin 4% · bonus ≈ 130 kits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Shock Roulette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 · 27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Price cut hurts most: –€44,000 · BEP 370 kits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Fixed or Variable?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 · 6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 fixed · 4 variable · 2 ‘it depends’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Unit Economics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 · 29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Q1 B (€1,220) · Q2 A (€120) · Q3 B (2.5 years)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509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RegaSmart in the template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 · 34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Level 1 EBITDA +€4,000 · Level 2 net profit €28,143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51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Open activities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 · 4, 25 · 2 · 14, 17, 23, 35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No single answer: what to look for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110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RegaSmart: Base Figures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830982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WORKINGS · PART 1 · SLIDE 6</a:t>
            </a:r>
          </a:p>
        </p:txBody>
      </p:sp>
      <p:graphicFrame>
        <p:nvGraphicFramePr>
          <p:cNvPr id="36" name="Table"/>
          <p:cNvGraphicFramePr>
            <a:graphicFrameLocks noGrp="1"/>
          </p:cNvGraphicFramePr>
          <p:nvPr/>
        </p:nvGraphicFramePr>
        <p:xfrm>
          <a:off x="502920" y="1828800"/>
          <a:ext cx="1115568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Concept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Calculation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Result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Sales, year 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200 kits × €1,200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€240,000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Variable costs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200 kits × €700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€140,000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Contribution margin (total)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240,000 – 140,000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€100,000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Contribution margin per kit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1,200 – 700  (41.7% of the price)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Fixed costs per year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€8,000 × 12 months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€96,000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Profit before tax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100,000 – 96,000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+€4,000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Corporate tax (15%)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4,000 × 15%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€600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Net profit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4,000 – 600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+€3,400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Break-even point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96,000 / 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192 kits = €230,400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9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Safety margin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(200 – 192) / 200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4%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7" name="Strip"/>
          <p:cNvSpPr/>
          <p:nvPr/>
        </p:nvSpPr>
        <p:spPr>
          <a:xfrm>
            <a:off x="502920" y="5257800"/>
            <a:ext cx="11155680" cy="384048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In the Excel example:  </a:t>
            </a:r>
            <a:r>
              <a:rPr sz="1500" b="0">
                <a:solidFill>
                  <a:srgbClr val="262626"/>
                </a:solidFill>
                <a:latin typeface="Calibri"/>
              </a:rPr>
              <a:t>fixed costs = salaries 4,000 × 1.32 (Social Security) = 5,280 + rent 1,200 + advertising 1,000 + other 520 = €8,000 per month.</a:t>
            </a:r>
          </a:p>
        </p:txBody>
      </p:sp>
    </p:spTree>
    <p:extLst>
      <p:ext uri="{BB962C8B-B14F-4D97-AF65-F5344CB8AC3E}">
        <p14:creationId xmlns:p14="http://schemas.microsoft.com/office/powerpoint/2010/main" val="319863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Does Each Euro Go?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1 · SLIDE 11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1417320"/>
            <a:ext cx="9144000" cy="457200"/>
          </a:xfrm>
          <a:prstGeom prst="rect">
            <a:avLst/>
          </a:prstGeom>
          <a:noFill/>
        </p:spPr>
        <p:txBody>
          <a:bodyPr wrap="square" lIns="73152" tIns="36576" rIns="73152" bIns="36576" anchor="t"/>
          <a:lstStyle/>
          <a:p>
            <a:pPr algn="l"/>
            <a:r>
              <a:rPr sz="1600" b="1">
                <a:solidFill>
                  <a:srgbClr val="37624E"/>
                </a:solidFill>
                <a:latin typeface="Calibri"/>
              </a:rPr>
              <a:t>Question: </a:t>
            </a:r>
            <a:r>
              <a:rPr sz="1600" b="0">
                <a:solidFill>
                  <a:srgbClr val="262626"/>
                </a:solidFill>
                <a:latin typeface="Calibri"/>
              </a:rPr>
              <a:t>a €12,000 grant for a 5-year machine arrives in March. Year-1 Cash flow? Year-1 P&amp;L?</a:t>
            </a:r>
          </a:p>
        </p:txBody>
      </p:sp>
      <p:sp>
        <p:nvSpPr>
          <p:cNvPr id="37" name="Answer 1"/>
          <p:cNvSpPr/>
          <p:nvPr/>
        </p:nvSpPr>
        <p:spPr>
          <a:xfrm>
            <a:off x="502920" y="2057400"/>
            <a:ext cx="3611880" cy="210312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3400" b="1">
                <a:solidFill>
                  <a:srgbClr val="B03A2E"/>
                </a:solidFill>
                <a:latin typeface="Calibri"/>
              </a:rPr>
              <a:t>+€12,000</a:t>
            </a:r>
          </a:p>
          <a:p>
            <a:pPr algn="l"/>
            <a:r>
              <a:rPr sz="1600" b="1">
                <a:solidFill>
                  <a:srgbClr val="262626"/>
                </a:solidFill>
                <a:latin typeface="Calibri"/>
              </a:rPr>
              <a:t>Cash flow, year 1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595959"/>
                </a:solidFill>
                <a:latin typeface="Calibri"/>
              </a:rPr>
              <a:t>All of it, in March, when the money reaches the bank.</a:t>
            </a:r>
          </a:p>
        </p:txBody>
      </p:sp>
      <p:sp>
        <p:nvSpPr>
          <p:cNvPr id="38" name="Answer 2"/>
          <p:cNvSpPr/>
          <p:nvPr/>
        </p:nvSpPr>
        <p:spPr>
          <a:xfrm>
            <a:off x="4297680" y="2057400"/>
            <a:ext cx="3611880" cy="210312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3400" b="1">
                <a:solidFill>
                  <a:srgbClr val="37624E"/>
                </a:solidFill>
                <a:latin typeface="Calibri"/>
              </a:rPr>
              <a:t>€2,000</a:t>
            </a:r>
          </a:p>
          <a:p>
            <a:pPr algn="l"/>
            <a:r>
              <a:rPr sz="1600" b="1">
                <a:solidFill>
                  <a:srgbClr val="262626"/>
                </a:solidFill>
                <a:latin typeface="Calibri"/>
              </a:rPr>
              <a:t>P&amp;L, year 1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595959"/>
                </a:solidFill>
                <a:latin typeface="Calibri"/>
              </a:rPr>
              <a:t>12,000 / 60 months = €200 per month × 10 months (March–December).</a:t>
            </a:r>
          </a:p>
        </p:txBody>
      </p:sp>
      <p:sp>
        <p:nvSpPr>
          <p:cNvPr id="39" name="Answer 3"/>
          <p:cNvSpPr/>
          <p:nvPr/>
        </p:nvSpPr>
        <p:spPr>
          <a:xfrm>
            <a:off x="8092440" y="2057400"/>
            <a:ext cx="3611880" cy="210312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3400" b="1">
                <a:solidFill>
                  <a:srgbClr val="37624E"/>
                </a:solidFill>
                <a:latin typeface="Calibri"/>
              </a:rPr>
              <a:t>€2,400</a:t>
            </a:r>
          </a:p>
          <a:p>
            <a:pPr algn="l"/>
            <a:r>
              <a:rPr sz="1600" b="1">
                <a:solidFill>
                  <a:srgbClr val="262626"/>
                </a:solidFill>
                <a:latin typeface="Calibri"/>
              </a:rPr>
              <a:t>P&amp;L, years 2 to 5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595959"/>
                </a:solidFill>
                <a:latin typeface="Calibri"/>
              </a:rPr>
              <a:t>€200 × 12 months each year, until the 60 months are complete.</a:t>
            </a:r>
          </a:p>
        </p:txBody>
      </p:sp>
      <p:sp>
        <p:nvSpPr>
          <p:cNvPr id="40" name="Strip"/>
          <p:cNvSpPr/>
          <p:nvPr/>
        </p:nvSpPr>
        <p:spPr>
          <a:xfrm>
            <a:off x="502920" y="4389120"/>
            <a:ext cx="11155680" cy="118872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Follow-up questions:  </a:t>
            </a:r>
            <a:r>
              <a:rPr sz="1500" b="0">
                <a:solidFill>
                  <a:srgbClr val="262626"/>
                </a:solidFill>
                <a:latin typeface="Calibri"/>
              </a:rPr>
              <a:t>Does a loan increase profit? No: it is only cash; just the interest is an expense.  ·  Is equity income? No: it never goes to the P&amp;L.  ·  Operating grant? Income in the month received.</a:t>
            </a:r>
          </a:p>
        </p:txBody>
      </p:sp>
    </p:spTree>
    <p:extLst>
      <p:ext uri="{BB962C8B-B14F-4D97-AF65-F5344CB8AC3E}">
        <p14:creationId xmlns:p14="http://schemas.microsoft.com/office/powerpoint/2010/main" val="304338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Sheet Puzzle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1 · SLIDE 13</a:t>
            </a:r>
          </a:p>
        </p:txBody>
      </p:sp>
      <p:sp>
        <p:nvSpPr>
          <p:cNvPr id="36" name="ASSETS"/>
          <p:cNvSpPr/>
          <p:nvPr/>
        </p:nvSpPr>
        <p:spPr>
          <a:xfrm>
            <a:off x="502920" y="1920240"/>
            <a:ext cx="5486400" cy="297180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700" b="1">
                <a:solidFill>
                  <a:srgbClr val="37624E"/>
                </a:solidFill>
                <a:latin typeface="Calibri"/>
              </a:rPr>
              <a:t>ASSETS</a:t>
            </a:r>
          </a:p>
          <a:p>
            <a:pPr algn="l">
              <a:spcBef>
                <a:spcPts val="700"/>
              </a:spcBef>
            </a:pPr>
            <a:r>
              <a:rPr sz="1300" b="1">
                <a:solidFill>
                  <a:srgbClr val="262626"/>
                </a:solidFill>
                <a:latin typeface="Calibri"/>
              </a:rPr>
              <a:t>NON-CURRENT ASSETS   </a:t>
            </a:r>
            <a:r>
              <a:rPr sz="1300" b="1">
                <a:solidFill>
                  <a:srgbClr val="37624E"/>
                </a:solidFill>
                <a:latin typeface="Calibri"/>
              </a:rPr>
              <a:t>€52,000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Delivery van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€18,000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Irrigation app (software)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€25,000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Sensor design patent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€7,000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Warehouse rental deposit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€2,000</a:t>
            </a:r>
          </a:p>
          <a:p>
            <a:pPr algn="l">
              <a:spcBef>
                <a:spcPts val="700"/>
              </a:spcBef>
            </a:pPr>
            <a:r>
              <a:rPr sz="1300" b="1">
                <a:solidFill>
                  <a:srgbClr val="262626"/>
                </a:solidFill>
                <a:latin typeface="Calibri"/>
              </a:rPr>
              <a:t>CURRENT ASSETS   </a:t>
            </a:r>
            <a:r>
              <a:rPr sz="1300" b="1">
                <a:solidFill>
                  <a:srgbClr val="37624E"/>
                </a:solidFill>
                <a:latin typeface="Calibri"/>
              </a:rPr>
              <a:t>€38,000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Sensors in stock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€9,000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Invoice pending from a cooperative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€14,000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Cash in the bank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€15,000</a:t>
            </a:r>
          </a:p>
        </p:txBody>
      </p:sp>
      <p:sp>
        <p:nvSpPr>
          <p:cNvPr id="37" name="ASSETS total"/>
          <p:cNvSpPr/>
          <p:nvPr/>
        </p:nvSpPr>
        <p:spPr>
          <a:xfrm>
            <a:off x="502920" y="4983480"/>
            <a:ext cx="5486400" cy="548640"/>
          </a:xfrm>
          <a:prstGeom prst="roundRect">
            <a:avLst>
              <a:gd name="adj" fmla="val 8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TOTAL ASSETS  €90,000</a:t>
            </a:r>
          </a:p>
        </p:txBody>
      </p:sp>
      <p:sp>
        <p:nvSpPr>
          <p:cNvPr id="38" name="EQUITY + LIABILITIES"/>
          <p:cNvSpPr/>
          <p:nvPr/>
        </p:nvSpPr>
        <p:spPr>
          <a:xfrm>
            <a:off x="6172200" y="1920240"/>
            <a:ext cx="5486400" cy="297180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700" b="1">
                <a:solidFill>
                  <a:srgbClr val="37624E"/>
                </a:solidFill>
                <a:latin typeface="Calibri"/>
              </a:rPr>
              <a:t>EQUITY + LIABILITIES</a:t>
            </a:r>
          </a:p>
          <a:p>
            <a:pPr algn="l">
              <a:spcBef>
                <a:spcPts val="700"/>
              </a:spcBef>
            </a:pPr>
            <a:r>
              <a:rPr sz="1300" b="1">
                <a:solidFill>
                  <a:srgbClr val="262626"/>
                </a:solidFill>
                <a:latin typeface="Calibri"/>
              </a:rPr>
              <a:t>EQUITY   </a:t>
            </a:r>
            <a:r>
              <a:rPr sz="1300" b="1">
                <a:solidFill>
                  <a:srgbClr val="37624E"/>
                </a:solidFill>
                <a:latin typeface="Calibri"/>
              </a:rPr>
              <a:t>€39,000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Founders’ capital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€45,000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Loss of the year   </a:t>
            </a:r>
            <a:r>
              <a:rPr sz="1300" b="0">
                <a:solidFill>
                  <a:srgbClr val="595959"/>
                </a:solidFill>
                <a:latin typeface="Calibri"/>
              </a:rPr>
              <a:t>–€6,000</a:t>
            </a:r>
          </a:p>
          <a:p>
            <a:pPr algn="l">
              <a:spcBef>
                <a:spcPts val="700"/>
              </a:spcBef>
            </a:pPr>
            <a:r>
              <a:rPr sz="1300" b="1">
                <a:solidFill>
                  <a:srgbClr val="262626"/>
                </a:solidFill>
                <a:latin typeface="Calibri"/>
              </a:rPr>
              <a:t>NON-CURRENT LIABILITIES   </a:t>
            </a:r>
            <a:r>
              <a:rPr sz="1300" b="1">
                <a:solidFill>
                  <a:srgbClr val="37624E"/>
                </a:solidFill>
                <a:latin typeface="Calibri"/>
              </a:rPr>
              <a:t>€40,000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Bank loan (5 years)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€40,000</a:t>
            </a:r>
          </a:p>
          <a:p>
            <a:pPr algn="l">
              <a:spcBef>
                <a:spcPts val="700"/>
              </a:spcBef>
            </a:pPr>
            <a:r>
              <a:rPr sz="1300" b="1">
                <a:solidFill>
                  <a:srgbClr val="262626"/>
                </a:solidFill>
                <a:latin typeface="Calibri"/>
              </a:rPr>
              <a:t>CURRENT LIABILITIES   </a:t>
            </a:r>
            <a:r>
              <a:rPr sz="1300" b="1">
                <a:solidFill>
                  <a:srgbClr val="37624E"/>
                </a:solidFill>
                <a:latin typeface="Calibri"/>
              </a:rPr>
              <a:t>€11,000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Supplier invoice pending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€8,000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    Social Security &amp; taxes due   </a:t>
            </a:r>
            <a:r>
              <a:rPr sz="1300" b="0">
                <a:solidFill>
                  <a:srgbClr val="595959"/>
                </a:solidFill>
                <a:latin typeface="Calibri"/>
              </a:rPr>
              <a:t>€3,000</a:t>
            </a:r>
          </a:p>
        </p:txBody>
      </p:sp>
      <p:sp>
        <p:nvSpPr>
          <p:cNvPr id="39" name="EQUITY + LIABILITIES total"/>
          <p:cNvSpPr/>
          <p:nvPr/>
        </p:nvSpPr>
        <p:spPr>
          <a:xfrm>
            <a:off x="6172200" y="4983480"/>
            <a:ext cx="5486400" cy="548640"/>
          </a:xfrm>
          <a:prstGeom prst="roundRect">
            <a:avLst>
              <a:gd name="adj" fmla="val 8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TOTAL  €90,000</a:t>
            </a:r>
          </a:p>
        </p:txBody>
      </p:sp>
    </p:spTree>
    <p:extLst>
      <p:ext uri="{BB962C8B-B14F-4D97-AF65-F5344CB8AC3E}">
        <p14:creationId xmlns:p14="http://schemas.microsoft.com/office/powerpoint/2010/main" val="3705325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Sheet Workings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WORKINGS · PART 1 · SLIDE 13</a:t>
            </a:r>
          </a:p>
        </p:txBody>
      </p:sp>
      <p:graphicFrame>
        <p:nvGraphicFramePr>
          <p:cNvPr id="36" name="Table"/>
          <p:cNvGraphicFramePr>
            <a:graphicFrameLocks noGrp="1"/>
          </p:cNvGraphicFramePr>
          <p:nvPr/>
        </p:nvGraphicFramePr>
        <p:xfrm>
          <a:off x="502920" y="1920240"/>
          <a:ext cx="64008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Block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Calculation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Result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Non-current assets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18,000 + 25,000 + 7,000 + 2,000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€52,000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Current assets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9,000 + 14,000 + 15,000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€38,000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TOTAL ASSETS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52,000 + 38,000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€90,000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Equity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45,000 – 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€39,000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Non-current liabilities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€40,000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Current liabilities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8,000 + 3,000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€11,000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EQUITY + LIABILITIES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39,000 + 40,000 + 11,000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€90,000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" name="Ratios"/>
          <p:cNvSpPr/>
          <p:nvPr/>
        </p:nvSpPr>
        <p:spPr>
          <a:xfrm>
            <a:off x="7132320" y="1920240"/>
            <a:ext cx="4526280" cy="301752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Bonus: ratios from this balance sheet</a:t>
            </a:r>
          </a:p>
          <a:p>
            <a:pPr algn="l">
              <a:spcBef>
                <a:spcPts val="800"/>
              </a:spcBef>
            </a:pPr>
            <a:r>
              <a:rPr sz="1300" b="1">
                <a:solidFill>
                  <a:srgbClr val="37624E"/>
                </a:solidFill>
                <a:latin typeface="Calibri"/>
              </a:rPr>
              <a:t>Debt ratio:  </a:t>
            </a:r>
            <a:r>
              <a:rPr sz="1300" b="0">
                <a:solidFill>
                  <a:srgbClr val="262626"/>
                </a:solidFill>
                <a:latin typeface="Calibri"/>
              </a:rPr>
              <a:t>51,000 / 90,000 = </a:t>
            </a:r>
            <a:r>
              <a:rPr sz="1300" b="1">
                <a:solidFill>
                  <a:srgbClr val="262626"/>
                </a:solidFill>
                <a:latin typeface="Calibri"/>
              </a:rPr>
              <a:t>56.7%</a:t>
            </a:r>
          </a:p>
          <a:p>
            <a:pPr algn="l">
              <a:spcBef>
                <a:spcPts val="800"/>
              </a:spcBef>
            </a:pPr>
            <a:r>
              <a:rPr sz="1300" b="1">
                <a:solidFill>
                  <a:srgbClr val="37624E"/>
                </a:solidFill>
                <a:latin typeface="Calibri"/>
              </a:rPr>
              <a:t>Debt / equity:  </a:t>
            </a:r>
            <a:r>
              <a:rPr sz="1300" b="0">
                <a:solidFill>
                  <a:srgbClr val="262626"/>
                </a:solidFill>
                <a:latin typeface="Calibri"/>
              </a:rPr>
              <a:t>51,000 / 39,000 = </a:t>
            </a:r>
            <a:r>
              <a:rPr sz="1300" b="1">
                <a:solidFill>
                  <a:srgbClr val="262626"/>
                </a:solidFill>
                <a:latin typeface="Calibri"/>
              </a:rPr>
              <a:t>1.31</a:t>
            </a:r>
          </a:p>
          <a:p>
            <a:pPr algn="l">
              <a:spcBef>
                <a:spcPts val="800"/>
              </a:spcBef>
            </a:pPr>
            <a:r>
              <a:rPr sz="1300" b="1">
                <a:solidFill>
                  <a:srgbClr val="37624E"/>
                </a:solidFill>
                <a:latin typeface="Calibri"/>
              </a:rPr>
              <a:t>Working capital:  </a:t>
            </a:r>
            <a:r>
              <a:rPr sz="1300" b="0">
                <a:solidFill>
                  <a:srgbClr val="262626"/>
                </a:solidFill>
                <a:latin typeface="Calibri"/>
              </a:rPr>
              <a:t>38,000 – 11,000 = </a:t>
            </a:r>
            <a:r>
              <a:rPr sz="1300" b="1">
                <a:solidFill>
                  <a:srgbClr val="262626"/>
                </a:solidFill>
                <a:latin typeface="Calibri"/>
              </a:rPr>
              <a:t>€27,000</a:t>
            </a:r>
          </a:p>
          <a:p>
            <a:pPr algn="l">
              <a:spcBef>
                <a:spcPts val="800"/>
              </a:spcBef>
            </a:pPr>
            <a:r>
              <a:rPr sz="1300" b="1">
                <a:solidFill>
                  <a:srgbClr val="37624E"/>
                </a:solidFill>
                <a:latin typeface="Calibri"/>
              </a:rPr>
              <a:t>Current ratio:  </a:t>
            </a:r>
            <a:r>
              <a:rPr sz="1300" b="0">
                <a:solidFill>
                  <a:srgbClr val="262626"/>
                </a:solidFill>
                <a:latin typeface="Calibri"/>
              </a:rPr>
              <a:t>38,000 / 11,000 = </a:t>
            </a:r>
            <a:r>
              <a:rPr sz="1300" b="1">
                <a:solidFill>
                  <a:srgbClr val="262626"/>
                </a:solidFill>
                <a:latin typeface="Calibri"/>
              </a:rPr>
              <a:t>3.45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595959"/>
                </a:solidFill>
                <a:latin typeface="Calibri"/>
              </a:rPr>
              <a:t>Liabilities = 40,000 + 11,000 = 51,000. Useful for the Risk Committee (Part 1, slide 25).</a:t>
            </a:r>
          </a:p>
        </p:txBody>
      </p:sp>
      <p:sp>
        <p:nvSpPr>
          <p:cNvPr id="38" name="Strip"/>
          <p:cNvSpPr/>
          <p:nvPr/>
        </p:nvSpPr>
        <p:spPr>
          <a:xfrm>
            <a:off x="502920" y="5120640"/>
            <a:ext cx="11155680" cy="50292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Check:  </a:t>
            </a:r>
            <a:r>
              <a:rPr sz="1500" b="0">
                <a:solidFill>
                  <a:srgbClr val="262626"/>
                </a:solidFill>
                <a:latin typeface="Calibri"/>
              </a:rPr>
              <a:t>Assets (€90,000) = Equity + Liabilities (€90,000). If it does not balance, a card is in the wrong block.</a:t>
            </a:r>
          </a:p>
        </p:txBody>
      </p:sp>
    </p:spTree>
    <p:extLst>
      <p:ext uri="{BB962C8B-B14F-4D97-AF65-F5344CB8AC3E}">
        <p14:creationId xmlns:p14="http://schemas.microsoft.com/office/powerpoint/2010/main" val="363693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 Campaign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3279038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1 · SLIDES 16–17</a:t>
            </a:r>
          </a:p>
        </p:txBody>
      </p:sp>
      <p:sp>
        <p:nvSpPr>
          <p:cNvPr id="36" name="Answer"/>
          <p:cNvSpPr/>
          <p:nvPr/>
        </p:nvSpPr>
        <p:spPr>
          <a:xfrm>
            <a:off x="502920" y="1920240"/>
            <a:ext cx="3291840" cy="160020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1600" b="1">
                <a:solidFill>
                  <a:srgbClr val="262626"/>
                </a:solidFill>
                <a:latin typeface="Calibri"/>
              </a:rPr>
              <a:t>Answer D</a:t>
            </a:r>
          </a:p>
          <a:p>
            <a:pPr algn="l"/>
            <a:r>
              <a:rPr sz="3600" b="1">
                <a:solidFill>
                  <a:srgbClr val="B03A2E"/>
                </a:solidFill>
                <a:latin typeface="Calibri"/>
              </a:rPr>
              <a:t>–€63,000</a:t>
            </a:r>
          </a:p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lowest cash, in May</a:t>
            </a:r>
          </a:p>
        </p:txBody>
      </p:sp>
      <p:sp>
        <p:nvSpPr>
          <p:cNvPr id="37" name="Why"/>
          <p:cNvSpPr/>
          <p:nvPr/>
        </p:nvSpPr>
        <p:spPr>
          <a:xfrm>
            <a:off x="4023360" y="1920240"/>
            <a:ext cx="7635240" cy="160020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1600" b="1">
                <a:solidFill>
                  <a:srgbClr val="37624E"/>
                </a:solidFill>
                <a:latin typeface="Calibri"/>
              </a:rPr>
              <a:t>Why</a:t>
            </a:r>
          </a:p>
          <a:p>
            <a:pPr algn="l"/>
            <a:r>
              <a:rPr sz="1300" b="0">
                <a:solidFill>
                  <a:srgbClr val="262626"/>
                </a:solidFill>
                <a:latin typeface="Calibri"/>
              </a:rPr>
              <a:t>Paid at 90 days, each month collects the sales of 3 months earlier, while suppliers (€700 per kit) and fixed costs (€8,000) are paid now. Same profit (+€4,000), but at year end €72,000 (Oct–Dec sales) is still to be collected.</a:t>
            </a:r>
          </a:p>
        </p:txBody>
      </p:sp>
      <p:graphicFrame>
        <p:nvGraphicFramePr>
          <p:cNvPr id="38" name="Table"/>
          <p:cNvGraphicFramePr>
            <a:graphicFrameLocks noGrp="1"/>
          </p:cNvGraphicFramePr>
          <p:nvPr/>
        </p:nvGraphicFramePr>
        <p:xfrm>
          <a:off x="502920" y="3749039"/>
          <a:ext cx="1115568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Month-end cash (€k)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Paid on delivery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24.5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40.5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36.5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27.5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29.5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7624E"/>
                          </a:solidFill>
                          <a:latin typeface="Calibri"/>
                        </a:rPr>
                        <a:t>Paid at 90 days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18.5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B03A2E"/>
                          </a:solidFill>
                          <a:latin typeface="Calibri"/>
                        </a:rPr>
                        <a:t>-29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B03A2E"/>
                          </a:solidFill>
                          <a:latin typeface="Calibri"/>
                        </a:rPr>
                        <a:t>-55.5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B03A2E"/>
                          </a:solidFill>
                          <a:latin typeface="Calibri"/>
                        </a:rPr>
                        <a:t>-63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B03A2E"/>
                          </a:solidFill>
                          <a:latin typeface="Calibri"/>
                        </a:rPr>
                        <a:t>-42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B03A2E"/>
                          </a:solidFill>
                          <a:latin typeface="Calibri"/>
                        </a:rPr>
                        <a:t>-11.5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B03A2E"/>
                          </a:solidFill>
                          <a:latin typeface="Calibri"/>
                        </a:rPr>
                        <a:t>-8.5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B03A2E"/>
                          </a:solidFill>
                          <a:latin typeface="Calibri"/>
                        </a:rPr>
                        <a:t>-24.5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B03A2E"/>
                          </a:solidFill>
                          <a:latin typeface="Calibri"/>
                        </a:rPr>
                        <a:t>-38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" name="Strip"/>
          <p:cNvSpPr/>
          <p:nvPr/>
        </p:nvSpPr>
        <p:spPr>
          <a:xfrm>
            <a:off x="502920" y="5029200"/>
            <a:ext cx="11155680" cy="59436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How to finance the gap:  </a:t>
            </a:r>
            <a:r>
              <a:rPr sz="1500" b="0">
                <a:solidFill>
                  <a:srgbClr val="262626"/>
                </a:solidFill>
                <a:latin typeface="Calibri"/>
              </a:rPr>
              <a:t>credit line, factoring, deposit at order, negotiate supplier terms, grant timing.</a:t>
            </a:r>
          </a:p>
        </p:txBody>
      </p:sp>
    </p:spTree>
    <p:extLst>
      <p:ext uri="{BB962C8B-B14F-4D97-AF65-F5344CB8AC3E}">
        <p14:creationId xmlns:p14="http://schemas.microsoft.com/office/powerpoint/2010/main" val="1799609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 Workings: Paid on Delivery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3279038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WORKINGS · PART 1 · SLIDES 16–17</a:t>
            </a:r>
          </a:p>
        </p:txBody>
      </p:sp>
      <p:graphicFrame>
        <p:nvGraphicFramePr>
          <p:cNvPr id="36" name="Table"/>
          <p:cNvGraphicFramePr>
            <a:graphicFrameLocks noGrp="1"/>
          </p:cNvGraphicFramePr>
          <p:nvPr/>
        </p:nvGraphicFramePr>
        <p:xfrm>
          <a:off x="411480" y="1783080"/>
          <a:ext cx="1138428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€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Kits sold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Sales invoiced (kits × 1,200)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42,000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240,000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Cash collected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42,000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240,000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Paid to suppliers (kits × 700)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–3,500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–10,500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–21,000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–24,500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–17,500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–7,000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–3,500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–3,500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–7,000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–10,500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–17,500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–140,000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Fixed costs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–96,000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Net cash flow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–5,500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7,000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9,500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4,500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–3,000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–5,500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–5,500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–3,000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4,500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Month-end cash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24,500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24,000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31,000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40,500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45,000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42,000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36,500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31,000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28,000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27,500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29,500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34,000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34,000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" name="Explanation"/>
          <p:cNvSpPr/>
          <p:nvPr/>
        </p:nvSpPr>
        <p:spPr>
          <a:xfrm>
            <a:off x="411480" y="4983480"/>
            <a:ext cx="11384280" cy="68580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" rIns="182880" bIns="36576" rtlCol="0" anchor="ctr"/>
          <a:lstStyle/>
          <a:p>
            <a:pPr algn="l"/>
            <a:r>
              <a:rPr sz="1200" b="0">
                <a:solidFill>
                  <a:srgbClr val="262626"/>
                </a:solidFill>
                <a:latin typeface="Calibri"/>
              </a:rPr>
              <a:t>Opening cash €30,000. Net cash flow = cash collected – suppliers – €8,000. Month-end cash = previous + net. Lowest: €24,000 in Feb. Profit +€4,000 = net cash flow of the year (+€4,000), because everything is collected in the year.</a:t>
            </a:r>
          </a:p>
        </p:txBody>
      </p:sp>
    </p:spTree>
    <p:extLst>
      <p:ext uri="{BB962C8B-B14F-4D97-AF65-F5344CB8AC3E}">
        <p14:creationId xmlns:p14="http://schemas.microsoft.com/office/powerpoint/2010/main" val="1404257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 Workings: Paid at 90 Days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3279038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WORKINGS · PART 1 · SLIDES 16–17</a:t>
            </a:r>
          </a:p>
        </p:txBody>
      </p:sp>
      <p:graphicFrame>
        <p:nvGraphicFramePr>
          <p:cNvPr id="36" name="Table"/>
          <p:cNvGraphicFramePr>
            <a:graphicFrameLocks noGrp="1"/>
          </p:cNvGraphicFramePr>
          <p:nvPr/>
        </p:nvGraphicFramePr>
        <p:xfrm>
          <a:off x="411480" y="1783080"/>
          <a:ext cx="1138428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€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Kits sold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Sales invoiced (kits × 1,200)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42,000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240,000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Cash collected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42,000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168,000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Paid to suppliers (kits × 700)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–3,500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–10,500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–21,000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–24,500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–17,500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–7,000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–3,500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–3,500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–7,000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–10,500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–17,500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–140,000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Fixed costs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–96,000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Net cash flow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–11,500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–18,500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–29,000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–26,500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–7,500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21,000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30,500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262626"/>
                          </a:solidFill>
                          <a:latin typeface="Calibri"/>
                        </a:rPr>
                        <a:t>18,500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–3,000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–12,500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–16,000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–13,500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B03A2E"/>
                          </a:solidFill>
                          <a:latin typeface="Calibri"/>
                        </a:rPr>
                        <a:t>–68,000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37624E"/>
                          </a:solidFill>
                          <a:latin typeface="Calibri"/>
                        </a:rPr>
                        <a:t>Month-end cash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18,500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–29,000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–55,500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–63,000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–42,000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–11,500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7,000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–8,500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–24,500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–38,000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B03A2E"/>
                          </a:solidFill>
                          <a:latin typeface="Calibri"/>
                        </a:rPr>
                        <a:t>–38,000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" name="Explanation"/>
          <p:cNvSpPr/>
          <p:nvPr/>
        </p:nvSpPr>
        <p:spPr>
          <a:xfrm>
            <a:off x="411480" y="4983480"/>
            <a:ext cx="11384280" cy="68580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" rIns="182880" bIns="36576" rtlCol="0" anchor="ctr"/>
          <a:lstStyle/>
          <a:p>
            <a:pPr algn="l"/>
            <a:r>
              <a:rPr sz="1200" b="0">
                <a:solidFill>
                  <a:srgbClr val="262626"/>
                </a:solidFill>
                <a:latin typeface="Calibri"/>
              </a:rPr>
              <a:t>Cash collected in month m = sales of month m – 3 (April collects January). Lowest: –€63,000 in May. Same profit (+€4,000), but net cash flow of the year = –€68,000: €72,000 of Oct–Dec sales are still to be collected.</a:t>
            </a:r>
          </a:p>
        </p:txBody>
      </p:sp>
    </p:spTree>
    <p:extLst>
      <p:ext uri="{BB962C8B-B14F-4D97-AF65-F5344CB8AC3E}">
        <p14:creationId xmlns:p14="http://schemas.microsoft.com/office/powerpoint/2010/main" val="2918102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RegaSmart’s BEP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1 · SLIDE 21</a:t>
            </a:r>
          </a:p>
        </p:txBody>
      </p:sp>
      <p:sp>
        <p:nvSpPr>
          <p:cNvPr id="36" name="Round 1 · Guess"/>
          <p:cNvSpPr/>
          <p:nvPr/>
        </p:nvSpPr>
        <p:spPr>
          <a:xfrm>
            <a:off x="502920" y="1920240"/>
            <a:ext cx="3611880" cy="3291840"/>
          </a:xfrm>
          <a:prstGeom prst="roundRect">
            <a:avLst>
              <a:gd name="adj" fmla="val 8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t"/>
          <a:lstStyle/>
          <a:p>
            <a:pPr algn="l"/>
            <a:r>
              <a:rPr sz="1900" b="1">
                <a:solidFill>
                  <a:srgbClr val="FFFFFF"/>
                </a:solidFill>
                <a:latin typeface="Calibri"/>
              </a:rPr>
              <a:t>Round 1 · Guess</a:t>
            </a:r>
          </a:p>
          <a:p>
            <a:pPr algn="l">
              <a:spcBef>
                <a:spcPts val="800"/>
              </a:spcBef>
            </a:pPr>
            <a:r>
              <a:rPr sz="1500" b="1">
                <a:solidFill>
                  <a:srgbClr val="FFFFFF"/>
                </a:solidFill>
                <a:latin typeface="Calibri"/>
              </a:rPr>
              <a:t>No right answer.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Prize for the guess closest to 192 kits.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Ask: who was optimistic, who was pessimistic?</a:t>
            </a:r>
          </a:p>
        </p:txBody>
      </p:sp>
      <p:sp>
        <p:nvSpPr>
          <p:cNvPr id="37" name="Round 2 · Calculate"/>
          <p:cNvSpPr/>
          <p:nvPr/>
        </p:nvSpPr>
        <p:spPr>
          <a:xfrm>
            <a:off x="4297680" y="1920240"/>
            <a:ext cx="3611880" cy="32918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t"/>
          <a:lstStyle/>
          <a:p>
            <a:pPr algn="l"/>
            <a:r>
              <a:rPr sz="1900" b="1">
                <a:solidFill>
                  <a:srgbClr val="37624E"/>
                </a:solidFill>
                <a:latin typeface="Calibri"/>
              </a:rPr>
              <a:t>Round 2 · Calculate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262626"/>
                </a:solidFill>
                <a:latin typeface="Calibri"/>
              </a:rPr>
              <a:t>Contribution margin = 1,200 – 700 = €500 per kit</a:t>
            </a:r>
          </a:p>
          <a:p>
            <a:pPr algn="l">
              <a:spcBef>
                <a:spcPts val="800"/>
              </a:spcBef>
            </a:pPr>
            <a:r>
              <a:rPr sz="1500" b="1">
                <a:solidFill>
                  <a:srgbClr val="262626"/>
                </a:solidFill>
                <a:latin typeface="Calibri"/>
              </a:rPr>
              <a:t>BEP = 96,000 / 500 = 192 kits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262626"/>
                </a:solidFill>
                <a:latin typeface="Calibri"/>
              </a:rPr>
              <a:t>= €230,400 of sales per year</a:t>
            </a:r>
          </a:p>
          <a:p>
            <a:pPr algn="l">
              <a:spcBef>
                <a:spcPts val="800"/>
              </a:spcBef>
            </a:pPr>
            <a:r>
              <a:rPr sz="1500" b="1">
                <a:solidFill>
                  <a:srgbClr val="262626"/>
                </a:solidFill>
                <a:latin typeface="Calibri"/>
              </a:rPr>
              <a:t>Safety margin = (200 – 192) / 200 = 4%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262626"/>
                </a:solidFill>
                <a:latin typeface="Calibri"/>
              </a:rPr>
              <a:t>Very thin: a bad season wipes it out.</a:t>
            </a:r>
          </a:p>
        </p:txBody>
      </p:sp>
      <p:sp>
        <p:nvSpPr>
          <p:cNvPr id="38" name="Bonus round"/>
          <p:cNvSpPr/>
          <p:nvPr/>
        </p:nvSpPr>
        <p:spPr>
          <a:xfrm>
            <a:off x="8092440" y="1920240"/>
            <a:ext cx="3611880" cy="32918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t"/>
          <a:lstStyle/>
          <a:p>
            <a:pPr algn="l"/>
            <a:r>
              <a:rPr sz="1900" b="1">
                <a:solidFill>
                  <a:srgbClr val="37624E"/>
                </a:solidFill>
                <a:latin typeface="Calibri"/>
              </a:rPr>
              <a:t>Bonus round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262626"/>
                </a:solidFill>
                <a:latin typeface="Calibri"/>
              </a:rPr>
              <a:t>App margin, year 1 = 12 × (30 – 10) = €240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262626"/>
                </a:solidFill>
                <a:latin typeface="Calibri"/>
              </a:rPr>
              <a:t>Contribution = 500 + 240 = €740 per farm</a:t>
            </a:r>
          </a:p>
          <a:p>
            <a:pPr algn="l">
              <a:spcBef>
                <a:spcPts val="800"/>
              </a:spcBef>
            </a:pPr>
            <a:r>
              <a:rPr sz="1500" b="1">
                <a:solidFill>
                  <a:srgbClr val="262626"/>
                </a:solidFill>
                <a:latin typeface="Calibri"/>
              </a:rPr>
              <a:t>BEP = 96,000 / 740 ≈ 130 kits</a:t>
            </a:r>
          </a:p>
          <a:p>
            <a:pPr algn="l">
              <a:spcBef>
                <a:spcPts val="800"/>
              </a:spcBef>
            </a:pPr>
            <a:r>
              <a:rPr sz="1400" b="0">
                <a:solidFill>
                  <a:srgbClr val="262626"/>
                </a:solidFill>
                <a:latin typeface="Calibri"/>
              </a:rPr>
              <a:t>Recurring revenue lowers the BEP and makes the model more resilient.</a:t>
            </a:r>
          </a:p>
        </p:txBody>
      </p:sp>
      <p:sp>
        <p:nvSpPr>
          <p:cNvPr id="39" name="Strip"/>
          <p:cNvSpPr/>
          <p:nvPr/>
        </p:nvSpPr>
        <p:spPr>
          <a:xfrm>
            <a:off x="502920" y="5349240"/>
            <a:ext cx="11155680" cy="41148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Formula:  </a:t>
            </a:r>
            <a:r>
              <a:rPr sz="1500" b="0">
                <a:solidFill>
                  <a:srgbClr val="262626"/>
                </a:solidFill>
                <a:latin typeface="Calibri"/>
              </a:rPr>
              <a:t>BEP (units) = fixed costs / (price – variable cost per unit). Round up: you cannot sell 0.7 of a kit.</a:t>
            </a:r>
          </a:p>
        </p:txBody>
      </p:sp>
    </p:spTree>
    <p:extLst>
      <p:ext uri="{BB962C8B-B14F-4D97-AF65-F5344CB8AC3E}">
        <p14:creationId xmlns:p14="http://schemas.microsoft.com/office/powerpoint/2010/main" val="2942955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Shock Roulette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1 · SLIDE 27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1417320"/>
            <a:ext cx="9326880" cy="457200"/>
          </a:xfrm>
          <a:prstGeom prst="rect">
            <a:avLst/>
          </a:prstGeom>
          <a:noFill/>
        </p:spPr>
        <p:txBody>
          <a:bodyPr wrap="square" lIns="73152" tIns="36576" rIns="73152" bIns="36576" anchor="t"/>
          <a:lstStyle/>
          <a:p>
            <a:pPr algn="l"/>
            <a:r>
              <a:rPr sz="1600" b="1">
                <a:solidFill>
                  <a:srgbClr val="37624E"/>
                </a:solidFill>
                <a:latin typeface="Calibri"/>
              </a:rPr>
              <a:t>Base case: </a:t>
            </a:r>
            <a:r>
              <a:rPr sz="1600" b="0">
                <a:solidFill>
                  <a:srgbClr val="262626"/>
                </a:solidFill>
                <a:latin typeface="Calibri"/>
              </a:rPr>
              <a:t>200 kits · contribution €500 · fixed costs €96,000 · year-1 profit +€4,000 · BEP 192 kits</a:t>
            </a:r>
          </a:p>
        </p:txBody>
      </p:sp>
      <p:graphicFrame>
        <p:nvGraphicFramePr>
          <p:cNvPr id="37" name="Table"/>
          <p:cNvGraphicFramePr>
            <a:graphicFrameLocks noGrp="1"/>
          </p:cNvGraphicFramePr>
          <p:nvPr/>
        </p:nvGraphicFramePr>
        <p:xfrm>
          <a:off x="502920" y="1920240"/>
          <a:ext cx="111556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8011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Shock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Hits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Year-1 profit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BEP (kits)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In the template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1 Drought: volume –30%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Profit + cash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B03A2E"/>
                          </a:solidFill>
                          <a:latin typeface="Calibri"/>
                        </a:rPr>
                        <a:t>–€26,000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192 (only 140 sold)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P&amp;L C4 = 0.7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2 Energy: fixed costs +20%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Profit + cash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B03A2E"/>
                          </a:solidFill>
                          <a:latin typeface="Calibri"/>
                        </a:rPr>
                        <a:t>–€15,200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P&amp;L F4 = 1.2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3 Grant 6 months late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Cash only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+€4,000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Funding Strategy §2: move the date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4 Client pays at 120 days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Cash only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+€4,000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Cash flow C4 = 120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011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5 Chips: unit cost +15%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Profit + cash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B03A2E"/>
                          </a:solidFill>
                          <a:latin typeface="Calibri"/>
                        </a:rPr>
                        <a:t>–€17,000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P&amp;L E4 = 1.15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01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37624E"/>
                          </a:solidFill>
                          <a:latin typeface="Calibri"/>
                        </a:rPr>
                        <a:t>6 Competitor: price –20%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Profit + cash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B03A2E"/>
                          </a:solidFill>
                          <a:latin typeface="Calibri"/>
                        </a:rPr>
                        <a:t>–€44,000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370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P&amp;L D4 = 0.8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8" name="Strip"/>
          <p:cNvSpPr/>
          <p:nvPr/>
        </p:nvSpPr>
        <p:spPr>
          <a:xfrm>
            <a:off x="502920" y="5029200"/>
            <a:ext cx="11155680" cy="59436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Lessons:  </a:t>
            </a:r>
            <a:r>
              <a:rPr sz="1500" b="0">
                <a:solidFill>
                  <a:srgbClr val="262626"/>
                </a:solidFill>
                <a:latin typeface="Calibri"/>
              </a:rPr>
              <a:t>price is the most sensitive lever (a 20% cut needs almost twice the sales); shocks 3 and 4 are liquidity problems, not solvency.</a:t>
            </a:r>
          </a:p>
        </p:txBody>
      </p:sp>
    </p:spTree>
    <p:extLst>
      <p:ext uri="{BB962C8B-B14F-4D97-AF65-F5344CB8AC3E}">
        <p14:creationId xmlns:p14="http://schemas.microsoft.com/office/powerpoint/2010/main" val="3404204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Shock Roulette Workings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WORKINGS · PART 1 · SLIDE 27</a:t>
            </a:r>
          </a:p>
        </p:txBody>
      </p:sp>
      <p:graphicFrame>
        <p:nvGraphicFramePr>
          <p:cNvPr id="36" name="Table"/>
          <p:cNvGraphicFramePr>
            <a:graphicFrameLocks noGrp="1"/>
          </p:cNvGraphicFramePr>
          <p:nvPr/>
        </p:nvGraphicFramePr>
        <p:xfrm>
          <a:off x="411480" y="1783080"/>
          <a:ext cx="113842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Scenario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Kits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Var. cost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Contrib./kit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Total contrib.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Fixed costs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Profit Y1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BEP exact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BEP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Base case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1,200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96,000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+4,000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192.0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1 Drought (volume ×0.7)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1,200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96,000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B03A2E"/>
                          </a:solidFill>
                          <a:latin typeface="Calibri"/>
                        </a:rPr>
                        <a:t>–26,000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192.0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2 Energy (fixed ×1.2)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1,200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115,200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B03A2E"/>
                          </a:solidFill>
                          <a:latin typeface="Calibri"/>
                        </a:rPr>
                        <a:t>–15,200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230.4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3 Late grant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1,200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96,000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+4,000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192.0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4 120-day payment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1,200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96,000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+4,000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192.0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5 Chips (unit cost ×1.15)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1,200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805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395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79,000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96,000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B03A2E"/>
                          </a:solidFill>
                          <a:latin typeface="Calibri"/>
                        </a:rPr>
                        <a:t>–17,000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243.0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6 Competitor (price ×0.8)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960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52,000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96,000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B03A2E"/>
                          </a:solidFill>
                          <a:latin typeface="Calibri"/>
                        </a:rPr>
                        <a:t>–44,000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369.2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370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" name="Strip"/>
          <p:cNvSpPr/>
          <p:nvPr/>
        </p:nvSpPr>
        <p:spPr>
          <a:xfrm>
            <a:off x="502920" y="4709160"/>
            <a:ext cx="11155680" cy="91440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Formulas:  </a:t>
            </a:r>
            <a:r>
              <a:rPr sz="1500" b="0">
                <a:solidFill>
                  <a:srgbClr val="262626"/>
                </a:solidFill>
                <a:latin typeface="Calibri"/>
              </a:rPr>
              <a:t>contribution per kit = price – variable cost · profit = kits × contribution – fixed costs · BEP = fixed costs / contribution, rounded up.  Shocks 3 and 4 do not change the P&amp;L: the grant arrives 6 months later (–€20,000 of cash in the meantime); at 120 days the lowest cash falls to –€81,000.</a:t>
            </a:r>
          </a:p>
        </p:txBody>
      </p:sp>
    </p:spTree>
    <p:extLst>
      <p:ext uri="{BB962C8B-B14F-4D97-AF65-F5344CB8AC3E}">
        <p14:creationId xmlns:p14="http://schemas.microsoft.com/office/powerpoint/2010/main" val="2999951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or Variable?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830982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2 · SLIDE 6</a:t>
            </a:r>
          </a:p>
        </p:txBody>
      </p:sp>
      <p:sp>
        <p:nvSpPr>
          <p:cNvPr id="36" name="Cost 1"/>
          <p:cNvSpPr/>
          <p:nvPr/>
        </p:nvSpPr>
        <p:spPr>
          <a:xfrm>
            <a:off x="502920" y="1920240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1  </a:t>
            </a:r>
            <a:r>
              <a:rPr sz="1300" b="1">
                <a:solidFill>
                  <a:srgbClr val="262626"/>
                </a:solidFill>
                <a:latin typeface="Calibri"/>
              </a:rPr>
              <a:t>Warehouse rent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37624E"/>
                </a:solidFill>
                <a:latin typeface="Calibri"/>
              </a:rPr>
              <a:t>FIXED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Same amount every month</a:t>
            </a:r>
          </a:p>
        </p:txBody>
      </p:sp>
      <p:sp>
        <p:nvSpPr>
          <p:cNvPr id="37" name="Cost 2"/>
          <p:cNvSpPr/>
          <p:nvPr/>
        </p:nvSpPr>
        <p:spPr>
          <a:xfrm>
            <a:off x="2770632" y="1920240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2  </a:t>
            </a:r>
            <a:r>
              <a:rPr sz="1300" b="1">
                <a:solidFill>
                  <a:srgbClr val="262626"/>
                </a:solidFill>
                <a:latin typeface="Calibri"/>
              </a:rPr>
              <a:t>Sensor components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C27A1C"/>
                </a:solidFill>
                <a:latin typeface="Calibri"/>
              </a:rPr>
              <a:t>VARIABLE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One set per kit sold</a:t>
            </a:r>
          </a:p>
        </p:txBody>
      </p:sp>
      <p:sp>
        <p:nvSpPr>
          <p:cNvPr id="38" name="Cost 3"/>
          <p:cNvSpPr/>
          <p:nvPr/>
        </p:nvSpPr>
        <p:spPr>
          <a:xfrm>
            <a:off x="5038344" y="1920240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3  </a:t>
            </a:r>
            <a:r>
              <a:rPr sz="1300" b="1">
                <a:solidFill>
                  <a:srgbClr val="262626"/>
                </a:solidFill>
                <a:latin typeface="Calibri"/>
              </a:rPr>
              <a:t>Founders’ salaries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37624E"/>
                </a:solidFill>
                <a:latin typeface="Calibri"/>
              </a:rPr>
              <a:t>FIXED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Paid whatever the sales</a:t>
            </a:r>
          </a:p>
        </p:txBody>
      </p:sp>
      <p:sp>
        <p:nvSpPr>
          <p:cNvPr id="39" name="Cost 4"/>
          <p:cNvSpPr/>
          <p:nvPr/>
        </p:nvSpPr>
        <p:spPr>
          <a:xfrm>
            <a:off x="7306055" y="1920240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4  </a:t>
            </a:r>
            <a:r>
              <a:rPr sz="1300" b="1">
                <a:solidFill>
                  <a:srgbClr val="262626"/>
                </a:solidFill>
                <a:latin typeface="Calibri"/>
              </a:rPr>
              <a:t>Installation technician, paid per farm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C27A1C"/>
                </a:solidFill>
                <a:latin typeface="Calibri"/>
              </a:rPr>
              <a:t>VARIABLE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Paid per installation</a:t>
            </a:r>
          </a:p>
        </p:txBody>
      </p:sp>
      <p:sp>
        <p:nvSpPr>
          <p:cNvPr id="40" name="Cost 5"/>
          <p:cNvSpPr/>
          <p:nvPr/>
        </p:nvSpPr>
        <p:spPr>
          <a:xfrm>
            <a:off x="9573768" y="1920240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5  </a:t>
            </a:r>
            <a:r>
              <a:rPr sz="1300" b="1">
                <a:solidFill>
                  <a:srgbClr val="262626"/>
                </a:solidFill>
                <a:latin typeface="Calibri"/>
              </a:rPr>
              <a:t>Diesel for farm visits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C27A1C"/>
                </a:solidFill>
                <a:latin typeface="Calibri"/>
              </a:rPr>
              <a:t>VARIABLE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Grows with installations (debate)</a:t>
            </a:r>
          </a:p>
        </p:txBody>
      </p:sp>
      <p:sp>
        <p:nvSpPr>
          <p:cNvPr id="41" name="Cost 6"/>
          <p:cNvSpPr/>
          <p:nvPr/>
        </p:nvSpPr>
        <p:spPr>
          <a:xfrm>
            <a:off x="502920" y="3547872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6  </a:t>
            </a:r>
            <a:r>
              <a:rPr sz="1300" b="1">
                <a:solidFill>
                  <a:srgbClr val="262626"/>
                </a:solidFill>
                <a:latin typeface="Calibri"/>
              </a:rPr>
              <a:t>Cloud hosting of the app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595959"/>
                </a:solidFill>
                <a:latin typeface="Calibri"/>
              </a:rPr>
              <a:t>IT DEPENDS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Base fee + grows with users</a:t>
            </a:r>
          </a:p>
        </p:txBody>
      </p:sp>
      <p:sp>
        <p:nvSpPr>
          <p:cNvPr id="42" name="Cost 7"/>
          <p:cNvSpPr/>
          <p:nvPr/>
        </p:nvSpPr>
        <p:spPr>
          <a:xfrm>
            <a:off x="2770632" y="3547872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7  </a:t>
            </a:r>
            <a:r>
              <a:rPr sz="1300" b="1">
                <a:solidFill>
                  <a:srgbClr val="262626"/>
                </a:solidFill>
                <a:latin typeface="Calibri"/>
              </a:rPr>
              <a:t>Stand at an agri fair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37624E"/>
                </a:solidFill>
                <a:latin typeface="Calibri"/>
              </a:rPr>
              <a:t>FIXED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Marketing budget, not per unit</a:t>
            </a:r>
          </a:p>
        </p:txBody>
      </p:sp>
      <p:sp>
        <p:nvSpPr>
          <p:cNvPr id="43" name="Cost 8"/>
          <p:cNvSpPr/>
          <p:nvPr/>
        </p:nvSpPr>
        <p:spPr>
          <a:xfrm>
            <a:off x="5038344" y="3547872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8  </a:t>
            </a:r>
            <a:r>
              <a:rPr sz="1300" b="1">
                <a:solidFill>
                  <a:srgbClr val="262626"/>
                </a:solidFill>
                <a:latin typeface="Calibri"/>
              </a:rPr>
              <a:t>Card-payment fees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C27A1C"/>
                </a:solidFill>
                <a:latin typeface="Calibri"/>
              </a:rPr>
              <a:t>VARIABLE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A % of every sale</a:t>
            </a:r>
          </a:p>
        </p:txBody>
      </p:sp>
      <p:sp>
        <p:nvSpPr>
          <p:cNvPr id="44" name="Cost 9"/>
          <p:cNvSpPr/>
          <p:nvPr/>
        </p:nvSpPr>
        <p:spPr>
          <a:xfrm>
            <a:off x="7306055" y="3547872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9  </a:t>
            </a:r>
            <a:r>
              <a:rPr sz="1300" b="1">
                <a:solidFill>
                  <a:srgbClr val="262626"/>
                </a:solidFill>
                <a:latin typeface="Calibri"/>
              </a:rPr>
              <a:t>Accountant (monthly fee)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37624E"/>
                </a:solidFill>
                <a:latin typeface="Calibri"/>
              </a:rPr>
              <a:t>FIXED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Fixed monthly fee</a:t>
            </a:r>
          </a:p>
        </p:txBody>
      </p:sp>
      <p:sp>
        <p:nvSpPr>
          <p:cNvPr id="45" name="Cost 10"/>
          <p:cNvSpPr/>
          <p:nvPr/>
        </p:nvSpPr>
        <p:spPr>
          <a:xfrm>
            <a:off x="9573768" y="3547872"/>
            <a:ext cx="2130552" cy="1463040"/>
          </a:xfrm>
          <a:prstGeom prst="roundRect">
            <a:avLst>
              <a:gd name="adj" fmla="val 8000"/>
            </a:avLst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36576" rIns="109728" bIns="36576" rtlCol="0" anchor="t"/>
          <a:lstStyle/>
          <a:p>
            <a:pPr algn="l"/>
            <a:r>
              <a:rPr sz="1200" b="1">
                <a:solidFill>
                  <a:srgbClr val="595959"/>
                </a:solidFill>
                <a:latin typeface="Calibri"/>
              </a:rPr>
              <a:t>10  </a:t>
            </a:r>
            <a:r>
              <a:rPr sz="1300" b="1">
                <a:solidFill>
                  <a:srgbClr val="262626"/>
                </a:solidFill>
                <a:latin typeface="Calibri"/>
              </a:rPr>
              <a:t>Seasonal sales reps on commission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595959"/>
                </a:solidFill>
                <a:latin typeface="Calibri"/>
              </a:rPr>
              <a:t>IT DEPENDS</a:t>
            </a:r>
          </a:p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Commission = V, base salary = F</a:t>
            </a:r>
          </a:p>
        </p:txBody>
      </p:sp>
      <p:sp>
        <p:nvSpPr>
          <p:cNvPr id="46" name="Strip"/>
          <p:cNvSpPr/>
          <p:nvPr/>
        </p:nvSpPr>
        <p:spPr>
          <a:xfrm>
            <a:off x="502920" y="5120640"/>
            <a:ext cx="11155680" cy="50292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Why it matters:  </a:t>
            </a:r>
            <a:r>
              <a:rPr sz="1500" b="0">
                <a:solidFill>
                  <a:srgbClr val="262626"/>
                </a:solidFill>
                <a:latin typeface="Calibri"/>
              </a:rPr>
              <a:t>only variable costs enter the contribution margin, and therefore the BEP.</a:t>
            </a:r>
          </a:p>
        </p:txBody>
      </p:sp>
    </p:spTree>
    <p:extLst>
      <p:ext uri="{BB962C8B-B14F-4D97-AF65-F5344CB8AC3E}">
        <p14:creationId xmlns:p14="http://schemas.microsoft.com/office/powerpoint/2010/main" val="294060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Economics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2 · SLIDE 29</a:t>
            </a:r>
          </a:p>
        </p:txBody>
      </p:sp>
      <p:sp>
        <p:nvSpPr>
          <p:cNvPr id="36" name="Q1"/>
          <p:cNvSpPr/>
          <p:nvPr/>
        </p:nvSpPr>
        <p:spPr>
          <a:xfrm>
            <a:off x="502920" y="1920240"/>
            <a:ext cx="11155680" cy="96012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Q1 · CLTV of a farm     </a:t>
            </a:r>
            <a:r>
              <a:rPr sz="2000" b="1">
                <a:solidFill>
                  <a:srgbClr val="37624E"/>
                </a:solidFill>
                <a:latin typeface="Calibri"/>
              </a:rPr>
              <a:t>B  ·  €1,220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595959"/>
                </a:solidFill>
                <a:latin typeface="Calibri"/>
              </a:rPr>
              <a:t>500 + 36 months × (30 – 10) = 500 + 720.  A forgets the subscription; C forgets the cost to serve.</a:t>
            </a:r>
          </a:p>
        </p:txBody>
      </p:sp>
      <p:sp>
        <p:nvSpPr>
          <p:cNvPr id="37" name="Q2"/>
          <p:cNvSpPr/>
          <p:nvPr/>
        </p:nvSpPr>
        <p:spPr>
          <a:xfrm>
            <a:off x="502920" y="3017520"/>
            <a:ext cx="11155680" cy="96012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Q2 · CAC     </a:t>
            </a:r>
            <a:r>
              <a:rPr sz="2000" b="1">
                <a:solidFill>
                  <a:srgbClr val="37624E"/>
                </a:solidFill>
                <a:latin typeface="Calibri"/>
              </a:rPr>
              <a:t>A  ·  €120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595959"/>
                </a:solidFill>
                <a:latin typeface="Calibri"/>
              </a:rPr>
              <a:t>Marketing budget / new customers = 24,000 / 200.</a:t>
            </a:r>
          </a:p>
        </p:txBody>
      </p:sp>
      <p:sp>
        <p:nvSpPr>
          <p:cNvPr id="38" name="Q3"/>
          <p:cNvSpPr/>
          <p:nvPr/>
        </p:nvSpPr>
        <p:spPr>
          <a:xfrm>
            <a:off x="502920" y="4114800"/>
            <a:ext cx="11155680" cy="96012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6576" rIns="228600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Q3 · Customer life with 40% churn     </a:t>
            </a:r>
            <a:r>
              <a:rPr sz="2000" b="1">
                <a:solidFill>
                  <a:srgbClr val="37624E"/>
                </a:solidFill>
                <a:latin typeface="Calibri"/>
              </a:rPr>
              <a:t>B  ·  2.5 years</a:t>
            </a:r>
          </a:p>
          <a:p>
            <a:pPr algn="l">
              <a:spcBef>
                <a:spcPts val="300"/>
              </a:spcBef>
            </a:pPr>
            <a:r>
              <a:rPr sz="1300" b="0">
                <a:solidFill>
                  <a:srgbClr val="595959"/>
                </a:solidFill>
                <a:latin typeface="Calibri"/>
              </a:rPr>
              <a:t>Average life = 1 / churn = 1 / 0.40. New CLTV = 500 + 30 × 20 = €1,100.</a:t>
            </a:r>
          </a:p>
        </p:txBody>
      </p:sp>
      <p:sp>
        <p:nvSpPr>
          <p:cNvPr id="39" name="Strip"/>
          <p:cNvSpPr/>
          <p:nvPr/>
        </p:nvSpPr>
        <p:spPr>
          <a:xfrm>
            <a:off x="502920" y="5257800"/>
            <a:ext cx="11155680" cy="45720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CLTV / CAC = 1,220 / 120 ≈ 10×  </a:t>
            </a:r>
            <a:r>
              <a:rPr sz="1500" b="0">
                <a:solidFill>
                  <a:srgbClr val="262626"/>
                </a:solidFill>
                <a:latin typeface="Calibri"/>
              </a:rPr>
              <a:t>healthy (rule of thumb: above 3×). Below 1× every new customer destroys value.</a:t>
            </a:r>
          </a:p>
        </p:txBody>
      </p:sp>
    </p:spTree>
    <p:extLst>
      <p:ext uri="{BB962C8B-B14F-4D97-AF65-F5344CB8AC3E}">
        <p14:creationId xmlns:p14="http://schemas.microsoft.com/office/powerpoint/2010/main" val="3181161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RegaSmart in the Template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Activity badge"/>
          <p:cNvSpPr/>
          <p:nvPr/>
        </p:nvSpPr>
        <p:spPr>
          <a:xfrm>
            <a:off x="411480" y="347472"/>
            <a:ext cx="2920593" cy="310896"/>
          </a:xfrm>
          <a:prstGeom prst="roundRect">
            <a:avLst>
              <a:gd name="adj" fmla="val 50000"/>
            </a:avLst>
          </a:prstGeom>
          <a:solidFill>
            <a:srgbClr val="376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100" b="1" spc="100">
                <a:solidFill>
                  <a:srgbClr val="FFFFFF"/>
                </a:solidFill>
                <a:latin typeface="Arial"/>
              </a:rPr>
              <a:t>SOLUTION · PART 2 · SLIDE 34</a:t>
            </a:r>
          </a:p>
        </p:txBody>
      </p:sp>
      <p:graphicFrame>
        <p:nvGraphicFramePr>
          <p:cNvPr id="36" name="Level 1"/>
          <p:cNvGraphicFramePr>
            <a:graphicFrameLocks noGrp="1"/>
          </p:cNvGraphicFramePr>
          <p:nvPr/>
        </p:nvGraphicFramePr>
        <p:xfrm>
          <a:off x="411480" y="1783080"/>
          <a:ext cx="5120640" cy="266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82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Level 1 checkpoint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Cell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Expected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82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Sales year 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P&amp;L O10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€240,000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2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EBITDA year 1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P&amp;L O23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€4,000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82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Net profit Y1 / Y2 / Y3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P&amp;L O30 · AB30 · AO30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€3,400 / €47,600 / €88,400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82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Lowest cash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Cash flow C81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€24,000 (Feb-27)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82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Challenge: C4 = 90 · May-27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Cash flow G79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–€63,000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82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Challenge: lowest of 36 months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Cash flow C81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–€85,700 (May-28)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7" name="Level 2"/>
          <p:cNvGraphicFramePr>
            <a:graphicFrameLocks noGrp="1"/>
          </p:cNvGraphicFramePr>
          <p:nvPr/>
        </p:nvGraphicFramePr>
        <p:xfrm>
          <a:off x="5715000" y="1783080"/>
          <a:ext cx="60807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Level 2 checkpoint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Cell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Expected</a:t>
                      </a:r>
                    </a:p>
                  </a:txBody>
                  <a:tcPr marR="54864" marT="27432" marB="27432" anchor="ctr">
                    <a:solidFill>
                      <a:srgbClr val="3762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Active farms end Y1 / Y2 / Y3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Revenues Q24 · AD24 · AQ24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200 / 504 / 904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Sales year 1 (kits + app)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P&amp;L O10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€279,450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EBITDA year 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P&amp;L O23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€38,300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Depreciation · grant · interest Y1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P&amp;L O24 · O25 · O27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€5,033 · €583 · €740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Net profit Y1 / Y2 / Y3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P&amp;L O30 · AB30 · AO30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€28,143 / €93,576 / €207,247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Loan instalment · total funding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Loans F8 · Funding C54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€454.79 · €109,000</a:t>
                      </a:r>
                    </a:p>
                  </a:txBody>
                  <a:tcPr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7624E"/>
                          </a:solidFill>
                          <a:latin typeface="Calibri"/>
                        </a:rPr>
                        <a:t>Lowest cash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Cash flow C81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Calibri"/>
                        </a:rPr>
                        <a:t>€13,590 (Mar-27)</a:t>
                      </a:r>
                    </a:p>
                  </a:txBody>
                  <a:tcPr marR="54864" marT="27432" marB="27432" anchor="ctr">
                    <a:solidFill>
                      <a:srgbClr val="E8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8" name="Strip"/>
          <p:cNvSpPr/>
          <p:nvPr/>
        </p:nvSpPr>
        <p:spPr>
          <a:xfrm>
            <a:off x="502920" y="4846320"/>
            <a:ext cx="11155680" cy="7772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ctr"/>
          <a:lstStyle/>
          <a:p>
            <a:pPr algn="l"/>
            <a:r>
              <a:rPr sz="1500" b="1">
                <a:solidFill>
                  <a:srgbClr val="262626"/>
                </a:solidFill>
                <a:latin typeface="Calibri"/>
              </a:rPr>
              <a:t>Level 2 challenges:  </a:t>
            </a:r>
            <a:r>
              <a:rPr sz="1500" b="0">
                <a:solidFill>
                  <a:srgbClr val="262626"/>
                </a:solidFill>
                <a:latin typeface="Calibri"/>
              </a:rPr>
              <a:t>A · C4 = 90 → lowest cash –€54,169 (May-27).  B · price –20% → net profit Y1 –€22,780, lowest cash –€9,262 (Feb-28).  C · without the business angel the plan still never goes negative: was it needed?</a:t>
            </a:r>
          </a:p>
        </p:txBody>
      </p:sp>
    </p:spTree>
    <p:extLst>
      <p:ext uri="{BB962C8B-B14F-4D97-AF65-F5344CB8AC3E}">
        <p14:creationId xmlns:p14="http://schemas.microsoft.com/office/powerpoint/2010/main" val="3522798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Activities: What to Look For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EA0E8BAC-4118-8BDE-DEAE-1E7A9BDAF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  <p:sp>
        <p:nvSpPr>
          <p:cNvPr id="35" name="Open 1"/>
          <p:cNvSpPr/>
          <p:nvPr/>
        </p:nvSpPr>
        <p:spPr>
          <a:xfrm>
            <a:off x="502920" y="1920240"/>
            <a:ext cx="3611880" cy="16916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500" b="1">
                <a:solidFill>
                  <a:srgbClr val="37624E"/>
                </a:solidFill>
                <a:latin typeface="Calibri"/>
              </a:rPr>
              <a:t>Warm-up Poll · P1·4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No right answer. At the end, re-ask: everyone should give their runway from their own Cash flow – the month the balance turns negative without new funding.</a:t>
            </a:r>
          </a:p>
        </p:txBody>
      </p:sp>
      <p:sp>
        <p:nvSpPr>
          <p:cNvPr id="36" name="Open 2"/>
          <p:cNvSpPr/>
          <p:nvPr/>
        </p:nvSpPr>
        <p:spPr>
          <a:xfrm>
            <a:off x="4297680" y="1920240"/>
            <a:ext cx="3611880" cy="16916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500" b="1">
                <a:solidFill>
                  <a:srgbClr val="37624E"/>
                </a:solidFill>
                <a:latin typeface="Calibri"/>
              </a:rPr>
              <a:t>Risk Committee · P1·25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Good answers name the ratio and give a number. Red flags: no treasury plan, a loan with no repayment plan, ‘we’ll see’.</a:t>
            </a:r>
          </a:p>
        </p:txBody>
      </p:sp>
      <p:sp>
        <p:nvSpPr>
          <p:cNvPr id="37" name="Open 3"/>
          <p:cNvSpPr/>
          <p:nvPr/>
        </p:nvSpPr>
        <p:spPr>
          <a:xfrm>
            <a:off x="8092440" y="1920240"/>
            <a:ext cx="3611880" cy="16916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500" b="1">
                <a:solidFill>
                  <a:srgbClr val="37624E"/>
                </a:solidFill>
                <a:latin typeface="Calibri"/>
              </a:rPr>
              <a:t>Revenue Map · P2·14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Recurring vs one-off streams; price and payment terms stated (they feed collection days, Cash flow C4).</a:t>
            </a:r>
          </a:p>
        </p:txBody>
      </p:sp>
      <p:sp>
        <p:nvSpPr>
          <p:cNvPr id="38" name="Open 4"/>
          <p:cNvSpPr/>
          <p:nvPr/>
        </p:nvSpPr>
        <p:spPr>
          <a:xfrm>
            <a:off x="502920" y="3794760"/>
            <a:ext cx="3611880" cy="16916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500" b="1">
                <a:solidFill>
                  <a:srgbClr val="37624E"/>
                </a:solidFill>
                <a:latin typeface="Calibri"/>
              </a:rPr>
              <a:t>Competitors Exercise · P2·17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At least 3 real competitors, honest scoring, and a price consistent with the positioning.</a:t>
            </a:r>
          </a:p>
        </p:txBody>
      </p:sp>
      <p:sp>
        <p:nvSpPr>
          <p:cNvPr id="39" name="Open 5"/>
          <p:cNvSpPr/>
          <p:nvPr/>
        </p:nvSpPr>
        <p:spPr>
          <a:xfrm>
            <a:off x="4297680" y="3794760"/>
            <a:ext cx="3611880" cy="1691640"/>
          </a:xfrm>
          <a:prstGeom prst="roundRect">
            <a:avLst>
              <a:gd name="adj" fmla="val 8000"/>
            </a:avLst>
          </a:prstGeom>
          <a:solidFill>
            <a:srgbClr val="E8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500" b="1">
                <a:solidFill>
                  <a:srgbClr val="37624E"/>
                </a:solidFill>
                <a:latin typeface="Calibri"/>
              </a:rPr>
              <a:t>Market Sizing Sprint · P2·23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Every number with a source and a year. SOM built bottom-up (sales capacity × conversion), not ‘1% of the market’.</a:t>
            </a:r>
          </a:p>
        </p:txBody>
      </p:sp>
      <p:sp>
        <p:nvSpPr>
          <p:cNvPr id="40" name="Open 6"/>
          <p:cNvSpPr/>
          <p:nvPr/>
        </p:nvSpPr>
        <p:spPr>
          <a:xfrm>
            <a:off x="8092440" y="3794760"/>
            <a:ext cx="3611880" cy="1691640"/>
          </a:xfrm>
          <a:prstGeom prst="roundRect">
            <a:avLst>
              <a:gd name="adj" fmla="val 8000"/>
            </a:avLst>
          </a:prstGeom>
          <a:solidFill>
            <a:srgbClr val="FDF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36576" rIns="201168" bIns="36576" rtlCol="0" anchor="t"/>
          <a:lstStyle/>
          <a:p>
            <a:pPr algn="l"/>
            <a:r>
              <a:rPr sz="1500" b="1">
                <a:solidFill>
                  <a:srgbClr val="37624E"/>
                </a:solidFill>
                <a:latin typeface="Calibri"/>
              </a:rPr>
              <a:t>Exit Ticket · P2·35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Collect the doubts to prepare the one-to-one sessions; all checklist items ticked, funding summary OK.</a:t>
            </a:r>
          </a:p>
        </p:txBody>
      </p:sp>
    </p:spTree>
    <p:extLst>
      <p:ext uri="{BB962C8B-B14F-4D97-AF65-F5344CB8AC3E}">
        <p14:creationId xmlns:p14="http://schemas.microsoft.com/office/powerpoint/2010/main" val="1815623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to 15" hidden="1">
            <a:extLst>
              <a:ext uri="{FF2B5EF4-FFF2-40B4-BE49-F238E27FC236}">
                <a16:creationId xmlns:a16="http://schemas.microsoft.com/office/drawing/2014/main" id="{CCC5A2DA-1127-4387-888B-E3BFF44543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69520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53" imgH="353" progId="TCLayout.ActiveDocument.1">
                  <p:embed/>
                </p:oleObj>
              </mc:Choice>
              <mc:Fallback>
                <p:oleObj name="Diapositiva de think-cell" r:id="rId3" imgW="353" imgH="353" progId="TCLayout.ActiveDocument.1">
                  <p:embed/>
                  <p:pic>
                    <p:nvPicPr>
                      <p:cNvPr id="16" name="Objeto 15" hidden="1">
                        <a:extLst>
                          <a:ext uri="{FF2B5EF4-FFF2-40B4-BE49-F238E27FC236}">
                            <a16:creationId xmlns:a16="http://schemas.microsoft.com/office/drawing/2014/main" id="{CCC5A2DA-1127-4387-888B-E3BFF4454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7A9AC744-B90A-4A9C-A5F4-611AE7CCD866}"/>
              </a:ext>
            </a:extLst>
          </p:cNvPr>
          <p:cNvSpPr/>
          <p:nvPr/>
        </p:nvSpPr>
        <p:spPr>
          <a:xfrm>
            <a:off x="299190" y="2367178"/>
            <a:ext cx="44696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EB4D0294-0476-45CB-8CA3-D6780CD22F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406140"/>
            <a:ext cx="6096000" cy="457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DBAF5E-7230-4FAC-84D1-A18DC4380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B0B5AEE-06B6-4C3F-ACB3-3A2989D0D7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1" name="CuadroTexto 18">
            <a:extLst>
              <a:ext uri="{FF2B5EF4-FFF2-40B4-BE49-F238E27FC236}">
                <a16:creationId xmlns:a16="http://schemas.microsoft.com/office/drawing/2014/main" id="{D16B0AD6-AC1C-DC96-EFB6-BBEE6C5585C3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12" name="Picture 11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1DB50536-931D-5888-5F78-417DE7DF98E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2" b="29412"/>
          <a:stretch/>
        </p:blipFill>
        <p:spPr bwMode="auto">
          <a:xfrm>
            <a:off x="6096000" y="4740068"/>
            <a:ext cx="5265620" cy="1025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BDC616-40FC-16F6-5705-042BD21C60EC}"/>
              </a:ext>
            </a:extLst>
          </p:cNvPr>
          <p:cNvSpPr/>
          <p:nvPr/>
        </p:nvSpPr>
        <p:spPr>
          <a:xfrm>
            <a:off x="6098279" y="4844597"/>
            <a:ext cx="5426772" cy="871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559142-8DBF-EEA3-D263-AF75EA561D31}"/>
              </a:ext>
            </a:extLst>
          </p:cNvPr>
          <p:cNvSpPr txBox="1"/>
          <p:nvPr/>
        </p:nvSpPr>
        <p:spPr>
          <a:xfrm>
            <a:off x="6296025" y="5762625"/>
            <a:ext cx="608647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ea typeface="+mn-lt"/>
                <a:cs typeface="+mn-lt"/>
              </a:rPr>
              <a:t>Subvencionat pel Departament d'Empresa (</a:t>
            </a:r>
            <a:r>
              <a:rPr lang="en-US" sz="1400" b="1">
                <a:ea typeface="+mn-lt"/>
                <a:cs typeface="+mn-lt"/>
              </a:rPr>
              <a:t>Programa </a:t>
            </a:r>
            <a:endParaRPr lang="en-US" sz="1400">
              <a:ea typeface="+mn-lt"/>
              <a:cs typeface="+mn-lt"/>
            </a:endParaRPr>
          </a:p>
          <a:p>
            <a:r>
              <a:rPr lang="en-US" sz="1400" b="1">
                <a:ea typeface="+mn-lt"/>
                <a:cs typeface="+mn-lt"/>
              </a:rPr>
              <a:t>Primer)    </a:t>
            </a:r>
            <a:r>
              <a:rPr lang="en-US" sz="1400">
                <a:ea typeface="+mn-lt"/>
                <a:cs typeface="+mn-lt"/>
              </a:rPr>
              <a:t>i amb el cofinançament del Fons Social Europeu Plus</a:t>
            </a:r>
          </a:p>
        </p:txBody>
      </p:sp>
      <p:pic>
        <p:nvPicPr>
          <p:cNvPr id="8" name="Picture 7" descr="A green and white logo&#10;&#10;AI-generated content may be incorrect.">
            <a:extLst>
              <a:ext uri="{FF2B5EF4-FFF2-40B4-BE49-F238E27FC236}">
                <a16:creationId xmlns:a16="http://schemas.microsoft.com/office/drawing/2014/main" id="{3B14D684-8E48-9BEF-A6B8-8EE8CEE4E7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7322" y="-239"/>
            <a:ext cx="19812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617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-Accelerator Impact Call 2022- PPT Presentation TemplateTemplate  (1)" id="{5E978C2A-694C-DD4B-B6B7-642845F2E20C}" vid="{19758CE9-FE38-A449-9085-275F774CDE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FE8E2FB6A94D4F96D9C048E9D65B7C" ma:contentTypeVersion="7" ma:contentTypeDescription="Create a new document." ma:contentTypeScope="" ma:versionID="91cf8e0aae7d66dc966afd5087aaa27d">
  <xsd:schema xmlns:xsd="http://www.w3.org/2001/XMLSchema" xmlns:xs="http://www.w3.org/2001/XMLSchema" xmlns:p="http://schemas.microsoft.com/office/2006/metadata/properties" xmlns:ns2="0fe60cf5-57d4-41b4-a463-88fc75d2df7b" targetNamespace="http://schemas.microsoft.com/office/2006/metadata/properties" ma:root="true" ma:fieldsID="20e02a0af0566051d8ae80b824cd1e07" ns2:_="">
    <xsd:import namespace="0fe60cf5-57d4-41b4-a463-88fc75d2df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e60cf5-57d4-41b4-a463-88fc75d2df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A94B0DF-E161-4EFB-9C18-6B00446118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e60cf5-57d4-41b4-a463-88fc75d2df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D54C75-B314-40FC-B01C-81D2B7D7B6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78861C-BD5D-45C5-813E-386AF21E84E9}">
  <ds:schemaRefs>
    <ds:schemaRef ds:uri="http://schemas.microsoft.com/office/2006/metadata/properties"/>
    <ds:schemaRef ds:uri="http://schemas.microsoft.com/office/infopath/2007/PartnerControls"/>
    <ds:schemaRef ds:uri="fac5c5d6-3f40-4888-827f-2feba602e37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 de Office</Template>
  <TotalTime>1935</TotalTime>
  <Words>3543</Words>
  <Application>Microsoft Office PowerPoint</Application>
  <PresentationFormat>Panorámica</PresentationFormat>
  <Paragraphs>716</Paragraphs>
  <Slides>17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Tema de Office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Jiani Wang</dc:creator>
  <cp:lastModifiedBy>Julián Ramirez</cp:lastModifiedBy>
  <cp:revision>84</cp:revision>
  <dcterms:created xsi:type="dcterms:W3CDTF">2022-11-03T10:13:18Z</dcterms:created>
  <dcterms:modified xsi:type="dcterms:W3CDTF">2026-10-29T09:19:52Z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0x01010007FE8E2FB6A94D4F96D9C048E9D65B7C</vt:lpwstr>
  </property>
</Properties>
</file>