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424" y="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329" y="604940"/>
            <a:ext cx="7650027" cy="977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56878" y="3711482"/>
            <a:ext cx="519430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2C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2C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9515" y="2178009"/>
            <a:ext cx="2395854" cy="366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15278" y="1457045"/>
            <a:ext cx="3843654" cy="411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98" y="-46227"/>
            <a:ext cx="8917940" cy="1441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391" y="1348080"/>
            <a:ext cx="7917216" cy="4265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2C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em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edpaper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png"/><Relationship Id="rId7" Type="http://schemas.microsoft.com/office/2007/relationships/hdphoto" Target="../media/hdphoto1.wdp"/><Relationship Id="rId2" Type="http://schemas.openxmlformats.org/officeDocument/2006/relationships/hyperlink" Target="mailto:creda@creda.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1.jpg"/><Relationship Id="rId10" Type="http://schemas.openxmlformats.org/officeDocument/2006/relationships/image" Target="../media/image114.jpeg"/><Relationship Id="rId4" Type="http://schemas.openxmlformats.org/officeDocument/2006/relationships/image" Target="../media/image110.png"/><Relationship Id="rId9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408DB555-9C1F-4197-AF4E-889D4EFCBD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408DB555-9C1F-4197-AF4E-889D4EFCB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945261C-4F8D-4D48-885A-C24BDA54F505}"/>
              </a:ext>
            </a:extLst>
          </p:cNvPr>
          <p:cNvSpPr txBox="1">
            <a:spLocks/>
          </p:cNvSpPr>
          <p:nvPr/>
        </p:nvSpPr>
        <p:spPr>
          <a:xfrm>
            <a:off x="1978944" y="1680769"/>
            <a:ext cx="4905877" cy="4441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8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CCCF611-A250-47A1-8FE4-254BB8BC8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865" y="1862877"/>
            <a:ext cx="9386205" cy="3428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9CCC2D-14F6-4A84-B63A-60A72D5ACD2A}"/>
              </a:ext>
            </a:extLst>
          </p:cNvPr>
          <p:cNvSpPr txBox="1">
            <a:spLocks/>
          </p:cNvSpPr>
          <p:nvPr/>
        </p:nvSpPr>
        <p:spPr>
          <a:xfrm>
            <a:off x="84322" y="3296043"/>
            <a:ext cx="3959359" cy="8368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of the impact of our technologies</a:t>
            </a:r>
          </a:p>
          <a:p>
            <a:pPr algn="ctr"/>
            <a:r>
              <a:rPr lang="en-GB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Chema Gil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FA69862-AEC8-44C2-8F67-3EDD4CD638B9}"/>
              </a:ext>
            </a:extLst>
          </p:cNvPr>
          <p:cNvSpPr txBox="1">
            <a:spLocks/>
          </p:cNvSpPr>
          <p:nvPr/>
        </p:nvSpPr>
        <p:spPr>
          <a:xfrm>
            <a:off x="1874647" y="1149614"/>
            <a:ext cx="6648450" cy="7186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err="1">
                <a:solidFill>
                  <a:srgbClr val="6A2926"/>
                </a:solidFill>
                <a:latin typeface="Arial"/>
                <a:cs typeface="Arial"/>
              </a:rPr>
              <a:t>Impuls</a:t>
            </a:r>
            <a:r>
              <a:rPr lang="en-GB" sz="1500" b="1">
                <a:solidFill>
                  <a:srgbClr val="6A2926"/>
                </a:solidFill>
                <a:latin typeface="Arial"/>
                <a:cs typeface="Arial"/>
              </a:rPr>
              <a:t> AgriTech Call 2025</a:t>
            </a:r>
          </a:p>
        </p:txBody>
      </p:sp>
      <p:pic>
        <p:nvPicPr>
          <p:cNvPr id="2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90AF8572-AF4B-424D-B59A-BB0E69262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73" y="727877"/>
            <a:ext cx="1293314" cy="12768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76740E-B337-4FEA-81EF-1505E93469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35" y="2478886"/>
            <a:ext cx="4646141" cy="3025475"/>
          </a:xfrm>
          <a:prstGeom prst="rect">
            <a:avLst/>
          </a:prstGeom>
        </p:spPr>
      </p:pic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7367905A-63A4-09B6-3086-0A376CBEF1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2" b="29412"/>
          <a:stretch/>
        </p:blipFill>
        <p:spPr bwMode="auto">
          <a:xfrm>
            <a:off x="244865" y="4595568"/>
            <a:ext cx="3339464" cy="650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7DB4E3-64FA-3639-8EED-49BAAADB520E}"/>
              </a:ext>
            </a:extLst>
          </p:cNvPr>
          <p:cNvSpPr/>
          <p:nvPr/>
        </p:nvSpPr>
        <p:spPr>
          <a:xfrm>
            <a:off x="253295" y="4582528"/>
            <a:ext cx="3408528" cy="67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084A3-D7A4-EAC0-513B-126668BC74F4}"/>
              </a:ext>
            </a:extLst>
          </p:cNvPr>
          <p:cNvSpPr txBox="1"/>
          <p:nvPr/>
        </p:nvSpPr>
        <p:spPr>
          <a:xfrm>
            <a:off x="244865" y="5308153"/>
            <a:ext cx="37091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err="1">
                <a:ea typeface="+mn-lt"/>
                <a:cs typeface="+mn-lt"/>
              </a:rPr>
              <a:t>Subvencionat</a:t>
            </a:r>
            <a:r>
              <a:rPr lang="en-US" sz="1050">
                <a:ea typeface="+mn-lt"/>
                <a:cs typeface="+mn-lt"/>
              </a:rPr>
              <a:t> pel </a:t>
            </a:r>
            <a:r>
              <a:rPr lang="en-US" sz="1050" err="1">
                <a:ea typeface="+mn-lt"/>
                <a:cs typeface="+mn-lt"/>
              </a:rPr>
              <a:t>Departament</a:t>
            </a:r>
            <a:r>
              <a:rPr lang="en-US" sz="1050">
                <a:ea typeface="+mn-lt"/>
                <a:cs typeface="+mn-lt"/>
              </a:rPr>
              <a:t> </a:t>
            </a:r>
            <a:r>
              <a:rPr lang="en-US" sz="1050" err="1">
                <a:ea typeface="+mn-lt"/>
                <a:cs typeface="+mn-lt"/>
              </a:rPr>
              <a:t>d'Empresa</a:t>
            </a:r>
            <a:r>
              <a:rPr lang="en-US" sz="1050">
                <a:ea typeface="+mn-lt"/>
                <a:cs typeface="+mn-lt"/>
              </a:rPr>
              <a:t> (</a:t>
            </a:r>
            <a:r>
              <a:rPr lang="en-US" sz="1050" b="1" err="1">
                <a:ea typeface="+mn-lt"/>
                <a:cs typeface="+mn-lt"/>
              </a:rPr>
              <a:t>Programa</a:t>
            </a:r>
            <a:r>
              <a:rPr lang="en-US" sz="1050" b="1">
                <a:ea typeface="+mn-lt"/>
                <a:cs typeface="+mn-lt"/>
              </a:rPr>
              <a:t> </a:t>
            </a:r>
            <a:endParaRPr lang="en-US" sz="1050">
              <a:ea typeface="+mn-lt"/>
              <a:cs typeface="+mn-lt"/>
            </a:endParaRPr>
          </a:p>
          <a:p>
            <a:r>
              <a:rPr lang="en-US" sz="1050" b="1">
                <a:ea typeface="+mn-lt"/>
                <a:cs typeface="+mn-lt"/>
              </a:rPr>
              <a:t>Primer)    </a:t>
            </a:r>
            <a:r>
              <a:rPr lang="en-US" sz="1050" err="1">
                <a:ea typeface="+mn-lt"/>
                <a:cs typeface="+mn-lt"/>
              </a:rPr>
              <a:t>i</a:t>
            </a:r>
            <a:r>
              <a:rPr lang="en-US" sz="1050">
                <a:ea typeface="+mn-lt"/>
                <a:cs typeface="+mn-lt"/>
              </a:rPr>
              <a:t> </a:t>
            </a:r>
            <a:r>
              <a:rPr lang="en-US" sz="1050" err="1">
                <a:ea typeface="+mn-lt"/>
                <a:cs typeface="+mn-lt"/>
              </a:rPr>
              <a:t>amb</a:t>
            </a:r>
            <a:r>
              <a:rPr lang="en-US" sz="1050">
                <a:ea typeface="+mn-lt"/>
                <a:cs typeface="+mn-lt"/>
              </a:rPr>
              <a:t> </a:t>
            </a:r>
            <a:r>
              <a:rPr lang="en-US" sz="1050" err="1">
                <a:ea typeface="+mn-lt"/>
                <a:cs typeface="+mn-lt"/>
              </a:rPr>
              <a:t>el</a:t>
            </a:r>
            <a:r>
              <a:rPr lang="en-US" sz="1050">
                <a:ea typeface="+mn-lt"/>
                <a:cs typeface="+mn-lt"/>
              </a:rPr>
              <a:t> </a:t>
            </a:r>
            <a:r>
              <a:rPr lang="en-US" sz="1050" err="1">
                <a:ea typeface="+mn-lt"/>
                <a:cs typeface="+mn-lt"/>
              </a:rPr>
              <a:t>cofinançament</a:t>
            </a:r>
            <a:r>
              <a:rPr lang="en-US" sz="1050">
                <a:ea typeface="+mn-lt"/>
                <a:cs typeface="+mn-lt"/>
              </a:rPr>
              <a:t> del Fons Social </a:t>
            </a:r>
            <a:r>
              <a:rPr lang="en-US" sz="1050" err="1">
                <a:ea typeface="+mn-lt"/>
                <a:cs typeface="+mn-lt"/>
              </a:rPr>
              <a:t>Europeu</a:t>
            </a:r>
            <a:r>
              <a:rPr lang="en-US" sz="1050">
                <a:ea typeface="+mn-lt"/>
                <a:cs typeface="+mn-lt"/>
              </a:rPr>
              <a:t> Plus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43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615" cy="132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16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Arial"/>
                <a:cs typeface="Arial"/>
              </a:rPr>
              <a:t>Types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of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research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impact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4391" y="1557527"/>
            <a:ext cx="2456815" cy="4066540"/>
          </a:xfrm>
          <a:custGeom>
            <a:avLst/>
            <a:gdLst/>
            <a:ahLst/>
            <a:cxnLst/>
            <a:rect l="l" t="t" r="r" b="b"/>
            <a:pathLst>
              <a:path w="2456815" h="4066540">
                <a:moveTo>
                  <a:pt x="0" y="0"/>
                </a:moveTo>
                <a:lnTo>
                  <a:pt x="0" y="4066032"/>
                </a:lnTo>
                <a:lnTo>
                  <a:pt x="2456688" y="3252825"/>
                </a:lnTo>
                <a:lnTo>
                  <a:pt x="2456688" y="813206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11797" y="2805836"/>
            <a:ext cx="1800225" cy="1316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Conceptual</a:t>
            </a:r>
            <a:endParaRPr sz="2800">
              <a:latin typeface="Calibri"/>
              <a:cs typeface="Calibri"/>
            </a:endParaRPr>
          </a:p>
          <a:p>
            <a:pPr marL="12700" marR="5080" indent="4445" algn="ctr">
              <a:lnSpc>
                <a:spcPts val="1800"/>
              </a:lnSpc>
              <a:spcBef>
                <a:spcPts val="143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thought about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3967" y="1557527"/>
            <a:ext cx="2456815" cy="4066540"/>
          </a:xfrm>
          <a:custGeom>
            <a:avLst/>
            <a:gdLst/>
            <a:ahLst/>
            <a:cxnLst/>
            <a:rect l="l" t="t" r="r" b="b"/>
            <a:pathLst>
              <a:path w="2456815" h="4066540">
                <a:moveTo>
                  <a:pt x="0" y="0"/>
                </a:moveTo>
                <a:lnTo>
                  <a:pt x="0" y="4066032"/>
                </a:lnTo>
                <a:lnTo>
                  <a:pt x="2456688" y="3252825"/>
                </a:lnTo>
                <a:lnTo>
                  <a:pt x="2456688" y="813206"/>
                </a:lnTo>
                <a:lnTo>
                  <a:pt x="0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04559" y="2688582"/>
            <a:ext cx="1955164" cy="14808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47345" marR="335915" algn="ctr">
              <a:lnSpc>
                <a:spcPts val="312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Capacity building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ts val="1800"/>
              </a:lnSpc>
              <a:spcBef>
                <a:spcPts val="134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5360" y="1557527"/>
            <a:ext cx="2453640" cy="4066540"/>
          </a:xfrm>
          <a:custGeom>
            <a:avLst/>
            <a:gdLst/>
            <a:ahLst/>
            <a:cxnLst/>
            <a:rect l="l" t="t" r="r" b="b"/>
            <a:pathLst>
              <a:path w="2453640" h="4066540">
                <a:moveTo>
                  <a:pt x="0" y="0"/>
                </a:moveTo>
                <a:lnTo>
                  <a:pt x="0" y="4066032"/>
                </a:lnTo>
                <a:lnTo>
                  <a:pt x="2453640" y="3252825"/>
                </a:lnTo>
                <a:lnTo>
                  <a:pt x="2453640" y="813206"/>
                </a:lnTo>
                <a:lnTo>
                  <a:pt x="0" y="0"/>
                </a:lnTo>
                <a:close/>
              </a:path>
            </a:pathLst>
          </a:custGeom>
          <a:solidFill>
            <a:srgbClr val="806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1705" y="3029037"/>
            <a:ext cx="1920239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Instrumental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thing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615" cy="1328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16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Impact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can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arise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from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091" y="1525440"/>
            <a:ext cx="8372475" cy="19996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Findings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new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knowledge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somehow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leading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change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10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240665" marR="5080" indent="-228600">
              <a:lnSpc>
                <a:spcPct val="116100"/>
              </a:lnSpc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research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process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where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practice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research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(eg.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co- 	</a:t>
            </a:r>
            <a:r>
              <a:rPr sz="2600" spc="-10" dirty="0">
                <a:latin typeface="Calibri"/>
                <a:cs typeface="Calibri"/>
              </a:rPr>
              <a:t>production)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catalyst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change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itself.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091" y="4521624"/>
            <a:ext cx="62141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Any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location,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route.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9615" cy="13289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3519" y="1773938"/>
            <a:ext cx="621665" cy="622300"/>
            <a:chOff x="1493519" y="1773938"/>
            <a:chExt cx="621665" cy="622300"/>
          </a:xfrm>
        </p:grpSpPr>
        <p:sp>
          <p:nvSpPr>
            <p:cNvPr id="4" name="object 4"/>
            <p:cNvSpPr/>
            <p:nvPr/>
          </p:nvSpPr>
          <p:spPr>
            <a:xfrm>
              <a:off x="1496568" y="1776983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612444" y="54063"/>
                  </a:moveTo>
                  <a:lnTo>
                    <a:pt x="558406" y="54063"/>
                  </a:lnTo>
                  <a:lnTo>
                    <a:pt x="558406" y="108115"/>
                  </a:lnTo>
                  <a:lnTo>
                    <a:pt x="558342" y="540702"/>
                  </a:lnTo>
                  <a:lnTo>
                    <a:pt x="553161" y="553237"/>
                  </a:lnTo>
                  <a:lnTo>
                    <a:pt x="540537" y="558571"/>
                  </a:lnTo>
                  <a:lnTo>
                    <a:pt x="527773" y="553364"/>
                  </a:lnTo>
                  <a:lnTo>
                    <a:pt x="522376" y="540816"/>
                  </a:lnTo>
                  <a:lnTo>
                    <a:pt x="522376" y="108115"/>
                  </a:lnTo>
                  <a:lnTo>
                    <a:pt x="558406" y="108115"/>
                  </a:lnTo>
                  <a:lnTo>
                    <a:pt x="558406" y="54063"/>
                  </a:lnTo>
                  <a:lnTo>
                    <a:pt x="522376" y="54063"/>
                  </a:lnTo>
                  <a:lnTo>
                    <a:pt x="522376" y="0"/>
                  </a:lnTo>
                  <a:lnTo>
                    <a:pt x="471043" y="0"/>
                  </a:lnTo>
                  <a:lnTo>
                    <a:pt x="471043" y="558571"/>
                  </a:lnTo>
                  <a:lnTo>
                    <a:pt x="72047" y="558571"/>
                  </a:lnTo>
                  <a:lnTo>
                    <a:pt x="59372" y="553326"/>
                  </a:lnTo>
                  <a:lnTo>
                    <a:pt x="54089" y="540816"/>
                  </a:lnTo>
                  <a:lnTo>
                    <a:pt x="54038" y="54063"/>
                  </a:lnTo>
                  <a:lnTo>
                    <a:pt x="468337" y="54063"/>
                  </a:lnTo>
                  <a:lnTo>
                    <a:pt x="468337" y="546862"/>
                  </a:lnTo>
                  <a:lnTo>
                    <a:pt x="469239" y="553161"/>
                  </a:lnTo>
                  <a:lnTo>
                    <a:pt x="471043" y="558571"/>
                  </a:lnTo>
                  <a:lnTo>
                    <a:pt x="471043" y="0"/>
                  </a:lnTo>
                  <a:lnTo>
                    <a:pt x="0" y="0"/>
                  </a:lnTo>
                  <a:lnTo>
                    <a:pt x="5626" y="568413"/>
                  </a:lnTo>
                  <a:lnTo>
                    <a:pt x="31559" y="600087"/>
                  </a:lnTo>
                  <a:lnTo>
                    <a:pt x="71475" y="612622"/>
                  </a:lnTo>
                  <a:lnTo>
                    <a:pt x="540385" y="612622"/>
                  </a:lnTo>
                  <a:lnTo>
                    <a:pt x="580428" y="600379"/>
                  </a:lnTo>
                  <a:lnTo>
                    <a:pt x="606590" y="568909"/>
                  </a:lnTo>
                  <a:lnTo>
                    <a:pt x="612444" y="108115"/>
                  </a:lnTo>
                  <a:lnTo>
                    <a:pt x="612444" y="54063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2349" y="1888236"/>
              <a:ext cx="36830" cy="448309"/>
            </a:xfrm>
            <a:custGeom>
              <a:avLst/>
              <a:gdLst/>
              <a:ahLst/>
              <a:cxnLst/>
              <a:rect l="l" t="t" r="r" b="b"/>
              <a:pathLst>
                <a:path w="36830" h="448310">
                  <a:moveTo>
                    <a:pt x="36525" y="429844"/>
                  </a:moveTo>
                  <a:lnTo>
                    <a:pt x="31203" y="442442"/>
                  </a:lnTo>
                  <a:lnTo>
                    <a:pt x="18402" y="447751"/>
                  </a:lnTo>
                  <a:lnTo>
                    <a:pt x="5473" y="442582"/>
                  </a:lnTo>
                  <a:lnTo>
                    <a:pt x="0" y="430098"/>
                  </a:lnTo>
                  <a:lnTo>
                    <a:pt x="0" y="0"/>
                  </a:lnTo>
                  <a:lnTo>
                    <a:pt x="36525" y="0"/>
                  </a:lnTo>
                  <a:lnTo>
                    <a:pt x="36525" y="429844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2955" y="1833377"/>
              <a:ext cx="417830" cy="502920"/>
            </a:xfrm>
            <a:custGeom>
              <a:avLst/>
              <a:gdLst/>
              <a:ahLst/>
              <a:cxnLst/>
              <a:rect l="l" t="t" r="r" b="b"/>
              <a:pathLst>
                <a:path w="417830" h="502919">
                  <a:moveTo>
                    <a:pt x="18034" y="502704"/>
                  </a:moveTo>
                  <a:lnTo>
                    <a:pt x="5346" y="497471"/>
                  </a:lnTo>
                  <a:lnTo>
                    <a:pt x="0" y="484898"/>
                  </a:lnTo>
                  <a:lnTo>
                    <a:pt x="0" y="0"/>
                  </a:lnTo>
                  <a:lnTo>
                    <a:pt x="414794" y="0"/>
                  </a:lnTo>
                  <a:lnTo>
                    <a:pt x="414794" y="484746"/>
                  </a:lnTo>
                  <a:lnTo>
                    <a:pt x="414794" y="491032"/>
                  </a:lnTo>
                  <a:lnTo>
                    <a:pt x="415696" y="497319"/>
                  </a:lnTo>
                  <a:lnTo>
                    <a:pt x="417499" y="502704"/>
                  </a:lnTo>
                  <a:lnTo>
                    <a:pt x="18034" y="502704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8091" y="1778510"/>
              <a:ext cx="612775" cy="612775"/>
            </a:xfrm>
            <a:custGeom>
              <a:avLst/>
              <a:gdLst/>
              <a:ahLst/>
              <a:cxnLst/>
              <a:rect l="l" t="t" r="r" b="b"/>
              <a:pathLst>
                <a:path w="612775" h="612775">
                  <a:moveTo>
                    <a:pt x="522376" y="54051"/>
                  </a:moveTo>
                  <a:lnTo>
                    <a:pt x="522376" y="0"/>
                  </a:lnTo>
                  <a:lnTo>
                    <a:pt x="0" y="0"/>
                  </a:lnTo>
                  <a:lnTo>
                    <a:pt x="0" y="540537"/>
                  </a:lnTo>
                  <a:lnTo>
                    <a:pt x="1460" y="554951"/>
                  </a:lnTo>
                  <a:lnTo>
                    <a:pt x="20980" y="591248"/>
                  </a:lnTo>
                  <a:lnTo>
                    <a:pt x="57111" y="611047"/>
                  </a:lnTo>
                  <a:lnTo>
                    <a:pt x="540385" y="612609"/>
                  </a:lnTo>
                  <a:lnTo>
                    <a:pt x="554799" y="611162"/>
                  </a:lnTo>
                  <a:lnTo>
                    <a:pt x="591083" y="591629"/>
                  </a:lnTo>
                  <a:lnTo>
                    <a:pt x="610870" y="555497"/>
                  </a:lnTo>
                  <a:lnTo>
                    <a:pt x="612444" y="54051"/>
                  </a:lnTo>
                  <a:lnTo>
                    <a:pt x="522376" y="54051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4959" y="1901952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>
                  <a:moveTo>
                    <a:pt x="0" y="0"/>
                  </a:moveTo>
                  <a:lnTo>
                    <a:pt x="344271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6483" y="1888236"/>
              <a:ext cx="344805" cy="33655"/>
            </a:xfrm>
            <a:custGeom>
              <a:avLst/>
              <a:gdLst/>
              <a:ahLst/>
              <a:cxnLst/>
              <a:rect l="l" t="t" r="r" b="b"/>
              <a:pathLst>
                <a:path w="344805" h="33655">
                  <a:moveTo>
                    <a:pt x="0" y="0"/>
                  </a:moveTo>
                  <a:lnTo>
                    <a:pt x="344271" y="0"/>
                  </a:lnTo>
                  <a:lnTo>
                    <a:pt x="344271" y="33388"/>
                  </a:lnTo>
                  <a:lnTo>
                    <a:pt x="0" y="333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6983" y="197510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349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8507" y="1958340"/>
              <a:ext cx="152400" cy="36830"/>
            </a:xfrm>
            <a:custGeom>
              <a:avLst/>
              <a:gdLst/>
              <a:ahLst/>
              <a:cxnLst/>
              <a:rect l="l" t="t" r="r" b="b"/>
              <a:pathLst>
                <a:path w="152400" h="36830">
                  <a:moveTo>
                    <a:pt x="0" y="0"/>
                  </a:moveTo>
                  <a:lnTo>
                    <a:pt x="152349" y="0"/>
                  </a:lnTo>
                  <a:lnTo>
                    <a:pt x="152349" y="36423"/>
                  </a:lnTo>
                  <a:lnTo>
                    <a:pt x="0" y="364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6983" y="2048256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349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8507" y="2031492"/>
              <a:ext cx="152400" cy="36830"/>
            </a:xfrm>
            <a:custGeom>
              <a:avLst/>
              <a:gdLst/>
              <a:ahLst/>
              <a:cxnLst/>
              <a:rect l="l" t="t" r="r" b="b"/>
              <a:pathLst>
                <a:path w="152400" h="36830">
                  <a:moveTo>
                    <a:pt x="0" y="0"/>
                  </a:moveTo>
                  <a:lnTo>
                    <a:pt x="152349" y="0"/>
                  </a:lnTo>
                  <a:lnTo>
                    <a:pt x="152349" y="36423"/>
                  </a:lnTo>
                  <a:lnTo>
                    <a:pt x="0" y="364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4959" y="1956816"/>
              <a:ext cx="155575" cy="109855"/>
            </a:xfrm>
            <a:custGeom>
              <a:avLst/>
              <a:gdLst/>
              <a:ahLst/>
              <a:cxnLst/>
              <a:rect l="l" t="t" r="r" b="b"/>
              <a:pathLst>
                <a:path w="155575" h="109855">
                  <a:moveTo>
                    <a:pt x="155397" y="0"/>
                  </a:moveTo>
                  <a:lnTo>
                    <a:pt x="0" y="0"/>
                  </a:lnTo>
                  <a:lnTo>
                    <a:pt x="0" y="109270"/>
                  </a:lnTo>
                  <a:lnTo>
                    <a:pt x="155397" y="109270"/>
                  </a:lnTo>
                  <a:lnTo>
                    <a:pt x="15539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6483" y="1958340"/>
              <a:ext cx="155575" cy="109855"/>
            </a:xfrm>
            <a:custGeom>
              <a:avLst/>
              <a:gdLst/>
              <a:ahLst/>
              <a:cxnLst/>
              <a:rect l="l" t="t" r="r" b="b"/>
              <a:pathLst>
                <a:path w="155575" h="109855">
                  <a:moveTo>
                    <a:pt x="0" y="0"/>
                  </a:moveTo>
                  <a:lnTo>
                    <a:pt x="155397" y="0"/>
                  </a:lnTo>
                  <a:lnTo>
                    <a:pt x="155397" y="109270"/>
                  </a:lnTo>
                  <a:lnTo>
                    <a:pt x="0" y="10927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4959" y="2118360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>
                  <a:moveTo>
                    <a:pt x="0" y="0"/>
                  </a:moveTo>
                  <a:lnTo>
                    <a:pt x="344271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6483" y="2104644"/>
              <a:ext cx="344805" cy="33655"/>
            </a:xfrm>
            <a:custGeom>
              <a:avLst/>
              <a:gdLst/>
              <a:ahLst/>
              <a:cxnLst/>
              <a:rect l="l" t="t" r="r" b="b"/>
              <a:pathLst>
                <a:path w="344805" h="33655">
                  <a:moveTo>
                    <a:pt x="0" y="0"/>
                  </a:moveTo>
                  <a:lnTo>
                    <a:pt x="344271" y="0"/>
                  </a:lnTo>
                  <a:lnTo>
                    <a:pt x="344271" y="33388"/>
                  </a:lnTo>
                  <a:lnTo>
                    <a:pt x="0" y="333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6983" y="2173224"/>
              <a:ext cx="152400" cy="109855"/>
            </a:xfrm>
            <a:custGeom>
              <a:avLst/>
              <a:gdLst/>
              <a:ahLst/>
              <a:cxnLst/>
              <a:rect l="l" t="t" r="r" b="b"/>
              <a:pathLst>
                <a:path w="152400" h="109855">
                  <a:moveTo>
                    <a:pt x="152349" y="0"/>
                  </a:moveTo>
                  <a:lnTo>
                    <a:pt x="0" y="0"/>
                  </a:lnTo>
                  <a:lnTo>
                    <a:pt x="0" y="109270"/>
                  </a:lnTo>
                  <a:lnTo>
                    <a:pt x="152349" y="109270"/>
                  </a:lnTo>
                  <a:lnTo>
                    <a:pt x="15234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78507" y="2174748"/>
              <a:ext cx="152400" cy="109855"/>
            </a:xfrm>
            <a:custGeom>
              <a:avLst/>
              <a:gdLst/>
              <a:ahLst/>
              <a:cxnLst/>
              <a:rect l="l" t="t" r="r" b="b"/>
              <a:pathLst>
                <a:path w="152400" h="109855">
                  <a:moveTo>
                    <a:pt x="0" y="0"/>
                  </a:moveTo>
                  <a:lnTo>
                    <a:pt x="152349" y="0"/>
                  </a:lnTo>
                  <a:lnTo>
                    <a:pt x="152349" y="109270"/>
                  </a:lnTo>
                  <a:lnTo>
                    <a:pt x="0" y="10927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4959" y="2191512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397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86483" y="2174748"/>
              <a:ext cx="155575" cy="36830"/>
            </a:xfrm>
            <a:custGeom>
              <a:avLst/>
              <a:gdLst/>
              <a:ahLst/>
              <a:cxnLst/>
              <a:rect l="l" t="t" r="r" b="b"/>
              <a:pathLst>
                <a:path w="155575" h="36830">
                  <a:moveTo>
                    <a:pt x="0" y="0"/>
                  </a:moveTo>
                  <a:lnTo>
                    <a:pt x="155397" y="0"/>
                  </a:lnTo>
                  <a:lnTo>
                    <a:pt x="155397" y="36423"/>
                  </a:lnTo>
                  <a:lnTo>
                    <a:pt x="0" y="364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4959" y="2264664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397" y="0"/>
                  </a:lnTo>
                </a:path>
              </a:pathLst>
            </a:custGeom>
            <a:ln w="3657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6483" y="2247900"/>
              <a:ext cx="155575" cy="36830"/>
            </a:xfrm>
            <a:custGeom>
              <a:avLst/>
              <a:gdLst/>
              <a:ahLst/>
              <a:cxnLst/>
              <a:rect l="l" t="t" r="r" b="b"/>
              <a:pathLst>
                <a:path w="155575" h="36830">
                  <a:moveTo>
                    <a:pt x="0" y="0"/>
                  </a:moveTo>
                  <a:lnTo>
                    <a:pt x="155397" y="0"/>
                  </a:lnTo>
                  <a:lnTo>
                    <a:pt x="155397" y="36423"/>
                  </a:lnTo>
                  <a:lnTo>
                    <a:pt x="0" y="364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9183" y="2489174"/>
            <a:ext cx="2164715" cy="139509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110"/>
              </a:spcBef>
            </a:pPr>
            <a:r>
              <a:rPr sz="1900" b="1" spc="-10" dirty="0">
                <a:latin typeface="Calibri"/>
                <a:cs typeface="Calibri"/>
              </a:rPr>
              <a:t>Outputs</a:t>
            </a:r>
            <a:endParaRPr sz="1900">
              <a:latin typeface="Calibri"/>
              <a:cs typeface="Calibri"/>
            </a:endParaRPr>
          </a:p>
          <a:p>
            <a:pPr marL="12700" marR="5080" algn="ctr">
              <a:lnSpc>
                <a:spcPct val="101099"/>
              </a:lnSpc>
              <a:spcBef>
                <a:spcPts val="940"/>
              </a:spcBef>
            </a:pPr>
            <a:r>
              <a:rPr sz="1800" i="1" dirty="0">
                <a:latin typeface="Calibri"/>
                <a:cs typeface="Calibri"/>
              </a:rPr>
              <a:t>Things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produced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by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the </a:t>
            </a:r>
            <a:r>
              <a:rPr sz="1800" i="1" dirty="0">
                <a:latin typeface="Calibri"/>
                <a:cs typeface="Calibri"/>
              </a:rPr>
              <a:t>research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(eg.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articles, interventions)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40352" y="1773935"/>
            <a:ext cx="802005" cy="621665"/>
            <a:chOff x="4340352" y="1773935"/>
            <a:chExt cx="802005" cy="62166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6" y="2161034"/>
              <a:ext cx="225259" cy="2343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910" y="2161034"/>
              <a:ext cx="225259" cy="2343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2894" y="2161034"/>
              <a:ext cx="225259" cy="2343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43400" y="1776983"/>
              <a:ext cx="792480" cy="441959"/>
            </a:xfrm>
            <a:custGeom>
              <a:avLst/>
              <a:gdLst/>
              <a:ahLst/>
              <a:cxnLst/>
              <a:rect l="l" t="t" r="r" b="b"/>
              <a:pathLst>
                <a:path w="792479" h="441960">
                  <a:moveTo>
                    <a:pt x="792264" y="0"/>
                  </a:moveTo>
                  <a:lnTo>
                    <a:pt x="0" y="0"/>
                  </a:lnTo>
                  <a:lnTo>
                    <a:pt x="0" y="441540"/>
                  </a:lnTo>
                  <a:lnTo>
                    <a:pt x="72923" y="441540"/>
                  </a:lnTo>
                  <a:lnTo>
                    <a:pt x="72923" y="438835"/>
                  </a:lnTo>
                  <a:lnTo>
                    <a:pt x="72021" y="435229"/>
                  </a:lnTo>
                  <a:lnTo>
                    <a:pt x="73482" y="418096"/>
                  </a:lnTo>
                  <a:lnTo>
                    <a:pt x="93052" y="381749"/>
                  </a:lnTo>
                  <a:lnTo>
                    <a:pt x="129247" y="361988"/>
                  </a:lnTo>
                  <a:lnTo>
                    <a:pt x="143649" y="360438"/>
                  </a:lnTo>
                  <a:lnTo>
                    <a:pt x="171678" y="366064"/>
                  </a:lnTo>
                  <a:lnTo>
                    <a:pt x="203466" y="391947"/>
                  </a:lnTo>
                  <a:lnTo>
                    <a:pt x="216065" y="431800"/>
                  </a:lnTo>
                  <a:lnTo>
                    <a:pt x="216065" y="438835"/>
                  </a:lnTo>
                  <a:lnTo>
                    <a:pt x="215163" y="441540"/>
                  </a:lnTo>
                  <a:lnTo>
                    <a:pt x="324104" y="441540"/>
                  </a:lnTo>
                  <a:lnTo>
                    <a:pt x="324104" y="438835"/>
                  </a:lnTo>
                  <a:lnTo>
                    <a:pt x="323202" y="435229"/>
                  </a:lnTo>
                  <a:lnTo>
                    <a:pt x="328853" y="404622"/>
                  </a:lnTo>
                  <a:lnTo>
                    <a:pt x="354838" y="372935"/>
                  </a:lnTo>
                  <a:lnTo>
                    <a:pt x="394830" y="360438"/>
                  </a:lnTo>
                  <a:lnTo>
                    <a:pt x="422859" y="366064"/>
                  </a:lnTo>
                  <a:lnTo>
                    <a:pt x="454647" y="391947"/>
                  </a:lnTo>
                  <a:lnTo>
                    <a:pt x="467245" y="431800"/>
                  </a:lnTo>
                  <a:lnTo>
                    <a:pt x="467245" y="438835"/>
                  </a:lnTo>
                  <a:lnTo>
                    <a:pt x="466344" y="441540"/>
                  </a:lnTo>
                  <a:lnTo>
                    <a:pt x="575284" y="441540"/>
                  </a:lnTo>
                  <a:lnTo>
                    <a:pt x="575284" y="438835"/>
                  </a:lnTo>
                  <a:lnTo>
                    <a:pt x="574382" y="435229"/>
                  </a:lnTo>
                  <a:lnTo>
                    <a:pt x="580034" y="404622"/>
                  </a:lnTo>
                  <a:lnTo>
                    <a:pt x="606018" y="372935"/>
                  </a:lnTo>
                  <a:lnTo>
                    <a:pt x="645998" y="360451"/>
                  </a:lnTo>
                  <a:lnTo>
                    <a:pt x="674039" y="366064"/>
                  </a:lnTo>
                  <a:lnTo>
                    <a:pt x="705815" y="391947"/>
                  </a:lnTo>
                  <a:lnTo>
                    <a:pt x="718426" y="431800"/>
                  </a:lnTo>
                  <a:lnTo>
                    <a:pt x="718426" y="438835"/>
                  </a:lnTo>
                  <a:lnTo>
                    <a:pt x="717524" y="441540"/>
                  </a:lnTo>
                  <a:lnTo>
                    <a:pt x="792251" y="441540"/>
                  </a:lnTo>
                  <a:lnTo>
                    <a:pt x="792251" y="360438"/>
                  </a:lnTo>
                  <a:lnTo>
                    <a:pt x="79226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44924" y="1778507"/>
              <a:ext cx="792480" cy="441959"/>
            </a:xfrm>
            <a:custGeom>
              <a:avLst/>
              <a:gdLst/>
              <a:ahLst/>
              <a:cxnLst/>
              <a:rect l="l" t="t" r="r" b="b"/>
              <a:pathLst>
                <a:path w="792479" h="441960">
                  <a:moveTo>
                    <a:pt x="0" y="0"/>
                  </a:moveTo>
                  <a:lnTo>
                    <a:pt x="0" y="441540"/>
                  </a:lnTo>
                  <a:lnTo>
                    <a:pt x="72923" y="441540"/>
                  </a:lnTo>
                  <a:lnTo>
                    <a:pt x="72923" y="438835"/>
                  </a:lnTo>
                  <a:lnTo>
                    <a:pt x="72021" y="435229"/>
                  </a:lnTo>
                  <a:lnTo>
                    <a:pt x="72021" y="432523"/>
                  </a:lnTo>
                  <a:lnTo>
                    <a:pt x="84289" y="392404"/>
                  </a:lnTo>
                  <a:lnTo>
                    <a:pt x="115823" y="366242"/>
                  </a:lnTo>
                  <a:lnTo>
                    <a:pt x="143649" y="360438"/>
                  </a:lnTo>
                  <a:lnTo>
                    <a:pt x="158165" y="361886"/>
                  </a:lnTo>
                  <a:lnTo>
                    <a:pt x="194627" y="381368"/>
                  </a:lnTo>
                  <a:lnTo>
                    <a:pt x="214477" y="417436"/>
                  </a:lnTo>
                  <a:lnTo>
                    <a:pt x="216065" y="435229"/>
                  </a:lnTo>
                  <a:lnTo>
                    <a:pt x="216065" y="438835"/>
                  </a:lnTo>
                  <a:lnTo>
                    <a:pt x="215176" y="441540"/>
                  </a:lnTo>
                  <a:lnTo>
                    <a:pt x="324104" y="441540"/>
                  </a:lnTo>
                  <a:lnTo>
                    <a:pt x="324104" y="438835"/>
                  </a:lnTo>
                  <a:lnTo>
                    <a:pt x="323202" y="435229"/>
                  </a:lnTo>
                  <a:lnTo>
                    <a:pt x="323202" y="432523"/>
                  </a:lnTo>
                  <a:lnTo>
                    <a:pt x="335470" y="392404"/>
                  </a:lnTo>
                  <a:lnTo>
                    <a:pt x="367004" y="366242"/>
                  </a:lnTo>
                  <a:lnTo>
                    <a:pt x="394830" y="360438"/>
                  </a:lnTo>
                  <a:lnTo>
                    <a:pt x="409346" y="361886"/>
                  </a:lnTo>
                  <a:lnTo>
                    <a:pt x="445808" y="381368"/>
                  </a:lnTo>
                  <a:lnTo>
                    <a:pt x="465658" y="417436"/>
                  </a:lnTo>
                  <a:lnTo>
                    <a:pt x="467258" y="435229"/>
                  </a:lnTo>
                  <a:lnTo>
                    <a:pt x="467258" y="438835"/>
                  </a:lnTo>
                  <a:lnTo>
                    <a:pt x="466356" y="441540"/>
                  </a:lnTo>
                  <a:lnTo>
                    <a:pt x="575284" y="441540"/>
                  </a:lnTo>
                  <a:lnTo>
                    <a:pt x="575284" y="438835"/>
                  </a:lnTo>
                  <a:lnTo>
                    <a:pt x="574395" y="435229"/>
                  </a:lnTo>
                  <a:lnTo>
                    <a:pt x="574395" y="432523"/>
                  </a:lnTo>
                  <a:lnTo>
                    <a:pt x="586651" y="392404"/>
                  </a:lnTo>
                  <a:lnTo>
                    <a:pt x="618185" y="366242"/>
                  </a:lnTo>
                  <a:lnTo>
                    <a:pt x="646010" y="360438"/>
                  </a:lnTo>
                  <a:lnTo>
                    <a:pt x="660527" y="361886"/>
                  </a:lnTo>
                  <a:lnTo>
                    <a:pt x="696988" y="381368"/>
                  </a:lnTo>
                  <a:lnTo>
                    <a:pt x="716838" y="417436"/>
                  </a:lnTo>
                  <a:lnTo>
                    <a:pt x="718439" y="435229"/>
                  </a:lnTo>
                  <a:lnTo>
                    <a:pt x="718439" y="438835"/>
                  </a:lnTo>
                  <a:lnTo>
                    <a:pt x="717537" y="441540"/>
                  </a:lnTo>
                  <a:lnTo>
                    <a:pt x="792264" y="441540"/>
                  </a:lnTo>
                  <a:lnTo>
                    <a:pt x="792264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26926" y="2489174"/>
            <a:ext cx="2410460" cy="139509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900" b="1" spc="-20" dirty="0">
                <a:latin typeface="Calibri"/>
                <a:cs typeface="Calibri"/>
              </a:rPr>
              <a:t>Knowledge </a:t>
            </a:r>
            <a:r>
              <a:rPr sz="1900" b="1" spc="-10" dirty="0">
                <a:latin typeface="Calibri"/>
                <a:cs typeface="Calibri"/>
              </a:rPr>
              <a:t>mobilization</a:t>
            </a:r>
            <a:endParaRPr sz="1900">
              <a:latin typeface="Calibri"/>
              <a:cs typeface="Calibri"/>
            </a:endParaRPr>
          </a:p>
          <a:p>
            <a:pPr marL="82550" marR="66040" algn="ctr">
              <a:lnSpc>
                <a:spcPct val="101099"/>
              </a:lnSpc>
              <a:spcBef>
                <a:spcPts val="940"/>
              </a:spcBef>
            </a:pPr>
            <a:r>
              <a:rPr sz="1800" i="1" dirty="0">
                <a:latin typeface="Calibri"/>
                <a:cs typeface="Calibri"/>
              </a:rPr>
              <a:t>Activities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connect</a:t>
            </a:r>
            <a:r>
              <a:rPr sz="1800" i="1" spc="-8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(eg. </a:t>
            </a:r>
            <a:r>
              <a:rPr sz="1800" i="1" spc="-10" dirty="0">
                <a:latin typeface="Calibri"/>
                <a:cs typeface="Calibri"/>
              </a:rPr>
              <a:t>outreach,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partnership </a:t>
            </a:r>
            <a:r>
              <a:rPr sz="1800" i="1" dirty="0">
                <a:latin typeface="Calibri"/>
                <a:cs typeface="Calibri"/>
              </a:rPr>
              <a:t>working,</a:t>
            </a:r>
            <a:r>
              <a:rPr sz="1800" i="1" spc="-10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media)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0440" y="1737360"/>
            <a:ext cx="691895" cy="69189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476943" y="2485964"/>
            <a:ext cx="2374900" cy="112395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135"/>
              </a:spcBef>
            </a:pPr>
            <a:r>
              <a:rPr sz="1900" b="1" spc="-20" dirty="0">
                <a:latin typeface="Calibri"/>
                <a:cs typeface="Calibri"/>
              </a:rPr>
              <a:t>Research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impact</a:t>
            </a:r>
            <a:endParaRPr sz="1900">
              <a:latin typeface="Calibri"/>
              <a:cs typeface="Calibri"/>
            </a:endParaRPr>
          </a:p>
          <a:p>
            <a:pPr marL="12700" marR="5080" indent="66040">
              <a:lnSpc>
                <a:spcPct val="101099"/>
              </a:lnSpc>
              <a:spcBef>
                <a:spcPts val="965"/>
              </a:spcBef>
            </a:pP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provable</a:t>
            </a:r>
            <a:r>
              <a:rPr sz="1800" i="1" spc="-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benefits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of </a:t>
            </a:r>
            <a:r>
              <a:rPr sz="1800" i="1" dirty="0">
                <a:latin typeface="Calibri"/>
                <a:cs typeface="Calibri"/>
              </a:rPr>
              <a:t>research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 the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real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world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898" rIns="0" bIns="0" rtlCol="0">
            <a:spAutoFit/>
          </a:bodyPr>
          <a:lstStyle/>
          <a:p>
            <a:pPr marL="3858260" marR="5080" indent="-2910840">
              <a:lnSpc>
                <a:spcPts val="3190"/>
              </a:lnSpc>
              <a:spcBef>
                <a:spcPts val="545"/>
              </a:spcBef>
            </a:pPr>
            <a:r>
              <a:rPr sz="3000" dirty="0">
                <a:latin typeface="Arial"/>
                <a:cs typeface="Arial"/>
              </a:rPr>
              <a:t>Outputs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vs.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knowledge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mobilization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vs. </a:t>
            </a:r>
            <a:r>
              <a:rPr sz="3000" spc="-10" dirty="0">
                <a:latin typeface="Arial"/>
                <a:cs typeface="Arial"/>
              </a:rPr>
              <a:t>impact</a:t>
            </a:r>
            <a:endParaRPr sz="3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6240" y="4245864"/>
            <a:ext cx="2627630" cy="2331720"/>
          </a:xfrm>
          <a:prstGeom prst="rect">
            <a:avLst/>
          </a:prstGeom>
          <a:solidFill>
            <a:srgbClr val="D9D9D9"/>
          </a:solidFill>
          <a:ln w="12191">
            <a:solidFill>
              <a:srgbClr val="385D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039"/>
              </a:lnSpc>
            </a:pP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measured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  <a:p>
            <a:pPr marL="324485" marR="31369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bibliometrics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(eg. </a:t>
            </a:r>
            <a:r>
              <a:rPr sz="1800" spc="-10" dirty="0">
                <a:latin typeface="Calibri"/>
                <a:cs typeface="Calibri"/>
              </a:rPr>
              <a:t>citations,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h-</a:t>
            </a:r>
            <a:r>
              <a:rPr sz="1800" dirty="0">
                <a:latin typeface="Calibri"/>
                <a:cs typeface="Calibri"/>
              </a:rPr>
              <a:t>index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etc)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scholarly attention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66103" y="4267200"/>
            <a:ext cx="2627630" cy="2331720"/>
          </a:xfrm>
          <a:custGeom>
            <a:avLst/>
            <a:gdLst/>
            <a:ahLst/>
            <a:cxnLst/>
            <a:rect l="l" t="t" r="r" b="b"/>
            <a:pathLst>
              <a:path w="2627629" h="2331720">
                <a:moveTo>
                  <a:pt x="0" y="0"/>
                </a:moveTo>
                <a:lnTo>
                  <a:pt x="2627376" y="0"/>
                </a:lnTo>
                <a:lnTo>
                  <a:pt x="2627376" y="2331720"/>
                </a:lnTo>
                <a:lnTo>
                  <a:pt x="0" y="233172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66103" y="4267200"/>
            <a:ext cx="2627630" cy="23317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39"/>
              </a:lnSpc>
            </a:pPr>
            <a:r>
              <a:rPr sz="1800" spc="-10" dirty="0">
                <a:latin typeface="Calibri"/>
                <a:cs typeface="Calibri"/>
              </a:rPr>
              <a:t>Qualitative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endParaRPr sz="1800">
              <a:latin typeface="Calibri"/>
              <a:cs typeface="Calibri"/>
            </a:endParaRPr>
          </a:p>
          <a:p>
            <a:pPr marL="281940" marR="26987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evidence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shows </a:t>
            </a:r>
            <a:r>
              <a:rPr sz="1800" dirty="0">
                <a:latin typeface="Calibri"/>
                <a:cs typeface="Calibri"/>
              </a:rPr>
              <a:t>real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world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49752" y="4245864"/>
            <a:ext cx="2627630" cy="2331720"/>
          </a:xfrm>
          <a:prstGeom prst="rect">
            <a:avLst/>
          </a:prstGeom>
          <a:solidFill>
            <a:srgbClr val="D9D9D9"/>
          </a:solidFill>
          <a:ln w="12192">
            <a:solidFill>
              <a:srgbClr val="385D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9"/>
              </a:lnSpc>
            </a:pPr>
            <a:r>
              <a:rPr sz="1800" spc="-10" dirty="0">
                <a:latin typeface="Calibri"/>
                <a:cs typeface="Calibri"/>
              </a:rPr>
              <a:t>Qualitative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endParaRPr sz="1800">
              <a:latin typeface="Calibri"/>
              <a:cs typeface="Calibri"/>
            </a:endParaRPr>
          </a:p>
          <a:p>
            <a:pPr marL="105410" marR="100330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demonstrations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activity </a:t>
            </a:r>
            <a:r>
              <a:rPr sz="1800" dirty="0">
                <a:latin typeface="Calibri"/>
                <a:cs typeface="Calibri"/>
              </a:rPr>
              <a:t>(eg.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retweets,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school </a:t>
            </a:r>
            <a:r>
              <a:rPr sz="1800" dirty="0">
                <a:latin typeface="Calibri"/>
                <a:cs typeface="Calibri"/>
              </a:rPr>
              <a:t>visits,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training given)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97152" y="3880103"/>
            <a:ext cx="228600" cy="372110"/>
            <a:chOff x="1597152" y="3880103"/>
            <a:chExt cx="228600" cy="372110"/>
          </a:xfrm>
        </p:grpSpPr>
        <p:sp>
          <p:nvSpPr>
            <p:cNvPr id="40" name="object 40"/>
            <p:cNvSpPr/>
            <p:nvPr/>
          </p:nvSpPr>
          <p:spPr>
            <a:xfrm>
              <a:off x="1603248" y="3886199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5" h="360045">
                  <a:moveTo>
                    <a:pt x="216408" y="252018"/>
                  </a:moveTo>
                  <a:lnTo>
                    <a:pt x="162306" y="252018"/>
                  </a:lnTo>
                  <a:lnTo>
                    <a:pt x="162306" y="0"/>
                  </a:lnTo>
                  <a:lnTo>
                    <a:pt x="54102" y="0"/>
                  </a:lnTo>
                  <a:lnTo>
                    <a:pt x="54102" y="252018"/>
                  </a:lnTo>
                  <a:lnTo>
                    <a:pt x="0" y="252018"/>
                  </a:lnTo>
                  <a:lnTo>
                    <a:pt x="108204" y="359664"/>
                  </a:lnTo>
                  <a:lnTo>
                    <a:pt x="216408" y="25201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03248" y="3886199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5" h="360045">
                  <a:moveTo>
                    <a:pt x="0" y="252018"/>
                  </a:moveTo>
                  <a:lnTo>
                    <a:pt x="54102" y="252018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252018"/>
                  </a:lnTo>
                  <a:lnTo>
                    <a:pt x="216408" y="252018"/>
                  </a:lnTo>
                  <a:lnTo>
                    <a:pt x="108204" y="359663"/>
                  </a:lnTo>
                  <a:lnTo>
                    <a:pt x="0" y="252018"/>
                  </a:lnTo>
                  <a:close/>
                </a:path>
              </a:pathLst>
            </a:custGeom>
            <a:ln w="1219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614671" y="3880103"/>
            <a:ext cx="228600" cy="372110"/>
            <a:chOff x="4614671" y="3880103"/>
            <a:chExt cx="228600" cy="372110"/>
          </a:xfrm>
        </p:grpSpPr>
        <p:sp>
          <p:nvSpPr>
            <p:cNvPr id="43" name="object 43"/>
            <p:cNvSpPr/>
            <p:nvPr/>
          </p:nvSpPr>
          <p:spPr>
            <a:xfrm>
              <a:off x="4620768" y="3886199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5" h="360045">
                  <a:moveTo>
                    <a:pt x="216408" y="252018"/>
                  </a:moveTo>
                  <a:lnTo>
                    <a:pt x="162306" y="252018"/>
                  </a:lnTo>
                  <a:lnTo>
                    <a:pt x="162306" y="0"/>
                  </a:lnTo>
                  <a:lnTo>
                    <a:pt x="54102" y="0"/>
                  </a:lnTo>
                  <a:lnTo>
                    <a:pt x="54102" y="252018"/>
                  </a:lnTo>
                  <a:lnTo>
                    <a:pt x="0" y="252018"/>
                  </a:lnTo>
                  <a:lnTo>
                    <a:pt x="108204" y="359664"/>
                  </a:lnTo>
                  <a:lnTo>
                    <a:pt x="216408" y="25201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20767" y="3886199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5" h="360045">
                  <a:moveTo>
                    <a:pt x="0" y="252018"/>
                  </a:moveTo>
                  <a:lnTo>
                    <a:pt x="54102" y="252018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252018"/>
                  </a:lnTo>
                  <a:lnTo>
                    <a:pt x="216408" y="252018"/>
                  </a:lnTo>
                  <a:lnTo>
                    <a:pt x="108204" y="359663"/>
                  </a:lnTo>
                  <a:lnTo>
                    <a:pt x="0" y="252018"/>
                  </a:lnTo>
                  <a:close/>
                </a:path>
              </a:pathLst>
            </a:custGeom>
            <a:ln w="1219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153911" y="1557526"/>
            <a:ext cx="1576070" cy="3736340"/>
            <a:chOff x="6153911" y="1557526"/>
            <a:chExt cx="1576070" cy="3736340"/>
          </a:xfrm>
        </p:grpSpPr>
        <p:sp>
          <p:nvSpPr>
            <p:cNvPr id="46" name="object 46"/>
            <p:cNvSpPr/>
            <p:nvPr/>
          </p:nvSpPr>
          <p:spPr>
            <a:xfrm>
              <a:off x="7507224" y="3877055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4" h="360045">
                  <a:moveTo>
                    <a:pt x="216408" y="252018"/>
                  </a:moveTo>
                  <a:lnTo>
                    <a:pt x="162306" y="252018"/>
                  </a:lnTo>
                  <a:lnTo>
                    <a:pt x="162306" y="0"/>
                  </a:lnTo>
                  <a:lnTo>
                    <a:pt x="54102" y="0"/>
                  </a:lnTo>
                  <a:lnTo>
                    <a:pt x="54102" y="252018"/>
                  </a:lnTo>
                  <a:lnTo>
                    <a:pt x="0" y="252018"/>
                  </a:lnTo>
                  <a:lnTo>
                    <a:pt x="108204" y="359664"/>
                  </a:lnTo>
                  <a:lnTo>
                    <a:pt x="216408" y="25201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07223" y="3877056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4" h="360045">
                  <a:moveTo>
                    <a:pt x="0" y="252018"/>
                  </a:moveTo>
                  <a:lnTo>
                    <a:pt x="54102" y="252018"/>
                  </a:lnTo>
                  <a:lnTo>
                    <a:pt x="54102" y="0"/>
                  </a:lnTo>
                  <a:lnTo>
                    <a:pt x="162306" y="0"/>
                  </a:lnTo>
                  <a:lnTo>
                    <a:pt x="162306" y="252018"/>
                  </a:lnTo>
                  <a:lnTo>
                    <a:pt x="216408" y="252018"/>
                  </a:lnTo>
                  <a:lnTo>
                    <a:pt x="108204" y="359664"/>
                  </a:lnTo>
                  <a:lnTo>
                    <a:pt x="0" y="252018"/>
                  </a:lnTo>
                  <a:close/>
                </a:path>
              </a:pathLst>
            </a:custGeom>
            <a:ln w="1219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56959" y="1557526"/>
              <a:ext cx="0" cy="3736340"/>
            </a:xfrm>
            <a:custGeom>
              <a:avLst/>
              <a:gdLst/>
              <a:ahLst/>
              <a:cxnLst/>
              <a:rect l="l" t="t" r="r" b="b"/>
              <a:pathLst>
                <a:path h="3736340">
                  <a:moveTo>
                    <a:pt x="0" y="373630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4F81B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3203448" y="1557526"/>
            <a:ext cx="0" cy="3736340"/>
          </a:xfrm>
          <a:custGeom>
            <a:avLst/>
            <a:gdLst/>
            <a:ahLst/>
            <a:cxnLst/>
            <a:rect l="l" t="t" r="r" b="b"/>
            <a:pathLst>
              <a:path h="3736340">
                <a:moveTo>
                  <a:pt x="0" y="3736301"/>
                </a:moveTo>
                <a:lnTo>
                  <a:pt x="0" y="0"/>
                </a:lnTo>
              </a:path>
            </a:pathLst>
          </a:custGeom>
          <a:ln w="6096">
            <a:solidFill>
              <a:srgbClr val="4F81B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027045" cy="6858000"/>
            <a:chOff x="0" y="0"/>
            <a:chExt cx="30270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026663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55591"/>
              <a:ext cx="3026663" cy="25024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33272"/>
              <a:ext cx="2599943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026663" cy="6848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8869" y="2413648"/>
            <a:ext cx="1803400" cy="15259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28600" marR="5080" indent="-216535" algn="r">
              <a:lnSpc>
                <a:spcPct val="90600"/>
              </a:lnSpc>
              <a:spcBef>
                <a:spcPts val="495"/>
              </a:spcBef>
            </a:pPr>
            <a:r>
              <a:rPr sz="3500" b="1" spc="-10" dirty="0">
                <a:solidFill>
                  <a:srgbClr val="FFFFFF"/>
                </a:solidFill>
                <a:latin typeface="Calibri"/>
                <a:cs typeface="Calibri"/>
              </a:rPr>
              <a:t>Drivers</a:t>
            </a:r>
            <a:r>
              <a:rPr sz="35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500" b="1" spc="-35" dirty="0">
                <a:solidFill>
                  <a:srgbClr val="FFFFFF"/>
                </a:solidFill>
                <a:latin typeface="Calibri"/>
                <a:cs typeface="Calibri"/>
              </a:rPr>
              <a:t>research </a:t>
            </a:r>
            <a:r>
              <a:rPr sz="3500" b="1" spc="-1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2079" y="623835"/>
            <a:ext cx="4639310" cy="404304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565"/>
              </a:spcBef>
              <a:buChar char="•"/>
              <a:tabLst>
                <a:tab pos="240029" algn="l"/>
              </a:tabLst>
            </a:pPr>
            <a:r>
              <a:rPr sz="2400" spc="-10" dirty="0">
                <a:latin typeface="Arial MT"/>
                <a:cs typeface="Arial MT"/>
              </a:rPr>
              <a:t>Funders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460"/>
              </a:spcBef>
              <a:buChar char="•"/>
              <a:tabLst>
                <a:tab pos="240029" algn="l"/>
              </a:tabLst>
            </a:pPr>
            <a:r>
              <a:rPr sz="2400" spc="-10" dirty="0">
                <a:latin typeface="Arial MT"/>
                <a:cs typeface="Arial MT"/>
              </a:rPr>
              <a:t>Assessment</a:t>
            </a:r>
            <a:endParaRPr sz="2400">
              <a:latin typeface="Arial MT"/>
              <a:cs typeface="Arial MT"/>
            </a:endParaRPr>
          </a:p>
          <a:p>
            <a:pPr marL="240029" marR="5080" indent="-227329" algn="just">
              <a:lnSpc>
                <a:spcPts val="2590"/>
              </a:lnSpc>
              <a:spcBef>
                <a:spcPts val="165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Wider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missions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(eg.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Sustainable 	</a:t>
            </a:r>
            <a:r>
              <a:rPr sz="2400" dirty="0">
                <a:latin typeface="Arial MT"/>
                <a:cs typeface="Arial MT"/>
              </a:rPr>
              <a:t>Development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Goals;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institutional 	</a:t>
            </a:r>
            <a:r>
              <a:rPr sz="2400" dirty="0">
                <a:latin typeface="Arial MT"/>
                <a:cs typeface="Arial MT"/>
              </a:rPr>
              <a:t>missions;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charities)</a:t>
            </a:r>
            <a:endParaRPr sz="2400">
              <a:latin typeface="Arial MT"/>
              <a:cs typeface="Arial MT"/>
            </a:endParaRPr>
          </a:p>
          <a:p>
            <a:pPr marL="240029" indent="-227329" algn="just">
              <a:lnSpc>
                <a:spcPct val="100000"/>
              </a:lnSpc>
              <a:spcBef>
                <a:spcPts val="126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Individual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experience</a:t>
            </a:r>
            <a:endParaRPr sz="2400">
              <a:latin typeface="Arial MT"/>
              <a:cs typeface="Arial MT"/>
            </a:endParaRPr>
          </a:p>
          <a:p>
            <a:pPr marL="240029" marR="257810" indent="-227329">
              <a:lnSpc>
                <a:spcPts val="2590"/>
              </a:lnSpc>
              <a:spcBef>
                <a:spcPts val="165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Personal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drives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around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social 	</a:t>
            </a:r>
            <a:r>
              <a:rPr sz="2400" dirty="0">
                <a:latin typeface="Arial MT"/>
                <a:cs typeface="Arial MT"/>
              </a:rPr>
              <a:t>justice,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animal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welfare,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climate 	</a:t>
            </a:r>
            <a:r>
              <a:rPr sz="2400" dirty="0">
                <a:latin typeface="Arial MT"/>
                <a:cs typeface="Arial MT"/>
              </a:rPr>
              <a:t>change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(etc)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2079" y="5292760"/>
            <a:ext cx="50031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Drivers</a:t>
            </a:r>
            <a:r>
              <a:rPr sz="2400" spc="-30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can</a:t>
            </a:r>
            <a:r>
              <a:rPr sz="2400" spc="-10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shape</a:t>
            </a:r>
            <a:r>
              <a:rPr sz="2400" spc="-14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eligibility</a:t>
            </a:r>
            <a:r>
              <a:rPr sz="2400" spc="-50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066FF"/>
                </a:solidFill>
                <a:latin typeface="Arial MT"/>
                <a:cs typeface="Arial MT"/>
              </a:rPr>
              <a:t>and </a:t>
            </a:r>
            <a:r>
              <a:rPr sz="2400" spc="-10" dirty="0">
                <a:solidFill>
                  <a:srgbClr val="0066FF"/>
                </a:solidFill>
                <a:latin typeface="Arial MT"/>
                <a:cs typeface="Arial MT"/>
              </a:rPr>
              <a:t>expectations</a:t>
            </a:r>
            <a:r>
              <a:rPr sz="2400" spc="-5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on</a:t>
            </a:r>
            <a:r>
              <a:rPr sz="2400" spc="-70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scope,</a:t>
            </a:r>
            <a:r>
              <a:rPr sz="2400" spc="-7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size</a:t>
            </a:r>
            <a:r>
              <a:rPr sz="2400" spc="-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66FF"/>
                </a:solidFill>
                <a:latin typeface="Arial MT"/>
                <a:cs typeface="Arial MT"/>
              </a:rPr>
              <a:t>and</a:t>
            </a:r>
            <a:r>
              <a:rPr sz="2400" spc="-65" dirty="0">
                <a:solidFill>
                  <a:srgbClr val="0066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066FF"/>
                </a:solidFill>
                <a:latin typeface="Arial MT"/>
                <a:cs typeface="Arial MT"/>
              </a:rPr>
              <a:t>type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855" cy="13411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93974" y="6073482"/>
            <a:ext cx="18224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0" dirty="0">
                <a:solidFill>
                  <a:srgbClr val="F4F7EF"/>
                </a:solidFill>
                <a:latin typeface="Times New Roman"/>
                <a:cs typeface="Times New Roman"/>
              </a:rPr>
              <a:t>-</a:t>
            </a:r>
            <a:endParaRPr sz="3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80289"/>
            <a:ext cx="9134829" cy="5297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6013703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7691" y="3654425"/>
            <a:ext cx="1823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0" dirty="0">
                <a:solidFill>
                  <a:srgbClr val="002C5E"/>
                </a:solidFill>
                <a:latin typeface="Calibri Light"/>
                <a:cs typeface="Calibri Light"/>
              </a:rPr>
              <a:t>WHY?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1411457"/>
            <a:ext cx="248094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0" spc="-135" dirty="0">
                <a:solidFill>
                  <a:srgbClr val="002C5E"/>
                </a:solidFill>
                <a:latin typeface="Calibri Light"/>
                <a:cs typeface="Calibri Light"/>
              </a:rPr>
              <a:t>What’s</a:t>
            </a:r>
            <a:r>
              <a:rPr sz="3200" b="0" spc="-204" dirty="0">
                <a:solidFill>
                  <a:srgbClr val="002C5E"/>
                </a:solidFill>
                <a:latin typeface="Calibri Light"/>
                <a:cs typeface="Calibri Light"/>
              </a:rPr>
              <a:t> </a:t>
            </a:r>
            <a:r>
              <a:rPr sz="3200" b="0" spc="-110" dirty="0">
                <a:solidFill>
                  <a:srgbClr val="002C5E"/>
                </a:solidFill>
                <a:latin typeface="Calibri Light"/>
                <a:cs typeface="Calibri Light"/>
              </a:rPr>
              <a:t>needed? Who</a:t>
            </a:r>
            <a:r>
              <a:rPr sz="3200" b="0" spc="-190" dirty="0">
                <a:solidFill>
                  <a:srgbClr val="002C5E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002C5E"/>
                </a:solidFill>
                <a:latin typeface="Calibri Light"/>
                <a:cs typeface="Calibri Light"/>
              </a:rPr>
              <a:t>says?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2386811"/>
            <a:ext cx="267652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35" dirty="0">
                <a:solidFill>
                  <a:srgbClr val="002C5E"/>
                </a:solidFill>
                <a:latin typeface="Calibri Light"/>
                <a:cs typeface="Calibri Light"/>
              </a:rPr>
              <a:t>What’s</a:t>
            </a:r>
            <a:r>
              <a:rPr sz="3200" spc="-204" dirty="0">
                <a:solidFill>
                  <a:srgbClr val="002C5E"/>
                </a:solidFill>
                <a:latin typeface="Calibri Light"/>
                <a:cs typeface="Calibri Light"/>
              </a:rPr>
              <a:t> </a:t>
            </a:r>
            <a:r>
              <a:rPr sz="3200" spc="-114" dirty="0">
                <a:solidFill>
                  <a:srgbClr val="002C5E"/>
                </a:solidFill>
                <a:latin typeface="Calibri Light"/>
                <a:cs typeface="Calibri Light"/>
              </a:rPr>
              <a:t>assumed? </a:t>
            </a:r>
            <a:r>
              <a:rPr sz="3200" spc="-10" dirty="0">
                <a:solidFill>
                  <a:srgbClr val="002C5E"/>
                </a:solidFill>
                <a:latin typeface="Calibri Light"/>
                <a:cs typeface="Calibri Light"/>
              </a:rPr>
              <a:t>Ethics?</a:t>
            </a:r>
            <a:endParaRPr sz="3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80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738" y="363781"/>
            <a:ext cx="29883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latin typeface="Arial"/>
                <a:cs typeface="Arial"/>
              </a:rPr>
              <a:t>W</a:t>
            </a:r>
            <a:r>
              <a:rPr sz="6600" spc="15" dirty="0">
                <a:latin typeface="Arial"/>
                <a:cs typeface="Arial"/>
              </a:rPr>
              <a:t>H</a:t>
            </a:r>
            <a:r>
              <a:rPr sz="6600" spc="-495" dirty="0">
                <a:latin typeface="Arial"/>
                <a:cs typeface="Arial"/>
              </a:rPr>
              <a:t>A</a:t>
            </a:r>
            <a:r>
              <a:rPr sz="6600" spc="5" dirty="0">
                <a:latin typeface="Arial"/>
                <a:cs typeface="Arial"/>
              </a:rPr>
              <a:t>T?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190" y="1392682"/>
            <a:ext cx="7998459" cy="4938395"/>
            <a:chOff x="536190" y="1392682"/>
            <a:chExt cx="7998459" cy="4938395"/>
          </a:xfrm>
        </p:grpSpPr>
        <p:sp>
          <p:nvSpPr>
            <p:cNvPr id="5" name="object 5"/>
            <p:cNvSpPr/>
            <p:nvPr/>
          </p:nvSpPr>
          <p:spPr>
            <a:xfrm>
              <a:off x="542540" y="1399032"/>
              <a:ext cx="1036319" cy="4925695"/>
            </a:xfrm>
            <a:custGeom>
              <a:avLst/>
              <a:gdLst/>
              <a:ahLst/>
              <a:cxnLst/>
              <a:rect l="l" t="t" r="r" b="b"/>
              <a:pathLst>
                <a:path w="1036319" h="4925695">
                  <a:moveTo>
                    <a:pt x="15278" y="0"/>
                  </a:moveTo>
                  <a:lnTo>
                    <a:pt x="209194" y="210134"/>
                  </a:lnTo>
                  <a:lnTo>
                    <a:pt x="382689" y="431685"/>
                  </a:lnTo>
                  <a:lnTo>
                    <a:pt x="535774" y="663371"/>
                  </a:lnTo>
                  <a:lnTo>
                    <a:pt x="668451" y="903935"/>
                  </a:lnTo>
                  <a:lnTo>
                    <a:pt x="780719" y="1152093"/>
                  </a:lnTo>
                  <a:lnTo>
                    <a:pt x="872566" y="1406601"/>
                  </a:lnTo>
                  <a:lnTo>
                    <a:pt x="944003" y="1666176"/>
                  </a:lnTo>
                  <a:lnTo>
                    <a:pt x="995032" y="1929549"/>
                  </a:lnTo>
                  <a:lnTo>
                    <a:pt x="1025652" y="2195461"/>
                  </a:lnTo>
                  <a:lnTo>
                    <a:pt x="1035862" y="2462644"/>
                  </a:lnTo>
                  <a:lnTo>
                    <a:pt x="1025652" y="2729826"/>
                  </a:lnTo>
                  <a:lnTo>
                    <a:pt x="995032" y="2995726"/>
                  </a:lnTo>
                  <a:lnTo>
                    <a:pt x="944003" y="3259112"/>
                  </a:lnTo>
                  <a:lnTo>
                    <a:pt x="872566" y="3518674"/>
                  </a:lnTo>
                  <a:lnTo>
                    <a:pt x="780719" y="3773182"/>
                  </a:lnTo>
                  <a:lnTo>
                    <a:pt x="668451" y="4021353"/>
                  </a:lnTo>
                  <a:lnTo>
                    <a:pt x="535774" y="4261904"/>
                  </a:lnTo>
                  <a:lnTo>
                    <a:pt x="382689" y="4493590"/>
                  </a:lnTo>
                  <a:lnTo>
                    <a:pt x="209194" y="4715141"/>
                  </a:lnTo>
                  <a:lnTo>
                    <a:pt x="15278" y="4925275"/>
                  </a:lnTo>
                  <a:lnTo>
                    <a:pt x="0" y="4910010"/>
                  </a:lnTo>
                  <a:lnTo>
                    <a:pt x="192709" y="4701171"/>
                  </a:lnTo>
                  <a:lnTo>
                    <a:pt x="365137" y="4481004"/>
                  </a:lnTo>
                  <a:lnTo>
                    <a:pt x="517271" y="4250753"/>
                  </a:lnTo>
                  <a:lnTo>
                    <a:pt x="649122" y="4011676"/>
                  </a:lnTo>
                  <a:lnTo>
                    <a:pt x="760691" y="3765054"/>
                  </a:lnTo>
                  <a:lnTo>
                    <a:pt x="851979" y="3512134"/>
                  </a:lnTo>
                  <a:lnTo>
                    <a:pt x="922972" y="3254159"/>
                  </a:lnTo>
                  <a:lnTo>
                    <a:pt x="973683" y="2992424"/>
                  </a:lnTo>
                  <a:lnTo>
                    <a:pt x="1004112" y="2728163"/>
                  </a:lnTo>
                  <a:lnTo>
                    <a:pt x="1014260" y="2462631"/>
                  </a:lnTo>
                  <a:lnTo>
                    <a:pt x="1004112" y="2197112"/>
                  </a:lnTo>
                  <a:lnTo>
                    <a:pt x="973683" y="1932851"/>
                  </a:lnTo>
                  <a:lnTo>
                    <a:pt x="922972" y="1671104"/>
                  </a:lnTo>
                  <a:lnTo>
                    <a:pt x="851979" y="1413141"/>
                  </a:lnTo>
                  <a:lnTo>
                    <a:pt x="760691" y="1160221"/>
                  </a:lnTo>
                  <a:lnTo>
                    <a:pt x="649122" y="913599"/>
                  </a:lnTo>
                  <a:lnTo>
                    <a:pt x="517271" y="674522"/>
                  </a:lnTo>
                  <a:lnTo>
                    <a:pt x="365137" y="444271"/>
                  </a:lnTo>
                  <a:lnTo>
                    <a:pt x="192709" y="224104"/>
                  </a:lnTo>
                  <a:lnTo>
                    <a:pt x="0" y="15265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0020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0976" y="1600200"/>
              <a:ext cx="7577455" cy="643255"/>
            </a:xfrm>
            <a:custGeom>
              <a:avLst/>
              <a:gdLst/>
              <a:ahLst/>
              <a:cxnLst/>
              <a:rect l="l" t="t" r="r" b="b"/>
              <a:pathLst>
                <a:path w="7577455" h="643255">
                  <a:moveTo>
                    <a:pt x="7577328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7577328" y="643127"/>
                  </a:lnTo>
                  <a:lnTo>
                    <a:pt x="7577328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0976" y="1600200"/>
              <a:ext cx="7577455" cy="643255"/>
            </a:xfrm>
            <a:custGeom>
              <a:avLst/>
              <a:gdLst/>
              <a:ahLst/>
              <a:cxnLst/>
              <a:rect l="l" t="t" r="r" b="b"/>
              <a:pathLst>
                <a:path w="7577455" h="643255">
                  <a:moveTo>
                    <a:pt x="0" y="0"/>
                  </a:moveTo>
                  <a:lnTo>
                    <a:pt x="7577328" y="0"/>
                  </a:lnTo>
                  <a:lnTo>
                    <a:pt x="7577328" y="643127"/>
                  </a:lnTo>
                  <a:lnTo>
                    <a:pt x="0" y="6431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39" y="1517904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19">
                  <a:moveTo>
                    <a:pt x="403859" y="0"/>
                  </a:moveTo>
                  <a:lnTo>
                    <a:pt x="338353" y="5283"/>
                  </a:lnTo>
                  <a:lnTo>
                    <a:pt x="276212" y="20586"/>
                  </a:lnTo>
                  <a:lnTo>
                    <a:pt x="218262" y="45072"/>
                  </a:lnTo>
                  <a:lnTo>
                    <a:pt x="165341" y="77914"/>
                  </a:lnTo>
                  <a:lnTo>
                    <a:pt x="118287" y="118287"/>
                  </a:lnTo>
                  <a:lnTo>
                    <a:pt x="77927" y="165341"/>
                  </a:lnTo>
                  <a:lnTo>
                    <a:pt x="45072" y="218262"/>
                  </a:lnTo>
                  <a:lnTo>
                    <a:pt x="20586" y="276212"/>
                  </a:lnTo>
                  <a:lnTo>
                    <a:pt x="5283" y="338353"/>
                  </a:lnTo>
                  <a:lnTo>
                    <a:pt x="0" y="403860"/>
                  </a:lnTo>
                  <a:lnTo>
                    <a:pt x="1333" y="436981"/>
                  </a:lnTo>
                  <a:lnTo>
                    <a:pt x="11734" y="500913"/>
                  </a:lnTo>
                  <a:lnTo>
                    <a:pt x="31737" y="561060"/>
                  </a:lnTo>
                  <a:lnTo>
                    <a:pt x="60502" y="616597"/>
                  </a:lnTo>
                  <a:lnTo>
                    <a:pt x="97218" y="666686"/>
                  </a:lnTo>
                  <a:lnTo>
                    <a:pt x="141033" y="710501"/>
                  </a:lnTo>
                  <a:lnTo>
                    <a:pt x="191122" y="747217"/>
                  </a:lnTo>
                  <a:lnTo>
                    <a:pt x="246659" y="775982"/>
                  </a:lnTo>
                  <a:lnTo>
                    <a:pt x="306806" y="795985"/>
                  </a:lnTo>
                  <a:lnTo>
                    <a:pt x="370738" y="806386"/>
                  </a:lnTo>
                  <a:lnTo>
                    <a:pt x="403859" y="807720"/>
                  </a:lnTo>
                  <a:lnTo>
                    <a:pt x="436981" y="806386"/>
                  </a:lnTo>
                  <a:lnTo>
                    <a:pt x="500913" y="795985"/>
                  </a:lnTo>
                  <a:lnTo>
                    <a:pt x="561060" y="775982"/>
                  </a:lnTo>
                  <a:lnTo>
                    <a:pt x="616597" y="747217"/>
                  </a:lnTo>
                  <a:lnTo>
                    <a:pt x="666686" y="710501"/>
                  </a:lnTo>
                  <a:lnTo>
                    <a:pt x="710501" y="666686"/>
                  </a:lnTo>
                  <a:lnTo>
                    <a:pt x="747217" y="616597"/>
                  </a:lnTo>
                  <a:lnTo>
                    <a:pt x="775982" y="561060"/>
                  </a:lnTo>
                  <a:lnTo>
                    <a:pt x="795985" y="500913"/>
                  </a:lnTo>
                  <a:lnTo>
                    <a:pt x="806386" y="436981"/>
                  </a:lnTo>
                  <a:lnTo>
                    <a:pt x="807719" y="403860"/>
                  </a:lnTo>
                  <a:lnTo>
                    <a:pt x="806386" y="370738"/>
                  </a:lnTo>
                  <a:lnTo>
                    <a:pt x="795985" y="306806"/>
                  </a:lnTo>
                  <a:lnTo>
                    <a:pt x="775982" y="246659"/>
                  </a:lnTo>
                  <a:lnTo>
                    <a:pt x="747217" y="191122"/>
                  </a:lnTo>
                  <a:lnTo>
                    <a:pt x="710501" y="141033"/>
                  </a:lnTo>
                  <a:lnTo>
                    <a:pt x="666686" y="97218"/>
                  </a:lnTo>
                  <a:lnTo>
                    <a:pt x="616597" y="60502"/>
                  </a:lnTo>
                  <a:lnTo>
                    <a:pt x="561060" y="31737"/>
                  </a:lnTo>
                  <a:lnTo>
                    <a:pt x="500913" y="11734"/>
                  </a:lnTo>
                  <a:lnTo>
                    <a:pt x="436981" y="133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39" y="1517904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19">
                  <a:moveTo>
                    <a:pt x="0" y="403860"/>
                  </a:moveTo>
                  <a:lnTo>
                    <a:pt x="5283" y="338353"/>
                  </a:lnTo>
                  <a:lnTo>
                    <a:pt x="20586" y="276212"/>
                  </a:lnTo>
                  <a:lnTo>
                    <a:pt x="45072" y="218262"/>
                  </a:lnTo>
                  <a:lnTo>
                    <a:pt x="77927" y="165341"/>
                  </a:lnTo>
                  <a:lnTo>
                    <a:pt x="118287" y="118287"/>
                  </a:lnTo>
                  <a:lnTo>
                    <a:pt x="165341" y="77914"/>
                  </a:lnTo>
                  <a:lnTo>
                    <a:pt x="218262" y="45072"/>
                  </a:lnTo>
                  <a:lnTo>
                    <a:pt x="276212" y="20586"/>
                  </a:lnTo>
                  <a:lnTo>
                    <a:pt x="338353" y="5283"/>
                  </a:lnTo>
                  <a:lnTo>
                    <a:pt x="403860" y="0"/>
                  </a:lnTo>
                  <a:lnTo>
                    <a:pt x="436981" y="1333"/>
                  </a:lnTo>
                  <a:lnTo>
                    <a:pt x="500913" y="11734"/>
                  </a:lnTo>
                  <a:lnTo>
                    <a:pt x="561060" y="31737"/>
                  </a:lnTo>
                  <a:lnTo>
                    <a:pt x="616597" y="60502"/>
                  </a:lnTo>
                  <a:lnTo>
                    <a:pt x="666686" y="97218"/>
                  </a:lnTo>
                  <a:lnTo>
                    <a:pt x="710501" y="141033"/>
                  </a:lnTo>
                  <a:lnTo>
                    <a:pt x="747217" y="191122"/>
                  </a:lnTo>
                  <a:lnTo>
                    <a:pt x="775982" y="246659"/>
                  </a:lnTo>
                  <a:lnTo>
                    <a:pt x="795985" y="306806"/>
                  </a:lnTo>
                  <a:lnTo>
                    <a:pt x="806386" y="370738"/>
                  </a:lnTo>
                  <a:lnTo>
                    <a:pt x="807720" y="403860"/>
                  </a:lnTo>
                  <a:lnTo>
                    <a:pt x="806386" y="436981"/>
                  </a:lnTo>
                  <a:lnTo>
                    <a:pt x="795985" y="500913"/>
                  </a:lnTo>
                  <a:lnTo>
                    <a:pt x="775982" y="561060"/>
                  </a:lnTo>
                  <a:lnTo>
                    <a:pt x="747217" y="616597"/>
                  </a:lnTo>
                  <a:lnTo>
                    <a:pt x="710501" y="666686"/>
                  </a:lnTo>
                  <a:lnTo>
                    <a:pt x="666686" y="710501"/>
                  </a:lnTo>
                  <a:lnTo>
                    <a:pt x="616597" y="747217"/>
                  </a:lnTo>
                  <a:lnTo>
                    <a:pt x="561060" y="775982"/>
                  </a:lnTo>
                  <a:lnTo>
                    <a:pt x="500913" y="795985"/>
                  </a:lnTo>
                  <a:lnTo>
                    <a:pt x="436981" y="806386"/>
                  </a:lnTo>
                  <a:lnTo>
                    <a:pt x="403860" y="807720"/>
                  </a:lnTo>
                  <a:lnTo>
                    <a:pt x="370738" y="806386"/>
                  </a:lnTo>
                  <a:lnTo>
                    <a:pt x="306806" y="795985"/>
                  </a:lnTo>
                  <a:lnTo>
                    <a:pt x="246659" y="775982"/>
                  </a:lnTo>
                  <a:lnTo>
                    <a:pt x="191122" y="747217"/>
                  </a:lnTo>
                  <a:lnTo>
                    <a:pt x="141033" y="710501"/>
                  </a:lnTo>
                  <a:lnTo>
                    <a:pt x="97218" y="666686"/>
                  </a:lnTo>
                  <a:lnTo>
                    <a:pt x="60502" y="616597"/>
                  </a:lnTo>
                  <a:lnTo>
                    <a:pt x="31737" y="561060"/>
                  </a:lnTo>
                  <a:lnTo>
                    <a:pt x="11734" y="500913"/>
                  </a:lnTo>
                  <a:lnTo>
                    <a:pt x="1333" y="436981"/>
                  </a:lnTo>
                  <a:lnTo>
                    <a:pt x="0" y="403860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7320" y="2569464"/>
              <a:ext cx="7111365" cy="646430"/>
            </a:xfrm>
            <a:custGeom>
              <a:avLst/>
              <a:gdLst/>
              <a:ahLst/>
              <a:cxnLst/>
              <a:rect l="l" t="t" r="r" b="b"/>
              <a:pathLst>
                <a:path w="7111365" h="646430">
                  <a:moveTo>
                    <a:pt x="7110983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110983" y="646176"/>
                  </a:lnTo>
                  <a:lnTo>
                    <a:pt x="7110983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7320" y="2569464"/>
              <a:ext cx="7111365" cy="646430"/>
            </a:xfrm>
            <a:custGeom>
              <a:avLst/>
              <a:gdLst/>
              <a:ahLst/>
              <a:cxnLst/>
              <a:rect l="l" t="t" r="r" b="b"/>
              <a:pathLst>
                <a:path w="7111365" h="646430">
                  <a:moveTo>
                    <a:pt x="0" y="0"/>
                  </a:moveTo>
                  <a:lnTo>
                    <a:pt x="7110983" y="0"/>
                  </a:lnTo>
                  <a:lnTo>
                    <a:pt x="7110983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1936" y="2487168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403859" y="0"/>
                  </a:moveTo>
                  <a:lnTo>
                    <a:pt x="338353" y="5283"/>
                  </a:lnTo>
                  <a:lnTo>
                    <a:pt x="276212" y="20586"/>
                  </a:lnTo>
                  <a:lnTo>
                    <a:pt x="218262" y="45072"/>
                  </a:lnTo>
                  <a:lnTo>
                    <a:pt x="165341" y="77914"/>
                  </a:lnTo>
                  <a:lnTo>
                    <a:pt x="118287" y="118287"/>
                  </a:lnTo>
                  <a:lnTo>
                    <a:pt x="77914" y="165341"/>
                  </a:lnTo>
                  <a:lnTo>
                    <a:pt x="45072" y="218262"/>
                  </a:lnTo>
                  <a:lnTo>
                    <a:pt x="20586" y="276212"/>
                  </a:lnTo>
                  <a:lnTo>
                    <a:pt x="5283" y="338353"/>
                  </a:lnTo>
                  <a:lnTo>
                    <a:pt x="0" y="403860"/>
                  </a:lnTo>
                  <a:lnTo>
                    <a:pt x="1333" y="436981"/>
                  </a:lnTo>
                  <a:lnTo>
                    <a:pt x="11734" y="500913"/>
                  </a:lnTo>
                  <a:lnTo>
                    <a:pt x="31737" y="561060"/>
                  </a:lnTo>
                  <a:lnTo>
                    <a:pt x="60502" y="616597"/>
                  </a:lnTo>
                  <a:lnTo>
                    <a:pt x="97218" y="666686"/>
                  </a:lnTo>
                  <a:lnTo>
                    <a:pt x="141033" y="710501"/>
                  </a:lnTo>
                  <a:lnTo>
                    <a:pt x="191122" y="747217"/>
                  </a:lnTo>
                  <a:lnTo>
                    <a:pt x="246659" y="775982"/>
                  </a:lnTo>
                  <a:lnTo>
                    <a:pt x="306806" y="795985"/>
                  </a:lnTo>
                  <a:lnTo>
                    <a:pt x="370738" y="806386"/>
                  </a:lnTo>
                  <a:lnTo>
                    <a:pt x="403859" y="807720"/>
                  </a:lnTo>
                  <a:lnTo>
                    <a:pt x="436981" y="806386"/>
                  </a:lnTo>
                  <a:lnTo>
                    <a:pt x="500913" y="795985"/>
                  </a:lnTo>
                  <a:lnTo>
                    <a:pt x="561060" y="775982"/>
                  </a:lnTo>
                  <a:lnTo>
                    <a:pt x="616597" y="747217"/>
                  </a:lnTo>
                  <a:lnTo>
                    <a:pt x="666686" y="710501"/>
                  </a:lnTo>
                  <a:lnTo>
                    <a:pt x="710501" y="666686"/>
                  </a:lnTo>
                  <a:lnTo>
                    <a:pt x="747217" y="616597"/>
                  </a:lnTo>
                  <a:lnTo>
                    <a:pt x="775982" y="561060"/>
                  </a:lnTo>
                  <a:lnTo>
                    <a:pt x="795985" y="500913"/>
                  </a:lnTo>
                  <a:lnTo>
                    <a:pt x="806386" y="436981"/>
                  </a:lnTo>
                  <a:lnTo>
                    <a:pt x="807719" y="403860"/>
                  </a:lnTo>
                  <a:lnTo>
                    <a:pt x="806386" y="370738"/>
                  </a:lnTo>
                  <a:lnTo>
                    <a:pt x="795985" y="306806"/>
                  </a:lnTo>
                  <a:lnTo>
                    <a:pt x="775982" y="246659"/>
                  </a:lnTo>
                  <a:lnTo>
                    <a:pt x="747217" y="191122"/>
                  </a:lnTo>
                  <a:lnTo>
                    <a:pt x="710501" y="141033"/>
                  </a:lnTo>
                  <a:lnTo>
                    <a:pt x="666686" y="97218"/>
                  </a:lnTo>
                  <a:lnTo>
                    <a:pt x="616597" y="60502"/>
                  </a:lnTo>
                  <a:lnTo>
                    <a:pt x="561060" y="31737"/>
                  </a:lnTo>
                  <a:lnTo>
                    <a:pt x="500913" y="11734"/>
                  </a:lnTo>
                  <a:lnTo>
                    <a:pt x="436981" y="133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1936" y="2487168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0" y="403860"/>
                  </a:moveTo>
                  <a:lnTo>
                    <a:pt x="5283" y="338353"/>
                  </a:lnTo>
                  <a:lnTo>
                    <a:pt x="20586" y="276212"/>
                  </a:lnTo>
                  <a:lnTo>
                    <a:pt x="45072" y="218262"/>
                  </a:lnTo>
                  <a:lnTo>
                    <a:pt x="77914" y="165341"/>
                  </a:lnTo>
                  <a:lnTo>
                    <a:pt x="118287" y="118287"/>
                  </a:lnTo>
                  <a:lnTo>
                    <a:pt x="165341" y="77914"/>
                  </a:lnTo>
                  <a:lnTo>
                    <a:pt x="218262" y="45072"/>
                  </a:lnTo>
                  <a:lnTo>
                    <a:pt x="276212" y="20586"/>
                  </a:lnTo>
                  <a:lnTo>
                    <a:pt x="338353" y="5283"/>
                  </a:lnTo>
                  <a:lnTo>
                    <a:pt x="403860" y="0"/>
                  </a:lnTo>
                  <a:lnTo>
                    <a:pt x="436981" y="1333"/>
                  </a:lnTo>
                  <a:lnTo>
                    <a:pt x="500913" y="11734"/>
                  </a:lnTo>
                  <a:lnTo>
                    <a:pt x="561060" y="31737"/>
                  </a:lnTo>
                  <a:lnTo>
                    <a:pt x="616597" y="60502"/>
                  </a:lnTo>
                  <a:lnTo>
                    <a:pt x="666686" y="97218"/>
                  </a:lnTo>
                  <a:lnTo>
                    <a:pt x="710501" y="141033"/>
                  </a:lnTo>
                  <a:lnTo>
                    <a:pt x="747217" y="191122"/>
                  </a:lnTo>
                  <a:lnTo>
                    <a:pt x="775982" y="246659"/>
                  </a:lnTo>
                  <a:lnTo>
                    <a:pt x="795985" y="306806"/>
                  </a:lnTo>
                  <a:lnTo>
                    <a:pt x="806386" y="370738"/>
                  </a:lnTo>
                  <a:lnTo>
                    <a:pt x="807720" y="403860"/>
                  </a:lnTo>
                  <a:lnTo>
                    <a:pt x="806386" y="436981"/>
                  </a:lnTo>
                  <a:lnTo>
                    <a:pt x="795985" y="500913"/>
                  </a:lnTo>
                  <a:lnTo>
                    <a:pt x="775982" y="561060"/>
                  </a:lnTo>
                  <a:lnTo>
                    <a:pt x="747217" y="616597"/>
                  </a:lnTo>
                  <a:lnTo>
                    <a:pt x="710501" y="666686"/>
                  </a:lnTo>
                  <a:lnTo>
                    <a:pt x="666686" y="710501"/>
                  </a:lnTo>
                  <a:lnTo>
                    <a:pt x="616597" y="747217"/>
                  </a:lnTo>
                  <a:lnTo>
                    <a:pt x="561060" y="775982"/>
                  </a:lnTo>
                  <a:lnTo>
                    <a:pt x="500913" y="795985"/>
                  </a:lnTo>
                  <a:lnTo>
                    <a:pt x="436981" y="806386"/>
                  </a:lnTo>
                  <a:lnTo>
                    <a:pt x="403860" y="807720"/>
                  </a:lnTo>
                  <a:lnTo>
                    <a:pt x="370738" y="806386"/>
                  </a:lnTo>
                  <a:lnTo>
                    <a:pt x="306806" y="795985"/>
                  </a:lnTo>
                  <a:lnTo>
                    <a:pt x="246659" y="775982"/>
                  </a:lnTo>
                  <a:lnTo>
                    <a:pt x="191122" y="747217"/>
                  </a:lnTo>
                  <a:lnTo>
                    <a:pt x="141033" y="710501"/>
                  </a:lnTo>
                  <a:lnTo>
                    <a:pt x="97218" y="666686"/>
                  </a:lnTo>
                  <a:lnTo>
                    <a:pt x="60502" y="616597"/>
                  </a:lnTo>
                  <a:lnTo>
                    <a:pt x="31737" y="561060"/>
                  </a:lnTo>
                  <a:lnTo>
                    <a:pt x="11734" y="500913"/>
                  </a:lnTo>
                  <a:lnTo>
                    <a:pt x="1333" y="436981"/>
                  </a:lnTo>
                  <a:lnTo>
                    <a:pt x="0" y="403860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7528" y="3538727"/>
              <a:ext cx="6971030" cy="646430"/>
            </a:xfrm>
            <a:custGeom>
              <a:avLst/>
              <a:gdLst/>
              <a:ahLst/>
              <a:cxnLst/>
              <a:rect l="l" t="t" r="r" b="b"/>
              <a:pathLst>
                <a:path w="6971030" h="646429">
                  <a:moveTo>
                    <a:pt x="697077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970776" y="646176"/>
                  </a:lnTo>
                  <a:lnTo>
                    <a:pt x="697077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7528" y="3538727"/>
              <a:ext cx="6971030" cy="646430"/>
            </a:xfrm>
            <a:custGeom>
              <a:avLst/>
              <a:gdLst/>
              <a:ahLst/>
              <a:cxnLst/>
              <a:rect l="l" t="t" r="r" b="b"/>
              <a:pathLst>
                <a:path w="6971030" h="646429">
                  <a:moveTo>
                    <a:pt x="0" y="0"/>
                  </a:moveTo>
                  <a:lnTo>
                    <a:pt x="6970776" y="0"/>
                  </a:lnTo>
                  <a:lnTo>
                    <a:pt x="6970776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5191" y="3459480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403859" y="0"/>
                  </a:moveTo>
                  <a:lnTo>
                    <a:pt x="338353" y="5283"/>
                  </a:lnTo>
                  <a:lnTo>
                    <a:pt x="276212" y="20586"/>
                  </a:lnTo>
                  <a:lnTo>
                    <a:pt x="218262" y="45072"/>
                  </a:lnTo>
                  <a:lnTo>
                    <a:pt x="165341" y="77914"/>
                  </a:lnTo>
                  <a:lnTo>
                    <a:pt x="118287" y="118287"/>
                  </a:lnTo>
                  <a:lnTo>
                    <a:pt x="77914" y="165341"/>
                  </a:lnTo>
                  <a:lnTo>
                    <a:pt x="45072" y="218262"/>
                  </a:lnTo>
                  <a:lnTo>
                    <a:pt x="20586" y="276212"/>
                  </a:lnTo>
                  <a:lnTo>
                    <a:pt x="5283" y="338353"/>
                  </a:lnTo>
                  <a:lnTo>
                    <a:pt x="0" y="403860"/>
                  </a:lnTo>
                  <a:lnTo>
                    <a:pt x="1333" y="436981"/>
                  </a:lnTo>
                  <a:lnTo>
                    <a:pt x="11734" y="500913"/>
                  </a:lnTo>
                  <a:lnTo>
                    <a:pt x="31737" y="561060"/>
                  </a:lnTo>
                  <a:lnTo>
                    <a:pt x="60502" y="616597"/>
                  </a:lnTo>
                  <a:lnTo>
                    <a:pt x="97218" y="666686"/>
                  </a:lnTo>
                  <a:lnTo>
                    <a:pt x="141033" y="710501"/>
                  </a:lnTo>
                  <a:lnTo>
                    <a:pt x="191122" y="747217"/>
                  </a:lnTo>
                  <a:lnTo>
                    <a:pt x="246659" y="775982"/>
                  </a:lnTo>
                  <a:lnTo>
                    <a:pt x="306806" y="795985"/>
                  </a:lnTo>
                  <a:lnTo>
                    <a:pt x="370738" y="806386"/>
                  </a:lnTo>
                  <a:lnTo>
                    <a:pt x="403859" y="807720"/>
                  </a:lnTo>
                  <a:lnTo>
                    <a:pt x="436981" y="806386"/>
                  </a:lnTo>
                  <a:lnTo>
                    <a:pt x="500913" y="795985"/>
                  </a:lnTo>
                  <a:lnTo>
                    <a:pt x="561060" y="775982"/>
                  </a:lnTo>
                  <a:lnTo>
                    <a:pt x="616597" y="747217"/>
                  </a:lnTo>
                  <a:lnTo>
                    <a:pt x="666686" y="710501"/>
                  </a:lnTo>
                  <a:lnTo>
                    <a:pt x="710501" y="666686"/>
                  </a:lnTo>
                  <a:lnTo>
                    <a:pt x="747217" y="616597"/>
                  </a:lnTo>
                  <a:lnTo>
                    <a:pt x="775982" y="561060"/>
                  </a:lnTo>
                  <a:lnTo>
                    <a:pt x="795985" y="500913"/>
                  </a:lnTo>
                  <a:lnTo>
                    <a:pt x="806386" y="436981"/>
                  </a:lnTo>
                  <a:lnTo>
                    <a:pt x="807719" y="403860"/>
                  </a:lnTo>
                  <a:lnTo>
                    <a:pt x="806386" y="370738"/>
                  </a:lnTo>
                  <a:lnTo>
                    <a:pt x="795985" y="306806"/>
                  </a:lnTo>
                  <a:lnTo>
                    <a:pt x="775982" y="246659"/>
                  </a:lnTo>
                  <a:lnTo>
                    <a:pt x="747217" y="191122"/>
                  </a:lnTo>
                  <a:lnTo>
                    <a:pt x="710501" y="141033"/>
                  </a:lnTo>
                  <a:lnTo>
                    <a:pt x="666686" y="97218"/>
                  </a:lnTo>
                  <a:lnTo>
                    <a:pt x="616597" y="60502"/>
                  </a:lnTo>
                  <a:lnTo>
                    <a:pt x="561060" y="31737"/>
                  </a:lnTo>
                  <a:lnTo>
                    <a:pt x="500913" y="11734"/>
                  </a:lnTo>
                  <a:lnTo>
                    <a:pt x="436981" y="133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5191" y="3459478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0" y="403860"/>
                  </a:moveTo>
                  <a:lnTo>
                    <a:pt x="5283" y="338353"/>
                  </a:lnTo>
                  <a:lnTo>
                    <a:pt x="20586" y="276212"/>
                  </a:lnTo>
                  <a:lnTo>
                    <a:pt x="45072" y="218262"/>
                  </a:lnTo>
                  <a:lnTo>
                    <a:pt x="77914" y="165341"/>
                  </a:lnTo>
                  <a:lnTo>
                    <a:pt x="118287" y="118287"/>
                  </a:lnTo>
                  <a:lnTo>
                    <a:pt x="165341" y="77927"/>
                  </a:lnTo>
                  <a:lnTo>
                    <a:pt x="218262" y="45072"/>
                  </a:lnTo>
                  <a:lnTo>
                    <a:pt x="276212" y="20586"/>
                  </a:lnTo>
                  <a:lnTo>
                    <a:pt x="338353" y="5283"/>
                  </a:lnTo>
                  <a:lnTo>
                    <a:pt x="403860" y="0"/>
                  </a:lnTo>
                  <a:lnTo>
                    <a:pt x="436981" y="1333"/>
                  </a:lnTo>
                  <a:lnTo>
                    <a:pt x="500913" y="11734"/>
                  </a:lnTo>
                  <a:lnTo>
                    <a:pt x="561060" y="31737"/>
                  </a:lnTo>
                  <a:lnTo>
                    <a:pt x="616597" y="60502"/>
                  </a:lnTo>
                  <a:lnTo>
                    <a:pt x="666686" y="97218"/>
                  </a:lnTo>
                  <a:lnTo>
                    <a:pt x="710501" y="141033"/>
                  </a:lnTo>
                  <a:lnTo>
                    <a:pt x="747217" y="191122"/>
                  </a:lnTo>
                  <a:lnTo>
                    <a:pt x="775982" y="246659"/>
                  </a:lnTo>
                  <a:lnTo>
                    <a:pt x="795985" y="306806"/>
                  </a:lnTo>
                  <a:lnTo>
                    <a:pt x="806386" y="370738"/>
                  </a:lnTo>
                  <a:lnTo>
                    <a:pt x="807720" y="403860"/>
                  </a:lnTo>
                  <a:lnTo>
                    <a:pt x="806386" y="436981"/>
                  </a:lnTo>
                  <a:lnTo>
                    <a:pt x="795985" y="500913"/>
                  </a:lnTo>
                  <a:lnTo>
                    <a:pt x="775982" y="561060"/>
                  </a:lnTo>
                  <a:lnTo>
                    <a:pt x="747217" y="616597"/>
                  </a:lnTo>
                  <a:lnTo>
                    <a:pt x="710501" y="666686"/>
                  </a:lnTo>
                  <a:lnTo>
                    <a:pt x="666686" y="710501"/>
                  </a:lnTo>
                  <a:lnTo>
                    <a:pt x="616597" y="747217"/>
                  </a:lnTo>
                  <a:lnTo>
                    <a:pt x="561060" y="775982"/>
                  </a:lnTo>
                  <a:lnTo>
                    <a:pt x="500913" y="795985"/>
                  </a:lnTo>
                  <a:lnTo>
                    <a:pt x="436981" y="806386"/>
                  </a:lnTo>
                  <a:lnTo>
                    <a:pt x="403860" y="807720"/>
                  </a:lnTo>
                  <a:lnTo>
                    <a:pt x="370738" y="806386"/>
                  </a:lnTo>
                  <a:lnTo>
                    <a:pt x="306806" y="795985"/>
                  </a:lnTo>
                  <a:lnTo>
                    <a:pt x="246659" y="775982"/>
                  </a:lnTo>
                  <a:lnTo>
                    <a:pt x="191122" y="747217"/>
                  </a:lnTo>
                  <a:lnTo>
                    <a:pt x="141033" y="710501"/>
                  </a:lnTo>
                  <a:lnTo>
                    <a:pt x="97218" y="666686"/>
                  </a:lnTo>
                  <a:lnTo>
                    <a:pt x="60502" y="616597"/>
                  </a:lnTo>
                  <a:lnTo>
                    <a:pt x="31737" y="561060"/>
                  </a:lnTo>
                  <a:lnTo>
                    <a:pt x="11734" y="500913"/>
                  </a:lnTo>
                  <a:lnTo>
                    <a:pt x="1333" y="436981"/>
                  </a:lnTo>
                  <a:lnTo>
                    <a:pt x="0" y="403860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7320" y="4511039"/>
              <a:ext cx="7111365" cy="643255"/>
            </a:xfrm>
            <a:custGeom>
              <a:avLst/>
              <a:gdLst/>
              <a:ahLst/>
              <a:cxnLst/>
              <a:rect l="l" t="t" r="r" b="b"/>
              <a:pathLst>
                <a:path w="7111365" h="643254">
                  <a:moveTo>
                    <a:pt x="7110983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7110983" y="643127"/>
                  </a:lnTo>
                  <a:lnTo>
                    <a:pt x="7110983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7320" y="4511039"/>
              <a:ext cx="7111365" cy="643255"/>
            </a:xfrm>
            <a:custGeom>
              <a:avLst/>
              <a:gdLst/>
              <a:ahLst/>
              <a:cxnLst/>
              <a:rect l="l" t="t" r="r" b="b"/>
              <a:pathLst>
                <a:path w="7111365" h="643254">
                  <a:moveTo>
                    <a:pt x="0" y="0"/>
                  </a:moveTo>
                  <a:lnTo>
                    <a:pt x="7110983" y="0"/>
                  </a:lnTo>
                  <a:lnTo>
                    <a:pt x="7110983" y="643127"/>
                  </a:lnTo>
                  <a:lnTo>
                    <a:pt x="0" y="643127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1936" y="4428744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403859" y="0"/>
                  </a:moveTo>
                  <a:lnTo>
                    <a:pt x="338353" y="5283"/>
                  </a:lnTo>
                  <a:lnTo>
                    <a:pt x="276212" y="20586"/>
                  </a:lnTo>
                  <a:lnTo>
                    <a:pt x="218262" y="45072"/>
                  </a:lnTo>
                  <a:lnTo>
                    <a:pt x="165341" y="77914"/>
                  </a:lnTo>
                  <a:lnTo>
                    <a:pt x="118287" y="118287"/>
                  </a:lnTo>
                  <a:lnTo>
                    <a:pt x="77914" y="165341"/>
                  </a:lnTo>
                  <a:lnTo>
                    <a:pt x="45072" y="218262"/>
                  </a:lnTo>
                  <a:lnTo>
                    <a:pt x="20586" y="276212"/>
                  </a:lnTo>
                  <a:lnTo>
                    <a:pt x="5283" y="338353"/>
                  </a:lnTo>
                  <a:lnTo>
                    <a:pt x="0" y="403859"/>
                  </a:lnTo>
                  <a:lnTo>
                    <a:pt x="1333" y="436981"/>
                  </a:lnTo>
                  <a:lnTo>
                    <a:pt x="11734" y="500913"/>
                  </a:lnTo>
                  <a:lnTo>
                    <a:pt x="31737" y="561060"/>
                  </a:lnTo>
                  <a:lnTo>
                    <a:pt x="60502" y="616597"/>
                  </a:lnTo>
                  <a:lnTo>
                    <a:pt x="97218" y="666686"/>
                  </a:lnTo>
                  <a:lnTo>
                    <a:pt x="141033" y="710501"/>
                  </a:lnTo>
                  <a:lnTo>
                    <a:pt x="191122" y="747217"/>
                  </a:lnTo>
                  <a:lnTo>
                    <a:pt x="246659" y="775982"/>
                  </a:lnTo>
                  <a:lnTo>
                    <a:pt x="306806" y="795985"/>
                  </a:lnTo>
                  <a:lnTo>
                    <a:pt x="370738" y="806386"/>
                  </a:lnTo>
                  <a:lnTo>
                    <a:pt x="403859" y="807719"/>
                  </a:lnTo>
                  <a:lnTo>
                    <a:pt x="436981" y="806386"/>
                  </a:lnTo>
                  <a:lnTo>
                    <a:pt x="500913" y="795985"/>
                  </a:lnTo>
                  <a:lnTo>
                    <a:pt x="561060" y="775982"/>
                  </a:lnTo>
                  <a:lnTo>
                    <a:pt x="616597" y="747217"/>
                  </a:lnTo>
                  <a:lnTo>
                    <a:pt x="666686" y="710501"/>
                  </a:lnTo>
                  <a:lnTo>
                    <a:pt x="710501" y="666686"/>
                  </a:lnTo>
                  <a:lnTo>
                    <a:pt x="747217" y="616597"/>
                  </a:lnTo>
                  <a:lnTo>
                    <a:pt x="775982" y="561060"/>
                  </a:lnTo>
                  <a:lnTo>
                    <a:pt x="795985" y="500913"/>
                  </a:lnTo>
                  <a:lnTo>
                    <a:pt x="806386" y="436981"/>
                  </a:lnTo>
                  <a:lnTo>
                    <a:pt x="807719" y="403859"/>
                  </a:lnTo>
                  <a:lnTo>
                    <a:pt x="806386" y="370738"/>
                  </a:lnTo>
                  <a:lnTo>
                    <a:pt x="795985" y="306806"/>
                  </a:lnTo>
                  <a:lnTo>
                    <a:pt x="775982" y="246659"/>
                  </a:lnTo>
                  <a:lnTo>
                    <a:pt x="747217" y="191122"/>
                  </a:lnTo>
                  <a:lnTo>
                    <a:pt x="710501" y="141033"/>
                  </a:lnTo>
                  <a:lnTo>
                    <a:pt x="666686" y="97218"/>
                  </a:lnTo>
                  <a:lnTo>
                    <a:pt x="616597" y="60502"/>
                  </a:lnTo>
                  <a:lnTo>
                    <a:pt x="561060" y="31737"/>
                  </a:lnTo>
                  <a:lnTo>
                    <a:pt x="500913" y="11734"/>
                  </a:lnTo>
                  <a:lnTo>
                    <a:pt x="436981" y="133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1936" y="4428744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0" y="403859"/>
                  </a:moveTo>
                  <a:lnTo>
                    <a:pt x="5283" y="338353"/>
                  </a:lnTo>
                  <a:lnTo>
                    <a:pt x="20586" y="276212"/>
                  </a:lnTo>
                  <a:lnTo>
                    <a:pt x="45072" y="218262"/>
                  </a:lnTo>
                  <a:lnTo>
                    <a:pt x="77914" y="165341"/>
                  </a:lnTo>
                  <a:lnTo>
                    <a:pt x="118287" y="118287"/>
                  </a:lnTo>
                  <a:lnTo>
                    <a:pt x="165341" y="77914"/>
                  </a:lnTo>
                  <a:lnTo>
                    <a:pt x="218262" y="45072"/>
                  </a:lnTo>
                  <a:lnTo>
                    <a:pt x="276212" y="20586"/>
                  </a:lnTo>
                  <a:lnTo>
                    <a:pt x="338353" y="5283"/>
                  </a:lnTo>
                  <a:lnTo>
                    <a:pt x="403860" y="0"/>
                  </a:lnTo>
                  <a:lnTo>
                    <a:pt x="436981" y="1333"/>
                  </a:lnTo>
                  <a:lnTo>
                    <a:pt x="500913" y="11734"/>
                  </a:lnTo>
                  <a:lnTo>
                    <a:pt x="561060" y="31737"/>
                  </a:lnTo>
                  <a:lnTo>
                    <a:pt x="616597" y="60502"/>
                  </a:lnTo>
                  <a:lnTo>
                    <a:pt x="666686" y="97218"/>
                  </a:lnTo>
                  <a:lnTo>
                    <a:pt x="710501" y="141033"/>
                  </a:lnTo>
                  <a:lnTo>
                    <a:pt x="747217" y="191122"/>
                  </a:lnTo>
                  <a:lnTo>
                    <a:pt x="775982" y="246659"/>
                  </a:lnTo>
                  <a:lnTo>
                    <a:pt x="795985" y="306806"/>
                  </a:lnTo>
                  <a:lnTo>
                    <a:pt x="806386" y="370738"/>
                  </a:lnTo>
                  <a:lnTo>
                    <a:pt x="807720" y="403859"/>
                  </a:lnTo>
                  <a:lnTo>
                    <a:pt x="806386" y="436981"/>
                  </a:lnTo>
                  <a:lnTo>
                    <a:pt x="795985" y="500913"/>
                  </a:lnTo>
                  <a:lnTo>
                    <a:pt x="775982" y="561060"/>
                  </a:lnTo>
                  <a:lnTo>
                    <a:pt x="747217" y="616597"/>
                  </a:lnTo>
                  <a:lnTo>
                    <a:pt x="710501" y="666686"/>
                  </a:lnTo>
                  <a:lnTo>
                    <a:pt x="666686" y="710501"/>
                  </a:lnTo>
                  <a:lnTo>
                    <a:pt x="616597" y="747217"/>
                  </a:lnTo>
                  <a:lnTo>
                    <a:pt x="561060" y="775982"/>
                  </a:lnTo>
                  <a:lnTo>
                    <a:pt x="500913" y="795985"/>
                  </a:lnTo>
                  <a:lnTo>
                    <a:pt x="436981" y="806386"/>
                  </a:lnTo>
                  <a:lnTo>
                    <a:pt x="403860" y="807719"/>
                  </a:lnTo>
                  <a:lnTo>
                    <a:pt x="370738" y="806386"/>
                  </a:lnTo>
                  <a:lnTo>
                    <a:pt x="306806" y="795985"/>
                  </a:lnTo>
                  <a:lnTo>
                    <a:pt x="246659" y="775982"/>
                  </a:lnTo>
                  <a:lnTo>
                    <a:pt x="191122" y="747217"/>
                  </a:lnTo>
                  <a:lnTo>
                    <a:pt x="141033" y="710501"/>
                  </a:lnTo>
                  <a:lnTo>
                    <a:pt x="97218" y="666686"/>
                  </a:lnTo>
                  <a:lnTo>
                    <a:pt x="60502" y="616597"/>
                  </a:lnTo>
                  <a:lnTo>
                    <a:pt x="31737" y="561060"/>
                  </a:lnTo>
                  <a:lnTo>
                    <a:pt x="11734" y="500913"/>
                  </a:lnTo>
                  <a:lnTo>
                    <a:pt x="1333" y="436981"/>
                  </a:lnTo>
                  <a:lnTo>
                    <a:pt x="0" y="403859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0976" y="5480303"/>
              <a:ext cx="7577455" cy="646430"/>
            </a:xfrm>
            <a:custGeom>
              <a:avLst/>
              <a:gdLst/>
              <a:ahLst/>
              <a:cxnLst/>
              <a:rect l="l" t="t" r="r" b="b"/>
              <a:pathLst>
                <a:path w="7577455" h="646429">
                  <a:moveTo>
                    <a:pt x="757732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577328" y="646176"/>
                  </a:lnTo>
                  <a:lnTo>
                    <a:pt x="7577328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0976" y="5480303"/>
              <a:ext cx="7577455" cy="646430"/>
            </a:xfrm>
            <a:custGeom>
              <a:avLst/>
              <a:gdLst/>
              <a:ahLst/>
              <a:cxnLst/>
              <a:rect l="l" t="t" r="r" b="b"/>
              <a:pathLst>
                <a:path w="7577455" h="646429">
                  <a:moveTo>
                    <a:pt x="0" y="0"/>
                  </a:moveTo>
                  <a:lnTo>
                    <a:pt x="7577328" y="0"/>
                  </a:lnTo>
                  <a:lnTo>
                    <a:pt x="7577328" y="646176"/>
                  </a:lnTo>
                  <a:lnTo>
                    <a:pt x="0" y="6461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51508" y="1680114"/>
            <a:ext cx="6878955" cy="4458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Problem: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What’s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wrong?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4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Impact: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changes?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40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demonstrates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change?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400">
              <a:latin typeface="Calibri"/>
              <a:cs typeface="Calibri"/>
            </a:endParaRPr>
          </a:p>
          <a:p>
            <a:pPr marL="475615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Resources:</a:t>
            </a:r>
            <a:r>
              <a:rPr sz="32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support?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processes?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2544" y="5391910"/>
            <a:ext cx="820419" cy="820419"/>
            <a:chOff x="542544" y="5391910"/>
            <a:chExt cx="820419" cy="820419"/>
          </a:xfrm>
        </p:grpSpPr>
        <p:sp>
          <p:nvSpPr>
            <p:cNvPr id="26" name="object 26"/>
            <p:cNvSpPr/>
            <p:nvPr/>
          </p:nvSpPr>
          <p:spPr>
            <a:xfrm>
              <a:off x="548640" y="5398008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403859" y="0"/>
                  </a:moveTo>
                  <a:lnTo>
                    <a:pt x="338353" y="5283"/>
                  </a:lnTo>
                  <a:lnTo>
                    <a:pt x="276212" y="20586"/>
                  </a:lnTo>
                  <a:lnTo>
                    <a:pt x="218262" y="45072"/>
                  </a:lnTo>
                  <a:lnTo>
                    <a:pt x="165341" y="77914"/>
                  </a:lnTo>
                  <a:lnTo>
                    <a:pt x="118287" y="118287"/>
                  </a:lnTo>
                  <a:lnTo>
                    <a:pt x="77927" y="165341"/>
                  </a:lnTo>
                  <a:lnTo>
                    <a:pt x="45072" y="218262"/>
                  </a:lnTo>
                  <a:lnTo>
                    <a:pt x="20586" y="276212"/>
                  </a:lnTo>
                  <a:lnTo>
                    <a:pt x="5283" y="338353"/>
                  </a:lnTo>
                  <a:lnTo>
                    <a:pt x="0" y="403859"/>
                  </a:lnTo>
                  <a:lnTo>
                    <a:pt x="1333" y="436981"/>
                  </a:lnTo>
                  <a:lnTo>
                    <a:pt x="11734" y="500913"/>
                  </a:lnTo>
                  <a:lnTo>
                    <a:pt x="31737" y="561060"/>
                  </a:lnTo>
                  <a:lnTo>
                    <a:pt x="60502" y="616597"/>
                  </a:lnTo>
                  <a:lnTo>
                    <a:pt x="97218" y="666686"/>
                  </a:lnTo>
                  <a:lnTo>
                    <a:pt x="141033" y="710501"/>
                  </a:lnTo>
                  <a:lnTo>
                    <a:pt x="191122" y="747217"/>
                  </a:lnTo>
                  <a:lnTo>
                    <a:pt x="246659" y="775982"/>
                  </a:lnTo>
                  <a:lnTo>
                    <a:pt x="306806" y="795985"/>
                  </a:lnTo>
                  <a:lnTo>
                    <a:pt x="370738" y="806386"/>
                  </a:lnTo>
                  <a:lnTo>
                    <a:pt x="403859" y="807719"/>
                  </a:lnTo>
                  <a:lnTo>
                    <a:pt x="436981" y="806386"/>
                  </a:lnTo>
                  <a:lnTo>
                    <a:pt x="500913" y="795985"/>
                  </a:lnTo>
                  <a:lnTo>
                    <a:pt x="561060" y="775982"/>
                  </a:lnTo>
                  <a:lnTo>
                    <a:pt x="616597" y="747217"/>
                  </a:lnTo>
                  <a:lnTo>
                    <a:pt x="666686" y="710501"/>
                  </a:lnTo>
                  <a:lnTo>
                    <a:pt x="710501" y="666686"/>
                  </a:lnTo>
                  <a:lnTo>
                    <a:pt x="747217" y="616597"/>
                  </a:lnTo>
                  <a:lnTo>
                    <a:pt x="775982" y="561060"/>
                  </a:lnTo>
                  <a:lnTo>
                    <a:pt x="795985" y="500913"/>
                  </a:lnTo>
                  <a:lnTo>
                    <a:pt x="806386" y="436981"/>
                  </a:lnTo>
                  <a:lnTo>
                    <a:pt x="807719" y="403859"/>
                  </a:lnTo>
                  <a:lnTo>
                    <a:pt x="806386" y="370738"/>
                  </a:lnTo>
                  <a:lnTo>
                    <a:pt x="795985" y="306806"/>
                  </a:lnTo>
                  <a:lnTo>
                    <a:pt x="775982" y="246659"/>
                  </a:lnTo>
                  <a:lnTo>
                    <a:pt x="747217" y="191122"/>
                  </a:lnTo>
                  <a:lnTo>
                    <a:pt x="710501" y="141033"/>
                  </a:lnTo>
                  <a:lnTo>
                    <a:pt x="666686" y="97218"/>
                  </a:lnTo>
                  <a:lnTo>
                    <a:pt x="616597" y="60502"/>
                  </a:lnTo>
                  <a:lnTo>
                    <a:pt x="561060" y="31737"/>
                  </a:lnTo>
                  <a:lnTo>
                    <a:pt x="500913" y="11734"/>
                  </a:lnTo>
                  <a:lnTo>
                    <a:pt x="436981" y="133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8640" y="5398006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19" h="807720">
                  <a:moveTo>
                    <a:pt x="0" y="403860"/>
                  </a:moveTo>
                  <a:lnTo>
                    <a:pt x="5283" y="338353"/>
                  </a:lnTo>
                  <a:lnTo>
                    <a:pt x="20586" y="276212"/>
                  </a:lnTo>
                  <a:lnTo>
                    <a:pt x="45072" y="218262"/>
                  </a:lnTo>
                  <a:lnTo>
                    <a:pt x="77927" y="165341"/>
                  </a:lnTo>
                  <a:lnTo>
                    <a:pt x="118287" y="118287"/>
                  </a:lnTo>
                  <a:lnTo>
                    <a:pt x="165341" y="77927"/>
                  </a:lnTo>
                  <a:lnTo>
                    <a:pt x="218262" y="45072"/>
                  </a:lnTo>
                  <a:lnTo>
                    <a:pt x="276212" y="20586"/>
                  </a:lnTo>
                  <a:lnTo>
                    <a:pt x="338353" y="5283"/>
                  </a:lnTo>
                  <a:lnTo>
                    <a:pt x="403860" y="0"/>
                  </a:lnTo>
                  <a:lnTo>
                    <a:pt x="436981" y="1333"/>
                  </a:lnTo>
                  <a:lnTo>
                    <a:pt x="500913" y="11734"/>
                  </a:lnTo>
                  <a:lnTo>
                    <a:pt x="561060" y="31737"/>
                  </a:lnTo>
                  <a:lnTo>
                    <a:pt x="616597" y="60502"/>
                  </a:lnTo>
                  <a:lnTo>
                    <a:pt x="666686" y="97218"/>
                  </a:lnTo>
                  <a:lnTo>
                    <a:pt x="710501" y="141033"/>
                  </a:lnTo>
                  <a:lnTo>
                    <a:pt x="747217" y="191122"/>
                  </a:lnTo>
                  <a:lnTo>
                    <a:pt x="775982" y="246659"/>
                  </a:lnTo>
                  <a:lnTo>
                    <a:pt x="795985" y="306806"/>
                  </a:lnTo>
                  <a:lnTo>
                    <a:pt x="806386" y="370738"/>
                  </a:lnTo>
                  <a:lnTo>
                    <a:pt x="807720" y="403860"/>
                  </a:lnTo>
                  <a:lnTo>
                    <a:pt x="806386" y="436981"/>
                  </a:lnTo>
                  <a:lnTo>
                    <a:pt x="795985" y="500913"/>
                  </a:lnTo>
                  <a:lnTo>
                    <a:pt x="775982" y="561060"/>
                  </a:lnTo>
                  <a:lnTo>
                    <a:pt x="747217" y="616597"/>
                  </a:lnTo>
                  <a:lnTo>
                    <a:pt x="710501" y="666686"/>
                  </a:lnTo>
                  <a:lnTo>
                    <a:pt x="666686" y="710501"/>
                  </a:lnTo>
                  <a:lnTo>
                    <a:pt x="616597" y="747217"/>
                  </a:lnTo>
                  <a:lnTo>
                    <a:pt x="561060" y="775982"/>
                  </a:lnTo>
                  <a:lnTo>
                    <a:pt x="500913" y="795985"/>
                  </a:lnTo>
                  <a:lnTo>
                    <a:pt x="436981" y="806386"/>
                  </a:lnTo>
                  <a:lnTo>
                    <a:pt x="403860" y="807720"/>
                  </a:lnTo>
                  <a:lnTo>
                    <a:pt x="370738" y="806386"/>
                  </a:lnTo>
                  <a:lnTo>
                    <a:pt x="306806" y="795985"/>
                  </a:lnTo>
                  <a:lnTo>
                    <a:pt x="246659" y="775982"/>
                  </a:lnTo>
                  <a:lnTo>
                    <a:pt x="191122" y="747217"/>
                  </a:lnTo>
                  <a:lnTo>
                    <a:pt x="141033" y="710501"/>
                  </a:lnTo>
                  <a:lnTo>
                    <a:pt x="97218" y="666686"/>
                  </a:lnTo>
                  <a:lnTo>
                    <a:pt x="60502" y="616597"/>
                  </a:lnTo>
                  <a:lnTo>
                    <a:pt x="31737" y="561060"/>
                  </a:lnTo>
                  <a:lnTo>
                    <a:pt x="11734" y="500913"/>
                  </a:lnTo>
                  <a:lnTo>
                    <a:pt x="1333" y="436981"/>
                  </a:lnTo>
                  <a:lnTo>
                    <a:pt x="0" y="403860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162" rIns="0" bIns="0" rtlCol="0">
            <a:spAutoFit/>
          </a:bodyPr>
          <a:lstStyle/>
          <a:p>
            <a:pPr marL="5146040" marR="5080" indent="-856615">
              <a:lnSpc>
                <a:spcPts val="4300"/>
              </a:lnSpc>
              <a:spcBef>
                <a:spcPts val="665"/>
              </a:spcBef>
            </a:pPr>
            <a:r>
              <a:rPr dirty="0"/>
              <a:t>Example</a:t>
            </a:r>
            <a:r>
              <a:rPr spc="-150" dirty="0"/>
              <a:t> </a:t>
            </a:r>
            <a:r>
              <a:rPr dirty="0"/>
              <a:t>types</a:t>
            </a:r>
            <a:r>
              <a:rPr spc="-100" dirty="0"/>
              <a:t> </a:t>
            </a:r>
            <a:r>
              <a:rPr spc="-25" dirty="0"/>
              <a:t>of </a:t>
            </a:r>
            <a:r>
              <a:rPr spc="-10" dirty="0"/>
              <a:t>evidence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2207" y="2360901"/>
            <a:ext cx="4330065" cy="32746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Testimonials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1300" algn="l"/>
              </a:tabLst>
            </a:pP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‘Data’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(survey,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service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access…)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Policy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citation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Practitioner</a:t>
            </a:r>
            <a:r>
              <a:rPr sz="2000" spc="-1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guidance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change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Organizational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reports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Surveys</a:t>
            </a:r>
            <a:r>
              <a:rPr sz="2000" spc="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/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evaluations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(ie.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something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that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proves</a:t>
            </a:r>
            <a:r>
              <a:rPr sz="20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change)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8543925" cy="6858000"/>
            <a:chOff x="0" y="0"/>
            <a:chExt cx="8543925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77767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0000" y="2115311"/>
              <a:ext cx="4733925" cy="0"/>
            </a:xfrm>
            <a:custGeom>
              <a:avLst/>
              <a:gdLst/>
              <a:ahLst/>
              <a:cxnLst/>
              <a:rect l="l" t="t" r="r" b="b"/>
              <a:pathLst>
                <a:path w="4733925">
                  <a:moveTo>
                    <a:pt x="0" y="0"/>
                  </a:moveTo>
                  <a:lnTo>
                    <a:pt x="4733544" y="0"/>
                  </a:lnTo>
                </a:path>
              </a:pathLst>
            </a:custGeom>
            <a:ln w="18288">
              <a:solidFill>
                <a:srgbClr val="5BA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80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355" rIns="0" bIns="0" rtlCol="0">
            <a:spAutoFit/>
          </a:bodyPr>
          <a:lstStyle/>
          <a:p>
            <a:pPr marL="353822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latin typeface="Arial"/>
                <a:cs typeface="Arial"/>
              </a:rPr>
              <a:t>HOW?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983" y="1436052"/>
            <a:ext cx="7929245" cy="456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Think…..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895"/>
              </a:spcBef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Engagement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920"/>
              </a:spcBef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Coproduction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895"/>
              </a:spcBef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Knowledge</a:t>
            </a:r>
            <a:r>
              <a:rPr sz="2400" spc="-1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mobilization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895"/>
              </a:spcBef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Communications</a:t>
            </a:r>
            <a:r>
              <a:rPr sz="24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(e.g.</a:t>
            </a:r>
            <a:r>
              <a:rPr sz="18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online,</a:t>
            </a:r>
            <a:r>
              <a:rPr sz="18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press,</a:t>
            </a:r>
            <a:r>
              <a:rPr sz="18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newsletters,</a:t>
            </a:r>
            <a:r>
              <a:rPr sz="1800" spc="-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meetings,</a:t>
            </a:r>
            <a:r>
              <a:rPr sz="18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books</a:t>
            </a:r>
            <a:r>
              <a:rPr sz="18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2C5E"/>
                </a:solidFill>
                <a:latin typeface="Arial MT"/>
                <a:cs typeface="Arial MT"/>
              </a:rPr>
              <a:t>etc)</a:t>
            </a:r>
            <a:endParaRPr sz="18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895"/>
              </a:spcBef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Activities</a:t>
            </a:r>
            <a:r>
              <a:rPr sz="24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(seminars,</a:t>
            </a:r>
            <a:r>
              <a:rPr sz="18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workshops,</a:t>
            </a:r>
            <a:r>
              <a:rPr sz="18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consultations</a:t>
            </a:r>
            <a:r>
              <a:rPr sz="18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2C5E"/>
                </a:solidFill>
                <a:latin typeface="Arial MT"/>
                <a:cs typeface="Arial MT"/>
              </a:rPr>
              <a:t>etc)</a:t>
            </a:r>
            <a:endParaRPr sz="18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900"/>
              </a:spcBef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Implementation</a:t>
            </a:r>
            <a:r>
              <a:rPr sz="24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planning</a:t>
            </a:r>
            <a:r>
              <a:rPr sz="24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(opportunities,</a:t>
            </a:r>
            <a:r>
              <a:rPr sz="18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2C5E"/>
                </a:solidFill>
                <a:latin typeface="Arial MT"/>
                <a:cs typeface="Arial MT"/>
              </a:rPr>
              <a:t>challenges</a:t>
            </a:r>
            <a:r>
              <a:rPr sz="18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2C5E"/>
                </a:solidFill>
                <a:latin typeface="Arial MT"/>
                <a:cs typeface="Arial MT"/>
              </a:rPr>
              <a:t>etc)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2014"/>
              </a:spcBef>
              <a:buChar char="•"/>
              <a:tabLst>
                <a:tab pos="240665" algn="l"/>
              </a:tabLst>
            </a:pP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But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there</a:t>
            </a:r>
            <a:r>
              <a:rPr sz="1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may</a:t>
            </a:r>
            <a:r>
              <a:rPr sz="1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barriers,</a:t>
            </a:r>
            <a:r>
              <a:rPr sz="18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obstacles,</a:t>
            </a:r>
            <a:r>
              <a:rPr sz="1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time</a:t>
            </a:r>
            <a:r>
              <a:rPr sz="18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lag</a:t>
            </a:r>
            <a:r>
              <a:rPr sz="1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MT"/>
                <a:cs typeface="Arial MT"/>
              </a:rPr>
              <a:t>opposition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20384" y="0"/>
            <a:ext cx="3023870" cy="6858000"/>
            <a:chOff x="6120384" y="0"/>
            <a:chExt cx="302387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1240" y="5869675"/>
              <a:ext cx="767715" cy="7485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87184" y="0"/>
              <a:ext cx="1957070" cy="6858000"/>
            </a:xfrm>
            <a:custGeom>
              <a:avLst/>
              <a:gdLst/>
              <a:ahLst/>
              <a:cxnLst/>
              <a:rect l="l" t="t" r="r" b="b"/>
              <a:pathLst>
                <a:path w="1957070" h="6858000">
                  <a:moveTo>
                    <a:pt x="19568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56816" y="6858000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9528" y="2371344"/>
              <a:ext cx="2121535" cy="2118360"/>
            </a:xfrm>
            <a:custGeom>
              <a:avLst/>
              <a:gdLst/>
              <a:ahLst/>
              <a:cxnLst/>
              <a:rect l="l" t="t" r="r" b="b"/>
              <a:pathLst>
                <a:path w="2121534" h="2118360">
                  <a:moveTo>
                    <a:pt x="1060703" y="0"/>
                  </a:moveTo>
                  <a:lnTo>
                    <a:pt x="973708" y="3505"/>
                  </a:lnTo>
                  <a:lnTo>
                    <a:pt x="888657" y="13855"/>
                  </a:lnTo>
                  <a:lnTo>
                    <a:pt x="805802" y="30784"/>
                  </a:lnTo>
                  <a:lnTo>
                    <a:pt x="725436" y="54000"/>
                  </a:lnTo>
                  <a:lnTo>
                    <a:pt x="647826" y="83235"/>
                  </a:lnTo>
                  <a:lnTo>
                    <a:pt x="573252" y="118224"/>
                  </a:lnTo>
                  <a:lnTo>
                    <a:pt x="501967" y="158686"/>
                  </a:lnTo>
                  <a:lnTo>
                    <a:pt x="434263" y="204355"/>
                  </a:lnTo>
                  <a:lnTo>
                    <a:pt x="370408" y="254965"/>
                  </a:lnTo>
                  <a:lnTo>
                    <a:pt x="310667" y="310222"/>
                  </a:lnTo>
                  <a:lnTo>
                    <a:pt x="255333" y="369874"/>
                  </a:lnTo>
                  <a:lnTo>
                    <a:pt x="204647" y="433641"/>
                  </a:lnTo>
                  <a:lnTo>
                    <a:pt x="158915" y="501243"/>
                  </a:lnTo>
                  <a:lnTo>
                    <a:pt x="118389" y="572427"/>
                  </a:lnTo>
                  <a:lnTo>
                    <a:pt x="83350" y="646899"/>
                  </a:lnTo>
                  <a:lnTo>
                    <a:pt x="54076" y="724395"/>
                  </a:lnTo>
                  <a:lnTo>
                    <a:pt x="30822" y="804646"/>
                  </a:lnTo>
                  <a:lnTo>
                    <a:pt x="13881" y="887374"/>
                  </a:lnTo>
                  <a:lnTo>
                    <a:pt x="3517" y="972312"/>
                  </a:lnTo>
                  <a:lnTo>
                    <a:pt x="0" y="1059180"/>
                  </a:lnTo>
                  <a:lnTo>
                    <a:pt x="3517" y="1146048"/>
                  </a:lnTo>
                  <a:lnTo>
                    <a:pt x="13881" y="1230985"/>
                  </a:lnTo>
                  <a:lnTo>
                    <a:pt x="30822" y="1313713"/>
                  </a:lnTo>
                  <a:lnTo>
                    <a:pt x="54076" y="1393964"/>
                  </a:lnTo>
                  <a:lnTo>
                    <a:pt x="83350" y="1471460"/>
                  </a:lnTo>
                  <a:lnTo>
                    <a:pt x="118389" y="1545932"/>
                  </a:lnTo>
                  <a:lnTo>
                    <a:pt x="158915" y="1617116"/>
                  </a:lnTo>
                  <a:lnTo>
                    <a:pt x="204647" y="1684718"/>
                  </a:lnTo>
                  <a:lnTo>
                    <a:pt x="255333" y="1748485"/>
                  </a:lnTo>
                  <a:lnTo>
                    <a:pt x="310667" y="1808137"/>
                  </a:lnTo>
                  <a:lnTo>
                    <a:pt x="370408" y="1863394"/>
                  </a:lnTo>
                  <a:lnTo>
                    <a:pt x="434263" y="1914004"/>
                  </a:lnTo>
                  <a:lnTo>
                    <a:pt x="501967" y="1959673"/>
                  </a:lnTo>
                  <a:lnTo>
                    <a:pt x="573252" y="2000135"/>
                  </a:lnTo>
                  <a:lnTo>
                    <a:pt x="647826" y="2035124"/>
                  </a:lnTo>
                  <a:lnTo>
                    <a:pt x="725436" y="2064359"/>
                  </a:lnTo>
                  <a:lnTo>
                    <a:pt x="805802" y="2087575"/>
                  </a:lnTo>
                  <a:lnTo>
                    <a:pt x="888657" y="2104491"/>
                  </a:lnTo>
                  <a:lnTo>
                    <a:pt x="973708" y="2114842"/>
                  </a:lnTo>
                  <a:lnTo>
                    <a:pt x="1060703" y="2118360"/>
                  </a:lnTo>
                  <a:lnTo>
                    <a:pt x="1147698" y="2114842"/>
                  </a:lnTo>
                  <a:lnTo>
                    <a:pt x="1232750" y="2104491"/>
                  </a:lnTo>
                  <a:lnTo>
                    <a:pt x="1315605" y="2087575"/>
                  </a:lnTo>
                  <a:lnTo>
                    <a:pt x="1395971" y="2064359"/>
                  </a:lnTo>
                  <a:lnTo>
                    <a:pt x="1473580" y="2035124"/>
                  </a:lnTo>
                  <a:lnTo>
                    <a:pt x="1548155" y="2000135"/>
                  </a:lnTo>
                  <a:lnTo>
                    <a:pt x="1619440" y="1959673"/>
                  </a:lnTo>
                  <a:lnTo>
                    <a:pt x="1687144" y="1914004"/>
                  </a:lnTo>
                  <a:lnTo>
                    <a:pt x="1750999" y="1863394"/>
                  </a:lnTo>
                  <a:lnTo>
                    <a:pt x="1810740" y="1808137"/>
                  </a:lnTo>
                  <a:lnTo>
                    <a:pt x="1866074" y="1748485"/>
                  </a:lnTo>
                  <a:lnTo>
                    <a:pt x="1916760" y="1684718"/>
                  </a:lnTo>
                  <a:lnTo>
                    <a:pt x="1962492" y="1617116"/>
                  </a:lnTo>
                  <a:lnTo>
                    <a:pt x="2003018" y="1545932"/>
                  </a:lnTo>
                  <a:lnTo>
                    <a:pt x="2038057" y="1471460"/>
                  </a:lnTo>
                  <a:lnTo>
                    <a:pt x="2067331" y="1393964"/>
                  </a:lnTo>
                  <a:lnTo>
                    <a:pt x="2090585" y="1313713"/>
                  </a:lnTo>
                  <a:lnTo>
                    <a:pt x="2107526" y="1230985"/>
                  </a:lnTo>
                  <a:lnTo>
                    <a:pt x="2117890" y="1146048"/>
                  </a:lnTo>
                  <a:lnTo>
                    <a:pt x="2121407" y="1059180"/>
                  </a:lnTo>
                  <a:lnTo>
                    <a:pt x="2117890" y="972312"/>
                  </a:lnTo>
                  <a:lnTo>
                    <a:pt x="2107526" y="887374"/>
                  </a:lnTo>
                  <a:lnTo>
                    <a:pt x="2090585" y="804646"/>
                  </a:lnTo>
                  <a:lnTo>
                    <a:pt x="2067331" y="724395"/>
                  </a:lnTo>
                  <a:lnTo>
                    <a:pt x="2038057" y="646899"/>
                  </a:lnTo>
                  <a:lnTo>
                    <a:pt x="2003018" y="572427"/>
                  </a:lnTo>
                  <a:lnTo>
                    <a:pt x="1962492" y="501243"/>
                  </a:lnTo>
                  <a:lnTo>
                    <a:pt x="1916760" y="433641"/>
                  </a:lnTo>
                  <a:lnTo>
                    <a:pt x="1866074" y="369874"/>
                  </a:lnTo>
                  <a:lnTo>
                    <a:pt x="1810740" y="310222"/>
                  </a:lnTo>
                  <a:lnTo>
                    <a:pt x="1750999" y="254965"/>
                  </a:lnTo>
                  <a:lnTo>
                    <a:pt x="1687144" y="204355"/>
                  </a:lnTo>
                  <a:lnTo>
                    <a:pt x="1619440" y="158686"/>
                  </a:lnTo>
                  <a:lnTo>
                    <a:pt x="1548155" y="118224"/>
                  </a:lnTo>
                  <a:lnTo>
                    <a:pt x="1473580" y="83235"/>
                  </a:lnTo>
                  <a:lnTo>
                    <a:pt x="1395971" y="54000"/>
                  </a:lnTo>
                  <a:lnTo>
                    <a:pt x="1315605" y="30784"/>
                  </a:lnTo>
                  <a:lnTo>
                    <a:pt x="1232750" y="13855"/>
                  </a:lnTo>
                  <a:lnTo>
                    <a:pt x="1147698" y="3505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1052" y="2372866"/>
              <a:ext cx="2121535" cy="2118360"/>
            </a:xfrm>
            <a:custGeom>
              <a:avLst/>
              <a:gdLst/>
              <a:ahLst/>
              <a:cxnLst/>
              <a:rect l="l" t="t" r="r" b="b"/>
              <a:pathLst>
                <a:path w="2121534" h="2118360">
                  <a:moveTo>
                    <a:pt x="0" y="1059180"/>
                  </a:moveTo>
                  <a:lnTo>
                    <a:pt x="3517" y="972312"/>
                  </a:lnTo>
                  <a:lnTo>
                    <a:pt x="13881" y="887374"/>
                  </a:lnTo>
                  <a:lnTo>
                    <a:pt x="30822" y="804646"/>
                  </a:lnTo>
                  <a:lnTo>
                    <a:pt x="54076" y="724395"/>
                  </a:lnTo>
                  <a:lnTo>
                    <a:pt x="83350" y="646899"/>
                  </a:lnTo>
                  <a:lnTo>
                    <a:pt x="118389" y="572427"/>
                  </a:lnTo>
                  <a:lnTo>
                    <a:pt x="158915" y="501243"/>
                  </a:lnTo>
                  <a:lnTo>
                    <a:pt x="204647" y="433641"/>
                  </a:lnTo>
                  <a:lnTo>
                    <a:pt x="255333" y="369874"/>
                  </a:lnTo>
                  <a:lnTo>
                    <a:pt x="310667" y="310222"/>
                  </a:lnTo>
                  <a:lnTo>
                    <a:pt x="370408" y="254965"/>
                  </a:lnTo>
                  <a:lnTo>
                    <a:pt x="434263" y="204355"/>
                  </a:lnTo>
                  <a:lnTo>
                    <a:pt x="501967" y="158686"/>
                  </a:lnTo>
                  <a:lnTo>
                    <a:pt x="573252" y="118224"/>
                  </a:lnTo>
                  <a:lnTo>
                    <a:pt x="647827" y="83235"/>
                  </a:lnTo>
                  <a:lnTo>
                    <a:pt x="725436" y="54000"/>
                  </a:lnTo>
                  <a:lnTo>
                    <a:pt x="805802" y="30784"/>
                  </a:lnTo>
                  <a:lnTo>
                    <a:pt x="888657" y="13868"/>
                  </a:lnTo>
                  <a:lnTo>
                    <a:pt x="973709" y="3517"/>
                  </a:lnTo>
                  <a:lnTo>
                    <a:pt x="1060704" y="0"/>
                  </a:lnTo>
                  <a:lnTo>
                    <a:pt x="1147699" y="3517"/>
                  </a:lnTo>
                  <a:lnTo>
                    <a:pt x="1232750" y="13868"/>
                  </a:lnTo>
                  <a:lnTo>
                    <a:pt x="1315605" y="30784"/>
                  </a:lnTo>
                  <a:lnTo>
                    <a:pt x="1395971" y="54000"/>
                  </a:lnTo>
                  <a:lnTo>
                    <a:pt x="1473581" y="83235"/>
                  </a:lnTo>
                  <a:lnTo>
                    <a:pt x="1548155" y="118224"/>
                  </a:lnTo>
                  <a:lnTo>
                    <a:pt x="1619440" y="158686"/>
                  </a:lnTo>
                  <a:lnTo>
                    <a:pt x="1687144" y="204355"/>
                  </a:lnTo>
                  <a:lnTo>
                    <a:pt x="1750999" y="254965"/>
                  </a:lnTo>
                  <a:lnTo>
                    <a:pt x="1810740" y="310222"/>
                  </a:lnTo>
                  <a:lnTo>
                    <a:pt x="1866074" y="369874"/>
                  </a:lnTo>
                  <a:lnTo>
                    <a:pt x="1916760" y="433641"/>
                  </a:lnTo>
                  <a:lnTo>
                    <a:pt x="1962492" y="501243"/>
                  </a:lnTo>
                  <a:lnTo>
                    <a:pt x="2003018" y="572427"/>
                  </a:lnTo>
                  <a:lnTo>
                    <a:pt x="2038057" y="646899"/>
                  </a:lnTo>
                  <a:lnTo>
                    <a:pt x="2067331" y="724395"/>
                  </a:lnTo>
                  <a:lnTo>
                    <a:pt x="2090585" y="804646"/>
                  </a:lnTo>
                  <a:lnTo>
                    <a:pt x="2107526" y="887374"/>
                  </a:lnTo>
                  <a:lnTo>
                    <a:pt x="2117890" y="972312"/>
                  </a:lnTo>
                  <a:lnTo>
                    <a:pt x="2121408" y="1059180"/>
                  </a:lnTo>
                  <a:lnTo>
                    <a:pt x="2117890" y="1146048"/>
                  </a:lnTo>
                  <a:lnTo>
                    <a:pt x="2107526" y="1230985"/>
                  </a:lnTo>
                  <a:lnTo>
                    <a:pt x="2090585" y="1313713"/>
                  </a:lnTo>
                  <a:lnTo>
                    <a:pt x="2067331" y="1393964"/>
                  </a:lnTo>
                  <a:lnTo>
                    <a:pt x="2038057" y="1471460"/>
                  </a:lnTo>
                  <a:lnTo>
                    <a:pt x="2003018" y="1545932"/>
                  </a:lnTo>
                  <a:lnTo>
                    <a:pt x="1962492" y="1617116"/>
                  </a:lnTo>
                  <a:lnTo>
                    <a:pt x="1916760" y="1684718"/>
                  </a:lnTo>
                  <a:lnTo>
                    <a:pt x="1866074" y="1748485"/>
                  </a:lnTo>
                  <a:lnTo>
                    <a:pt x="1810740" y="1808137"/>
                  </a:lnTo>
                  <a:lnTo>
                    <a:pt x="1750999" y="1863394"/>
                  </a:lnTo>
                  <a:lnTo>
                    <a:pt x="1687144" y="1914004"/>
                  </a:lnTo>
                  <a:lnTo>
                    <a:pt x="1619440" y="1959673"/>
                  </a:lnTo>
                  <a:lnTo>
                    <a:pt x="1548155" y="2000135"/>
                  </a:lnTo>
                  <a:lnTo>
                    <a:pt x="1473581" y="2035124"/>
                  </a:lnTo>
                  <a:lnTo>
                    <a:pt x="1395971" y="2064359"/>
                  </a:lnTo>
                  <a:lnTo>
                    <a:pt x="1315605" y="2087575"/>
                  </a:lnTo>
                  <a:lnTo>
                    <a:pt x="1232750" y="2104504"/>
                  </a:lnTo>
                  <a:lnTo>
                    <a:pt x="1147699" y="2114854"/>
                  </a:lnTo>
                  <a:lnTo>
                    <a:pt x="1060704" y="2118360"/>
                  </a:lnTo>
                  <a:lnTo>
                    <a:pt x="973709" y="2114854"/>
                  </a:lnTo>
                  <a:lnTo>
                    <a:pt x="888657" y="2104504"/>
                  </a:lnTo>
                  <a:lnTo>
                    <a:pt x="805802" y="2087575"/>
                  </a:lnTo>
                  <a:lnTo>
                    <a:pt x="725436" y="2064359"/>
                  </a:lnTo>
                  <a:lnTo>
                    <a:pt x="647827" y="2035124"/>
                  </a:lnTo>
                  <a:lnTo>
                    <a:pt x="573252" y="2000135"/>
                  </a:lnTo>
                  <a:lnTo>
                    <a:pt x="501967" y="1959673"/>
                  </a:lnTo>
                  <a:lnTo>
                    <a:pt x="434263" y="1914004"/>
                  </a:lnTo>
                  <a:lnTo>
                    <a:pt x="370408" y="1863394"/>
                  </a:lnTo>
                  <a:lnTo>
                    <a:pt x="310667" y="1808137"/>
                  </a:lnTo>
                  <a:lnTo>
                    <a:pt x="255333" y="1748485"/>
                  </a:lnTo>
                  <a:lnTo>
                    <a:pt x="204647" y="1684718"/>
                  </a:lnTo>
                  <a:lnTo>
                    <a:pt x="158915" y="1617116"/>
                  </a:lnTo>
                  <a:lnTo>
                    <a:pt x="118389" y="1545932"/>
                  </a:lnTo>
                  <a:lnTo>
                    <a:pt x="83350" y="1471460"/>
                  </a:lnTo>
                  <a:lnTo>
                    <a:pt x="54076" y="1393964"/>
                  </a:lnTo>
                  <a:lnTo>
                    <a:pt x="30822" y="1313713"/>
                  </a:lnTo>
                  <a:lnTo>
                    <a:pt x="13881" y="1230985"/>
                  </a:lnTo>
                  <a:lnTo>
                    <a:pt x="3517" y="1146048"/>
                  </a:lnTo>
                  <a:lnTo>
                    <a:pt x="0" y="1059180"/>
                  </a:lnTo>
                  <a:close/>
                </a:path>
              </a:pathLst>
            </a:custGeom>
            <a:ln w="21336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6187" y="3127250"/>
              <a:ext cx="225361" cy="2255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3105" y="3127250"/>
              <a:ext cx="222326" cy="2255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89059" y="3538726"/>
              <a:ext cx="426720" cy="213360"/>
            </a:xfrm>
            <a:custGeom>
              <a:avLst/>
              <a:gdLst/>
              <a:ahLst/>
              <a:cxnLst/>
              <a:rect l="l" t="t" r="r" b="b"/>
              <a:pathLst>
                <a:path w="426720" h="213360">
                  <a:moveTo>
                    <a:pt x="221602" y="0"/>
                  </a:moveTo>
                  <a:lnTo>
                    <a:pt x="143954" y="8648"/>
                  </a:lnTo>
                  <a:lnTo>
                    <a:pt x="105651" y="20040"/>
                  </a:lnTo>
                  <a:lnTo>
                    <a:pt x="69430" y="35293"/>
                  </a:lnTo>
                  <a:lnTo>
                    <a:pt x="27305" y="59778"/>
                  </a:lnTo>
                  <a:lnTo>
                    <a:pt x="76" y="103746"/>
                  </a:lnTo>
                  <a:lnTo>
                    <a:pt x="0" y="213271"/>
                  </a:lnTo>
                  <a:lnTo>
                    <a:pt x="426224" y="213271"/>
                  </a:lnTo>
                  <a:lnTo>
                    <a:pt x="426224" y="106552"/>
                  </a:lnTo>
                  <a:lnTo>
                    <a:pt x="424700" y="93357"/>
                  </a:lnTo>
                  <a:lnTo>
                    <a:pt x="401408" y="61442"/>
                  </a:lnTo>
                  <a:lnTo>
                    <a:pt x="367614" y="39700"/>
                  </a:lnTo>
                  <a:lnTo>
                    <a:pt x="321614" y="20040"/>
                  </a:lnTo>
                  <a:lnTo>
                    <a:pt x="283349" y="9639"/>
                  </a:lnTo>
                  <a:lnTo>
                    <a:pt x="233629" y="825"/>
                  </a:lnTo>
                  <a:lnTo>
                    <a:pt x="221602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9059" y="3538726"/>
              <a:ext cx="426720" cy="213360"/>
            </a:xfrm>
            <a:custGeom>
              <a:avLst/>
              <a:gdLst/>
              <a:ahLst/>
              <a:cxnLst/>
              <a:rect l="l" t="t" r="r" b="b"/>
              <a:pathLst>
                <a:path w="426720" h="213360">
                  <a:moveTo>
                    <a:pt x="426224" y="213271"/>
                  </a:moveTo>
                  <a:lnTo>
                    <a:pt x="426224" y="106552"/>
                  </a:lnTo>
                  <a:lnTo>
                    <a:pt x="424700" y="93357"/>
                  </a:lnTo>
                  <a:lnTo>
                    <a:pt x="401408" y="61442"/>
                  </a:lnTo>
                  <a:lnTo>
                    <a:pt x="367614" y="39700"/>
                  </a:lnTo>
                  <a:lnTo>
                    <a:pt x="321614" y="20040"/>
                  </a:lnTo>
                  <a:lnTo>
                    <a:pt x="283349" y="9639"/>
                  </a:lnTo>
                  <a:lnTo>
                    <a:pt x="245757" y="2260"/>
                  </a:lnTo>
                  <a:lnTo>
                    <a:pt x="221602" y="0"/>
                  </a:lnTo>
                  <a:lnTo>
                    <a:pt x="207378" y="190"/>
                  </a:lnTo>
                  <a:lnTo>
                    <a:pt x="167982" y="3771"/>
                  </a:lnTo>
                  <a:lnTo>
                    <a:pt x="118770" y="15722"/>
                  </a:lnTo>
                  <a:lnTo>
                    <a:pt x="81013" y="29857"/>
                  </a:lnTo>
                  <a:lnTo>
                    <a:pt x="37261" y="53314"/>
                  </a:lnTo>
                  <a:lnTo>
                    <a:pt x="6832" y="81622"/>
                  </a:lnTo>
                  <a:lnTo>
                    <a:pt x="0" y="213271"/>
                  </a:lnTo>
                  <a:lnTo>
                    <a:pt x="426224" y="213271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9651" y="3291842"/>
              <a:ext cx="225361" cy="2255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18245" y="3374130"/>
              <a:ext cx="377825" cy="213360"/>
            </a:xfrm>
            <a:custGeom>
              <a:avLst/>
              <a:gdLst/>
              <a:ahLst/>
              <a:cxnLst/>
              <a:rect l="l" t="t" r="r" b="b"/>
              <a:pathLst>
                <a:path w="377825" h="213360">
                  <a:moveTo>
                    <a:pt x="165226" y="0"/>
                  </a:moveTo>
                  <a:lnTo>
                    <a:pt x="89763" y="10528"/>
                  </a:lnTo>
                  <a:lnTo>
                    <a:pt x="40678" y="28219"/>
                  </a:lnTo>
                  <a:lnTo>
                    <a:pt x="34797" y="46672"/>
                  </a:lnTo>
                  <a:lnTo>
                    <a:pt x="25907" y="85432"/>
                  </a:lnTo>
                  <a:lnTo>
                    <a:pt x="7797" y="119583"/>
                  </a:lnTo>
                  <a:lnTo>
                    <a:pt x="0" y="129552"/>
                  </a:lnTo>
                  <a:lnTo>
                    <a:pt x="57823" y="162839"/>
                  </a:lnTo>
                  <a:lnTo>
                    <a:pt x="98234" y="189141"/>
                  </a:lnTo>
                  <a:lnTo>
                    <a:pt x="108927" y="198691"/>
                  </a:lnTo>
                  <a:lnTo>
                    <a:pt x="116954" y="207302"/>
                  </a:lnTo>
                  <a:lnTo>
                    <a:pt x="377355" y="212813"/>
                  </a:lnTo>
                  <a:lnTo>
                    <a:pt x="377355" y="106413"/>
                  </a:lnTo>
                  <a:lnTo>
                    <a:pt x="371271" y="80911"/>
                  </a:lnTo>
                  <a:lnTo>
                    <a:pt x="336092" y="49212"/>
                  </a:lnTo>
                  <a:lnTo>
                    <a:pt x="302183" y="31153"/>
                  </a:lnTo>
                  <a:lnTo>
                    <a:pt x="265493" y="17767"/>
                  </a:lnTo>
                  <a:lnTo>
                    <a:pt x="216954" y="5664"/>
                  </a:lnTo>
                  <a:lnTo>
                    <a:pt x="178333" y="419"/>
                  </a:lnTo>
                  <a:lnTo>
                    <a:pt x="16522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18243" y="3374134"/>
              <a:ext cx="377825" cy="213360"/>
            </a:xfrm>
            <a:custGeom>
              <a:avLst/>
              <a:gdLst/>
              <a:ahLst/>
              <a:cxnLst/>
              <a:rect l="l" t="t" r="r" b="b"/>
              <a:pathLst>
                <a:path w="377825" h="213360">
                  <a:moveTo>
                    <a:pt x="356133" y="63842"/>
                  </a:moveTo>
                  <a:lnTo>
                    <a:pt x="313893" y="36652"/>
                  </a:lnTo>
                  <a:lnTo>
                    <a:pt x="277901" y="21704"/>
                  </a:lnTo>
                  <a:lnTo>
                    <a:pt x="229349" y="8331"/>
                  </a:lnTo>
                  <a:lnTo>
                    <a:pt x="191376" y="1587"/>
                  </a:lnTo>
                  <a:lnTo>
                    <a:pt x="165227" y="0"/>
                  </a:lnTo>
                  <a:lnTo>
                    <a:pt x="152869" y="292"/>
                  </a:lnTo>
                  <a:lnTo>
                    <a:pt x="114947" y="4673"/>
                  </a:lnTo>
                  <a:lnTo>
                    <a:pt x="74231" y="15582"/>
                  </a:lnTo>
                  <a:lnTo>
                    <a:pt x="35433" y="33108"/>
                  </a:lnTo>
                  <a:lnTo>
                    <a:pt x="34810" y="46659"/>
                  </a:lnTo>
                  <a:lnTo>
                    <a:pt x="32969" y="59956"/>
                  </a:lnTo>
                  <a:lnTo>
                    <a:pt x="20815" y="97434"/>
                  </a:lnTo>
                  <a:lnTo>
                    <a:pt x="0" y="129552"/>
                  </a:lnTo>
                  <a:lnTo>
                    <a:pt x="12039" y="136448"/>
                  </a:lnTo>
                  <a:lnTo>
                    <a:pt x="46799" y="156336"/>
                  </a:lnTo>
                  <a:lnTo>
                    <a:pt x="88760" y="182435"/>
                  </a:lnTo>
                  <a:lnTo>
                    <a:pt x="116967" y="207289"/>
                  </a:lnTo>
                  <a:lnTo>
                    <a:pt x="377355" y="212813"/>
                  </a:lnTo>
                  <a:lnTo>
                    <a:pt x="377355" y="106400"/>
                  </a:lnTo>
                  <a:lnTo>
                    <a:pt x="375831" y="93243"/>
                  </a:lnTo>
                  <a:lnTo>
                    <a:pt x="371271" y="80911"/>
                  </a:lnTo>
                  <a:lnTo>
                    <a:pt x="363664" y="70205"/>
                  </a:lnTo>
                  <a:lnTo>
                    <a:pt x="356133" y="63842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5602" y="3374142"/>
              <a:ext cx="378460" cy="213360"/>
            </a:xfrm>
            <a:custGeom>
              <a:avLst/>
              <a:gdLst/>
              <a:ahLst/>
              <a:cxnLst/>
              <a:rect l="l" t="t" r="r" b="b"/>
              <a:pathLst>
                <a:path w="378459" h="213360">
                  <a:moveTo>
                    <a:pt x="217931" y="0"/>
                  </a:moveTo>
                  <a:lnTo>
                    <a:pt x="141312" y="9258"/>
                  </a:lnTo>
                  <a:lnTo>
                    <a:pt x="103581" y="21590"/>
                  </a:lnTo>
                  <a:lnTo>
                    <a:pt x="67779" y="36855"/>
                  </a:lnTo>
                  <a:lnTo>
                    <a:pt x="25438" y="61061"/>
                  </a:lnTo>
                  <a:lnTo>
                    <a:pt x="12" y="105524"/>
                  </a:lnTo>
                  <a:lnTo>
                    <a:pt x="0" y="213360"/>
                  </a:lnTo>
                  <a:lnTo>
                    <a:pt x="254673" y="213360"/>
                  </a:lnTo>
                  <a:lnTo>
                    <a:pt x="262928" y="203327"/>
                  </a:lnTo>
                  <a:lnTo>
                    <a:pt x="297218" y="177761"/>
                  </a:lnTo>
                  <a:lnTo>
                    <a:pt x="330974" y="158991"/>
                  </a:lnTo>
                  <a:lnTo>
                    <a:pt x="366052" y="143776"/>
                  </a:lnTo>
                  <a:lnTo>
                    <a:pt x="377888" y="139573"/>
                  </a:lnTo>
                  <a:lnTo>
                    <a:pt x="359549" y="106578"/>
                  </a:lnTo>
                  <a:lnTo>
                    <a:pt x="346506" y="70154"/>
                  </a:lnTo>
                  <a:lnTo>
                    <a:pt x="341922" y="28371"/>
                  </a:lnTo>
                  <a:lnTo>
                    <a:pt x="317817" y="19304"/>
                  </a:lnTo>
                  <a:lnTo>
                    <a:pt x="280162" y="9080"/>
                  </a:lnTo>
                  <a:lnTo>
                    <a:pt x="230263" y="685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5602" y="3374133"/>
              <a:ext cx="378460" cy="213995"/>
            </a:xfrm>
            <a:custGeom>
              <a:avLst/>
              <a:gdLst/>
              <a:ahLst/>
              <a:cxnLst/>
              <a:rect l="l" t="t" r="r" b="b"/>
              <a:pathLst>
                <a:path w="378459" h="213995">
                  <a:moveTo>
                    <a:pt x="275894" y="192024"/>
                  </a:moveTo>
                  <a:lnTo>
                    <a:pt x="330974" y="159004"/>
                  </a:lnTo>
                  <a:lnTo>
                    <a:pt x="366052" y="143789"/>
                  </a:lnTo>
                  <a:lnTo>
                    <a:pt x="377888" y="139585"/>
                  </a:lnTo>
                  <a:lnTo>
                    <a:pt x="371386" y="128968"/>
                  </a:lnTo>
                  <a:lnTo>
                    <a:pt x="350062" y="82677"/>
                  </a:lnTo>
                  <a:lnTo>
                    <a:pt x="342315" y="44005"/>
                  </a:lnTo>
                  <a:lnTo>
                    <a:pt x="341922" y="28384"/>
                  </a:lnTo>
                  <a:lnTo>
                    <a:pt x="329869" y="23926"/>
                  </a:lnTo>
                  <a:lnTo>
                    <a:pt x="292887" y="12179"/>
                  </a:lnTo>
                  <a:lnTo>
                    <a:pt x="255054" y="3937"/>
                  </a:lnTo>
                  <a:lnTo>
                    <a:pt x="217932" y="0"/>
                  </a:lnTo>
                  <a:lnTo>
                    <a:pt x="204330" y="228"/>
                  </a:lnTo>
                  <a:lnTo>
                    <a:pt x="165582" y="4089"/>
                  </a:lnTo>
                  <a:lnTo>
                    <a:pt x="116370" y="17005"/>
                  </a:lnTo>
                  <a:lnTo>
                    <a:pt x="79298" y="31508"/>
                  </a:lnTo>
                  <a:lnTo>
                    <a:pt x="35496" y="54571"/>
                  </a:lnTo>
                  <a:lnTo>
                    <a:pt x="6108" y="81749"/>
                  </a:lnTo>
                  <a:lnTo>
                    <a:pt x="0" y="213372"/>
                  </a:lnTo>
                  <a:lnTo>
                    <a:pt x="254673" y="213372"/>
                  </a:lnTo>
                  <a:lnTo>
                    <a:pt x="262928" y="203327"/>
                  </a:lnTo>
                  <a:lnTo>
                    <a:pt x="271856" y="195160"/>
                  </a:lnTo>
                  <a:lnTo>
                    <a:pt x="275894" y="192024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826" rIns="0" bIns="0" rtlCol="0">
            <a:spAutoFit/>
          </a:bodyPr>
          <a:lstStyle/>
          <a:p>
            <a:pPr marL="2696845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WHO?</a:t>
            </a:r>
            <a:endParaRPr sz="6000"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260" y="1530096"/>
            <a:ext cx="5605258" cy="6461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260" y="2734055"/>
            <a:ext cx="5605258" cy="64922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53633" y="1695442"/>
            <a:ext cx="5300980" cy="1554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endParaRPr sz="1600">
              <a:latin typeface="Calibri"/>
              <a:cs typeface="Calibri"/>
            </a:endParaRPr>
          </a:p>
          <a:p>
            <a:pPr marL="256540" marR="5080" indent="-173990">
              <a:lnSpc>
                <a:spcPts val="2020"/>
              </a:lnSpc>
              <a:spcBef>
                <a:spcPts val="1635"/>
              </a:spcBef>
              <a:buChar char="•"/>
              <a:tabLst>
                <a:tab pos="256540" algn="l"/>
              </a:tabLst>
            </a:pPr>
            <a:r>
              <a:rPr sz="1800" spc="-20" dirty="0">
                <a:solidFill>
                  <a:srgbClr val="002C5E"/>
                </a:solidFill>
                <a:latin typeface="Calibri"/>
                <a:cs typeface="Calibri"/>
              </a:rPr>
              <a:t>Research</a:t>
            </a:r>
            <a:r>
              <a:rPr sz="18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002C5E"/>
                </a:solidFill>
                <a:latin typeface="Calibri"/>
                <a:cs typeface="Calibri"/>
              </a:rPr>
              <a:t>staff,</a:t>
            </a:r>
            <a:r>
              <a:rPr sz="1800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leadership,</a:t>
            </a:r>
            <a:r>
              <a:rPr sz="1800" spc="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impact</a:t>
            </a:r>
            <a:r>
              <a:rPr sz="1800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leads,</a:t>
            </a:r>
            <a:r>
              <a:rPr sz="1800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comms,</a:t>
            </a:r>
            <a:r>
              <a:rPr sz="1800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public </a:t>
            </a:r>
            <a:r>
              <a:rPr sz="1800" spc="-25" dirty="0">
                <a:solidFill>
                  <a:srgbClr val="002C5E"/>
                </a:solidFill>
                <a:latin typeface="Calibri"/>
                <a:cs typeface="Calibri"/>
              </a:rPr>
              <a:t>engagement,</a:t>
            </a:r>
            <a:r>
              <a:rPr sz="1800" spc="-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C5E"/>
                </a:solidFill>
                <a:latin typeface="Calibri"/>
                <a:cs typeface="Calibri"/>
              </a:rPr>
              <a:t>research</a:t>
            </a:r>
            <a:r>
              <a:rPr sz="18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office,</a:t>
            </a:r>
            <a:r>
              <a:rPr sz="1800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policy…..(etc)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260" y="5227320"/>
            <a:ext cx="5605258" cy="6461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38571" y="3336216"/>
            <a:ext cx="2007870" cy="15741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38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9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Carers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15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Families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9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31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sz="1800" spc="-20" dirty="0">
                <a:solidFill>
                  <a:srgbClr val="002C5E"/>
                </a:solidFill>
                <a:latin typeface="Calibri"/>
                <a:cs typeface="Calibri"/>
              </a:rPr>
              <a:t>Partnership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agencies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303" y="5089054"/>
            <a:ext cx="1686560" cy="139700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sz="2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forget</a:t>
            </a:r>
            <a:endParaRPr sz="2700">
              <a:latin typeface="Calibri"/>
              <a:cs typeface="Calibri"/>
            </a:endParaRPr>
          </a:p>
          <a:p>
            <a:pPr marL="228600" indent="-173355">
              <a:lnSpc>
                <a:spcPct val="100000"/>
              </a:lnSpc>
              <a:spcBef>
                <a:spcPts val="1165"/>
              </a:spcBef>
              <a:buChar char="•"/>
              <a:tabLst>
                <a:tab pos="22860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Competitors</a:t>
            </a:r>
            <a:endParaRPr sz="1800">
              <a:latin typeface="Calibri"/>
              <a:cs typeface="Calibri"/>
            </a:endParaRPr>
          </a:p>
          <a:p>
            <a:pPr marL="228600" indent="-173355">
              <a:lnSpc>
                <a:spcPct val="100000"/>
              </a:lnSpc>
              <a:spcBef>
                <a:spcPts val="310"/>
              </a:spcBef>
              <a:buChar char="•"/>
              <a:tabLst>
                <a:tab pos="228600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Opposition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21648" y="3316709"/>
            <a:ext cx="1870710" cy="18211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8265" indent="-85725">
              <a:lnSpc>
                <a:spcPct val="100000"/>
              </a:lnSpc>
              <a:spcBef>
                <a:spcPts val="290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Audiences</a:t>
            </a:r>
            <a:endParaRPr sz="1800">
              <a:latin typeface="Calibri"/>
              <a:cs typeface="Calibri"/>
            </a:endParaRPr>
          </a:p>
          <a:p>
            <a:pPr marL="88265" indent="-85725">
              <a:lnSpc>
                <a:spcPct val="100000"/>
              </a:lnSpc>
              <a:spcBef>
                <a:spcPts val="195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Beneficiaries</a:t>
            </a:r>
            <a:endParaRPr sz="1800">
              <a:latin typeface="Calibri"/>
              <a:cs typeface="Calibri"/>
            </a:endParaRPr>
          </a:p>
          <a:p>
            <a:pPr marL="88265" indent="-85725">
              <a:lnSpc>
                <a:spcPct val="100000"/>
              </a:lnSpc>
              <a:spcBef>
                <a:spcPts val="190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Commissioners</a:t>
            </a:r>
            <a:endParaRPr sz="1800">
              <a:latin typeface="Calibri"/>
              <a:cs typeface="Calibri"/>
            </a:endParaRPr>
          </a:p>
          <a:p>
            <a:pPr marL="88265" indent="-85725">
              <a:lnSpc>
                <a:spcPct val="100000"/>
              </a:lnSpc>
              <a:spcBef>
                <a:spcPts val="215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Policy</a:t>
            </a:r>
            <a:r>
              <a:rPr sz="18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makers</a:t>
            </a:r>
            <a:endParaRPr sz="1800">
              <a:latin typeface="Calibri"/>
              <a:cs typeface="Calibri"/>
            </a:endParaRPr>
          </a:p>
          <a:p>
            <a:pPr marL="88265" indent="-85725">
              <a:lnSpc>
                <a:spcPct val="100000"/>
              </a:lnSpc>
              <a:spcBef>
                <a:spcPts val="195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Funders</a:t>
            </a:r>
            <a:endParaRPr sz="1800">
              <a:latin typeface="Calibri"/>
              <a:cs typeface="Calibri"/>
            </a:endParaRPr>
          </a:p>
          <a:p>
            <a:pPr marL="88265" indent="-85725">
              <a:lnSpc>
                <a:spcPct val="100000"/>
              </a:lnSpc>
              <a:spcBef>
                <a:spcPts val="190"/>
              </a:spcBef>
              <a:buSzPct val="91666"/>
              <a:buFont typeface="Arial MT"/>
              <a:buChar char="•"/>
              <a:tabLst>
                <a:tab pos="88265" algn="l"/>
              </a:tabLst>
            </a:pP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Wider</a:t>
            </a:r>
            <a:r>
              <a:rPr sz="1800" spc="-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2C5E"/>
                </a:solidFill>
                <a:latin typeface="Calibri"/>
                <a:cs typeface="Calibri"/>
              </a:rPr>
              <a:t>stakeholders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090" y="2999235"/>
            <a:ext cx="2850515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dirty="0">
                <a:solidFill>
                  <a:srgbClr val="1E4E79"/>
                </a:solidFill>
                <a:latin typeface="Trebuchet MS"/>
                <a:cs typeface="Trebuchet MS"/>
              </a:rPr>
              <a:t>RESEARCH</a:t>
            </a:r>
            <a:r>
              <a:rPr sz="2600" spc="20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1E4E79"/>
                </a:solidFill>
                <a:latin typeface="Trebuchet MS"/>
                <a:cs typeface="Trebuchet MS"/>
              </a:rPr>
              <a:t>IMPACT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8055" y="1307591"/>
            <a:ext cx="8696325" cy="5550535"/>
            <a:chOff x="448055" y="1307591"/>
            <a:chExt cx="8696325" cy="5550535"/>
          </a:xfrm>
        </p:grpSpPr>
        <p:sp>
          <p:nvSpPr>
            <p:cNvPr id="4" name="object 4"/>
            <p:cNvSpPr/>
            <p:nvPr/>
          </p:nvSpPr>
          <p:spPr>
            <a:xfrm>
              <a:off x="467867" y="4024877"/>
              <a:ext cx="5352415" cy="13335"/>
            </a:xfrm>
            <a:custGeom>
              <a:avLst/>
              <a:gdLst/>
              <a:ahLst/>
              <a:cxnLst/>
              <a:rect l="l" t="t" r="r" b="b"/>
              <a:pathLst>
                <a:path w="5352415" h="13335">
                  <a:moveTo>
                    <a:pt x="0" y="13055"/>
                  </a:moveTo>
                  <a:lnTo>
                    <a:pt x="5352084" y="0"/>
                  </a:lnTo>
                </a:path>
              </a:pathLst>
            </a:custGeom>
            <a:ln w="39624">
              <a:solidFill>
                <a:srgbClr val="BAD5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307591"/>
              <a:ext cx="3809999" cy="55504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3417" y="4113510"/>
            <a:ext cx="2896870" cy="434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90"/>
              </a:spcBef>
            </a:pP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Bouali</a:t>
            </a:r>
            <a:r>
              <a:rPr sz="1350" b="1" spc="-30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Guesmi</a:t>
            </a:r>
            <a:r>
              <a:rPr sz="1350" b="1" spc="1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&amp;</a:t>
            </a:r>
            <a:r>
              <a:rPr sz="1350" b="1" spc="-4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José</a:t>
            </a:r>
            <a:r>
              <a:rPr sz="1350" b="1" spc="-1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María</a:t>
            </a:r>
            <a:r>
              <a:rPr sz="1350" b="1" spc="-2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756F6F"/>
                </a:solidFill>
                <a:latin typeface="Trebuchet MS"/>
                <a:cs typeface="Trebuchet MS"/>
              </a:rPr>
              <a:t>Gil</a:t>
            </a:r>
            <a:r>
              <a:rPr sz="1350" b="1" spc="-2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756F6F"/>
                </a:solidFill>
                <a:latin typeface="Trebuchet MS"/>
                <a:cs typeface="Trebuchet MS"/>
              </a:rPr>
              <a:t>Roig</a:t>
            </a:r>
            <a:endParaRPr sz="1350">
              <a:latin typeface="Trebuchet MS"/>
              <a:cs typeface="Trebuchet MS"/>
            </a:endParaRPr>
          </a:p>
          <a:p>
            <a:pPr marL="1270" algn="ctr">
              <a:lnSpc>
                <a:spcPts val="1614"/>
              </a:lnSpc>
            </a:pPr>
            <a:r>
              <a:rPr sz="1350" spc="-10" dirty="0">
                <a:solidFill>
                  <a:srgbClr val="756F6F"/>
                </a:solidFill>
                <a:latin typeface="Trebuchet MS"/>
                <a:cs typeface="Trebuchet MS"/>
              </a:rPr>
              <a:t>02/10/2025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007" y="5230367"/>
            <a:ext cx="3520440" cy="676910"/>
            <a:chOff x="64007" y="5230367"/>
            <a:chExt cx="3520440" cy="6769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" y="5230367"/>
              <a:ext cx="1606295" cy="676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9" y="5590031"/>
              <a:ext cx="1984247" cy="271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030" rIns="0" bIns="0" rtlCol="0">
            <a:spAutoFit/>
          </a:bodyPr>
          <a:lstStyle/>
          <a:p>
            <a:pPr marL="34588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031" y="1474527"/>
            <a:ext cx="7553959" cy="43383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8509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4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r>
              <a:rPr sz="24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4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provable</a:t>
            </a:r>
            <a:r>
              <a:rPr sz="24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benefits</a:t>
            </a:r>
            <a:r>
              <a:rPr sz="2400" spc="-1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4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research</a:t>
            </a:r>
            <a:r>
              <a:rPr sz="24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in</a:t>
            </a:r>
            <a:r>
              <a:rPr sz="24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4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‘real 	world’</a:t>
            </a:r>
            <a:endParaRPr sz="2400">
              <a:latin typeface="Arial MT"/>
              <a:cs typeface="Arial MT"/>
            </a:endParaRPr>
          </a:p>
          <a:p>
            <a:pPr marL="239395" marR="36195" indent="-227329">
              <a:lnSpc>
                <a:spcPts val="2590"/>
              </a:lnSpc>
              <a:spcBef>
                <a:spcPts val="1614"/>
              </a:spcBef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4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literacy</a:t>
            </a:r>
            <a:r>
              <a:rPr sz="24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r>
              <a:rPr sz="24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4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understanding</a:t>
            </a:r>
            <a:r>
              <a:rPr sz="24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4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4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in</a:t>
            </a:r>
            <a:r>
              <a:rPr sz="24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terms 	</a:t>
            </a:r>
            <a:r>
              <a:rPr sz="2400" spc="-25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endParaRPr sz="2400">
              <a:latin typeface="Arial MT"/>
              <a:cs typeface="Arial MT"/>
            </a:endParaRPr>
          </a:p>
          <a:p>
            <a:pPr marL="481965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4819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WHY</a:t>
            </a:r>
            <a:r>
              <a:rPr sz="2000" spc="-2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change</a:t>
            </a:r>
            <a:r>
              <a:rPr sz="2000" spc="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r>
              <a:rPr sz="2000" spc="-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needed</a:t>
            </a:r>
            <a:endParaRPr sz="2000">
              <a:latin typeface="Arial MT"/>
              <a:cs typeface="Arial MT"/>
            </a:endParaRPr>
          </a:p>
          <a:p>
            <a:pPr marL="481965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481965" algn="l"/>
              </a:tabLst>
            </a:pP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WHAT</a:t>
            </a:r>
            <a:r>
              <a:rPr sz="2000" spc="-1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problem</a:t>
            </a:r>
            <a:r>
              <a:rPr sz="20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therefore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necessary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endParaRPr sz="2000">
              <a:latin typeface="Arial MT"/>
              <a:cs typeface="Arial MT"/>
            </a:endParaRPr>
          </a:p>
          <a:p>
            <a:pPr marL="481965" lvl="1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4819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WHO</a:t>
            </a:r>
            <a:r>
              <a:rPr sz="2000" spc="-1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needs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involved</a:t>
            </a:r>
            <a:endParaRPr sz="2000">
              <a:latin typeface="Arial MT"/>
              <a:cs typeface="Arial MT"/>
            </a:endParaRPr>
          </a:p>
          <a:p>
            <a:pPr marL="481965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4819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HOW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research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can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used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generate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change.</a:t>
            </a:r>
            <a:endParaRPr sz="2000">
              <a:latin typeface="Arial MT"/>
              <a:cs typeface="Arial MT"/>
            </a:endParaRPr>
          </a:p>
          <a:p>
            <a:pPr marL="239395" marR="163195" indent="-227329">
              <a:lnSpc>
                <a:spcPts val="2590"/>
              </a:lnSpc>
              <a:spcBef>
                <a:spcPts val="1630"/>
              </a:spcBef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Engagement</a:t>
            </a:r>
            <a:r>
              <a:rPr sz="2400" spc="-1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with</a:t>
            </a:r>
            <a:r>
              <a:rPr sz="24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stakeholders</a:t>
            </a:r>
            <a:r>
              <a:rPr sz="24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outside</a:t>
            </a:r>
            <a:r>
              <a:rPr sz="2400" spc="-1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4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research</a:t>
            </a:r>
            <a:r>
              <a:rPr sz="24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02C5E"/>
                </a:solidFill>
                <a:latin typeface="Arial MT"/>
                <a:cs typeface="Arial MT"/>
              </a:rPr>
              <a:t>is 	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crucial</a:t>
            </a:r>
            <a:r>
              <a:rPr sz="24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4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understand</a:t>
            </a:r>
            <a:r>
              <a:rPr sz="24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what</a:t>
            </a:r>
            <a:r>
              <a:rPr sz="2400" spc="-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matters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285"/>
              </a:spcBef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r>
              <a:rPr sz="24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r>
              <a:rPr sz="24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needed</a:t>
            </a:r>
            <a:r>
              <a:rPr sz="24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4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ensure</a:t>
            </a:r>
            <a:r>
              <a:rPr sz="24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claims</a:t>
            </a:r>
            <a:r>
              <a:rPr sz="24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2C5E"/>
                </a:solidFill>
                <a:latin typeface="Arial MT"/>
                <a:cs typeface="Arial MT"/>
              </a:rPr>
              <a:t>are</a:t>
            </a:r>
            <a:r>
              <a:rPr sz="24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Arial MT"/>
                <a:cs typeface="Arial MT"/>
              </a:rPr>
              <a:t>corroborated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6211" y="1348080"/>
            <a:ext cx="7845425" cy="39878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  <a:p>
            <a:pPr marL="12700" marR="160020" indent="1270">
              <a:lnSpc>
                <a:spcPts val="2210"/>
              </a:lnSpc>
              <a:spcBef>
                <a:spcPts val="1025"/>
              </a:spcBef>
            </a:pP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A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section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focused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on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identifying</a:t>
            </a:r>
            <a:r>
              <a:rPr sz="2000" spc="-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stakeholders,</a:t>
            </a:r>
            <a:r>
              <a:rPr sz="20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considering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how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engage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them,</a:t>
            </a:r>
            <a:r>
              <a:rPr sz="2000" spc="-1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developing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appropriate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effective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ways</a:t>
            </a:r>
            <a:r>
              <a:rPr sz="2000" spc="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work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together.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Learning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outcomes</a:t>
            </a:r>
            <a:endParaRPr sz="2000">
              <a:latin typeface="Arial"/>
              <a:cs typeface="Arial"/>
            </a:endParaRPr>
          </a:p>
          <a:p>
            <a:pPr marL="358775" indent="-344805">
              <a:lnSpc>
                <a:spcPct val="100000"/>
              </a:lnSpc>
              <a:spcBef>
                <a:spcPts val="819"/>
              </a:spcBef>
              <a:buFont typeface="Symbol"/>
              <a:buChar char=""/>
              <a:tabLst>
                <a:tab pos="358775" algn="l"/>
              </a:tabLst>
            </a:pP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understand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importance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stakeholder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engagement</a:t>
            </a:r>
            <a:endParaRPr sz="2000">
              <a:latin typeface="Arial MT"/>
              <a:cs typeface="Arial MT"/>
            </a:endParaRPr>
          </a:p>
          <a:p>
            <a:pPr marL="357505" marR="463550" indent="-343535">
              <a:lnSpc>
                <a:spcPts val="2210"/>
              </a:lnSpc>
              <a:spcBef>
                <a:spcPts val="1025"/>
              </a:spcBef>
              <a:buFont typeface="Symbol"/>
              <a:buChar char=""/>
              <a:tabLst>
                <a:tab pos="357505" algn="l"/>
                <a:tab pos="358775" algn="l"/>
              </a:tabLst>
            </a:pPr>
            <a:r>
              <a:rPr sz="2000" dirty="0">
                <a:solidFill>
                  <a:srgbClr val="002C5E"/>
                </a:solidFill>
                <a:latin typeface="Times New Roman"/>
                <a:cs typeface="Times New Roman"/>
              </a:rPr>
              <a:t>	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understand</a:t>
            </a:r>
            <a:r>
              <a:rPr sz="2000" spc="-1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opportunities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challenges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for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stakeholder engagement</a:t>
            </a:r>
            <a:endParaRPr sz="2000">
              <a:latin typeface="Arial MT"/>
              <a:cs typeface="Arial MT"/>
            </a:endParaRPr>
          </a:p>
          <a:p>
            <a:pPr marL="357505" marR="5080" indent="-344170">
              <a:lnSpc>
                <a:spcPts val="2210"/>
              </a:lnSpc>
              <a:spcBef>
                <a:spcPts val="980"/>
              </a:spcBef>
              <a:buFont typeface="Symbol"/>
              <a:buChar char=""/>
              <a:tabLst>
                <a:tab pos="357505" algn="l"/>
                <a:tab pos="358775" algn="l"/>
              </a:tabLst>
            </a:pPr>
            <a:r>
              <a:rPr sz="2000" dirty="0">
                <a:solidFill>
                  <a:srgbClr val="002C5E"/>
                </a:solidFill>
                <a:latin typeface="Times New Roman"/>
                <a:cs typeface="Times New Roman"/>
              </a:rPr>
              <a:t>	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able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identify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appropriate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effective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ways</a:t>
            </a:r>
            <a:r>
              <a:rPr sz="2000" spc="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engage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with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stakeholders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1381" y="49725"/>
            <a:ext cx="6276340" cy="1182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 indent="151130">
              <a:lnSpc>
                <a:spcPts val="4300"/>
              </a:lnSpc>
              <a:spcBef>
                <a:spcPts val="665"/>
              </a:spcBef>
            </a:pPr>
            <a:r>
              <a:rPr dirty="0"/>
              <a:t>II-Engaging</a:t>
            </a:r>
            <a:r>
              <a:rPr spc="-114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working</a:t>
            </a:r>
            <a:r>
              <a:rPr spc="-135" dirty="0"/>
              <a:t> </a:t>
            </a:r>
            <a:r>
              <a:rPr spc="-20" dirty="0"/>
              <a:t>with </a:t>
            </a:r>
            <a:r>
              <a:rPr dirty="0"/>
              <a:t>users</a:t>
            </a:r>
            <a:r>
              <a:rPr spc="-7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research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2359152"/>
            <a:ext cx="1094740" cy="1094740"/>
            <a:chOff x="536448" y="2359152"/>
            <a:chExt cx="1094740" cy="1094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2359152"/>
              <a:ext cx="1094231" cy="10942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578607"/>
              <a:ext cx="655319" cy="6553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53183" y="2371344"/>
            <a:ext cx="2536190" cy="1073150"/>
          </a:xfrm>
          <a:prstGeom prst="rect">
            <a:avLst/>
          </a:prstGeom>
          <a:ln w="6096">
            <a:solidFill>
              <a:srgbClr val="002C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60"/>
              </a:lnSpc>
            </a:pPr>
            <a:r>
              <a:rPr sz="4000" b="1" spc="-25" dirty="0">
                <a:solidFill>
                  <a:srgbClr val="002C5E"/>
                </a:solidFill>
                <a:latin typeface="Calibri"/>
                <a:cs typeface="Calibri"/>
              </a:rPr>
              <a:t>Why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300" i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300" i="1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2C5E"/>
                </a:solidFill>
                <a:latin typeface="Calibri"/>
                <a:cs typeface="Calibri"/>
              </a:rPr>
              <a:t>purpose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18888" y="2359152"/>
            <a:ext cx="1094740" cy="1094740"/>
            <a:chOff x="4818888" y="2359152"/>
            <a:chExt cx="1094740" cy="10947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8888" y="2359152"/>
              <a:ext cx="1094231" cy="1094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2578607"/>
              <a:ext cx="655319" cy="6553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35623" y="2371344"/>
            <a:ext cx="2536190" cy="1073150"/>
          </a:xfrm>
          <a:prstGeom prst="rect">
            <a:avLst/>
          </a:prstGeom>
          <a:ln w="6096">
            <a:solidFill>
              <a:srgbClr val="002C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60"/>
              </a:lnSpc>
            </a:pPr>
            <a:r>
              <a:rPr sz="4000" b="1" spc="-25" dirty="0">
                <a:solidFill>
                  <a:srgbClr val="002C5E"/>
                </a:solidFill>
                <a:latin typeface="Calibri"/>
                <a:cs typeface="Calibri"/>
              </a:rPr>
              <a:t>How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300" i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300" i="1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2C5E"/>
                </a:solidFill>
                <a:latin typeface="Calibri"/>
                <a:cs typeface="Calibri"/>
              </a:rPr>
              <a:t>methods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6448" y="4267200"/>
            <a:ext cx="1094740" cy="1094740"/>
            <a:chOff x="536448" y="4267200"/>
            <a:chExt cx="1094740" cy="10947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4267200"/>
              <a:ext cx="1094231" cy="1094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04" y="4486656"/>
              <a:ext cx="655319" cy="6553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53183" y="4279391"/>
            <a:ext cx="2536190" cy="1073150"/>
          </a:xfrm>
          <a:prstGeom prst="rect">
            <a:avLst/>
          </a:prstGeom>
          <a:ln w="6096">
            <a:solidFill>
              <a:srgbClr val="002C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60"/>
              </a:lnSpc>
            </a:pPr>
            <a:r>
              <a:rPr sz="4000" b="1" spc="-25" dirty="0">
                <a:solidFill>
                  <a:srgbClr val="002C5E"/>
                </a:solidFill>
                <a:latin typeface="Calibri"/>
                <a:cs typeface="Calibri"/>
              </a:rPr>
              <a:t>Who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300" i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300" i="1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2C5E"/>
                </a:solidFill>
                <a:latin typeface="Calibri"/>
                <a:cs typeface="Calibri"/>
              </a:rPr>
              <a:t>‘audience’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18888" y="4267200"/>
            <a:ext cx="1094740" cy="1094740"/>
            <a:chOff x="4818888" y="4267200"/>
            <a:chExt cx="1094740" cy="109474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8888" y="4267200"/>
              <a:ext cx="1094231" cy="10942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8344" y="4486656"/>
              <a:ext cx="655319" cy="6553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35623" y="4279391"/>
            <a:ext cx="2536190" cy="1073150"/>
          </a:xfrm>
          <a:prstGeom prst="rect">
            <a:avLst/>
          </a:prstGeom>
          <a:ln w="6096">
            <a:solidFill>
              <a:srgbClr val="002C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60"/>
              </a:lnSpc>
            </a:pPr>
            <a:r>
              <a:rPr sz="4000" b="1" spc="-20" dirty="0">
                <a:solidFill>
                  <a:srgbClr val="002C5E"/>
                </a:solidFill>
                <a:latin typeface="Calibri"/>
                <a:cs typeface="Calibri"/>
              </a:rPr>
              <a:t>What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300" i="1" dirty="0">
                <a:solidFill>
                  <a:srgbClr val="002C5E"/>
                </a:solidFill>
                <a:latin typeface="Calibri"/>
                <a:cs typeface="Calibri"/>
              </a:rPr>
              <a:t>can</a:t>
            </a:r>
            <a:r>
              <a:rPr sz="2300" i="1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i="1" dirty="0">
                <a:solidFill>
                  <a:srgbClr val="002C5E"/>
                </a:solidFill>
                <a:latin typeface="Calibri"/>
                <a:cs typeface="Calibri"/>
              </a:rPr>
              <a:t>be</a:t>
            </a:r>
            <a:r>
              <a:rPr sz="2300" i="1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002C5E"/>
                </a:solidFill>
                <a:latin typeface="Calibri"/>
                <a:cs typeface="Calibri"/>
              </a:rPr>
              <a:t>mobilised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0560" y="6140286"/>
            <a:ext cx="330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Remember:</a:t>
            </a:r>
            <a:r>
              <a:rPr sz="18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C5E"/>
                </a:solidFill>
                <a:latin typeface="Calibri"/>
                <a:cs typeface="Calibri"/>
              </a:rPr>
              <a:t>Engagement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for</a:t>
            </a:r>
            <a:r>
              <a:rPr sz="1800" spc="-8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C5E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969263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52532" y="-46227"/>
            <a:ext cx="26346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Engagement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91" y="1867916"/>
            <a:ext cx="7452995" cy="2374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"/>
              </a:spcBef>
              <a:buClr>
                <a:srgbClr val="002C5E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‘Longer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road’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endParaRPr sz="2000">
              <a:latin typeface="Arial MT"/>
              <a:cs typeface="Arial MT"/>
            </a:endParaRPr>
          </a:p>
          <a:p>
            <a:pPr marL="240029" marR="5080" indent="-227329">
              <a:lnSpc>
                <a:spcPct val="200000"/>
              </a:lnSpc>
              <a:spcBef>
                <a:spcPts val="1010"/>
              </a:spcBef>
              <a:buChar char="•"/>
              <a:tabLst>
                <a:tab pos="240029" algn="l"/>
              </a:tabLst>
            </a:pP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Engagement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may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not</a:t>
            </a:r>
            <a:r>
              <a:rPr sz="20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with</a:t>
            </a:r>
            <a:r>
              <a:rPr sz="2000" spc="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ultimate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beneficiaries;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may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with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(eg)</a:t>
            </a:r>
            <a:r>
              <a:rPr sz="2000" spc="-5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companies,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regulators,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applied</a:t>
            </a:r>
            <a:r>
              <a:rPr sz="2000" spc="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counterparts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etc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002C5E"/>
              </a:buClr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Support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pathway</a:t>
            </a:r>
            <a:r>
              <a:rPr sz="2000" spc="-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use.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9692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105"/>
              </a:spcBef>
            </a:pPr>
            <a:r>
              <a:rPr dirty="0"/>
              <a:t>Engagement</a:t>
            </a:r>
            <a:r>
              <a:rPr spc="-65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dirty="0"/>
              <a:t>fundamental</a:t>
            </a:r>
            <a:r>
              <a:rPr spc="-80" dirty="0"/>
              <a:t> </a:t>
            </a:r>
            <a:r>
              <a:rPr spc="-10" dirty="0"/>
              <a:t>research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807" y="0"/>
            <a:ext cx="7251191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00199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491" y="2629916"/>
            <a:ext cx="1985645" cy="13347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690"/>
              </a:spcBef>
            </a:pPr>
            <a:r>
              <a:rPr sz="4500" b="0" i="1" spc="-25" dirty="0">
                <a:solidFill>
                  <a:srgbClr val="002C5E"/>
                </a:solidFill>
                <a:latin typeface="Calibri Light"/>
                <a:cs typeface="Calibri Light"/>
              </a:rPr>
              <a:t>Why </a:t>
            </a:r>
            <a:r>
              <a:rPr sz="4500" b="0" i="1" spc="-10" dirty="0">
                <a:solidFill>
                  <a:srgbClr val="002C5E"/>
                </a:solidFill>
                <a:latin typeface="Calibri Light"/>
                <a:cs typeface="Calibri Light"/>
              </a:rPr>
              <a:t>engage?</a:t>
            </a:r>
            <a:endParaRPr sz="4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8293" y="643040"/>
            <a:ext cx="2765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" dirty="0">
                <a:solidFill>
                  <a:srgbClr val="69696C"/>
                </a:solidFill>
                <a:latin typeface="Calibri Light"/>
                <a:cs typeface="Calibri Light"/>
              </a:rPr>
              <a:t>Question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229" y="2828786"/>
            <a:ext cx="3338829" cy="13900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270">
              <a:lnSpc>
                <a:spcPts val="3460"/>
              </a:lnSpc>
              <a:spcBef>
                <a:spcPts val="525"/>
              </a:spcBef>
            </a:pP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Why</a:t>
            </a:r>
            <a:r>
              <a:rPr sz="3200" spc="-10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should</a:t>
            </a:r>
            <a:r>
              <a:rPr sz="3200" spc="-12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we </a:t>
            </a:r>
            <a:r>
              <a:rPr sz="3200" spc="-10" dirty="0">
                <a:solidFill>
                  <a:srgbClr val="69696C"/>
                </a:solidFill>
                <a:latin typeface="Calibri"/>
                <a:cs typeface="Calibri"/>
              </a:rPr>
              <a:t>engage</a:t>
            </a:r>
            <a:r>
              <a:rPr sz="3200" spc="-17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69696C"/>
                </a:solidFill>
                <a:latin typeface="Calibri"/>
                <a:cs typeface="Calibri"/>
              </a:rPr>
              <a:t>stakeholders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in</a:t>
            </a:r>
            <a:r>
              <a:rPr sz="3200" spc="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9696C"/>
                </a:solidFill>
                <a:latin typeface="Calibri"/>
                <a:cs typeface="Calibri"/>
              </a:rPr>
              <a:t>research?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76140" cy="6858000"/>
            <a:chOff x="0" y="0"/>
            <a:chExt cx="4676140" cy="6858000"/>
          </a:xfrm>
        </p:grpSpPr>
        <p:sp>
          <p:nvSpPr>
            <p:cNvPr id="5" name="object 5"/>
            <p:cNvSpPr/>
            <p:nvPr/>
          </p:nvSpPr>
          <p:spPr>
            <a:xfrm>
              <a:off x="545598" y="3005324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5536" y="63"/>
                  </a:moveTo>
                  <a:lnTo>
                    <a:pt x="127965" y="0"/>
                  </a:lnTo>
                  <a:lnTo>
                    <a:pt x="60566" y="19342"/>
                  </a:lnTo>
                  <a:lnTo>
                    <a:pt x="29489" y="46532"/>
                  </a:lnTo>
                  <a:lnTo>
                    <a:pt x="8483" y="82372"/>
                  </a:lnTo>
                  <a:lnTo>
                    <a:pt x="50" y="124320"/>
                  </a:lnTo>
                  <a:lnTo>
                    <a:pt x="0" y="992924"/>
                  </a:lnTo>
                  <a:lnTo>
                    <a:pt x="825" y="1007541"/>
                  </a:lnTo>
                  <a:lnTo>
                    <a:pt x="12598" y="1048219"/>
                  </a:lnTo>
                  <a:lnTo>
                    <a:pt x="36334" y="1082141"/>
                  </a:lnTo>
                  <a:lnTo>
                    <a:pt x="69532" y="1106804"/>
                  </a:lnTo>
                  <a:lnTo>
                    <a:pt x="109677" y="1119720"/>
                  </a:lnTo>
                  <a:lnTo>
                    <a:pt x="319938" y="1121041"/>
                  </a:lnTo>
                  <a:lnTo>
                    <a:pt x="319938" y="1441335"/>
                  </a:lnTo>
                  <a:lnTo>
                    <a:pt x="639876" y="1121041"/>
                  </a:lnTo>
                  <a:lnTo>
                    <a:pt x="831850" y="1121041"/>
                  </a:lnTo>
                  <a:lnTo>
                    <a:pt x="831850" y="480453"/>
                  </a:lnTo>
                  <a:lnTo>
                    <a:pt x="839317" y="419061"/>
                  </a:lnTo>
                  <a:lnTo>
                    <a:pt x="852043" y="380949"/>
                  </a:lnTo>
                  <a:lnTo>
                    <a:pt x="870331" y="345732"/>
                  </a:lnTo>
                  <a:lnTo>
                    <a:pt x="893660" y="313931"/>
                  </a:lnTo>
                  <a:lnTo>
                    <a:pt x="921473" y="286080"/>
                  </a:lnTo>
                  <a:lnTo>
                    <a:pt x="953236" y="262737"/>
                  </a:lnTo>
                  <a:lnTo>
                    <a:pt x="988415" y="244424"/>
                  </a:lnTo>
                  <a:lnTo>
                    <a:pt x="1026490" y="231686"/>
                  </a:lnTo>
                  <a:lnTo>
                    <a:pt x="1066888" y="225069"/>
                  </a:lnTo>
                  <a:lnTo>
                    <a:pt x="1087805" y="224205"/>
                  </a:lnTo>
                  <a:lnTo>
                    <a:pt x="1599717" y="224205"/>
                  </a:lnTo>
                  <a:lnTo>
                    <a:pt x="1596440" y="99352"/>
                  </a:lnTo>
                  <a:lnTo>
                    <a:pt x="1580400" y="60642"/>
                  </a:lnTo>
                  <a:lnTo>
                    <a:pt x="1553235" y="29527"/>
                  </a:lnTo>
                  <a:lnTo>
                    <a:pt x="1517446" y="8496"/>
                  </a:lnTo>
                  <a:lnTo>
                    <a:pt x="1475536" y="63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9" y="3006853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087805" y="224205"/>
                  </a:moveTo>
                  <a:lnTo>
                    <a:pt x="1599717" y="224205"/>
                  </a:lnTo>
                  <a:lnTo>
                    <a:pt x="1599717" y="128117"/>
                  </a:lnTo>
                  <a:lnTo>
                    <a:pt x="1592478" y="85750"/>
                  </a:lnTo>
                  <a:lnTo>
                    <a:pt x="1572450" y="49301"/>
                  </a:lnTo>
                  <a:lnTo>
                    <a:pt x="1542135" y="21272"/>
                  </a:lnTo>
                  <a:lnTo>
                    <a:pt x="1504035" y="4152"/>
                  </a:ln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319938" y="1121029"/>
                  </a:lnTo>
                  <a:lnTo>
                    <a:pt x="319938" y="1441335"/>
                  </a:lnTo>
                  <a:lnTo>
                    <a:pt x="639889" y="1121029"/>
                  </a:lnTo>
                  <a:lnTo>
                    <a:pt x="831850" y="1121029"/>
                  </a:lnTo>
                  <a:lnTo>
                    <a:pt x="831850" y="480441"/>
                  </a:lnTo>
                  <a:lnTo>
                    <a:pt x="835215" y="439026"/>
                  </a:lnTo>
                  <a:lnTo>
                    <a:pt x="844956" y="399681"/>
                  </a:lnTo>
                  <a:lnTo>
                    <a:pt x="860526" y="362940"/>
                  </a:lnTo>
                  <a:lnTo>
                    <a:pt x="881405" y="329361"/>
                  </a:lnTo>
                  <a:lnTo>
                    <a:pt x="907034" y="299478"/>
                  </a:lnTo>
                  <a:lnTo>
                    <a:pt x="936891" y="273811"/>
                  </a:lnTo>
                  <a:lnTo>
                    <a:pt x="970432" y="252920"/>
                  </a:lnTo>
                  <a:lnTo>
                    <a:pt x="1007122" y="237324"/>
                  </a:lnTo>
                  <a:lnTo>
                    <a:pt x="1046429" y="227571"/>
                  </a:lnTo>
                  <a:lnTo>
                    <a:pt x="1066888" y="225056"/>
                  </a:lnTo>
                  <a:lnTo>
                    <a:pt x="1087805" y="224205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5717" y="3358892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676" y="0"/>
                  </a:moveTo>
                  <a:lnTo>
                    <a:pt x="127914" y="0"/>
                  </a:lnTo>
                  <a:lnTo>
                    <a:pt x="113309" y="838"/>
                  </a:lnTo>
                  <a:lnTo>
                    <a:pt x="72682" y="12623"/>
                  </a:lnTo>
                  <a:lnTo>
                    <a:pt x="38798" y="36385"/>
                  </a:lnTo>
                  <a:lnTo>
                    <a:pt x="14147" y="69621"/>
                  </a:lnTo>
                  <a:lnTo>
                    <a:pt x="1257" y="109804"/>
                  </a:lnTo>
                  <a:lnTo>
                    <a:pt x="0" y="124320"/>
                  </a:lnTo>
                  <a:lnTo>
                    <a:pt x="774" y="1007541"/>
                  </a:lnTo>
                  <a:lnTo>
                    <a:pt x="12547" y="1048219"/>
                  </a:lnTo>
                  <a:lnTo>
                    <a:pt x="36283" y="1082141"/>
                  </a:lnTo>
                  <a:lnTo>
                    <a:pt x="69481" y="1106805"/>
                  </a:lnTo>
                  <a:lnTo>
                    <a:pt x="109626" y="1119720"/>
                  </a:lnTo>
                  <a:lnTo>
                    <a:pt x="959777" y="1121041"/>
                  </a:lnTo>
                  <a:lnTo>
                    <a:pt x="1279715" y="1441335"/>
                  </a:lnTo>
                  <a:lnTo>
                    <a:pt x="1279715" y="1121041"/>
                  </a:lnTo>
                  <a:lnTo>
                    <a:pt x="1471676" y="1121041"/>
                  </a:lnTo>
                  <a:lnTo>
                    <a:pt x="1486293" y="1120203"/>
                  </a:lnTo>
                  <a:lnTo>
                    <a:pt x="1526908" y="1108417"/>
                  </a:lnTo>
                  <a:lnTo>
                    <a:pt x="1560804" y="1084656"/>
                  </a:lnTo>
                  <a:lnTo>
                    <a:pt x="1585442" y="1051420"/>
                  </a:lnTo>
                  <a:lnTo>
                    <a:pt x="1598345" y="1011237"/>
                  </a:lnTo>
                  <a:lnTo>
                    <a:pt x="1599603" y="996721"/>
                  </a:lnTo>
                  <a:lnTo>
                    <a:pt x="1596377" y="99352"/>
                  </a:lnTo>
                  <a:lnTo>
                    <a:pt x="1580337" y="60642"/>
                  </a:lnTo>
                  <a:lnTo>
                    <a:pt x="1553171" y="29527"/>
                  </a:lnTo>
                  <a:lnTo>
                    <a:pt x="1517383" y="8496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7239" y="3360420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739" y="0"/>
                  </a:move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959827" y="1121029"/>
                  </a:lnTo>
                  <a:lnTo>
                    <a:pt x="1279766" y="1441335"/>
                  </a:lnTo>
                  <a:lnTo>
                    <a:pt x="1279766" y="1121029"/>
                  </a:lnTo>
                  <a:lnTo>
                    <a:pt x="1471739" y="1121029"/>
                  </a:lnTo>
                  <a:lnTo>
                    <a:pt x="1486344" y="1120203"/>
                  </a:lnTo>
                  <a:lnTo>
                    <a:pt x="1526971" y="1108405"/>
                  </a:lnTo>
                  <a:lnTo>
                    <a:pt x="1560855" y="1084643"/>
                  </a:lnTo>
                  <a:lnTo>
                    <a:pt x="1585506" y="1051420"/>
                  </a:lnTo>
                  <a:lnTo>
                    <a:pt x="1598409" y="1011224"/>
                  </a:lnTo>
                  <a:lnTo>
                    <a:pt x="1599717" y="128117"/>
                  </a:lnTo>
                  <a:lnTo>
                    <a:pt x="1598879" y="113499"/>
                  </a:lnTo>
                  <a:lnTo>
                    <a:pt x="1587106" y="72821"/>
                  </a:lnTo>
                  <a:lnTo>
                    <a:pt x="1563370" y="38900"/>
                  </a:lnTo>
                  <a:lnTo>
                    <a:pt x="1530172" y="14224"/>
                  </a:lnTo>
                  <a:lnTo>
                    <a:pt x="1490027" y="1308"/>
                  </a:lnTo>
                  <a:lnTo>
                    <a:pt x="1475536" y="50"/>
                  </a:lnTo>
                  <a:lnTo>
                    <a:pt x="1471739" y="0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0"/>
              <a:ext cx="4517135" cy="68061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0767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3"/>
              <a:ext cx="4675631" cy="6842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944" y="1417319"/>
            <a:ext cx="2444750" cy="1466215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marL="349885">
              <a:lnSpc>
                <a:spcPts val="2610"/>
              </a:lnSpc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endParaRPr sz="2300">
              <a:latin typeface="Calibri"/>
              <a:cs typeface="Calibri"/>
            </a:endParaRPr>
          </a:p>
          <a:p>
            <a:pPr marL="624205" indent="-170815">
              <a:lnSpc>
                <a:spcPct val="100000"/>
              </a:lnSpc>
              <a:spcBef>
                <a:spcPts val="1025"/>
              </a:spcBef>
              <a:buChar char="•"/>
              <a:tabLst>
                <a:tab pos="62420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what’s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1800">
              <a:latin typeface="Calibri"/>
              <a:cs typeface="Calibri"/>
            </a:endParaRPr>
          </a:p>
          <a:p>
            <a:pPr marL="572135" indent="-173355">
              <a:lnSpc>
                <a:spcPct val="100000"/>
              </a:lnSpc>
              <a:spcBef>
                <a:spcPts val="409"/>
              </a:spcBef>
              <a:buChar char="•"/>
              <a:tabLst>
                <a:tab pos="5721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3279" y="1417319"/>
            <a:ext cx="2451100" cy="1466215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marL="582930">
              <a:lnSpc>
                <a:spcPts val="2610"/>
              </a:lnSpc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endParaRPr sz="2300">
              <a:latin typeface="Calibri"/>
              <a:cs typeface="Calibri"/>
            </a:endParaRPr>
          </a:p>
          <a:p>
            <a:pPr marL="455295" indent="-170815">
              <a:lnSpc>
                <a:spcPct val="100000"/>
              </a:lnSpc>
              <a:spcBef>
                <a:spcPts val="1025"/>
              </a:spcBef>
              <a:buChar char="•"/>
              <a:tabLst>
                <a:tab pos="45529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‘market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readiness’</a:t>
            </a:r>
            <a:endParaRPr sz="1800">
              <a:latin typeface="Calibri"/>
              <a:cs typeface="Calibri"/>
            </a:endParaRPr>
          </a:p>
          <a:p>
            <a:pPr marL="394335" indent="-170815">
              <a:lnSpc>
                <a:spcPct val="100000"/>
              </a:lnSpc>
              <a:spcBef>
                <a:spcPts val="409"/>
              </a:spcBef>
              <a:buChar char="•"/>
              <a:tabLst>
                <a:tab pos="3943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(and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embed)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values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7711" y="1417319"/>
            <a:ext cx="2447925" cy="1466215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marL="809625">
              <a:lnSpc>
                <a:spcPts val="2610"/>
              </a:lnSpc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endParaRPr sz="2300">
              <a:latin typeface="Calibri"/>
              <a:cs typeface="Calibri"/>
            </a:endParaRPr>
          </a:p>
          <a:p>
            <a:pPr marL="453390" indent="-170815">
              <a:lnSpc>
                <a:spcPct val="100000"/>
              </a:lnSpc>
              <a:spcBef>
                <a:spcPts val="1025"/>
              </a:spcBef>
              <a:buChar char="•"/>
              <a:tabLst>
                <a:tab pos="4533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research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endParaRPr sz="1800">
              <a:latin typeface="Calibri"/>
              <a:cs typeface="Calibri"/>
            </a:endParaRPr>
          </a:p>
          <a:p>
            <a:pPr marL="351790" indent="-173355">
              <a:lnSpc>
                <a:spcPct val="100000"/>
              </a:lnSpc>
              <a:spcBef>
                <a:spcPts val="409"/>
              </a:spcBef>
              <a:buChar char="•"/>
              <a:tabLst>
                <a:tab pos="35179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translation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944" y="3127248"/>
            <a:ext cx="2444750" cy="146939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marL="608965">
              <a:lnSpc>
                <a:spcPts val="2625"/>
              </a:lnSpc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3279" y="3127248"/>
            <a:ext cx="2451100" cy="146939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55"/>
              </a:lnSpc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300">
              <a:latin typeface="Calibri"/>
              <a:cs typeface="Calibri"/>
            </a:endParaRPr>
          </a:p>
          <a:p>
            <a:pPr marL="251460" marR="243840" algn="ctr">
              <a:lnSpc>
                <a:spcPct val="100800"/>
              </a:lnSpc>
            </a:pP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implementation path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7711" y="3127248"/>
            <a:ext cx="2447925" cy="146939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marL="660400">
              <a:lnSpc>
                <a:spcPts val="2625"/>
              </a:lnSpc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endParaRPr sz="2300">
              <a:latin typeface="Calibri"/>
              <a:cs typeface="Calibri"/>
            </a:endParaRPr>
          </a:p>
          <a:p>
            <a:pPr marL="913130" indent="-173355">
              <a:lnSpc>
                <a:spcPct val="100000"/>
              </a:lnSpc>
              <a:spcBef>
                <a:spcPts val="1025"/>
              </a:spcBef>
              <a:buChar char="•"/>
              <a:tabLst>
                <a:tab pos="913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Practical</a:t>
            </a:r>
            <a:endParaRPr sz="1800">
              <a:latin typeface="Calibri"/>
              <a:cs typeface="Calibri"/>
            </a:endParaRPr>
          </a:p>
          <a:p>
            <a:pPr marL="998855" lvl="1" indent="-170815">
              <a:lnSpc>
                <a:spcPct val="100000"/>
              </a:lnSpc>
              <a:spcBef>
                <a:spcPts val="409"/>
              </a:spcBef>
              <a:buChar char="•"/>
              <a:tabLst>
                <a:tab pos="99885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Ethical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9111" y="4840223"/>
            <a:ext cx="2447925" cy="146939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20"/>
              </a:lnSpc>
            </a:pPr>
            <a:r>
              <a:rPr sz="2300" b="1" spc="-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endParaRPr sz="2300">
              <a:latin typeface="Calibri"/>
              <a:cs typeface="Calibri"/>
            </a:endParaRPr>
          </a:p>
          <a:p>
            <a:pPr marL="285115" indent="-173355">
              <a:lnSpc>
                <a:spcPct val="100000"/>
              </a:lnSpc>
              <a:spcBef>
                <a:spcPts val="1025"/>
              </a:spcBef>
              <a:buChar char="•"/>
              <a:tabLst>
                <a:tab pos="28511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Onwards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760730" lvl="1" indent="-173355">
              <a:lnSpc>
                <a:spcPct val="100000"/>
              </a:lnSpc>
              <a:spcBef>
                <a:spcPts val="409"/>
              </a:spcBef>
              <a:buChar char="•"/>
              <a:tabLst>
                <a:tab pos="7607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Societal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0496" y="4840223"/>
            <a:ext cx="2447925" cy="141478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33210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2615"/>
              </a:spcBef>
            </a:pPr>
            <a:r>
              <a:rPr sz="2300" b="1" spc="-19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sz="23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9844" y="113733"/>
            <a:ext cx="2842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Why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engage?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0"/>
              <a:ext cx="6476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581399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2402" y="3749294"/>
            <a:ext cx="137604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0" i="1" spc="-20" dirty="0">
                <a:solidFill>
                  <a:srgbClr val="002C5E"/>
                </a:solidFill>
                <a:latin typeface="Calibri Light"/>
                <a:cs typeface="Calibri Light"/>
              </a:rPr>
              <a:t>Who?</a:t>
            </a:r>
            <a:endParaRPr sz="4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5562600"/>
            <a:ext cx="7449820" cy="862965"/>
            <a:chOff x="512063" y="5562600"/>
            <a:chExt cx="7449820" cy="862965"/>
          </a:xfrm>
        </p:grpSpPr>
        <p:sp>
          <p:nvSpPr>
            <p:cNvPr id="3" name="object 3"/>
            <p:cNvSpPr/>
            <p:nvPr/>
          </p:nvSpPr>
          <p:spPr>
            <a:xfrm>
              <a:off x="512063" y="5562600"/>
              <a:ext cx="7449820" cy="862965"/>
            </a:xfrm>
            <a:custGeom>
              <a:avLst/>
              <a:gdLst/>
              <a:ahLst/>
              <a:cxnLst/>
              <a:rect l="l" t="t" r="r" b="b"/>
              <a:pathLst>
                <a:path w="7449820" h="862964">
                  <a:moveTo>
                    <a:pt x="7449311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7449311" y="862584"/>
                  </a:lnTo>
                  <a:lnTo>
                    <a:pt x="7449311" y="0"/>
                  </a:lnTo>
                  <a:close/>
                </a:path>
              </a:pathLst>
            </a:custGeom>
            <a:solidFill>
              <a:srgbClr val="D3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3984" y="5718047"/>
              <a:ext cx="1000125" cy="701040"/>
            </a:xfrm>
            <a:custGeom>
              <a:avLst/>
              <a:gdLst/>
              <a:ahLst/>
              <a:cxnLst/>
              <a:rect l="l" t="t" r="r" b="b"/>
              <a:pathLst>
                <a:path w="1000125" h="701039">
                  <a:moveTo>
                    <a:pt x="624725" y="50088"/>
                  </a:moveTo>
                  <a:lnTo>
                    <a:pt x="616851" y="23190"/>
                  </a:lnTo>
                  <a:lnTo>
                    <a:pt x="583095" y="711"/>
                  </a:lnTo>
                  <a:lnTo>
                    <a:pt x="49974" y="0"/>
                  </a:lnTo>
                  <a:lnTo>
                    <a:pt x="23139" y="7886"/>
                  </a:lnTo>
                  <a:lnTo>
                    <a:pt x="698" y="41719"/>
                  </a:lnTo>
                  <a:lnTo>
                    <a:pt x="0" y="388150"/>
                  </a:lnTo>
                  <a:lnTo>
                    <a:pt x="2070" y="402386"/>
                  </a:lnTo>
                  <a:lnTo>
                    <a:pt x="28257" y="433222"/>
                  </a:lnTo>
                  <a:lnTo>
                    <a:pt x="124942" y="438238"/>
                  </a:lnTo>
                  <a:lnTo>
                    <a:pt x="124942" y="563448"/>
                  </a:lnTo>
                  <a:lnTo>
                    <a:pt x="249885" y="438238"/>
                  </a:lnTo>
                  <a:lnTo>
                    <a:pt x="324853" y="438238"/>
                  </a:lnTo>
                  <a:lnTo>
                    <a:pt x="324853" y="187820"/>
                  </a:lnTo>
                  <a:lnTo>
                    <a:pt x="348818" y="122923"/>
                  </a:lnTo>
                  <a:lnTo>
                    <a:pt x="381368" y="97663"/>
                  </a:lnTo>
                  <a:lnTo>
                    <a:pt x="422541" y="87668"/>
                  </a:lnTo>
                  <a:lnTo>
                    <a:pt x="624725" y="87642"/>
                  </a:lnTo>
                  <a:lnTo>
                    <a:pt x="624725" y="50088"/>
                  </a:lnTo>
                  <a:close/>
                </a:path>
                <a:path w="1000125" h="701039">
                  <a:moveTo>
                    <a:pt x="999617" y="187248"/>
                  </a:moveTo>
                  <a:lnTo>
                    <a:pt x="991755" y="160350"/>
                  </a:lnTo>
                  <a:lnTo>
                    <a:pt x="949642" y="137160"/>
                  </a:lnTo>
                  <a:lnTo>
                    <a:pt x="424865" y="137160"/>
                  </a:lnTo>
                  <a:lnTo>
                    <a:pt x="398030" y="145046"/>
                  </a:lnTo>
                  <a:lnTo>
                    <a:pt x="375589" y="178879"/>
                  </a:lnTo>
                  <a:lnTo>
                    <a:pt x="374891" y="525310"/>
                  </a:lnTo>
                  <a:lnTo>
                    <a:pt x="376961" y="539546"/>
                  </a:lnTo>
                  <a:lnTo>
                    <a:pt x="403148" y="570382"/>
                  </a:lnTo>
                  <a:lnTo>
                    <a:pt x="749731" y="575398"/>
                  </a:lnTo>
                  <a:lnTo>
                    <a:pt x="874674" y="700608"/>
                  </a:lnTo>
                  <a:lnTo>
                    <a:pt x="874674" y="575398"/>
                  </a:lnTo>
                  <a:lnTo>
                    <a:pt x="949642" y="575398"/>
                  </a:lnTo>
                  <a:lnTo>
                    <a:pt x="976477" y="567512"/>
                  </a:lnTo>
                  <a:lnTo>
                    <a:pt x="998918" y="533679"/>
                  </a:lnTo>
                  <a:lnTo>
                    <a:pt x="999617" y="187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7981" y="1452175"/>
            <a:ext cx="3576320" cy="39395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5080" indent="-227329">
              <a:lnSpc>
                <a:spcPts val="2590"/>
              </a:lnSpc>
              <a:spcBef>
                <a:spcPts val="425"/>
              </a:spcBef>
              <a:buClr>
                <a:srgbClr val="002C5E"/>
              </a:buClr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002C5E"/>
                </a:solidFill>
                <a:latin typeface="Calibri"/>
                <a:cs typeface="Calibri"/>
              </a:rPr>
              <a:t>Businesses</a:t>
            </a:r>
            <a:r>
              <a:rPr sz="2400" spc="-9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C5E"/>
                </a:solidFill>
                <a:latin typeface="Calibri"/>
                <a:cs typeface="Calibri"/>
              </a:rPr>
              <a:t>(Global</a:t>
            </a:r>
            <a:r>
              <a:rPr sz="2400" spc="-1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C5E"/>
                </a:solidFill>
                <a:latin typeface="Calibri"/>
                <a:cs typeface="Calibri"/>
              </a:rPr>
              <a:t>to</a:t>
            </a:r>
            <a:r>
              <a:rPr sz="2400" spc="-1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small 	enterprise)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Charities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Regulators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40" dirty="0">
                <a:solidFill>
                  <a:srgbClr val="002C5E"/>
                </a:solidFill>
                <a:latin typeface="Calibri"/>
                <a:cs typeface="Calibri"/>
              </a:rPr>
              <a:t>Voluntary</a:t>
            </a:r>
            <a:r>
              <a:rPr sz="24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organisations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2C5E"/>
                </a:solidFill>
                <a:latin typeface="Calibri"/>
                <a:cs typeface="Calibri"/>
              </a:rPr>
              <a:t>Community</a:t>
            </a:r>
            <a:r>
              <a:rPr sz="2400" spc="-1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organisations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Policy</a:t>
            </a:r>
            <a:r>
              <a:rPr sz="2400" spc="-1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makers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002C5E"/>
                </a:solidFill>
                <a:latin typeface="Calibri"/>
                <a:cs typeface="Calibri"/>
              </a:rPr>
              <a:t>Patients,</a:t>
            </a:r>
            <a:r>
              <a:rPr sz="2400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carers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Public(s)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2C5E"/>
                </a:solidFill>
                <a:latin typeface="Calibri"/>
                <a:cs typeface="Calibri"/>
              </a:rPr>
              <a:t>Arts</a:t>
            </a:r>
            <a:r>
              <a:rPr sz="24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venues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4247" y="1452175"/>
            <a:ext cx="3964940" cy="37928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766445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Commercial/production 	partners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5" dirty="0">
                <a:solidFill>
                  <a:srgbClr val="002C5E"/>
                </a:solidFill>
                <a:latin typeface="Calibri"/>
                <a:cs typeface="Calibri"/>
              </a:rPr>
              <a:t>Professional</a:t>
            </a:r>
            <a:r>
              <a:rPr sz="24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Bodies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Audiences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Commissioners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Funders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2C5E"/>
                </a:solidFill>
                <a:latin typeface="Calibri"/>
                <a:cs typeface="Calibri"/>
              </a:rPr>
              <a:t>Discipline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ts val="2590"/>
              </a:lnSpc>
              <a:spcBef>
                <a:spcPts val="64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i="1" spc="-10" dirty="0">
                <a:solidFill>
                  <a:srgbClr val="002C5E"/>
                </a:solidFill>
                <a:latin typeface="Calibri"/>
                <a:cs typeface="Calibri"/>
              </a:rPr>
              <a:t>Anyone</a:t>
            </a:r>
            <a:r>
              <a:rPr sz="2400" i="1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/</a:t>
            </a:r>
            <a:r>
              <a:rPr sz="2400" i="1" spc="-9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group</a:t>
            </a:r>
            <a:r>
              <a:rPr sz="2400" i="1" spc="-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/</a:t>
            </a:r>
            <a:r>
              <a:rPr sz="2400" i="1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2C5E"/>
                </a:solidFill>
                <a:latin typeface="Calibri"/>
                <a:cs typeface="Calibri"/>
              </a:rPr>
              <a:t>organisation 	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who</a:t>
            </a:r>
            <a:r>
              <a:rPr sz="2400" i="1" spc="-8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can</a:t>
            </a:r>
            <a:r>
              <a:rPr sz="2400" i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2C5E"/>
                </a:solidFill>
                <a:latin typeface="Calibri"/>
                <a:cs typeface="Calibri"/>
              </a:rPr>
              <a:t>support</a:t>
            </a:r>
            <a:r>
              <a:rPr sz="2400" i="1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2C5E"/>
                </a:solidFill>
                <a:latin typeface="Calibri"/>
                <a:cs typeface="Calibri"/>
              </a:rPr>
              <a:t>trajectory 	towards</a:t>
            </a:r>
            <a:r>
              <a:rPr sz="2400" i="1" spc="-9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2C5E"/>
                </a:solidFill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96" rIns="0" bIns="0" rtlCol="0">
            <a:spAutoFit/>
          </a:bodyPr>
          <a:lstStyle/>
          <a:p>
            <a:pPr marL="234061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WHO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includes…..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2063" y="5562600"/>
            <a:ext cx="7449820" cy="862965"/>
          </a:xfrm>
          <a:prstGeom prst="rect">
            <a:avLst/>
          </a:prstGeom>
          <a:ln w="12192">
            <a:solidFill>
              <a:srgbClr val="001F4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3655">
              <a:lnSpc>
                <a:spcPts val="2030"/>
              </a:lnSpc>
            </a:pPr>
            <a:r>
              <a:rPr sz="1800" b="1" spc="-10" dirty="0">
                <a:solidFill>
                  <a:srgbClr val="002C5E"/>
                </a:solidFill>
                <a:latin typeface="Calibri"/>
                <a:cs typeface="Calibri"/>
              </a:rPr>
              <a:t>Question:</a:t>
            </a:r>
            <a:r>
              <a:rPr sz="1800" b="1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Who</a:t>
            </a:r>
            <a:r>
              <a:rPr sz="1800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do</a:t>
            </a:r>
            <a:r>
              <a:rPr sz="18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you</a:t>
            </a:r>
            <a:r>
              <a:rPr sz="1800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engage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with?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807" y="0"/>
              <a:ext cx="7251191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33599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1" y="3081272"/>
            <a:ext cx="156527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0" i="1" spc="-10" dirty="0">
                <a:solidFill>
                  <a:srgbClr val="002C5E"/>
                </a:solidFill>
                <a:latin typeface="Calibri Light"/>
                <a:cs typeface="Calibri Light"/>
              </a:rPr>
              <a:t>What?</a:t>
            </a:r>
            <a:endParaRPr sz="4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030" rIns="0" bIns="0" rtlCol="0">
            <a:spAutoFit/>
          </a:bodyPr>
          <a:lstStyle/>
          <a:p>
            <a:pPr marL="32334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5098" y="1913636"/>
            <a:ext cx="5480685" cy="2158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Introduction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to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 impact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Engaging</a:t>
            </a:r>
            <a:r>
              <a:rPr sz="2000" b="1" spc="-7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working</a:t>
            </a:r>
            <a:r>
              <a:rPr sz="2000" b="1" spc="-10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with</a:t>
            </a:r>
            <a:r>
              <a:rPr sz="2000" b="1" spc="-11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users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of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research Demonstrating</a:t>
            </a:r>
            <a:r>
              <a:rPr sz="2000" b="1" spc="-3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impact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Developing</a:t>
            </a:r>
            <a:r>
              <a:rPr sz="2000" b="1" spc="-10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an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impact</a:t>
            </a:r>
            <a:r>
              <a:rPr sz="2000" b="1" spc="-10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768" y="1239688"/>
            <a:ext cx="8006080" cy="490220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490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knowledge,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insights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evidence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now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know’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395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concepts,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perspectives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rethought’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415"/>
              </a:spcBef>
              <a:buFont typeface="Symbol"/>
              <a:buChar char=""/>
              <a:tabLst>
                <a:tab pos="356870" algn="l"/>
              </a:tabLst>
            </a:pPr>
            <a:r>
              <a:rPr sz="2000" spc="-10" dirty="0">
                <a:latin typeface="Calibri"/>
                <a:cs typeface="Calibri"/>
              </a:rPr>
              <a:t>Insights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ways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understood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know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how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know’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390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modified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research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know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how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to’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395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Experiences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doesn’t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know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’)</a:t>
            </a:r>
            <a:endParaRPr sz="2000">
              <a:latin typeface="Calibri"/>
              <a:cs typeface="Calibri"/>
            </a:endParaRPr>
          </a:p>
          <a:p>
            <a:pPr marL="356235" marR="5080" indent="-344170">
              <a:lnSpc>
                <a:spcPts val="2180"/>
              </a:lnSpc>
              <a:spcBef>
                <a:spcPts val="1670"/>
              </a:spcBef>
              <a:buFont typeface="Symbol"/>
              <a:buChar char="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usable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‘thing’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(‘we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now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for’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90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way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performing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have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new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way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to’</a:t>
            </a:r>
            <a:r>
              <a:rPr sz="2000" spc="-2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7505" marR="298450" indent="-345440">
              <a:lnSpc>
                <a:spcPts val="2210"/>
              </a:lnSpc>
              <a:spcBef>
                <a:spcPts val="1625"/>
              </a:spcBef>
              <a:buFont typeface="Symbol"/>
              <a:buChar char=""/>
              <a:tabLst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Newly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heard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voices,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especially </a:t>
            </a:r>
            <a:r>
              <a:rPr sz="2000" spc="-10" dirty="0">
                <a:latin typeface="Calibri"/>
                <a:cs typeface="Calibri"/>
              </a:rPr>
              <a:t>through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coproduction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we’ve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now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heard from’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 of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parameters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(‘</a:t>
            </a:r>
            <a:r>
              <a:rPr sz="2000" i="1" dirty="0">
                <a:latin typeface="Calibri"/>
                <a:cs typeface="Calibri"/>
              </a:rPr>
              <a:t>we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can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now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specify’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9116" y="113733"/>
            <a:ext cx="50863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What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mobilized?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691" y="2782822"/>
            <a:ext cx="132588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0" i="1" spc="-20" dirty="0">
                <a:solidFill>
                  <a:srgbClr val="002C5E"/>
                </a:solidFill>
                <a:latin typeface="Calibri Light"/>
                <a:cs typeface="Calibri Light"/>
              </a:rPr>
              <a:t>How?</a:t>
            </a:r>
            <a:endParaRPr sz="4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8293" y="643040"/>
            <a:ext cx="2765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45" dirty="0">
                <a:solidFill>
                  <a:srgbClr val="69696C"/>
                </a:solidFill>
                <a:latin typeface="Calibri Light"/>
                <a:cs typeface="Calibri Light"/>
              </a:rPr>
              <a:t>Question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229" y="2853164"/>
            <a:ext cx="2983865" cy="18294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270">
              <a:lnSpc>
                <a:spcPts val="3460"/>
              </a:lnSpc>
              <a:spcBef>
                <a:spcPts val="525"/>
              </a:spcBef>
            </a:pP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What</a:t>
            </a:r>
            <a:r>
              <a:rPr sz="3200" spc="-13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69696C"/>
                </a:solidFill>
                <a:latin typeface="Calibri"/>
                <a:cs typeface="Calibri"/>
              </a:rPr>
              <a:t>makes</a:t>
            </a:r>
            <a:r>
              <a:rPr sz="3200" spc="-14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it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difficult</a:t>
            </a:r>
            <a:r>
              <a:rPr sz="3200" spc="-14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to</a:t>
            </a:r>
            <a:r>
              <a:rPr sz="3200" spc="-10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engage </a:t>
            </a:r>
            <a:r>
              <a:rPr sz="3200" spc="-45" dirty="0">
                <a:solidFill>
                  <a:srgbClr val="69696C"/>
                </a:solidFill>
                <a:latin typeface="Calibri"/>
                <a:cs typeface="Calibri"/>
              </a:rPr>
              <a:t>stakeholders</a:t>
            </a:r>
            <a:r>
              <a:rPr sz="3200" spc="-7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69696C"/>
                </a:solidFill>
                <a:latin typeface="Calibri"/>
                <a:cs typeface="Calibri"/>
              </a:rPr>
              <a:t>research?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76140" cy="6858000"/>
            <a:chOff x="0" y="0"/>
            <a:chExt cx="4676140" cy="6858000"/>
          </a:xfrm>
        </p:grpSpPr>
        <p:sp>
          <p:nvSpPr>
            <p:cNvPr id="5" name="object 5"/>
            <p:cNvSpPr/>
            <p:nvPr/>
          </p:nvSpPr>
          <p:spPr>
            <a:xfrm>
              <a:off x="545598" y="3005324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5536" y="63"/>
                  </a:moveTo>
                  <a:lnTo>
                    <a:pt x="127965" y="0"/>
                  </a:lnTo>
                  <a:lnTo>
                    <a:pt x="60566" y="19342"/>
                  </a:lnTo>
                  <a:lnTo>
                    <a:pt x="29489" y="46532"/>
                  </a:lnTo>
                  <a:lnTo>
                    <a:pt x="8483" y="82372"/>
                  </a:lnTo>
                  <a:lnTo>
                    <a:pt x="50" y="124320"/>
                  </a:lnTo>
                  <a:lnTo>
                    <a:pt x="0" y="992924"/>
                  </a:lnTo>
                  <a:lnTo>
                    <a:pt x="825" y="1007541"/>
                  </a:lnTo>
                  <a:lnTo>
                    <a:pt x="12598" y="1048219"/>
                  </a:lnTo>
                  <a:lnTo>
                    <a:pt x="36334" y="1082141"/>
                  </a:lnTo>
                  <a:lnTo>
                    <a:pt x="69532" y="1106804"/>
                  </a:lnTo>
                  <a:lnTo>
                    <a:pt x="109677" y="1119720"/>
                  </a:lnTo>
                  <a:lnTo>
                    <a:pt x="319938" y="1121041"/>
                  </a:lnTo>
                  <a:lnTo>
                    <a:pt x="319938" y="1441335"/>
                  </a:lnTo>
                  <a:lnTo>
                    <a:pt x="639876" y="1121041"/>
                  </a:lnTo>
                  <a:lnTo>
                    <a:pt x="831850" y="1121041"/>
                  </a:lnTo>
                  <a:lnTo>
                    <a:pt x="831850" y="480453"/>
                  </a:lnTo>
                  <a:lnTo>
                    <a:pt x="839317" y="419061"/>
                  </a:lnTo>
                  <a:lnTo>
                    <a:pt x="852043" y="380949"/>
                  </a:lnTo>
                  <a:lnTo>
                    <a:pt x="870331" y="345732"/>
                  </a:lnTo>
                  <a:lnTo>
                    <a:pt x="893660" y="313931"/>
                  </a:lnTo>
                  <a:lnTo>
                    <a:pt x="921473" y="286080"/>
                  </a:lnTo>
                  <a:lnTo>
                    <a:pt x="953236" y="262737"/>
                  </a:lnTo>
                  <a:lnTo>
                    <a:pt x="988415" y="244424"/>
                  </a:lnTo>
                  <a:lnTo>
                    <a:pt x="1026490" y="231686"/>
                  </a:lnTo>
                  <a:lnTo>
                    <a:pt x="1066888" y="225069"/>
                  </a:lnTo>
                  <a:lnTo>
                    <a:pt x="1087805" y="224205"/>
                  </a:lnTo>
                  <a:lnTo>
                    <a:pt x="1599717" y="224205"/>
                  </a:lnTo>
                  <a:lnTo>
                    <a:pt x="1596440" y="99352"/>
                  </a:lnTo>
                  <a:lnTo>
                    <a:pt x="1580400" y="60642"/>
                  </a:lnTo>
                  <a:lnTo>
                    <a:pt x="1553235" y="29527"/>
                  </a:lnTo>
                  <a:lnTo>
                    <a:pt x="1517446" y="8496"/>
                  </a:lnTo>
                  <a:lnTo>
                    <a:pt x="1475536" y="63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9" y="3006853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087805" y="224205"/>
                  </a:moveTo>
                  <a:lnTo>
                    <a:pt x="1599717" y="224205"/>
                  </a:lnTo>
                  <a:lnTo>
                    <a:pt x="1599717" y="128117"/>
                  </a:lnTo>
                  <a:lnTo>
                    <a:pt x="1592478" y="85750"/>
                  </a:lnTo>
                  <a:lnTo>
                    <a:pt x="1572450" y="49301"/>
                  </a:lnTo>
                  <a:lnTo>
                    <a:pt x="1542135" y="21272"/>
                  </a:lnTo>
                  <a:lnTo>
                    <a:pt x="1504035" y="4152"/>
                  </a:ln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319938" y="1121029"/>
                  </a:lnTo>
                  <a:lnTo>
                    <a:pt x="319938" y="1441335"/>
                  </a:lnTo>
                  <a:lnTo>
                    <a:pt x="639889" y="1121029"/>
                  </a:lnTo>
                  <a:lnTo>
                    <a:pt x="831850" y="1121029"/>
                  </a:lnTo>
                  <a:lnTo>
                    <a:pt x="831850" y="480441"/>
                  </a:lnTo>
                  <a:lnTo>
                    <a:pt x="835215" y="439026"/>
                  </a:lnTo>
                  <a:lnTo>
                    <a:pt x="844956" y="399681"/>
                  </a:lnTo>
                  <a:lnTo>
                    <a:pt x="860526" y="362940"/>
                  </a:lnTo>
                  <a:lnTo>
                    <a:pt x="881405" y="329361"/>
                  </a:lnTo>
                  <a:lnTo>
                    <a:pt x="907034" y="299478"/>
                  </a:lnTo>
                  <a:lnTo>
                    <a:pt x="936891" y="273811"/>
                  </a:lnTo>
                  <a:lnTo>
                    <a:pt x="970432" y="252920"/>
                  </a:lnTo>
                  <a:lnTo>
                    <a:pt x="1007122" y="237324"/>
                  </a:lnTo>
                  <a:lnTo>
                    <a:pt x="1046429" y="227571"/>
                  </a:lnTo>
                  <a:lnTo>
                    <a:pt x="1066888" y="225056"/>
                  </a:lnTo>
                  <a:lnTo>
                    <a:pt x="1087805" y="224205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5717" y="3358892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676" y="0"/>
                  </a:moveTo>
                  <a:lnTo>
                    <a:pt x="127914" y="0"/>
                  </a:lnTo>
                  <a:lnTo>
                    <a:pt x="113309" y="838"/>
                  </a:lnTo>
                  <a:lnTo>
                    <a:pt x="72682" y="12623"/>
                  </a:lnTo>
                  <a:lnTo>
                    <a:pt x="38798" y="36385"/>
                  </a:lnTo>
                  <a:lnTo>
                    <a:pt x="14147" y="69621"/>
                  </a:lnTo>
                  <a:lnTo>
                    <a:pt x="1257" y="109804"/>
                  </a:lnTo>
                  <a:lnTo>
                    <a:pt x="0" y="124320"/>
                  </a:lnTo>
                  <a:lnTo>
                    <a:pt x="774" y="1007541"/>
                  </a:lnTo>
                  <a:lnTo>
                    <a:pt x="12547" y="1048219"/>
                  </a:lnTo>
                  <a:lnTo>
                    <a:pt x="36283" y="1082141"/>
                  </a:lnTo>
                  <a:lnTo>
                    <a:pt x="69481" y="1106805"/>
                  </a:lnTo>
                  <a:lnTo>
                    <a:pt x="109626" y="1119720"/>
                  </a:lnTo>
                  <a:lnTo>
                    <a:pt x="959777" y="1121041"/>
                  </a:lnTo>
                  <a:lnTo>
                    <a:pt x="1279715" y="1441335"/>
                  </a:lnTo>
                  <a:lnTo>
                    <a:pt x="1279715" y="1121041"/>
                  </a:lnTo>
                  <a:lnTo>
                    <a:pt x="1471676" y="1121041"/>
                  </a:lnTo>
                  <a:lnTo>
                    <a:pt x="1486293" y="1120203"/>
                  </a:lnTo>
                  <a:lnTo>
                    <a:pt x="1526908" y="1108417"/>
                  </a:lnTo>
                  <a:lnTo>
                    <a:pt x="1560804" y="1084656"/>
                  </a:lnTo>
                  <a:lnTo>
                    <a:pt x="1585442" y="1051420"/>
                  </a:lnTo>
                  <a:lnTo>
                    <a:pt x="1598345" y="1011237"/>
                  </a:lnTo>
                  <a:lnTo>
                    <a:pt x="1599603" y="996721"/>
                  </a:lnTo>
                  <a:lnTo>
                    <a:pt x="1596377" y="99352"/>
                  </a:lnTo>
                  <a:lnTo>
                    <a:pt x="1580337" y="60642"/>
                  </a:lnTo>
                  <a:lnTo>
                    <a:pt x="1553171" y="29527"/>
                  </a:lnTo>
                  <a:lnTo>
                    <a:pt x="1517383" y="8496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7239" y="3360420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739" y="0"/>
                  </a:move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959827" y="1121029"/>
                  </a:lnTo>
                  <a:lnTo>
                    <a:pt x="1279766" y="1441335"/>
                  </a:lnTo>
                  <a:lnTo>
                    <a:pt x="1279766" y="1121029"/>
                  </a:lnTo>
                  <a:lnTo>
                    <a:pt x="1471739" y="1121029"/>
                  </a:lnTo>
                  <a:lnTo>
                    <a:pt x="1486344" y="1120203"/>
                  </a:lnTo>
                  <a:lnTo>
                    <a:pt x="1526971" y="1108405"/>
                  </a:lnTo>
                  <a:lnTo>
                    <a:pt x="1560855" y="1084643"/>
                  </a:lnTo>
                  <a:lnTo>
                    <a:pt x="1585506" y="1051420"/>
                  </a:lnTo>
                  <a:lnTo>
                    <a:pt x="1598409" y="1011224"/>
                  </a:lnTo>
                  <a:lnTo>
                    <a:pt x="1599717" y="128117"/>
                  </a:lnTo>
                  <a:lnTo>
                    <a:pt x="1598879" y="113499"/>
                  </a:lnTo>
                  <a:lnTo>
                    <a:pt x="1587106" y="72821"/>
                  </a:lnTo>
                  <a:lnTo>
                    <a:pt x="1563370" y="38900"/>
                  </a:lnTo>
                  <a:lnTo>
                    <a:pt x="1530172" y="14224"/>
                  </a:lnTo>
                  <a:lnTo>
                    <a:pt x="1490027" y="1308"/>
                  </a:lnTo>
                  <a:lnTo>
                    <a:pt x="1475536" y="50"/>
                  </a:lnTo>
                  <a:lnTo>
                    <a:pt x="1471739" y="0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0"/>
              <a:ext cx="4517135" cy="68061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0767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3"/>
              <a:ext cx="4675631" cy="6842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414272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" y="2115311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544" y="2813304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3511296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544" y="4212335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544" y="4910328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544" y="5608320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3586" y="1479538"/>
            <a:ext cx="7660640" cy="3903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20" dirty="0">
                <a:solidFill>
                  <a:srgbClr val="002C5E"/>
                </a:solidFill>
                <a:latin typeface="Calibri"/>
                <a:cs typeface="Calibri"/>
              </a:rPr>
              <a:t>Time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Jargon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23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2300" spc="-25" dirty="0">
                <a:solidFill>
                  <a:srgbClr val="002C5E"/>
                </a:solidFill>
                <a:latin typeface="Calibri"/>
                <a:cs typeface="Calibri"/>
              </a:rPr>
              <a:t>Engagement</a:t>
            </a:r>
            <a:r>
              <a:rPr sz="2300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incompletely</a:t>
            </a:r>
            <a:r>
              <a:rPr sz="2300" spc="-9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02C5E"/>
                </a:solidFill>
                <a:latin typeface="Calibri"/>
                <a:cs typeface="Calibri"/>
              </a:rPr>
              <a:t>reported;</a:t>
            </a:r>
            <a:r>
              <a:rPr sz="2300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unclear</a:t>
            </a:r>
            <a:r>
              <a:rPr sz="2300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002C5E"/>
                </a:solidFill>
                <a:latin typeface="Calibri"/>
                <a:cs typeface="Calibri"/>
              </a:rPr>
              <a:t>exactly</a:t>
            </a:r>
            <a:r>
              <a:rPr sz="2300" spc="-1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‘what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works’</a:t>
            </a:r>
            <a:endParaRPr sz="2300">
              <a:latin typeface="Calibri"/>
              <a:cs typeface="Calibri"/>
            </a:endParaRPr>
          </a:p>
          <a:p>
            <a:pPr marL="12700" marR="3313429" indent="-635">
              <a:lnSpc>
                <a:spcPct val="127800"/>
              </a:lnSpc>
              <a:spcBef>
                <a:spcPts val="1995"/>
              </a:spcBef>
            </a:pP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Ambivalence</a:t>
            </a:r>
            <a:r>
              <a:rPr sz="23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or</a:t>
            </a:r>
            <a:r>
              <a:rPr sz="2300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seen</a:t>
            </a:r>
            <a:r>
              <a:rPr sz="2300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as</a:t>
            </a:r>
            <a:r>
              <a:rPr sz="2300" spc="-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unnecessary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Nervous</a:t>
            </a:r>
            <a:r>
              <a:rPr sz="23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about</a:t>
            </a:r>
            <a:r>
              <a:rPr sz="2300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002C5E"/>
                </a:solidFill>
                <a:latin typeface="Calibri"/>
                <a:cs typeface="Calibri"/>
              </a:rPr>
              <a:t>getting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it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right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Concerned</a:t>
            </a:r>
            <a:r>
              <a:rPr sz="2300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about</a:t>
            </a:r>
            <a:r>
              <a:rPr sz="2300" spc="-30" dirty="0">
                <a:solidFill>
                  <a:srgbClr val="002C5E"/>
                </a:solidFill>
                <a:latin typeface="Calibri"/>
                <a:cs typeface="Calibri"/>
              </a:rPr>
              <a:t> negative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002C5E"/>
                </a:solidFill>
                <a:latin typeface="Calibri"/>
                <a:cs typeface="Calibri"/>
              </a:rPr>
              <a:t>effects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2C5E"/>
                </a:solidFill>
                <a:latin typeface="Calibri"/>
                <a:cs typeface="Calibri"/>
              </a:rPr>
              <a:t>on</a:t>
            </a:r>
            <a:r>
              <a:rPr sz="23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2C5E"/>
                </a:solidFill>
                <a:latin typeface="Calibri"/>
                <a:cs typeface="Calibri"/>
              </a:rPr>
              <a:t>research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96" rIns="0" bIns="0" rtlCol="0">
            <a:spAutoFit/>
          </a:bodyPr>
          <a:lstStyle/>
          <a:p>
            <a:pPr marL="217297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Barriers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include…..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8293" y="643040"/>
            <a:ext cx="2765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45" dirty="0">
                <a:solidFill>
                  <a:srgbClr val="69696C"/>
                </a:solidFill>
                <a:latin typeface="Calibri Light"/>
                <a:cs typeface="Calibri Light"/>
              </a:rPr>
              <a:t>Question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229" y="2853164"/>
            <a:ext cx="2712720" cy="18294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270">
              <a:lnSpc>
                <a:spcPts val="3460"/>
              </a:lnSpc>
              <a:spcBef>
                <a:spcPts val="525"/>
              </a:spcBef>
            </a:pP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What</a:t>
            </a:r>
            <a:r>
              <a:rPr sz="3200" spc="-13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69696C"/>
                </a:solidFill>
                <a:latin typeface="Calibri"/>
                <a:cs typeface="Calibri"/>
              </a:rPr>
              <a:t>makes</a:t>
            </a:r>
            <a:r>
              <a:rPr sz="3200" spc="-14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it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easier</a:t>
            </a:r>
            <a:r>
              <a:rPr sz="3200" spc="-12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9696C"/>
                </a:solidFill>
                <a:latin typeface="Calibri"/>
                <a:cs typeface="Calibri"/>
              </a:rPr>
              <a:t>to</a:t>
            </a:r>
            <a:r>
              <a:rPr sz="3200" spc="-50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69696C"/>
                </a:solidFill>
                <a:latin typeface="Calibri"/>
                <a:cs typeface="Calibri"/>
              </a:rPr>
              <a:t>engage </a:t>
            </a:r>
            <a:r>
              <a:rPr sz="3200" spc="-45" dirty="0">
                <a:solidFill>
                  <a:srgbClr val="69696C"/>
                </a:solidFill>
                <a:latin typeface="Calibri"/>
                <a:cs typeface="Calibri"/>
              </a:rPr>
              <a:t>stakeholders</a:t>
            </a:r>
            <a:r>
              <a:rPr sz="3200" spc="-75" dirty="0">
                <a:solidFill>
                  <a:srgbClr val="69696C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9696C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69696C"/>
                </a:solidFill>
                <a:latin typeface="Calibri"/>
                <a:cs typeface="Calibri"/>
              </a:rPr>
              <a:t>research?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676140" cy="6858000"/>
            <a:chOff x="0" y="0"/>
            <a:chExt cx="4676140" cy="6858000"/>
          </a:xfrm>
        </p:grpSpPr>
        <p:sp>
          <p:nvSpPr>
            <p:cNvPr id="5" name="object 5"/>
            <p:cNvSpPr/>
            <p:nvPr/>
          </p:nvSpPr>
          <p:spPr>
            <a:xfrm>
              <a:off x="545598" y="3005324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5536" y="63"/>
                  </a:moveTo>
                  <a:lnTo>
                    <a:pt x="127965" y="0"/>
                  </a:lnTo>
                  <a:lnTo>
                    <a:pt x="60566" y="19342"/>
                  </a:lnTo>
                  <a:lnTo>
                    <a:pt x="29489" y="46532"/>
                  </a:lnTo>
                  <a:lnTo>
                    <a:pt x="8483" y="82372"/>
                  </a:lnTo>
                  <a:lnTo>
                    <a:pt x="50" y="124320"/>
                  </a:lnTo>
                  <a:lnTo>
                    <a:pt x="0" y="992924"/>
                  </a:lnTo>
                  <a:lnTo>
                    <a:pt x="825" y="1007541"/>
                  </a:lnTo>
                  <a:lnTo>
                    <a:pt x="12598" y="1048219"/>
                  </a:lnTo>
                  <a:lnTo>
                    <a:pt x="36334" y="1082141"/>
                  </a:lnTo>
                  <a:lnTo>
                    <a:pt x="69532" y="1106804"/>
                  </a:lnTo>
                  <a:lnTo>
                    <a:pt x="109677" y="1119720"/>
                  </a:lnTo>
                  <a:lnTo>
                    <a:pt x="319938" y="1121041"/>
                  </a:lnTo>
                  <a:lnTo>
                    <a:pt x="319938" y="1441335"/>
                  </a:lnTo>
                  <a:lnTo>
                    <a:pt x="639876" y="1121041"/>
                  </a:lnTo>
                  <a:lnTo>
                    <a:pt x="831850" y="1121041"/>
                  </a:lnTo>
                  <a:lnTo>
                    <a:pt x="831850" y="480453"/>
                  </a:lnTo>
                  <a:lnTo>
                    <a:pt x="839317" y="419061"/>
                  </a:lnTo>
                  <a:lnTo>
                    <a:pt x="852043" y="380949"/>
                  </a:lnTo>
                  <a:lnTo>
                    <a:pt x="870331" y="345732"/>
                  </a:lnTo>
                  <a:lnTo>
                    <a:pt x="893660" y="313931"/>
                  </a:lnTo>
                  <a:lnTo>
                    <a:pt x="921473" y="286080"/>
                  </a:lnTo>
                  <a:lnTo>
                    <a:pt x="953236" y="262737"/>
                  </a:lnTo>
                  <a:lnTo>
                    <a:pt x="988415" y="244424"/>
                  </a:lnTo>
                  <a:lnTo>
                    <a:pt x="1026490" y="231686"/>
                  </a:lnTo>
                  <a:lnTo>
                    <a:pt x="1066888" y="225069"/>
                  </a:lnTo>
                  <a:lnTo>
                    <a:pt x="1087805" y="224205"/>
                  </a:lnTo>
                  <a:lnTo>
                    <a:pt x="1599717" y="224205"/>
                  </a:lnTo>
                  <a:lnTo>
                    <a:pt x="1596440" y="99352"/>
                  </a:lnTo>
                  <a:lnTo>
                    <a:pt x="1580400" y="60642"/>
                  </a:lnTo>
                  <a:lnTo>
                    <a:pt x="1553235" y="29527"/>
                  </a:lnTo>
                  <a:lnTo>
                    <a:pt x="1517446" y="8496"/>
                  </a:lnTo>
                  <a:lnTo>
                    <a:pt x="1475536" y="63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9" y="3006853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087805" y="224205"/>
                  </a:moveTo>
                  <a:lnTo>
                    <a:pt x="1599717" y="224205"/>
                  </a:lnTo>
                  <a:lnTo>
                    <a:pt x="1599717" y="128117"/>
                  </a:lnTo>
                  <a:lnTo>
                    <a:pt x="1592478" y="85750"/>
                  </a:lnTo>
                  <a:lnTo>
                    <a:pt x="1572450" y="49301"/>
                  </a:lnTo>
                  <a:lnTo>
                    <a:pt x="1542135" y="21272"/>
                  </a:lnTo>
                  <a:lnTo>
                    <a:pt x="1504035" y="4152"/>
                  </a:ln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319938" y="1121029"/>
                  </a:lnTo>
                  <a:lnTo>
                    <a:pt x="319938" y="1441335"/>
                  </a:lnTo>
                  <a:lnTo>
                    <a:pt x="639889" y="1121029"/>
                  </a:lnTo>
                  <a:lnTo>
                    <a:pt x="831850" y="1121029"/>
                  </a:lnTo>
                  <a:lnTo>
                    <a:pt x="831850" y="480441"/>
                  </a:lnTo>
                  <a:lnTo>
                    <a:pt x="835215" y="439026"/>
                  </a:lnTo>
                  <a:lnTo>
                    <a:pt x="844956" y="399681"/>
                  </a:lnTo>
                  <a:lnTo>
                    <a:pt x="860526" y="362940"/>
                  </a:lnTo>
                  <a:lnTo>
                    <a:pt x="881405" y="329361"/>
                  </a:lnTo>
                  <a:lnTo>
                    <a:pt x="907034" y="299478"/>
                  </a:lnTo>
                  <a:lnTo>
                    <a:pt x="936891" y="273811"/>
                  </a:lnTo>
                  <a:lnTo>
                    <a:pt x="970432" y="252920"/>
                  </a:lnTo>
                  <a:lnTo>
                    <a:pt x="1007122" y="237324"/>
                  </a:lnTo>
                  <a:lnTo>
                    <a:pt x="1046429" y="227571"/>
                  </a:lnTo>
                  <a:lnTo>
                    <a:pt x="1066888" y="225056"/>
                  </a:lnTo>
                  <a:lnTo>
                    <a:pt x="1087805" y="224205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5717" y="3358892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676" y="0"/>
                  </a:moveTo>
                  <a:lnTo>
                    <a:pt x="127914" y="0"/>
                  </a:lnTo>
                  <a:lnTo>
                    <a:pt x="113309" y="838"/>
                  </a:lnTo>
                  <a:lnTo>
                    <a:pt x="72682" y="12623"/>
                  </a:lnTo>
                  <a:lnTo>
                    <a:pt x="38798" y="36385"/>
                  </a:lnTo>
                  <a:lnTo>
                    <a:pt x="14147" y="69621"/>
                  </a:lnTo>
                  <a:lnTo>
                    <a:pt x="1257" y="109804"/>
                  </a:lnTo>
                  <a:lnTo>
                    <a:pt x="0" y="124320"/>
                  </a:lnTo>
                  <a:lnTo>
                    <a:pt x="774" y="1007541"/>
                  </a:lnTo>
                  <a:lnTo>
                    <a:pt x="12547" y="1048219"/>
                  </a:lnTo>
                  <a:lnTo>
                    <a:pt x="36283" y="1082141"/>
                  </a:lnTo>
                  <a:lnTo>
                    <a:pt x="69481" y="1106805"/>
                  </a:lnTo>
                  <a:lnTo>
                    <a:pt x="109626" y="1119720"/>
                  </a:lnTo>
                  <a:lnTo>
                    <a:pt x="959777" y="1121041"/>
                  </a:lnTo>
                  <a:lnTo>
                    <a:pt x="1279715" y="1441335"/>
                  </a:lnTo>
                  <a:lnTo>
                    <a:pt x="1279715" y="1121041"/>
                  </a:lnTo>
                  <a:lnTo>
                    <a:pt x="1471676" y="1121041"/>
                  </a:lnTo>
                  <a:lnTo>
                    <a:pt x="1486293" y="1120203"/>
                  </a:lnTo>
                  <a:lnTo>
                    <a:pt x="1526908" y="1108417"/>
                  </a:lnTo>
                  <a:lnTo>
                    <a:pt x="1560804" y="1084656"/>
                  </a:lnTo>
                  <a:lnTo>
                    <a:pt x="1585442" y="1051420"/>
                  </a:lnTo>
                  <a:lnTo>
                    <a:pt x="1598345" y="1011237"/>
                  </a:lnTo>
                  <a:lnTo>
                    <a:pt x="1599603" y="996721"/>
                  </a:lnTo>
                  <a:lnTo>
                    <a:pt x="1596377" y="99352"/>
                  </a:lnTo>
                  <a:lnTo>
                    <a:pt x="1580337" y="60642"/>
                  </a:lnTo>
                  <a:lnTo>
                    <a:pt x="1553171" y="29527"/>
                  </a:lnTo>
                  <a:lnTo>
                    <a:pt x="1517383" y="8496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7239" y="3360420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739" y="0"/>
                  </a:move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959827" y="1121029"/>
                  </a:lnTo>
                  <a:lnTo>
                    <a:pt x="1279766" y="1441335"/>
                  </a:lnTo>
                  <a:lnTo>
                    <a:pt x="1279766" y="1121029"/>
                  </a:lnTo>
                  <a:lnTo>
                    <a:pt x="1471739" y="1121029"/>
                  </a:lnTo>
                  <a:lnTo>
                    <a:pt x="1486344" y="1120203"/>
                  </a:lnTo>
                  <a:lnTo>
                    <a:pt x="1526971" y="1108405"/>
                  </a:lnTo>
                  <a:lnTo>
                    <a:pt x="1560855" y="1084643"/>
                  </a:lnTo>
                  <a:lnTo>
                    <a:pt x="1585506" y="1051420"/>
                  </a:lnTo>
                  <a:lnTo>
                    <a:pt x="1598409" y="1011224"/>
                  </a:lnTo>
                  <a:lnTo>
                    <a:pt x="1599717" y="128117"/>
                  </a:lnTo>
                  <a:lnTo>
                    <a:pt x="1598879" y="113499"/>
                  </a:lnTo>
                  <a:lnTo>
                    <a:pt x="1587106" y="72821"/>
                  </a:lnTo>
                  <a:lnTo>
                    <a:pt x="1563370" y="38900"/>
                  </a:lnTo>
                  <a:lnTo>
                    <a:pt x="1530172" y="14224"/>
                  </a:lnTo>
                  <a:lnTo>
                    <a:pt x="1490027" y="1308"/>
                  </a:lnTo>
                  <a:lnTo>
                    <a:pt x="1475536" y="50"/>
                  </a:lnTo>
                  <a:lnTo>
                    <a:pt x="1471739" y="0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0"/>
              <a:ext cx="4517135" cy="68061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0767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3"/>
              <a:ext cx="4675631" cy="6842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44" y="1414272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" y="2115311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544" y="2813304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544" y="3511296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544" y="4212335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544" y="4910328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544" y="5608320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>
                <a:moveTo>
                  <a:pt x="0" y="0"/>
                </a:moveTo>
                <a:lnTo>
                  <a:pt x="8135111" y="0"/>
                </a:lnTo>
              </a:path>
            </a:pathLst>
          </a:custGeom>
          <a:ln w="12192">
            <a:solidFill>
              <a:srgbClr val="002C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001" y="1453416"/>
            <a:ext cx="5380990" cy="4902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75" marR="1231265" indent="635">
              <a:lnSpc>
                <a:spcPct val="142800"/>
              </a:lnSpc>
              <a:spcBef>
                <a:spcPts val="90"/>
              </a:spcBef>
            </a:pPr>
            <a:r>
              <a:rPr sz="3200" spc="-30" dirty="0">
                <a:solidFill>
                  <a:srgbClr val="002C5E"/>
                </a:solidFill>
                <a:latin typeface="Calibri"/>
                <a:cs typeface="Calibri"/>
              </a:rPr>
              <a:t>Strategic</a:t>
            </a:r>
            <a:r>
              <a:rPr sz="3200" spc="-10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C5E"/>
                </a:solidFill>
                <a:latin typeface="Calibri"/>
                <a:cs typeface="Calibri"/>
              </a:rPr>
              <a:t>commitment Institutional</a:t>
            </a:r>
            <a:r>
              <a:rPr sz="3200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2C5E"/>
                </a:solidFill>
                <a:latin typeface="Calibri"/>
                <a:cs typeface="Calibri"/>
              </a:rPr>
              <a:t>engagement </a:t>
            </a:r>
            <a:r>
              <a:rPr sz="3200" spc="-10" dirty="0">
                <a:solidFill>
                  <a:srgbClr val="002C5E"/>
                </a:solidFill>
                <a:latin typeface="Calibri"/>
                <a:cs typeface="Calibri"/>
              </a:rPr>
              <a:t>Guidance</a:t>
            </a:r>
            <a:endParaRPr sz="3200">
              <a:latin typeface="Calibri"/>
              <a:cs typeface="Calibri"/>
            </a:endParaRPr>
          </a:p>
          <a:p>
            <a:pPr marL="14604" marR="1974850">
              <a:lnSpc>
                <a:spcPct val="143100"/>
              </a:lnSpc>
            </a:pP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Skills</a:t>
            </a:r>
            <a:r>
              <a:rPr sz="3200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C5E"/>
                </a:solidFill>
                <a:latin typeface="Calibri"/>
                <a:cs typeface="Calibri"/>
              </a:rPr>
              <a:t>development </a:t>
            </a: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Showing</a:t>
            </a:r>
            <a:r>
              <a:rPr sz="3200" spc="-114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what</a:t>
            </a:r>
            <a:r>
              <a:rPr sz="3200" spc="-1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2C5E"/>
                </a:solidFill>
                <a:latin typeface="Calibri"/>
                <a:cs typeface="Calibri"/>
              </a:rPr>
              <a:t>works</a:t>
            </a:r>
            <a:endParaRPr sz="3200">
              <a:latin typeface="Calibri"/>
              <a:cs typeface="Calibri"/>
            </a:endParaRPr>
          </a:p>
          <a:p>
            <a:pPr marL="12700" marR="5080" indent="1905">
              <a:lnSpc>
                <a:spcPct val="142500"/>
              </a:lnSpc>
              <a:spcBef>
                <a:spcPts val="25"/>
              </a:spcBef>
            </a:pP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Clarity</a:t>
            </a:r>
            <a:r>
              <a:rPr sz="3200" spc="-1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on</a:t>
            </a:r>
            <a:r>
              <a:rPr sz="32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roles</a:t>
            </a:r>
            <a:r>
              <a:rPr sz="32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2C5E"/>
                </a:solidFill>
                <a:latin typeface="Calibri"/>
                <a:cs typeface="Calibri"/>
              </a:rPr>
              <a:t>and</a:t>
            </a:r>
            <a:r>
              <a:rPr sz="32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2C5E"/>
                </a:solidFill>
                <a:latin typeface="Calibri"/>
                <a:cs typeface="Calibri"/>
              </a:rPr>
              <a:t>expectations </a:t>
            </a:r>
            <a:r>
              <a:rPr sz="3200" spc="-10" dirty="0">
                <a:solidFill>
                  <a:srgbClr val="002C5E"/>
                </a:solidFill>
                <a:latin typeface="Calibri"/>
                <a:cs typeface="Calibri"/>
              </a:rPr>
              <a:t>Practical</a:t>
            </a:r>
            <a:r>
              <a:rPr sz="3200" spc="-1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2C5E"/>
                </a:solidFill>
                <a:latin typeface="Calibri"/>
                <a:cs typeface="Calibri"/>
              </a:rPr>
              <a:t>support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96" rIns="0" bIns="0" rtlCol="0">
            <a:spAutoFit/>
          </a:bodyPr>
          <a:lstStyle/>
          <a:p>
            <a:pPr marL="1919605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00000"/>
                </a:solidFill>
              </a:rPr>
              <a:t>Facilitators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include….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1240" y="5869675"/>
            <a:ext cx="767715" cy="7485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0311" rIns="0" bIns="0" rtlCol="0">
            <a:spAutoFit/>
          </a:bodyPr>
          <a:lstStyle/>
          <a:p>
            <a:pPr marL="1489075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114" dirty="0"/>
              <a:t> </a:t>
            </a:r>
            <a:r>
              <a:rPr dirty="0"/>
              <a:t>mechanisms</a:t>
            </a:r>
            <a:r>
              <a:rPr spc="-10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‘how’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30934" y="1926335"/>
            <a:ext cx="7885430" cy="1247140"/>
            <a:chOff x="630934" y="1926335"/>
            <a:chExt cx="7885430" cy="1247140"/>
          </a:xfrm>
        </p:grpSpPr>
        <p:sp>
          <p:nvSpPr>
            <p:cNvPr id="6" name="object 6"/>
            <p:cNvSpPr/>
            <p:nvPr/>
          </p:nvSpPr>
          <p:spPr>
            <a:xfrm>
              <a:off x="630934" y="1926335"/>
              <a:ext cx="7885430" cy="1247140"/>
            </a:xfrm>
            <a:custGeom>
              <a:avLst/>
              <a:gdLst/>
              <a:ahLst/>
              <a:cxnLst/>
              <a:rect l="l" t="t" r="r" b="b"/>
              <a:pathLst>
                <a:path w="7885430" h="1247139">
                  <a:moveTo>
                    <a:pt x="7760741" y="0"/>
                  </a:moveTo>
                  <a:lnTo>
                    <a:pt x="111810" y="635"/>
                  </a:lnTo>
                  <a:lnTo>
                    <a:pt x="70980" y="12065"/>
                  </a:lnTo>
                  <a:lnTo>
                    <a:pt x="37134" y="35826"/>
                  </a:lnTo>
                  <a:lnTo>
                    <a:pt x="12890" y="69342"/>
                  </a:lnTo>
                  <a:lnTo>
                    <a:pt x="850" y="109982"/>
                  </a:lnTo>
                  <a:lnTo>
                    <a:pt x="0" y="124663"/>
                  </a:lnTo>
                  <a:lnTo>
                    <a:pt x="634" y="1134618"/>
                  </a:lnTo>
                  <a:lnTo>
                    <a:pt x="12039" y="1175537"/>
                  </a:lnTo>
                  <a:lnTo>
                    <a:pt x="35763" y="1209433"/>
                  </a:lnTo>
                  <a:lnTo>
                    <a:pt x="69215" y="1233716"/>
                  </a:lnTo>
                  <a:lnTo>
                    <a:pt x="109778" y="1245781"/>
                  </a:lnTo>
                  <a:lnTo>
                    <a:pt x="124434" y="1246632"/>
                  </a:lnTo>
                  <a:lnTo>
                    <a:pt x="7773365" y="1245997"/>
                  </a:lnTo>
                  <a:lnTo>
                    <a:pt x="7814195" y="1234579"/>
                  </a:lnTo>
                  <a:lnTo>
                    <a:pt x="7848041" y="1210805"/>
                  </a:lnTo>
                  <a:lnTo>
                    <a:pt x="7872285" y="1177302"/>
                  </a:lnTo>
                  <a:lnTo>
                    <a:pt x="7884325" y="1136650"/>
                  </a:lnTo>
                  <a:lnTo>
                    <a:pt x="7885176" y="1121968"/>
                  </a:lnTo>
                  <a:lnTo>
                    <a:pt x="7884541" y="112014"/>
                  </a:lnTo>
                  <a:lnTo>
                    <a:pt x="7873136" y="71107"/>
                  </a:lnTo>
                  <a:lnTo>
                    <a:pt x="7849412" y="37211"/>
                  </a:lnTo>
                  <a:lnTo>
                    <a:pt x="7815960" y="12915"/>
                  </a:lnTo>
                  <a:lnTo>
                    <a:pt x="7775397" y="850"/>
                  </a:lnTo>
                  <a:lnTo>
                    <a:pt x="7760741" y="0"/>
                  </a:lnTo>
                  <a:close/>
                </a:path>
              </a:pathLst>
            </a:custGeom>
            <a:solidFill>
              <a:srgbClr val="69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619" y="2313431"/>
              <a:ext cx="167640" cy="167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8616" y="2325623"/>
              <a:ext cx="472440" cy="466090"/>
            </a:xfrm>
            <a:custGeom>
              <a:avLst/>
              <a:gdLst/>
              <a:ahLst/>
              <a:cxnLst/>
              <a:rect l="l" t="t" r="r" b="b"/>
              <a:pathLst>
                <a:path w="472440" h="466089">
                  <a:moveTo>
                    <a:pt x="209981" y="65443"/>
                  </a:moveTo>
                  <a:lnTo>
                    <a:pt x="205955" y="60972"/>
                  </a:lnTo>
                  <a:lnTo>
                    <a:pt x="196037" y="60972"/>
                  </a:lnTo>
                  <a:lnTo>
                    <a:pt x="192024" y="65443"/>
                  </a:lnTo>
                  <a:lnTo>
                    <a:pt x="192024" y="117449"/>
                  </a:lnTo>
                  <a:lnTo>
                    <a:pt x="196037" y="121920"/>
                  </a:lnTo>
                  <a:lnTo>
                    <a:pt x="205955" y="121920"/>
                  </a:lnTo>
                  <a:lnTo>
                    <a:pt x="209981" y="117449"/>
                  </a:lnTo>
                  <a:lnTo>
                    <a:pt x="209981" y="65443"/>
                  </a:lnTo>
                  <a:close/>
                </a:path>
                <a:path w="472440" h="466089">
                  <a:moveTo>
                    <a:pt x="472274" y="142773"/>
                  </a:moveTo>
                  <a:lnTo>
                    <a:pt x="472173" y="3327"/>
                  </a:lnTo>
                  <a:lnTo>
                    <a:pt x="468680" y="0"/>
                  </a:lnTo>
                  <a:lnTo>
                    <a:pt x="463892" y="114"/>
                  </a:lnTo>
                  <a:lnTo>
                    <a:pt x="358965" y="26238"/>
                  </a:lnTo>
                  <a:lnTo>
                    <a:pt x="358965" y="159816"/>
                  </a:lnTo>
                  <a:lnTo>
                    <a:pt x="346900" y="173964"/>
                  </a:lnTo>
                  <a:lnTo>
                    <a:pt x="312407" y="165582"/>
                  </a:lnTo>
                  <a:lnTo>
                    <a:pt x="306793" y="160921"/>
                  </a:lnTo>
                  <a:lnTo>
                    <a:pt x="299859" y="158140"/>
                  </a:lnTo>
                  <a:lnTo>
                    <a:pt x="292569" y="157632"/>
                  </a:lnTo>
                  <a:lnTo>
                    <a:pt x="289255" y="142773"/>
                  </a:lnTo>
                  <a:lnTo>
                    <a:pt x="358965" y="159816"/>
                  </a:lnTo>
                  <a:lnTo>
                    <a:pt x="358965" y="26238"/>
                  </a:lnTo>
                  <a:lnTo>
                    <a:pt x="225336" y="59486"/>
                  </a:lnTo>
                  <a:lnTo>
                    <a:pt x="225336" y="127215"/>
                  </a:lnTo>
                  <a:lnTo>
                    <a:pt x="272262" y="138976"/>
                  </a:lnTo>
                  <a:lnTo>
                    <a:pt x="277126" y="159740"/>
                  </a:lnTo>
                  <a:lnTo>
                    <a:pt x="272491" y="161455"/>
                  </a:lnTo>
                  <a:lnTo>
                    <a:pt x="268312" y="164172"/>
                  </a:lnTo>
                  <a:lnTo>
                    <a:pt x="196342" y="235991"/>
                  </a:lnTo>
                  <a:lnTo>
                    <a:pt x="164592" y="235991"/>
                  </a:lnTo>
                  <a:lnTo>
                    <a:pt x="144703" y="204203"/>
                  </a:lnTo>
                  <a:lnTo>
                    <a:pt x="102501" y="181165"/>
                  </a:lnTo>
                  <a:lnTo>
                    <a:pt x="90347" y="179438"/>
                  </a:lnTo>
                  <a:lnTo>
                    <a:pt x="50863" y="187388"/>
                  </a:lnTo>
                  <a:lnTo>
                    <a:pt x="17919" y="212890"/>
                  </a:lnTo>
                  <a:lnTo>
                    <a:pt x="63" y="259753"/>
                  </a:lnTo>
                  <a:lnTo>
                    <a:pt x="0" y="465937"/>
                  </a:lnTo>
                  <a:lnTo>
                    <a:pt x="168897" y="465937"/>
                  </a:lnTo>
                  <a:lnTo>
                    <a:pt x="168897" y="306400"/>
                  </a:lnTo>
                  <a:lnTo>
                    <a:pt x="211226" y="306400"/>
                  </a:lnTo>
                  <a:lnTo>
                    <a:pt x="223989" y="304038"/>
                  </a:lnTo>
                  <a:lnTo>
                    <a:pt x="235013" y="297256"/>
                  </a:lnTo>
                  <a:lnTo>
                    <a:pt x="296443" y="235991"/>
                  </a:lnTo>
                  <a:lnTo>
                    <a:pt x="315010" y="217474"/>
                  </a:lnTo>
                  <a:lnTo>
                    <a:pt x="322084" y="207137"/>
                  </a:lnTo>
                  <a:lnTo>
                    <a:pt x="325069" y="195160"/>
                  </a:lnTo>
                  <a:lnTo>
                    <a:pt x="345274" y="189522"/>
                  </a:lnTo>
                  <a:lnTo>
                    <a:pt x="351421" y="189496"/>
                  </a:lnTo>
                  <a:lnTo>
                    <a:pt x="354482" y="188061"/>
                  </a:lnTo>
                  <a:lnTo>
                    <a:pt x="366522" y="173964"/>
                  </a:lnTo>
                  <a:lnTo>
                    <a:pt x="375259" y="163766"/>
                  </a:lnTo>
                  <a:lnTo>
                    <a:pt x="462673" y="185585"/>
                  </a:lnTo>
                  <a:lnTo>
                    <a:pt x="467220" y="186296"/>
                  </a:lnTo>
                  <a:lnTo>
                    <a:pt x="471474" y="183197"/>
                  </a:lnTo>
                  <a:lnTo>
                    <a:pt x="472198" y="178663"/>
                  </a:lnTo>
                  <a:lnTo>
                    <a:pt x="472274" y="163753"/>
                  </a:lnTo>
                  <a:lnTo>
                    <a:pt x="472274" y="142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84802" y="2375791"/>
            <a:ext cx="25234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Mobilizing</a:t>
            </a:r>
            <a:r>
              <a:rPr sz="25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3625" y="2077849"/>
            <a:ext cx="2525395" cy="95694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Dissemination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websites,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blogs, seminars,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outreach,</a:t>
            </a:r>
            <a:r>
              <a:rPr sz="1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engagement (etc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0934" y="3480815"/>
            <a:ext cx="7885430" cy="1247140"/>
            <a:chOff x="630934" y="3480815"/>
            <a:chExt cx="7885430" cy="1247140"/>
          </a:xfrm>
        </p:grpSpPr>
        <p:sp>
          <p:nvSpPr>
            <p:cNvPr id="12" name="object 12"/>
            <p:cNvSpPr/>
            <p:nvPr/>
          </p:nvSpPr>
          <p:spPr>
            <a:xfrm>
              <a:off x="630934" y="3480815"/>
              <a:ext cx="7885430" cy="1247140"/>
            </a:xfrm>
            <a:custGeom>
              <a:avLst/>
              <a:gdLst/>
              <a:ahLst/>
              <a:cxnLst/>
              <a:rect l="l" t="t" r="r" b="b"/>
              <a:pathLst>
                <a:path w="7885430" h="1247139">
                  <a:moveTo>
                    <a:pt x="7760741" y="0"/>
                  </a:moveTo>
                  <a:lnTo>
                    <a:pt x="111810" y="635"/>
                  </a:lnTo>
                  <a:lnTo>
                    <a:pt x="70980" y="12065"/>
                  </a:lnTo>
                  <a:lnTo>
                    <a:pt x="37134" y="35826"/>
                  </a:lnTo>
                  <a:lnTo>
                    <a:pt x="12890" y="69342"/>
                  </a:lnTo>
                  <a:lnTo>
                    <a:pt x="850" y="109982"/>
                  </a:lnTo>
                  <a:lnTo>
                    <a:pt x="0" y="124663"/>
                  </a:lnTo>
                  <a:lnTo>
                    <a:pt x="634" y="1134618"/>
                  </a:lnTo>
                  <a:lnTo>
                    <a:pt x="12039" y="1175537"/>
                  </a:lnTo>
                  <a:lnTo>
                    <a:pt x="35763" y="1209433"/>
                  </a:lnTo>
                  <a:lnTo>
                    <a:pt x="69215" y="1233716"/>
                  </a:lnTo>
                  <a:lnTo>
                    <a:pt x="109778" y="1245781"/>
                  </a:lnTo>
                  <a:lnTo>
                    <a:pt x="124434" y="1246632"/>
                  </a:lnTo>
                  <a:lnTo>
                    <a:pt x="7773365" y="1245997"/>
                  </a:lnTo>
                  <a:lnTo>
                    <a:pt x="7814195" y="1234579"/>
                  </a:lnTo>
                  <a:lnTo>
                    <a:pt x="7848041" y="1210805"/>
                  </a:lnTo>
                  <a:lnTo>
                    <a:pt x="7872285" y="1177302"/>
                  </a:lnTo>
                  <a:lnTo>
                    <a:pt x="7884325" y="1136650"/>
                  </a:lnTo>
                  <a:lnTo>
                    <a:pt x="7885176" y="1121968"/>
                  </a:lnTo>
                  <a:lnTo>
                    <a:pt x="7884541" y="112014"/>
                  </a:lnTo>
                  <a:lnTo>
                    <a:pt x="7873136" y="71107"/>
                  </a:lnTo>
                  <a:lnTo>
                    <a:pt x="7849412" y="37211"/>
                  </a:lnTo>
                  <a:lnTo>
                    <a:pt x="7815960" y="12915"/>
                  </a:lnTo>
                  <a:lnTo>
                    <a:pt x="7775397" y="850"/>
                  </a:lnTo>
                  <a:lnTo>
                    <a:pt x="7760741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6" y="3950205"/>
              <a:ext cx="90868" cy="237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139" y="3941062"/>
              <a:ext cx="100558" cy="2404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0053" y="3852669"/>
              <a:ext cx="273050" cy="320040"/>
            </a:xfrm>
            <a:custGeom>
              <a:avLst/>
              <a:gdLst/>
              <a:ahLst/>
              <a:cxnLst/>
              <a:rect l="l" t="t" r="r" b="b"/>
              <a:pathLst>
                <a:path w="273050" h="320039">
                  <a:moveTo>
                    <a:pt x="146697" y="76"/>
                  </a:moveTo>
                  <a:lnTo>
                    <a:pt x="97891" y="6273"/>
                  </a:lnTo>
                  <a:lnTo>
                    <a:pt x="59639" y="24015"/>
                  </a:lnTo>
                  <a:lnTo>
                    <a:pt x="29095" y="51650"/>
                  </a:lnTo>
                  <a:lnTo>
                    <a:pt x="8483" y="87553"/>
                  </a:lnTo>
                  <a:lnTo>
                    <a:pt x="50" y="130124"/>
                  </a:lnTo>
                  <a:lnTo>
                    <a:pt x="0" y="164287"/>
                  </a:lnTo>
                  <a:lnTo>
                    <a:pt x="3263" y="221932"/>
                  </a:lnTo>
                  <a:lnTo>
                    <a:pt x="19494" y="260273"/>
                  </a:lnTo>
                  <a:lnTo>
                    <a:pt x="47117" y="290017"/>
                  </a:lnTo>
                  <a:lnTo>
                    <a:pt x="83718" y="310121"/>
                  </a:lnTo>
                  <a:lnTo>
                    <a:pt x="126923" y="319570"/>
                  </a:lnTo>
                  <a:lnTo>
                    <a:pt x="144094" y="319087"/>
                  </a:lnTo>
                  <a:lnTo>
                    <a:pt x="176161" y="314642"/>
                  </a:lnTo>
                  <a:lnTo>
                    <a:pt x="217779" y="299796"/>
                  </a:lnTo>
                  <a:lnTo>
                    <a:pt x="227545" y="294055"/>
                  </a:lnTo>
                  <a:lnTo>
                    <a:pt x="137883" y="294055"/>
                  </a:lnTo>
                  <a:lnTo>
                    <a:pt x="96989" y="286956"/>
                  </a:lnTo>
                  <a:lnTo>
                    <a:pt x="61721" y="266636"/>
                  </a:lnTo>
                  <a:lnTo>
                    <a:pt x="36398" y="234569"/>
                  </a:lnTo>
                  <a:lnTo>
                    <a:pt x="24828" y="186334"/>
                  </a:lnTo>
                  <a:lnTo>
                    <a:pt x="24828" y="160020"/>
                  </a:lnTo>
                  <a:lnTo>
                    <a:pt x="28028" y="125222"/>
                  </a:lnTo>
                  <a:lnTo>
                    <a:pt x="57937" y="90322"/>
                  </a:lnTo>
                  <a:lnTo>
                    <a:pt x="97167" y="83629"/>
                  </a:lnTo>
                  <a:lnTo>
                    <a:pt x="112801" y="83273"/>
                  </a:lnTo>
                  <a:lnTo>
                    <a:pt x="272961" y="83273"/>
                  </a:lnTo>
                  <a:lnTo>
                    <a:pt x="257098" y="55245"/>
                  </a:lnTo>
                  <a:lnTo>
                    <a:pt x="227596" y="26619"/>
                  </a:lnTo>
                  <a:lnTo>
                    <a:pt x="190068" y="7696"/>
                  </a:lnTo>
                  <a:lnTo>
                    <a:pt x="146697" y="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2849" y="3935949"/>
              <a:ext cx="219858" cy="24911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91185" y="4154484"/>
              <a:ext cx="520700" cy="194945"/>
            </a:xfrm>
            <a:custGeom>
              <a:avLst/>
              <a:gdLst/>
              <a:ahLst/>
              <a:cxnLst/>
              <a:rect l="l" t="t" r="r" b="b"/>
              <a:pathLst>
                <a:path w="520700" h="194945">
                  <a:moveTo>
                    <a:pt x="161302" y="0"/>
                  </a:moveTo>
                  <a:lnTo>
                    <a:pt x="122554" y="9156"/>
                  </a:lnTo>
                  <a:lnTo>
                    <a:pt x="86931" y="22910"/>
                  </a:lnTo>
                  <a:lnTo>
                    <a:pt x="43319" y="47244"/>
                  </a:lnTo>
                  <a:lnTo>
                    <a:pt x="13322" y="89192"/>
                  </a:lnTo>
                  <a:lnTo>
                    <a:pt x="0" y="194437"/>
                  </a:lnTo>
                  <a:lnTo>
                    <a:pt x="520623" y="194437"/>
                  </a:lnTo>
                  <a:lnTo>
                    <a:pt x="515683" y="153504"/>
                  </a:lnTo>
                  <a:lnTo>
                    <a:pt x="366585" y="153479"/>
                  </a:lnTo>
                  <a:lnTo>
                    <a:pt x="360006" y="151231"/>
                  </a:lnTo>
                  <a:lnTo>
                    <a:pt x="354584" y="147104"/>
                  </a:lnTo>
                  <a:lnTo>
                    <a:pt x="358889" y="145605"/>
                  </a:lnTo>
                  <a:lnTo>
                    <a:pt x="318630" y="145605"/>
                  </a:lnTo>
                  <a:lnTo>
                    <a:pt x="316103" y="144818"/>
                  </a:lnTo>
                  <a:lnTo>
                    <a:pt x="315544" y="143192"/>
                  </a:lnTo>
                  <a:lnTo>
                    <a:pt x="317842" y="137287"/>
                  </a:lnTo>
                  <a:lnTo>
                    <a:pt x="327317" y="129159"/>
                  </a:lnTo>
                  <a:lnTo>
                    <a:pt x="341845" y="119392"/>
                  </a:lnTo>
                  <a:lnTo>
                    <a:pt x="341922" y="117919"/>
                  </a:lnTo>
                  <a:lnTo>
                    <a:pt x="364871" y="86347"/>
                  </a:lnTo>
                  <a:lnTo>
                    <a:pt x="373507" y="85026"/>
                  </a:lnTo>
                  <a:lnTo>
                    <a:pt x="505853" y="85026"/>
                  </a:lnTo>
                  <a:lnTo>
                    <a:pt x="491845" y="59905"/>
                  </a:lnTo>
                  <a:lnTo>
                    <a:pt x="461391" y="36360"/>
                  </a:lnTo>
                  <a:lnTo>
                    <a:pt x="451523" y="30581"/>
                  </a:lnTo>
                  <a:lnTo>
                    <a:pt x="228955" y="27660"/>
                  </a:lnTo>
                  <a:lnTo>
                    <a:pt x="181559" y="12306"/>
                  </a:lnTo>
                  <a:lnTo>
                    <a:pt x="171183" y="6527"/>
                  </a:lnTo>
                  <a:lnTo>
                    <a:pt x="161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9815" y="4239512"/>
              <a:ext cx="197051" cy="6848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84802" y="3931672"/>
            <a:ext cx="29051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Mobilizing</a:t>
            </a:r>
            <a:r>
              <a:rPr sz="25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researchers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3241" y="3749998"/>
            <a:ext cx="2548890" cy="7226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Eg.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outward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secondments,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transfer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partnerships,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‘in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residence’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30934" y="5038344"/>
            <a:ext cx="7885430" cy="1247140"/>
            <a:chOff x="630934" y="5038344"/>
            <a:chExt cx="7885430" cy="1247140"/>
          </a:xfrm>
        </p:grpSpPr>
        <p:sp>
          <p:nvSpPr>
            <p:cNvPr id="22" name="object 22"/>
            <p:cNvSpPr/>
            <p:nvPr/>
          </p:nvSpPr>
          <p:spPr>
            <a:xfrm>
              <a:off x="630934" y="5038344"/>
              <a:ext cx="7885430" cy="1247140"/>
            </a:xfrm>
            <a:custGeom>
              <a:avLst/>
              <a:gdLst/>
              <a:ahLst/>
              <a:cxnLst/>
              <a:rect l="l" t="t" r="r" b="b"/>
              <a:pathLst>
                <a:path w="7885430" h="1247139">
                  <a:moveTo>
                    <a:pt x="7760741" y="0"/>
                  </a:moveTo>
                  <a:lnTo>
                    <a:pt x="111810" y="634"/>
                  </a:lnTo>
                  <a:lnTo>
                    <a:pt x="70980" y="12064"/>
                  </a:lnTo>
                  <a:lnTo>
                    <a:pt x="37134" y="35826"/>
                  </a:lnTo>
                  <a:lnTo>
                    <a:pt x="12890" y="69341"/>
                  </a:lnTo>
                  <a:lnTo>
                    <a:pt x="850" y="109981"/>
                  </a:lnTo>
                  <a:lnTo>
                    <a:pt x="0" y="124663"/>
                  </a:lnTo>
                  <a:lnTo>
                    <a:pt x="634" y="1134617"/>
                  </a:lnTo>
                  <a:lnTo>
                    <a:pt x="12039" y="1175524"/>
                  </a:lnTo>
                  <a:lnTo>
                    <a:pt x="35763" y="1209420"/>
                  </a:lnTo>
                  <a:lnTo>
                    <a:pt x="69215" y="1233716"/>
                  </a:lnTo>
                  <a:lnTo>
                    <a:pt x="109778" y="1245781"/>
                  </a:lnTo>
                  <a:lnTo>
                    <a:pt x="124434" y="1246631"/>
                  </a:lnTo>
                  <a:lnTo>
                    <a:pt x="7773365" y="1245996"/>
                  </a:lnTo>
                  <a:lnTo>
                    <a:pt x="7814195" y="1234566"/>
                  </a:lnTo>
                  <a:lnTo>
                    <a:pt x="7848041" y="1210805"/>
                  </a:lnTo>
                  <a:lnTo>
                    <a:pt x="7872285" y="1177289"/>
                  </a:lnTo>
                  <a:lnTo>
                    <a:pt x="7884325" y="1136649"/>
                  </a:lnTo>
                  <a:lnTo>
                    <a:pt x="7885176" y="1121968"/>
                  </a:lnTo>
                  <a:lnTo>
                    <a:pt x="7884541" y="112013"/>
                  </a:lnTo>
                  <a:lnTo>
                    <a:pt x="7873136" y="71107"/>
                  </a:lnTo>
                  <a:lnTo>
                    <a:pt x="7849412" y="37210"/>
                  </a:lnTo>
                  <a:lnTo>
                    <a:pt x="7815960" y="12915"/>
                  </a:lnTo>
                  <a:lnTo>
                    <a:pt x="7775397" y="850"/>
                  </a:lnTo>
                  <a:lnTo>
                    <a:pt x="7760741" y="0"/>
                  </a:lnTo>
                  <a:close/>
                </a:path>
              </a:pathLst>
            </a:custGeom>
            <a:solidFill>
              <a:srgbClr val="69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0691" y="5480303"/>
              <a:ext cx="585470" cy="365760"/>
            </a:xfrm>
            <a:custGeom>
              <a:avLst/>
              <a:gdLst/>
              <a:ahLst/>
              <a:cxnLst/>
              <a:rect l="l" t="t" r="r" b="b"/>
              <a:pathLst>
                <a:path w="585469" h="365760">
                  <a:moveTo>
                    <a:pt x="584885" y="141262"/>
                  </a:moveTo>
                  <a:lnTo>
                    <a:pt x="584352" y="129654"/>
                  </a:lnTo>
                  <a:lnTo>
                    <a:pt x="575246" y="88315"/>
                  </a:lnTo>
                  <a:lnTo>
                    <a:pt x="556475" y="54279"/>
                  </a:lnTo>
                  <a:lnTo>
                    <a:pt x="556475" y="140563"/>
                  </a:lnTo>
                  <a:lnTo>
                    <a:pt x="555967" y="153733"/>
                  </a:lnTo>
                  <a:lnTo>
                    <a:pt x="554164" y="163004"/>
                  </a:lnTo>
                  <a:lnTo>
                    <a:pt x="551776" y="168122"/>
                  </a:lnTo>
                  <a:lnTo>
                    <a:pt x="406171" y="168884"/>
                  </a:lnTo>
                  <a:lnTo>
                    <a:pt x="412826" y="165798"/>
                  </a:lnTo>
                  <a:lnTo>
                    <a:pt x="418033" y="160235"/>
                  </a:lnTo>
                  <a:lnTo>
                    <a:pt x="423189" y="146773"/>
                  </a:lnTo>
                  <a:lnTo>
                    <a:pt x="423252" y="139077"/>
                  </a:lnTo>
                  <a:lnTo>
                    <a:pt x="420636" y="132295"/>
                  </a:lnTo>
                  <a:lnTo>
                    <a:pt x="425602" y="126961"/>
                  </a:lnTo>
                  <a:lnTo>
                    <a:pt x="428332" y="120015"/>
                  </a:lnTo>
                  <a:lnTo>
                    <a:pt x="428332" y="104292"/>
                  </a:lnTo>
                  <a:lnTo>
                    <a:pt x="425043" y="96634"/>
                  </a:lnTo>
                  <a:lnTo>
                    <a:pt x="419100" y="91008"/>
                  </a:lnTo>
                  <a:lnTo>
                    <a:pt x="422363" y="83489"/>
                  </a:lnTo>
                  <a:lnTo>
                    <a:pt x="422325" y="74879"/>
                  </a:lnTo>
                  <a:lnTo>
                    <a:pt x="416204" y="60642"/>
                  </a:lnTo>
                  <a:lnTo>
                    <a:pt x="410781" y="55257"/>
                  </a:lnTo>
                  <a:lnTo>
                    <a:pt x="403987" y="52387"/>
                  </a:lnTo>
                  <a:lnTo>
                    <a:pt x="403720" y="50774"/>
                  </a:lnTo>
                  <a:lnTo>
                    <a:pt x="403352" y="49504"/>
                  </a:lnTo>
                  <a:lnTo>
                    <a:pt x="498233" y="49504"/>
                  </a:lnTo>
                  <a:lnTo>
                    <a:pt x="510819" y="51676"/>
                  </a:lnTo>
                  <a:lnTo>
                    <a:pt x="539483" y="77978"/>
                  </a:lnTo>
                  <a:lnTo>
                    <a:pt x="555028" y="124066"/>
                  </a:lnTo>
                  <a:lnTo>
                    <a:pt x="556475" y="140563"/>
                  </a:lnTo>
                  <a:lnTo>
                    <a:pt x="556475" y="54279"/>
                  </a:lnTo>
                  <a:lnTo>
                    <a:pt x="553847" y="49504"/>
                  </a:lnTo>
                  <a:lnTo>
                    <a:pt x="545490" y="40487"/>
                  </a:lnTo>
                  <a:lnTo>
                    <a:pt x="534809" y="32156"/>
                  </a:lnTo>
                  <a:lnTo>
                    <a:pt x="522808" y="25984"/>
                  </a:lnTo>
                  <a:lnTo>
                    <a:pt x="509447" y="22313"/>
                  </a:lnTo>
                  <a:lnTo>
                    <a:pt x="374751" y="21437"/>
                  </a:lnTo>
                  <a:lnTo>
                    <a:pt x="374751" y="99618"/>
                  </a:lnTo>
                  <a:lnTo>
                    <a:pt x="370332" y="132067"/>
                  </a:lnTo>
                  <a:lnTo>
                    <a:pt x="346925" y="164236"/>
                  </a:lnTo>
                  <a:lnTo>
                    <a:pt x="335826" y="170116"/>
                  </a:lnTo>
                  <a:lnTo>
                    <a:pt x="323583" y="173393"/>
                  </a:lnTo>
                  <a:lnTo>
                    <a:pt x="307047" y="172199"/>
                  </a:lnTo>
                  <a:lnTo>
                    <a:pt x="294678" y="168884"/>
                  </a:lnTo>
                  <a:lnTo>
                    <a:pt x="292379" y="168275"/>
                  </a:lnTo>
                  <a:lnTo>
                    <a:pt x="261264" y="143243"/>
                  </a:lnTo>
                  <a:lnTo>
                    <a:pt x="252996" y="118668"/>
                  </a:lnTo>
                  <a:lnTo>
                    <a:pt x="254330" y="102882"/>
                  </a:lnTo>
                  <a:lnTo>
                    <a:pt x="274091" y="66294"/>
                  </a:lnTo>
                  <a:lnTo>
                    <a:pt x="310413" y="50901"/>
                  </a:lnTo>
                  <a:lnTo>
                    <a:pt x="314896" y="50901"/>
                  </a:lnTo>
                  <a:lnTo>
                    <a:pt x="341909" y="57238"/>
                  </a:lnTo>
                  <a:lnTo>
                    <a:pt x="370293" y="86309"/>
                  </a:lnTo>
                  <a:lnTo>
                    <a:pt x="374751" y="99618"/>
                  </a:lnTo>
                  <a:lnTo>
                    <a:pt x="374751" y="21437"/>
                  </a:lnTo>
                  <a:lnTo>
                    <a:pt x="371729" y="21412"/>
                  </a:lnTo>
                  <a:lnTo>
                    <a:pt x="368592" y="15113"/>
                  </a:lnTo>
                  <a:lnTo>
                    <a:pt x="363156" y="10236"/>
                  </a:lnTo>
                  <a:lnTo>
                    <a:pt x="360730" y="9347"/>
                  </a:lnTo>
                  <a:lnTo>
                    <a:pt x="356552" y="7797"/>
                  </a:lnTo>
                  <a:lnTo>
                    <a:pt x="349783" y="5067"/>
                  </a:lnTo>
                  <a:lnTo>
                    <a:pt x="342226" y="5067"/>
                  </a:lnTo>
                  <a:lnTo>
                    <a:pt x="335470" y="7797"/>
                  </a:lnTo>
                  <a:lnTo>
                    <a:pt x="330073" y="2895"/>
                  </a:lnTo>
                  <a:lnTo>
                    <a:pt x="323075" y="152"/>
                  </a:lnTo>
                  <a:lnTo>
                    <a:pt x="307594" y="0"/>
                  </a:lnTo>
                  <a:lnTo>
                    <a:pt x="299745" y="3365"/>
                  </a:lnTo>
                  <a:lnTo>
                    <a:pt x="294144" y="9334"/>
                  </a:lnTo>
                  <a:lnTo>
                    <a:pt x="286613" y="6032"/>
                  </a:lnTo>
                  <a:lnTo>
                    <a:pt x="278053" y="6032"/>
                  </a:lnTo>
                  <a:lnTo>
                    <a:pt x="264934" y="11849"/>
                  </a:lnTo>
                  <a:lnTo>
                    <a:pt x="260273" y="16078"/>
                  </a:lnTo>
                  <a:lnTo>
                    <a:pt x="257251" y="21412"/>
                  </a:lnTo>
                  <a:lnTo>
                    <a:pt x="241731" y="22402"/>
                  </a:lnTo>
                  <a:lnTo>
                    <a:pt x="241731" y="196977"/>
                  </a:lnTo>
                  <a:lnTo>
                    <a:pt x="241731" y="232079"/>
                  </a:lnTo>
                  <a:lnTo>
                    <a:pt x="76568" y="232079"/>
                  </a:lnTo>
                  <a:lnTo>
                    <a:pt x="67843" y="230466"/>
                  </a:lnTo>
                  <a:lnTo>
                    <a:pt x="37363" y="195351"/>
                  </a:lnTo>
                  <a:lnTo>
                    <a:pt x="27457" y="145084"/>
                  </a:lnTo>
                  <a:lnTo>
                    <a:pt x="27457" y="143878"/>
                  </a:lnTo>
                  <a:lnTo>
                    <a:pt x="35775" y="91300"/>
                  </a:lnTo>
                  <a:lnTo>
                    <a:pt x="64274" y="52705"/>
                  </a:lnTo>
                  <a:lnTo>
                    <a:pt x="72694" y="49822"/>
                  </a:lnTo>
                  <a:lnTo>
                    <a:pt x="222808" y="49822"/>
                  </a:lnTo>
                  <a:lnTo>
                    <a:pt x="228079" y="49504"/>
                  </a:lnTo>
                  <a:lnTo>
                    <a:pt x="228079" y="54851"/>
                  </a:lnTo>
                  <a:lnTo>
                    <a:pt x="217766" y="61722"/>
                  </a:lnTo>
                  <a:lnTo>
                    <a:pt x="211366" y="71843"/>
                  </a:lnTo>
                  <a:lnTo>
                    <a:pt x="209550" y="83743"/>
                  </a:lnTo>
                  <a:lnTo>
                    <a:pt x="205892" y="98818"/>
                  </a:lnTo>
                  <a:lnTo>
                    <a:pt x="203695" y="109474"/>
                  </a:lnTo>
                  <a:lnTo>
                    <a:pt x="205867" y="123456"/>
                  </a:lnTo>
                  <a:lnTo>
                    <a:pt x="212293" y="133324"/>
                  </a:lnTo>
                  <a:lnTo>
                    <a:pt x="209461" y="141262"/>
                  </a:lnTo>
                  <a:lnTo>
                    <a:pt x="209461" y="149809"/>
                  </a:lnTo>
                  <a:lnTo>
                    <a:pt x="214693" y="161836"/>
                  </a:lnTo>
                  <a:lnTo>
                    <a:pt x="217728" y="165798"/>
                  </a:lnTo>
                  <a:lnTo>
                    <a:pt x="221602" y="168884"/>
                  </a:lnTo>
                  <a:lnTo>
                    <a:pt x="142773" y="168884"/>
                  </a:lnTo>
                  <a:lnTo>
                    <a:pt x="147091" y="156895"/>
                  </a:lnTo>
                  <a:lnTo>
                    <a:pt x="149606" y="144614"/>
                  </a:lnTo>
                  <a:lnTo>
                    <a:pt x="148386" y="112115"/>
                  </a:lnTo>
                  <a:lnTo>
                    <a:pt x="140309" y="74434"/>
                  </a:lnTo>
                  <a:lnTo>
                    <a:pt x="136144" y="64376"/>
                  </a:lnTo>
                  <a:lnTo>
                    <a:pt x="131305" y="55422"/>
                  </a:lnTo>
                  <a:lnTo>
                    <a:pt x="222808" y="49834"/>
                  </a:lnTo>
                  <a:lnTo>
                    <a:pt x="72694" y="49834"/>
                  </a:lnTo>
                  <a:lnTo>
                    <a:pt x="102489" y="64173"/>
                  </a:lnTo>
                  <a:lnTo>
                    <a:pt x="119418" y="102946"/>
                  </a:lnTo>
                  <a:lnTo>
                    <a:pt x="121716" y="119938"/>
                  </a:lnTo>
                  <a:lnTo>
                    <a:pt x="121462" y="147320"/>
                  </a:lnTo>
                  <a:lnTo>
                    <a:pt x="119545" y="161683"/>
                  </a:lnTo>
                  <a:lnTo>
                    <a:pt x="114211" y="167767"/>
                  </a:lnTo>
                  <a:lnTo>
                    <a:pt x="103974" y="168884"/>
                  </a:lnTo>
                  <a:lnTo>
                    <a:pt x="93827" y="165265"/>
                  </a:lnTo>
                  <a:lnTo>
                    <a:pt x="85775" y="155346"/>
                  </a:lnTo>
                  <a:lnTo>
                    <a:pt x="80937" y="140563"/>
                  </a:lnTo>
                  <a:lnTo>
                    <a:pt x="80060" y="125539"/>
                  </a:lnTo>
                  <a:lnTo>
                    <a:pt x="80556" y="120827"/>
                  </a:lnTo>
                  <a:lnTo>
                    <a:pt x="83261" y="108635"/>
                  </a:lnTo>
                  <a:lnTo>
                    <a:pt x="78473" y="101117"/>
                  </a:lnTo>
                  <a:lnTo>
                    <a:pt x="57594" y="161683"/>
                  </a:lnTo>
                  <a:lnTo>
                    <a:pt x="94411" y="196367"/>
                  </a:lnTo>
                  <a:lnTo>
                    <a:pt x="241731" y="196977"/>
                  </a:lnTo>
                  <a:lnTo>
                    <a:pt x="241731" y="22402"/>
                  </a:lnTo>
                  <a:lnTo>
                    <a:pt x="40043" y="35217"/>
                  </a:lnTo>
                  <a:lnTo>
                    <a:pt x="16306" y="65278"/>
                  </a:lnTo>
                  <a:lnTo>
                    <a:pt x="2133" y="107937"/>
                  </a:lnTo>
                  <a:lnTo>
                    <a:pt x="0" y="124066"/>
                  </a:lnTo>
                  <a:lnTo>
                    <a:pt x="469" y="143878"/>
                  </a:lnTo>
                  <a:lnTo>
                    <a:pt x="9296" y="194729"/>
                  </a:lnTo>
                  <a:lnTo>
                    <a:pt x="27457" y="232219"/>
                  </a:lnTo>
                  <a:lnTo>
                    <a:pt x="62471" y="258241"/>
                  </a:lnTo>
                  <a:lnTo>
                    <a:pt x="241719" y="260159"/>
                  </a:lnTo>
                  <a:lnTo>
                    <a:pt x="241719" y="365493"/>
                  </a:lnTo>
                  <a:lnTo>
                    <a:pt x="311988" y="311073"/>
                  </a:lnTo>
                  <a:lnTo>
                    <a:pt x="382270" y="311073"/>
                  </a:lnTo>
                  <a:lnTo>
                    <a:pt x="382270" y="308190"/>
                  </a:lnTo>
                  <a:lnTo>
                    <a:pt x="269824" y="308190"/>
                  </a:lnTo>
                  <a:lnTo>
                    <a:pt x="269824" y="232079"/>
                  </a:lnTo>
                  <a:lnTo>
                    <a:pt x="269836" y="214452"/>
                  </a:lnTo>
                  <a:lnTo>
                    <a:pt x="382282" y="214452"/>
                  </a:lnTo>
                  <a:lnTo>
                    <a:pt x="382282" y="199428"/>
                  </a:lnTo>
                  <a:lnTo>
                    <a:pt x="384416" y="198818"/>
                  </a:lnTo>
                  <a:lnTo>
                    <a:pt x="388454" y="196977"/>
                  </a:lnTo>
                  <a:lnTo>
                    <a:pt x="550938" y="196977"/>
                  </a:lnTo>
                  <a:lnTo>
                    <a:pt x="560666" y="195237"/>
                  </a:lnTo>
                  <a:lnTo>
                    <a:pt x="569785" y="189649"/>
                  </a:lnTo>
                  <a:lnTo>
                    <a:pt x="577456" y="179654"/>
                  </a:lnTo>
                  <a:lnTo>
                    <a:pt x="579691" y="173393"/>
                  </a:lnTo>
                  <a:lnTo>
                    <a:pt x="581291" y="168884"/>
                  </a:lnTo>
                  <a:lnTo>
                    <a:pt x="582790" y="164680"/>
                  </a:lnTo>
                  <a:lnTo>
                    <a:pt x="584835" y="145097"/>
                  </a:lnTo>
                  <a:lnTo>
                    <a:pt x="584885" y="141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0529" y="5677277"/>
              <a:ext cx="291635" cy="168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84802" y="5287652"/>
            <a:ext cx="2031364" cy="793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-635">
              <a:lnSpc>
                <a:spcPct val="101600"/>
              </a:lnSpc>
              <a:spcBef>
                <a:spcPts val="4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Mobilizing</a:t>
            </a:r>
            <a:r>
              <a:rPr sz="25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non-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academics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3625" y="5422144"/>
            <a:ext cx="2595245" cy="4908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Eg.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inward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secondments,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‘artist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residence’,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University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labs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316337"/>
            <a:ext cx="8687435" cy="6212840"/>
            <a:chOff x="140207" y="316337"/>
            <a:chExt cx="8687435" cy="6212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36" y="316337"/>
              <a:ext cx="8197379" cy="62123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163" y="1263392"/>
              <a:ext cx="692150" cy="643255"/>
            </a:xfrm>
            <a:custGeom>
              <a:avLst/>
              <a:gdLst/>
              <a:ahLst/>
              <a:cxnLst/>
              <a:rect l="l" t="t" r="r" b="b"/>
              <a:pathLst>
                <a:path w="692150" h="643255">
                  <a:moveTo>
                    <a:pt x="0" y="642962"/>
                  </a:moveTo>
                  <a:lnTo>
                    <a:pt x="691527" y="0"/>
                  </a:lnTo>
                </a:path>
              </a:pathLst>
            </a:custGeom>
            <a:ln w="5791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999" y="1197863"/>
              <a:ext cx="189230" cy="170815"/>
            </a:xfrm>
            <a:custGeom>
              <a:avLst/>
              <a:gdLst/>
              <a:ahLst/>
              <a:cxnLst/>
              <a:rect l="l" t="t" r="r" b="b"/>
              <a:pathLst>
                <a:path w="189230" h="170815">
                  <a:moveTo>
                    <a:pt x="188683" y="0"/>
                  </a:moveTo>
                  <a:lnTo>
                    <a:pt x="0" y="32296"/>
                  </a:lnTo>
                  <a:lnTo>
                    <a:pt x="101295" y="170421"/>
                  </a:lnTo>
                  <a:lnTo>
                    <a:pt x="188683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88727" y="5707900"/>
            <a:ext cx="9207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673557"/>
            <a:ext cx="8850630" cy="5737860"/>
            <a:chOff x="91439" y="673557"/>
            <a:chExt cx="8850630" cy="5737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076" y="673557"/>
              <a:ext cx="8372722" cy="57377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0395" y="1732788"/>
              <a:ext cx="679450" cy="688975"/>
            </a:xfrm>
            <a:custGeom>
              <a:avLst/>
              <a:gdLst/>
              <a:ahLst/>
              <a:cxnLst/>
              <a:rect l="l" t="t" r="r" b="b"/>
              <a:pathLst>
                <a:path w="679450" h="688975">
                  <a:moveTo>
                    <a:pt x="0" y="688581"/>
                  </a:moveTo>
                  <a:lnTo>
                    <a:pt x="679424" y="0"/>
                  </a:lnTo>
                </a:path>
              </a:pathLst>
            </a:custGeom>
            <a:ln w="5791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278" y="1630680"/>
              <a:ext cx="182880" cy="180340"/>
            </a:xfrm>
            <a:custGeom>
              <a:avLst/>
              <a:gdLst/>
              <a:ahLst/>
              <a:cxnLst/>
              <a:rect l="l" t="t" r="r" b="b"/>
              <a:pathLst>
                <a:path w="182880" h="180339">
                  <a:moveTo>
                    <a:pt x="182714" y="0"/>
                  </a:moveTo>
                  <a:lnTo>
                    <a:pt x="0" y="60998"/>
                  </a:lnTo>
                  <a:lnTo>
                    <a:pt x="122872" y="179832"/>
                  </a:lnTo>
                  <a:lnTo>
                    <a:pt x="182714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955" y="304800"/>
            <a:ext cx="8921115" cy="6254750"/>
            <a:chOff x="-28955" y="304800"/>
            <a:chExt cx="8921115" cy="6254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1647" y="304800"/>
              <a:ext cx="7740501" cy="62545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87784"/>
              <a:ext cx="1309370" cy="585470"/>
            </a:xfrm>
            <a:custGeom>
              <a:avLst/>
              <a:gdLst/>
              <a:ahLst/>
              <a:cxnLst/>
              <a:rect l="l" t="t" r="r" b="b"/>
              <a:pathLst>
                <a:path w="1309370" h="585469">
                  <a:moveTo>
                    <a:pt x="0" y="585324"/>
                  </a:moveTo>
                  <a:lnTo>
                    <a:pt x="1308900" y="0"/>
                  </a:lnTo>
                </a:path>
              </a:pathLst>
            </a:custGeom>
            <a:ln w="5791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199" y="1216152"/>
              <a:ext cx="192405" cy="155575"/>
            </a:xfrm>
            <a:custGeom>
              <a:avLst/>
              <a:gdLst/>
              <a:ahLst/>
              <a:cxnLst/>
              <a:rect l="l" t="t" r="r" b="b"/>
              <a:pathLst>
                <a:path w="192405" h="155575">
                  <a:moveTo>
                    <a:pt x="0" y="0"/>
                  </a:moveTo>
                  <a:lnTo>
                    <a:pt x="75018" y="155359"/>
                  </a:lnTo>
                  <a:lnTo>
                    <a:pt x="191922" y="2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4693" y="1462192"/>
            <a:ext cx="7827645" cy="28930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  <a:p>
            <a:pPr marL="14604" marR="5080" indent="1270">
              <a:lnSpc>
                <a:spcPts val="2210"/>
              </a:lnSpc>
              <a:spcBef>
                <a:spcPts val="1025"/>
              </a:spcBef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explanatory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section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covering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what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000" spc="-1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is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(and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what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it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isn’t),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how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identify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it,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general</a:t>
            </a:r>
            <a:r>
              <a:rPr sz="2000" spc="-4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content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on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planning,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user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engagement,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narratives.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200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Learning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outcomes</a:t>
            </a:r>
            <a:endParaRPr sz="2000">
              <a:latin typeface="Arial"/>
              <a:cs typeface="Arial"/>
            </a:endParaRPr>
          </a:p>
          <a:p>
            <a:pPr marL="12700" marR="15240" indent="1270">
              <a:lnSpc>
                <a:spcPts val="2180"/>
              </a:lnSpc>
              <a:spcBef>
                <a:spcPts val="1070"/>
              </a:spcBef>
            </a:pPr>
            <a:r>
              <a:rPr sz="2000" spc="-22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establish</a:t>
            </a:r>
            <a:r>
              <a:rPr sz="2000" spc="-1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basic</a:t>
            </a:r>
            <a:r>
              <a:rPr sz="20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understanding</a:t>
            </a:r>
            <a:r>
              <a:rPr sz="2000" spc="-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impact,</a:t>
            </a:r>
            <a:r>
              <a:rPr sz="2000" spc="-1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address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myths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set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a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firm</a:t>
            </a:r>
            <a:r>
              <a:rPr sz="2000" spc="-1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basis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for</a:t>
            </a:r>
            <a:r>
              <a:rPr sz="20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more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advanced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topics.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I-</a:t>
            </a:r>
            <a:r>
              <a:rPr dirty="0"/>
              <a:t>Introduction</a:t>
            </a:r>
            <a:r>
              <a:rPr spc="-14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10" dirty="0"/>
              <a:t>impact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981" y="1421192"/>
            <a:ext cx="7280275" cy="36404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665" marR="899794" indent="-228600">
              <a:lnSpc>
                <a:spcPct val="108500"/>
              </a:lnSpc>
              <a:spcBef>
                <a:spcPts val="110"/>
              </a:spcBef>
              <a:buClr>
                <a:srgbClr val="002C5E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Engagement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is</a:t>
            </a:r>
            <a:r>
              <a:rPr sz="2000" b="1" spc="-6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act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of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building</a:t>
            </a:r>
            <a:r>
              <a:rPr sz="2000" b="1" spc="-8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connections</a:t>
            </a:r>
            <a:r>
              <a:rPr sz="2000" b="1" spc="-4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2C5E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relationships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with</a:t>
            </a:r>
            <a:r>
              <a:rPr sz="2000" b="1" spc="-4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people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/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groups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/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organizations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throughout</a:t>
            </a:r>
            <a:r>
              <a:rPr sz="2000" b="1" spc="-10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research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  <a:buClr>
                <a:srgbClr val="002C5E"/>
              </a:buClr>
              <a:buFont typeface="Arial MT"/>
              <a:buChar char="•"/>
            </a:pPr>
            <a:endParaRPr sz="2000">
              <a:latin typeface="Arial"/>
              <a:cs typeface="Arial"/>
            </a:endParaRPr>
          </a:p>
          <a:p>
            <a:pPr marL="238760" marR="5080" indent="-226695">
              <a:lnSpc>
                <a:spcPts val="2160"/>
              </a:lnSpc>
              <a:buChar char="•"/>
              <a:tabLst>
                <a:tab pos="238760" algn="l"/>
                <a:tab pos="240665" algn="l"/>
              </a:tabLst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	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Who</a:t>
            </a:r>
            <a:r>
              <a:rPr sz="2000" b="1" spc="-12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you</a:t>
            </a:r>
            <a:r>
              <a:rPr sz="2000" b="1" spc="1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need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to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engage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with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will</a:t>
            </a:r>
            <a:r>
              <a:rPr sz="2000" b="1" spc="-6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always</a:t>
            </a:r>
            <a:r>
              <a:rPr sz="2000" b="1" spc="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depend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on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2C5E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nature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of</a:t>
            </a:r>
            <a:r>
              <a:rPr sz="2000" b="1" spc="-6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research,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extent</a:t>
            </a:r>
            <a:r>
              <a:rPr sz="2000" b="1" spc="-3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it</a:t>
            </a:r>
            <a:r>
              <a:rPr sz="2000" b="1" spc="-8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is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2C5E"/>
                </a:solidFill>
                <a:latin typeface="Arial"/>
                <a:cs typeface="Arial"/>
              </a:rPr>
              <a:t>‘ready-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to-apply’,</a:t>
            </a:r>
            <a:r>
              <a:rPr sz="2000" b="1" spc="1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2C5E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other</a:t>
            </a:r>
            <a:r>
              <a:rPr sz="2000" b="1" spc="-12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contextual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2C5E"/>
              </a:buClr>
              <a:buFont typeface="Arial MT"/>
              <a:buChar char="•"/>
            </a:pPr>
            <a:endParaRPr sz="2000">
              <a:latin typeface="Arial"/>
              <a:cs typeface="Arial"/>
            </a:endParaRPr>
          </a:p>
          <a:p>
            <a:pPr marL="240029" marR="97790" indent="-227965">
              <a:lnSpc>
                <a:spcPts val="2160"/>
              </a:lnSpc>
              <a:buFont typeface="Arial MT"/>
              <a:buChar char="•"/>
              <a:tabLst>
                <a:tab pos="240029" algn="l"/>
              </a:tabLst>
            </a:pP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There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is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no</a:t>
            </a:r>
            <a:r>
              <a:rPr sz="2000" b="1" spc="-4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one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size</a:t>
            </a:r>
            <a:r>
              <a:rPr sz="2000" b="1" spc="-7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fits</a:t>
            </a:r>
            <a:r>
              <a:rPr sz="2000" b="1" spc="-3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all;</a:t>
            </a:r>
            <a:r>
              <a:rPr sz="2000" b="1" spc="-3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engagement</a:t>
            </a:r>
            <a:r>
              <a:rPr sz="2000" b="1" spc="-6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is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about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understanding</a:t>
            </a:r>
            <a:r>
              <a:rPr sz="2000" b="1" spc="-5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how</a:t>
            </a:r>
            <a:r>
              <a:rPr sz="2000" b="1" spc="-8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the</a:t>
            </a:r>
            <a:r>
              <a:rPr sz="2000" b="1" spc="-8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research</a:t>
            </a:r>
            <a:r>
              <a:rPr sz="2000" b="1" spc="-4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contributes</a:t>
            </a:r>
            <a:r>
              <a:rPr sz="2000" b="1" spc="-8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to</a:t>
            </a:r>
            <a:r>
              <a:rPr sz="2000" b="1" spc="-7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real</a:t>
            </a:r>
            <a:r>
              <a:rPr sz="2000" b="1" spc="-8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world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change,</a:t>
            </a:r>
            <a:r>
              <a:rPr sz="2000" b="1" spc="-4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how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it</a:t>
            </a:r>
            <a:r>
              <a:rPr sz="2000" b="1" spc="-3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can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be</a:t>
            </a:r>
            <a:r>
              <a:rPr sz="2000" b="1" spc="-4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used,</a:t>
            </a:r>
            <a:r>
              <a:rPr sz="2000" b="1" spc="-4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how</a:t>
            </a:r>
            <a:r>
              <a:rPr sz="2000" b="1" spc="-3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it</a:t>
            </a:r>
            <a:r>
              <a:rPr sz="2000" b="1" spc="-5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can</a:t>
            </a:r>
            <a:r>
              <a:rPr sz="2000" b="1" spc="-3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be</a:t>
            </a:r>
            <a:r>
              <a:rPr sz="2000" b="1" spc="-40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5E"/>
                </a:solidFill>
                <a:latin typeface="Arial"/>
                <a:cs typeface="Arial"/>
              </a:rPr>
              <a:t>used</a:t>
            </a:r>
            <a:r>
              <a:rPr sz="2000" b="1" spc="-1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2C5E"/>
                </a:solidFill>
                <a:latin typeface="Arial"/>
                <a:cs typeface="Arial"/>
              </a:rPr>
              <a:t>most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effectively.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296" rIns="0" bIns="0" rtlCol="0">
            <a:spAutoFit/>
          </a:bodyPr>
          <a:lstStyle/>
          <a:p>
            <a:pPr marL="3206115">
              <a:lnSpc>
                <a:spcPct val="100000"/>
              </a:lnSpc>
              <a:spcBef>
                <a:spcPts val="105"/>
              </a:spcBef>
            </a:pPr>
            <a:r>
              <a:rPr spc="-75" dirty="0">
                <a:solidFill>
                  <a:srgbClr val="001F5F"/>
                </a:solidFill>
              </a:rPr>
              <a:t>To</a:t>
            </a:r>
            <a:r>
              <a:rPr spc="-15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conclude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5561" y="1486675"/>
            <a:ext cx="7683500" cy="39757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  <a:p>
            <a:pPr marL="12700" marR="5080" indent="3175" algn="just">
              <a:lnSpc>
                <a:spcPct val="91600"/>
              </a:lnSpc>
              <a:spcBef>
                <a:spcPts val="994"/>
              </a:spcBef>
            </a:pP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This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section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focuses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on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indicators,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ways</a:t>
            </a:r>
            <a:r>
              <a:rPr sz="2000" spc="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in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which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impact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can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corroborated,</a:t>
            </a:r>
            <a:r>
              <a:rPr sz="2000" spc="-1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quantitative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qualitative</a:t>
            </a:r>
            <a:r>
              <a:rPr sz="2000" spc="-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methods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which</a:t>
            </a:r>
            <a:r>
              <a:rPr sz="20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can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1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used</a:t>
            </a:r>
            <a:r>
              <a:rPr sz="2000" spc="-8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demonstrate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effects,</a:t>
            </a:r>
            <a:r>
              <a:rPr sz="20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and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10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types of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commonly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used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Learning</a:t>
            </a:r>
            <a:r>
              <a:rPr sz="2000" b="1" spc="-75" dirty="0">
                <a:solidFill>
                  <a:srgbClr val="002C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C5E"/>
                </a:solidFill>
                <a:latin typeface="Arial"/>
                <a:cs typeface="Arial"/>
              </a:rPr>
              <a:t>outcomes</a:t>
            </a:r>
            <a:endParaRPr sz="2000">
              <a:latin typeface="Arial"/>
              <a:cs typeface="Arial"/>
            </a:endParaRPr>
          </a:p>
          <a:p>
            <a:pPr marL="360045" indent="-344170">
              <a:lnSpc>
                <a:spcPct val="100000"/>
              </a:lnSpc>
              <a:spcBef>
                <a:spcPts val="795"/>
              </a:spcBef>
              <a:buFont typeface="Symbol"/>
              <a:buChar char=""/>
              <a:tabLst>
                <a:tab pos="360045" algn="l"/>
              </a:tabLst>
            </a:pPr>
            <a:r>
              <a:rPr sz="2000" spc="-22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understand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the</a:t>
            </a:r>
            <a:r>
              <a:rPr sz="2000" spc="-6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need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for</a:t>
            </a:r>
            <a:r>
              <a:rPr sz="2000" spc="-9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endParaRPr sz="2000">
              <a:latin typeface="Arial MT"/>
              <a:cs typeface="Arial MT"/>
            </a:endParaRPr>
          </a:p>
          <a:p>
            <a:pPr marL="359410" marR="445770" indent="-343535">
              <a:lnSpc>
                <a:spcPts val="2180"/>
              </a:lnSpc>
              <a:spcBef>
                <a:spcPts val="1070"/>
              </a:spcBef>
              <a:buFont typeface="Symbol"/>
              <a:buChar char=""/>
              <a:tabLst>
                <a:tab pos="359410" algn="l"/>
              </a:tabLst>
            </a:pPr>
            <a:r>
              <a:rPr sz="2000" spc="-22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understand</a:t>
            </a:r>
            <a:r>
              <a:rPr sz="2000" spc="-13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2C5E"/>
                </a:solidFill>
                <a:latin typeface="Arial MT"/>
                <a:cs typeface="Arial MT"/>
              </a:rPr>
              <a:t>different</a:t>
            </a:r>
            <a:r>
              <a:rPr sz="2000" spc="-114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ways</a:t>
            </a:r>
            <a:r>
              <a:rPr sz="2000" spc="-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in</a:t>
            </a:r>
            <a:r>
              <a:rPr sz="2000" spc="-7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which</a:t>
            </a:r>
            <a:r>
              <a:rPr sz="20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impact</a:t>
            </a:r>
            <a:r>
              <a:rPr sz="2000" spc="-1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r>
              <a:rPr sz="2000" spc="-5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can</a:t>
            </a:r>
            <a:r>
              <a:rPr sz="2000" spc="-10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Arial MT"/>
                <a:cs typeface="Arial MT"/>
              </a:rPr>
              <a:t>be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generated</a:t>
            </a:r>
            <a:endParaRPr sz="2000">
              <a:latin typeface="Arial MT"/>
              <a:cs typeface="Arial MT"/>
            </a:endParaRPr>
          </a:p>
          <a:p>
            <a:pPr marL="360045" indent="-344170">
              <a:lnSpc>
                <a:spcPct val="100000"/>
              </a:lnSpc>
              <a:spcBef>
                <a:spcPts val="690"/>
              </a:spcBef>
              <a:buFont typeface="Symbol"/>
              <a:buChar char=""/>
              <a:tabLst>
                <a:tab pos="360045" algn="l"/>
              </a:tabLst>
            </a:pPr>
            <a:r>
              <a:rPr sz="2000" spc="-22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be</a:t>
            </a:r>
            <a:r>
              <a:rPr sz="2000" spc="-9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able</a:t>
            </a:r>
            <a:r>
              <a:rPr sz="2000" spc="-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to</a:t>
            </a:r>
            <a:r>
              <a:rPr sz="2000" spc="-8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identify</a:t>
            </a:r>
            <a:r>
              <a:rPr sz="2000" spc="-7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appropriate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forms</a:t>
            </a:r>
            <a:r>
              <a:rPr sz="2000" spc="-14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2C5E"/>
                </a:solidFill>
                <a:latin typeface="Arial MT"/>
                <a:cs typeface="Arial MT"/>
              </a:rPr>
              <a:t>of</a:t>
            </a:r>
            <a:r>
              <a:rPr sz="2000" spc="-6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Arial MT"/>
                <a:cs typeface="Arial MT"/>
              </a:rPr>
              <a:t>evidence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1054100">
              <a:lnSpc>
                <a:spcPct val="100000"/>
              </a:lnSpc>
              <a:spcBef>
                <a:spcPts val="105"/>
              </a:spcBef>
            </a:pPr>
            <a:r>
              <a:rPr dirty="0"/>
              <a:t>III</a:t>
            </a:r>
            <a:r>
              <a:rPr spc="-120" dirty="0"/>
              <a:t> </a:t>
            </a:r>
            <a:r>
              <a:rPr spc="-10" dirty="0"/>
              <a:t>Demonstrating</a:t>
            </a:r>
            <a:r>
              <a:rPr spc="-85" dirty="0"/>
              <a:t> </a:t>
            </a:r>
            <a:r>
              <a:rPr spc="-10" dirty="0"/>
              <a:t>impact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10541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Demonstrating</a:t>
            </a:r>
            <a:r>
              <a:rPr spc="-195" dirty="0"/>
              <a:t> </a:t>
            </a:r>
            <a:r>
              <a:rPr spc="-10" dirty="0"/>
              <a:t>impact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9495" y="1414269"/>
            <a:ext cx="8135620" cy="1399540"/>
            <a:chOff x="539495" y="1414269"/>
            <a:chExt cx="8135620" cy="1399540"/>
          </a:xfrm>
        </p:grpSpPr>
        <p:sp>
          <p:nvSpPr>
            <p:cNvPr id="5" name="object 5"/>
            <p:cNvSpPr/>
            <p:nvPr/>
          </p:nvSpPr>
          <p:spPr>
            <a:xfrm>
              <a:off x="539495" y="1414269"/>
              <a:ext cx="8135620" cy="1399540"/>
            </a:xfrm>
            <a:custGeom>
              <a:avLst/>
              <a:gdLst/>
              <a:ahLst/>
              <a:cxnLst/>
              <a:rect l="l" t="t" r="r" b="b"/>
              <a:pathLst>
                <a:path w="8135620" h="1399539">
                  <a:moveTo>
                    <a:pt x="7995208" y="0"/>
                  </a:moveTo>
                  <a:lnTo>
                    <a:pt x="139903" y="0"/>
                  </a:lnTo>
                  <a:lnTo>
                    <a:pt x="95682" y="7132"/>
                  </a:lnTo>
                  <a:lnTo>
                    <a:pt x="57278" y="26993"/>
                  </a:lnTo>
                  <a:lnTo>
                    <a:pt x="26993" y="57278"/>
                  </a:lnTo>
                  <a:lnTo>
                    <a:pt x="7132" y="95682"/>
                  </a:lnTo>
                  <a:lnTo>
                    <a:pt x="0" y="139903"/>
                  </a:lnTo>
                  <a:lnTo>
                    <a:pt x="0" y="1259128"/>
                  </a:lnTo>
                  <a:lnTo>
                    <a:pt x="7132" y="1303349"/>
                  </a:lnTo>
                  <a:lnTo>
                    <a:pt x="26993" y="1341753"/>
                  </a:lnTo>
                  <a:lnTo>
                    <a:pt x="57278" y="1372038"/>
                  </a:lnTo>
                  <a:lnTo>
                    <a:pt x="95682" y="1391899"/>
                  </a:lnTo>
                  <a:lnTo>
                    <a:pt x="139903" y="1399032"/>
                  </a:lnTo>
                  <a:lnTo>
                    <a:pt x="7995208" y="1399032"/>
                  </a:lnTo>
                  <a:lnTo>
                    <a:pt x="8039429" y="1391899"/>
                  </a:lnTo>
                  <a:lnTo>
                    <a:pt x="8077833" y="1372038"/>
                  </a:lnTo>
                  <a:lnTo>
                    <a:pt x="8108118" y="1341753"/>
                  </a:lnTo>
                  <a:lnTo>
                    <a:pt x="8127979" y="1303349"/>
                  </a:lnTo>
                  <a:lnTo>
                    <a:pt x="8135111" y="1259128"/>
                  </a:lnTo>
                  <a:lnTo>
                    <a:pt x="8135111" y="139903"/>
                  </a:lnTo>
                  <a:lnTo>
                    <a:pt x="8127979" y="95682"/>
                  </a:lnTo>
                  <a:lnTo>
                    <a:pt x="8108118" y="57278"/>
                  </a:lnTo>
                  <a:lnTo>
                    <a:pt x="8077833" y="26993"/>
                  </a:lnTo>
                  <a:lnTo>
                    <a:pt x="8039429" y="7132"/>
                  </a:lnTo>
                  <a:lnTo>
                    <a:pt x="799520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7" y="1728215"/>
              <a:ext cx="768095" cy="7680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3168" y="1728216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0" y="0"/>
                  </a:moveTo>
                  <a:lnTo>
                    <a:pt x="768095" y="0"/>
                  </a:lnTo>
                  <a:lnTo>
                    <a:pt x="768095" y="768096"/>
                  </a:lnTo>
                  <a:lnTo>
                    <a:pt x="0" y="768096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90326" y="1890885"/>
            <a:ext cx="53663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Why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do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we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need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demonstrate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impact?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9495" y="3160773"/>
            <a:ext cx="8135620" cy="1399540"/>
            <a:chOff x="539495" y="3160773"/>
            <a:chExt cx="8135620" cy="1399540"/>
          </a:xfrm>
        </p:grpSpPr>
        <p:sp>
          <p:nvSpPr>
            <p:cNvPr id="10" name="object 10"/>
            <p:cNvSpPr/>
            <p:nvPr/>
          </p:nvSpPr>
          <p:spPr>
            <a:xfrm>
              <a:off x="539495" y="3160773"/>
              <a:ext cx="8135620" cy="1399540"/>
            </a:xfrm>
            <a:custGeom>
              <a:avLst/>
              <a:gdLst/>
              <a:ahLst/>
              <a:cxnLst/>
              <a:rect l="l" t="t" r="r" b="b"/>
              <a:pathLst>
                <a:path w="8135620" h="1399539">
                  <a:moveTo>
                    <a:pt x="7995208" y="0"/>
                  </a:moveTo>
                  <a:lnTo>
                    <a:pt x="139903" y="0"/>
                  </a:lnTo>
                  <a:lnTo>
                    <a:pt x="95682" y="7132"/>
                  </a:lnTo>
                  <a:lnTo>
                    <a:pt x="57278" y="26993"/>
                  </a:lnTo>
                  <a:lnTo>
                    <a:pt x="26993" y="57278"/>
                  </a:lnTo>
                  <a:lnTo>
                    <a:pt x="7132" y="95682"/>
                  </a:lnTo>
                  <a:lnTo>
                    <a:pt x="0" y="139903"/>
                  </a:lnTo>
                  <a:lnTo>
                    <a:pt x="0" y="1259128"/>
                  </a:lnTo>
                  <a:lnTo>
                    <a:pt x="7132" y="1303349"/>
                  </a:lnTo>
                  <a:lnTo>
                    <a:pt x="26993" y="1341753"/>
                  </a:lnTo>
                  <a:lnTo>
                    <a:pt x="57278" y="1372038"/>
                  </a:lnTo>
                  <a:lnTo>
                    <a:pt x="95682" y="1391899"/>
                  </a:lnTo>
                  <a:lnTo>
                    <a:pt x="139903" y="1399032"/>
                  </a:lnTo>
                  <a:lnTo>
                    <a:pt x="7995208" y="1399032"/>
                  </a:lnTo>
                  <a:lnTo>
                    <a:pt x="8039429" y="1391899"/>
                  </a:lnTo>
                  <a:lnTo>
                    <a:pt x="8077833" y="1372038"/>
                  </a:lnTo>
                  <a:lnTo>
                    <a:pt x="8108118" y="1341753"/>
                  </a:lnTo>
                  <a:lnTo>
                    <a:pt x="8127979" y="1303349"/>
                  </a:lnTo>
                  <a:lnTo>
                    <a:pt x="8135111" y="1259128"/>
                  </a:lnTo>
                  <a:lnTo>
                    <a:pt x="8135111" y="139903"/>
                  </a:lnTo>
                  <a:lnTo>
                    <a:pt x="8127979" y="95682"/>
                  </a:lnTo>
                  <a:lnTo>
                    <a:pt x="8108118" y="57278"/>
                  </a:lnTo>
                  <a:lnTo>
                    <a:pt x="8077833" y="26993"/>
                  </a:lnTo>
                  <a:lnTo>
                    <a:pt x="8039429" y="7132"/>
                  </a:lnTo>
                  <a:lnTo>
                    <a:pt x="799520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8" y="3474720"/>
              <a:ext cx="768095" cy="7711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3168" y="3474720"/>
              <a:ext cx="768350" cy="771525"/>
            </a:xfrm>
            <a:custGeom>
              <a:avLst/>
              <a:gdLst/>
              <a:ahLst/>
              <a:cxnLst/>
              <a:rect l="l" t="t" r="r" b="b"/>
              <a:pathLst>
                <a:path w="768350" h="771525">
                  <a:moveTo>
                    <a:pt x="0" y="0"/>
                  </a:moveTo>
                  <a:lnTo>
                    <a:pt x="768095" y="0"/>
                  </a:lnTo>
                  <a:lnTo>
                    <a:pt x="768095" y="771144"/>
                  </a:lnTo>
                  <a:lnTo>
                    <a:pt x="0" y="771144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90326" y="3639011"/>
            <a:ext cx="33655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What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are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looking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for?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9495" y="4910325"/>
            <a:ext cx="8135620" cy="1399540"/>
            <a:chOff x="539495" y="4910325"/>
            <a:chExt cx="8135620" cy="1399540"/>
          </a:xfrm>
        </p:grpSpPr>
        <p:sp>
          <p:nvSpPr>
            <p:cNvPr id="15" name="object 15"/>
            <p:cNvSpPr/>
            <p:nvPr/>
          </p:nvSpPr>
          <p:spPr>
            <a:xfrm>
              <a:off x="539495" y="4910325"/>
              <a:ext cx="8135620" cy="1399540"/>
            </a:xfrm>
            <a:custGeom>
              <a:avLst/>
              <a:gdLst/>
              <a:ahLst/>
              <a:cxnLst/>
              <a:rect l="l" t="t" r="r" b="b"/>
              <a:pathLst>
                <a:path w="8135620" h="1399539">
                  <a:moveTo>
                    <a:pt x="7995208" y="0"/>
                  </a:moveTo>
                  <a:lnTo>
                    <a:pt x="139903" y="0"/>
                  </a:lnTo>
                  <a:lnTo>
                    <a:pt x="95682" y="7132"/>
                  </a:lnTo>
                  <a:lnTo>
                    <a:pt x="57278" y="26993"/>
                  </a:lnTo>
                  <a:lnTo>
                    <a:pt x="26993" y="57278"/>
                  </a:lnTo>
                  <a:lnTo>
                    <a:pt x="7132" y="95682"/>
                  </a:lnTo>
                  <a:lnTo>
                    <a:pt x="0" y="139903"/>
                  </a:lnTo>
                  <a:lnTo>
                    <a:pt x="0" y="1259128"/>
                  </a:lnTo>
                  <a:lnTo>
                    <a:pt x="7132" y="1303349"/>
                  </a:lnTo>
                  <a:lnTo>
                    <a:pt x="26993" y="1341753"/>
                  </a:lnTo>
                  <a:lnTo>
                    <a:pt x="57278" y="1372038"/>
                  </a:lnTo>
                  <a:lnTo>
                    <a:pt x="95682" y="1391899"/>
                  </a:lnTo>
                  <a:lnTo>
                    <a:pt x="139903" y="1399031"/>
                  </a:lnTo>
                  <a:lnTo>
                    <a:pt x="7995208" y="1399031"/>
                  </a:lnTo>
                  <a:lnTo>
                    <a:pt x="8039429" y="1391899"/>
                  </a:lnTo>
                  <a:lnTo>
                    <a:pt x="8077833" y="1372038"/>
                  </a:lnTo>
                  <a:lnTo>
                    <a:pt x="8108118" y="1341753"/>
                  </a:lnTo>
                  <a:lnTo>
                    <a:pt x="8127979" y="1303349"/>
                  </a:lnTo>
                  <a:lnTo>
                    <a:pt x="8135111" y="1259128"/>
                  </a:lnTo>
                  <a:lnTo>
                    <a:pt x="8135111" y="139903"/>
                  </a:lnTo>
                  <a:lnTo>
                    <a:pt x="8127979" y="95682"/>
                  </a:lnTo>
                  <a:lnTo>
                    <a:pt x="8108118" y="57278"/>
                  </a:lnTo>
                  <a:lnTo>
                    <a:pt x="8077833" y="26993"/>
                  </a:lnTo>
                  <a:lnTo>
                    <a:pt x="8039429" y="7132"/>
                  </a:lnTo>
                  <a:lnTo>
                    <a:pt x="799520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167" y="5224271"/>
              <a:ext cx="768095" cy="7680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3168" y="5224272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0" y="0"/>
                  </a:moveTo>
                  <a:lnTo>
                    <a:pt x="768095" y="0"/>
                  </a:lnTo>
                  <a:lnTo>
                    <a:pt x="768095" y="768095"/>
                  </a:lnTo>
                  <a:lnTo>
                    <a:pt x="0" y="768095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90326" y="5387137"/>
            <a:ext cx="42767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How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can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find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it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prove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it?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599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1F487C"/>
                </a:solidFill>
              </a:rPr>
              <a:t>Question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5038360" y="2716010"/>
            <a:ext cx="3319145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Why</a:t>
            </a:r>
            <a:r>
              <a:rPr sz="32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do</a:t>
            </a:r>
            <a:r>
              <a:rPr sz="32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we</a:t>
            </a:r>
            <a:r>
              <a:rPr sz="32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need</a:t>
            </a:r>
            <a:r>
              <a:rPr sz="32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demonstrate impact?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2331720"/>
            <a:ext cx="3105911" cy="310895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4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Why</a:t>
            </a:r>
            <a:r>
              <a:rPr sz="3200" spc="-100" dirty="0"/>
              <a:t> </a:t>
            </a:r>
            <a:r>
              <a:rPr sz="3200" dirty="0"/>
              <a:t>do</a:t>
            </a:r>
            <a:r>
              <a:rPr sz="3200" spc="-45" dirty="0"/>
              <a:t> </a:t>
            </a:r>
            <a:r>
              <a:rPr sz="3200" dirty="0"/>
              <a:t>we</a:t>
            </a:r>
            <a:r>
              <a:rPr sz="3200" spc="-55" dirty="0"/>
              <a:t> </a:t>
            </a:r>
            <a:r>
              <a:rPr sz="3200" dirty="0"/>
              <a:t>need</a:t>
            </a:r>
            <a:r>
              <a:rPr sz="3200" spc="-60" dirty="0"/>
              <a:t> </a:t>
            </a:r>
            <a:r>
              <a:rPr sz="3200" dirty="0"/>
              <a:t>to</a:t>
            </a:r>
            <a:r>
              <a:rPr sz="3200" spc="-65" dirty="0"/>
              <a:t> </a:t>
            </a:r>
            <a:r>
              <a:rPr sz="3200" dirty="0"/>
              <a:t>demonstrate</a:t>
            </a:r>
            <a:r>
              <a:rPr sz="3200" spc="-15" dirty="0"/>
              <a:t> </a:t>
            </a:r>
            <a:r>
              <a:rPr sz="3200" dirty="0"/>
              <a:t>impact?</a:t>
            </a:r>
            <a:r>
              <a:rPr sz="3200" spc="-65" dirty="0"/>
              <a:t> </a:t>
            </a:r>
            <a:r>
              <a:rPr sz="3200" spc="-10" dirty="0"/>
              <a:t>Includes….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45591" y="1414272"/>
            <a:ext cx="1076325" cy="1076325"/>
            <a:chOff x="545591" y="1414272"/>
            <a:chExt cx="1076325" cy="1076325"/>
          </a:xfrm>
        </p:grpSpPr>
        <p:sp>
          <p:nvSpPr>
            <p:cNvPr id="5" name="object 5"/>
            <p:cNvSpPr/>
            <p:nvPr/>
          </p:nvSpPr>
          <p:spPr>
            <a:xfrm>
              <a:off x="545591" y="1414272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6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2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8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4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8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2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6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3" y="1639836"/>
              <a:ext cx="624827" cy="6248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1143" y="1639824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40" h="624839">
                  <a:moveTo>
                    <a:pt x="0" y="0"/>
                  </a:moveTo>
                  <a:lnTo>
                    <a:pt x="624840" y="0"/>
                  </a:lnTo>
                  <a:lnTo>
                    <a:pt x="624840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9293" y="1584039"/>
            <a:ext cx="2286000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understand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what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spc="-10" dirty="0">
                <a:latin typeface="Calibri"/>
                <a:cs typeface="Calibri"/>
              </a:rPr>
              <a:t>changes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28032" y="1414272"/>
            <a:ext cx="1076325" cy="1076325"/>
            <a:chOff x="4828032" y="1414272"/>
            <a:chExt cx="1076325" cy="1076325"/>
          </a:xfrm>
        </p:grpSpPr>
        <p:sp>
          <p:nvSpPr>
            <p:cNvPr id="10" name="object 10"/>
            <p:cNvSpPr/>
            <p:nvPr/>
          </p:nvSpPr>
          <p:spPr>
            <a:xfrm>
              <a:off x="4828032" y="1414272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6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2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8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4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8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2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6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1639836"/>
              <a:ext cx="624839" cy="624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53584" y="1639824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39" h="624839">
                  <a:moveTo>
                    <a:pt x="0" y="0"/>
                  </a:moveTo>
                  <a:lnTo>
                    <a:pt x="624839" y="0"/>
                  </a:lnTo>
                  <a:lnTo>
                    <a:pt x="624839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21711" y="1413508"/>
            <a:ext cx="2531745" cy="10445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avoid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assuming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(or </a:t>
            </a:r>
            <a:r>
              <a:rPr sz="2200" spc="-10" dirty="0">
                <a:latin typeface="Calibri"/>
                <a:cs typeface="Calibri"/>
              </a:rPr>
              <a:t>unrealistically </a:t>
            </a:r>
            <a:r>
              <a:rPr sz="2200" dirty="0">
                <a:latin typeface="Calibri"/>
                <a:cs typeface="Calibri"/>
              </a:rPr>
              <a:t>claiming)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contribution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5591" y="3322320"/>
            <a:ext cx="1076325" cy="1076325"/>
            <a:chOff x="545591" y="3322320"/>
            <a:chExt cx="1076325" cy="1076325"/>
          </a:xfrm>
        </p:grpSpPr>
        <p:sp>
          <p:nvSpPr>
            <p:cNvPr id="15" name="object 15"/>
            <p:cNvSpPr/>
            <p:nvPr/>
          </p:nvSpPr>
          <p:spPr>
            <a:xfrm>
              <a:off x="545591" y="3322320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5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1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7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3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7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1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5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3" y="3547872"/>
              <a:ext cx="624827" cy="6248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1143" y="3547872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40" h="624839">
                  <a:moveTo>
                    <a:pt x="0" y="0"/>
                  </a:moveTo>
                  <a:lnTo>
                    <a:pt x="624840" y="0"/>
                  </a:lnTo>
                  <a:lnTo>
                    <a:pt x="624840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39293" y="3321225"/>
            <a:ext cx="2534285" cy="10445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accountable </a:t>
            </a:r>
            <a:r>
              <a:rPr sz="2200" dirty="0">
                <a:latin typeface="Calibri"/>
                <a:cs typeface="Calibri"/>
              </a:rPr>
              <a:t>(particularly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public funds)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28032" y="3322320"/>
            <a:ext cx="1076325" cy="1076325"/>
            <a:chOff x="4828032" y="3322320"/>
            <a:chExt cx="1076325" cy="1076325"/>
          </a:xfrm>
        </p:grpSpPr>
        <p:sp>
          <p:nvSpPr>
            <p:cNvPr id="20" name="object 20"/>
            <p:cNvSpPr/>
            <p:nvPr/>
          </p:nvSpPr>
          <p:spPr>
            <a:xfrm>
              <a:off x="4828032" y="3322320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5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1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7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3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7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1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5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3584" y="3547871"/>
              <a:ext cx="624839" cy="6248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53584" y="3547872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39" h="624839">
                  <a:moveTo>
                    <a:pt x="0" y="0"/>
                  </a:moveTo>
                  <a:lnTo>
                    <a:pt x="624839" y="0"/>
                  </a:lnTo>
                  <a:lnTo>
                    <a:pt x="624839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21711" y="3321225"/>
            <a:ext cx="2359660" cy="10445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ensure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we’re </a:t>
            </a:r>
            <a:r>
              <a:rPr sz="2200" dirty="0">
                <a:latin typeface="Calibri"/>
                <a:cs typeface="Calibri"/>
              </a:rPr>
              <a:t>reflecting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effects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felt </a:t>
            </a:r>
            <a:r>
              <a:rPr sz="2200" dirty="0">
                <a:latin typeface="Calibri"/>
                <a:cs typeface="Calibri"/>
              </a:rPr>
              <a:t>outside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academia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5591" y="5230367"/>
            <a:ext cx="1076325" cy="1076325"/>
            <a:chOff x="545591" y="5230367"/>
            <a:chExt cx="1076325" cy="1076325"/>
          </a:xfrm>
        </p:grpSpPr>
        <p:sp>
          <p:nvSpPr>
            <p:cNvPr id="25" name="object 25"/>
            <p:cNvSpPr/>
            <p:nvPr/>
          </p:nvSpPr>
          <p:spPr>
            <a:xfrm>
              <a:off x="545591" y="5230367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5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1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7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3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7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1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5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143" y="5455919"/>
              <a:ext cx="624827" cy="6248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1143" y="5455919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40" h="624839">
                  <a:moveTo>
                    <a:pt x="0" y="0"/>
                  </a:moveTo>
                  <a:lnTo>
                    <a:pt x="624840" y="0"/>
                  </a:lnTo>
                  <a:lnTo>
                    <a:pt x="624840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9293" y="5228941"/>
            <a:ext cx="2164715" cy="10445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showcase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contribution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research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society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28032" y="5230367"/>
            <a:ext cx="1076325" cy="1076325"/>
            <a:chOff x="4828032" y="5230367"/>
            <a:chExt cx="1076325" cy="1076325"/>
          </a:xfrm>
        </p:grpSpPr>
        <p:sp>
          <p:nvSpPr>
            <p:cNvPr id="30" name="object 30"/>
            <p:cNvSpPr/>
            <p:nvPr/>
          </p:nvSpPr>
          <p:spPr>
            <a:xfrm>
              <a:off x="4828032" y="5230367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537972" y="0"/>
                  </a:moveTo>
                  <a:lnTo>
                    <a:pt x="489005" y="2198"/>
                  </a:lnTo>
                  <a:lnTo>
                    <a:pt x="441270" y="8667"/>
                  </a:lnTo>
                  <a:lnTo>
                    <a:pt x="394956" y="19216"/>
                  </a:lnTo>
                  <a:lnTo>
                    <a:pt x="350255" y="33656"/>
                  </a:lnTo>
                  <a:lnTo>
                    <a:pt x="307354" y="51797"/>
                  </a:lnTo>
                  <a:lnTo>
                    <a:pt x="266446" y="73448"/>
                  </a:lnTo>
                  <a:lnTo>
                    <a:pt x="227718" y="98420"/>
                  </a:lnTo>
                  <a:lnTo>
                    <a:pt x="191362" y="126523"/>
                  </a:lnTo>
                  <a:lnTo>
                    <a:pt x="157567" y="157567"/>
                  </a:lnTo>
                  <a:lnTo>
                    <a:pt x="126523" y="191362"/>
                  </a:lnTo>
                  <a:lnTo>
                    <a:pt x="98420" y="227718"/>
                  </a:lnTo>
                  <a:lnTo>
                    <a:pt x="73448" y="266445"/>
                  </a:lnTo>
                  <a:lnTo>
                    <a:pt x="51797" y="307354"/>
                  </a:lnTo>
                  <a:lnTo>
                    <a:pt x="33656" y="350255"/>
                  </a:lnTo>
                  <a:lnTo>
                    <a:pt x="19216" y="394956"/>
                  </a:lnTo>
                  <a:lnTo>
                    <a:pt x="8667" y="441270"/>
                  </a:lnTo>
                  <a:lnTo>
                    <a:pt x="2198" y="489005"/>
                  </a:lnTo>
                  <a:lnTo>
                    <a:pt x="0" y="537971"/>
                  </a:lnTo>
                  <a:lnTo>
                    <a:pt x="2198" y="586938"/>
                  </a:lnTo>
                  <a:lnTo>
                    <a:pt x="8667" y="634673"/>
                  </a:lnTo>
                  <a:lnTo>
                    <a:pt x="19216" y="680987"/>
                  </a:lnTo>
                  <a:lnTo>
                    <a:pt x="33656" y="725688"/>
                  </a:lnTo>
                  <a:lnTo>
                    <a:pt x="51797" y="768589"/>
                  </a:lnTo>
                  <a:lnTo>
                    <a:pt x="73448" y="809497"/>
                  </a:lnTo>
                  <a:lnTo>
                    <a:pt x="98420" y="848225"/>
                  </a:lnTo>
                  <a:lnTo>
                    <a:pt x="126523" y="884581"/>
                  </a:lnTo>
                  <a:lnTo>
                    <a:pt x="157567" y="918376"/>
                  </a:lnTo>
                  <a:lnTo>
                    <a:pt x="191362" y="949420"/>
                  </a:lnTo>
                  <a:lnTo>
                    <a:pt x="227718" y="977523"/>
                  </a:lnTo>
                  <a:lnTo>
                    <a:pt x="266446" y="1002495"/>
                  </a:lnTo>
                  <a:lnTo>
                    <a:pt x="307354" y="1024146"/>
                  </a:lnTo>
                  <a:lnTo>
                    <a:pt x="350255" y="1042287"/>
                  </a:lnTo>
                  <a:lnTo>
                    <a:pt x="394956" y="1056727"/>
                  </a:lnTo>
                  <a:lnTo>
                    <a:pt x="441270" y="1067276"/>
                  </a:lnTo>
                  <a:lnTo>
                    <a:pt x="489005" y="1073745"/>
                  </a:lnTo>
                  <a:lnTo>
                    <a:pt x="537972" y="1075943"/>
                  </a:lnTo>
                  <a:lnTo>
                    <a:pt x="586938" y="1073745"/>
                  </a:lnTo>
                  <a:lnTo>
                    <a:pt x="634673" y="1067276"/>
                  </a:lnTo>
                  <a:lnTo>
                    <a:pt x="680987" y="1056727"/>
                  </a:lnTo>
                  <a:lnTo>
                    <a:pt x="725688" y="1042287"/>
                  </a:lnTo>
                  <a:lnTo>
                    <a:pt x="768589" y="1024146"/>
                  </a:lnTo>
                  <a:lnTo>
                    <a:pt x="809498" y="1002495"/>
                  </a:lnTo>
                  <a:lnTo>
                    <a:pt x="848225" y="977523"/>
                  </a:lnTo>
                  <a:lnTo>
                    <a:pt x="884581" y="949420"/>
                  </a:lnTo>
                  <a:lnTo>
                    <a:pt x="918376" y="918376"/>
                  </a:lnTo>
                  <a:lnTo>
                    <a:pt x="949420" y="884581"/>
                  </a:lnTo>
                  <a:lnTo>
                    <a:pt x="977523" y="848225"/>
                  </a:lnTo>
                  <a:lnTo>
                    <a:pt x="1002495" y="809497"/>
                  </a:lnTo>
                  <a:lnTo>
                    <a:pt x="1024146" y="768589"/>
                  </a:lnTo>
                  <a:lnTo>
                    <a:pt x="1042287" y="725688"/>
                  </a:lnTo>
                  <a:lnTo>
                    <a:pt x="1056727" y="680987"/>
                  </a:lnTo>
                  <a:lnTo>
                    <a:pt x="1067276" y="634673"/>
                  </a:lnTo>
                  <a:lnTo>
                    <a:pt x="1073745" y="586938"/>
                  </a:lnTo>
                  <a:lnTo>
                    <a:pt x="1075944" y="537971"/>
                  </a:lnTo>
                  <a:lnTo>
                    <a:pt x="1073745" y="489005"/>
                  </a:lnTo>
                  <a:lnTo>
                    <a:pt x="1067276" y="441270"/>
                  </a:lnTo>
                  <a:lnTo>
                    <a:pt x="1056727" y="394956"/>
                  </a:lnTo>
                  <a:lnTo>
                    <a:pt x="1042287" y="350255"/>
                  </a:lnTo>
                  <a:lnTo>
                    <a:pt x="1024146" y="307354"/>
                  </a:lnTo>
                  <a:lnTo>
                    <a:pt x="1002495" y="266445"/>
                  </a:lnTo>
                  <a:lnTo>
                    <a:pt x="977523" y="227718"/>
                  </a:lnTo>
                  <a:lnTo>
                    <a:pt x="949420" y="191362"/>
                  </a:lnTo>
                  <a:lnTo>
                    <a:pt x="918376" y="157567"/>
                  </a:lnTo>
                  <a:lnTo>
                    <a:pt x="884581" y="126523"/>
                  </a:lnTo>
                  <a:lnTo>
                    <a:pt x="848225" y="98420"/>
                  </a:lnTo>
                  <a:lnTo>
                    <a:pt x="809497" y="73448"/>
                  </a:lnTo>
                  <a:lnTo>
                    <a:pt x="768589" y="51797"/>
                  </a:lnTo>
                  <a:lnTo>
                    <a:pt x="725688" y="33656"/>
                  </a:lnTo>
                  <a:lnTo>
                    <a:pt x="680987" y="19216"/>
                  </a:lnTo>
                  <a:lnTo>
                    <a:pt x="634673" y="8667"/>
                  </a:lnTo>
                  <a:lnTo>
                    <a:pt x="586938" y="2198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3584" y="5455919"/>
              <a:ext cx="624839" cy="6248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53584" y="5455919"/>
              <a:ext cx="624840" cy="624840"/>
            </a:xfrm>
            <a:custGeom>
              <a:avLst/>
              <a:gdLst/>
              <a:ahLst/>
              <a:cxnLst/>
              <a:rect l="l" t="t" r="r" b="b"/>
              <a:pathLst>
                <a:path w="624839" h="624839">
                  <a:moveTo>
                    <a:pt x="0" y="0"/>
                  </a:moveTo>
                  <a:lnTo>
                    <a:pt x="624839" y="0"/>
                  </a:lnTo>
                  <a:lnTo>
                    <a:pt x="624839" y="624839"/>
                  </a:lnTo>
                  <a:lnTo>
                    <a:pt x="0" y="62483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21711" y="5228941"/>
            <a:ext cx="1784985" cy="10445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0"/>
              </a:spcBef>
            </a:pPr>
            <a:r>
              <a:rPr sz="2200" spc="-75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comply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regulations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requirements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4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Why</a:t>
            </a:r>
            <a:r>
              <a:rPr sz="3200" spc="-100" dirty="0"/>
              <a:t> </a:t>
            </a:r>
            <a:r>
              <a:rPr sz="3200" dirty="0"/>
              <a:t>do</a:t>
            </a:r>
            <a:r>
              <a:rPr sz="3200" spc="-45" dirty="0"/>
              <a:t> </a:t>
            </a:r>
            <a:r>
              <a:rPr sz="3200" dirty="0"/>
              <a:t>we</a:t>
            </a:r>
            <a:r>
              <a:rPr sz="3200" spc="-55" dirty="0"/>
              <a:t> </a:t>
            </a:r>
            <a:r>
              <a:rPr sz="3200" dirty="0"/>
              <a:t>need</a:t>
            </a:r>
            <a:r>
              <a:rPr sz="3200" spc="-60" dirty="0"/>
              <a:t> </a:t>
            </a:r>
            <a:r>
              <a:rPr sz="3200" dirty="0"/>
              <a:t>to</a:t>
            </a:r>
            <a:r>
              <a:rPr sz="3200" spc="-65" dirty="0"/>
              <a:t> </a:t>
            </a:r>
            <a:r>
              <a:rPr sz="3200" dirty="0"/>
              <a:t>demonstrate</a:t>
            </a:r>
            <a:r>
              <a:rPr sz="3200" spc="-15" dirty="0"/>
              <a:t> </a:t>
            </a:r>
            <a:r>
              <a:rPr sz="3200" dirty="0"/>
              <a:t>impact?</a:t>
            </a:r>
            <a:r>
              <a:rPr sz="3200" spc="-65" dirty="0"/>
              <a:t> </a:t>
            </a:r>
            <a:r>
              <a:rPr sz="3200" spc="-10" dirty="0"/>
              <a:t>Includes….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1530096"/>
            <a:ext cx="5181599" cy="48646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2225" y="2356992"/>
            <a:ext cx="4556760" cy="1948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10"/>
              </a:spcBef>
            </a:pP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sz="63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63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spc="-25" dirty="0">
                <a:solidFill>
                  <a:srgbClr val="000000"/>
                </a:solidFill>
                <a:latin typeface="Calibri"/>
                <a:cs typeface="Calibri"/>
              </a:rPr>
              <a:t>you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looking</a:t>
            </a:r>
            <a:r>
              <a:rPr sz="63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spc="-20" dirty="0">
                <a:solidFill>
                  <a:srgbClr val="000000"/>
                </a:solidFill>
                <a:latin typeface="Calibri"/>
                <a:cs typeface="Calibri"/>
              </a:rPr>
              <a:t>for?</a:t>
            </a:r>
            <a:endParaRPr sz="6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735" y="1810773"/>
            <a:ext cx="3011768" cy="30081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146" y="2965517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Looking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back?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87029" y="2786571"/>
            <a:ext cx="173418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Establishing forward?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88393"/>
            <a:ext cx="9116568" cy="27066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8214" y="2918565"/>
            <a:ext cx="4152036" cy="3269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5880" y="3343892"/>
            <a:ext cx="1664200" cy="32832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61563" y="4511052"/>
            <a:ext cx="4145915" cy="2078989"/>
            <a:chOff x="4961563" y="4511052"/>
            <a:chExt cx="4145915" cy="207898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1563" y="4568390"/>
              <a:ext cx="2006570" cy="20068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4679" y="4511052"/>
              <a:ext cx="2142743" cy="207849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698" y="5202084"/>
            <a:ext cx="2066607" cy="2672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588" y="5626889"/>
            <a:ext cx="3602728" cy="3286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5317" y="6054650"/>
            <a:ext cx="38366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marR="5080" indent="-29019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impact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specific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SDGs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/ </a:t>
            </a:r>
            <a:r>
              <a:rPr sz="1400" dirty="0">
                <a:latin typeface="Calibri"/>
                <a:cs typeface="Calibri"/>
              </a:rPr>
              <a:t>health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environment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regional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economy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etc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6338" y="3641548"/>
            <a:ext cx="34778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What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impacts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achieves?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552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Impact</a:t>
            </a:r>
            <a:r>
              <a:rPr sz="3200" spc="-80" dirty="0"/>
              <a:t> </a:t>
            </a:r>
            <a:r>
              <a:rPr sz="3200" dirty="0"/>
              <a:t>and</a:t>
            </a:r>
            <a:r>
              <a:rPr sz="3200" spc="-85" dirty="0"/>
              <a:t> </a:t>
            </a:r>
            <a:r>
              <a:rPr sz="3200" dirty="0"/>
              <a:t>fundamental</a:t>
            </a:r>
            <a:r>
              <a:rPr sz="3200" spc="-70" dirty="0"/>
              <a:t> </a:t>
            </a:r>
            <a:r>
              <a:rPr sz="3200" dirty="0"/>
              <a:t>/</a:t>
            </a:r>
            <a:r>
              <a:rPr sz="3200" spc="-100" dirty="0"/>
              <a:t> </a:t>
            </a:r>
            <a:r>
              <a:rPr sz="3200" dirty="0"/>
              <a:t>theoretical</a:t>
            </a:r>
            <a:r>
              <a:rPr sz="3200" spc="-45" dirty="0"/>
              <a:t> </a:t>
            </a:r>
            <a:r>
              <a:rPr sz="3200" spc="-10" dirty="0"/>
              <a:t>research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246888" y="1484388"/>
            <a:ext cx="6123940" cy="5011420"/>
            <a:chOff x="246888" y="1484388"/>
            <a:chExt cx="6123940" cy="5011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" y="1484388"/>
              <a:ext cx="3934967" cy="295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51632" y="4447033"/>
              <a:ext cx="287020" cy="1682750"/>
            </a:xfrm>
            <a:custGeom>
              <a:avLst/>
              <a:gdLst/>
              <a:ahLst/>
              <a:cxnLst/>
              <a:rect l="l" t="t" r="r" b="b"/>
              <a:pathLst>
                <a:path w="287020" h="1682750">
                  <a:moveTo>
                    <a:pt x="143256" y="0"/>
                  </a:moveTo>
                  <a:lnTo>
                    <a:pt x="0" y="143256"/>
                  </a:lnTo>
                  <a:lnTo>
                    <a:pt x="71628" y="143256"/>
                  </a:lnTo>
                  <a:lnTo>
                    <a:pt x="71628" y="1682496"/>
                  </a:lnTo>
                  <a:lnTo>
                    <a:pt x="214884" y="1682496"/>
                  </a:lnTo>
                  <a:lnTo>
                    <a:pt x="214884" y="143256"/>
                  </a:lnTo>
                  <a:lnTo>
                    <a:pt x="286512" y="143256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51632" y="4447033"/>
              <a:ext cx="287020" cy="1682750"/>
            </a:xfrm>
            <a:custGeom>
              <a:avLst/>
              <a:gdLst/>
              <a:ahLst/>
              <a:cxnLst/>
              <a:rect l="l" t="t" r="r" b="b"/>
              <a:pathLst>
                <a:path w="287020" h="1682750">
                  <a:moveTo>
                    <a:pt x="0" y="143256"/>
                  </a:moveTo>
                  <a:lnTo>
                    <a:pt x="143256" y="0"/>
                  </a:lnTo>
                  <a:lnTo>
                    <a:pt x="286512" y="143256"/>
                  </a:lnTo>
                  <a:lnTo>
                    <a:pt x="214884" y="143256"/>
                  </a:lnTo>
                  <a:lnTo>
                    <a:pt x="214884" y="1682496"/>
                  </a:lnTo>
                  <a:lnTo>
                    <a:pt x="71628" y="1682496"/>
                  </a:lnTo>
                  <a:lnTo>
                    <a:pt x="71628" y="143256"/>
                  </a:lnTo>
                  <a:lnTo>
                    <a:pt x="0" y="14325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8490" y="3916207"/>
              <a:ext cx="1937385" cy="2197100"/>
            </a:xfrm>
            <a:custGeom>
              <a:avLst/>
              <a:gdLst/>
              <a:ahLst/>
              <a:cxnLst/>
              <a:rect l="l" t="t" r="r" b="b"/>
              <a:pathLst>
                <a:path w="1937385" h="2197100">
                  <a:moveTo>
                    <a:pt x="1922576" y="0"/>
                  </a:moveTo>
                  <a:lnTo>
                    <a:pt x="1719402" y="14224"/>
                  </a:lnTo>
                  <a:lnTo>
                    <a:pt x="1774012" y="61683"/>
                  </a:lnTo>
                  <a:lnTo>
                    <a:pt x="0" y="2102764"/>
                  </a:lnTo>
                  <a:lnTo>
                    <a:pt x="108178" y="2196782"/>
                  </a:lnTo>
                  <a:lnTo>
                    <a:pt x="1882190" y="155714"/>
                  </a:lnTo>
                  <a:lnTo>
                    <a:pt x="1936800" y="203174"/>
                  </a:lnTo>
                  <a:lnTo>
                    <a:pt x="19225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8490" y="3916207"/>
              <a:ext cx="1937385" cy="2197100"/>
            </a:xfrm>
            <a:custGeom>
              <a:avLst/>
              <a:gdLst/>
              <a:ahLst/>
              <a:cxnLst/>
              <a:rect l="l" t="t" r="r" b="b"/>
              <a:pathLst>
                <a:path w="1937385" h="2197100">
                  <a:moveTo>
                    <a:pt x="1719402" y="14224"/>
                  </a:moveTo>
                  <a:lnTo>
                    <a:pt x="1922576" y="0"/>
                  </a:lnTo>
                  <a:lnTo>
                    <a:pt x="1936800" y="203174"/>
                  </a:lnTo>
                  <a:lnTo>
                    <a:pt x="1882190" y="155714"/>
                  </a:lnTo>
                  <a:lnTo>
                    <a:pt x="108178" y="2196782"/>
                  </a:lnTo>
                  <a:lnTo>
                    <a:pt x="0" y="2102764"/>
                  </a:lnTo>
                  <a:lnTo>
                    <a:pt x="1774012" y="61683"/>
                  </a:lnTo>
                  <a:lnTo>
                    <a:pt x="1719402" y="1422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4799" y="6196583"/>
              <a:ext cx="2243455" cy="287020"/>
            </a:xfrm>
            <a:custGeom>
              <a:avLst/>
              <a:gdLst/>
              <a:ahLst/>
              <a:cxnLst/>
              <a:rect l="l" t="t" r="r" b="b"/>
              <a:pathLst>
                <a:path w="2243454" h="287020">
                  <a:moveTo>
                    <a:pt x="2100072" y="0"/>
                  </a:moveTo>
                  <a:lnTo>
                    <a:pt x="2100072" y="71627"/>
                  </a:lnTo>
                  <a:lnTo>
                    <a:pt x="0" y="71627"/>
                  </a:lnTo>
                  <a:lnTo>
                    <a:pt x="0" y="214883"/>
                  </a:lnTo>
                  <a:lnTo>
                    <a:pt x="2100072" y="214883"/>
                  </a:lnTo>
                  <a:lnTo>
                    <a:pt x="2100072" y="286511"/>
                  </a:lnTo>
                  <a:lnTo>
                    <a:pt x="2243328" y="143255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4801" y="6196583"/>
              <a:ext cx="2243455" cy="287020"/>
            </a:xfrm>
            <a:custGeom>
              <a:avLst/>
              <a:gdLst/>
              <a:ahLst/>
              <a:cxnLst/>
              <a:rect l="l" t="t" r="r" b="b"/>
              <a:pathLst>
                <a:path w="2243454" h="287020">
                  <a:moveTo>
                    <a:pt x="2100072" y="0"/>
                  </a:moveTo>
                  <a:lnTo>
                    <a:pt x="2243328" y="143255"/>
                  </a:lnTo>
                  <a:lnTo>
                    <a:pt x="2100072" y="286511"/>
                  </a:lnTo>
                  <a:lnTo>
                    <a:pt x="2100072" y="214883"/>
                  </a:lnTo>
                  <a:lnTo>
                    <a:pt x="0" y="214883"/>
                  </a:lnTo>
                  <a:lnTo>
                    <a:pt x="0" y="71627"/>
                  </a:lnTo>
                  <a:lnTo>
                    <a:pt x="2100072" y="71627"/>
                  </a:lnTo>
                  <a:lnTo>
                    <a:pt x="2100072" y="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0912" y="1636776"/>
            <a:ext cx="3654551" cy="18989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8440" y="4114800"/>
            <a:ext cx="2517635" cy="25176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84949" y="4502924"/>
            <a:ext cx="2099945" cy="105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marR="6350" indent="-60071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6FF"/>
                </a:solidFill>
                <a:latin typeface="Calibri"/>
                <a:cs typeface="Calibri"/>
              </a:rPr>
              <a:t>Takes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series</a:t>
            </a:r>
            <a:r>
              <a:rPr sz="1800" b="1" spc="-6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steps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towards</a:t>
            </a:r>
            <a:r>
              <a:rPr sz="1800" b="1" spc="-10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0066FF"/>
                </a:solidFill>
                <a:latin typeface="Calibri"/>
                <a:cs typeface="Calibri"/>
              </a:rPr>
              <a:t>Further</a:t>
            </a:r>
            <a:r>
              <a:rPr sz="1400" spc="-3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6FF"/>
                </a:solidFill>
                <a:latin typeface="Calibri"/>
                <a:cs typeface="Calibri"/>
              </a:rPr>
              <a:t>research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360"/>
              </a:spcBef>
            </a:pPr>
            <a:r>
              <a:rPr sz="1400" spc="-10" dirty="0">
                <a:solidFill>
                  <a:srgbClr val="0066FF"/>
                </a:solidFill>
                <a:latin typeface="Calibri"/>
                <a:cs typeface="Calibri"/>
              </a:rPr>
              <a:t>Increasingly</a:t>
            </a:r>
            <a:r>
              <a:rPr sz="1400" spc="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66FF"/>
                </a:solidFill>
                <a:latin typeface="Calibri"/>
                <a:cs typeface="Calibri"/>
              </a:rPr>
              <a:t>higher</a:t>
            </a:r>
            <a:r>
              <a:rPr sz="1400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66FF"/>
                </a:solidFill>
                <a:latin typeface="Calibri"/>
                <a:cs typeface="Calibri"/>
              </a:rPr>
              <a:t>TRLs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5927" y="3537464"/>
            <a:ext cx="335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Informs</a:t>
            </a:r>
            <a:r>
              <a:rPr sz="1800" b="1" spc="-7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the</a:t>
            </a:r>
            <a:r>
              <a:rPr sz="18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onward</a:t>
            </a:r>
            <a:r>
              <a:rPr sz="1800" b="1" spc="-5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steps</a:t>
            </a:r>
            <a:r>
              <a:rPr sz="1800" b="1" spc="-7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of</a:t>
            </a:r>
            <a:r>
              <a:rPr sz="1800" b="1" spc="-4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others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6289" y="5890901"/>
            <a:ext cx="385699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4560">
              <a:lnSpc>
                <a:spcPts val="2090"/>
              </a:lnSpc>
              <a:spcBef>
                <a:spcPts val="100"/>
              </a:spcBef>
            </a:pPr>
            <a:r>
              <a:rPr sz="1800" b="1" dirty="0">
                <a:solidFill>
                  <a:srgbClr val="0066FF"/>
                </a:solidFill>
                <a:latin typeface="Calibri"/>
                <a:cs typeface="Calibri"/>
              </a:rPr>
              <a:t>Raises</a:t>
            </a:r>
            <a:r>
              <a:rPr sz="1800" b="1" spc="-5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Calibri"/>
                <a:cs typeface="Calibri"/>
              </a:rPr>
              <a:t>awareness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6737" y="5616764"/>
            <a:ext cx="24936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>
                <a:solidFill>
                  <a:srgbClr val="002C5E"/>
                </a:solidFill>
                <a:latin typeface="Arial MT"/>
                <a:cs typeface="Arial MT"/>
              </a:rPr>
              <a:t>Discussion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7851" y="2199881"/>
            <a:ext cx="23488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spc="-10" dirty="0">
                <a:solidFill>
                  <a:srgbClr val="002C5E"/>
                </a:solidFill>
                <a:latin typeface="Arial MT"/>
                <a:cs typeface="Arial MT"/>
              </a:rPr>
              <a:t>Introductions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7851" y="3284283"/>
            <a:ext cx="3665854" cy="9575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490"/>
              </a:spcBef>
            </a:pPr>
            <a:r>
              <a:rPr sz="3200" dirty="0">
                <a:solidFill>
                  <a:srgbClr val="002C5E"/>
                </a:solidFill>
                <a:latin typeface="Arial MT"/>
                <a:cs typeface="Arial MT"/>
              </a:rPr>
              <a:t>What</a:t>
            </a:r>
            <a:r>
              <a:rPr sz="3200" spc="-3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2C5E"/>
                </a:solidFill>
                <a:latin typeface="Arial MT"/>
                <a:cs typeface="Arial MT"/>
              </a:rPr>
              <a:t>are</a:t>
            </a:r>
            <a:r>
              <a:rPr sz="3200" spc="-2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2C5E"/>
                </a:solidFill>
                <a:latin typeface="Arial MT"/>
                <a:cs typeface="Arial MT"/>
              </a:rPr>
              <a:t>your</a:t>
            </a:r>
            <a:r>
              <a:rPr sz="3200" spc="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02C5E"/>
                </a:solidFill>
                <a:latin typeface="Arial MT"/>
                <a:cs typeface="Arial MT"/>
              </a:rPr>
              <a:t>goals </a:t>
            </a:r>
            <a:r>
              <a:rPr sz="3200" dirty="0">
                <a:solidFill>
                  <a:srgbClr val="002C5E"/>
                </a:solidFill>
                <a:latin typeface="Arial MT"/>
                <a:cs typeface="Arial MT"/>
              </a:rPr>
              <a:t>for</a:t>
            </a:r>
            <a:r>
              <a:rPr sz="3200" spc="-10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2C5E"/>
                </a:solidFill>
                <a:latin typeface="Arial MT"/>
                <a:cs typeface="Arial MT"/>
              </a:rPr>
              <a:t>this</a:t>
            </a:r>
            <a:r>
              <a:rPr sz="3200" spc="-15" dirty="0">
                <a:solidFill>
                  <a:srgbClr val="002C5E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02C5E"/>
                </a:solidFill>
                <a:latin typeface="Arial MT"/>
                <a:cs typeface="Arial MT"/>
              </a:rPr>
              <a:t>course?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676140" cy="6858000"/>
            <a:chOff x="0" y="0"/>
            <a:chExt cx="4676140" cy="6858000"/>
          </a:xfrm>
        </p:grpSpPr>
        <p:sp>
          <p:nvSpPr>
            <p:cNvPr id="6" name="object 6"/>
            <p:cNvSpPr/>
            <p:nvPr/>
          </p:nvSpPr>
          <p:spPr>
            <a:xfrm>
              <a:off x="545598" y="3005324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5536" y="63"/>
                  </a:moveTo>
                  <a:lnTo>
                    <a:pt x="127965" y="0"/>
                  </a:lnTo>
                  <a:lnTo>
                    <a:pt x="60566" y="19342"/>
                  </a:lnTo>
                  <a:lnTo>
                    <a:pt x="29489" y="46532"/>
                  </a:lnTo>
                  <a:lnTo>
                    <a:pt x="8483" y="82372"/>
                  </a:lnTo>
                  <a:lnTo>
                    <a:pt x="50" y="124320"/>
                  </a:lnTo>
                  <a:lnTo>
                    <a:pt x="0" y="992924"/>
                  </a:lnTo>
                  <a:lnTo>
                    <a:pt x="825" y="1007541"/>
                  </a:lnTo>
                  <a:lnTo>
                    <a:pt x="12598" y="1048219"/>
                  </a:lnTo>
                  <a:lnTo>
                    <a:pt x="36334" y="1082141"/>
                  </a:lnTo>
                  <a:lnTo>
                    <a:pt x="69532" y="1106804"/>
                  </a:lnTo>
                  <a:lnTo>
                    <a:pt x="109677" y="1119720"/>
                  </a:lnTo>
                  <a:lnTo>
                    <a:pt x="319938" y="1121041"/>
                  </a:lnTo>
                  <a:lnTo>
                    <a:pt x="319938" y="1441335"/>
                  </a:lnTo>
                  <a:lnTo>
                    <a:pt x="639876" y="1121041"/>
                  </a:lnTo>
                  <a:lnTo>
                    <a:pt x="831850" y="1121041"/>
                  </a:lnTo>
                  <a:lnTo>
                    <a:pt x="831850" y="480453"/>
                  </a:lnTo>
                  <a:lnTo>
                    <a:pt x="839317" y="419061"/>
                  </a:lnTo>
                  <a:lnTo>
                    <a:pt x="852043" y="380949"/>
                  </a:lnTo>
                  <a:lnTo>
                    <a:pt x="870331" y="345732"/>
                  </a:lnTo>
                  <a:lnTo>
                    <a:pt x="893660" y="313931"/>
                  </a:lnTo>
                  <a:lnTo>
                    <a:pt x="921473" y="286080"/>
                  </a:lnTo>
                  <a:lnTo>
                    <a:pt x="953236" y="262737"/>
                  </a:lnTo>
                  <a:lnTo>
                    <a:pt x="988415" y="244424"/>
                  </a:lnTo>
                  <a:lnTo>
                    <a:pt x="1026490" y="231686"/>
                  </a:lnTo>
                  <a:lnTo>
                    <a:pt x="1066888" y="225069"/>
                  </a:lnTo>
                  <a:lnTo>
                    <a:pt x="1087805" y="224205"/>
                  </a:lnTo>
                  <a:lnTo>
                    <a:pt x="1599717" y="224205"/>
                  </a:lnTo>
                  <a:lnTo>
                    <a:pt x="1596440" y="99352"/>
                  </a:lnTo>
                  <a:lnTo>
                    <a:pt x="1580400" y="60642"/>
                  </a:lnTo>
                  <a:lnTo>
                    <a:pt x="1553235" y="29527"/>
                  </a:lnTo>
                  <a:lnTo>
                    <a:pt x="1517446" y="8496"/>
                  </a:lnTo>
                  <a:lnTo>
                    <a:pt x="1475536" y="63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119" y="3006853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087805" y="224205"/>
                  </a:moveTo>
                  <a:lnTo>
                    <a:pt x="1599717" y="224205"/>
                  </a:lnTo>
                  <a:lnTo>
                    <a:pt x="1599717" y="128117"/>
                  </a:lnTo>
                  <a:lnTo>
                    <a:pt x="1592478" y="85750"/>
                  </a:lnTo>
                  <a:lnTo>
                    <a:pt x="1572450" y="49301"/>
                  </a:lnTo>
                  <a:lnTo>
                    <a:pt x="1542135" y="21272"/>
                  </a:lnTo>
                  <a:lnTo>
                    <a:pt x="1504035" y="4152"/>
                  </a:ln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319938" y="1121029"/>
                  </a:lnTo>
                  <a:lnTo>
                    <a:pt x="319938" y="1441335"/>
                  </a:lnTo>
                  <a:lnTo>
                    <a:pt x="639889" y="1121029"/>
                  </a:lnTo>
                  <a:lnTo>
                    <a:pt x="831850" y="1121029"/>
                  </a:lnTo>
                  <a:lnTo>
                    <a:pt x="831850" y="480441"/>
                  </a:lnTo>
                  <a:lnTo>
                    <a:pt x="835215" y="439026"/>
                  </a:lnTo>
                  <a:lnTo>
                    <a:pt x="844956" y="399681"/>
                  </a:lnTo>
                  <a:lnTo>
                    <a:pt x="860526" y="362940"/>
                  </a:lnTo>
                  <a:lnTo>
                    <a:pt x="881405" y="329361"/>
                  </a:lnTo>
                  <a:lnTo>
                    <a:pt x="907034" y="299478"/>
                  </a:lnTo>
                  <a:lnTo>
                    <a:pt x="936891" y="273811"/>
                  </a:lnTo>
                  <a:lnTo>
                    <a:pt x="970432" y="252920"/>
                  </a:lnTo>
                  <a:lnTo>
                    <a:pt x="1007122" y="237324"/>
                  </a:lnTo>
                  <a:lnTo>
                    <a:pt x="1046429" y="227571"/>
                  </a:lnTo>
                  <a:lnTo>
                    <a:pt x="1066888" y="225056"/>
                  </a:lnTo>
                  <a:lnTo>
                    <a:pt x="1087805" y="224205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5717" y="3358892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676" y="0"/>
                  </a:moveTo>
                  <a:lnTo>
                    <a:pt x="127914" y="0"/>
                  </a:lnTo>
                  <a:lnTo>
                    <a:pt x="113309" y="838"/>
                  </a:lnTo>
                  <a:lnTo>
                    <a:pt x="72682" y="12623"/>
                  </a:lnTo>
                  <a:lnTo>
                    <a:pt x="38798" y="36385"/>
                  </a:lnTo>
                  <a:lnTo>
                    <a:pt x="14147" y="69621"/>
                  </a:lnTo>
                  <a:lnTo>
                    <a:pt x="1257" y="109804"/>
                  </a:lnTo>
                  <a:lnTo>
                    <a:pt x="0" y="124320"/>
                  </a:lnTo>
                  <a:lnTo>
                    <a:pt x="774" y="1007541"/>
                  </a:lnTo>
                  <a:lnTo>
                    <a:pt x="12547" y="1048219"/>
                  </a:lnTo>
                  <a:lnTo>
                    <a:pt x="36283" y="1082141"/>
                  </a:lnTo>
                  <a:lnTo>
                    <a:pt x="69481" y="1106805"/>
                  </a:lnTo>
                  <a:lnTo>
                    <a:pt x="109626" y="1119720"/>
                  </a:lnTo>
                  <a:lnTo>
                    <a:pt x="959777" y="1121041"/>
                  </a:lnTo>
                  <a:lnTo>
                    <a:pt x="1279715" y="1441335"/>
                  </a:lnTo>
                  <a:lnTo>
                    <a:pt x="1279715" y="1121041"/>
                  </a:lnTo>
                  <a:lnTo>
                    <a:pt x="1471676" y="1121041"/>
                  </a:lnTo>
                  <a:lnTo>
                    <a:pt x="1486293" y="1120203"/>
                  </a:lnTo>
                  <a:lnTo>
                    <a:pt x="1526908" y="1108417"/>
                  </a:lnTo>
                  <a:lnTo>
                    <a:pt x="1560804" y="1084656"/>
                  </a:lnTo>
                  <a:lnTo>
                    <a:pt x="1585442" y="1051420"/>
                  </a:lnTo>
                  <a:lnTo>
                    <a:pt x="1598345" y="1011237"/>
                  </a:lnTo>
                  <a:lnTo>
                    <a:pt x="1599603" y="996721"/>
                  </a:lnTo>
                  <a:lnTo>
                    <a:pt x="1596377" y="99352"/>
                  </a:lnTo>
                  <a:lnTo>
                    <a:pt x="1580337" y="60642"/>
                  </a:lnTo>
                  <a:lnTo>
                    <a:pt x="1553171" y="29527"/>
                  </a:lnTo>
                  <a:lnTo>
                    <a:pt x="1517383" y="8496"/>
                  </a:lnTo>
                  <a:lnTo>
                    <a:pt x="1471676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7239" y="3360420"/>
              <a:ext cx="1600200" cy="1441450"/>
            </a:xfrm>
            <a:custGeom>
              <a:avLst/>
              <a:gdLst/>
              <a:ahLst/>
              <a:cxnLst/>
              <a:rect l="l" t="t" r="r" b="b"/>
              <a:pathLst>
                <a:path w="1600200" h="1441450">
                  <a:moveTo>
                    <a:pt x="1471739" y="0"/>
                  </a:moveTo>
                  <a:lnTo>
                    <a:pt x="127977" y="0"/>
                  </a:lnTo>
                  <a:lnTo>
                    <a:pt x="113372" y="838"/>
                  </a:lnTo>
                  <a:lnTo>
                    <a:pt x="72745" y="12623"/>
                  </a:lnTo>
                  <a:lnTo>
                    <a:pt x="38849" y="36385"/>
                  </a:lnTo>
                  <a:lnTo>
                    <a:pt x="14211" y="69621"/>
                  </a:lnTo>
                  <a:lnTo>
                    <a:pt x="1308" y="109804"/>
                  </a:lnTo>
                  <a:lnTo>
                    <a:pt x="0" y="992911"/>
                  </a:lnTo>
                  <a:lnTo>
                    <a:pt x="825" y="1007541"/>
                  </a:lnTo>
                  <a:lnTo>
                    <a:pt x="12611" y="1048207"/>
                  </a:lnTo>
                  <a:lnTo>
                    <a:pt x="36347" y="1082128"/>
                  </a:lnTo>
                  <a:lnTo>
                    <a:pt x="69532" y="1106805"/>
                  </a:lnTo>
                  <a:lnTo>
                    <a:pt x="109677" y="1119720"/>
                  </a:lnTo>
                  <a:lnTo>
                    <a:pt x="959827" y="1121029"/>
                  </a:lnTo>
                  <a:lnTo>
                    <a:pt x="1279766" y="1441335"/>
                  </a:lnTo>
                  <a:lnTo>
                    <a:pt x="1279766" y="1121029"/>
                  </a:lnTo>
                  <a:lnTo>
                    <a:pt x="1471739" y="1121029"/>
                  </a:lnTo>
                  <a:lnTo>
                    <a:pt x="1486344" y="1120203"/>
                  </a:lnTo>
                  <a:lnTo>
                    <a:pt x="1526971" y="1108405"/>
                  </a:lnTo>
                  <a:lnTo>
                    <a:pt x="1560855" y="1084643"/>
                  </a:lnTo>
                  <a:lnTo>
                    <a:pt x="1585506" y="1051420"/>
                  </a:lnTo>
                  <a:lnTo>
                    <a:pt x="1598409" y="1011224"/>
                  </a:lnTo>
                  <a:lnTo>
                    <a:pt x="1599717" y="128117"/>
                  </a:lnTo>
                  <a:lnTo>
                    <a:pt x="1598879" y="113499"/>
                  </a:lnTo>
                  <a:lnTo>
                    <a:pt x="1587106" y="72821"/>
                  </a:lnTo>
                  <a:lnTo>
                    <a:pt x="1563370" y="38900"/>
                  </a:lnTo>
                  <a:lnTo>
                    <a:pt x="1530172" y="14224"/>
                  </a:lnTo>
                  <a:lnTo>
                    <a:pt x="1490027" y="1308"/>
                  </a:lnTo>
                  <a:lnTo>
                    <a:pt x="1475536" y="50"/>
                  </a:lnTo>
                  <a:lnTo>
                    <a:pt x="1471739" y="0"/>
                  </a:lnTo>
                  <a:close/>
                </a:path>
              </a:pathLst>
            </a:custGeom>
            <a:ln w="33528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0"/>
              <a:ext cx="4517135" cy="68061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0767" cy="6857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3"/>
              <a:ext cx="4675631" cy="6842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672" y="2356992"/>
            <a:ext cx="5772785" cy="1948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10"/>
              </a:spcBef>
            </a:pP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63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63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63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spc="-20" dirty="0">
                <a:solidFill>
                  <a:srgbClr val="000000"/>
                </a:solidFill>
                <a:latin typeface="Calibri"/>
                <a:cs typeface="Calibri"/>
              </a:rPr>
              <a:t>find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63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dirty="0">
                <a:solidFill>
                  <a:srgbClr val="000000"/>
                </a:solidFill>
                <a:latin typeface="Calibri"/>
                <a:cs typeface="Calibri"/>
              </a:rPr>
              <a:t>prove</a:t>
            </a:r>
            <a:r>
              <a:rPr sz="63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300" i="1" spc="-25" dirty="0">
                <a:solidFill>
                  <a:srgbClr val="000000"/>
                </a:solidFill>
                <a:latin typeface="Calibri"/>
                <a:cs typeface="Calibri"/>
              </a:rPr>
              <a:t>it?</a:t>
            </a:r>
            <a:endParaRPr sz="6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599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1F487C"/>
                </a:solidFill>
              </a:rPr>
              <a:t>Question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5038360" y="2716010"/>
            <a:ext cx="327279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What</a:t>
            </a:r>
            <a:r>
              <a:rPr sz="3200" b="1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kinds</a:t>
            </a:r>
            <a:r>
              <a:rPr sz="32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evidence</a:t>
            </a:r>
            <a:r>
              <a:rPr sz="32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could</a:t>
            </a:r>
            <a:r>
              <a:rPr sz="3200" b="1" spc="-1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Calibri"/>
                <a:cs typeface="Calibri"/>
              </a:rPr>
              <a:t>you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gather?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2331720"/>
            <a:ext cx="3105911" cy="310895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1724" rIns="0" bIns="0" rtlCol="0">
            <a:spAutoFit/>
          </a:bodyPr>
          <a:lstStyle/>
          <a:p>
            <a:pPr marL="107950" marR="852805">
              <a:lnSpc>
                <a:spcPct val="100000"/>
              </a:lnSpc>
              <a:spcBef>
                <a:spcPts val="90"/>
              </a:spcBef>
            </a:pPr>
            <a:r>
              <a:rPr dirty="0"/>
              <a:t>Evidence</a:t>
            </a:r>
            <a:r>
              <a:rPr spc="-9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used</a:t>
            </a:r>
            <a:r>
              <a:rPr spc="-8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ensure</a:t>
            </a:r>
            <a:r>
              <a:rPr spc="-65" dirty="0"/>
              <a:t> </a:t>
            </a:r>
            <a:r>
              <a:rPr dirty="0"/>
              <a:t>impact</a:t>
            </a:r>
            <a:r>
              <a:rPr spc="-70" dirty="0"/>
              <a:t> </a:t>
            </a:r>
            <a:r>
              <a:rPr dirty="0"/>
              <a:t>claims</a:t>
            </a:r>
            <a:r>
              <a:rPr spc="-85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spc="-10" dirty="0"/>
              <a:t>accurate, corroborated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verifiable.</a:t>
            </a:r>
          </a:p>
          <a:p>
            <a:pPr marL="107950">
              <a:lnSpc>
                <a:spcPct val="100000"/>
              </a:lnSpc>
              <a:spcBef>
                <a:spcPts val="1995"/>
              </a:spcBef>
            </a:pPr>
            <a:r>
              <a:rPr dirty="0"/>
              <a:t>Evidence</a:t>
            </a:r>
            <a:r>
              <a:rPr spc="-55" dirty="0"/>
              <a:t> </a:t>
            </a:r>
            <a:r>
              <a:rPr dirty="0"/>
              <a:t>can</a:t>
            </a:r>
            <a:r>
              <a:rPr spc="-25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qualitative</a:t>
            </a:r>
            <a:r>
              <a:rPr spc="-95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spc="-10" dirty="0"/>
              <a:t>quantitative</a:t>
            </a:r>
          </a:p>
          <a:p>
            <a:pPr marL="107950" marR="5080">
              <a:lnSpc>
                <a:spcPct val="100000"/>
              </a:lnSpc>
              <a:spcBef>
                <a:spcPts val="2014"/>
              </a:spcBef>
            </a:pPr>
            <a:r>
              <a:rPr dirty="0"/>
              <a:t>Evidence</a:t>
            </a:r>
            <a:r>
              <a:rPr spc="-95" dirty="0"/>
              <a:t> </a:t>
            </a:r>
            <a:r>
              <a:rPr dirty="0"/>
              <a:t>usually</a:t>
            </a:r>
            <a:r>
              <a:rPr spc="-95" dirty="0"/>
              <a:t> </a:t>
            </a:r>
            <a:r>
              <a:rPr dirty="0"/>
              <a:t>consists</a:t>
            </a:r>
            <a:r>
              <a:rPr spc="-9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several</a:t>
            </a:r>
            <a:r>
              <a:rPr spc="-70" dirty="0"/>
              <a:t> </a:t>
            </a:r>
            <a:r>
              <a:rPr dirty="0"/>
              <a:t>pieces</a:t>
            </a:r>
            <a:r>
              <a:rPr spc="-95" dirty="0"/>
              <a:t> </a:t>
            </a:r>
            <a:r>
              <a:rPr dirty="0"/>
              <a:t>which</a:t>
            </a:r>
            <a:r>
              <a:rPr spc="-105" dirty="0"/>
              <a:t> </a:t>
            </a:r>
            <a:r>
              <a:rPr spc="-10" dirty="0"/>
              <a:t>collectively corroborate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claim(s)</a:t>
            </a:r>
          </a:p>
          <a:p>
            <a:pPr marL="107950">
              <a:lnSpc>
                <a:spcPct val="100000"/>
              </a:lnSpc>
              <a:spcBef>
                <a:spcPts val="1989"/>
              </a:spcBef>
            </a:pPr>
            <a:r>
              <a:rPr dirty="0"/>
              <a:t>Often</a:t>
            </a:r>
            <a:r>
              <a:rPr spc="-70" dirty="0"/>
              <a:t> </a:t>
            </a:r>
            <a:r>
              <a:rPr dirty="0"/>
              <a:t>needs</a:t>
            </a:r>
            <a:r>
              <a:rPr spc="-30" dirty="0"/>
              <a:t> </a:t>
            </a:r>
            <a:r>
              <a:rPr spc="-20" dirty="0"/>
              <a:t>‘eyes’</a:t>
            </a:r>
            <a:r>
              <a:rPr spc="-114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sector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105"/>
              </a:spcBef>
            </a:pPr>
            <a:r>
              <a:rPr dirty="0"/>
              <a:t>Evidence</a:t>
            </a:r>
            <a:r>
              <a:rPr spc="-6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impact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324" y="293157"/>
            <a:ext cx="56483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types</a:t>
            </a:r>
            <a:r>
              <a:rPr spc="-4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evidence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5790" y="1287016"/>
            <a:ext cx="7481570" cy="45681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13360" indent="-212725">
              <a:lnSpc>
                <a:spcPct val="100000"/>
              </a:lnSpc>
              <a:spcBef>
                <a:spcPts val="13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Testimonials</a:t>
            </a:r>
            <a:r>
              <a:rPr sz="2000" spc="-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third</a:t>
            </a:r>
            <a:r>
              <a:rPr sz="2000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parties</a:t>
            </a:r>
            <a:endParaRPr sz="2000">
              <a:latin typeface="Calibri"/>
              <a:cs typeface="Calibri"/>
            </a:endParaRPr>
          </a:p>
          <a:p>
            <a:pPr marL="213360" indent="-21272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Organisational</a:t>
            </a:r>
            <a:r>
              <a:rPr sz="2000" spc="-8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reports</a:t>
            </a:r>
            <a:endParaRPr sz="2000">
              <a:latin typeface="Calibri"/>
              <a:cs typeface="Calibri"/>
            </a:endParaRPr>
          </a:p>
          <a:p>
            <a:pPr marL="213360" indent="-21272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‘Data’</a:t>
            </a:r>
            <a:r>
              <a:rPr sz="2000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(eg.</a:t>
            </a:r>
            <a:r>
              <a:rPr sz="20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sales</a:t>
            </a:r>
            <a:r>
              <a:rPr sz="20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figures,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visitors,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service</a:t>
            </a:r>
            <a:r>
              <a:rPr sz="2000" spc="-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access,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change</a:t>
            </a:r>
            <a:r>
              <a:rPr sz="20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in</a:t>
            </a:r>
            <a:r>
              <a:rPr sz="2000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audience…)</a:t>
            </a:r>
            <a:endParaRPr sz="2000">
              <a:latin typeface="Calibri"/>
              <a:cs typeface="Calibri"/>
            </a:endParaRPr>
          </a:p>
          <a:p>
            <a:pPr marL="213360" indent="-21272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Policy</a:t>
            </a:r>
            <a:r>
              <a:rPr sz="20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citation</a:t>
            </a:r>
            <a:endParaRPr sz="2000">
              <a:latin typeface="Calibri"/>
              <a:cs typeface="Calibri"/>
            </a:endParaRPr>
          </a:p>
          <a:p>
            <a:pPr marL="213360" indent="-21272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Practitioner</a:t>
            </a:r>
            <a:r>
              <a:rPr sz="20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guidance</a:t>
            </a:r>
            <a:r>
              <a:rPr sz="2000" spc="-10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change</a:t>
            </a:r>
            <a:endParaRPr sz="2000">
              <a:latin typeface="Calibri"/>
              <a:cs typeface="Calibri"/>
            </a:endParaRPr>
          </a:p>
          <a:p>
            <a:pPr marL="213360" indent="-21272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New</a:t>
            </a:r>
            <a:r>
              <a:rPr sz="2000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standards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25"/>
              </a:spcBef>
              <a:buFont typeface="Wingdings"/>
              <a:buChar char=""/>
              <a:tabLst>
                <a:tab pos="35687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Surveys</a:t>
            </a:r>
            <a:r>
              <a:rPr sz="20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(eg.</a:t>
            </a:r>
            <a:r>
              <a:rPr sz="20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after</a:t>
            </a:r>
            <a:r>
              <a:rPr sz="20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engagement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events)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687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‘Swift</a:t>
            </a:r>
            <a:r>
              <a:rPr sz="2000" spc="-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exit’</a:t>
            </a:r>
            <a:r>
              <a:rPr sz="2000" spc="-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methods,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such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as</a:t>
            </a:r>
            <a:r>
              <a:rPr sz="20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dropping</a:t>
            </a:r>
            <a:r>
              <a:rPr sz="2000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token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or</a:t>
            </a:r>
            <a:r>
              <a:rPr sz="2000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voting</a:t>
            </a:r>
            <a:r>
              <a:rPr sz="2000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card</a:t>
            </a:r>
            <a:r>
              <a:rPr sz="2000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C5E"/>
                </a:solidFill>
                <a:latin typeface="Calibri"/>
                <a:cs typeface="Calibri"/>
              </a:rPr>
              <a:t>box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6870" algn="l"/>
              </a:tabLst>
            </a:pP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Other</a:t>
            </a:r>
            <a:r>
              <a:rPr sz="20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people’s</a:t>
            </a:r>
            <a:r>
              <a:rPr sz="2000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/</a:t>
            </a:r>
            <a:r>
              <a:rPr sz="2000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C5E"/>
                </a:solidFill>
                <a:latin typeface="Calibri"/>
                <a:cs typeface="Calibri"/>
              </a:rPr>
              <a:t>researchers’</a:t>
            </a:r>
            <a:r>
              <a:rPr sz="2000" spc="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C5E"/>
                </a:solidFill>
                <a:latin typeface="Calibri"/>
                <a:cs typeface="Calibri"/>
              </a:rPr>
              <a:t>evaluations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ie.</a:t>
            </a:r>
            <a:r>
              <a:rPr sz="1800" spc="-2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something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that</a:t>
            </a:r>
            <a:r>
              <a:rPr sz="1800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corroborates</a:t>
            </a:r>
            <a:r>
              <a:rPr sz="18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real</a:t>
            </a:r>
            <a:r>
              <a:rPr sz="1800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E"/>
                </a:solidFill>
                <a:latin typeface="Calibri"/>
                <a:cs typeface="Calibri"/>
              </a:rPr>
              <a:t>world</a:t>
            </a:r>
            <a:r>
              <a:rPr sz="1800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E"/>
                </a:solidFill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types</a:t>
            </a:r>
            <a:r>
              <a:rPr spc="-4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evidence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846" y="1706487"/>
            <a:ext cx="8285585" cy="431224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2907665">
              <a:lnSpc>
                <a:spcPct val="100000"/>
              </a:lnSpc>
              <a:spcBef>
                <a:spcPts val="105"/>
              </a:spcBef>
            </a:pPr>
            <a:r>
              <a:rPr dirty="0"/>
              <a:t>Levels</a:t>
            </a:r>
            <a:r>
              <a:rPr spc="-40" dirty="0"/>
              <a:t> </a:t>
            </a:r>
            <a:r>
              <a:rPr dirty="0"/>
              <a:t>of</a:t>
            </a:r>
            <a:r>
              <a:rPr spc="-20" dirty="0"/>
              <a:t> proof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495" y="5428488"/>
            <a:ext cx="8135620" cy="87820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Logic:</a:t>
            </a:r>
            <a:r>
              <a:rPr sz="3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31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1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spc="-10" dirty="0">
                <a:solidFill>
                  <a:srgbClr val="FFFFFF"/>
                </a:solidFill>
                <a:latin typeface="Calibri"/>
                <a:cs typeface="Calibri"/>
              </a:rPr>
              <a:t>elimination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7302" y="1402085"/>
            <a:ext cx="8159750" cy="4051300"/>
            <a:chOff x="527302" y="1402085"/>
            <a:chExt cx="8159750" cy="4051300"/>
          </a:xfrm>
        </p:grpSpPr>
        <p:sp>
          <p:nvSpPr>
            <p:cNvPr id="6" name="object 6"/>
            <p:cNvSpPr/>
            <p:nvPr/>
          </p:nvSpPr>
          <p:spPr>
            <a:xfrm>
              <a:off x="539496" y="4090420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0"/>
                  </a:moveTo>
                  <a:lnTo>
                    <a:pt x="0" y="0"/>
                  </a:lnTo>
                  <a:lnTo>
                    <a:pt x="0" y="877354"/>
                  </a:lnTo>
                  <a:lnTo>
                    <a:pt x="3898772" y="877354"/>
                  </a:lnTo>
                  <a:lnTo>
                    <a:pt x="3898772" y="1012685"/>
                  </a:lnTo>
                  <a:lnTo>
                    <a:pt x="3729989" y="1012685"/>
                  </a:lnTo>
                  <a:lnTo>
                    <a:pt x="4067555" y="1350264"/>
                  </a:lnTo>
                  <a:lnTo>
                    <a:pt x="4405121" y="1012685"/>
                  </a:lnTo>
                  <a:lnTo>
                    <a:pt x="4236338" y="1012685"/>
                  </a:lnTo>
                  <a:lnTo>
                    <a:pt x="4236338" y="877354"/>
                  </a:lnTo>
                  <a:lnTo>
                    <a:pt x="8135111" y="877354"/>
                  </a:lnTo>
                  <a:lnTo>
                    <a:pt x="81351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4" y="4090420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877354"/>
                  </a:moveTo>
                  <a:lnTo>
                    <a:pt x="4236338" y="877354"/>
                  </a:lnTo>
                  <a:lnTo>
                    <a:pt x="4236338" y="1012685"/>
                  </a:lnTo>
                  <a:lnTo>
                    <a:pt x="4405121" y="1012685"/>
                  </a:lnTo>
                  <a:lnTo>
                    <a:pt x="4067555" y="1350264"/>
                  </a:lnTo>
                  <a:lnTo>
                    <a:pt x="3729989" y="1012685"/>
                  </a:lnTo>
                  <a:lnTo>
                    <a:pt x="3898772" y="1012685"/>
                  </a:lnTo>
                  <a:lnTo>
                    <a:pt x="3898772" y="877354"/>
                  </a:lnTo>
                  <a:lnTo>
                    <a:pt x="0" y="877354"/>
                  </a:lnTo>
                  <a:lnTo>
                    <a:pt x="0" y="0"/>
                  </a:lnTo>
                  <a:lnTo>
                    <a:pt x="8135111" y="0"/>
                  </a:lnTo>
                  <a:lnTo>
                    <a:pt x="8135111" y="87735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6" y="2752349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0"/>
                  </a:moveTo>
                  <a:lnTo>
                    <a:pt x="0" y="0"/>
                  </a:lnTo>
                  <a:lnTo>
                    <a:pt x="0" y="877354"/>
                  </a:lnTo>
                  <a:lnTo>
                    <a:pt x="3898772" y="877354"/>
                  </a:lnTo>
                  <a:lnTo>
                    <a:pt x="3898772" y="1012685"/>
                  </a:lnTo>
                  <a:lnTo>
                    <a:pt x="3729989" y="1012685"/>
                  </a:lnTo>
                  <a:lnTo>
                    <a:pt x="4067555" y="1350263"/>
                  </a:lnTo>
                  <a:lnTo>
                    <a:pt x="4405121" y="1012685"/>
                  </a:lnTo>
                  <a:lnTo>
                    <a:pt x="4236338" y="1012685"/>
                  </a:lnTo>
                  <a:lnTo>
                    <a:pt x="4236338" y="877354"/>
                  </a:lnTo>
                  <a:lnTo>
                    <a:pt x="8135111" y="877354"/>
                  </a:lnTo>
                  <a:lnTo>
                    <a:pt x="81351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4" y="2752349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877354"/>
                  </a:moveTo>
                  <a:lnTo>
                    <a:pt x="4236338" y="877354"/>
                  </a:lnTo>
                  <a:lnTo>
                    <a:pt x="4236338" y="1012685"/>
                  </a:lnTo>
                  <a:lnTo>
                    <a:pt x="4405121" y="1012685"/>
                  </a:lnTo>
                  <a:lnTo>
                    <a:pt x="4067555" y="1350263"/>
                  </a:lnTo>
                  <a:lnTo>
                    <a:pt x="3729989" y="1012685"/>
                  </a:lnTo>
                  <a:lnTo>
                    <a:pt x="3898772" y="1012685"/>
                  </a:lnTo>
                  <a:lnTo>
                    <a:pt x="3898772" y="877354"/>
                  </a:lnTo>
                  <a:lnTo>
                    <a:pt x="0" y="877354"/>
                  </a:lnTo>
                  <a:lnTo>
                    <a:pt x="0" y="0"/>
                  </a:lnTo>
                  <a:lnTo>
                    <a:pt x="8135111" y="0"/>
                  </a:lnTo>
                  <a:lnTo>
                    <a:pt x="8135111" y="87735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9496" y="1414277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0"/>
                  </a:moveTo>
                  <a:lnTo>
                    <a:pt x="0" y="0"/>
                  </a:lnTo>
                  <a:lnTo>
                    <a:pt x="0" y="877354"/>
                  </a:lnTo>
                  <a:lnTo>
                    <a:pt x="3898772" y="877354"/>
                  </a:lnTo>
                  <a:lnTo>
                    <a:pt x="3898772" y="1012685"/>
                  </a:lnTo>
                  <a:lnTo>
                    <a:pt x="3729989" y="1012685"/>
                  </a:lnTo>
                  <a:lnTo>
                    <a:pt x="4067555" y="1350263"/>
                  </a:lnTo>
                  <a:lnTo>
                    <a:pt x="4405121" y="1012685"/>
                  </a:lnTo>
                  <a:lnTo>
                    <a:pt x="4236338" y="1012685"/>
                  </a:lnTo>
                  <a:lnTo>
                    <a:pt x="4236338" y="877354"/>
                  </a:lnTo>
                  <a:lnTo>
                    <a:pt x="8135111" y="877354"/>
                  </a:lnTo>
                  <a:lnTo>
                    <a:pt x="81351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494" y="1414277"/>
              <a:ext cx="8135620" cy="1350645"/>
            </a:xfrm>
            <a:custGeom>
              <a:avLst/>
              <a:gdLst/>
              <a:ahLst/>
              <a:cxnLst/>
              <a:rect l="l" t="t" r="r" b="b"/>
              <a:pathLst>
                <a:path w="8135620" h="1350645">
                  <a:moveTo>
                    <a:pt x="8135111" y="877354"/>
                  </a:moveTo>
                  <a:lnTo>
                    <a:pt x="4236338" y="877354"/>
                  </a:lnTo>
                  <a:lnTo>
                    <a:pt x="4236338" y="1012685"/>
                  </a:lnTo>
                  <a:lnTo>
                    <a:pt x="4405121" y="1012685"/>
                  </a:lnTo>
                  <a:lnTo>
                    <a:pt x="4067555" y="1350263"/>
                  </a:lnTo>
                  <a:lnTo>
                    <a:pt x="3729989" y="1012685"/>
                  </a:lnTo>
                  <a:lnTo>
                    <a:pt x="3898772" y="1012685"/>
                  </a:lnTo>
                  <a:lnTo>
                    <a:pt x="3898772" y="877354"/>
                  </a:lnTo>
                  <a:lnTo>
                    <a:pt x="0" y="877354"/>
                  </a:lnTo>
                  <a:lnTo>
                    <a:pt x="0" y="0"/>
                  </a:lnTo>
                  <a:lnTo>
                    <a:pt x="8135111" y="0"/>
                  </a:lnTo>
                  <a:lnTo>
                    <a:pt x="8135111" y="87735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6905" y="1557510"/>
            <a:ext cx="7419340" cy="317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3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proof:</a:t>
            </a:r>
            <a:r>
              <a:rPr sz="3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3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1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1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spc="-10" dirty="0">
                <a:solidFill>
                  <a:srgbClr val="FFFFFF"/>
                </a:solidFill>
                <a:latin typeface="Calibri"/>
                <a:cs typeface="Calibri"/>
              </a:rPr>
              <a:t>doubt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30"/>
              </a:spcBef>
            </a:pPr>
            <a:endParaRPr sz="31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Softer</a:t>
            </a:r>
            <a:r>
              <a:rPr sz="3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proof:</a:t>
            </a:r>
            <a:r>
              <a:rPr sz="3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Provable</a:t>
            </a:r>
            <a:r>
              <a:rPr sz="31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31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spc="-1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30"/>
              </a:spcBef>
            </a:pPr>
            <a:endParaRPr sz="3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Proxy</a:t>
            </a:r>
            <a:r>
              <a:rPr sz="3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alibri"/>
                <a:cs typeface="Calibri"/>
              </a:rPr>
              <a:t>measures:</a:t>
            </a:r>
            <a:r>
              <a:rPr sz="31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1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indicates</a:t>
            </a:r>
            <a:r>
              <a:rPr sz="31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31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dirty="0">
                <a:solidFill>
                  <a:srgbClr val="FFFFFF"/>
                </a:solidFill>
                <a:latin typeface="Calibri"/>
                <a:cs typeface="Calibri"/>
              </a:rPr>
              <a:t>doesn’t</a:t>
            </a:r>
            <a:r>
              <a:rPr sz="31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i="1" spc="-10" dirty="0">
                <a:solidFill>
                  <a:srgbClr val="FFFFFF"/>
                </a:solidFill>
                <a:latin typeface="Calibri"/>
                <a:cs typeface="Calibri"/>
              </a:rPr>
              <a:t>prove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1407795">
              <a:lnSpc>
                <a:spcPct val="100000"/>
              </a:lnSpc>
              <a:spcBef>
                <a:spcPts val="105"/>
              </a:spcBef>
            </a:pPr>
            <a:r>
              <a:rPr dirty="0"/>
              <a:t>Hard</a:t>
            </a:r>
            <a:r>
              <a:rPr spc="-15" dirty="0"/>
              <a:t> </a:t>
            </a:r>
            <a:r>
              <a:rPr dirty="0"/>
              <a:t>proof:</a:t>
            </a:r>
            <a:r>
              <a:rPr spc="-75" dirty="0"/>
              <a:t> </a:t>
            </a:r>
            <a:r>
              <a:rPr b="0" i="1" dirty="0">
                <a:latin typeface="Calibri"/>
                <a:cs typeface="Calibri"/>
              </a:rPr>
              <a:t>There</a:t>
            </a:r>
            <a:r>
              <a:rPr b="0" i="1" spc="-40" dirty="0">
                <a:latin typeface="Calibri"/>
                <a:cs typeface="Calibri"/>
              </a:rPr>
              <a:t> </a:t>
            </a:r>
            <a:r>
              <a:rPr b="0" i="1" dirty="0">
                <a:latin typeface="Calibri"/>
                <a:cs typeface="Calibri"/>
              </a:rPr>
              <a:t>is</a:t>
            </a:r>
            <a:r>
              <a:rPr b="0" i="1" spc="-20" dirty="0">
                <a:latin typeface="Calibri"/>
                <a:cs typeface="Calibri"/>
              </a:rPr>
              <a:t> </a:t>
            </a:r>
            <a:r>
              <a:rPr b="0" i="1" dirty="0">
                <a:latin typeface="Calibri"/>
                <a:cs typeface="Calibri"/>
              </a:rPr>
              <a:t>no</a:t>
            </a:r>
            <a:r>
              <a:rPr b="0" i="1" spc="-35" dirty="0">
                <a:latin typeface="Calibri"/>
                <a:cs typeface="Calibri"/>
              </a:rPr>
              <a:t> </a:t>
            </a:r>
            <a:r>
              <a:rPr b="0" i="1" spc="-10" dirty="0">
                <a:latin typeface="Calibri"/>
                <a:cs typeface="Calibri"/>
              </a:rPr>
              <a:t>doubt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490" y="1427507"/>
            <a:ext cx="7974965" cy="351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56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Where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possible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should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first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point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call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any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evidence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claim.</a:t>
            </a:r>
            <a:endParaRPr sz="2400">
              <a:latin typeface="Calibri"/>
              <a:cs typeface="Calibri"/>
            </a:endParaRPr>
          </a:p>
          <a:p>
            <a:pPr marL="12700" marR="957580">
              <a:lnSpc>
                <a:spcPct val="1208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Categorical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link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between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impact.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Examples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597535" marR="859155" indent="-34480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597535" algn="l"/>
              </a:tabLst>
            </a:pPr>
            <a:r>
              <a:rPr sz="1800" b="1" dirty="0">
                <a:latin typeface="Calibri"/>
                <a:cs typeface="Calibri"/>
              </a:rPr>
              <a:t>Citation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policy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(showing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research </a:t>
            </a:r>
            <a:r>
              <a:rPr sz="1800" spc="-10" dirty="0">
                <a:latin typeface="Calibri"/>
                <a:cs typeface="Calibri"/>
              </a:rPr>
              <a:t>somehow </a:t>
            </a:r>
            <a:r>
              <a:rPr sz="1800" dirty="0">
                <a:latin typeface="Calibri"/>
                <a:cs typeface="Calibri"/>
              </a:rPr>
              <a:t>materially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contributed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exists)</a:t>
            </a:r>
            <a:endParaRPr sz="1800">
              <a:latin typeface="Calibri"/>
              <a:cs typeface="Calibri"/>
            </a:endParaRPr>
          </a:p>
          <a:p>
            <a:pPr marL="597535" marR="237490" indent="-344805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597535" algn="l"/>
              </a:tabLst>
            </a:pPr>
            <a:r>
              <a:rPr sz="1800" b="1" dirty="0">
                <a:latin typeface="Calibri"/>
                <a:cs typeface="Calibri"/>
              </a:rPr>
              <a:t>Sales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figures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widget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designed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(showing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company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profited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selling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didn’t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exist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research)</a:t>
            </a:r>
            <a:endParaRPr sz="1800">
              <a:latin typeface="Calibri"/>
              <a:cs typeface="Calibri"/>
            </a:endParaRPr>
          </a:p>
          <a:p>
            <a:pPr marL="597535" indent="-344170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597535" algn="l"/>
              </a:tabLst>
            </a:pPr>
            <a:r>
              <a:rPr sz="1800" dirty="0">
                <a:latin typeface="Calibri"/>
                <a:cs typeface="Calibri"/>
              </a:rPr>
              <a:t>Practitioner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feedback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saying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‘</a:t>
            </a:r>
            <a:r>
              <a:rPr sz="1800" b="1" i="1" dirty="0">
                <a:latin typeface="Calibri"/>
                <a:cs typeface="Calibri"/>
              </a:rPr>
              <a:t>because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this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research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were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able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change</a:t>
            </a:r>
            <a:endParaRPr sz="1800">
              <a:latin typeface="Calibri"/>
              <a:cs typeface="Calibri"/>
            </a:endParaRPr>
          </a:p>
          <a:p>
            <a:pPr marL="597535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10" dirty="0">
                <a:latin typeface="Calibri"/>
                <a:cs typeface="Calibri"/>
              </a:rPr>
              <a:t> service….</a:t>
            </a:r>
            <a:r>
              <a:rPr sz="1800" spc="-10" dirty="0">
                <a:latin typeface="Calibri"/>
                <a:cs typeface="Calibri"/>
              </a:rPr>
              <a:t>’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72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105"/>
              </a:spcBef>
            </a:pPr>
            <a:r>
              <a:rPr dirty="0"/>
              <a:t>Softer</a:t>
            </a:r>
            <a:r>
              <a:rPr spc="-95" dirty="0"/>
              <a:t> </a:t>
            </a:r>
            <a:r>
              <a:rPr dirty="0"/>
              <a:t>proof:</a:t>
            </a:r>
            <a:r>
              <a:rPr spc="-85" dirty="0"/>
              <a:t> </a:t>
            </a:r>
            <a:r>
              <a:rPr b="0" i="1" dirty="0">
                <a:latin typeface="Calibri"/>
                <a:cs typeface="Calibri"/>
              </a:rPr>
              <a:t>Provable</a:t>
            </a:r>
            <a:r>
              <a:rPr b="0" i="1" spc="-35" dirty="0">
                <a:latin typeface="Calibri"/>
                <a:cs typeface="Calibri"/>
              </a:rPr>
              <a:t> </a:t>
            </a:r>
            <a:r>
              <a:rPr b="0" i="1" dirty="0">
                <a:latin typeface="Calibri"/>
                <a:cs typeface="Calibri"/>
              </a:rPr>
              <a:t>when</a:t>
            </a:r>
            <a:r>
              <a:rPr b="0" i="1" spc="-60" dirty="0">
                <a:latin typeface="Calibri"/>
                <a:cs typeface="Calibri"/>
              </a:rPr>
              <a:t> </a:t>
            </a:r>
            <a:r>
              <a:rPr b="0" i="1" spc="-10" dirty="0">
                <a:latin typeface="Calibri"/>
                <a:cs typeface="Calibri"/>
              </a:rPr>
              <a:t>combined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353" y="1403125"/>
            <a:ext cx="710057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2915">
              <a:lnSpc>
                <a:spcPct val="114999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Where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there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hard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evidence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claim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can’t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substantiated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single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piece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evidence,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add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together: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2709672"/>
            <a:ext cx="3456940" cy="1198245"/>
          </a:xfrm>
          <a:prstGeom prst="rect">
            <a:avLst/>
          </a:prstGeom>
          <a:solidFill>
            <a:srgbClr val="244060"/>
          </a:solidFill>
          <a:ln w="24383">
            <a:solidFill>
              <a:srgbClr val="385D8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92150" marR="687070" indent="288925">
              <a:lnSpc>
                <a:spcPct val="100000"/>
              </a:lnSpc>
              <a:spcBef>
                <a:spcPts val="15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3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4479" y="2709672"/>
            <a:ext cx="3456940" cy="1198245"/>
          </a:xfrm>
          <a:prstGeom prst="rect">
            <a:avLst/>
          </a:prstGeom>
          <a:solidFill>
            <a:srgbClr val="244060"/>
          </a:solidFill>
          <a:ln w="24384">
            <a:solidFill>
              <a:srgbClr val="385D8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53135" marR="390525" indent="-558165">
              <a:lnSpc>
                <a:spcPct val="100000"/>
              </a:lnSpc>
              <a:spcBef>
                <a:spcPts val="15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effect (impact)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08671" y="3030565"/>
            <a:ext cx="555625" cy="553085"/>
            <a:chOff x="4408671" y="3030565"/>
            <a:chExt cx="555625" cy="553085"/>
          </a:xfrm>
        </p:grpSpPr>
        <p:sp>
          <p:nvSpPr>
            <p:cNvPr id="8" name="object 8"/>
            <p:cNvSpPr/>
            <p:nvPr/>
          </p:nvSpPr>
          <p:spPr>
            <a:xfrm>
              <a:off x="4420857" y="3042157"/>
              <a:ext cx="531495" cy="529590"/>
            </a:xfrm>
            <a:custGeom>
              <a:avLst/>
              <a:gdLst/>
              <a:ahLst/>
              <a:cxnLst/>
              <a:rect l="l" t="t" r="r" b="b"/>
              <a:pathLst>
                <a:path w="531495" h="529589">
                  <a:moveTo>
                    <a:pt x="530872" y="180340"/>
                  </a:moveTo>
                  <a:lnTo>
                    <a:pt x="350024" y="180340"/>
                  </a:lnTo>
                  <a:lnTo>
                    <a:pt x="350024" y="0"/>
                  </a:lnTo>
                  <a:lnTo>
                    <a:pt x="180848" y="0"/>
                  </a:lnTo>
                  <a:lnTo>
                    <a:pt x="180848" y="180340"/>
                  </a:lnTo>
                  <a:lnTo>
                    <a:pt x="0" y="180340"/>
                  </a:lnTo>
                  <a:lnTo>
                    <a:pt x="0" y="349250"/>
                  </a:lnTo>
                  <a:lnTo>
                    <a:pt x="180848" y="349250"/>
                  </a:lnTo>
                  <a:lnTo>
                    <a:pt x="180848" y="529590"/>
                  </a:lnTo>
                  <a:lnTo>
                    <a:pt x="350024" y="529590"/>
                  </a:lnTo>
                  <a:lnTo>
                    <a:pt x="350024" y="349250"/>
                  </a:lnTo>
                  <a:lnTo>
                    <a:pt x="530872" y="349250"/>
                  </a:lnTo>
                  <a:lnTo>
                    <a:pt x="530872" y="18034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0863" y="3042757"/>
              <a:ext cx="531495" cy="528955"/>
            </a:xfrm>
            <a:custGeom>
              <a:avLst/>
              <a:gdLst/>
              <a:ahLst/>
              <a:cxnLst/>
              <a:rect l="l" t="t" r="r" b="b"/>
              <a:pathLst>
                <a:path w="531495" h="528954">
                  <a:moveTo>
                    <a:pt x="0" y="179730"/>
                  </a:moveTo>
                  <a:lnTo>
                    <a:pt x="180848" y="179730"/>
                  </a:lnTo>
                  <a:lnTo>
                    <a:pt x="180848" y="0"/>
                  </a:lnTo>
                  <a:lnTo>
                    <a:pt x="350024" y="0"/>
                  </a:lnTo>
                  <a:lnTo>
                    <a:pt x="350024" y="179730"/>
                  </a:lnTo>
                  <a:lnTo>
                    <a:pt x="530872" y="179730"/>
                  </a:lnTo>
                  <a:lnTo>
                    <a:pt x="530872" y="348919"/>
                  </a:lnTo>
                  <a:lnTo>
                    <a:pt x="350024" y="348919"/>
                  </a:lnTo>
                  <a:lnTo>
                    <a:pt x="350024" y="528637"/>
                  </a:lnTo>
                  <a:lnTo>
                    <a:pt x="180848" y="528637"/>
                  </a:lnTo>
                  <a:lnTo>
                    <a:pt x="180848" y="348919"/>
                  </a:lnTo>
                  <a:lnTo>
                    <a:pt x="0" y="348919"/>
                  </a:lnTo>
                  <a:lnTo>
                    <a:pt x="0" y="17973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4657" y="3921654"/>
            <a:ext cx="328422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What</a:t>
            </a:r>
            <a:r>
              <a:rPr sz="24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shows</a:t>
            </a:r>
            <a:r>
              <a:rPr sz="24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there</a:t>
            </a:r>
            <a:r>
              <a:rPr sz="24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link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between</a:t>
            </a:r>
            <a:r>
              <a:rPr sz="24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our</a:t>
            </a:r>
            <a:r>
              <a:rPr sz="2400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research</a:t>
            </a:r>
            <a:r>
              <a:rPr sz="24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impact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claimed?</a:t>
            </a:r>
            <a:endParaRPr sz="2400">
              <a:latin typeface="Calibri"/>
              <a:cs typeface="Calibri"/>
            </a:endParaRPr>
          </a:p>
          <a:p>
            <a:pPr marL="256540" marR="249554" algn="ctr">
              <a:lnSpc>
                <a:spcPct val="100000"/>
              </a:lnSpc>
              <a:spcBef>
                <a:spcPts val="20"/>
              </a:spcBef>
            </a:pP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Eg.</a:t>
            </a:r>
            <a:r>
              <a:rPr sz="1800" i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workshops,</a:t>
            </a:r>
            <a:r>
              <a:rPr sz="1800" i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performances,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sz="1800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engagement</a:t>
            </a:r>
            <a:r>
              <a:rPr sz="1800" i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06FC0"/>
                </a:solidFill>
                <a:latin typeface="Calibri"/>
                <a:cs typeface="Calibri"/>
              </a:rPr>
              <a:t>(etc)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2504" y="3921654"/>
            <a:ext cx="307022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What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impacts</a:t>
            </a:r>
            <a:r>
              <a:rPr sz="24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arise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these</a:t>
            </a:r>
            <a:r>
              <a:rPr sz="24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connections?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Ie.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change(s)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807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Proxy</a:t>
            </a:r>
            <a:r>
              <a:rPr sz="3200" spc="-55" dirty="0"/>
              <a:t> </a:t>
            </a:r>
            <a:r>
              <a:rPr sz="3200" spc="-10" dirty="0"/>
              <a:t>measures</a:t>
            </a:r>
            <a:endParaRPr sz="3200"/>
          </a:p>
          <a:p>
            <a:pPr marL="89535" algn="ctr">
              <a:lnSpc>
                <a:spcPct val="100000"/>
              </a:lnSpc>
            </a:pPr>
            <a:r>
              <a:rPr sz="3200" dirty="0"/>
              <a:t>It</a:t>
            </a:r>
            <a:r>
              <a:rPr sz="3200" spc="-70" dirty="0"/>
              <a:t> </a:t>
            </a:r>
            <a:r>
              <a:rPr sz="3200" dirty="0"/>
              <a:t>indicates</a:t>
            </a:r>
            <a:r>
              <a:rPr sz="3200" spc="-65" dirty="0"/>
              <a:t> </a:t>
            </a:r>
            <a:r>
              <a:rPr sz="3200" dirty="0"/>
              <a:t>but</a:t>
            </a:r>
            <a:r>
              <a:rPr sz="3200" spc="-65" dirty="0"/>
              <a:t> </a:t>
            </a:r>
            <a:r>
              <a:rPr sz="3200" dirty="0"/>
              <a:t>doesn’t</a:t>
            </a:r>
            <a:r>
              <a:rPr sz="3200" spc="-40" dirty="0"/>
              <a:t> </a:t>
            </a:r>
            <a:r>
              <a:rPr sz="3200" spc="-10" dirty="0"/>
              <a:t>prove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82770" y="1404838"/>
            <a:ext cx="7945120" cy="4180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5675" algn="just">
              <a:lnSpc>
                <a:spcPct val="114999"/>
              </a:lnSpc>
              <a:spcBef>
                <a:spcPts val="100"/>
              </a:spcBef>
            </a:pP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Insight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into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what</a:t>
            </a:r>
            <a:r>
              <a:rPr sz="2400" b="1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impact</a:t>
            </a:r>
            <a:r>
              <a:rPr sz="2400" b="1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could</a:t>
            </a:r>
            <a:r>
              <a:rPr sz="2400" b="1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be,</a:t>
            </a:r>
            <a:r>
              <a:rPr sz="2400" b="1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but</a:t>
            </a:r>
            <a:r>
              <a:rPr sz="2400" b="1" spc="-4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stop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short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2C5E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legitimating</a:t>
            </a:r>
            <a:r>
              <a:rPr sz="2400" b="1" spc="-8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actual</a:t>
            </a:r>
            <a:r>
              <a:rPr sz="2400" b="1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claim.</a:t>
            </a:r>
            <a:r>
              <a:rPr sz="2400" b="1" spc="-6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Examples</a:t>
            </a:r>
            <a:r>
              <a:rPr sz="2400" b="1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14999"/>
              </a:lnSpc>
              <a:spcBef>
                <a:spcPts val="790"/>
              </a:spcBef>
              <a:buFont typeface="Symbol"/>
              <a:buChar char=""/>
              <a:tabLst>
                <a:tab pos="356870" algn="l"/>
              </a:tabLst>
            </a:pP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Engagement</a:t>
            </a:r>
            <a:r>
              <a:rPr sz="2400" b="1" spc="-1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figures,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eg.</a:t>
            </a:r>
            <a:r>
              <a:rPr sz="2400" b="1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audience</a:t>
            </a:r>
            <a:r>
              <a:rPr sz="2400" b="1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numbers</a:t>
            </a:r>
            <a:r>
              <a:rPr sz="2400" b="1" spc="-8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giving</a:t>
            </a:r>
            <a:r>
              <a:rPr sz="2400" b="1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sense</a:t>
            </a:r>
            <a:r>
              <a:rPr sz="2400" b="1" spc="-25" dirty="0">
                <a:solidFill>
                  <a:srgbClr val="002C5E"/>
                </a:solidFill>
                <a:latin typeface="Calibri"/>
                <a:cs typeface="Calibri"/>
              </a:rPr>
              <a:t> of 	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size/location/nature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audience</a:t>
            </a:r>
            <a:endParaRPr sz="2400">
              <a:latin typeface="Calibri"/>
              <a:cs typeface="Calibri"/>
            </a:endParaRPr>
          </a:p>
          <a:p>
            <a:pPr marL="355600" marR="17780" indent="-343535" algn="just">
              <a:lnSpc>
                <a:spcPct val="114999"/>
              </a:lnSpc>
              <a:spcBef>
                <a:spcPts val="600"/>
              </a:spcBef>
              <a:buFont typeface="Symbol"/>
              <a:buChar char=""/>
              <a:tabLst>
                <a:tab pos="356870" algn="l"/>
              </a:tabLst>
            </a:pP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Gatekeeper</a:t>
            </a:r>
            <a:r>
              <a:rPr sz="2400" b="1" spc="-2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accounts: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Those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in</a:t>
            </a:r>
            <a:r>
              <a:rPr sz="2400" b="1" spc="-7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position</a:t>
            </a:r>
            <a:r>
              <a:rPr sz="2400" b="1" spc="-9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offer</a:t>
            </a:r>
            <a:r>
              <a:rPr sz="2400" b="1" spc="-4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comment 	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on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the</a:t>
            </a:r>
            <a:r>
              <a:rPr sz="2400" b="1" spc="-9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‘beneficiaries’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behalf,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such</a:t>
            </a:r>
            <a:r>
              <a:rPr sz="2400" b="1" spc="-100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as</a:t>
            </a:r>
            <a:r>
              <a:rPr sz="2400" b="1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carers,</a:t>
            </a:r>
            <a:r>
              <a:rPr sz="2400" b="1" spc="-7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C5E"/>
                </a:solidFill>
                <a:latin typeface="Calibri"/>
                <a:cs typeface="Calibri"/>
              </a:rPr>
              <a:t>teachers,</a:t>
            </a:r>
            <a:r>
              <a:rPr sz="2400" b="1" spc="-5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venue 	managers,</a:t>
            </a:r>
            <a:r>
              <a:rPr sz="2400" b="1" spc="-65" dirty="0">
                <a:solidFill>
                  <a:srgbClr val="002C5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C5E"/>
                </a:solidFill>
                <a:latin typeface="Calibri"/>
                <a:cs typeface="Calibri"/>
              </a:rPr>
              <a:t>employers….</a:t>
            </a:r>
            <a:endParaRPr sz="2400">
              <a:latin typeface="Calibri"/>
              <a:cs typeface="Calibri"/>
            </a:endParaRPr>
          </a:p>
          <a:p>
            <a:pPr marL="597535" lvl="1" indent="-344170">
              <a:lnSpc>
                <a:spcPct val="100000"/>
              </a:lnSpc>
              <a:spcBef>
                <a:spcPts val="1010"/>
              </a:spcBef>
              <a:buFont typeface="Symbol"/>
              <a:buChar char=""/>
              <a:tabLst>
                <a:tab pos="597535" algn="l"/>
              </a:tabLst>
            </a:pPr>
            <a:r>
              <a:rPr sz="1800" i="1" dirty="0">
                <a:latin typeface="Calibri"/>
                <a:cs typeface="Calibri"/>
              </a:rPr>
              <a:t>“My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students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looking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into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STEM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career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choice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now….”</a:t>
            </a:r>
            <a:endParaRPr sz="1800">
              <a:latin typeface="Calibri"/>
              <a:cs typeface="Calibri"/>
            </a:endParaRPr>
          </a:p>
          <a:p>
            <a:pPr marL="597535" lvl="1" indent="-344170">
              <a:lnSpc>
                <a:spcPct val="100000"/>
              </a:lnSpc>
              <a:spcBef>
                <a:spcPts val="310"/>
              </a:spcBef>
              <a:buFont typeface="Symbol"/>
              <a:buChar char=""/>
              <a:tabLst>
                <a:tab pos="597535" algn="l"/>
              </a:tabLst>
            </a:pPr>
            <a:r>
              <a:rPr sz="1800" i="1" dirty="0">
                <a:latin typeface="Calibri"/>
                <a:cs typeface="Calibri"/>
              </a:rPr>
              <a:t>“Our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visitors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telling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us….”</a:t>
            </a:r>
            <a:endParaRPr sz="1800">
              <a:latin typeface="Calibri"/>
              <a:cs typeface="Calibri"/>
            </a:endParaRPr>
          </a:p>
          <a:p>
            <a:pPr marL="597535" lvl="1" indent="-344170">
              <a:lnSpc>
                <a:spcPct val="100000"/>
              </a:lnSpc>
              <a:spcBef>
                <a:spcPts val="335"/>
              </a:spcBef>
              <a:buFont typeface="Symbol"/>
              <a:buChar char=""/>
              <a:tabLst>
                <a:tab pos="597535" algn="l"/>
              </a:tabLst>
            </a:pPr>
            <a:r>
              <a:rPr sz="1800" i="1" dirty="0">
                <a:latin typeface="Calibri"/>
                <a:cs typeface="Calibri"/>
              </a:rPr>
              <a:t>“My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staff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much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more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confident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now…”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68" rIns="0" bIns="0" rtlCol="0">
            <a:spAutoFit/>
          </a:bodyPr>
          <a:lstStyle/>
          <a:p>
            <a:pPr marL="2543810">
              <a:lnSpc>
                <a:spcPct val="100000"/>
              </a:lnSpc>
              <a:spcBef>
                <a:spcPts val="105"/>
              </a:spcBef>
            </a:pPr>
            <a:r>
              <a:rPr dirty="0"/>
              <a:t>Logic</a:t>
            </a:r>
            <a:r>
              <a:rPr spc="-25" dirty="0"/>
              <a:t> </a:t>
            </a:r>
            <a:r>
              <a:rPr spc="-10" dirty="0"/>
              <a:t>(elimination)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22" rIns="0" bIns="0" rtlCol="0">
            <a:spAutoFit/>
          </a:bodyPr>
          <a:lstStyle/>
          <a:p>
            <a:pPr marR="5080">
              <a:lnSpc>
                <a:spcPct val="114999"/>
              </a:lnSpc>
              <a:spcBef>
                <a:spcPts val="95"/>
              </a:spcBef>
            </a:pP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2800" b="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2800" b="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really</a:t>
            </a:r>
            <a:r>
              <a:rPr sz="2800" b="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can’t</a:t>
            </a:r>
            <a:r>
              <a:rPr sz="2800" b="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get</a:t>
            </a:r>
            <a:r>
              <a:rPr sz="2800" b="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evidence,</a:t>
            </a:r>
            <a:r>
              <a:rPr sz="2800" b="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2800" b="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2800" b="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may</a:t>
            </a:r>
            <a:r>
              <a:rPr sz="2800" b="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need</a:t>
            </a:r>
            <a:r>
              <a:rPr sz="2800" b="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rely</a:t>
            </a:r>
            <a:r>
              <a:rPr sz="2800" b="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800" b="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elimination</a:t>
            </a:r>
            <a:r>
              <a:rPr sz="2800" b="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logic</a:t>
            </a:r>
            <a:r>
              <a:rPr sz="2800" b="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1F5F"/>
                </a:solidFill>
                <a:latin typeface="Calibri"/>
                <a:cs typeface="Calibri"/>
              </a:rPr>
              <a:t>ie:</a:t>
            </a:r>
            <a:endParaRPr sz="2800">
              <a:latin typeface="Calibri"/>
              <a:cs typeface="Calibri"/>
            </a:endParaRPr>
          </a:p>
          <a:p>
            <a:pPr marL="222250" marR="1322070" indent="-635">
              <a:lnSpc>
                <a:spcPct val="114999"/>
              </a:lnSpc>
              <a:spcBef>
                <a:spcPts val="690"/>
              </a:spcBef>
            </a:pPr>
            <a:r>
              <a:rPr sz="3600" b="0" dirty="0">
                <a:solidFill>
                  <a:srgbClr val="0066FF"/>
                </a:solidFill>
                <a:latin typeface="Calibri"/>
                <a:cs typeface="Calibri"/>
              </a:rPr>
              <a:t>“The</a:t>
            </a:r>
            <a:r>
              <a:rPr sz="3600" b="0" spc="-4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66FF"/>
                </a:solidFill>
                <a:latin typeface="Calibri"/>
                <a:cs typeface="Calibri"/>
              </a:rPr>
              <a:t>impact</a:t>
            </a:r>
            <a:r>
              <a:rPr sz="3600" b="0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600" b="0" u="sng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could</a:t>
            </a:r>
            <a:r>
              <a:rPr sz="3600" b="0" u="sng" spc="-2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 </a:t>
            </a:r>
            <a:r>
              <a:rPr sz="3600" b="0" u="sng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not</a:t>
            </a:r>
            <a:r>
              <a:rPr sz="3600" b="0" u="sng" spc="-5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 </a:t>
            </a:r>
            <a:r>
              <a:rPr sz="3600" b="0" u="sng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have</a:t>
            </a:r>
            <a:r>
              <a:rPr sz="3600" b="0" u="sng" spc="-4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 </a:t>
            </a:r>
            <a:r>
              <a:rPr sz="3600" b="0" u="sng" spc="-2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been</a:t>
            </a:r>
            <a:r>
              <a:rPr sz="3600" b="0" spc="-2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600" b="0" u="sng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possible</a:t>
            </a:r>
            <a:r>
              <a:rPr sz="3600" b="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66FF"/>
                </a:solidFill>
                <a:latin typeface="Calibri"/>
                <a:cs typeface="Calibri"/>
              </a:rPr>
              <a:t>without</a:t>
            </a:r>
            <a:r>
              <a:rPr sz="3600" b="0" spc="-6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66FF"/>
                </a:solidFill>
                <a:latin typeface="Calibri"/>
                <a:cs typeface="Calibri"/>
              </a:rPr>
              <a:t>our</a:t>
            </a:r>
            <a:r>
              <a:rPr sz="3600" b="0" spc="-6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66FF"/>
                </a:solidFill>
                <a:latin typeface="Calibri"/>
                <a:cs typeface="Calibri"/>
              </a:rPr>
              <a:t>research”</a:t>
            </a:r>
            <a:endParaRPr sz="3600">
              <a:latin typeface="Calibri"/>
              <a:cs typeface="Calibri"/>
            </a:endParaRPr>
          </a:p>
          <a:p>
            <a:pPr marR="834390">
              <a:lnSpc>
                <a:spcPct val="114999"/>
              </a:lnSpc>
              <a:spcBef>
                <a:spcPts val="894"/>
              </a:spcBef>
            </a:pP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Relies</a:t>
            </a:r>
            <a:r>
              <a:rPr sz="2800" b="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800" b="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discounting</a:t>
            </a:r>
            <a:r>
              <a:rPr sz="2800" b="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other</a:t>
            </a:r>
            <a:r>
              <a:rPr sz="2800" b="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explanations</a:t>
            </a:r>
            <a:r>
              <a:rPr sz="2800" b="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800" b="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impact,</a:t>
            </a:r>
            <a:r>
              <a:rPr sz="2800" b="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so</a:t>
            </a:r>
            <a:r>
              <a:rPr sz="2800" b="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2800" b="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800" b="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risky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6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0623" y="594360"/>
            <a:ext cx="8321040" cy="5706110"/>
            <a:chOff x="420623" y="594360"/>
            <a:chExt cx="8321040" cy="5706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594360"/>
              <a:ext cx="8321039" cy="5705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4631" y="640079"/>
              <a:ext cx="8193405" cy="5577840"/>
            </a:xfrm>
            <a:custGeom>
              <a:avLst/>
              <a:gdLst/>
              <a:ahLst/>
              <a:cxnLst/>
              <a:rect l="l" t="t" r="r" b="b"/>
              <a:pathLst>
                <a:path w="8193405" h="5577840">
                  <a:moveTo>
                    <a:pt x="8193024" y="0"/>
                  </a:moveTo>
                  <a:lnTo>
                    <a:pt x="0" y="0"/>
                  </a:lnTo>
                  <a:lnTo>
                    <a:pt x="0" y="5577840"/>
                  </a:lnTo>
                  <a:lnTo>
                    <a:pt x="8193024" y="5577840"/>
                  </a:lnTo>
                  <a:lnTo>
                    <a:pt x="819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155" y="641603"/>
              <a:ext cx="8193405" cy="5577840"/>
            </a:xfrm>
            <a:custGeom>
              <a:avLst/>
              <a:gdLst/>
              <a:ahLst/>
              <a:cxnLst/>
              <a:rect l="l" t="t" r="r" b="b"/>
              <a:pathLst>
                <a:path w="8193405" h="5577840">
                  <a:moveTo>
                    <a:pt x="0" y="0"/>
                  </a:moveTo>
                  <a:lnTo>
                    <a:pt x="8193024" y="0"/>
                  </a:lnTo>
                  <a:lnTo>
                    <a:pt x="8193024" y="5577840"/>
                  </a:lnTo>
                  <a:lnTo>
                    <a:pt x="0" y="5577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6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423" y="960120"/>
              <a:ext cx="7711440" cy="4937760"/>
            </a:xfrm>
            <a:custGeom>
              <a:avLst/>
              <a:gdLst/>
              <a:ahLst/>
              <a:cxnLst/>
              <a:rect l="l" t="t" r="r" b="b"/>
              <a:pathLst>
                <a:path w="7711440" h="4937760">
                  <a:moveTo>
                    <a:pt x="7711440" y="0"/>
                  </a:moveTo>
                  <a:lnTo>
                    <a:pt x="0" y="0"/>
                  </a:lnTo>
                  <a:lnTo>
                    <a:pt x="0" y="4937760"/>
                  </a:lnTo>
                  <a:lnTo>
                    <a:pt x="7711440" y="4937760"/>
                  </a:lnTo>
                  <a:lnTo>
                    <a:pt x="771144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6745" y="2952252"/>
            <a:ext cx="4774565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6889" algn="l"/>
              </a:tabLst>
            </a:pPr>
            <a:r>
              <a:rPr sz="4700" b="0" spc="55" dirty="0">
                <a:solidFill>
                  <a:srgbClr val="002C5E"/>
                </a:solidFill>
                <a:latin typeface="Calibri Light"/>
                <a:cs typeface="Calibri Light"/>
              </a:rPr>
              <a:t>WHAT</a:t>
            </a:r>
            <a:r>
              <a:rPr sz="4700" b="0" dirty="0">
                <a:solidFill>
                  <a:srgbClr val="002C5E"/>
                </a:solidFill>
                <a:latin typeface="Calibri Light"/>
                <a:cs typeface="Calibri Light"/>
              </a:rPr>
              <a:t>	</a:t>
            </a:r>
            <a:r>
              <a:rPr sz="4700" b="0" spc="110" dirty="0">
                <a:solidFill>
                  <a:srgbClr val="002C5E"/>
                </a:solidFill>
                <a:latin typeface="Calibri Light"/>
                <a:cs typeface="Calibri Light"/>
              </a:rPr>
              <a:t>IS</a:t>
            </a:r>
            <a:r>
              <a:rPr sz="4700" b="0" spc="509" dirty="0">
                <a:solidFill>
                  <a:srgbClr val="002C5E"/>
                </a:solidFill>
                <a:latin typeface="Calibri Light"/>
                <a:cs typeface="Calibri Light"/>
              </a:rPr>
              <a:t> </a:t>
            </a:r>
            <a:r>
              <a:rPr sz="4700" b="0" spc="145" dirty="0">
                <a:solidFill>
                  <a:srgbClr val="002C5E"/>
                </a:solidFill>
                <a:latin typeface="Calibri Light"/>
                <a:cs typeface="Calibri Light"/>
              </a:rPr>
              <a:t>IMPACT?</a:t>
            </a:r>
            <a:endParaRPr sz="47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3803903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18288">
            <a:solidFill>
              <a:srgbClr val="2D9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68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05"/>
              </a:spcBef>
            </a:pPr>
            <a:r>
              <a:rPr dirty="0"/>
              <a:t>Hunt</a:t>
            </a:r>
            <a:r>
              <a:rPr spc="-1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0" dirty="0"/>
              <a:t>impact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3111" y="1414138"/>
            <a:ext cx="5911850" cy="393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27635" indent="-344805">
              <a:lnSpc>
                <a:spcPct val="107000"/>
              </a:lnSpc>
              <a:spcBef>
                <a:spcPts val="100"/>
              </a:spcBef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Ask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 researchers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how</a:t>
            </a:r>
            <a:r>
              <a:rPr sz="20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research</a:t>
            </a:r>
            <a:r>
              <a:rPr sz="20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has,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likely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 used.</a:t>
            </a:r>
            <a:endParaRPr sz="2000">
              <a:latin typeface="Calibri"/>
              <a:cs typeface="Calibri"/>
            </a:endParaRPr>
          </a:p>
          <a:p>
            <a:pPr marL="356870" marR="396875" indent="-344805">
              <a:lnSpc>
                <a:spcPct val="107000"/>
              </a:lnSpc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Ask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external</a:t>
            </a:r>
            <a:r>
              <a:rPr sz="20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partners</a:t>
            </a:r>
            <a:r>
              <a:rPr sz="20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how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research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has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been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used.</a:t>
            </a:r>
            <a:endParaRPr sz="2000">
              <a:latin typeface="Calibri"/>
              <a:cs typeface="Calibri"/>
            </a:endParaRPr>
          </a:p>
          <a:p>
            <a:pPr marL="356870" marR="5080" indent="-344805">
              <a:lnSpc>
                <a:spcPct val="107000"/>
              </a:lnSpc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Follow</a:t>
            </a:r>
            <a:r>
              <a:rPr sz="20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citation</a:t>
            </a:r>
            <a:r>
              <a:rPr sz="2000" b="1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paths;</a:t>
            </a:r>
            <a:r>
              <a:rPr sz="20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although</a:t>
            </a:r>
            <a:r>
              <a:rPr sz="2000" b="1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citations</a:t>
            </a:r>
            <a:r>
              <a:rPr sz="20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aren’t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impact,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they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can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show</a:t>
            </a:r>
            <a:r>
              <a:rPr sz="20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you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onward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path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towards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application.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useful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tool</a:t>
            </a:r>
            <a:r>
              <a:rPr sz="2000" b="1" spc="-50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is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Connected</a:t>
            </a:r>
            <a:r>
              <a:rPr sz="20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Papers</a:t>
            </a:r>
            <a:r>
              <a:rPr sz="2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|</a:t>
            </a:r>
            <a:r>
              <a:rPr sz="20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Find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sz="2000" b="1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explore</a:t>
            </a:r>
            <a:r>
              <a:rPr sz="2000" b="1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academic</a:t>
            </a:r>
            <a:r>
              <a:rPr sz="20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papers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70"/>
              </a:spcBef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Check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if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work</a:t>
            </a:r>
            <a:r>
              <a:rPr sz="2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20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cited</a:t>
            </a:r>
            <a:r>
              <a:rPr sz="20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policies.</a:t>
            </a:r>
            <a:endParaRPr sz="2000">
              <a:latin typeface="Calibri"/>
              <a:cs typeface="Calibri"/>
            </a:endParaRPr>
          </a:p>
          <a:p>
            <a:pPr marL="356870" marR="9525" indent="-344805">
              <a:lnSpc>
                <a:spcPct val="107000"/>
              </a:lnSpc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Check</a:t>
            </a:r>
            <a:r>
              <a:rPr sz="20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if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there</a:t>
            </a:r>
            <a:r>
              <a:rPr sz="2000" b="1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are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any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patents,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related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intellectual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property</a:t>
            </a:r>
            <a:r>
              <a:rPr sz="2000" b="1" spc="-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records</a:t>
            </a:r>
            <a:r>
              <a:rPr sz="2000" b="1" spc="-7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which</a:t>
            </a:r>
            <a:r>
              <a:rPr sz="2000" b="1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your</a:t>
            </a:r>
            <a:r>
              <a:rPr sz="20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research</a:t>
            </a:r>
            <a:r>
              <a:rPr sz="20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has</a:t>
            </a:r>
            <a:r>
              <a:rPr sz="20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influenced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65"/>
              </a:spcBef>
              <a:buAutoNum type="arabicParenR"/>
              <a:tabLst>
                <a:tab pos="356870" algn="l"/>
              </a:tabLst>
            </a:pP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Check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mentions</a:t>
            </a:r>
            <a:r>
              <a:rPr sz="20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libri"/>
                <a:cs typeface="Calibri"/>
              </a:rPr>
              <a:t>on</a:t>
            </a:r>
            <a:r>
              <a:rPr sz="20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media/social</a:t>
            </a:r>
            <a:r>
              <a:rPr sz="2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1530096"/>
            <a:ext cx="2325623" cy="362711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68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05"/>
              </a:spcBef>
            </a:pP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conclude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127" rIns="0" bIns="0" rtlCol="0">
            <a:spAutoFit/>
          </a:bodyPr>
          <a:lstStyle/>
          <a:p>
            <a:pPr marL="1778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Demonstrating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articulating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corroborating </a:t>
            </a:r>
            <a:r>
              <a:rPr sz="2400" dirty="0">
                <a:latin typeface="Calibri"/>
                <a:cs typeface="Calibri"/>
              </a:rPr>
              <a:t>real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world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1800"/>
              </a:spcBef>
            </a:pPr>
            <a:r>
              <a:rPr sz="2400" spc="-10" dirty="0">
                <a:latin typeface="Calibri"/>
                <a:cs typeface="Calibri"/>
              </a:rPr>
              <a:t>Quantitative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qualitative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several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pieces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combination</a:t>
            </a:r>
            <a:endParaRPr sz="2400">
              <a:latin typeface="Calibri"/>
              <a:cs typeface="Calibri"/>
            </a:endParaRPr>
          </a:p>
          <a:p>
            <a:pPr marL="17780" marR="284480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latin typeface="Calibri"/>
                <a:cs typeface="Calibri"/>
              </a:rPr>
              <a:t>Helpful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reference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evidence gathering</a:t>
            </a:r>
            <a:endParaRPr sz="24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1800"/>
              </a:spcBef>
            </a:pPr>
            <a:r>
              <a:rPr sz="2400" dirty="0">
                <a:latin typeface="Calibri"/>
                <a:cs typeface="Calibri"/>
              </a:rPr>
              <a:t>Lots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resources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precedents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sector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90"/>
              </a:spcBef>
            </a:pPr>
            <a:r>
              <a:rPr spc="-10" dirty="0"/>
              <a:t>Content</a:t>
            </a:r>
          </a:p>
          <a:p>
            <a:pPr marL="12700" marR="5080" indent="3810" algn="just">
              <a:lnSpc>
                <a:spcPct val="91700"/>
              </a:lnSpc>
              <a:spcBef>
                <a:spcPts val="990"/>
              </a:spcBef>
            </a:pPr>
            <a:r>
              <a:rPr b="0" dirty="0">
                <a:latin typeface="Arial MT"/>
                <a:cs typeface="Arial MT"/>
              </a:rPr>
              <a:t>This</a:t>
            </a:r>
            <a:r>
              <a:rPr b="0" spc="3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section</a:t>
            </a:r>
            <a:r>
              <a:rPr b="0" spc="3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focuses</a:t>
            </a:r>
            <a:r>
              <a:rPr b="0" spc="3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on</a:t>
            </a:r>
            <a:r>
              <a:rPr b="0" spc="3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developing</a:t>
            </a:r>
            <a:r>
              <a:rPr b="0" spc="3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an</a:t>
            </a:r>
            <a:r>
              <a:rPr b="0" spc="3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institutional</a:t>
            </a:r>
            <a:r>
              <a:rPr b="0" spc="3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32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strategy, </a:t>
            </a:r>
            <a:r>
              <a:rPr b="0" dirty="0">
                <a:latin typeface="Arial MT"/>
                <a:cs typeface="Arial MT"/>
              </a:rPr>
              <a:t>including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identifying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areas</a:t>
            </a:r>
            <a:r>
              <a:rPr b="0" spc="6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impact,</a:t>
            </a:r>
            <a:r>
              <a:rPr b="0" spc="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opportunities</a:t>
            </a:r>
            <a:r>
              <a:rPr b="0" spc="5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for</a:t>
            </a:r>
            <a:r>
              <a:rPr b="0" spc="25" dirty="0">
                <a:latin typeface="Arial MT"/>
                <a:cs typeface="Arial MT"/>
              </a:rPr>
              <a:t>  </a:t>
            </a:r>
            <a:r>
              <a:rPr b="0" spc="-10" dirty="0">
                <a:latin typeface="Arial MT"/>
                <a:cs typeface="Arial MT"/>
              </a:rPr>
              <a:t>knowledge </a:t>
            </a:r>
            <a:r>
              <a:rPr b="0" dirty="0">
                <a:latin typeface="Arial MT"/>
                <a:cs typeface="Arial MT"/>
              </a:rPr>
              <a:t>mobilization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and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implementation,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culture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change,</a:t>
            </a:r>
            <a:r>
              <a:rPr b="0" spc="25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embedding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spc="-50" dirty="0">
                <a:latin typeface="Arial MT"/>
                <a:cs typeface="Arial MT"/>
              </a:rPr>
              <a:t>a </a:t>
            </a:r>
            <a:r>
              <a:rPr b="0" dirty="0">
                <a:latin typeface="Arial MT"/>
                <a:cs typeface="Arial MT"/>
              </a:rPr>
              <a:t>healthy  institutional</a:t>
            </a:r>
            <a:r>
              <a:rPr b="0" spc="1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culture,</a:t>
            </a:r>
            <a:r>
              <a:rPr b="0" spc="2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and</a:t>
            </a:r>
            <a:r>
              <a:rPr b="0" spc="2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reflecting</a:t>
            </a:r>
            <a:r>
              <a:rPr b="0" spc="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contextual</a:t>
            </a:r>
            <a:r>
              <a:rPr b="0" spc="3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barriers</a:t>
            </a:r>
            <a:r>
              <a:rPr b="0" spc="25" dirty="0">
                <a:latin typeface="Arial MT"/>
                <a:cs typeface="Arial MT"/>
              </a:rPr>
              <a:t>  </a:t>
            </a:r>
            <a:r>
              <a:rPr b="0" spc="-25" dirty="0">
                <a:latin typeface="Arial MT"/>
                <a:cs typeface="Arial MT"/>
              </a:rPr>
              <a:t>and </a:t>
            </a:r>
            <a:r>
              <a:rPr b="0" spc="-10" dirty="0">
                <a:latin typeface="Arial MT"/>
                <a:cs typeface="Arial MT"/>
              </a:rPr>
              <a:t>facilitators.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Learning</a:t>
            </a:r>
            <a:r>
              <a:rPr spc="-75" dirty="0"/>
              <a:t> </a:t>
            </a:r>
            <a:r>
              <a:rPr spc="-10" dirty="0"/>
              <a:t>outcomes</a:t>
            </a:r>
          </a:p>
          <a:p>
            <a:pPr marL="361315" indent="-344170">
              <a:lnSpc>
                <a:spcPct val="100000"/>
              </a:lnSpc>
              <a:spcBef>
                <a:spcPts val="800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understand</a:t>
            </a:r>
            <a:r>
              <a:rPr b="0" spc="-9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the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need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for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</a:t>
            </a:r>
          </a:p>
          <a:p>
            <a:pPr marL="361315" indent="-344170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identify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the</a:t>
            </a:r>
            <a:r>
              <a:rPr b="0" spc="-10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aspects</a:t>
            </a:r>
            <a:r>
              <a:rPr b="0" spc="-10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7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healthy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culture</a:t>
            </a:r>
          </a:p>
          <a:p>
            <a:pPr marL="361315" indent="-344170">
              <a:lnSpc>
                <a:spcPct val="100000"/>
              </a:lnSpc>
              <a:spcBef>
                <a:spcPts val="790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be</a:t>
            </a:r>
            <a:r>
              <a:rPr b="0" spc="-114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able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to</a:t>
            </a:r>
            <a:r>
              <a:rPr b="0" spc="-1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identify</a:t>
            </a:r>
            <a:r>
              <a:rPr b="0" spc="-9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culture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change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challenges/opportunities</a:t>
            </a:r>
          </a:p>
          <a:p>
            <a:pPr marL="361315" indent="-344170">
              <a:lnSpc>
                <a:spcPct val="100000"/>
              </a:lnSpc>
              <a:spcBef>
                <a:spcPts val="795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be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able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to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construct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an</a:t>
            </a:r>
            <a:r>
              <a:rPr b="0" spc="-5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8994" y="265728"/>
            <a:ext cx="629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IV-</a:t>
            </a:r>
            <a:r>
              <a:rPr sz="3600" spc="-10" dirty="0"/>
              <a:t>Developing</a:t>
            </a:r>
            <a:r>
              <a:rPr sz="3600" spc="-125" dirty="0"/>
              <a:t> </a:t>
            </a:r>
            <a:r>
              <a:rPr sz="3600" dirty="0"/>
              <a:t>an</a:t>
            </a:r>
            <a:r>
              <a:rPr sz="3600" spc="-45" dirty="0"/>
              <a:t> </a:t>
            </a:r>
            <a:r>
              <a:rPr sz="3600" dirty="0"/>
              <a:t>impact</a:t>
            </a:r>
            <a:r>
              <a:rPr sz="3600" spc="-100" dirty="0"/>
              <a:t> </a:t>
            </a:r>
            <a:r>
              <a:rPr sz="3600" spc="-10" dirty="0"/>
              <a:t>strategy</a:t>
            </a:r>
            <a:endParaRPr sz="3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90"/>
              </a:spcBef>
            </a:pPr>
            <a:r>
              <a:rPr spc="-10" dirty="0"/>
              <a:t>Content</a:t>
            </a:r>
          </a:p>
          <a:p>
            <a:pPr marL="12700" marR="5080" indent="3810" algn="just">
              <a:lnSpc>
                <a:spcPct val="91700"/>
              </a:lnSpc>
              <a:spcBef>
                <a:spcPts val="990"/>
              </a:spcBef>
            </a:pPr>
            <a:r>
              <a:rPr b="0" dirty="0">
                <a:latin typeface="Arial MT"/>
                <a:cs typeface="Arial MT"/>
              </a:rPr>
              <a:t>This</a:t>
            </a:r>
            <a:r>
              <a:rPr b="0" spc="3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section</a:t>
            </a:r>
            <a:r>
              <a:rPr b="0" spc="3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focuses</a:t>
            </a:r>
            <a:r>
              <a:rPr b="0" spc="3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on</a:t>
            </a:r>
            <a:r>
              <a:rPr b="0" spc="3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developing</a:t>
            </a:r>
            <a:r>
              <a:rPr b="0" spc="3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an</a:t>
            </a:r>
            <a:r>
              <a:rPr b="0" spc="3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institutional</a:t>
            </a:r>
            <a:r>
              <a:rPr b="0" spc="3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32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strategy, </a:t>
            </a:r>
            <a:r>
              <a:rPr b="0" dirty="0">
                <a:latin typeface="Arial MT"/>
                <a:cs typeface="Arial MT"/>
              </a:rPr>
              <a:t>including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identifying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areas</a:t>
            </a:r>
            <a:r>
              <a:rPr b="0" spc="6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impact,</a:t>
            </a:r>
            <a:r>
              <a:rPr b="0" spc="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opportunities</a:t>
            </a:r>
            <a:r>
              <a:rPr b="0" spc="5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for</a:t>
            </a:r>
            <a:r>
              <a:rPr b="0" spc="25" dirty="0">
                <a:latin typeface="Arial MT"/>
                <a:cs typeface="Arial MT"/>
              </a:rPr>
              <a:t>  </a:t>
            </a:r>
            <a:r>
              <a:rPr b="0" spc="-10" dirty="0">
                <a:latin typeface="Arial MT"/>
                <a:cs typeface="Arial MT"/>
              </a:rPr>
              <a:t>knowledge </a:t>
            </a:r>
            <a:r>
              <a:rPr b="0" dirty="0">
                <a:latin typeface="Arial MT"/>
                <a:cs typeface="Arial MT"/>
              </a:rPr>
              <a:t>mobilization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and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implementation,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culture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change,</a:t>
            </a:r>
            <a:r>
              <a:rPr b="0" spc="25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embedding</a:t>
            </a:r>
            <a:r>
              <a:rPr b="0" spc="235" dirty="0">
                <a:latin typeface="Arial MT"/>
                <a:cs typeface="Arial MT"/>
              </a:rPr>
              <a:t>  </a:t>
            </a:r>
            <a:r>
              <a:rPr b="0" spc="-50" dirty="0">
                <a:latin typeface="Arial MT"/>
                <a:cs typeface="Arial MT"/>
              </a:rPr>
              <a:t>a </a:t>
            </a:r>
            <a:r>
              <a:rPr b="0" dirty="0">
                <a:latin typeface="Arial MT"/>
                <a:cs typeface="Arial MT"/>
              </a:rPr>
              <a:t>healthy  institutional</a:t>
            </a:r>
            <a:r>
              <a:rPr b="0" spc="1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culture,</a:t>
            </a:r>
            <a:r>
              <a:rPr b="0" spc="2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and</a:t>
            </a:r>
            <a:r>
              <a:rPr b="0" spc="2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reflecting</a:t>
            </a:r>
            <a:r>
              <a:rPr b="0" spc="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contextual</a:t>
            </a:r>
            <a:r>
              <a:rPr b="0" spc="3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barriers</a:t>
            </a:r>
            <a:r>
              <a:rPr b="0" spc="25" dirty="0">
                <a:latin typeface="Arial MT"/>
                <a:cs typeface="Arial MT"/>
              </a:rPr>
              <a:t>  </a:t>
            </a:r>
            <a:r>
              <a:rPr b="0" spc="-25" dirty="0">
                <a:latin typeface="Arial MT"/>
                <a:cs typeface="Arial MT"/>
              </a:rPr>
              <a:t>and </a:t>
            </a:r>
            <a:r>
              <a:rPr b="0" spc="-10" dirty="0">
                <a:latin typeface="Arial MT"/>
                <a:cs typeface="Arial MT"/>
              </a:rPr>
              <a:t>facilitators.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Learning</a:t>
            </a:r>
            <a:r>
              <a:rPr spc="-75" dirty="0"/>
              <a:t> </a:t>
            </a:r>
            <a:r>
              <a:rPr spc="-10" dirty="0"/>
              <a:t>outcomes</a:t>
            </a:r>
          </a:p>
          <a:p>
            <a:pPr marL="361315" indent="-344170">
              <a:lnSpc>
                <a:spcPct val="100000"/>
              </a:lnSpc>
              <a:spcBef>
                <a:spcPts val="800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understand</a:t>
            </a:r>
            <a:r>
              <a:rPr b="0" spc="-9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the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need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for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4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</a:t>
            </a:r>
          </a:p>
          <a:p>
            <a:pPr marL="361315" indent="-344170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identify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the</a:t>
            </a:r>
            <a:r>
              <a:rPr b="0" spc="-10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aspects</a:t>
            </a:r>
            <a:r>
              <a:rPr b="0" spc="-10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7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healthy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culture</a:t>
            </a:r>
          </a:p>
          <a:p>
            <a:pPr marL="361315" indent="-344170">
              <a:lnSpc>
                <a:spcPct val="100000"/>
              </a:lnSpc>
              <a:spcBef>
                <a:spcPts val="790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be</a:t>
            </a:r>
            <a:r>
              <a:rPr b="0" spc="-114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able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to</a:t>
            </a:r>
            <a:r>
              <a:rPr b="0" spc="-1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identify</a:t>
            </a:r>
            <a:r>
              <a:rPr b="0" spc="-9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culture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change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challenges/opportunities</a:t>
            </a:r>
          </a:p>
          <a:p>
            <a:pPr marL="361315" indent="-344170">
              <a:lnSpc>
                <a:spcPct val="100000"/>
              </a:lnSpc>
              <a:spcBef>
                <a:spcPts val="795"/>
              </a:spcBef>
              <a:buFont typeface="Symbol"/>
              <a:buChar char=""/>
              <a:tabLst>
                <a:tab pos="361315" algn="l"/>
              </a:tabLst>
            </a:pPr>
            <a:r>
              <a:rPr b="0" spc="-105" dirty="0">
                <a:latin typeface="Arial MT"/>
                <a:cs typeface="Arial MT"/>
              </a:rPr>
              <a:t>To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be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able</a:t>
            </a:r>
            <a:r>
              <a:rPr b="0" spc="-3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to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construct</a:t>
            </a:r>
            <a:r>
              <a:rPr b="0" spc="-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an</a:t>
            </a:r>
            <a:r>
              <a:rPr b="0" spc="-5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impact</a:t>
            </a:r>
            <a:r>
              <a:rPr b="0" spc="-9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strategy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1091" y="265728"/>
            <a:ext cx="5768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Developing</a:t>
            </a:r>
            <a:r>
              <a:rPr sz="3600" spc="-95" dirty="0"/>
              <a:t> </a:t>
            </a:r>
            <a:r>
              <a:rPr sz="3600" dirty="0"/>
              <a:t>an</a:t>
            </a:r>
            <a:r>
              <a:rPr sz="3600" spc="-35" dirty="0"/>
              <a:t> </a:t>
            </a:r>
            <a:r>
              <a:rPr sz="3600" dirty="0"/>
              <a:t>impact</a:t>
            </a:r>
            <a:r>
              <a:rPr sz="3600" spc="-90" dirty="0"/>
              <a:t> </a:t>
            </a:r>
            <a:r>
              <a:rPr sz="3600" spc="-10" dirty="0"/>
              <a:t>strategy</a:t>
            </a:r>
            <a:endParaRPr sz="36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993" y="1927565"/>
            <a:ext cx="6577330" cy="28022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-8255" algn="ctr">
              <a:lnSpc>
                <a:spcPts val="4100"/>
              </a:lnSpc>
              <a:spcBef>
                <a:spcPts val="610"/>
              </a:spcBef>
            </a:pPr>
            <a:r>
              <a:rPr sz="3800" spc="-109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3800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800" spc="3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3800" spc="-1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60" dirty="0">
                <a:solidFill>
                  <a:srgbClr val="001F5F"/>
                </a:solidFill>
                <a:latin typeface="Times New Roman"/>
                <a:cs typeface="Times New Roman"/>
              </a:rPr>
              <a:t>strategy</a:t>
            </a:r>
            <a:r>
              <a:rPr sz="3800" spc="-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5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3800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10" dirty="0">
                <a:solidFill>
                  <a:srgbClr val="001F5F"/>
                </a:solidFill>
                <a:latin typeface="Times New Roman"/>
                <a:cs typeface="Times New Roman"/>
              </a:rPr>
              <a:t>your</a:t>
            </a:r>
            <a:r>
              <a:rPr sz="3800" spc="-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10" dirty="0">
                <a:solidFill>
                  <a:srgbClr val="001F5F"/>
                </a:solidFill>
                <a:latin typeface="Times New Roman"/>
                <a:cs typeface="Times New Roman"/>
              </a:rPr>
              <a:t>declared </a:t>
            </a:r>
            <a:r>
              <a:rPr sz="3800" dirty="0">
                <a:solidFill>
                  <a:srgbClr val="001F5F"/>
                </a:solidFill>
                <a:latin typeface="Times New Roman"/>
                <a:cs typeface="Times New Roman"/>
              </a:rPr>
              <a:t>commitment</a:t>
            </a:r>
            <a:r>
              <a:rPr sz="38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6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38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5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3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001F5F"/>
                </a:solidFill>
                <a:latin typeface="Times New Roman"/>
                <a:cs typeface="Times New Roman"/>
              </a:rPr>
              <a:t>importance</a:t>
            </a:r>
            <a:r>
              <a:rPr sz="3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3800" spc="-80" dirty="0">
                <a:solidFill>
                  <a:srgbClr val="001F5F"/>
                </a:solidFill>
                <a:latin typeface="Times New Roman"/>
                <a:cs typeface="Times New Roman"/>
              </a:rPr>
              <a:t>driving</a:t>
            </a:r>
            <a:r>
              <a:rPr sz="3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65" dirty="0">
                <a:solidFill>
                  <a:srgbClr val="001F5F"/>
                </a:solidFill>
                <a:latin typeface="Times New Roman"/>
                <a:cs typeface="Times New Roman"/>
              </a:rPr>
              <a:t>real</a:t>
            </a:r>
            <a:r>
              <a:rPr sz="3800" spc="-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001F5F"/>
                </a:solidFill>
                <a:latin typeface="Times New Roman"/>
                <a:cs typeface="Times New Roman"/>
              </a:rPr>
              <a:t>world</a:t>
            </a:r>
            <a:r>
              <a:rPr sz="3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001F5F"/>
                </a:solidFill>
                <a:latin typeface="Times New Roman"/>
                <a:cs typeface="Times New Roman"/>
              </a:rPr>
              <a:t>change</a:t>
            </a:r>
            <a:r>
              <a:rPr sz="3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800" spc="-10" dirty="0">
                <a:solidFill>
                  <a:srgbClr val="001F5F"/>
                </a:solidFill>
                <a:latin typeface="Times New Roman"/>
                <a:cs typeface="Times New Roman"/>
              </a:rPr>
              <a:t>through research</a:t>
            </a:r>
            <a:endParaRPr sz="3800">
              <a:latin typeface="Times New Roman"/>
              <a:cs typeface="Times New Roman"/>
            </a:endParaRPr>
          </a:p>
          <a:p>
            <a:pPr marL="603885" algn="ctr">
              <a:lnSpc>
                <a:spcPct val="100000"/>
              </a:lnSpc>
              <a:spcBef>
                <a:spcPts val="1830"/>
              </a:spcBef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(and</a:t>
            </a:r>
            <a:r>
              <a:rPr sz="2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15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600" spc="5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600" spc="7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spc="3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600" spc="7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spc="-540" dirty="0">
                <a:solidFill>
                  <a:srgbClr val="001F5F"/>
                </a:solidFill>
                <a:latin typeface="Times New Roman"/>
                <a:cs typeface="Times New Roman"/>
              </a:rPr>
              <a:t>’</a:t>
            </a:r>
            <a:r>
              <a:rPr sz="2600" spc="1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sz="2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single</a:t>
            </a:r>
            <a:r>
              <a:rPr sz="26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way</a:t>
            </a:r>
            <a:r>
              <a:rPr sz="2600" spc="-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do</a:t>
            </a:r>
            <a:r>
              <a:rPr sz="2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1F5F"/>
                </a:solidFill>
                <a:latin typeface="Times New Roman"/>
                <a:cs typeface="Times New Roman"/>
              </a:rPr>
              <a:t>it)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9504" y="5416296"/>
            <a:ext cx="3362325" cy="0"/>
          </a:xfrm>
          <a:custGeom>
            <a:avLst/>
            <a:gdLst/>
            <a:ahLst/>
            <a:cxnLst/>
            <a:rect l="l" t="t" r="r" b="b"/>
            <a:pathLst>
              <a:path w="3362325">
                <a:moveTo>
                  <a:pt x="0" y="0"/>
                </a:moveTo>
                <a:lnTo>
                  <a:pt x="3361944" y="0"/>
                </a:lnTo>
              </a:path>
            </a:pathLst>
          </a:custGeom>
          <a:ln w="30480">
            <a:solidFill>
              <a:srgbClr val="EC7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656" rIns="0" bIns="0" rtlCol="0">
            <a:spAutoFit/>
          </a:bodyPr>
          <a:lstStyle/>
          <a:p>
            <a:pPr marL="165163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Developing</a:t>
            </a:r>
            <a:r>
              <a:rPr sz="3600" spc="-95" dirty="0"/>
              <a:t> </a:t>
            </a:r>
            <a:r>
              <a:rPr sz="3600" dirty="0"/>
              <a:t>an</a:t>
            </a:r>
            <a:r>
              <a:rPr sz="3600" spc="-35" dirty="0"/>
              <a:t> </a:t>
            </a:r>
            <a:r>
              <a:rPr sz="3600" dirty="0"/>
              <a:t>impact</a:t>
            </a:r>
            <a:r>
              <a:rPr sz="3600" spc="-90" dirty="0"/>
              <a:t> </a:t>
            </a:r>
            <a:r>
              <a:rPr sz="3600" spc="-10" dirty="0"/>
              <a:t>strategy</a:t>
            </a:r>
            <a:endParaRPr sz="3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76200"/>
            <a:ext cx="8619743" cy="64648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9958" y="432305"/>
            <a:ext cx="7322820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595" dirty="0">
                <a:solidFill>
                  <a:srgbClr val="002C5D"/>
                </a:solidFill>
                <a:latin typeface="Times New Roman"/>
                <a:cs typeface="Times New Roman"/>
              </a:rPr>
              <a:t>B</a:t>
            </a:r>
            <a:r>
              <a:rPr sz="4150" spc="-165" dirty="0">
                <a:solidFill>
                  <a:srgbClr val="002C5D"/>
                </a:solidFill>
                <a:latin typeface="Times New Roman"/>
                <a:cs typeface="Times New Roman"/>
              </a:rPr>
              <a:t>a</a:t>
            </a:r>
            <a:r>
              <a:rPr sz="4150" spc="-6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4150" spc="-250" dirty="0">
                <a:solidFill>
                  <a:srgbClr val="002C5D"/>
                </a:solidFill>
                <a:latin typeface="Times New Roman"/>
                <a:cs typeface="Times New Roman"/>
              </a:rPr>
              <a:t>i</a:t>
            </a:r>
            <a:r>
              <a:rPr sz="4150" spc="-5" dirty="0">
                <a:solidFill>
                  <a:srgbClr val="002C5D"/>
                </a:solidFill>
                <a:latin typeface="Times New Roman"/>
                <a:cs typeface="Times New Roman"/>
              </a:rPr>
              <a:t>c</a:t>
            </a:r>
            <a:r>
              <a:rPr sz="4150" spc="-2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150" spc="-75" dirty="0">
                <a:solidFill>
                  <a:srgbClr val="002C5D"/>
                </a:solidFill>
                <a:latin typeface="Times New Roman"/>
                <a:cs typeface="Times New Roman"/>
              </a:rPr>
              <a:t>content</a:t>
            </a:r>
            <a:r>
              <a:rPr sz="4150" spc="-2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150" dirty="0">
                <a:solidFill>
                  <a:srgbClr val="002C5D"/>
                </a:solidFill>
                <a:latin typeface="Times New Roman"/>
                <a:cs typeface="Times New Roman"/>
              </a:rPr>
              <a:t>of</a:t>
            </a:r>
            <a:r>
              <a:rPr sz="4150" spc="-34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150" spc="-100" dirty="0">
                <a:solidFill>
                  <a:srgbClr val="002C5D"/>
                </a:solidFill>
                <a:latin typeface="Times New Roman"/>
                <a:cs typeface="Times New Roman"/>
              </a:rPr>
              <a:t>an</a:t>
            </a:r>
            <a:r>
              <a:rPr sz="4150" spc="-25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150" spc="-175" dirty="0">
                <a:solidFill>
                  <a:srgbClr val="002C5D"/>
                </a:solidFill>
                <a:latin typeface="Times New Roman"/>
                <a:cs typeface="Times New Roman"/>
              </a:rPr>
              <a:t>impact</a:t>
            </a:r>
            <a:r>
              <a:rPr sz="4150" spc="-19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150" spc="-95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4150" spc="10" dirty="0">
                <a:solidFill>
                  <a:srgbClr val="002C5D"/>
                </a:solidFill>
                <a:latin typeface="Times New Roman"/>
                <a:cs typeface="Times New Roman"/>
              </a:rPr>
              <a:t>t</a:t>
            </a:r>
            <a:r>
              <a:rPr sz="4150" spc="-490" dirty="0">
                <a:solidFill>
                  <a:srgbClr val="002C5D"/>
                </a:solidFill>
                <a:latin typeface="Times New Roman"/>
                <a:cs typeface="Times New Roman"/>
              </a:rPr>
              <a:t>r</a:t>
            </a:r>
            <a:r>
              <a:rPr sz="4150" spc="-170" dirty="0">
                <a:solidFill>
                  <a:srgbClr val="002C5D"/>
                </a:solidFill>
                <a:latin typeface="Times New Roman"/>
                <a:cs typeface="Times New Roman"/>
              </a:rPr>
              <a:t>a</a:t>
            </a:r>
            <a:r>
              <a:rPr sz="4150" spc="-10" dirty="0">
                <a:solidFill>
                  <a:srgbClr val="002C5D"/>
                </a:solidFill>
                <a:latin typeface="Times New Roman"/>
                <a:cs typeface="Times New Roman"/>
              </a:rPr>
              <a:t>t</a:t>
            </a:r>
            <a:r>
              <a:rPr sz="4150" spc="229" dirty="0">
                <a:solidFill>
                  <a:srgbClr val="002C5D"/>
                </a:solidFill>
                <a:latin typeface="Times New Roman"/>
                <a:cs typeface="Times New Roman"/>
              </a:rPr>
              <a:t>e</a:t>
            </a:r>
            <a:r>
              <a:rPr sz="4150" spc="-125" dirty="0">
                <a:solidFill>
                  <a:srgbClr val="002C5D"/>
                </a:solidFill>
                <a:latin typeface="Times New Roman"/>
                <a:cs typeface="Times New Roman"/>
              </a:rPr>
              <a:t>g</a:t>
            </a:r>
            <a:r>
              <a:rPr sz="4150" spc="35" dirty="0">
                <a:solidFill>
                  <a:srgbClr val="002C5D"/>
                </a:solidFill>
                <a:latin typeface="Times New Roman"/>
                <a:cs typeface="Times New Roman"/>
              </a:rPr>
              <a:t>y</a:t>
            </a:r>
            <a:endParaRPr sz="41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04" y="1310652"/>
            <a:ext cx="2563355" cy="15392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3755" y="1376522"/>
            <a:ext cx="2240915" cy="906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5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245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5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spc="40" dirty="0">
                <a:solidFill>
                  <a:srgbClr val="FFFFFF"/>
                </a:solidFill>
                <a:latin typeface="Times New Roman"/>
                <a:cs typeface="Times New Roman"/>
              </a:rPr>
              <a:t>strategy</a:t>
            </a:r>
            <a:endParaRPr sz="2450">
              <a:latin typeface="Times New Roman"/>
              <a:cs typeface="Times New Roman"/>
            </a:endParaRPr>
          </a:p>
          <a:p>
            <a:pPr marL="161925" marR="99060" indent="-75565" algn="ctr">
              <a:lnSpc>
                <a:spcPts val="1390"/>
              </a:lnSpc>
              <a:spcBef>
                <a:spcPts val="123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impact,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doesn’t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relate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8804" y="1310652"/>
            <a:ext cx="2566403" cy="15392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83429" y="1386233"/>
            <a:ext cx="2359025" cy="1123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Mission</a:t>
            </a:r>
            <a:r>
              <a:rPr sz="2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vision</a:t>
            </a:r>
            <a:endParaRPr sz="2600">
              <a:latin typeface="Times New Roman"/>
              <a:cs typeface="Times New Roman"/>
            </a:endParaRPr>
          </a:p>
          <a:p>
            <a:pPr marL="347345" marR="121285" indent="-240665">
              <a:lnSpc>
                <a:spcPts val="1420"/>
              </a:lnSpc>
              <a:spcBef>
                <a:spcPts val="1295"/>
              </a:spcBef>
            </a:pP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goal,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you’ll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recognised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Calibri"/>
                <a:cs typeface="Calibri"/>
              </a:rPr>
              <a:t>for,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you’ll</a:t>
            </a:r>
            <a:endParaRPr sz="1300">
              <a:latin typeface="Calibri"/>
              <a:cs typeface="Calibri"/>
            </a:endParaRPr>
          </a:p>
          <a:p>
            <a:pPr marL="999490">
              <a:lnSpc>
                <a:spcPts val="1365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1240" y="1310652"/>
            <a:ext cx="2563355" cy="15392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31730" y="1386233"/>
            <a:ext cx="2287905" cy="946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14"/>
              </a:spcBef>
            </a:pPr>
            <a:r>
              <a:rPr sz="2600" spc="-68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600" spc="2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spc="5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  <a:p>
            <a:pPr marL="658495" marR="5080" indent="-646430">
              <a:lnSpc>
                <a:spcPts val="1420"/>
              </a:lnSpc>
              <a:spcBef>
                <a:spcPts val="12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ethical,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3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principles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404" y="3105911"/>
            <a:ext cx="2563355" cy="15392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3440" y="3180689"/>
            <a:ext cx="2316480" cy="946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14"/>
              </a:spcBef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(Approach)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1535"/>
              </a:lnSpc>
              <a:spcBef>
                <a:spcPts val="103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stance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wish</a:t>
            </a:r>
            <a:r>
              <a:rPr sz="1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endParaRPr sz="1300">
              <a:latin typeface="Calibri"/>
              <a:cs typeface="Calibri"/>
            </a:endParaRPr>
          </a:p>
          <a:p>
            <a:pPr marL="537210">
              <a:lnSpc>
                <a:spcPts val="1535"/>
              </a:lnSpc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88804" y="3105911"/>
            <a:ext cx="2566403" cy="15392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10907" y="3451274"/>
            <a:ext cx="2115820" cy="793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371475">
              <a:lnSpc>
                <a:spcPts val="2900"/>
              </a:lnSpc>
              <a:spcBef>
                <a:spcPts val="39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Roles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1240" y="3105911"/>
            <a:ext cx="2563355" cy="15392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76702" y="3451274"/>
            <a:ext cx="1435735" cy="793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97155">
              <a:lnSpc>
                <a:spcPts val="2900"/>
              </a:lnSpc>
              <a:spcBef>
                <a:spcPts val="395"/>
              </a:spcBef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Strategic </a:t>
            </a:r>
            <a:r>
              <a:rPr sz="2600" spc="35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88804" y="4901184"/>
            <a:ext cx="2566403" cy="153923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96985" y="5245732"/>
            <a:ext cx="1751964" cy="7931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6870" marR="5080" indent="-344805">
              <a:lnSpc>
                <a:spcPts val="2900"/>
              </a:lnSpc>
              <a:spcBef>
                <a:spcPts val="395"/>
              </a:spcBef>
            </a:pPr>
            <a:r>
              <a:rPr sz="2600" spc="75" dirty="0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195071"/>
              <a:ext cx="8619743" cy="64648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63" y="719327"/>
              <a:ext cx="2508135" cy="1904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3842" y="761654"/>
            <a:ext cx="15417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0" dirty="0">
                <a:latin typeface="Times New Roman"/>
                <a:cs typeface="Times New Roman"/>
              </a:rPr>
              <a:t>Scope</a:t>
            </a:r>
            <a:r>
              <a:rPr sz="1650" b="0" spc="130" dirty="0">
                <a:latin typeface="Times New Roman"/>
                <a:cs typeface="Times New Roman"/>
              </a:rPr>
              <a:t> </a:t>
            </a:r>
            <a:r>
              <a:rPr sz="1650" b="0" dirty="0">
                <a:latin typeface="Times New Roman"/>
                <a:cs typeface="Times New Roman"/>
              </a:rPr>
              <a:t>of</a:t>
            </a:r>
            <a:r>
              <a:rPr sz="1650" b="0" spc="-60" dirty="0">
                <a:latin typeface="Times New Roman"/>
                <a:cs typeface="Times New Roman"/>
              </a:rPr>
              <a:t> </a:t>
            </a:r>
            <a:r>
              <a:rPr sz="1650" b="0" spc="-10" dirty="0">
                <a:latin typeface="Times New Roman"/>
                <a:cs typeface="Times New Roman"/>
              </a:rPr>
              <a:t>strategy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506" y="1106078"/>
            <a:ext cx="2318385" cy="112014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45415" marR="5080" indent="-133350">
              <a:lnSpc>
                <a:spcPct val="96300"/>
              </a:lnSpc>
              <a:spcBef>
                <a:spcPts val="15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line with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definitions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impact,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defines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provable</a:t>
            </a:r>
            <a:r>
              <a:rPr sz="11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effects</a:t>
            </a:r>
            <a:r>
              <a:rPr sz="11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(benefits)</a:t>
            </a:r>
            <a:r>
              <a:rPr sz="11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effects</a:t>
            </a:r>
            <a:r>
              <a:rPr sz="11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288925" marR="148590" algn="ctr">
              <a:lnSpc>
                <a:spcPts val="1180"/>
              </a:lnSpc>
              <a:spcBef>
                <a:spcPts val="15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11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1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1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‘real</a:t>
            </a:r>
            <a:r>
              <a:rPr sz="11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world’.</a:t>
            </a:r>
            <a:r>
              <a:rPr sz="11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specifically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focuses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100">
              <a:latin typeface="Calibri"/>
              <a:cs typeface="Calibri"/>
            </a:endParaRPr>
          </a:p>
          <a:p>
            <a:pPr marL="147955" marR="9525" algn="ctr">
              <a:lnSpc>
                <a:spcPts val="12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arising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research,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rather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1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wider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institutional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6703" y="719327"/>
            <a:ext cx="2507983" cy="1904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23337" y="647246"/>
            <a:ext cx="2329815" cy="15087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5"/>
              </a:spcBef>
            </a:pP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Mission</a:t>
            </a:r>
            <a:r>
              <a:rPr sz="165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16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imes New Roman"/>
                <a:cs typeface="Times New Roman"/>
              </a:rPr>
              <a:t>vision</a:t>
            </a:r>
            <a:endParaRPr sz="1650">
              <a:latin typeface="Times New Roman"/>
              <a:cs typeface="Times New Roman"/>
            </a:endParaRPr>
          </a:p>
          <a:p>
            <a:pPr marL="277495" marR="105410" indent="-165100">
              <a:lnSpc>
                <a:spcPts val="1300"/>
              </a:lnSpc>
              <a:spcBef>
                <a:spcPts val="81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Our mission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institution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200">
              <a:latin typeface="Calibri"/>
              <a:cs typeface="Calibri"/>
            </a:endParaRPr>
          </a:p>
          <a:p>
            <a:pPr marL="179705">
              <a:lnSpc>
                <a:spcPts val="12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policy,</a:t>
            </a:r>
            <a:endParaRPr sz="1200">
              <a:latin typeface="Calibri"/>
              <a:cs typeface="Calibri"/>
            </a:endParaRPr>
          </a:p>
          <a:p>
            <a:pPr marL="570230">
              <a:lnSpc>
                <a:spcPts val="137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practice,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people.</a:t>
            </a:r>
            <a:endParaRPr sz="1200">
              <a:latin typeface="Calibri"/>
              <a:cs typeface="Calibri"/>
            </a:endParaRPr>
          </a:p>
          <a:p>
            <a:pPr marL="448309" marR="5080" indent="-436245">
              <a:lnSpc>
                <a:spcPts val="1300"/>
              </a:lnSpc>
              <a:spcBef>
                <a:spcPts val="229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economically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stable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culturally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rich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8191" y="719327"/>
            <a:ext cx="2507780" cy="1904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48647" y="638832"/>
            <a:ext cx="2207260" cy="118808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70"/>
              </a:spcBef>
            </a:pPr>
            <a:r>
              <a:rPr sz="1650" spc="-434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650" spc="1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50" spc="-4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50" spc="1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50" spc="1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50" spc="4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650">
              <a:latin typeface="Times New Roman"/>
              <a:cs typeface="Times New Roman"/>
            </a:endParaRPr>
          </a:p>
          <a:p>
            <a:pPr marL="109855" marR="5080" indent="-97790">
              <a:lnSpc>
                <a:spcPct val="93900"/>
              </a:lnSpc>
              <a:spcBef>
                <a:spcPts val="79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people,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communities and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organisations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research,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we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should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229" y="2877312"/>
            <a:ext cx="2507538" cy="15026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14024" y="2802737"/>
            <a:ext cx="2230120" cy="15208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1005"/>
              </a:spcBef>
            </a:pPr>
            <a:r>
              <a:rPr sz="1650" spc="-10" dirty="0">
                <a:solidFill>
                  <a:srgbClr val="FFFFFF"/>
                </a:solidFill>
                <a:latin typeface="Times New Roman"/>
                <a:cs typeface="Times New Roman"/>
              </a:rPr>
              <a:t>(Approach)</a:t>
            </a:r>
            <a:endParaRPr sz="1650">
              <a:latin typeface="Times New Roman"/>
              <a:cs typeface="Times New Roman"/>
            </a:endParaRPr>
          </a:p>
          <a:p>
            <a:pPr marL="143510" marR="19050" indent="-55244">
              <a:lnSpc>
                <a:spcPts val="1300"/>
              </a:lnSpc>
              <a:spcBef>
                <a:spcPts val="81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recognise,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by,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sz="1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endParaRPr sz="1200">
              <a:latin typeface="Calibri"/>
              <a:cs typeface="Calibri"/>
            </a:endParaRPr>
          </a:p>
          <a:p>
            <a:pPr marL="899160">
              <a:lnSpc>
                <a:spcPts val="127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agendas.</a:t>
            </a:r>
            <a:endParaRPr sz="1200">
              <a:latin typeface="Calibri"/>
              <a:cs typeface="Calibri"/>
            </a:endParaRPr>
          </a:p>
          <a:p>
            <a:pPr marL="247015" marR="5080" indent="-234950">
              <a:lnSpc>
                <a:spcPts val="1300"/>
              </a:lnSpc>
              <a:spcBef>
                <a:spcPts val="32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celebrates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varied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skills and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expertise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859790">
              <a:lnSpc>
                <a:spcPts val="127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6703" y="2877312"/>
            <a:ext cx="2507374" cy="15026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67851" y="3037919"/>
            <a:ext cx="2262505" cy="8102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Roles</a:t>
            </a:r>
            <a:r>
              <a:rPr sz="165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5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endParaRPr sz="1650">
              <a:latin typeface="Times New Roman"/>
              <a:cs typeface="Times New Roman"/>
            </a:endParaRPr>
          </a:p>
          <a:p>
            <a:pPr marL="2540" algn="ctr">
              <a:lnSpc>
                <a:spcPts val="1535"/>
              </a:lnSpc>
              <a:spcBef>
                <a:spcPts val="50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overseen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300">
              <a:latin typeface="Calibri"/>
              <a:cs typeface="Calibri"/>
            </a:endParaRPr>
          </a:p>
          <a:p>
            <a:pPr marL="6985" algn="ctr">
              <a:lnSpc>
                <a:spcPts val="1535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&lt;ROLE&gt;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09195" y="2877312"/>
            <a:ext cx="2507499" cy="15026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05221" y="2925390"/>
            <a:ext cx="2313305" cy="13258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85"/>
              </a:spcBef>
            </a:pP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Strategic</a:t>
            </a:r>
            <a:r>
              <a:rPr sz="16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endParaRPr sz="1650">
              <a:latin typeface="Times New Roman"/>
              <a:cs typeface="Times New Roman"/>
            </a:endParaRPr>
          </a:p>
          <a:p>
            <a:pPr marL="325755" marR="5080" indent="-313690">
              <a:lnSpc>
                <a:spcPts val="1490"/>
              </a:lnSpc>
              <a:spcBef>
                <a:spcPts val="830"/>
              </a:spcBef>
            </a:pPr>
            <a:r>
              <a:rPr sz="1300" spc="-1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achieve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our vision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we will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objectives:</a:t>
            </a:r>
            <a:endParaRPr sz="1300">
              <a:latin typeface="Calibri"/>
              <a:cs typeface="Calibri"/>
            </a:endParaRPr>
          </a:p>
          <a:p>
            <a:pPr marL="758825" marR="189865" indent="-591185">
              <a:lnSpc>
                <a:spcPts val="1490"/>
              </a:lnSpc>
              <a:spcBef>
                <a:spcPts val="62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Prioritise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problem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focused research…..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6703" y="4632959"/>
            <a:ext cx="2507374" cy="150571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591778" y="4501240"/>
            <a:ext cx="2028189" cy="14490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940"/>
              </a:spcBef>
            </a:pP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r>
              <a:rPr sz="16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5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endParaRPr sz="1650">
              <a:latin typeface="Times New Roman"/>
              <a:cs typeface="Times New Roman"/>
            </a:endParaRPr>
          </a:p>
          <a:p>
            <a:pPr marL="231775" marR="229870" indent="3175" algn="ctr">
              <a:lnSpc>
                <a:spcPct val="130900"/>
              </a:lnSpc>
              <a:spcBef>
                <a:spcPts val="15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partnerships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scoring</a:t>
            </a:r>
            <a:r>
              <a:rPr sz="11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ts val="1200"/>
              </a:lnSpc>
              <a:spcBef>
                <a:spcPts val="66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demonstrable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endParaRPr sz="1100">
              <a:latin typeface="Calibri"/>
              <a:cs typeface="Calibri"/>
            </a:endParaRPr>
          </a:p>
          <a:p>
            <a:pPr marR="3810" algn="ctr">
              <a:lnSpc>
                <a:spcPct val="100000"/>
              </a:lnSpc>
              <a:spcBef>
                <a:spcPts val="390"/>
              </a:spcBef>
            </a:pP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7" y="1420374"/>
            <a:ext cx="3718560" cy="2548255"/>
          </a:xfrm>
          <a:custGeom>
            <a:avLst/>
            <a:gdLst/>
            <a:ahLst/>
            <a:cxnLst/>
            <a:rect l="l" t="t" r="r" b="b"/>
            <a:pathLst>
              <a:path w="3718560" h="2548254">
                <a:moveTo>
                  <a:pt x="3718128" y="0"/>
                </a:moveTo>
                <a:lnTo>
                  <a:pt x="426161" y="0"/>
                </a:lnTo>
                <a:lnTo>
                  <a:pt x="391134" y="1396"/>
                </a:lnTo>
                <a:lnTo>
                  <a:pt x="323583" y="12331"/>
                </a:lnTo>
                <a:lnTo>
                  <a:pt x="260057" y="33362"/>
                </a:lnTo>
                <a:lnTo>
                  <a:pt x="201447" y="63601"/>
                </a:lnTo>
                <a:lnTo>
                  <a:pt x="148602" y="102184"/>
                </a:lnTo>
                <a:lnTo>
                  <a:pt x="102412" y="148247"/>
                </a:lnTo>
                <a:lnTo>
                  <a:pt x="63728" y="200888"/>
                </a:lnTo>
                <a:lnTo>
                  <a:pt x="33413" y="259257"/>
                </a:lnTo>
                <a:lnTo>
                  <a:pt x="12357" y="322465"/>
                </a:lnTo>
                <a:lnTo>
                  <a:pt x="1409" y="389648"/>
                </a:lnTo>
                <a:lnTo>
                  <a:pt x="0" y="424446"/>
                </a:lnTo>
                <a:lnTo>
                  <a:pt x="0" y="2548013"/>
                </a:lnTo>
                <a:lnTo>
                  <a:pt x="3718128" y="2548013"/>
                </a:lnTo>
                <a:lnTo>
                  <a:pt x="3718128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6408" y="1651406"/>
            <a:ext cx="790575" cy="1188085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endParaRPr sz="30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27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7341" y="1414272"/>
            <a:ext cx="7452359" cy="5117465"/>
            <a:chOff x="847341" y="1414272"/>
            <a:chExt cx="7452359" cy="5117465"/>
          </a:xfrm>
        </p:grpSpPr>
        <p:sp>
          <p:nvSpPr>
            <p:cNvPr id="5" name="object 5"/>
            <p:cNvSpPr/>
            <p:nvPr/>
          </p:nvSpPr>
          <p:spPr>
            <a:xfrm>
              <a:off x="4571996" y="1420374"/>
              <a:ext cx="3718560" cy="2548255"/>
            </a:xfrm>
            <a:custGeom>
              <a:avLst/>
              <a:gdLst/>
              <a:ahLst/>
              <a:cxnLst/>
              <a:rect l="l" t="t" r="r" b="b"/>
              <a:pathLst>
                <a:path w="3718559" h="2548254">
                  <a:moveTo>
                    <a:pt x="3293275" y="0"/>
                  </a:moveTo>
                  <a:lnTo>
                    <a:pt x="0" y="0"/>
                  </a:lnTo>
                  <a:lnTo>
                    <a:pt x="0" y="2548013"/>
                  </a:lnTo>
                  <a:lnTo>
                    <a:pt x="3718128" y="2548013"/>
                  </a:lnTo>
                  <a:lnTo>
                    <a:pt x="3718128" y="424446"/>
                  </a:lnTo>
                  <a:lnTo>
                    <a:pt x="3712565" y="355612"/>
                  </a:lnTo>
                  <a:lnTo>
                    <a:pt x="3696462" y="290309"/>
                  </a:lnTo>
                  <a:lnTo>
                    <a:pt x="3670693" y="229412"/>
                  </a:lnTo>
                  <a:lnTo>
                    <a:pt x="3636137" y="173799"/>
                  </a:lnTo>
                  <a:lnTo>
                    <a:pt x="3593668" y="124332"/>
                  </a:lnTo>
                  <a:lnTo>
                    <a:pt x="3544163" y="81902"/>
                  </a:lnTo>
                  <a:lnTo>
                    <a:pt x="3488486" y="47383"/>
                  </a:lnTo>
                  <a:lnTo>
                    <a:pt x="3427539" y="21640"/>
                  </a:lnTo>
                  <a:lnTo>
                    <a:pt x="3362172" y="5549"/>
                  </a:lnTo>
                  <a:lnTo>
                    <a:pt x="3293275" y="0"/>
                  </a:lnTo>
                  <a:close/>
                </a:path>
              </a:pathLst>
            </a:custGeom>
            <a:solidFill>
              <a:srgbClr val="9AB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1421892"/>
              <a:ext cx="3718560" cy="2548255"/>
            </a:xfrm>
            <a:custGeom>
              <a:avLst/>
              <a:gdLst/>
              <a:ahLst/>
              <a:cxnLst/>
              <a:rect l="l" t="t" r="r" b="b"/>
              <a:pathLst>
                <a:path w="3718559" h="2548254">
                  <a:moveTo>
                    <a:pt x="0" y="0"/>
                  </a:moveTo>
                  <a:lnTo>
                    <a:pt x="3293275" y="0"/>
                  </a:lnTo>
                  <a:lnTo>
                    <a:pt x="3328111" y="1409"/>
                  </a:lnTo>
                  <a:lnTo>
                    <a:pt x="3395345" y="12344"/>
                  </a:lnTo>
                  <a:lnTo>
                    <a:pt x="3458616" y="33362"/>
                  </a:lnTo>
                  <a:lnTo>
                    <a:pt x="3517036" y="63601"/>
                  </a:lnTo>
                  <a:lnTo>
                    <a:pt x="3569741" y="102196"/>
                  </a:lnTo>
                  <a:lnTo>
                    <a:pt x="3615829" y="148247"/>
                  </a:lnTo>
                  <a:lnTo>
                    <a:pt x="3654463" y="200888"/>
                  </a:lnTo>
                  <a:lnTo>
                    <a:pt x="3684727" y="259257"/>
                  </a:lnTo>
                  <a:lnTo>
                    <a:pt x="3705771" y="322465"/>
                  </a:lnTo>
                  <a:lnTo>
                    <a:pt x="3716718" y="389648"/>
                  </a:lnTo>
                  <a:lnTo>
                    <a:pt x="3718128" y="424446"/>
                  </a:lnTo>
                  <a:lnTo>
                    <a:pt x="3718128" y="2548013"/>
                  </a:lnTo>
                  <a:lnTo>
                    <a:pt x="0" y="2548013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437" y="3968492"/>
              <a:ext cx="3718560" cy="2553970"/>
            </a:xfrm>
            <a:custGeom>
              <a:avLst/>
              <a:gdLst/>
              <a:ahLst/>
              <a:cxnLst/>
              <a:rect l="l" t="t" r="r" b="b"/>
              <a:pathLst>
                <a:path w="3718560" h="2553970">
                  <a:moveTo>
                    <a:pt x="3718128" y="0"/>
                  </a:moveTo>
                  <a:lnTo>
                    <a:pt x="0" y="0"/>
                  </a:lnTo>
                  <a:lnTo>
                    <a:pt x="0" y="2128596"/>
                  </a:lnTo>
                  <a:lnTo>
                    <a:pt x="5562" y="2197544"/>
                  </a:lnTo>
                  <a:lnTo>
                    <a:pt x="21678" y="2262962"/>
                  </a:lnTo>
                  <a:lnTo>
                    <a:pt x="47472" y="2323973"/>
                  </a:lnTo>
                  <a:lnTo>
                    <a:pt x="82080" y="2379687"/>
                  </a:lnTo>
                  <a:lnTo>
                    <a:pt x="124625" y="2429230"/>
                  </a:lnTo>
                  <a:lnTo>
                    <a:pt x="174244" y="2471737"/>
                  </a:lnTo>
                  <a:lnTo>
                    <a:pt x="230085" y="2506319"/>
                  </a:lnTo>
                  <a:lnTo>
                    <a:pt x="291261" y="2532113"/>
                  </a:lnTo>
                  <a:lnTo>
                    <a:pt x="356908" y="2548229"/>
                  </a:lnTo>
                  <a:lnTo>
                    <a:pt x="426161" y="2553792"/>
                  </a:lnTo>
                  <a:lnTo>
                    <a:pt x="3718128" y="2553792"/>
                  </a:lnTo>
                  <a:lnTo>
                    <a:pt x="3718128" y="0"/>
                  </a:lnTo>
                  <a:close/>
                </a:path>
              </a:pathLst>
            </a:custGeom>
            <a:solidFill>
              <a:srgbClr val="8063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4961" y="3970016"/>
              <a:ext cx="3718560" cy="2553970"/>
            </a:xfrm>
            <a:custGeom>
              <a:avLst/>
              <a:gdLst/>
              <a:ahLst/>
              <a:cxnLst/>
              <a:rect l="l" t="t" r="r" b="b"/>
              <a:pathLst>
                <a:path w="3718560" h="2553970">
                  <a:moveTo>
                    <a:pt x="3718128" y="2553792"/>
                  </a:moveTo>
                  <a:lnTo>
                    <a:pt x="426161" y="2553792"/>
                  </a:lnTo>
                  <a:lnTo>
                    <a:pt x="391134" y="2552382"/>
                  </a:lnTo>
                  <a:lnTo>
                    <a:pt x="323583" y="2541435"/>
                  </a:lnTo>
                  <a:lnTo>
                    <a:pt x="260057" y="2520365"/>
                  </a:lnTo>
                  <a:lnTo>
                    <a:pt x="201447" y="2490076"/>
                  </a:lnTo>
                  <a:lnTo>
                    <a:pt x="148602" y="2451417"/>
                  </a:lnTo>
                  <a:lnTo>
                    <a:pt x="102412" y="2405291"/>
                  </a:lnTo>
                  <a:lnTo>
                    <a:pt x="63728" y="2352548"/>
                  </a:lnTo>
                  <a:lnTo>
                    <a:pt x="33413" y="2294077"/>
                  </a:lnTo>
                  <a:lnTo>
                    <a:pt x="12357" y="2230755"/>
                  </a:lnTo>
                  <a:lnTo>
                    <a:pt x="1409" y="2163457"/>
                  </a:lnTo>
                  <a:lnTo>
                    <a:pt x="0" y="2128596"/>
                  </a:lnTo>
                  <a:lnTo>
                    <a:pt x="0" y="0"/>
                  </a:lnTo>
                  <a:lnTo>
                    <a:pt x="3718128" y="0"/>
                  </a:lnTo>
                  <a:lnTo>
                    <a:pt x="3718128" y="255379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4831" y="4936159"/>
            <a:ext cx="857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7218" y="5443870"/>
            <a:ext cx="2370455" cy="739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Roles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Responsibilities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Partners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stakeholders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5900" y="3962400"/>
            <a:ext cx="3733800" cy="2569210"/>
            <a:chOff x="4565900" y="3962400"/>
            <a:chExt cx="3733800" cy="2569210"/>
          </a:xfrm>
        </p:grpSpPr>
        <p:sp>
          <p:nvSpPr>
            <p:cNvPr id="12" name="object 12"/>
            <p:cNvSpPr/>
            <p:nvPr/>
          </p:nvSpPr>
          <p:spPr>
            <a:xfrm>
              <a:off x="4571995" y="3968492"/>
              <a:ext cx="3718560" cy="2553970"/>
            </a:xfrm>
            <a:custGeom>
              <a:avLst/>
              <a:gdLst/>
              <a:ahLst/>
              <a:cxnLst/>
              <a:rect l="l" t="t" r="r" b="b"/>
              <a:pathLst>
                <a:path w="3718559" h="2553970">
                  <a:moveTo>
                    <a:pt x="3718128" y="0"/>
                  </a:moveTo>
                  <a:lnTo>
                    <a:pt x="0" y="0"/>
                  </a:lnTo>
                  <a:lnTo>
                    <a:pt x="0" y="2553792"/>
                  </a:lnTo>
                  <a:lnTo>
                    <a:pt x="3293275" y="2553792"/>
                  </a:lnTo>
                  <a:lnTo>
                    <a:pt x="3328111" y="2552382"/>
                  </a:lnTo>
                  <a:lnTo>
                    <a:pt x="3395357" y="2541435"/>
                  </a:lnTo>
                  <a:lnTo>
                    <a:pt x="3458629" y="2520365"/>
                  </a:lnTo>
                  <a:lnTo>
                    <a:pt x="3517049" y="2490076"/>
                  </a:lnTo>
                  <a:lnTo>
                    <a:pt x="3569741" y="2451417"/>
                  </a:lnTo>
                  <a:lnTo>
                    <a:pt x="3615842" y="2405291"/>
                  </a:lnTo>
                  <a:lnTo>
                    <a:pt x="3654463" y="2352548"/>
                  </a:lnTo>
                  <a:lnTo>
                    <a:pt x="3684739" y="2294077"/>
                  </a:lnTo>
                  <a:lnTo>
                    <a:pt x="3705783" y="2230755"/>
                  </a:lnTo>
                  <a:lnTo>
                    <a:pt x="3716718" y="2163457"/>
                  </a:lnTo>
                  <a:lnTo>
                    <a:pt x="3718128" y="2128596"/>
                  </a:lnTo>
                  <a:lnTo>
                    <a:pt x="371812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3520" y="3970020"/>
              <a:ext cx="3718560" cy="2553970"/>
            </a:xfrm>
            <a:custGeom>
              <a:avLst/>
              <a:gdLst/>
              <a:ahLst/>
              <a:cxnLst/>
              <a:rect l="l" t="t" r="r" b="b"/>
              <a:pathLst>
                <a:path w="3718559" h="2553970">
                  <a:moveTo>
                    <a:pt x="3718128" y="0"/>
                  </a:moveTo>
                  <a:lnTo>
                    <a:pt x="3718128" y="2128596"/>
                  </a:lnTo>
                  <a:lnTo>
                    <a:pt x="3716718" y="2163457"/>
                  </a:lnTo>
                  <a:lnTo>
                    <a:pt x="3705771" y="2230754"/>
                  </a:lnTo>
                  <a:lnTo>
                    <a:pt x="3684727" y="2294077"/>
                  </a:lnTo>
                  <a:lnTo>
                    <a:pt x="3654463" y="2352547"/>
                  </a:lnTo>
                  <a:lnTo>
                    <a:pt x="3615842" y="2405278"/>
                  </a:lnTo>
                  <a:lnTo>
                    <a:pt x="3569741" y="2451417"/>
                  </a:lnTo>
                  <a:lnTo>
                    <a:pt x="3517049" y="2490076"/>
                  </a:lnTo>
                  <a:lnTo>
                    <a:pt x="3458616" y="2520365"/>
                  </a:lnTo>
                  <a:lnTo>
                    <a:pt x="3395357" y="2541422"/>
                  </a:lnTo>
                  <a:lnTo>
                    <a:pt x="3328111" y="2552382"/>
                  </a:lnTo>
                  <a:lnTo>
                    <a:pt x="3293275" y="2553792"/>
                  </a:lnTo>
                  <a:lnTo>
                    <a:pt x="0" y="2553792"/>
                  </a:lnTo>
                  <a:lnTo>
                    <a:pt x="0" y="0"/>
                  </a:lnTo>
                  <a:lnTo>
                    <a:pt x="3718128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74026" y="5571795"/>
            <a:ext cx="1919605" cy="9099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540" algn="ctr">
              <a:lnSpc>
                <a:spcPts val="1989"/>
              </a:lnSpc>
              <a:spcBef>
                <a:spcPts val="305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Objectives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Measures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50335" y="3325367"/>
            <a:ext cx="2246630" cy="1292225"/>
            <a:chOff x="3450335" y="3325367"/>
            <a:chExt cx="2246630" cy="1292225"/>
          </a:xfrm>
        </p:grpSpPr>
        <p:sp>
          <p:nvSpPr>
            <p:cNvPr id="16" name="object 16"/>
            <p:cNvSpPr/>
            <p:nvPr/>
          </p:nvSpPr>
          <p:spPr>
            <a:xfrm>
              <a:off x="3456428" y="3331461"/>
              <a:ext cx="2231390" cy="1276985"/>
            </a:xfrm>
            <a:custGeom>
              <a:avLst/>
              <a:gdLst/>
              <a:ahLst/>
              <a:cxnLst/>
              <a:rect l="l" t="t" r="r" b="b"/>
              <a:pathLst>
                <a:path w="2231390" h="1276985">
                  <a:moveTo>
                    <a:pt x="2018614" y="0"/>
                  </a:moveTo>
                  <a:lnTo>
                    <a:pt x="212420" y="0"/>
                  </a:lnTo>
                  <a:lnTo>
                    <a:pt x="177977" y="2781"/>
                  </a:lnTo>
                  <a:lnTo>
                    <a:pt x="114820" y="23736"/>
                  </a:lnTo>
                  <a:lnTo>
                    <a:pt x="62229" y="62280"/>
                  </a:lnTo>
                  <a:lnTo>
                    <a:pt x="23723" y="114909"/>
                  </a:lnTo>
                  <a:lnTo>
                    <a:pt x="2781" y="178117"/>
                  </a:lnTo>
                  <a:lnTo>
                    <a:pt x="0" y="212598"/>
                  </a:lnTo>
                  <a:lnTo>
                    <a:pt x="0" y="1064298"/>
                  </a:lnTo>
                  <a:lnTo>
                    <a:pt x="6184" y="1115377"/>
                  </a:lnTo>
                  <a:lnTo>
                    <a:pt x="31838" y="1176274"/>
                  </a:lnTo>
                  <a:lnTo>
                    <a:pt x="74193" y="1225715"/>
                  </a:lnTo>
                  <a:lnTo>
                    <a:pt x="129755" y="1260182"/>
                  </a:lnTo>
                  <a:lnTo>
                    <a:pt x="195008" y="1276197"/>
                  </a:lnTo>
                  <a:lnTo>
                    <a:pt x="212420" y="1276896"/>
                  </a:lnTo>
                  <a:lnTo>
                    <a:pt x="2018614" y="1276896"/>
                  </a:lnTo>
                  <a:lnTo>
                    <a:pt x="2085746" y="1266050"/>
                  </a:lnTo>
                  <a:lnTo>
                    <a:pt x="2144052" y="1235875"/>
                  </a:lnTo>
                  <a:lnTo>
                    <a:pt x="2190038" y="1189837"/>
                  </a:lnTo>
                  <a:lnTo>
                    <a:pt x="2220201" y="1131481"/>
                  </a:lnTo>
                  <a:lnTo>
                    <a:pt x="2231034" y="1064298"/>
                  </a:lnTo>
                  <a:lnTo>
                    <a:pt x="2231034" y="212598"/>
                  </a:lnTo>
                  <a:lnTo>
                    <a:pt x="2220201" y="145415"/>
                  </a:lnTo>
                  <a:lnTo>
                    <a:pt x="2190038" y="87058"/>
                  </a:lnTo>
                  <a:lnTo>
                    <a:pt x="2144052" y="41033"/>
                  </a:lnTo>
                  <a:lnTo>
                    <a:pt x="2085746" y="10845"/>
                  </a:lnTo>
                  <a:lnTo>
                    <a:pt x="2018614" y="0"/>
                  </a:lnTo>
                  <a:close/>
                </a:path>
              </a:pathLst>
            </a:custGeom>
            <a:solidFill>
              <a:srgbClr val="E8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955" y="3332987"/>
              <a:ext cx="2231390" cy="1276985"/>
            </a:xfrm>
            <a:custGeom>
              <a:avLst/>
              <a:gdLst/>
              <a:ahLst/>
              <a:cxnLst/>
              <a:rect l="l" t="t" r="r" b="b"/>
              <a:pathLst>
                <a:path w="2231390" h="1276985">
                  <a:moveTo>
                    <a:pt x="0" y="212598"/>
                  </a:moveTo>
                  <a:lnTo>
                    <a:pt x="10833" y="145415"/>
                  </a:lnTo>
                  <a:lnTo>
                    <a:pt x="40995" y="87058"/>
                  </a:lnTo>
                  <a:lnTo>
                    <a:pt x="86982" y="41021"/>
                  </a:lnTo>
                  <a:lnTo>
                    <a:pt x="145288" y="10845"/>
                  </a:lnTo>
                  <a:lnTo>
                    <a:pt x="212420" y="0"/>
                  </a:lnTo>
                  <a:lnTo>
                    <a:pt x="2018614" y="0"/>
                  </a:lnTo>
                  <a:lnTo>
                    <a:pt x="2085733" y="10845"/>
                  </a:lnTo>
                  <a:lnTo>
                    <a:pt x="2144052" y="41021"/>
                  </a:lnTo>
                  <a:lnTo>
                    <a:pt x="2190038" y="87058"/>
                  </a:lnTo>
                  <a:lnTo>
                    <a:pt x="2220201" y="145415"/>
                  </a:lnTo>
                  <a:lnTo>
                    <a:pt x="2231021" y="212598"/>
                  </a:lnTo>
                  <a:lnTo>
                    <a:pt x="2231021" y="1064298"/>
                  </a:lnTo>
                  <a:lnTo>
                    <a:pt x="2220201" y="1131481"/>
                  </a:lnTo>
                  <a:lnTo>
                    <a:pt x="2190038" y="1189837"/>
                  </a:lnTo>
                  <a:lnTo>
                    <a:pt x="2144052" y="1235862"/>
                  </a:lnTo>
                  <a:lnTo>
                    <a:pt x="2085733" y="1266050"/>
                  </a:lnTo>
                  <a:lnTo>
                    <a:pt x="2018614" y="1276896"/>
                  </a:lnTo>
                  <a:lnTo>
                    <a:pt x="212420" y="1276896"/>
                  </a:lnTo>
                  <a:lnTo>
                    <a:pt x="145288" y="1266050"/>
                  </a:lnTo>
                  <a:lnTo>
                    <a:pt x="86982" y="1235862"/>
                  </a:lnTo>
                  <a:lnTo>
                    <a:pt x="40995" y="1189837"/>
                  </a:lnTo>
                  <a:lnTo>
                    <a:pt x="10833" y="1131481"/>
                  </a:lnTo>
                  <a:lnTo>
                    <a:pt x="0" y="1064298"/>
                  </a:lnTo>
                  <a:lnTo>
                    <a:pt x="0" y="21259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03265" y="1471433"/>
            <a:ext cx="4038600" cy="4046854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610995" algn="ctr">
              <a:lnSpc>
                <a:spcPct val="100000"/>
              </a:lnSpc>
              <a:spcBef>
                <a:spcPts val="2220"/>
              </a:spcBef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endParaRPr sz="3000">
              <a:latin typeface="Calibri"/>
              <a:cs typeface="Calibri"/>
            </a:endParaRPr>
          </a:p>
          <a:p>
            <a:pPr marL="1614170" algn="ctr">
              <a:lnSpc>
                <a:spcPct val="100000"/>
              </a:lnSpc>
              <a:spcBef>
                <a:spcPts val="127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1800">
              <a:latin typeface="Calibri"/>
              <a:cs typeface="Calibri"/>
            </a:endParaRPr>
          </a:p>
          <a:p>
            <a:pPr marL="1624965" marR="5080" indent="462915">
              <a:lnSpc>
                <a:spcPct val="128899"/>
              </a:lnSpc>
              <a:spcBef>
                <a:spcPts val="25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Implementation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Engagement</a:t>
            </a:r>
            <a:r>
              <a:rPr sz="18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endParaRPr sz="1800">
              <a:latin typeface="Times New Roman"/>
              <a:cs typeface="Times New Roman"/>
            </a:endParaRPr>
          </a:p>
          <a:p>
            <a:pPr marL="2323465">
              <a:lnSpc>
                <a:spcPts val="2014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translation</a:t>
            </a:r>
            <a:endParaRPr sz="1800">
              <a:latin typeface="Times New Roman"/>
              <a:cs typeface="Times New Roman"/>
            </a:endParaRPr>
          </a:p>
          <a:p>
            <a:pPr marL="448309" marR="2134870" indent="-436245">
              <a:lnSpc>
                <a:spcPts val="2690"/>
              </a:lnSpc>
              <a:spcBef>
                <a:spcPts val="464"/>
              </a:spcBef>
            </a:pPr>
            <a:r>
              <a:rPr sz="2450" dirty="0">
                <a:latin typeface="Calibri"/>
                <a:cs typeface="Calibri"/>
              </a:rPr>
              <a:t>Impact</a:t>
            </a:r>
            <a:r>
              <a:rPr sz="2450" spc="-105" dirty="0">
                <a:latin typeface="Calibri"/>
                <a:cs typeface="Calibri"/>
              </a:rPr>
              <a:t> </a:t>
            </a:r>
            <a:r>
              <a:rPr sz="2450" spc="-40" dirty="0">
                <a:latin typeface="Calibri"/>
                <a:cs typeface="Calibri"/>
              </a:rPr>
              <a:t>Literate </a:t>
            </a:r>
            <a:r>
              <a:rPr sz="2450" spc="-10" dirty="0">
                <a:latin typeface="Calibri"/>
                <a:cs typeface="Calibri"/>
              </a:rPr>
              <a:t>Strategy</a:t>
            </a:r>
            <a:endParaRPr sz="2450">
              <a:latin typeface="Calibri"/>
              <a:cs typeface="Calibri"/>
            </a:endParaRPr>
          </a:p>
          <a:p>
            <a:pPr marL="2365375">
              <a:lnSpc>
                <a:spcPts val="3110"/>
              </a:lnSpc>
            </a:pP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spc="-3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2160905" marR="535940" indent="2540" algn="ctr">
              <a:lnSpc>
                <a:spcPct val="126699"/>
              </a:lnSpc>
              <a:spcBef>
                <a:spcPts val="47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Scope Mission/vision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656" rIns="0" bIns="0" rtlCol="0">
            <a:spAutoFit/>
          </a:bodyPr>
          <a:lstStyle/>
          <a:p>
            <a:pPr marL="307530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Impact</a:t>
            </a:r>
            <a:r>
              <a:rPr sz="3600" spc="-150" dirty="0"/>
              <a:t> </a:t>
            </a:r>
            <a:r>
              <a:rPr sz="3600" spc="-10" dirty="0"/>
              <a:t>Literacy</a:t>
            </a:r>
            <a:endParaRPr sz="36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436" y="1738883"/>
            <a:ext cx="1530350" cy="515620"/>
          </a:xfrm>
          <a:prstGeom prst="rect">
            <a:avLst/>
          </a:prstGeom>
          <a:solidFill>
            <a:srgbClr val="002C5D"/>
          </a:solidFill>
          <a:ln w="15239">
            <a:solidFill>
              <a:srgbClr val="001F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864"/>
              </a:lnSpc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Establish</a:t>
            </a:r>
            <a:r>
              <a:rPr sz="16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endParaRPr sz="165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6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starting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3403" y="1092708"/>
            <a:ext cx="1725295" cy="515620"/>
          </a:xfrm>
          <a:prstGeom prst="rect">
            <a:avLst/>
          </a:prstGeom>
          <a:solidFill>
            <a:srgbClr val="002C5D"/>
          </a:solidFill>
          <a:ln w="15240">
            <a:solidFill>
              <a:srgbClr val="001F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1460">
              <a:lnSpc>
                <a:spcPts val="1860"/>
              </a:lnSpc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Decide</a:t>
            </a:r>
            <a:r>
              <a:rPr sz="16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endParaRPr sz="1650">
              <a:latin typeface="Calibri"/>
              <a:cs typeface="Calibri"/>
            </a:endParaRPr>
          </a:p>
          <a:p>
            <a:pPr marL="199390">
              <a:lnSpc>
                <a:spcPct val="100000"/>
              </a:lnSpc>
              <a:spcBef>
                <a:spcPts val="6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6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4723" y="1092708"/>
            <a:ext cx="1816735" cy="256540"/>
          </a:xfrm>
          <a:prstGeom prst="rect">
            <a:avLst/>
          </a:prstGeom>
          <a:solidFill>
            <a:srgbClr val="91CF50"/>
          </a:solidFill>
          <a:ln w="15240">
            <a:solidFill>
              <a:srgbClr val="001F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4820">
              <a:lnSpc>
                <a:spcPts val="1885"/>
              </a:lnSpc>
            </a:pPr>
            <a:r>
              <a:rPr sz="1650" spc="-10" dirty="0">
                <a:solidFill>
                  <a:srgbClr val="002C5D"/>
                </a:solidFill>
                <a:latin typeface="Calibri"/>
                <a:cs typeface="Calibri"/>
              </a:rPr>
              <a:t>STRATEGY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2156" y="2409444"/>
            <a:ext cx="1798320" cy="515620"/>
          </a:xfrm>
          <a:prstGeom prst="rect">
            <a:avLst/>
          </a:prstGeom>
          <a:solidFill>
            <a:srgbClr val="91CF50"/>
          </a:solidFill>
          <a:ln w="15240">
            <a:solidFill>
              <a:srgbClr val="001F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ts val="1855"/>
              </a:lnSpc>
            </a:pPr>
            <a:r>
              <a:rPr sz="1650" spc="-10" dirty="0">
                <a:solidFill>
                  <a:srgbClr val="002C5D"/>
                </a:solidFill>
                <a:latin typeface="Calibri"/>
                <a:cs typeface="Calibri"/>
              </a:rPr>
              <a:t>IMPLEMENTATION</a:t>
            </a:r>
            <a:endParaRPr sz="1650">
              <a:latin typeface="Calibri"/>
              <a:cs typeface="Calibri"/>
            </a:endParaRPr>
          </a:p>
          <a:p>
            <a:pPr marR="10160" algn="ctr">
              <a:lnSpc>
                <a:spcPct val="100000"/>
              </a:lnSpc>
              <a:spcBef>
                <a:spcPts val="60"/>
              </a:spcBef>
            </a:pPr>
            <a:r>
              <a:rPr sz="1650" spc="-20" dirty="0">
                <a:solidFill>
                  <a:srgbClr val="002C5D"/>
                </a:solidFill>
                <a:latin typeface="Calibri"/>
                <a:cs typeface="Calibri"/>
              </a:rPr>
              <a:t>PLAN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3403" y="2409444"/>
            <a:ext cx="1725295" cy="515620"/>
          </a:xfrm>
          <a:prstGeom prst="rect">
            <a:avLst/>
          </a:prstGeom>
          <a:solidFill>
            <a:srgbClr val="002C5D"/>
          </a:solidFill>
          <a:ln w="15240">
            <a:solidFill>
              <a:srgbClr val="001F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6670" algn="ctr">
              <a:lnSpc>
                <a:spcPts val="1855"/>
              </a:lnSpc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Decide</a:t>
            </a:r>
            <a:r>
              <a:rPr sz="16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6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sz="1650">
              <a:latin typeface="Calibri"/>
              <a:cs typeface="Calibri"/>
            </a:endParaRPr>
          </a:p>
          <a:p>
            <a:pPr marR="29845" algn="ctr">
              <a:lnSpc>
                <a:spcPct val="100000"/>
              </a:lnSpc>
              <a:spcBef>
                <a:spcPts val="6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6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3816" y="4038605"/>
            <a:ext cx="4788535" cy="1255395"/>
            <a:chOff x="813816" y="4038605"/>
            <a:chExt cx="4788535" cy="1255395"/>
          </a:xfrm>
        </p:grpSpPr>
        <p:sp>
          <p:nvSpPr>
            <p:cNvPr id="8" name="object 8"/>
            <p:cNvSpPr/>
            <p:nvPr/>
          </p:nvSpPr>
          <p:spPr>
            <a:xfrm>
              <a:off x="819910" y="4044694"/>
              <a:ext cx="4773295" cy="1240155"/>
            </a:xfrm>
            <a:custGeom>
              <a:avLst/>
              <a:gdLst/>
              <a:ahLst/>
              <a:cxnLst/>
              <a:rect l="l" t="t" r="r" b="b"/>
              <a:pathLst>
                <a:path w="4773295" h="1240154">
                  <a:moveTo>
                    <a:pt x="4567123" y="0"/>
                  </a:moveTo>
                  <a:lnTo>
                    <a:pt x="207238" y="0"/>
                  </a:lnTo>
                  <a:lnTo>
                    <a:pt x="173570" y="2730"/>
                  </a:lnTo>
                  <a:lnTo>
                    <a:pt x="97967" y="31254"/>
                  </a:lnTo>
                  <a:lnTo>
                    <a:pt x="60604" y="60998"/>
                  </a:lnTo>
                  <a:lnTo>
                    <a:pt x="30987" y="98386"/>
                  </a:lnTo>
                  <a:lnTo>
                    <a:pt x="10540" y="141909"/>
                  </a:lnTo>
                  <a:lnTo>
                    <a:pt x="0" y="206895"/>
                  </a:lnTo>
                  <a:lnTo>
                    <a:pt x="0" y="1033208"/>
                  </a:lnTo>
                  <a:lnTo>
                    <a:pt x="16255" y="1113840"/>
                  </a:lnTo>
                  <a:lnTo>
                    <a:pt x="39916" y="1155496"/>
                  </a:lnTo>
                  <a:lnTo>
                    <a:pt x="72275" y="1190383"/>
                  </a:lnTo>
                  <a:lnTo>
                    <a:pt x="111899" y="1217053"/>
                  </a:lnTo>
                  <a:lnTo>
                    <a:pt x="157365" y="1234109"/>
                  </a:lnTo>
                  <a:lnTo>
                    <a:pt x="207238" y="1240104"/>
                  </a:lnTo>
                  <a:lnTo>
                    <a:pt x="4567123" y="1240104"/>
                  </a:lnTo>
                  <a:lnTo>
                    <a:pt x="4632083" y="1229575"/>
                  </a:lnTo>
                  <a:lnTo>
                    <a:pt x="4675454" y="1209167"/>
                  </a:lnTo>
                  <a:lnTo>
                    <a:pt x="4712614" y="1179601"/>
                  </a:lnTo>
                  <a:lnTo>
                    <a:pt x="4742129" y="1142301"/>
                  </a:lnTo>
                  <a:lnTo>
                    <a:pt x="4762525" y="1098689"/>
                  </a:lnTo>
                  <a:lnTo>
                    <a:pt x="4773053" y="1033208"/>
                  </a:lnTo>
                  <a:lnTo>
                    <a:pt x="4773053" y="206895"/>
                  </a:lnTo>
                  <a:lnTo>
                    <a:pt x="4762525" y="141909"/>
                  </a:lnTo>
                  <a:lnTo>
                    <a:pt x="4742129" y="98386"/>
                  </a:lnTo>
                  <a:lnTo>
                    <a:pt x="4712614" y="60998"/>
                  </a:lnTo>
                  <a:lnTo>
                    <a:pt x="4675454" y="31254"/>
                  </a:lnTo>
                  <a:lnTo>
                    <a:pt x="4632083" y="10655"/>
                  </a:lnTo>
                  <a:lnTo>
                    <a:pt x="4567123" y="0"/>
                  </a:lnTo>
                  <a:close/>
                </a:path>
              </a:pathLst>
            </a:custGeom>
            <a:solidFill>
              <a:srgbClr val="D3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1436" y="4046225"/>
              <a:ext cx="4773295" cy="1240155"/>
            </a:xfrm>
            <a:custGeom>
              <a:avLst/>
              <a:gdLst/>
              <a:ahLst/>
              <a:cxnLst/>
              <a:rect l="l" t="t" r="r" b="b"/>
              <a:pathLst>
                <a:path w="4773295" h="1240154">
                  <a:moveTo>
                    <a:pt x="0" y="206895"/>
                  </a:moveTo>
                  <a:lnTo>
                    <a:pt x="10541" y="141909"/>
                  </a:lnTo>
                  <a:lnTo>
                    <a:pt x="30988" y="98374"/>
                  </a:lnTo>
                  <a:lnTo>
                    <a:pt x="60604" y="60985"/>
                  </a:lnTo>
                  <a:lnTo>
                    <a:pt x="97967" y="31241"/>
                  </a:lnTo>
                  <a:lnTo>
                    <a:pt x="141643" y="10642"/>
                  </a:lnTo>
                  <a:lnTo>
                    <a:pt x="207238" y="0"/>
                  </a:lnTo>
                  <a:lnTo>
                    <a:pt x="4567123" y="0"/>
                  </a:lnTo>
                  <a:lnTo>
                    <a:pt x="4632083" y="10642"/>
                  </a:lnTo>
                  <a:lnTo>
                    <a:pt x="4675454" y="31241"/>
                  </a:lnTo>
                  <a:lnTo>
                    <a:pt x="4712614" y="60985"/>
                  </a:lnTo>
                  <a:lnTo>
                    <a:pt x="4742129" y="98374"/>
                  </a:lnTo>
                  <a:lnTo>
                    <a:pt x="4762525" y="141909"/>
                  </a:lnTo>
                  <a:lnTo>
                    <a:pt x="4773053" y="206895"/>
                  </a:lnTo>
                  <a:lnTo>
                    <a:pt x="4773053" y="1033195"/>
                  </a:lnTo>
                  <a:lnTo>
                    <a:pt x="4762525" y="1098689"/>
                  </a:lnTo>
                  <a:lnTo>
                    <a:pt x="4742129" y="1142288"/>
                  </a:lnTo>
                  <a:lnTo>
                    <a:pt x="4712614" y="1179588"/>
                  </a:lnTo>
                  <a:lnTo>
                    <a:pt x="4675454" y="1209154"/>
                  </a:lnTo>
                  <a:lnTo>
                    <a:pt x="4632083" y="1229575"/>
                  </a:lnTo>
                  <a:lnTo>
                    <a:pt x="4567123" y="1240104"/>
                  </a:lnTo>
                  <a:lnTo>
                    <a:pt x="207238" y="1240104"/>
                  </a:lnTo>
                  <a:lnTo>
                    <a:pt x="141643" y="1229575"/>
                  </a:lnTo>
                  <a:lnTo>
                    <a:pt x="97967" y="1209154"/>
                  </a:lnTo>
                  <a:lnTo>
                    <a:pt x="60604" y="1179588"/>
                  </a:lnTo>
                  <a:lnTo>
                    <a:pt x="30988" y="1142288"/>
                  </a:lnTo>
                  <a:lnTo>
                    <a:pt x="10541" y="1098689"/>
                  </a:lnTo>
                  <a:lnTo>
                    <a:pt x="0" y="1033195"/>
                  </a:lnTo>
                  <a:lnTo>
                    <a:pt x="0" y="206895"/>
                  </a:lnTo>
                  <a:close/>
                </a:path>
              </a:pathLst>
            </a:custGeom>
            <a:ln w="15240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9387" y="4086678"/>
            <a:ext cx="4136390" cy="11671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solidFill>
                  <a:srgbClr val="002C5D"/>
                </a:solidFill>
                <a:latin typeface="Times New Roman"/>
                <a:cs typeface="Times New Roman"/>
              </a:rPr>
              <a:t>How?</a:t>
            </a:r>
            <a:endParaRPr sz="1450">
              <a:latin typeface="Times New Roman"/>
              <a:cs typeface="Times New Roman"/>
            </a:endParaRPr>
          </a:p>
          <a:p>
            <a:pPr marL="990600" marR="984885" algn="ctr">
              <a:lnSpc>
                <a:spcPct val="103499"/>
              </a:lnSpc>
            </a:pP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Consultation</a:t>
            </a:r>
            <a:r>
              <a:rPr sz="1450" spc="1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&amp;</a:t>
            </a:r>
            <a:r>
              <a:rPr sz="1450" spc="-1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002C5D"/>
                </a:solidFill>
                <a:latin typeface="Times New Roman"/>
                <a:cs typeface="Times New Roman"/>
              </a:rPr>
              <a:t>engagement </a:t>
            </a: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Internal</a:t>
            </a:r>
            <a:r>
              <a:rPr sz="1450" spc="11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&amp;</a:t>
            </a:r>
            <a:r>
              <a:rPr sz="1450" spc="-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002C5D"/>
                </a:solidFill>
                <a:latin typeface="Times New Roman"/>
                <a:cs typeface="Times New Roman"/>
              </a:rPr>
              <a:t>external</a:t>
            </a:r>
            <a:endParaRPr sz="14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3499"/>
              </a:lnSpc>
            </a:pP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Needs,</a:t>
            </a:r>
            <a:r>
              <a:rPr sz="1450" spc="2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strengths,</a:t>
            </a:r>
            <a:r>
              <a:rPr sz="1450" spc="2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02C5D"/>
                </a:solidFill>
                <a:latin typeface="Times New Roman"/>
                <a:cs typeface="Times New Roman"/>
              </a:rPr>
              <a:t>weaknesses,</a:t>
            </a:r>
            <a:r>
              <a:rPr sz="1450" spc="31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002C5D"/>
                </a:solidFill>
                <a:latin typeface="Times New Roman"/>
                <a:cs typeface="Times New Roman"/>
              </a:rPr>
              <a:t>threats,</a:t>
            </a:r>
            <a:r>
              <a:rPr sz="1450" spc="2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002C5D"/>
                </a:solidFill>
                <a:latin typeface="Times New Roman"/>
                <a:cs typeface="Times New Roman"/>
              </a:rPr>
              <a:t>opportunities, </a:t>
            </a:r>
            <a:r>
              <a:rPr sz="1450" spc="10" dirty="0">
                <a:solidFill>
                  <a:srgbClr val="002C5D"/>
                </a:solidFill>
                <a:latin typeface="Times New Roman"/>
                <a:cs typeface="Times New Roman"/>
              </a:rPr>
              <a:t>aspirations,</a:t>
            </a:r>
            <a:r>
              <a:rPr sz="1450" spc="2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002C5D"/>
                </a:solidFill>
                <a:latin typeface="Times New Roman"/>
                <a:cs typeface="Times New Roman"/>
              </a:rPr>
              <a:t>requirements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4584" y="1335024"/>
            <a:ext cx="1017905" cy="210820"/>
            <a:chOff x="5434584" y="1335024"/>
            <a:chExt cx="1017905" cy="210820"/>
          </a:xfrm>
        </p:grpSpPr>
        <p:sp>
          <p:nvSpPr>
            <p:cNvPr id="12" name="object 12"/>
            <p:cNvSpPr/>
            <p:nvPr/>
          </p:nvSpPr>
          <p:spPr>
            <a:xfrm>
              <a:off x="5440675" y="1341120"/>
              <a:ext cx="1005840" cy="198120"/>
            </a:xfrm>
            <a:custGeom>
              <a:avLst/>
              <a:gdLst/>
              <a:ahLst/>
              <a:cxnLst/>
              <a:rect l="l" t="t" r="r" b="b"/>
              <a:pathLst>
                <a:path w="1005839" h="198119">
                  <a:moveTo>
                    <a:pt x="907707" y="0"/>
                  </a:moveTo>
                  <a:lnTo>
                    <a:pt x="907707" y="50190"/>
                  </a:lnTo>
                  <a:lnTo>
                    <a:pt x="0" y="50190"/>
                  </a:lnTo>
                  <a:lnTo>
                    <a:pt x="0" y="149250"/>
                  </a:lnTo>
                  <a:lnTo>
                    <a:pt x="907707" y="149250"/>
                  </a:lnTo>
                  <a:lnTo>
                    <a:pt x="907707" y="198120"/>
                  </a:lnTo>
                  <a:lnTo>
                    <a:pt x="1005522" y="99060"/>
                  </a:lnTo>
                  <a:lnTo>
                    <a:pt x="907707" y="0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0680" y="1341120"/>
              <a:ext cx="1005840" cy="198120"/>
            </a:xfrm>
            <a:custGeom>
              <a:avLst/>
              <a:gdLst/>
              <a:ahLst/>
              <a:cxnLst/>
              <a:rect l="l" t="t" r="r" b="b"/>
              <a:pathLst>
                <a:path w="1005839" h="198119">
                  <a:moveTo>
                    <a:pt x="0" y="50190"/>
                  </a:moveTo>
                  <a:lnTo>
                    <a:pt x="907707" y="50190"/>
                  </a:lnTo>
                  <a:lnTo>
                    <a:pt x="907707" y="0"/>
                  </a:lnTo>
                  <a:lnTo>
                    <a:pt x="1005509" y="99059"/>
                  </a:lnTo>
                  <a:lnTo>
                    <a:pt x="907707" y="198119"/>
                  </a:lnTo>
                  <a:lnTo>
                    <a:pt x="907707" y="149250"/>
                  </a:lnTo>
                  <a:lnTo>
                    <a:pt x="0" y="149250"/>
                  </a:lnTo>
                  <a:lnTo>
                    <a:pt x="0" y="50190"/>
                  </a:lnTo>
                  <a:close/>
                </a:path>
              </a:pathLst>
            </a:custGeom>
            <a:ln w="12192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87165" y="2176272"/>
            <a:ext cx="1057910" cy="478790"/>
            <a:chOff x="2487165" y="2176272"/>
            <a:chExt cx="1057910" cy="478790"/>
          </a:xfrm>
        </p:grpSpPr>
        <p:sp>
          <p:nvSpPr>
            <p:cNvPr id="15" name="object 15"/>
            <p:cNvSpPr/>
            <p:nvPr/>
          </p:nvSpPr>
          <p:spPr>
            <a:xfrm>
              <a:off x="2493251" y="2182380"/>
              <a:ext cx="1042669" cy="463550"/>
            </a:xfrm>
            <a:custGeom>
              <a:avLst/>
              <a:gdLst/>
              <a:ahLst/>
              <a:cxnLst/>
              <a:rect l="l" t="t" r="r" b="b"/>
              <a:pathLst>
                <a:path w="1042670" h="463550">
                  <a:moveTo>
                    <a:pt x="1042416" y="409981"/>
                  </a:moveTo>
                  <a:lnTo>
                    <a:pt x="1008253" y="338632"/>
                  </a:lnTo>
                  <a:lnTo>
                    <a:pt x="988999" y="298411"/>
                  </a:lnTo>
                  <a:lnTo>
                    <a:pt x="974661" y="338632"/>
                  </a:lnTo>
                  <a:lnTo>
                    <a:pt x="29972" y="0"/>
                  </a:lnTo>
                  <a:lnTo>
                    <a:pt x="0" y="81737"/>
                  </a:lnTo>
                  <a:lnTo>
                    <a:pt x="944689" y="421665"/>
                  </a:lnTo>
                  <a:lnTo>
                    <a:pt x="929055" y="463181"/>
                  </a:lnTo>
                  <a:lnTo>
                    <a:pt x="1042416" y="409981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4785" y="2183892"/>
              <a:ext cx="1042669" cy="463550"/>
            </a:xfrm>
            <a:custGeom>
              <a:avLst/>
              <a:gdLst/>
              <a:ahLst/>
              <a:cxnLst/>
              <a:rect l="l" t="t" r="r" b="b"/>
              <a:pathLst>
                <a:path w="1042670" h="463550">
                  <a:moveTo>
                    <a:pt x="29972" y="0"/>
                  </a:moveTo>
                  <a:lnTo>
                    <a:pt x="974661" y="338632"/>
                  </a:lnTo>
                  <a:lnTo>
                    <a:pt x="988999" y="298411"/>
                  </a:lnTo>
                  <a:lnTo>
                    <a:pt x="1042416" y="409994"/>
                  </a:lnTo>
                  <a:lnTo>
                    <a:pt x="929055" y="463181"/>
                  </a:lnTo>
                  <a:lnTo>
                    <a:pt x="944689" y="421665"/>
                  </a:lnTo>
                  <a:lnTo>
                    <a:pt x="0" y="81737"/>
                  </a:lnTo>
                  <a:lnTo>
                    <a:pt x="29972" y="0"/>
                  </a:lnTo>
                  <a:close/>
                </a:path>
              </a:pathLst>
            </a:custGeom>
            <a:ln w="15240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419344" y="2654810"/>
            <a:ext cx="1021080" cy="210820"/>
            <a:chOff x="5419344" y="2654810"/>
            <a:chExt cx="1021080" cy="210820"/>
          </a:xfrm>
        </p:grpSpPr>
        <p:sp>
          <p:nvSpPr>
            <p:cNvPr id="18" name="object 18"/>
            <p:cNvSpPr/>
            <p:nvPr/>
          </p:nvSpPr>
          <p:spPr>
            <a:xfrm>
              <a:off x="5425437" y="2660904"/>
              <a:ext cx="1005840" cy="195580"/>
            </a:xfrm>
            <a:custGeom>
              <a:avLst/>
              <a:gdLst/>
              <a:ahLst/>
              <a:cxnLst/>
              <a:rect l="l" t="t" r="r" b="b"/>
              <a:pathLst>
                <a:path w="1005839" h="195580">
                  <a:moveTo>
                    <a:pt x="907872" y="0"/>
                  </a:moveTo>
                  <a:lnTo>
                    <a:pt x="907872" y="49415"/>
                  </a:lnTo>
                  <a:lnTo>
                    <a:pt x="0" y="49415"/>
                  </a:lnTo>
                  <a:lnTo>
                    <a:pt x="0" y="146951"/>
                  </a:lnTo>
                  <a:lnTo>
                    <a:pt x="907872" y="146951"/>
                  </a:lnTo>
                  <a:lnTo>
                    <a:pt x="907872" y="195072"/>
                  </a:lnTo>
                  <a:lnTo>
                    <a:pt x="1005839" y="97536"/>
                  </a:lnTo>
                  <a:lnTo>
                    <a:pt x="907872" y="0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6964" y="2662430"/>
              <a:ext cx="1005840" cy="195580"/>
            </a:xfrm>
            <a:custGeom>
              <a:avLst/>
              <a:gdLst/>
              <a:ahLst/>
              <a:cxnLst/>
              <a:rect l="l" t="t" r="r" b="b"/>
              <a:pathLst>
                <a:path w="1005839" h="195580">
                  <a:moveTo>
                    <a:pt x="0" y="49415"/>
                  </a:moveTo>
                  <a:lnTo>
                    <a:pt x="907872" y="49415"/>
                  </a:lnTo>
                  <a:lnTo>
                    <a:pt x="907872" y="0"/>
                  </a:lnTo>
                  <a:lnTo>
                    <a:pt x="1005840" y="97536"/>
                  </a:lnTo>
                  <a:lnTo>
                    <a:pt x="907872" y="195072"/>
                  </a:lnTo>
                  <a:lnTo>
                    <a:pt x="907872" y="146951"/>
                  </a:lnTo>
                  <a:lnTo>
                    <a:pt x="0" y="146951"/>
                  </a:lnTo>
                  <a:lnTo>
                    <a:pt x="0" y="49415"/>
                  </a:lnTo>
                  <a:close/>
                </a:path>
              </a:pathLst>
            </a:custGeom>
            <a:ln w="15240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465832" y="1511811"/>
            <a:ext cx="1015365" cy="579120"/>
            <a:chOff x="2465832" y="1511811"/>
            <a:chExt cx="1015365" cy="579120"/>
          </a:xfrm>
        </p:grpSpPr>
        <p:sp>
          <p:nvSpPr>
            <p:cNvPr id="21" name="object 21"/>
            <p:cNvSpPr/>
            <p:nvPr/>
          </p:nvSpPr>
          <p:spPr>
            <a:xfrm>
              <a:off x="2471915" y="1517903"/>
              <a:ext cx="1000125" cy="563880"/>
            </a:xfrm>
            <a:custGeom>
              <a:avLst/>
              <a:gdLst/>
              <a:ahLst/>
              <a:cxnLst/>
              <a:rect l="l" t="t" r="r" b="b"/>
              <a:pathLst>
                <a:path w="1000125" h="563880">
                  <a:moveTo>
                    <a:pt x="999642" y="40462"/>
                  </a:moveTo>
                  <a:lnTo>
                    <a:pt x="882345" y="0"/>
                  </a:lnTo>
                  <a:lnTo>
                    <a:pt x="901890" y="39154"/>
                  </a:lnTo>
                  <a:lnTo>
                    <a:pt x="0" y="484174"/>
                  </a:lnTo>
                  <a:lnTo>
                    <a:pt x="39103" y="563778"/>
                  </a:lnTo>
                  <a:lnTo>
                    <a:pt x="939685" y="118757"/>
                  </a:lnTo>
                  <a:lnTo>
                    <a:pt x="959243" y="159219"/>
                  </a:lnTo>
                  <a:lnTo>
                    <a:pt x="973010" y="118757"/>
                  </a:lnTo>
                  <a:lnTo>
                    <a:pt x="999642" y="40462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73452" y="1519431"/>
              <a:ext cx="1000125" cy="563880"/>
            </a:xfrm>
            <a:custGeom>
              <a:avLst/>
              <a:gdLst/>
              <a:ahLst/>
              <a:cxnLst/>
              <a:rect l="l" t="t" r="r" b="b"/>
              <a:pathLst>
                <a:path w="1000125" h="563880">
                  <a:moveTo>
                    <a:pt x="0" y="484162"/>
                  </a:moveTo>
                  <a:lnTo>
                    <a:pt x="901890" y="39141"/>
                  </a:lnTo>
                  <a:lnTo>
                    <a:pt x="882332" y="0"/>
                  </a:lnTo>
                  <a:lnTo>
                    <a:pt x="999629" y="40449"/>
                  </a:lnTo>
                  <a:lnTo>
                    <a:pt x="959231" y="159207"/>
                  </a:lnTo>
                  <a:lnTo>
                    <a:pt x="939685" y="118757"/>
                  </a:lnTo>
                  <a:lnTo>
                    <a:pt x="39103" y="563765"/>
                  </a:lnTo>
                  <a:lnTo>
                    <a:pt x="0" y="484162"/>
                  </a:lnTo>
                  <a:close/>
                </a:path>
              </a:pathLst>
            </a:custGeom>
            <a:ln w="15240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08888" y="3724668"/>
            <a:ext cx="4002404" cy="320040"/>
          </a:xfrm>
          <a:custGeom>
            <a:avLst/>
            <a:gdLst/>
            <a:ahLst/>
            <a:cxnLst/>
            <a:rect l="l" t="t" r="r" b="b"/>
            <a:pathLst>
              <a:path w="4002404" h="320039">
                <a:moveTo>
                  <a:pt x="70091" y="71831"/>
                </a:moveTo>
                <a:lnTo>
                  <a:pt x="64452" y="60083"/>
                </a:lnTo>
                <a:lnTo>
                  <a:pt x="35687" y="0"/>
                </a:lnTo>
                <a:lnTo>
                  <a:pt x="0" y="71843"/>
                </a:lnTo>
                <a:lnTo>
                  <a:pt x="31864" y="71843"/>
                </a:lnTo>
                <a:lnTo>
                  <a:pt x="31864" y="320027"/>
                </a:lnTo>
                <a:lnTo>
                  <a:pt x="38239" y="320027"/>
                </a:lnTo>
                <a:lnTo>
                  <a:pt x="38239" y="71831"/>
                </a:lnTo>
                <a:lnTo>
                  <a:pt x="70091" y="71831"/>
                </a:lnTo>
                <a:close/>
              </a:path>
              <a:path w="4002404" h="320039">
                <a:moveTo>
                  <a:pt x="728472" y="71831"/>
                </a:moveTo>
                <a:lnTo>
                  <a:pt x="722376" y="60083"/>
                </a:lnTo>
                <a:lnTo>
                  <a:pt x="691222" y="0"/>
                </a:lnTo>
                <a:lnTo>
                  <a:pt x="655320" y="71843"/>
                </a:lnTo>
                <a:lnTo>
                  <a:pt x="688568" y="71843"/>
                </a:lnTo>
                <a:lnTo>
                  <a:pt x="688568" y="320027"/>
                </a:lnTo>
                <a:lnTo>
                  <a:pt x="693889" y="320027"/>
                </a:lnTo>
                <a:lnTo>
                  <a:pt x="693889" y="71831"/>
                </a:lnTo>
                <a:lnTo>
                  <a:pt x="728472" y="71831"/>
                </a:lnTo>
                <a:close/>
              </a:path>
              <a:path w="4002404" h="320039">
                <a:moveTo>
                  <a:pt x="1380744" y="71831"/>
                </a:moveTo>
                <a:lnTo>
                  <a:pt x="1375117" y="60083"/>
                </a:lnTo>
                <a:lnTo>
                  <a:pt x="1346327" y="0"/>
                </a:lnTo>
                <a:lnTo>
                  <a:pt x="1310640" y="71843"/>
                </a:lnTo>
                <a:lnTo>
                  <a:pt x="1342504" y="71843"/>
                </a:lnTo>
                <a:lnTo>
                  <a:pt x="1342504" y="320027"/>
                </a:lnTo>
                <a:lnTo>
                  <a:pt x="1348879" y="320027"/>
                </a:lnTo>
                <a:lnTo>
                  <a:pt x="1348879" y="71831"/>
                </a:lnTo>
                <a:lnTo>
                  <a:pt x="1380744" y="71831"/>
                </a:lnTo>
                <a:close/>
              </a:path>
              <a:path w="4002404" h="320039">
                <a:moveTo>
                  <a:pt x="2035733" y="71831"/>
                </a:moveTo>
                <a:lnTo>
                  <a:pt x="2029764" y="60083"/>
                </a:lnTo>
                <a:lnTo>
                  <a:pt x="1999322" y="0"/>
                </a:lnTo>
                <a:lnTo>
                  <a:pt x="1962912" y="71843"/>
                </a:lnTo>
                <a:lnTo>
                  <a:pt x="1996719" y="71843"/>
                </a:lnTo>
                <a:lnTo>
                  <a:pt x="1996719" y="320027"/>
                </a:lnTo>
                <a:lnTo>
                  <a:pt x="2001926" y="320027"/>
                </a:lnTo>
                <a:lnTo>
                  <a:pt x="2001926" y="71831"/>
                </a:lnTo>
                <a:lnTo>
                  <a:pt x="2035733" y="71831"/>
                </a:lnTo>
                <a:close/>
              </a:path>
              <a:path w="4002404" h="320039">
                <a:moveTo>
                  <a:pt x="2691371" y="71831"/>
                </a:moveTo>
                <a:lnTo>
                  <a:pt x="2685275" y="60083"/>
                </a:lnTo>
                <a:lnTo>
                  <a:pt x="2654135" y="0"/>
                </a:lnTo>
                <a:lnTo>
                  <a:pt x="2618232" y="71843"/>
                </a:lnTo>
                <a:lnTo>
                  <a:pt x="2651480" y="71843"/>
                </a:lnTo>
                <a:lnTo>
                  <a:pt x="2651480" y="320027"/>
                </a:lnTo>
                <a:lnTo>
                  <a:pt x="2658135" y="320027"/>
                </a:lnTo>
                <a:lnTo>
                  <a:pt x="2658135" y="71831"/>
                </a:lnTo>
                <a:lnTo>
                  <a:pt x="2691371" y="71831"/>
                </a:lnTo>
                <a:close/>
              </a:path>
              <a:path w="4002404" h="320039">
                <a:moveTo>
                  <a:pt x="3343643" y="71831"/>
                </a:moveTo>
                <a:lnTo>
                  <a:pt x="3338017" y="60083"/>
                </a:lnTo>
                <a:lnTo>
                  <a:pt x="3309239" y="0"/>
                </a:lnTo>
                <a:lnTo>
                  <a:pt x="3273552" y="71843"/>
                </a:lnTo>
                <a:lnTo>
                  <a:pt x="3305416" y="71843"/>
                </a:lnTo>
                <a:lnTo>
                  <a:pt x="3305416" y="60083"/>
                </a:lnTo>
                <a:lnTo>
                  <a:pt x="3305429" y="320027"/>
                </a:lnTo>
                <a:lnTo>
                  <a:pt x="3311779" y="320027"/>
                </a:lnTo>
                <a:lnTo>
                  <a:pt x="3311779" y="71831"/>
                </a:lnTo>
                <a:lnTo>
                  <a:pt x="3343643" y="71831"/>
                </a:lnTo>
                <a:close/>
              </a:path>
              <a:path w="4002404" h="320039">
                <a:moveTo>
                  <a:pt x="4002011" y="71831"/>
                </a:moveTo>
                <a:lnTo>
                  <a:pt x="3995928" y="60083"/>
                </a:lnTo>
                <a:lnTo>
                  <a:pt x="3964775" y="0"/>
                </a:lnTo>
                <a:lnTo>
                  <a:pt x="3928872" y="71843"/>
                </a:lnTo>
                <a:lnTo>
                  <a:pt x="3962120" y="71843"/>
                </a:lnTo>
                <a:lnTo>
                  <a:pt x="3962120" y="320027"/>
                </a:lnTo>
                <a:lnTo>
                  <a:pt x="3967442" y="320027"/>
                </a:lnTo>
                <a:lnTo>
                  <a:pt x="3967442" y="71831"/>
                </a:lnTo>
                <a:lnTo>
                  <a:pt x="4002011" y="71831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6848856" y="4038597"/>
            <a:ext cx="1264920" cy="948055"/>
            <a:chOff x="6848856" y="4038597"/>
            <a:chExt cx="1264920" cy="948055"/>
          </a:xfrm>
        </p:grpSpPr>
        <p:sp>
          <p:nvSpPr>
            <p:cNvPr id="25" name="object 25"/>
            <p:cNvSpPr/>
            <p:nvPr/>
          </p:nvSpPr>
          <p:spPr>
            <a:xfrm>
              <a:off x="6854948" y="4044700"/>
              <a:ext cx="1249680" cy="932815"/>
            </a:xfrm>
            <a:custGeom>
              <a:avLst/>
              <a:gdLst/>
              <a:ahLst/>
              <a:cxnLst/>
              <a:rect l="l" t="t" r="r" b="b"/>
              <a:pathLst>
                <a:path w="1249679" h="932814">
                  <a:moveTo>
                    <a:pt x="1094193" y="0"/>
                  </a:moveTo>
                  <a:lnTo>
                    <a:pt x="155384" y="0"/>
                  </a:lnTo>
                  <a:lnTo>
                    <a:pt x="130086" y="2044"/>
                  </a:lnTo>
                  <a:lnTo>
                    <a:pt x="63461" y="30213"/>
                  </a:lnTo>
                  <a:lnTo>
                    <a:pt x="17272" y="84505"/>
                  </a:lnTo>
                  <a:lnTo>
                    <a:pt x="0" y="156070"/>
                  </a:lnTo>
                  <a:lnTo>
                    <a:pt x="0" y="776490"/>
                  </a:lnTo>
                  <a:lnTo>
                    <a:pt x="7886" y="825690"/>
                  </a:lnTo>
                  <a:lnTo>
                    <a:pt x="45377" y="886726"/>
                  </a:lnTo>
                  <a:lnTo>
                    <a:pt x="106133" y="924585"/>
                  </a:lnTo>
                  <a:lnTo>
                    <a:pt x="155384" y="932573"/>
                  </a:lnTo>
                  <a:lnTo>
                    <a:pt x="1094193" y="932573"/>
                  </a:lnTo>
                  <a:lnTo>
                    <a:pt x="1154823" y="920254"/>
                  </a:lnTo>
                  <a:lnTo>
                    <a:pt x="1212291" y="877925"/>
                  </a:lnTo>
                  <a:lnTo>
                    <a:pt x="1245082" y="813892"/>
                  </a:lnTo>
                  <a:lnTo>
                    <a:pt x="1249578" y="776490"/>
                  </a:lnTo>
                  <a:lnTo>
                    <a:pt x="1249578" y="156070"/>
                  </a:lnTo>
                  <a:lnTo>
                    <a:pt x="1237411" y="95465"/>
                  </a:lnTo>
                  <a:lnTo>
                    <a:pt x="1195463" y="37680"/>
                  </a:lnTo>
                  <a:lnTo>
                    <a:pt x="1131646" y="4546"/>
                  </a:lnTo>
                  <a:lnTo>
                    <a:pt x="1094193" y="0"/>
                  </a:lnTo>
                  <a:close/>
                </a:path>
              </a:pathLst>
            </a:custGeom>
            <a:solidFill>
              <a:srgbClr val="D3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6476" y="4046217"/>
              <a:ext cx="1249680" cy="932815"/>
            </a:xfrm>
            <a:custGeom>
              <a:avLst/>
              <a:gdLst/>
              <a:ahLst/>
              <a:cxnLst/>
              <a:rect l="l" t="t" r="r" b="b"/>
              <a:pathLst>
                <a:path w="1249679" h="932814">
                  <a:moveTo>
                    <a:pt x="0" y="156082"/>
                  </a:moveTo>
                  <a:lnTo>
                    <a:pt x="17272" y="84518"/>
                  </a:lnTo>
                  <a:lnTo>
                    <a:pt x="63461" y="30213"/>
                  </a:lnTo>
                  <a:lnTo>
                    <a:pt x="130086" y="2057"/>
                  </a:lnTo>
                  <a:lnTo>
                    <a:pt x="155384" y="0"/>
                  </a:lnTo>
                  <a:lnTo>
                    <a:pt x="1094193" y="0"/>
                  </a:lnTo>
                  <a:lnTo>
                    <a:pt x="1165758" y="17487"/>
                  </a:lnTo>
                  <a:lnTo>
                    <a:pt x="1219695" y="64058"/>
                  </a:lnTo>
                  <a:lnTo>
                    <a:pt x="1247546" y="130848"/>
                  </a:lnTo>
                  <a:lnTo>
                    <a:pt x="1249565" y="156082"/>
                  </a:lnTo>
                  <a:lnTo>
                    <a:pt x="1249565" y="776503"/>
                  </a:lnTo>
                  <a:lnTo>
                    <a:pt x="1232293" y="848067"/>
                  </a:lnTo>
                  <a:lnTo>
                    <a:pt x="1186116" y="902360"/>
                  </a:lnTo>
                  <a:lnTo>
                    <a:pt x="1119479" y="930528"/>
                  </a:lnTo>
                  <a:lnTo>
                    <a:pt x="1094193" y="932586"/>
                  </a:lnTo>
                  <a:lnTo>
                    <a:pt x="155384" y="932586"/>
                  </a:lnTo>
                  <a:lnTo>
                    <a:pt x="83807" y="915098"/>
                  </a:lnTo>
                  <a:lnTo>
                    <a:pt x="29870" y="868527"/>
                  </a:lnTo>
                  <a:lnTo>
                    <a:pt x="2019" y="801738"/>
                  </a:lnTo>
                  <a:lnTo>
                    <a:pt x="0" y="776503"/>
                  </a:lnTo>
                  <a:lnTo>
                    <a:pt x="0" y="156082"/>
                  </a:lnTo>
                  <a:close/>
                </a:path>
              </a:pathLst>
            </a:custGeom>
            <a:ln w="15240">
              <a:solidFill>
                <a:srgbClr val="001F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10749" y="4162259"/>
            <a:ext cx="953135" cy="709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002C5D"/>
                </a:solidFill>
                <a:latin typeface="Times New Roman"/>
                <a:cs typeface="Times New Roman"/>
              </a:rPr>
              <a:t>+</a:t>
            </a:r>
            <a:endParaRPr sz="14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3499"/>
              </a:lnSpc>
            </a:pPr>
            <a:r>
              <a:rPr sz="1450" spc="-10" dirty="0">
                <a:solidFill>
                  <a:srgbClr val="002C5D"/>
                </a:solidFill>
                <a:latin typeface="Times New Roman"/>
                <a:cs typeface="Times New Roman"/>
              </a:rPr>
              <a:t>Institutional Health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01840" y="3724657"/>
            <a:ext cx="725805" cy="320040"/>
            <a:chOff x="7101840" y="3724657"/>
            <a:chExt cx="725805" cy="320040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0" y="3724657"/>
              <a:ext cx="70106" cy="3200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57" y="3724657"/>
              <a:ext cx="70106" cy="320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16950" cy="6464935"/>
            </a:xfrm>
            <a:custGeom>
              <a:avLst/>
              <a:gdLst/>
              <a:ahLst/>
              <a:cxnLst/>
              <a:rect l="l" t="t" r="r" b="b"/>
              <a:pathLst>
                <a:path w="8616950" h="6464934">
                  <a:moveTo>
                    <a:pt x="8616480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6480" y="6464477"/>
                  </a:lnTo>
                  <a:lnTo>
                    <a:pt x="8616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141" y="931260"/>
            <a:ext cx="5927725" cy="669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-805" dirty="0">
                <a:solidFill>
                  <a:srgbClr val="002C5D"/>
                </a:solidFill>
                <a:latin typeface="Times New Roman"/>
                <a:cs typeface="Times New Roman"/>
              </a:rPr>
              <a:t>E</a:t>
            </a:r>
            <a:r>
              <a:rPr sz="4200" spc="-90" dirty="0">
                <a:solidFill>
                  <a:srgbClr val="002C5D"/>
                </a:solidFill>
                <a:latin typeface="Times New Roman"/>
                <a:cs typeface="Times New Roman"/>
              </a:rPr>
              <a:t>st</a:t>
            </a:r>
            <a:r>
              <a:rPr sz="4200" spc="-120" dirty="0">
                <a:solidFill>
                  <a:srgbClr val="002C5D"/>
                </a:solidFill>
                <a:latin typeface="Times New Roman"/>
                <a:cs typeface="Times New Roman"/>
              </a:rPr>
              <a:t>a</a:t>
            </a:r>
            <a:r>
              <a:rPr sz="4200" spc="-195" dirty="0">
                <a:solidFill>
                  <a:srgbClr val="002C5D"/>
                </a:solidFill>
                <a:latin typeface="Times New Roman"/>
                <a:cs typeface="Times New Roman"/>
              </a:rPr>
              <a:t>b</a:t>
            </a:r>
            <a:r>
              <a:rPr sz="4200" spc="-240" dirty="0">
                <a:solidFill>
                  <a:srgbClr val="002C5D"/>
                </a:solidFill>
                <a:latin typeface="Times New Roman"/>
                <a:cs typeface="Times New Roman"/>
              </a:rPr>
              <a:t>l</a:t>
            </a:r>
            <a:r>
              <a:rPr sz="4200" spc="-290" dirty="0">
                <a:solidFill>
                  <a:srgbClr val="002C5D"/>
                </a:solidFill>
                <a:latin typeface="Times New Roman"/>
                <a:cs typeface="Times New Roman"/>
              </a:rPr>
              <a:t>i</a:t>
            </a:r>
            <a:r>
              <a:rPr sz="4200" spc="-6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4200" dirty="0">
                <a:solidFill>
                  <a:srgbClr val="002C5D"/>
                </a:solidFill>
                <a:latin typeface="Times New Roman"/>
                <a:cs typeface="Times New Roman"/>
              </a:rPr>
              <a:t>h</a:t>
            </a:r>
            <a:r>
              <a:rPr sz="4200" spc="-26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200" spc="-110" dirty="0">
                <a:solidFill>
                  <a:srgbClr val="002C5D"/>
                </a:solidFill>
                <a:latin typeface="Times New Roman"/>
                <a:cs typeface="Times New Roman"/>
              </a:rPr>
              <a:t>your</a:t>
            </a:r>
            <a:r>
              <a:rPr sz="4200" spc="-56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200" spc="-160" dirty="0">
                <a:solidFill>
                  <a:srgbClr val="002C5D"/>
                </a:solidFill>
                <a:latin typeface="Times New Roman"/>
                <a:cs typeface="Times New Roman"/>
              </a:rPr>
              <a:t>starting</a:t>
            </a:r>
            <a:r>
              <a:rPr sz="4200" spc="-2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4200" spc="-55" dirty="0">
                <a:solidFill>
                  <a:srgbClr val="002C5D"/>
                </a:solidFill>
                <a:latin typeface="Times New Roman"/>
                <a:cs typeface="Times New Roman"/>
              </a:rPr>
              <a:t>point</a:t>
            </a:r>
            <a:endParaRPr sz="4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0440" y="1987295"/>
            <a:ext cx="4782311" cy="6492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86755" y="2155959"/>
            <a:ext cx="2268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290">
              <a:lnSpc>
                <a:spcPct val="100000"/>
              </a:lnSpc>
              <a:spcBef>
                <a:spcPts val="100"/>
              </a:spcBef>
              <a:buChar char="•"/>
              <a:tabLst>
                <a:tab pos="173990" algn="l"/>
              </a:tabLst>
            </a:pP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What</a:t>
            </a:r>
            <a:r>
              <a:rPr sz="1800" spc="-10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are</a:t>
            </a:r>
            <a:r>
              <a:rPr sz="1800" spc="-10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D"/>
                </a:solidFill>
                <a:latin typeface="Calibri"/>
                <a:cs typeface="Calibri"/>
              </a:rPr>
              <a:t>you</a:t>
            </a:r>
            <a:r>
              <a:rPr sz="1800" spc="-9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good</a:t>
            </a:r>
            <a:r>
              <a:rPr sz="1800" spc="-6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C5D"/>
                </a:solidFill>
                <a:latin typeface="Calibri"/>
                <a:cs typeface="Calibri"/>
              </a:rPr>
              <a:t>at?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7344" y="1914141"/>
            <a:ext cx="7455534" cy="1551940"/>
            <a:chOff x="847344" y="1914141"/>
            <a:chExt cx="7455534" cy="1551940"/>
          </a:xfrm>
        </p:grpSpPr>
        <p:sp>
          <p:nvSpPr>
            <p:cNvPr id="9" name="object 9"/>
            <p:cNvSpPr/>
            <p:nvPr/>
          </p:nvSpPr>
          <p:spPr>
            <a:xfrm>
              <a:off x="853437" y="1920236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2545689" y="0"/>
                  </a:moveTo>
                  <a:lnTo>
                    <a:pt x="130873" y="0"/>
                  </a:lnTo>
                  <a:lnTo>
                    <a:pt x="118211" y="660"/>
                  </a:lnTo>
                  <a:lnTo>
                    <a:pt x="51536" y="26847"/>
                  </a:lnTo>
                  <a:lnTo>
                    <a:pt x="9105" y="82524"/>
                  </a:lnTo>
                  <a:lnTo>
                    <a:pt x="0" y="130162"/>
                  </a:lnTo>
                  <a:lnTo>
                    <a:pt x="2476" y="681240"/>
                  </a:lnTo>
                  <a:lnTo>
                    <a:pt x="34569" y="743927"/>
                  </a:lnTo>
                  <a:lnTo>
                    <a:pt x="94653" y="780973"/>
                  </a:lnTo>
                  <a:lnTo>
                    <a:pt x="131584" y="786168"/>
                  </a:lnTo>
                  <a:lnTo>
                    <a:pt x="2557805" y="785596"/>
                  </a:lnTo>
                  <a:lnTo>
                    <a:pt x="2624137" y="759714"/>
                  </a:lnTo>
                  <a:lnTo>
                    <a:pt x="2666758" y="703859"/>
                  </a:lnTo>
                  <a:lnTo>
                    <a:pt x="2675928" y="656005"/>
                  </a:lnTo>
                  <a:lnTo>
                    <a:pt x="2673629" y="105816"/>
                  </a:lnTo>
                  <a:lnTo>
                    <a:pt x="2641854" y="42621"/>
                  </a:lnTo>
                  <a:lnTo>
                    <a:pt x="2582176" y="5245"/>
                  </a:lnTo>
                  <a:lnTo>
                    <a:pt x="2545689" y="0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964" y="1921761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0" y="130162"/>
                  </a:moveTo>
                  <a:lnTo>
                    <a:pt x="19837" y="61429"/>
                  </a:lnTo>
                  <a:lnTo>
                    <a:pt x="71640" y="14249"/>
                  </a:lnTo>
                  <a:lnTo>
                    <a:pt x="2545651" y="0"/>
                  </a:lnTo>
                  <a:lnTo>
                    <a:pt x="2558173" y="596"/>
                  </a:lnTo>
                  <a:lnTo>
                    <a:pt x="2624467" y="26695"/>
                  </a:lnTo>
                  <a:lnTo>
                    <a:pt x="2666885" y="82638"/>
                  </a:lnTo>
                  <a:lnTo>
                    <a:pt x="2675928" y="656005"/>
                  </a:lnTo>
                  <a:lnTo>
                    <a:pt x="2675331" y="668515"/>
                  </a:lnTo>
                  <a:lnTo>
                    <a:pt x="2649207" y="734758"/>
                  </a:lnTo>
                  <a:lnTo>
                    <a:pt x="2593213" y="777138"/>
                  </a:lnTo>
                  <a:lnTo>
                    <a:pt x="131584" y="786168"/>
                  </a:lnTo>
                  <a:lnTo>
                    <a:pt x="118910" y="785571"/>
                  </a:lnTo>
                  <a:lnTo>
                    <a:pt x="52057" y="759714"/>
                  </a:lnTo>
                  <a:lnTo>
                    <a:pt x="9347" y="704253"/>
                  </a:lnTo>
                  <a:lnTo>
                    <a:pt x="0" y="13016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9" y="2816352"/>
              <a:ext cx="4782311" cy="64922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586755" y="2983556"/>
            <a:ext cx="237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290">
              <a:lnSpc>
                <a:spcPct val="100000"/>
              </a:lnSpc>
              <a:spcBef>
                <a:spcPts val="100"/>
              </a:spcBef>
              <a:buChar char="•"/>
              <a:tabLst>
                <a:tab pos="173990" algn="l"/>
              </a:tabLst>
            </a:pP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Who</a:t>
            </a:r>
            <a:r>
              <a:rPr sz="1800" spc="-9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do</a:t>
            </a:r>
            <a:r>
              <a:rPr sz="1800" spc="-6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you</a:t>
            </a:r>
            <a:r>
              <a:rPr sz="1800" spc="-6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work</a:t>
            </a:r>
            <a:r>
              <a:rPr sz="1800" spc="-7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C5D"/>
                </a:solidFill>
                <a:latin typeface="Calibri"/>
                <a:cs typeface="Calibri"/>
              </a:rPr>
              <a:t>with?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7344" y="2740153"/>
            <a:ext cx="7455534" cy="3209925"/>
            <a:chOff x="847344" y="2740153"/>
            <a:chExt cx="7455534" cy="3209925"/>
          </a:xfrm>
        </p:grpSpPr>
        <p:sp>
          <p:nvSpPr>
            <p:cNvPr id="14" name="object 14"/>
            <p:cNvSpPr/>
            <p:nvPr/>
          </p:nvSpPr>
          <p:spPr>
            <a:xfrm>
              <a:off x="853437" y="2746246"/>
              <a:ext cx="2676525" cy="789940"/>
            </a:xfrm>
            <a:custGeom>
              <a:avLst/>
              <a:gdLst/>
              <a:ahLst/>
              <a:cxnLst/>
              <a:rect l="l" t="t" r="r" b="b"/>
              <a:pathLst>
                <a:path w="2676525" h="789939">
                  <a:moveTo>
                    <a:pt x="2545638" y="0"/>
                  </a:moveTo>
                  <a:lnTo>
                    <a:pt x="105003" y="2666"/>
                  </a:lnTo>
                  <a:lnTo>
                    <a:pt x="42062" y="34975"/>
                  </a:lnTo>
                  <a:lnTo>
                    <a:pt x="5143" y="94983"/>
                  </a:lnTo>
                  <a:lnTo>
                    <a:pt x="0" y="659396"/>
                  </a:lnTo>
                  <a:lnTo>
                    <a:pt x="2641" y="683882"/>
                  </a:lnTo>
                  <a:lnTo>
                    <a:pt x="34912" y="746772"/>
                  </a:lnTo>
                  <a:lnTo>
                    <a:pt x="94818" y="784174"/>
                  </a:lnTo>
                  <a:lnTo>
                    <a:pt x="131572" y="789431"/>
                  </a:lnTo>
                  <a:lnTo>
                    <a:pt x="2558783" y="788758"/>
                  </a:lnTo>
                  <a:lnTo>
                    <a:pt x="2624645" y="762038"/>
                  </a:lnTo>
                  <a:lnTo>
                    <a:pt x="2666834" y="705573"/>
                  </a:lnTo>
                  <a:lnTo>
                    <a:pt x="2675915" y="657644"/>
                  </a:lnTo>
                  <a:lnTo>
                    <a:pt x="2675254" y="118402"/>
                  </a:lnTo>
                  <a:lnTo>
                    <a:pt x="2649042" y="51612"/>
                  </a:lnTo>
                  <a:lnTo>
                    <a:pt x="2593314" y="9118"/>
                  </a:lnTo>
                  <a:lnTo>
                    <a:pt x="2545638" y="0"/>
                  </a:lnTo>
                  <a:close/>
                </a:path>
              </a:pathLst>
            </a:custGeom>
            <a:solidFill>
              <a:srgbClr val="0F3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4964" y="2747773"/>
              <a:ext cx="2676525" cy="789940"/>
            </a:xfrm>
            <a:custGeom>
              <a:avLst/>
              <a:gdLst/>
              <a:ahLst/>
              <a:cxnLst/>
              <a:rect l="l" t="t" r="r" b="b"/>
              <a:pathLst>
                <a:path w="2676525" h="789939">
                  <a:moveTo>
                    <a:pt x="0" y="131787"/>
                  </a:moveTo>
                  <a:lnTo>
                    <a:pt x="19646" y="62230"/>
                  </a:lnTo>
                  <a:lnTo>
                    <a:pt x="71005" y="14643"/>
                  </a:lnTo>
                  <a:lnTo>
                    <a:pt x="2545651" y="0"/>
                  </a:lnTo>
                  <a:lnTo>
                    <a:pt x="2558110" y="596"/>
                  </a:lnTo>
                  <a:lnTo>
                    <a:pt x="2624137" y="26606"/>
                  </a:lnTo>
                  <a:lnTo>
                    <a:pt x="2666593" y="82689"/>
                  </a:lnTo>
                  <a:lnTo>
                    <a:pt x="2675928" y="657644"/>
                  </a:lnTo>
                  <a:lnTo>
                    <a:pt x="2675331" y="670128"/>
                  </a:lnTo>
                  <a:lnTo>
                    <a:pt x="2649448" y="736727"/>
                  </a:lnTo>
                  <a:lnTo>
                    <a:pt x="2593936" y="779894"/>
                  </a:lnTo>
                  <a:lnTo>
                    <a:pt x="131584" y="789432"/>
                  </a:lnTo>
                  <a:lnTo>
                    <a:pt x="118973" y="788822"/>
                  </a:lnTo>
                  <a:lnTo>
                    <a:pt x="52387" y="762685"/>
                  </a:lnTo>
                  <a:lnTo>
                    <a:pt x="9639" y="706907"/>
                  </a:lnTo>
                  <a:lnTo>
                    <a:pt x="0" y="13178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0439" y="3642360"/>
              <a:ext cx="4782311" cy="6522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53437" y="3575302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2545638" y="0"/>
                  </a:moveTo>
                  <a:lnTo>
                    <a:pt x="105003" y="2654"/>
                  </a:lnTo>
                  <a:lnTo>
                    <a:pt x="42062" y="34848"/>
                  </a:lnTo>
                  <a:lnTo>
                    <a:pt x="5143" y="94614"/>
                  </a:lnTo>
                  <a:lnTo>
                    <a:pt x="0" y="656882"/>
                  </a:lnTo>
                  <a:lnTo>
                    <a:pt x="2641" y="681621"/>
                  </a:lnTo>
                  <a:lnTo>
                    <a:pt x="34912" y="744397"/>
                  </a:lnTo>
                  <a:lnTo>
                    <a:pt x="94818" y="781240"/>
                  </a:lnTo>
                  <a:lnTo>
                    <a:pt x="131572" y="786383"/>
                  </a:lnTo>
                  <a:lnTo>
                    <a:pt x="2558783" y="785723"/>
                  </a:lnTo>
                  <a:lnTo>
                    <a:pt x="2624645" y="759485"/>
                  </a:lnTo>
                  <a:lnTo>
                    <a:pt x="2666834" y="703389"/>
                  </a:lnTo>
                  <a:lnTo>
                    <a:pt x="2675915" y="655104"/>
                  </a:lnTo>
                  <a:lnTo>
                    <a:pt x="2675254" y="117944"/>
                  </a:lnTo>
                  <a:lnTo>
                    <a:pt x="2649042" y="51409"/>
                  </a:lnTo>
                  <a:lnTo>
                    <a:pt x="2593314" y="9080"/>
                  </a:lnTo>
                  <a:lnTo>
                    <a:pt x="2545638" y="0"/>
                  </a:lnTo>
                  <a:close/>
                </a:path>
              </a:pathLst>
            </a:custGeom>
            <a:solidFill>
              <a:srgbClr val="253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4964" y="3576827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0" y="131279"/>
                  </a:moveTo>
                  <a:lnTo>
                    <a:pt x="19646" y="61988"/>
                  </a:lnTo>
                  <a:lnTo>
                    <a:pt x="71005" y="14592"/>
                  </a:lnTo>
                  <a:lnTo>
                    <a:pt x="2545651" y="0"/>
                  </a:lnTo>
                  <a:lnTo>
                    <a:pt x="2558110" y="596"/>
                  </a:lnTo>
                  <a:lnTo>
                    <a:pt x="2624137" y="26504"/>
                  </a:lnTo>
                  <a:lnTo>
                    <a:pt x="2666593" y="82372"/>
                  </a:lnTo>
                  <a:lnTo>
                    <a:pt x="2675928" y="655104"/>
                  </a:lnTo>
                  <a:lnTo>
                    <a:pt x="2675331" y="667753"/>
                  </a:lnTo>
                  <a:lnTo>
                    <a:pt x="2649448" y="734441"/>
                  </a:lnTo>
                  <a:lnTo>
                    <a:pt x="2593936" y="777049"/>
                  </a:lnTo>
                  <a:lnTo>
                    <a:pt x="131584" y="786384"/>
                  </a:lnTo>
                  <a:lnTo>
                    <a:pt x="118973" y="785799"/>
                  </a:lnTo>
                  <a:lnTo>
                    <a:pt x="52387" y="760120"/>
                  </a:lnTo>
                  <a:lnTo>
                    <a:pt x="9639" y="704723"/>
                  </a:lnTo>
                  <a:lnTo>
                    <a:pt x="0" y="1312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0439" y="4471416"/>
              <a:ext cx="4782311" cy="64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3437" y="4401310"/>
              <a:ext cx="2676525" cy="789940"/>
            </a:xfrm>
            <a:custGeom>
              <a:avLst/>
              <a:gdLst/>
              <a:ahLst/>
              <a:cxnLst/>
              <a:rect l="l" t="t" r="r" b="b"/>
              <a:pathLst>
                <a:path w="2676525" h="789939">
                  <a:moveTo>
                    <a:pt x="2545638" y="0"/>
                  </a:moveTo>
                  <a:lnTo>
                    <a:pt x="105003" y="2667"/>
                  </a:lnTo>
                  <a:lnTo>
                    <a:pt x="42062" y="34975"/>
                  </a:lnTo>
                  <a:lnTo>
                    <a:pt x="5143" y="94983"/>
                  </a:lnTo>
                  <a:lnTo>
                    <a:pt x="0" y="659434"/>
                  </a:lnTo>
                  <a:lnTo>
                    <a:pt x="2641" y="684263"/>
                  </a:lnTo>
                  <a:lnTo>
                    <a:pt x="34912" y="747293"/>
                  </a:lnTo>
                  <a:lnTo>
                    <a:pt x="94818" y="784275"/>
                  </a:lnTo>
                  <a:lnTo>
                    <a:pt x="131572" y="789432"/>
                  </a:lnTo>
                  <a:lnTo>
                    <a:pt x="2558783" y="788771"/>
                  </a:lnTo>
                  <a:lnTo>
                    <a:pt x="2624645" y="762431"/>
                  </a:lnTo>
                  <a:lnTo>
                    <a:pt x="2666834" y="706107"/>
                  </a:lnTo>
                  <a:lnTo>
                    <a:pt x="2675915" y="657644"/>
                  </a:lnTo>
                  <a:lnTo>
                    <a:pt x="2675254" y="118402"/>
                  </a:lnTo>
                  <a:lnTo>
                    <a:pt x="2649042" y="51612"/>
                  </a:lnTo>
                  <a:lnTo>
                    <a:pt x="2593314" y="9118"/>
                  </a:lnTo>
                  <a:lnTo>
                    <a:pt x="2545638" y="0"/>
                  </a:lnTo>
                  <a:close/>
                </a:path>
              </a:pathLst>
            </a:custGeom>
            <a:solidFill>
              <a:srgbClr val="444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4964" y="4402837"/>
              <a:ext cx="2676525" cy="789940"/>
            </a:xfrm>
            <a:custGeom>
              <a:avLst/>
              <a:gdLst/>
              <a:ahLst/>
              <a:cxnLst/>
              <a:rect l="l" t="t" r="r" b="b"/>
              <a:pathLst>
                <a:path w="2676525" h="789939">
                  <a:moveTo>
                    <a:pt x="0" y="131787"/>
                  </a:moveTo>
                  <a:lnTo>
                    <a:pt x="19646" y="62230"/>
                  </a:lnTo>
                  <a:lnTo>
                    <a:pt x="71005" y="14643"/>
                  </a:lnTo>
                  <a:lnTo>
                    <a:pt x="2545651" y="0"/>
                  </a:lnTo>
                  <a:lnTo>
                    <a:pt x="2558110" y="596"/>
                  </a:lnTo>
                  <a:lnTo>
                    <a:pt x="2624137" y="26606"/>
                  </a:lnTo>
                  <a:lnTo>
                    <a:pt x="2666593" y="82689"/>
                  </a:lnTo>
                  <a:lnTo>
                    <a:pt x="2675928" y="657644"/>
                  </a:lnTo>
                  <a:lnTo>
                    <a:pt x="2675331" y="670331"/>
                  </a:lnTo>
                  <a:lnTo>
                    <a:pt x="2649448" y="737285"/>
                  </a:lnTo>
                  <a:lnTo>
                    <a:pt x="2593936" y="780072"/>
                  </a:lnTo>
                  <a:lnTo>
                    <a:pt x="131584" y="789432"/>
                  </a:lnTo>
                  <a:lnTo>
                    <a:pt x="118973" y="788835"/>
                  </a:lnTo>
                  <a:lnTo>
                    <a:pt x="52387" y="763066"/>
                  </a:lnTo>
                  <a:lnTo>
                    <a:pt x="9639" y="707453"/>
                  </a:lnTo>
                  <a:lnTo>
                    <a:pt x="0" y="13178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0439" y="5300472"/>
              <a:ext cx="4782311" cy="64922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586755" y="3811038"/>
            <a:ext cx="3797300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290">
              <a:lnSpc>
                <a:spcPct val="100000"/>
              </a:lnSpc>
              <a:spcBef>
                <a:spcPts val="100"/>
              </a:spcBef>
              <a:buChar char="•"/>
              <a:tabLst>
                <a:tab pos="173990" algn="l"/>
              </a:tabLst>
            </a:pP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How</a:t>
            </a:r>
            <a:r>
              <a:rPr sz="1800" spc="-9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do</a:t>
            </a:r>
            <a:r>
              <a:rPr sz="1800" spc="-4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D"/>
                </a:solidFill>
                <a:latin typeface="Calibri"/>
                <a:cs typeface="Calibri"/>
              </a:rPr>
              <a:t>you</a:t>
            </a:r>
            <a:r>
              <a:rPr sz="1800" spc="-8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work</a:t>
            </a:r>
            <a:r>
              <a:rPr sz="1800" spc="-5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with</a:t>
            </a:r>
            <a:r>
              <a:rPr sz="1800" spc="-6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C5D"/>
                </a:solidFill>
                <a:latin typeface="Calibri"/>
                <a:cs typeface="Calibri"/>
              </a:rPr>
              <a:t>them?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5"/>
              </a:spcBef>
              <a:buClr>
                <a:srgbClr val="002C5D"/>
              </a:buClr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3990" indent="-161290">
              <a:lnSpc>
                <a:spcPct val="100000"/>
              </a:lnSpc>
              <a:buChar char="•"/>
              <a:tabLst>
                <a:tab pos="173990" algn="l"/>
              </a:tabLst>
            </a:pP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How</a:t>
            </a:r>
            <a:r>
              <a:rPr sz="1800" spc="-10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well</a:t>
            </a:r>
            <a:r>
              <a:rPr sz="1800" spc="-20" dirty="0">
                <a:solidFill>
                  <a:srgbClr val="002C5D"/>
                </a:solidFill>
                <a:latin typeface="Calibri"/>
                <a:cs typeface="Calibri"/>
              </a:rPr>
              <a:t> are</a:t>
            </a:r>
            <a:r>
              <a:rPr sz="1800" spc="-8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2C5D"/>
                </a:solidFill>
                <a:latin typeface="Calibri"/>
                <a:cs typeface="Calibri"/>
              </a:rPr>
              <a:t>staff</a:t>
            </a:r>
            <a:r>
              <a:rPr sz="1800" spc="-7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D"/>
                </a:solidFill>
                <a:latin typeface="Calibri"/>
                <a:cs typeface="Calibri"/>
              </a:rPr>
              <a:t>engaged?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002C5D"/>
              </a:buClr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0180" marR="5080" indent="-158115">
              <a:lnSpc>
                <a:spcPts val="1989"/>
              </a:lnSpc>
              <a:buChar char="•"/>
              <a:tabLst>
                <a:tab pos="171450" algn="l"/>
              </a:tabLst>
            </a:pP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How</a:t>
            </a:r>
            <a:r>
              <a:rPr sz="1800" spc="-8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is</a:t>
            </a:r>
            <a:r>
              <a:rPr sz="1800" spc="-3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impact</a:t>
            </a:r>
            <a:r>
              <a:rPr sz="1800" spc="-7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C5D"/>
                </a:solidFill>
                <a:latin typeface="Calibri"/>
                <a:cs typeface="Calibri"/>
              </a:rPr>
              <a:t>currently</a:t>
            </a:r>
            <a:r>
              <a:rPr sz="1800" spc="-40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C5D"/>
                </a:solidFill>
                <a:latin typeface="Calibri"/>
                <a:cs typeface="Calibri"/>
              </a:rPr>
              <a:t>reflected</a:t>
            </a:r>
            <a:r>
              <a:rPr sz="1800" spc="-3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C5D"/>
                </a:solidFill>
                <a:latin typeface="Calibri"/>
                <a:cs typeface="Calibri"/>
              </a:rPr>
              <a:t>in</a:t>
            </a:r>
            <a:r>
              <a:rPr sz="1800" spc="-7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2C5D"/>
                </a:solidFill>
                <a:latin typeface="Calibri"/>
                <a:cs typeface="Calibri"/>
              </a:rPr>
              <a:t>the 	</a:t>
            </a:r>
            <a:r>
              <a:rPr sz="1800" spc="-30" dirty="0">
                <a:solidFill>
                  <a:srgbClr val="002C5D"/>
                </a:solidFill>
                <a:latin typeface="Calibri"/>
                <a:cs typeface="Calibri"/>
              </a:rPr>
              <a:t>institution’s</a:t>
            </a:r>
            <a:r>
              <a:rPr sz="1800" spc="-35" dirty="0">
                <a:solidFill>
                  <a:srgbClr val="002C5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C5D"/>
                </a:solidFill>
                <a:latin typeface="Calibri"/>
                <a:cs typeface="Calibri"/>
              </a:rPr>
              <a:t>structure?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47344" y="5224271"/>
            <a:ext cx="2691765" cy="802005"/>
            <a:chOff x="847344" y="5224271"/>
            <a:chExt cx="2691765" cy="802005"/>
          </a:xfrm>
        </p:grpSpPr>
        <p:sp>
          <p:nvSpPr>
            <p:cNvPr id="25" name="object 25"/>
            <p:cNvSpPr/>
            <p:nvPr/>
          </p:nvSpPr>
          <p:spPr>
            <a:xfrm>
              <a:off x="853437" y="5230366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2545638" y="0"/>
                  </a:moveTo>
                  <a:lnTo>
                    <a:pt x="105003" y="2654"/>
                  </a:lnTo>
                  <a:lnTo>
                    <a:pt x="42062" y="34848"/>
                  </a:lnTo>
                  <a:lnTo>
                    <a:pt x="5143" y="94615"/>
                  </a:lnTo>
                  <a:lnTo>
                    <a:pt x="0" y="656882"/>
                  </a:lnTo>
                  <a:lnTo>
                    <a:pt x="2641" y="681621"/>
                  </a:lnTo>
                  <a:lnTo>
                    <a:pt x="34912" y="744397"/>
                  </a:lnTo>
                  <a:lnTo>
                    <a:pt x="94818" y="781240"/>
                  </a:lnTo>
                  <a:lnTo>
                    <a:pt x="131572" y="786384"/>
                  </a:lnTo>
                  <a:lnTo>
                    <a:pt x="2558783" y="785723"/>
                  </a:lnTo>
                  <a:lnTo>
                    <a:pt x="2624645" y="759485"/>
                  </a:lnTo>
                  <a:lnTo>
                    <a:pt x="2666834" y="703389"/>
                  </a:lnTo>
                  <a:lnTo>
                    <a:pt x="2675915" y="655104"/>
                  </a:lnTo>
                  <a:lnTo>
                    <a:pt x="2675254" y="117944"/>
                  </a:lnTo>
                  <a:lnTo>
                    <a:pt x="2649042" y="51409"/>
                  </a:lnTo>
                  <a:lnTo>
                    <a:pt x="2593314" y="9080"/>
                  </a:lnTo>
                  <a:lnTo>
                    <a:pt x="2545638" y="0"/>
                  </a:lnTo>
                  <a:close/>
                </a:path>
              </a:pathLst>
            </a:custGeom>
            <a:solidFill>
              <a:srgbClr val="6969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4964" y="5231891"/>
              <a:ext cx="2676525" cy="786765"/>
            </a:xfrm>
            <a:custGeom>
              <a:avLst/>
              <a:gdLst/>
              <a:ahLst/>
              <a:cxnLst/>
              <a:rect l="l" t="t" r="r" b="b"/>
              <a:pathLst>
                <a:path w="2676525" h="786764">
                  <a:moveTo>
                    <a:pt x="0" y="131279"/>
                  </a:moveTo>
                  <a:lnTo>
                    <a:pt x="19646" y="61988"/>
                  </a:lnTo>
                  <a:lnTo>
                    <a:pt x="71005" y="14592"/>
                  </a:lnTo>
                  <a:lnTo>
                    <a:pt x="2545651" y="0"/>
                  </a:lnTo>
                  <a:lnTo>
                    <a:pt x="2558110" y="596"/>
                  </a:lnTo>
                  <a:lnTo>
                    <a:pt x="2624137" y="26504"/>
                  </a:lnTo>
                  <a:lnTo>
                    <a:pt x="2666593" y="82372"/>
                  </a:lnTo>
                  <a:lnTo>
                    <a:pt x="2675928" y="655104"/>
                  </a:lnTo>
                  <a:lnTo>
                    <a:pt x="2675331" y="667753"/>
                  </a:lnTo>
                  <a:lnTo>
                    <a:pt x="2649448" y="734440"/>
                  </a:lnTo>
                  <a:lnTo>
                    <a:pt x="2593936" y="777049"/>
                  </a:lnTo>
                  <a:lnTo>
                    <a:pt x="131584" y="786383"/>
                  </a:lnTo>
                  <a:lnTo>
                    <a:pt x="118973" y="785799"/>
                  </a:lnTo>
                  <a:lnTo>
                    <a:pt x="52387" y="760120"/>
                  </a:lnTo>
                  <a:lnTo>
                    <a:pt x="9639" y="704722"/>
                  </a:lnTo>
                  <a:lnTo>
                    <a:pt x="0" y="1312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Existing</a:t>
            </a:r>
            <a:r>
              <a:rPr spc="75" dirty="0"/>
              <a:t> </a:t>
            </a:r>
            <a:r>
              <a:rPr dirty="0"/>
              <a:t>impact</a:t>
            </a:r>
            <a:r>
              <a:rPr spc="85" dirty="0"/>
              <a:t> </a:t>
            </a:r>
            <a:r>
              <a:rPr spc="-10" dirty="0"/>
              <a:t>strengths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pc="-10" dirty="0"/>
          </a:p>
          <a:p>
            <a:pPr marL="156210" marR="118110" indent="-635" algn="ctr">
              <a:lnSpc>
                <a:spcPts val="1700"/>
              </a:lnSpc>
            </a:pPr>
            <a:r>
              <a:rPr dirty="0"/>
              <a:t>Existing</a:t>
            </a:r>
            <a:r>
              <a:rPr spc="100" dirty="0"/>
              <a:t> </a:t>
            </a:r>
            <a:r>
              <a:rPr dirty="0"/>
              <a:t>non-</a:t>
            </a:r>
            <a:r>
              <a:rPr spc="-10" dirty="0"/>
              <a:t>academic </a:t>
            </a:r>
            <a:r>
              <a:rPr dirty="0"/>
              <a:t>partnerships</a:t>
            </a:r>
            <a:r>
              <a:rPr spc="85" dirty="0"/>
              <a:t> </a:t>
            </a:r>
            <a:r>
              <a:rPr dirty="0"/>
              <a:t>/</a:t>
            </a:r>
            <a:r>
              <a:rPr spc="95" dirty="0"/>
              <a:t> </a:t>
            </a:r>
            <a:r>
              <a:rPr spc="-10" dirty="0"/>
              <a:t>relationships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pc="-10" dirty="0"/>
          </a:p>
          <a:p>
            <a:pPr marL="1206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Existing ways</a:t>
            </a:r>
            <a:r>
              <a:rPr spc="25" dirty="0"/>
              <a:t> </a:t>
            </a:r>
            <a:r>
              <a:rPr dirty="0"/>
              <a:t>to</a:t>
            </a:r>
            <a:r>
              <a:rPr spc="-10" dirty="0"/>
              <a:t> engage?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pc="-10" dirty="0"/>
          </a:p>
          <a:p>
            <a:pPr marL="200025" marR="165100" algn="ctr">
              <a:lnSpc>
                <a:spcPts val="1700"/>
              </a:lnSpc>
            </a:pPr>
            <a:r>
              <a:rPr dirty="0"/>
              <a:t>Staff</a:t>
            </a:r>
            <a:r>
              <a:rPr spc="65" dirty="0"/>
              <a:t> </a:t>
            </a:r>
            <a:r>
              <a:rPr dirty="0"/>
              <a:t>knowledge,</a:t>
            </a:r>
            <a:r>
              <a:rPr spc="105" dirty="0"/>
              <a:t> </a:t>
            </a:r>
            <a:r>
              <a:rPr dirty="0"/>
              <a:t>skills</a:t>
            </a:r>
            <a:r>
              <a:rPr spc="5" dirty="0"/>
              <a:t> </a:t>
            </a:r>
            <a:r>
              <a:rPr spc="-25" dirty="0"/>
              <a:t>and </a:t>
            </a:r>
            <a:r>
              <a:rPr spc="-10" dirty="0"/>
              <a:t>motivation</a:t>
            </a: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pc="-10" dirty="0"/>
          </a:p>
          <a:p>
            <a:pPr marL="12700" marR="5080" algn="ctr">
              <a:lnSpc>
                <a:spcPts val="1700"/>
              </a:lnSpc>
            </a:pPr>
            <a:r>
              <a:rPr dirty="0"/>
              <a:t>Existing</a:t>
            </a:r>
            <a:r>
              <a:rPr spc="85" dirty="0"/>
              <a:t> </a:t>
            </a:r>
            <a:r>
              <a:rPr dirty="0"/>
              <a:t>institutional</a:t>
            </a:r>
            <a:r>
              <a:rPr spc="55" dirty="0"/>
              <a:t> </a:t>
            </a:r>
            <a:r>
              <a:rPr spc="-10" dirty="0"/>
              <a:t>strategies, </a:t>
            </a:r>
            <a:r>
              <a:rPr dirty="0"/>
              <a:t>policies</a:t>
            </a:r>
            <a:r>
              <a:rPr spc="85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spc="-10" dirty="0"/>
              <a:t>requirements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495" y="704912"/>
            <a:ext cx="7832725" cy="15246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r>
              <a:rPr sz="320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ts val="3500"/>
              </a:lnSpc>
              <a:spcBef>
                <a:spcPts val="71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Provable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effects</a:t>
            </a:r>
            <a:r>
              <a:rPr sz="3200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(benefits)</a:t>
            </a:r>
            <a:r>
              <a:rPr sz="32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research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‘real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world’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2744" y="3258311"/>
            <a:ext cx="2508885" cy="2362200"/>
            <a:chOff x="2142744" y="3258311"/>
            <a:chExt cx="2508885" cy="2362200"/>
          </a:xfrm>
        </p:grpSpPr>
        <p:sp>
          <p:nvSpPr>
            <p:cNvPr id="4" name="object 4"/>
            <p:cNvSpPr/>
            <p:nvPr/>
          </p:nvSpPr>
          <p:spPr>
            <a:xfrm>
              <a:off x="2179320" y="3294887"/>
              <a:ext cx="2432685" cy="2286000"/>
            </a:xfrm>
            <a:custGeom>
              <a:avLst/>
              <a:gdLst/>
              <a:ahLst/>
              <a:cxnLst/>
              <a:rect l="l" t="t" r="r" b="b"/>
              <a:pathLst>
                <a:path w="2432685" h="2286000">
                  <a:moveTo>
                    <a:pt x="1216152" y="0"/>
                  </a:moveTo>
                  <a:lnTo>
                    <a:pt x="1116406" y="3784"/>
                  </a:lnTo>
                  <a:lnTo>
                    <a:pt x="1018882" y="14960"/>
                  </a:lnTo>
                  <a:lnTo>
                    <a:pt x="923899" y="33223"/>
                  </a:lnTo>
                  <a:lnTo>
                    <a:pt x="831748" y="58267"/>
                  </a:lnTo>
                  <a:lnTo>
                    <a:pt x="742772" y="89827"/>
                  </a:lnTo>
                  <a:lnTo>
                    <a:pt x="657263" y="127584"/>
                  </a:lnTo>
                  <a:lnTo>
                    <a:pt x="575525" y="171246"/>
                  </a:lnTo>
                  <a:lnTo>
                    <a:pt x="497903" y="220535"/>
                  </a:lnTo>
                  <a:lnTo>
                    <a:pt x="424687" y="275132"/>
                  </a:lnTo>
                  <a:lnTo>
                    <a:pt x="356196" y="334772"/>
                  </a:lnTo>
                  <a:lnTo>
                    <a:pt x="292747" y="399148"/>
                  </a:lnTo>
                  <a:lnTo>
                    <a:pt x="234645" y="467956"/>
                  </a:lnTo>
                  <a:lnTo>
                    <a:pt x="182206" y="540918"/>
                  </a:lnTo>
                  <a:lnTo>
                    <a:pt x="135737" y="617728"/>
                  </a:lnTo>
                  <a:lnTo>
                    <a:pt x="95567" y="698093"/>
                  </a:lnTo>
                  <a:lnTo>
                    <a:pt x="62001" y="781723"/>
                  </a:lnTo>
                  <a:lnTo>
                    <a:pt x="35344" y="868324"/>
                  </a:lnTo>
                  <a:lnTo>
                    <a:pt x="15913" y="957592"/>
                  </a:lnTo>
                  <a:lnTo>
                    <a:pt x="4025" y="1049248"/>
                  </a:lnTo>
                  <a:lnTo>
                    <a:pt x="0" y="1143000"/>
                  </a:lnTo>
                  <a:lnTo>
                    <a:pt x="4025" y="1236738"/>
                  </a:lnTo>
                  <a:lnTo>
                    <a:pt x="15913" y="1328407"/>
                  </a:lnTo>
                  <a:lnTo>
                    <a:pt x="35344" y="1417675"/>
                  </a:lnTo>
                  <a:lnTo>
                    <a:pt x="62001" y="1504276"/>
                  </a:lnTo>
                  <a:lnTo>
                    <a:pt x="95567" y="1587906"/>
                  </a:lnTo>
                  <a:lnTo>
                    <a:pt x="135737" y="1668272"/>
                  </a:lnTo>
                  <a:lnTo>
                    <a:pt x="182206" y="1745081"/>
                  </a:lnTo>
                  <a:lnTo>
                    <a:pt x="234645" y="1818043"/>
                  </a:lnTo>
                  <a:lnTo>
                    <a:pt x="292747" y="1886851"/>
                  </a:lnTo>
                  <a:lnTo>
                    <a:pt x="356196" y="1951227"/>
                  </a:lnTo>
                  <a:lnTo>
                    <a:pt x="424687" y="2010867"/>
                  </a:lnTo>
                  <a:lnTo>
                    <a:pt x="497903" y="2065464"/>
                  </a:lnTo>
                  <a:lnTo>
                    <a:pt x="575525" y="2114753"/>
                  </a:lnTo>
                  <a:lnTo>
                    <a:pt x="657263" y="2158415"/>
                  </a:lnTo>
                  <a:lnTo>
                    <a:pt x="742772" y="2196172"/>
                  </a:lnTo>
                  <a:lnTo>
                    <a:pt x="831748" y="2227732"/>
                  </a:lnTo>
                  <a:lnTo>
                    <a:pt x="923899" y="2252776"/>
                  </a:lnTo>
                  <a:lnTo>
                    <a:pt x="1018882" y="2271039"/>
                  </a:lnTo>
                  <a:lnTo>
                    <a:pt x="1116406" y="2282215"/>
                  </a:lnTo>
                  <a:lnTo>
                    <a:pt x="1216152" y="2286000"/>
                  </a:lnTo>
                  <a:lnTo>
                    <a:pt x="1315897" y="2282215"/>
                  </a:lnTo>
                  <a:lnTo>
                    <a:pt x="1413421" y="2271039"/>
                  </a:lnTo>
                  <a:lnTo>
                    <a:pt x="1508404" y="2252776"/>
                  </a:lnTo>
                  <a:lnTo>
                    <a:pt x="1600555" y="2227732"/>
                  </a:lnTo>
                  <a:lnTo>
                    <a:pt x="1689531" y="2196172"/>
                  </a:lnTo>
                  <a:lnTo>
                    <a:pt x="1775040" y="2158415"/>
                  </a:lnTo>
                  <a:lnTo>
                    <a:pt x="1856765" y="2114753"/>
                  </a:lnTo>
                  <a:lnTo>
                    <a:pt x="1934400" y="2065464"/>
                  </a:lnTo>
                  <a:lnTo>
                    <a:pt x="2007615" y="2010867"/>
                  </a:lnTo>
                  <a:lnTo>
                    <a:pt x="2076107" y="1951227"/>
                  </a:lnTo>
                  <a:lnTo>
                    <a:pt x="2139556" y="1886851"/>
                  </a:lnTo>
                  <a:lnTo>
                    <a:pt x="2197658" y="1818043"/>
                  </a:lnTo>
                  <a:lnTo>
                    <a:pt x="2250097" y="1745081"/>
                  </a:lnTo>
                  <a:lnTo>
                    <a:pt x="2296566" y="1668272"/>
                  </a:lnTo>
                  <a:lnTo>
                    <a:pt x="2336736" y="1587906"/>
                  </a:lnTo>
                  <a:lnTo>
                    <a:pt x="2370302" y="1504276"/>
                  </a:lnTo>
                  <a:lnTo>
                    <a:pt x="2396959" y="1417675"/>
                  </a:lnTo>
                  <a:lnTo>
                    <a:pt x="2416390" y="1328407"/>
                  </a:lnTo>
                  <a:lnTo>
                    <a:pt x="2428278" y="1236738"/>
                  </a:lnTo>
                  <a:lnTo>
                    <a:pt x="2432304" y="1143000"/>
                  </a:lnTo>
                  <a:lnTo>
                    <a:pt x="2428278" y="1049248"/>
                  </a:lnTo>
                  <a:lnTo>
                    <a:pt x="2416390" y="957592"/>
                  </a:lnTo>
                  <a:lnTo>
                    <a:pt x="2396959" y="868324"/>
                  </a:lnTo>
                  <a:lnTo>
                    <a:pt x="2370302" y="781723"/>
                  </a:lnTo>
                  <a:lnTo>
                    <a:pt x="2336736" y="698093"/>
                  </a:lnTo>
                  <a:lnTo>
                    <a:pt x="2296566" y="617728"/>
                  </a:lnTo>
                  <a:lnTo>
                    <a:pt x="2250097" y="540918"/>
                  </a:lnTo>
                  <a:lnTo>
                    <a:pt x="2197658" y="467956"/>
                  </a:lnTo>
                  <a:lnTo>
                    <a:pt x="2139556" y="399148"/>
                  </a:lnTo>
                  <a:lnTo>
                    <a:pt x="2076107" y="334772"/>
                  </a:lnTo>
                  <a:lnTo>
                    <a:pt x="2007615" y="275132"/>
                  </a:lnTo>
                  <a:lnTo>
                    <a:pt x="1934400" y="220535"/>
                  </a:lnTo>
                  <a:lnTo>
                    <a:pt x="1856765" y="171246"/>
                  </a:lnTo>
                  <a:lnTo>
                    <a:pt x="1775040" y="127584"/>
                  </a:lnTo>
                  <a:lnTo>
                    <a:pt x="1689531" y="89827"/>
                  </a:lnTo>
                  <a:lnTo>
                    <a:pt x="1600555" y="58267"/>
                  </a:lnTo>
                  <a:lnTo>
                    <a:pt x="1508404" y="33223"/>
                  </a:lnTo>
                  <a:lnTo>
                    <a:pt x="1413421" y="14960"/>
                  </a:lnTo>
                  <a:lnTo>
                    <a:pt x="1315897" y="3784"/>
                  </a:lnTo>
                  <a:lnTo>
                    <a:pt x="1216152" y="0"/>
                  </a:lnTo>
                  <a:close/>
                </a:path>
              </a:pathLst>
            </a:custGeom>
            <a:solidFill>
              <a:srgbClr val="78C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80844" y="3296411"/>
              <a:ext cx="2432685" cy="2286000"/>
            </a:xfrm>
            <a:custGeom>
              <a:avLst/>
              <a:gdLst/>
              <a:ahLst/>
              <a:cxnLst/>
              <a:rect l="l" t="t" r="r" b="b"/>
              <a:pathLst>
                <a:path w="2432685" h="2286000">
                  <a:moveTo>
                    <a:pt x="0" y="1143000"/>
                  </a:moveTo>
                  <a:lnTo>
                    <a:pt x="4025" y="1049248"/>
                  </a:lnTo>
                  <a:lnTo>
                    <a:pt x="15913" y="957592"/>
                  </a:lnTo>
                  <a:lnTo>
                    <a:pt x="35344" y="868324"/>
                  </a:lnTo>
                  <a:lnTo>
                    <a:pt x="62001" y="781723"/>
                  </a:lnTo>
                  <a:lnTo>
                    <a:pt x="95567" y="698093"/>
                  </a:lnTo>
                  <a:lnTo>
                    <a:pt x="135737" y="617728"/>
                  </a:lnTo>
                  <a:lnTo>
                    <a:pt x="182206" y="540918"/>
                  </a:lnTo>
                  <a:lnTo>
                    <a:pt x="234645" y="467956"/>
                  </a:lnTo>
                  <a:lnTo>
                    <a:pt x="292747" y="399148"/>
                  </a:lnTo>
                  <a:lnTo>
                    <a:pt x="356196" y="334772"/>
                  </a:lnTo>
                  <a:lnTo>
                    <a:pt x="424688" y="275132"/>
                  </a:lnTo>
                  <a:lnTo>
                    <a:pt x="497903" y="220535"/>
                  </a:lnTo>
                  <a:lnTo>
                    <a:pt x="575538" y="171246"/>
                  </a:lnTo>
                  <a:lnTo>
                    <a:pt x="657263" y="127584"/>
                  </a:lnTo>
                  <a:lnTo>
                    <a:pt x="742772" y="89827"/>
                  </a:lnTo>
                  <a:lnTo>
                    <a:pt x="831748" y="58267"/>
                  </a:lnTo>
                  <a:lnTo>
                    <a:pt x="923899" y="33223"/>
                  </a:lnTo>
                  <a:lnTo>
                    <a:pt x="1018882" y="14960"/>
                  </a:lnTo>
                  <a:lnTo>
                    <a:pt x="1116406" y="3784"/>
                  </a:lnTo>
                  <a:lnTo>
                    <a:pt x="1216152" y="0"/>
                  </a:lnTo>
                  <a:lnTo>
                    <a:pt x="1315897" y="3784"/>
                  </a:lnTo>
                  <a:lnTo>
                    <a:pt x="1413421" y="14960"/>
                  </a:lnTo>
                  <a:lnTo>
                    <a:pt x="1508404" y="33223"/>
                  </a:lnTo>
                  <a:lnTo>
                    <a:pt x="1600555" y="58267"/>
                  </a:lnTo>
                  <a:lnTo>
                    <a:pt x="1689531" y="89827"/>
                  </a:lnTo>
                  <a:lnTo>
                    <a:pt x="1775040" y="127584"/>
                  </a:lnTo>
                  <a:lnTo>
                    <a:pt x="1856765" y="171246"/>
                  </a:lnTo>
                  <a:lnTo>
                    <a:pt x="1934400" y="220535"/>
                  </a:lnTo>
                  <a:lnTo>
                    <a:pt x="2007616" y="275132"/>
                  </a:lnTo>
                  <a:lnTo>
                    <a:pt x="2076107" y="334772"/>
                  </a:lnTo>
                  <a:lnTo>
                    <a:pt x="2139556" y="399148"/>
                  </a:lnTo>
                  <a:lnTo>
                    <a:pt x="2197658" y="467956"/>
                  </a:lnTo>
                  <a:lnTo>
                    <a:pt x="2250097" y="540918"/>
                  </a:lnTo>
                  <a:lnTo>
                    <a:pt x="2296566" y="617728"/>
                  </a:lnTo>
                  <a:lnTo>
                    <a:pt x="2336736" y="698093"/>
                  </a:lnTo>
                  <a:lnTo>
                    <a:pt x="2370302" y="781723"/>
                  </a:lnTo>
                  <a:lnTo>
                    <a:pt x="2396959" y="868324"/>
                  </a:lnTo>
                  <a:lnTo>
                    <a:pt x="2416390" y="957592"/>
                  </a:lnTo>
                  <a:lnTo>
                    <a:pt x="2428278" y="1049248"/>
                  </a:lnTo>
                  <a:lnTo>
                    <a:pt x="2432304" y="1143000"/>
                  </a:lnTo>
                  <a:lnTo>
                    <a:pt x="2428278" y="1236738"/>
                  </a:lnTo>
                  <a:lnTo>
                    <a:pt x="2416390" y="1328407"/>
                  </a:lnTo>
                  <a:lnTo>
                    <a:pt x="2396959" y="1417675"/>
                  </a:lnTo>
                  <a:lnTo>
                    <a:pt x="2370302" y="1504276"/>
                  </a:lnTo>
                  <a:lnTo>
                    <a:pt x="2336736" y="1587906"/>
                  </a:lnTo>
                  <a:lnTo>
                    <a:pt x="2296566" y="1668272"/>
                  </a:lnTo>
                  <a:lnTo>
                    <a:pt x="2250097" y="1745081"/>
                  </a:lnTo>
                  <a:lnTo>
                    <a:pt x="2197658" y="1818043"/>
                  </a:lnTo>
                  <a:lnTo>
                    <a:pt x="2139556" y="1886851"/>
                  </a:lnTo>
                  <a:lnTo>
                    <a:pt x="2076107" y="1951227"/>
                  </a:lnTo>
                  <a:lnTo>
                    <a:pt x="2007616" y="2010867"/>
                  </a:lnTo>
                  <a:lnTo>
                    <a:pt x="1934400" y="2065464"/>
                  </a:lnTo>
                  <a:lnTo>
                    <a:pt x="1856765" y="2114753"/>
                  </a:lnTo>
                  <a:lnTo>
                    <a:pt x="1775040" y="2158415"/>
                  </a:lnTo>
                  <a:lnTo>
                    <a:pt x="1689531" y="2196172"/>
                  </a:lnTo>
                  <a:lnTo>
                    <a:pt x="1600555" y="2227732"/>
                  </a:lnTo>
                  <a:lnTo>
                    <a:pt x="1508404" y="2252776"/>
                  </a:lnTo>
                  <a:lnTo>
                    <a:pt x="1413421" y="2271039"/>
                  </a:lnTo>
                  <a:lnTo>
                    <a:pt x="1315897" y="2282215"/>
                  </a:lnTo>
                  <a:lnTo>
                    <a:pt x="1216152" y="2286000"/>
                  </a:lnTo>
                  <a:lnTo>
                    <a:pt x="1116406" y="2282215"/>
                  </a:lnTo>
                  <a:lnTo>
                    <a:pt x="1018882" y="2271039"/>
                  </a:lnTo>
                  <a:lnTo>
                    <a:pt x="923899" y="2252776"/>
                  </a:lnTo>
                  <a:lnTo>
                    <a:pt x="831748" y="2227732"/>
                  </a:lnTo>
                  <a:lnTo>
                    <a:pt x="742772" y="2196172"/>
                  </a:lnTo>
                  <a:lnTo>
                    <a:pt x="657263" y="2158415"/>
                  </a:lnTo>
                  <a:lnTo>
                    <a:pt x="575538" y="2114753"/>
                  </a:lnTo>
                  <a:lnTo>
                    <a:pt x="497903" y="2065464"/>
                  </a:lnTo>
                  <a:lnTo>
                    <a:pt x="424688" y="2010867"/>
                  </a:lnTo>
                  <a:lnTo>
                    <a:pt x="356196" y="1951227"/>
                  </a:lnTo>
                  <a:lnTo>
                    <a:pt x="292747" y="1886851"/>
                  </a:lnTo>
                  <a:lnTo>
                    <a:pt x="234645" y="1818043"/>
                  </a:lnTo>
                  <a:lnTo>
                    <a:pt x="182206" y="1745081"/>
                  </a:lnTo>
                  <a:lnTo>
                    <a:pt x="135737" y="1668272"/>
                  </a:lnTo>
                  <a:lnTo>
                    <a:pt x="95567" y="1587906"/>
                  </a:lnTo>
                  <a:lnTo>
                    <a:pt x="62001" y="1504276"/>
                  </a:lnTo>
                  <a:lnTo>
                    <a:pt x="35344" y="1417675"/>
                  </a:lnTo>
                  <a:lnTo>
                    <a:pt x="15913" y="1328407"/>
                  </a:lnTo>
                  <a:lnTo>
                    <a:pt x="4025" y="1236738"/>
                  </a:lnTo>
                  <a:lnTo>
                    <a:pt x="0" y="1143000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08205" y="3446651"/>
            <a:ext cx="1355090" cy="4349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33985">
              <a:lnSpc>
                <a:spcPts val="1610"/>
              </a:lnSpc>
              <a:spcBef>
                <a:spcPts val="155"/>
              </a:spcBef>
            </a:pPr>
            <a:r>
              <a:rPr sz="1350" i="1" spc="-20" dirty="0">
                <a:latin typeface="Calibri"/>
                <a:cs typeface="Calibri"/>
              </a:rPr>
              <a:t>Effects</a:t>
            </a:r>
            <a:r>
              <a:rPr sz="1350" i="1" spc="-30" dirty="0">
                <a:latin typeface="Calibri"/>
                <a:cs typeface="Calibri"/>
              </a:rPr>
              <a:t> </a:t>
            </a:r>
            <a:r>
              <a:rPr sz="1350" i="1" spc="-10" dirty="0">
                <a:latin typeface="Calibri"/>
                <a:cs typeface="Calibri"/>
              </a:rPr>
              <a:t>felt</a:t>
            </a:r>
            <a:r>
              <a:rPr sz="1350" i="1" spc="-65" dirty="0">
                <a:latin typeface="Calibri"/>
                <a:cs typeface="Calibri"/>
              </a:rPr>
              <a:t> </a:t>
            </a:r>
            <a:r>
              <a:rPr sz="1350" i="1" spc="-20" dirty="0">
                <a:latin typeface="Calibri"/>
                <a:cs typeface="Calibri"/>
              </a:rPr>
              <a:t>here </a:t>
            </a:r>
            <a:r>
              <a:rPr sz="1350" i="1" spc="-10" dirty="0">
                <a:latin typeface="Calibri"/>
                <a:cs typeface="Calibri"/>
              </a:rPr>
              <a:t>(outside</a:t>
            </a:r>
            <a:r>
              <a:rPr sz="1350" i="1" dirty="0">
                <a:latin typeface="Calibri"/>
                <a:cs typeface="Calibri"/>
              </a:rPr>
              <a:t> </a:t>
            </a:r>
            <a:r>
              <a:rPr sz="1350" i="1" spc="-10" dirty="0">
                <a:latin typeface="Calibri"/>
                <a:cs typeface="Calibri"/>
              </a:rPr>
              <a:t>academia)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8366" y="4853803"/>
            <a:ext cx="72898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10" dirty="0">
                <a:solidFill>
                  <a:srgbClr val="1E1C11"/>
                </a:solidFill>
                <a:latin typeface="Calibri"/>
                <a:cs typeface="Calibri"/>
              </a:rPr>
              <a:t>Academia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2688" y="5186033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1E1C11"/>
                </a:solidFill>
                <a:latin typeface="Calibri"/>
                <a:cs typeface="Calibri"/>
              </a:rPr>
              <a:t>Society,</a:t>
            </a:r>
            <a:r>
              <a:rPr sz="1200" b="1" spc="-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E1C11"/>
                </a:solidFill>
                <a:latin typeface="Calibri"/>
                <a:cs typeface="Calibri"/>
              </a:rPr>
              <a:t>environment, economy</a:t>
            </a:r>
            <a:r>
              <a:rPr sz="1200" b="1" spc="-4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E1C11"/>
                </a:solidFill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3342" y="3635363"/>
            <a:ext cx="57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3351" y="2715768"/>
            <a:ext cx="5800725" cy="3331845"/>
            <a:chOff x="1673351" y="2715768"/>
            <a:chExt cx="5800725" cy="3331845"/>
          </a:xfrm>
        </p:grpSpPr>
        <p:sp>
          <p:nvSpPr>
            <p:cNvPr id="11" name="object 11"/>
            <p:cNvSpPr/>
            <p:nvPr/>
          </p:nvSpPr>
          <p:spPr>
            <a:xfrm>
              <a:off x="1711451" y="2811780"/>
              <a:ext cx="5724525" cy="3197860"/>
            </a:xfrm>
            <a:custGeom>
              <a:avLst/>
              <a:gdLst/>
              <a:ahLst/>
              <a:cxnLst/>
              <a:rect l="l" t="t" r="r" b="b"/>
              <a:pathLst>
                <a:path w="5724525" h="3197860">
                  <a:moveTo>
                    <a:pt x="0" y="1598676"/>
                  </a:moveTo>
                  <a:lnTo>
                    <a:pt x="9486" y="1467561"/>
                  </a:lnTo>
                  <a:lnTo>
                    <a:pt x="37465" y="1339367"/>
                  </a:lnTo>
                  <a:lnTo>
                    <a:pt x="83185" y="1214501"/>
                  </a:lnTo>
                  <a:lnTo>
                    <a:pt x="145910" y="1093368"/>
                  </a:lnTo>
                  <a:lnTo>
                    <a:pt x="224917" y="976401"/>
                  </a:lnTo>
                  <a:lnTo>
                    <a:pt x="319455" y="863993"/>
                  </a:lnTo>
                  <a:lnTo>
                    <a:pt x="428802" y="756564"/>
                  </a:lnTo>
                  <a:lnTo>
                    <a:pt x="552208" y="654519"/>
                  </a:lnTo>
                  <a:lnTo>
                    <a:pt x="688949" y="558279"/>
                  </a:lnTo>
                  <a:lnTo>
                    <a:pt x="838276" y="468249"/>
                  </a:lnTo>
                  <a:lnTo>
                    <a:pt x="999464" y="384835"/>
                  </a:lnTo>
                  <a:lnTo>
                    <a:pt x="1171765" y="308457"/>
                  </a:lnTo>
                  <a:lnTo>
                    <a:pt x="1354455" y="239522"/>
                  </a:lnTo>
                  <a:lnTo>
                    <a:pt x="1546783" y="178447"/>
                  </a:lnTo>
                  <a:lnTo>
                    <a:pt x="1748027" y="125628"/>
                  </a:lnTo>
                  <a:lnTo>
                    <a:pt x="1957438" y="81495"/>
                  </a:lnTo>
                  <a:lnTo>
                    <a:pt x="2174278" y="46456"/>
                  </a:lnTo>
                  <a:lnTo>
                    <a:pt x="2397823" y="20916"/>
                  </a:lnTo>
                  <a:lnTo>
                    <a:pt x="2627337" y="5295"/>
                  </a:lnTo>
                  <a:lnTo>
                    <a:pt x="2862072" y="0"/>
                  </a:lnTo>
                  <a:lnTo>
                    <a:pt x="3096806" y="5295"/>
                  </a:lnTo>
                  <a:lnTo>
                    <a:pt x="3326320" y="20916"/>
                  </a:lnTo>
                  <a:lnTo>
                    <a:pt x="3549865" y="46456"/>
                  </a:lnTo>
                  <a:lnTo>
                    <a:pt x="3766705" y="81495"/>
                  </a:lnTo>
                  <a:lnTo>
                    <a:pt x="3976116" y="125628"/>
                  </a:lnTo>
                  <a:lnTo>
                    <a:pt x="4177360" y="178447"/>
                  </a:lnTo>
                  <a:lnTo>
                    <a:pt x="4369689" y="239522"/>
                  </a:lnTo>
                  <a:lnTo>
                    <a:pt x="4552378" y="308457"/>
                  </a:lnTo>
                  <a:lnTo>
                    <a:pt x="4724679" y="384835"/>
                  </a:lnTo>
                  <a:lnTo>
                    <a:pt x="4885867" y="468249"/>
                  </a:lnTo>
                  <a:lnTo>
                    <a:pt x="5035194" y="558279"/>
                  </a:lnTo>
                  <a:lnTo>
                    <a:pt x="5171935" y="654519"/>
                  </a:lnTo>
                  <a:lnTo>
                    <a:pt x="5295341" y="756564"/>
                  </a:lnTo>
                  <a:lnTo>
                    <a:pt x="5404688" y="863993"/>
                  </a:lnTo>
                  <a:lnTo>
                    <a:pt x="5499227" y="976401"/>
                  </a:lnTo>
                  <a:lnTo>
                    <a:pt x="5578233" y="1093368"/>
                  </a:lnTo>
                  <a:lnTo>
                    <a:pt x="5640959" y="1214501"/>
                  </a:lnTo>
                  <a:lnTo>
                    <a:pt x="5686679" y="1339367"/>
                  </a:lnTo>
                  <a:lnTo>
                    <a:pt x="5714657" y="1467561"/>
                  </a:lnTo>
                  <a:lnTo>
                    <a:pt x="5724144" y="1598676"/>
                  </a:lnTo>
                  <a:lnTo>
                    <a:pt x="5714657" y="1729790"/>
                  </a:lnTo>
                  <a:lnTo>
                    <a:pt x="5686679" y="1857984"/>
                  </a:lnTo>
                  <a:lnTo>
                    <a:pt x="5640959" y="1982851"/>
                  </a:lnTo>
                  <a:lnTo>
                    <a:pt x="5578233" y="2103983"/>
                  </a:lnTo>
                  <a:lnTo>
                    <a:pt x="5499227" y="2220950"/>
                  </a:lnTo>
                  <a:lnTo>
                    <a:pt x="5404688" y="2333358"/>
                  </a:lnTo>
                  <a:lnTo>
                    <a:pt x="5295341" y="2440787"/>
                  </a:lnTo>
                  <a:lnTo>
                    <a:pt x="5171935" y="2542832"/>
                  </a:lnTo>
                  <a:lnTo>
                    <a:pt x="5035194" y="2639072"/>
                  </a:lnTo>
                  <a:lnTo>
                    <a:pt x="4885867" y="2729103"/>
                  </a:lnTo>
                  <a:lnTo>
                    <a:pt x="4724679" y="2812516"/>
                  </a:lnTo>
                  <a:lnTo>
                    <a:pt x="4552378" y="2888894"/>
                  </a:lnTo>
                  <a:lnTo>
                    <a:pt x="4369689" y="2957830"/>
                  </a:lnTo>
                  <a:lnTo>
                    <a:pt x="4177360" y="3018904"/>
                  </a:lnTo>
                  <a:lnTo>
                    <a:pt x="3976116" y="3071723"/>
                  </a:lnTo>
                  <a:lnTo>
                    <a:pt x="3766705" y="3115843"/>
                  </a:lnTo>
                  <a:lnTo>
                    <a:pt x="3549865" y="3150895"/>
                  </a:lnTo>
                  <a:lnTo>
                    <a:pt x="3326320" y="3176422"/>
                  </a:lnTo>
                  <a:lnTo>
                    <a:pt x="3096806" y="3192056"/>
                  </a:lnTo>
                  <a:lnTo>
                    <a:pt x="2862072" y="3197352"/>
                  </a:lnTo>
                  <a:lnTo>
                    <a:pt x="2627337" y="3192056"/>
                  </a:lnTo>
                  <a:lnTo>
                    <a:pt x="2397823" y="3176422"/>
                  </a:lnTo>
                  <a:lnTo>
                    <a:pt x="2174278" y="3150895"/>
                  </a:lnTo>
                  <a:lnTo>
                    <a:pt x="1957438" y="3115843"/>
                  </a:lnTo>
                  <a:lnTo>
                    <a:pt x="1748027" y="3071723"/>
                  </a:lnTo>
                  <a:lnTo>
                    <a:pt x="1546783" y="3018904"/>
                  </a:lnTo>
                  <a:lnTo>
                    <a:pt x="1354455" y="2957830"/>
                  </a:lnTo>
                  <a:lnTo>
                    <a:pt x="1171765" y="2888894"/>
                  </a:lnTo>
                  <a:lnTo>
                    <a:pt x="999464" y="2812516"/>
                  </a:lnTo>
                  <a:lnTo>
                    <a:pt x="838276" y="2729103"/>
                  </a:lnTo>
                  <a:lnTo>
                    <a:pt x="688949" y="2639072"/>
                  </a:lnTo>
                  <a:lnTo>
                    <a:pt x="552208" y="2542832"/>
                  </a:lnTo>
                  <a:lnTo>
                    <a:pt x="428802" y="2440787"/>
                  </a:lnTo>
                  <a:lnTo>
                    <a:pt x="319455" y="2333358"/>
                  </a:lnTo>
                  <a:lnTo>
                    <a:pt x="224917" y="2220950"/>
                  </a:lnTo>
                  <a:lnTo>
                    <a:pt x="145910" y="2103983"/>
                  </a:lnTo>
                  <a:lnTo>
                    <a:pt x="83185" y="1982851"/>
                  </a:lnTo>
                  <a:lnTo>
                    <a:pt x="37465" y="1857984"/>
                  </a:lnTo>
                  <a:lnTo>
                    <a:pt x="9486" y="1729790"/>
                  </a:lnTo>
                  <a:lnTo>
                    <a:pt x="0" y="1598676"/>
                  </a:lnTo>
                  <a:close/>
                </a:path>
              </a:pathLst>
            </a:custGeom>
            <a:ln w="762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2715768"/>
              <a:ext cx="2459735" cy="10484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98635" y="3849636"/>
              <a:ext cx="1027430" cy="975360"/>
            </a:xfrm>
            <a:custGeom>
              <a:avLst/>
              <a:gdLst/>
              <a:ahLst/>
              <a:cxnLst/>
              <a:rect l="l" t="t" r="r" b="b"/>
              <a:pathLst>
                <a:path w="1027429" h="975360">
                  <a:moveTo>
                    <a:pt x="1027010" y="920864"/>
                  </a:moveTo>
                  <a:lnTo>
                    <a:pt x="932408" y="853160"/>
                  </a:lnTo>
                  <a:lnTo>
                    <a:pt x="932408" y="826071"/>
                  </a:lnTo>
                  <a:lnTo>
                    <a:pt x="891882" y="826071"/>
                  </a:lnTo>
                  <a:lnTo>
                    <a:pt x="891882" y="365633"/>
                  </a:lnTo>
                  <a:lnTo>
                    <a:pt x="932408" y="365633"/>
                  </a:lnTo>
                  <a:lnTo>
                    <a:pt x="932408" y="338543"/>
                  </a:lnTo>
                  <a:lnTo>
                    <a:pt x="972947" y="338543"/>
                  </a:lnTo>
                  <a:lnTo>
                    <a:pt x="972947" y="257289"/>
                  </a:lnTo>
                  <a:lnTo>
                    <a:pt x="932383" y="257289"/>
                  </a:lnTo>
                  <a:lnTo>
                    <a:pt x="783767" y="166014"/>
                  </a:lnTo>
                  <a:lnTo>
                    <a:pt x="783767" y="365633"/>
                  </a:lnTo>
                  <a:lnTo>
                    <a:pt x="783767" y="826071"/>
                  </a:lnTo>
                  <a:lnTo>
                    <a:pt x="675665" y="826071"/>
                  </a:lnTo>
                  <a:lnTo>
                    <a:pt x="675665" y="365633"/>
                  </a:lnTo>
                  <a:lnTo>
                    <a:pt x="783767" y="365633"/>
                  </a:lnTo>
                  <a:lnTo>
                    <a:pt x="783767" y="166014"/>
                  </a:lnTo>
                  <a:lnTo>
                    <a:pt x="567563" y="33210"/>
                  </a:lnTo>
                  <a:lnTo>
                    <a:pt x="567563" y="365633"/>
                  </a:lnTo>
                  <a:lnTo>
                    <a:pt x="567563" y="826071"/>
                  </a:lnTo>
                  <a:lnTo>
                    <a:pt x="459460" y="826071"/>
                  </a:lnTo>
                  <a:lnTo>
                    <a:pt x="459460" y="365633"/>
                  </a:lnTo>
                  <a:lnTo>
                    <a:pt x="567563" y="365633"/>
                  </a:lnTo>
                  <a:lnTo>
                    <a:pt x="567563" y="33210"/>
                  </a:lnTo>
                  <a:lnTo>
                    <a:pt x="513511" y="0"/>
                  </a:lnTo>
                  <a:lnTo>
                    <a:pt x="351345" y="99606"/>
                  </a:lnTo>
                  <a:lnTo>
                    <a:pt x="351345" y="365633"/>
                  </a:lnTo>
                  <a:lnTo>
                    <a:pt x="351345" y="826071"/>
                  </a:lnTo>
                  <a:lnTo>
                    <a:pt x="243243" y="826071"/>
                  </a:lnTo>
                  <a:lnTo>
                    <a:pt x="243243" y="365633"/>
                  </a:lnTo>
                  <a:lnTo>
                    <a:pt x="351345" y="365633"/>
                  </a:lnTo>
                  <a:lnTo>
                    <a:pt x="351345" y="99606"/>
                  </a:lnTo>
                  <a:lnTo>
                    <a:pt x="94615" y="257289"/>
                  </a:lnTo>
                  <a:lnTo>
                    <a:pt x="54076" y="257289"/>
                  </a:lnTo>
                  <a:lnTo>
                    <a:pt x="54076" y="338543"/>
                  </a:lnTo>
                  <a:lnTo>
                    <a:pt x="94602" y="338543"/>
                  </a:lnTo>
                  <a:lnTo>
                    <a:pt x="94602" y="365633"/>
                  </a:lnTo>
                  <a:lnTo>
                    <a:pt x="135140" y="365633"/>
                  </a:lnTo>
                  <a:lnTo>
                    <a:pt x="135140" y="826071"/>
                  </a:lnTo>
                  <a:lnTo>
                    <a:pt x="94589" y="826071"/>
                  </a:lnTo>
                  <a:lnTo>
                    <a:pt x="94589" y="853160"/>
                  </a:lnTo>
                  <a:lnTo>
                    <a:pt x="0" y="920864"/>
                  </a:lnTo>
                  <a:lnTo>
                    <a:pt x="0" y="975042"/>
                  </a:lnTo>
                  <a:lnTo>
                    <a:pt x="1027010" y="975042"/>
                  </a:lnTo>
                  <a:lnTo>
                    <a:pt x="1027010" y="920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6672" y="3974591"/>
              <a:ext cx="1048511" cy="11673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95071"/>
            <a:ext cx="8619743" cy="12588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6944" y="5730036"/>
              <a:ext cx="720357" cy="6914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8" y="195071"/>
              <a:ext cx="8619743" cy="4401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7" y="3008376"/>
              <a:ext cx="8619743" cy="1097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2128" y="3602735"/>
              <a:ext cx="8620125" cy="1134110"/>
            </a:xfrm>
            <a:custGeom>
              <a:avLst/>
              <a:gdLst/>
              <a:ahLst/>
              <a:cxnLst/>
              <a:rect l="l" t="t" r="r" b="b"/>
              <a:pathLst>
                <a:path w="8620125" h="1134110">
                  <a:moveTo>
                    <a:pt x="8006207" y="301828"/>
                  </a:moveTo>
                  <a:lnTo>
                    <a:pt x="7968310" y="293662"/>
                  </a:lnTo>
                  <a:lnTo>
                    <a:pt x="7892529" y="293662"/>
                  </a:lnTo>
                  <a:lnTo>
                    <a:pt x="7854785" y="285508"/>
                  </a:lnTo>
                  <a:lnTo>
                    <a:pt x="7779258" y="285508"/>
                  </a:lnTo>
                  <a:lnTo>
                    <a:pt x="7746695" y="277355"/>
                  </a:lnTo>
                  <a:lnTo>
                    <a:pt x="7692479" y="277355"/>
                  </a:lnTo>
                  <a:lnTo>
                    <a:pt x="7681671" y="269189"/>
                  </a:lnTo>
                  <a:lnTo>
                    <a:pt x="7616965" y="269189"/>
                  </a:lnTo>
                  <a:lnTo>
                    <a:pt x="7606258" y="261035"/>
                  </a:lnTo>
                  <a:lnTo>
                    <a:pt x="7574166" y="261035"/>
                  </a:lnTo>
                  <a:lnTo>
                    <a:pt x="7551953" y="252882"/>
                  </a:lnTo>
                  <a:lnTo>
                    <a:pt x="7519022" y="252882"/>
                  </a:lnTo>
                  <a:lnTo>
                    <a:pt x="7508151" y="244716"/>
                  </a:lnTo>
                  <a:lnTo>
                    <a:pt x="7465187" y="244716"/>
                  </a:lnTo>
                  <a:lnTo>
                    <a:pt x="7454620" y="236562"/>
                  </a:lnTo>
                  <a:lnTo>
                    <a:pt x="7412812" y="236562"/>
                  </a:lnTo>
                  <a:lnTo>
                    <a:pt x="6794411" y="171310"/>
                  </a:lnTo>
                  <a:lnTo>
                    <a:pt x="6717512" y="171310"/>
                  </a:lnTo>
                  <a:lnTo>
                    <a:pt x="6640690" y="163144"/>
                  </a:lnTo>
                  <a:lnTo>
                    <a:pt x="6563893" y="163144"/>
                  </a:lnTo>
                  <a:lnTo>
                    <a:pt x="6487173" y="154990"/>
                  </a:lnTo>
                  <a:lnTo>
                    <a:pt x="6410350" y="154990"/>
                  </a:lnTo>
                  <a:lnTo>
                    <a:pt x="6333833" y="146837"/>
                  </a:lnTo>
                  <a:lnTo>
                    <a:pt x="6257201" y="146837"/>
                  </a:lnTo>
                  <a:lnTo>
                    <a:pt x="6180582" y="138671"/>
                  </a:lnTo>
                  <a:lnTo>
                    <a:pt x="5623293" y="138671"/>
                  </a:lnTo>
                  <a:lnTo>
                    <a:pt x="5603964" y="146837"/>
                  </a:lnTo>
                  <a:lnTo>
                    <a:pt x="5526862" y="146837"/>
                  </a:lnTo>
                  <a:lnTo>
                    <a:pt x="5507685" y="154990"/>
                  </a:lnTo>
                  <a:lnTo>
                    <a:pt x="5459806" y="154990"/>
                  </a:lnTo>
                  <a:lnTo>
                    <a:pt x="5431244" y="163144"/>
                  </a:lnTo>
                  <a:lnTo>
                    <a:pt x="5402770" y="163144"/>
                  </a:lnTo>
                  <a:lnTo>
                    <a:pt x="5374373" y="171310"/>
                  </a:lnTo>
                  <a:lnTo>
                    <a:pt x="5346065" y="171310"/>
                  </a:lnTo>
                  <a:lnTo>
                    <a:pt x="5289613" y="187617"/>
                  </a:lnTo>
                  <a:lnTo>
                    <a:pt x="5261457" y="187617"/>
                  </a:lnTo>
                  <a:lnTo>
                    <a:pt x="5233340" y="195770"/>
                  </a:lnTo>
                  <a:lnTo>
                    <a:pt x="5205234" y="195770"/>
                  </a:lnTo>
                  <a:lnTo>
                    <a:pt x="5177142" y="203936"/>
                  </a:lnTo>
                  <a:lnTo>
                    <a:pt x="5149037" y="203936"/>
                  </a:lnTo>
                  <a:lnTo>
                    <a:pt x="5092801" y="220243"/>
                  </a:lnTo>
                  <a:lnTo>
                    <a:pt x="5064645" y="220243"/>
                  </a:lnTo>
                  <a:lnTo>
                    <a:pt x="5036439" y="228409"/>
                  </a:lnTo>
                  <a:lnTo>
                    <a:pt x="5008181" y="228409"/>
                  </a:lnTo>
                  <a:lnTo>
                    <a:pt x="4979848" y="236562"/>
                  </a:lnTo>
                  <a:lnTo>
                    <a:pt x="4922964" y="236562"/>
                  </a:lnTo>
                  <a:lnTo>
                    <a:pt x="4883721" y="244716"/>
                  </a:lnTo>
                  <a:lnTo>
                    <a:pt x="4844339" y="244716"/>
                  </a:lnTo>
                  <a:lnTo>
                    <a:pt x="4805019" y="252882"/>
                  </a:lnTo>
                  <a:lnTo>
                    <a:pt x="4490478" y="252882"/>
                  </a:lnTo>
                  <a:lnTo>
                    <a:pt x="4451223" y="244716"/>
                  </a:lnTo>
                  <a:lnTo>
                    <a:pt x="4411942" y="244716"/>
                  </a:lnTo>
                  <a:lnTo>
                    <a:pt x="4372813" y="236562"/>
                  </a:lnTo>
                  <a:lnTo>
                    <a:pt x="4333646" y="236562"/>
                  </a:lnTo>
                  <a:lnTo>
                    <a:pt x="4294530" y="228409"/>
                  </a:lnTo>
                  <a:lnTo>
                    <a:pt x="4255452" y="228409"/>
                  </a:lnTo>
                  <a:lnTo>
                    <a:pt x="4138511" y="203936"/>
                  </a:lnTo>
                  <a:lnTo>
                    <a:pt x="4109961" y="203936"/>
                  </a:lnTo>
                  <a:lnTo>
                    <a:pt x="4081399" y="195770"/>
                  </a:lnTo>
                  <a:lnTo>
                    <a:pt x="4052824" y="195770"/>
                  </a:lnTo>
                  <a:lnTo>
                    <a:pt x="4024236" y="187617"/>
                  </a:lnTo>
                  <a:lnTo>
                    <a:pt x="3995648" y="187617"/>
                  </a:lnTo>
                  <a:lnTo>
                    <a:pt x="3938447" y="179463"/>
                  </a:lnTo>
                  <a:lnTo>
                    <a:pt x="3909847" y="171310"/>
                  </a:lnTo>
                  <a:lnTo>
                    <a:pt x="3852659" y="171310"/>
                  </a:lnTo>
                  <a:lnTo>
                    <a:pt x="3795509" y="154990"/>
                  </a:lnTo>
                  <a:lnTo>
                    <a:pt x="3766959" y="154990"/>
                  </a:lnTo>
                  <a:lnTo>
                    <a:pt x="3738422" y="146837"/>
                  </a:lnTo>
                  <a:lnTo>
                    <a:pt x="3709911" y="146837"/>
                  </a:lnTo>
                  <a:lnTo>
                    <a:pt x="3652964" y="130517"/>
                  </a:lnTo>
                  <a:lnTo>
                    <a:pt x="3624529" y="130517"/>
                  </a:lnTo>
                  <a:lnTo>
                    <a:pt x="3567773" y="114198"/>
                  </a:lnTo>
                  <a:lnTo>
                    <a:pt x="3549700" y="114198"/>
                  </a:lnTo>
                  <a:lnTo>
                    <a:pt x="3531438" y="106045"/>
                  </a:lnTo>
                  <a:lnTo>
                    <a:pt x="3513036" y="106045"/>
                  </a:lnTo>
                  <a:lnTo>
                    <a:pt x="3494481" y="97891"/>
                  </a:lnTo>
                  <a:lnTo>
                    <a:pt x="3475812" y="97891"/>
                  </a:lnTo>
                  <a:lnTo>
                    <a:pt x="3457029" y="89725"/>
                  </a:lnTo>
                  <a:lnTo>
                    <a:pt x="3438182" y="89725"/>
                  </a:lnTo>
                  <a:lnTo>
                    <a:pt x="3362274" y="65252"/>
                  </a:lnTo>
                  <a:lnTo>
                    <a:pt x="3343262" y="65252"/>
                  </a:lnTo>
                  <a:lnTo>
                    <a:pt x="3324288" y="57099"/>
                  </a:lnTo>
                  <a:lnTo>
                    <a:pt x="3305365" y="57099"/>
                  </a:lnTo>
                  <a:lnTo>
                    <a:pt x="3286506" y="48945"/>
                  </a:lnTo>
                  <a:lnTo>
                    <a:pt x="3267722" y="48945"/>
                  </a:lnTo>
                  <a:lnTo>
                    <a:pt x="3249041" y="40792"/>
                  </a:lnTo>
                  <a:lnTo>
                    <a:pt x="3230486" y="40792"/>
                  </a:lnTo>
                  <a:lnTo>
                    <a:pt x="3212058" y="32626"/>
                  </a:lnTo>
                  <a:lnTo>
                    <a:pt x="3193796" y="32626"/>
                  </a:lnTo>
                  <a:lnTo>
                    <a:pt x="2966135" y="0"/>
                  </a:lnTo>
                  <a:lnTo>
                    <a:pt x="2565476" y="0"/>
                  </a:lnTo>
                  <a:lnTo>
                    <a:pt x="2451087" y="16319"/>
                  </a:lnTo>
                  <a:lnTo>
                    <a:pt x="2393975" y="16319"/>
                  </a:lnTo>
                  <a:lnTo>
                    <a:pt x="2110003" y="57099"/>
                  </a:lnTo>
                  <a:lnTo>
                    <a:pt x="2053628" y="73418"/>
                  </a:lnTo>
                  <a:lnTo>
                    <a:pt x="2023148" y="73418"/>
                  </a:lnTo>
                  <a:lnTo>
                    <a:pt x="1901698" y="106045"/>
                  </a:lnTo>
                  <a:lnTo>
                    <a:pt x="1871446" y="106045"/>
                  </a:lnTo>
                  <a:lnTo>
                    <a:pt x="1542503" y="195770"/>
                  </a:lnTo>
                  <a:lnTo>
                    <a:pt x="1513001" y="212090"/>
                  </a:lnTo>
                  <a:lnTo>
                    <a:pt x="1454213" y="228409"/>
                  </a:lnTo>
                  <a:lnTo>
                    <a:pt x="1441691" y="236562"/>
                  </a:lnTo>
                  <a:lnTo>
                    <a:pt x="1429156" y="236562"/>
                  </a:lnTo>
                  <a:lnTo>
                    <a:pt x="1416621" y="244716"/>
                  </a:lnTo>
                  <a:lnTo>
                    <a:pt x="1404035" y="244716"/>
                  </a:lnTo>
                  <a:lnTo>
                    <a:pt x="1378864" y="261035"/>
                  </a:lnTo>
                  <a:lnTo>
                    <a:pt x="1366278" y="261035"/>
                  </a:lnTo>
                  <a:lnTo>
                    <a:pt x="1353693" y="269189"/>
                  </a:lnTo>
                  <a:lnTo>
                    <a:pt x="1341069" y="269189"/>
                  </a:lnTo>
                  <a:lnTo>
                    <a:pt x="1328458" y="277355"/>
                  </a:lnTo>
                  <a:lnTo>
                    <a:pt x="1315859" y="277355"/>
                  </a:lnTo>
                  <a:lnTo>
                    <a:pt x="1303248" y="285508"/>
                  </a:lnTo>
                  <a:lnTo>
                    <a:pt x="1290650" y="285508"/>
                  </a:lnTo>
                  <a:lnTo>
                    <a:pt x="1278064" y="293662"/>
                  </a:lnTo>
                  <a:lnTo>
                    <a:pt x="1265478" y="293662"/>
                  </a:lnTo>
                  <a:lnTo>
                    <a:pt x="1252893" y="301828"/>
                  </a:lnTo>
                  <a:lnTo>
                    <a:pt x="8006207" y="301828"/>
                  </a:lnTo>
                  <a:close/>
                </a:path>
                <a:path w="8620125" h="1134110">
                  <a:moveTo>
                    <a:pt x="8619744" y="301828"/>
                  </a:moveTo>
                  <a:lnTo>
                    <a:pt x="8537410" y="301828"/>
                  </a:lnTo>
                  <a:lnTo>
                    <a:pt x="8499513" y="309981"/>
                  </a:lnTo>
                  <a:lnTo>
                    <a:pt x="1215237" y="309981"/>
                  </a:lnTo>
                  <a:lnTo>
                    <a:pt x="1202728" y="318135"/>
                  </a:lnTo>
                  <a:lnTo>
                    <a:pt x="1163764" y="326301"/>
                  </a:lnTo>
                  <a:lnTo>
                    <a:pt x="1124673" y="326301"/>
                  </a:lnTo>
                  <a:lnTo>
                    <a:pt x="1006817" y="350774"/>
                  </a:lnTo>
                  <a:lnTo>
                    <a:pt x="967371" y="350774"/>
                  </a:lnTo>
                  <a:lnTo>
                    <a:pt x="927925" y="358914"/>
                  </a:lnTo>
                  <a:lnTo>
                    <a:pt x="651027" y="358914"/>
                  </a:lnTo>
                  <a:lnTo>
                    <a:pt x="611581" y="350761"/>
                  </a:lnTo>
                  <a:lnTo>
                    <a:pt x="572211" y="350761"/>
                  </a:lnTo>
                  <a:lnTo>
                    <a:pt x="415671" y="318135"/>
                  </a:lnTo>
                  <a:lnTo>
                    <a:pt x="393865" y="318135"/>
                  </a:lnTo>
                  <a:lnTo>
                    <a:pt x="329412" y="293662"/>
                  </a:lnTo>
                  <a:lnTo>
                    <a:pt x="308216" y="293662"/>
                  </a:lnTo>
                  <a:lnTo>
                    <a:pt x="224586" y="261035"/>
                  </a:lnTo>
                  <a:lnTo>
                    <a:pt x="203923" y="244716"/>
                  </a:lnTo>
                  <a:lnTo>
                    <a:pt x="121970" y="212090"/>
                  </a:lnTo>
                  <a:lnTo>
                    <a:pt x="101600" y="195770"/>
                  </a:lnTo>
                  <a:lnTo>
                    <a:pt x="40627" y="171297"/>
                  </a:lnTo>
                  <a:lnTo>
                    <a:pt x="0" y="146824"/>
                  </a:lnTo>
                  <a:lnTo>
                    <a:pt x="0" y="1133856"/>
                  </a:lnTo>
                  <a:lnTo>
                    <a:pt x="8619744" y="1133856"/>
                  </a:lnTo>
                  <a:lnTo>
                    <a:pt x="8619744" y="358927"/>
                  </a:lnTo>
                  <a:lnTo>
                    <a:pt x="8619744" y="301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0607" y="4453194"/>
            <a:ext cx="1990089" cy="12668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175" algn="ctr">
              <a:lnSpc>
                <a:spcPts val="3150"/>
              </a:lnSpc>
              <a:spcBef>
                <a:spcPts val="484"/>
              </a:spcBef>
            </a:pPr>
            <a:r>
              <a:rPr sz="2900" spc="-434" dirty="0">
                <a:solidFill>
                  <a:srgbClr val="69696D"/>
                </a:solidFill>
                <a:latin typeface="Times New Roman"/>
                <a:cs typeface="Times New Roman"/>
              </a:rPr>
              <a:t>C</a:t>
            </a:r>
            <a:r>
              <a:rPr sz="2900" spc="80" dirty="0">
                <a:solidFill>
                  <a:srgbClr val="69696D"/>
                </a:solidFill>
                <a:latin typeface="Times New Roman"/>
                <a:cs typeface="Times New Roman"/>
              </a:rPr>
              <a:t>o</a:t>
            </a:r>
            <a:r>
              <a:rPr sz="2900" spc="5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2900" spc="-3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2900" spc="80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2900" spc="-114" dirty="0">
                <a:solidFill>
                  <a:srgbClr val="69696D"/>
                </a:solidFill>
                <a:latin typeface="Times New Roman"/>
                <a:cs typeface="Times New Roman"/>
              </a:rPr>
              <a:t>l</a:t>
            </a:r>
            <a:r>
              <a:rPr sz="2900" spc="100" dirty="0">
                <a:solidFill>
                  <a:srgbClr val="69696D"/>
                </a:solidFill>
                <a:latin typeface="Times New Roman"/>
                <a:cs typeface="Times New Roman"/>
              </a:rPr>
              <a:t>ta</a:t>
            </a:r>
            <a:r>
              <a:rPr sz="2900" spc="125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2900" spc="-114" dirty="0">
                <a:solidFill>
                  <a:srgbClr val="69696D"/>
                </a:solidFill>
                <a:latin typeface="Times New Roman"/>
                <a:cs typeface="Times New Roman"/>
              </a:rPr>
              <a:t>i</a:t>
            </a:r>
            <a:r>
              <a:rPr sz="2900" spc="80" dirty="0">
                <a:solidFill>
                  <a:srgbClr val="69696D"/>
                </a:solidFill>
                <a:latin typeface="Times New Roman"/>
                <a:cs typeface="Times New Roman"/>
              </a:rPr>
              <a:t>o</a:t>
            </a:r>
            <a:r>
              <a:rPr sz="2900" spc="-5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2900" spc="-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2900" spc="65" dirty="0">
                <a:solidFill>
                  <a:srgbClr val="69696D"/>
                </a:solidFill>
                <a:latin typeface="Times New Roman"/>
                <a:cs typeface="Times New Roman"/>
              </a:rPr>
              <a:t>(internal</a:t>
            </a:r>
            <a:r>
              <a:rPr sz="2900" spc="-1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2900" spc="65" dirty="0">
                <a:solidFill>
                  <a:srgbClr val="69696D"/>
                </a:solidFill>
                <a:latin typeface="Times New Roman"/>
                <a:cs typeface="Times New Roman"/>
              </a:rPr>
              <a:t>and </a:t>
            </a:r>
            <a:r>
              <a:rPr sz="2900" spc="60" dirty="0">
                <a:solidFill>
                  <a:srgbClr val="69696D"/>
                </a:solidFill>
                <a:latin typeface="Times New Roman"/>
                <a:cs typeface="Times New Roman"/>
              </a:rPr>
              <a:t>external)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6773" y="4069749"/>
            <a:ext cx="264287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135"/>
              </a:spcBef>
              <a:buChar char="•"/>
              <a:tabLst>
                <a:tab pos="225425" algn="l"/>
              </a:tabLst>
            </a:pPr>
            <a:r>
              <a:rPr sz="1450" spc="80" dirty="0">
                <a:solidFill>
                  <a:srgbClr val="69696D"/>
                </a:solidFill>
                <a:latin typeface="Times New Roman"/>
                <a:cs typeface="Times New Roman"/>
              </a:rPr>
              <a:t>Representative</a:t>
            </a:r>
            <a:r>
              <a:rPr sz="145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69696D"/>
                </a:solidFill>
                <a:latin typeface="Times New Roman"/>
                <a:cs typeface="Times New Roman"/>
              </a:rPr>
              <a:t>and</a:t>
            </a:r>
            <a:r>
              <a:rPr sz="1450" spc="1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inclus</a:t>
            </a:r>
            <a:r>
              <a:rPr sz="145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9696D"/>
                </a:solidFill>
                <a:latin typeface="Times New Roman"/>
                <a:cs typeface="Times New Roman"/>
              </a:rPr>
              <a:t>ive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4805" y="4311844"/>
            <a:ext cx="5283835" cy="4070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24790" marR="5080" indent="-212725">
              <a:lnSpc>
                <a:spcPts val="1420"/>
              </a:lnSpc>
              <a:spcBef>
                <a:spcPts val="280"/>
              </a:spcBef>
              <a:buChar char="•"/>
              <a:tabLst>
                <a:tab pos="224790" algn="l"/>
              </a:tabLst>
            </a:pPr>
            <a:r>
              <a:rPr sz="1300" spc="50" dirty="0">
                <a:solidFill>
                  <a:srgbClr val="69696D"/>
                </a:solidFill>
                <a:latin typeface="Times New Roman"/>
                <a:cs typeface="Times New Roman"/>
              </a:rPr>
              <a:t>Academics,</a:t>
            </a:r>
            <a:r>
              <a:rPr sz="1300" spc="16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70" dirty="0">
                <a:solidFill>
                  <a:srgbClr val="69696D"/>
                </a:solidFill>
                <a:latin typeface="Times New Roman"/>
                <a:cs typeface="Times New Roman"/>
              </a:rPr>
              <a:t>research</a:t>
            </a:r>
            <a:r>
              <a:rPr sz="1300" spc="1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75" dirty="0">
                <a:solidFill>
                  <a:srgbClr val="69696D"/>
                </a:solidFill>
                <a:latin typeface="Times New Roman"/>
                <a:cs typeface="Times New Roman"/>
              </a:rPr>
              <a:t>managers,</a:t>
            </a:r>
            <a:r>
              <a:rPr sz="1300" spc="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55" dirty="0">
                <a:solidFill>
                  <a:srgbClr val="69696D"/>
                </a:solidFill>
                <a:latin typeface="Times New Roman"/>
                <a:cs typeface="Times New Roman"/>
              </a:rPr>
              <a:t>leadership,</a:t>
            </a:r>
            <a:r>
              <a:rPr sz="1300" spc="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69696D"/>
                </a:solidFill>
                <a:latin typeface="Times New Roman"/>
                <a:cs typeface="Times New Roman"/>
              </a:rPr>
              <a:t>early</a:t>
            </a:r>
            <a:r>
              <a:rPr sz="1300" spc="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65" dirty="0">
                <a:solidFill>
                  <a:srgbClr val="69696D"/>
                </a:solidFill>
                <a:latin typeface="Times New Roman"/>
                <a:cs typeface="Times New Roman"/>
              </a:rPr>
              <a:t>caree</a:t>
            </a:r>
            <a:r>
              <a:rPr sz="130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69696D"/>
                </a:solidFill>
                <a:latin typeface="Times New Roman"/>
                <a:cs typeface="Times New Roman"/>
              </a:rPr>
              <a:t>r,</a:t>
            </a:r>
            <a:r>
              <a:rPr sz="1300" spc="1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69696D"/>
                </a:solidFill>
                <a:latin typeface="Times New Roman"/>
                <a:cs typeface="Times New Roman"/>
              </a:rPr>
              <a:t>community </a:t>
            </a:r>
            <a:r>
              <a:rPr sz="1300" spc="55" dirty="0">
                <a:solidFill>
                  <a:srgbClr val="69696D"/>
                </a:solidFill>
                <a:latin typeface="Times New Roman"/>
                <a:cs typeface="Times New Roman"/>
              </a:rPr>
              <a:t>partners,</a:t>
            </a:r>
            <a:r>
              <a:rPr sz="1300" spc="2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85" dirty="0">
                <a:solidFill>
                  <a:srgbClr val="69696D"/>
                </a:solidFill>
                <a:latin typeface="Times New Roman"/>
                <a:cs typeface="Times New Roman"/>
              </a:rPr>
              <a:t>businesses,</a:t>
            </a:r>
            <a:r>
              <a:rPr sz="1300" spc="2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69696D"/>
                </a:solidFill>
                <a:latin typeface="Times New Roman"/>
                <a:cs typeface="Times New Roman"/>
              </a:rPr>
              <a:t>key</a:t>
            </a:r>
            <a:r>
              <a:rPr sz="1300" spc="1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69696D"/>
                </a:solidFill>
                <a:latin typeface="Times New Roman"/>
                <a:cs typeface="Times New Roman"/>
              </a:rPr>
              <a:t>funders</a:t>
            </a:r>
            <a:r>
              <a:rPr sz="1300" spc="2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69696D"/>
                </a:solidFill>
                <a:latin typeface="Times New Roman"/>
                <a:cs typeface="Times New Roman"/>
              </a:rPr>
              <a:t>etc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6773" y="4794702"/>
            <a:ext cx="5057140" cy="786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5425" marR="5080" indent="-213360">
              <a:lnSpc>
                <a:spcPts val="1610"/>
              </a:lnSpc>
              <a:spcBef>
                <a:spcPts val="300"/>
              </a:spcBef>
              <a:buChar char="•"/>
              <a:tabLst>
                <a:tab pos="226695" algn="l"/>
              </a:tabLst>
            </a:pPr>
            <a:r>
              <a:rPr sz="1450" spc="95" dirty="0">
                <a:solidFill>
                  <a:srgbClr val="69696D"/>
                </a:solidFill>
                <a:latin typeface="Times New Roman"/>
                <a:cs typeface="Times New Roman"/>
              </a:rPr>
              <a:t>Common</a:t>
            </a:r>
            <a:r>
              <a:rPr sz="1450" spc="2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95" dirty="0">
                <a:solidFill>
                  <a:srgbClr val="69696D"/>
                </a:solidFill>
                <a:latin typeface="Times New Roman"/>
                <a:cs typeface="Times New Roman"/>
              </a:rPr>
              <a:t>methods:</a:t>
            </a:r>
            <a:r>
              <a:rPr sz="1450" spc="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69696D"/>
                </a:solidFill>
                <a:latin typeface="Times New Roman"/>
                <a:cs typeface="Times New Roman"/>
              </a:rPr>
              <a:t>Focus</a:t>
            </a:r>
            <a:r>
              <a:rPr sz="1450" spc="3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69696D"/>
                </a:solidFill>
                <a:latin typeface="Times New Roman"/>
                <a:cs typeface="Times New Roman"/>
              </a:rPr>
              <a:t>groups</a:t>
            </a:r>
            <a:r>
              <a:rPr sz="1450" spc="-16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,</a:t>
            </a:r>
            <a:r>
              <a:rPr sz="1450" spc="1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69696D"/>
                </a:solidFill>
                <a:latin typeface="Times New Roman"/>
                <a:cs typeface="Times New Roman"/>
              </a:rPr>
              <a:t>Ins</a:t>
            </a:r>
            <a:r>
              <a:rPr sz="1450" spc="-16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titution</a:t>
            </a:r>
            <a:r>
              <a:rPr sz="1450" spc="3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wide</a:t>
            </a:r>
            <a:r>
              <a:rPr sz="1450" spc="3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450" spc="-16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urve</a:t>
            </a:r>
            <a:r>
              <a:rPr sz="1450" spc="-2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9696D"/>
                </a:solidFill>
                <a:latin typeface="Times New Roman"/>
                <a:cs typeface="Times New Roman"/>
              </a:rPr>
              <a:t>y, 	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Inte</a:t>
            </a:r>
            <a:r>
              <a:rPr sz="145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69696D"/>
                </a:solidFill>
                <a:latin typeface="Times New Roman"/>
                <a:cs typeface="Times New Roman"/>
              </a:rPr>
              <a:t>rvie</a:t>
            </a:r>
            <a:r>
              <a:rPr sz="145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69696D"/>
                </a:solidFill>
                <a:latin typeface="Times New Roman"/>
                <a:cs typeface="Times New Roman"/>
              </a:rPr>
              <a:t>ws</a:t>
            </a:r>
            <a:endParaRPr sz="145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815"/>
              </a:spcBef>
              <a:buChar char="•"/>
              <a:tabLst>
                <a:tab pos="225425" algn="l"/>
              </a:tabLst>
            </a:pP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45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69696D"/>
                </a:solidFill>
                <a:latin typeface="Times New Roman"/>
                <a:cs typeface="Times New Roman"/>
              </a:rPr>
              <a:t>lus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4819" y="5582120"/>
            <a:ext cx="4144645" cy="8242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440"/>
              </a:spcBef>
              <a:buChar char="•"/>
              <a:tabLst>
                <a:tab pos="225425" algn="l"/>
              </a:tabLst>
            </a:pPr>
            <a:r>
              <a:rPr sz="1450" spc="80" dirty="0">
                <a:solidFill>
                  <a:srgbClr val="69696D"/>
                </a:solidFill>
                <a:latin typeface="Times New Roman"/>
                <a:cs typeface="Times New Roman"/>
              </a:rPr>
              <a:t>Strategy</a:t>
            </a:r>
            <a:r>
              <a:rPr sz="1450" spc="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69696D"/>
                </a:solidFill>
                <a:latin typeface="Times New Roman"/>
                <a:cs typeface="Times New Roman"/>
              </a:rPr>
              <a:t>deve</a:t>
            </a:r>
            <a:r>
              <a:rPr sz="145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69696D"/>
                </a:solidFill>
                <a:latin typeface="Times New Roman"/>
                <a:cs typeface="Times New Roman"/>
              </a:rPr>
              <a:t>lopme</a:t>
            </a:r>
            <a:r>
              <a:rPr sz="145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60" dirty="0">
                <a:solidFill>
                  <a:srgbClr val="69696D"/>
                </a:solidFill>
                <a:latin typeface="Times New Roman"/>
                <a:cs typeface="Times New Roman"/>
              </a:rPr>
              <a:t>nt</a:t>
            </a:r>
            <a:r>
              <a:rPr sz="1450" spc="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69696D"/>
                </a:solidFill>
                <a:latin typeface="Times New Roman"/>
                <a:cs typeface="Times New Roman"/>
              </a:rPr>
              <a:t>group</a:t>
            </a:r>
            <a:endParaRPr sz="145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345"/>
              </a:spcBef>
              <a:buChar char="•"/>
              <a:tabLst>
                <a:tab pos="225425" algn="l"/>
              </a:tabLst>
            </a:pP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Explore</a:t>
            </a:r>
            <a:r>
              <a:rPr sz="1450" spc="3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450" spc="-1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tra</a:t>
            </a:r>
            <a:r>
              <a:rPr sz="145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tegie</a:t>
            </a:r>
            <a:r>
              <a:rPr sz="145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450" spc="4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from</a:t>
            </a:r>
            <a:r>
              <a:rPr sz="1450" spc="3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95" dirty="0">
                <a:solidFill>
                  <a:srgbClr val="69696D"/>
                </a:solidFill>
                <a:latin typeface="Times New Roman"/>
                <a:cs typeface="Times New Roman"/>
              </a:rPr>
              <a:t>comparator</a:t>
            </a:r>
            <a:r>
              <a:rPr sz="1450" spc="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ins</a:t>
            </a:r>
            <a:r>
              <a:rPr sz="1450" spc="-1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69696D"/>
                </a:solidFill>
                <a:latin typeface="Times New Roman"/>
                <a:cs typeface="Times New Roman"/>
              </a:rPr>
              <a:t>titutions</a:t>
            </a:r>
            <a:endParaRPr sz="145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375"/>
              </a:spcBef>
              <a:buChar char="•"/>
              <a:tabLst>
                <a:tab pos="225425" algn="l"/>
              </a:tabLst>
            </a:pPr>
            <a:r>
              <a:rPr sz="1450" spc="70" dirty="0">
                <a:solidFill>
                  <a:srgbClr val="69696D"/>
                </a:solidFill>
                <a:latin typeface="Times New Roman"/>
                <a:cs typeface="Times New Roman"/>
              </a:rPr>
              <a:t>Review</a:t>
            </a:r>
            <a:r>
              <a:rPr sz="1450" spc="1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69696D"/>
                </a:solidFill>
                <a:latin typeface="Times New Roman"/>
                <a:cs typeface="Times New Roman"/>
              </a:rPr>
              <a:t>of</a:t>
            </a:r>
            <a:r>
              <a:rPr sz="1450" spc="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69696D"/>
                </a:solidFill>
                <a:latin typeface="Times New Roman"/>
                <a:cs typeface="Times New Roman"/>
              </a:rPr>
              <a:t>sector</a:t>
            </a:r>
            <a:r>
              <a:rPr sz="1450" spc="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9696D"/>
                </a:solidFill>
                <a:latin typeface="Times New Roman"/>
                <a:cs typeface="Times New Roman"/>
              </a:rPr>
              <a:t>drivers</a:t>
            </a:r>
            <a:r>
              <a:rPr sz="1450" spc="2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69696D"/>
                </a:solidFill>
                <a:latin typeface="Times New Roman"/>
                <a:cs typeface="Times New Roman"/>
              </a:rPr>
              <a:t>(eg.</a:t>
            </a:r>
            <a:r>
              <a:rPr sz="1450" spc="1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69696D"/>
                </a:solidFill>
                <a:latin typeface="Times New Roman"/>
                <a:cs typeface="Times New Roman"/>
              </a:rPr>
              <a:t>key</a:t>
            </a:r>
            <a:r>
              <a:rPr sz="1450" spc="1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450" spc="60" dirty="0">
                <a:solidFill>
                  <a:srgbClr val="69696D"/>
                </a:solidFill>
                <a:latin typeface="Times New Roman"/>
                <a:cs typeface="Times New Roman"/>
              </a:rPr>
              <a:t>funders)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334" y="1134733"/>
            <a:ext cx="7452359" cy="42748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825"/>
              </a:spcBef>
              <a:buClr>
                <a:srgbClr val="171515"/>
              </a:buClr>
              <a:buFont typeface="Times New Roman"/>
              <a:buChar char="•"/>
              <a:tabLst>
                <a:tab pos="225425" algn="l"/>
              </a:tabLst>
            </a:pPr>
            <a:r>
              <a:rPr sz="1850" spc="-10" dirty="0">
                <a:solidFill>
                  <a:srgbClr val="171515"/>
                </a:solidFill>
                <a:latin typeface="Times New Roman"/>
                <a:cs typeface="Times New Roman"/>
              </a:rPr>
              <a:t>Miss</a:t>
            </a:r>
            <a:r>
              <a:rPr sz="1850" spc="-254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ion</a:t>
            </a:r>
            <a:r>
              <a:rPr sz="1850" spc="27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171515"/>
                </a:solidFill>
                <a:latin typeface="Times New Roman"/>
                <a:cs typeface="Times New Roman"/>
              </a:rPr>
              <a:t>and</a:t>
            </a:r>
            <a:r>
              <a:rPr sz="1850" spc="17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171515"/>
                </a:solidFill>
                <a:latin typeface="Times New Roman"/>
                <a:cs typeface="Times New Roman"/>
              </a:rPr>
              <a:t>vis</a:t>
            </a:r>
            <a:r>
              <a:rPr sz="1850" spc="-25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171515"/>
                </a:solidFill>
                <a:latin typeface="Times New Roman"/>
                <a:cs typeface="Times New Roman"/>
              </a:rPr>
              <a:t>ion</a:t>
            </a:r>
            <a:endParaRPr sz="185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735"/>
              </a:spcBef>
              <a:buChar char="•"/>
              <a:tabLst>
                <a:tab pos="225425" algn="l"/>
              </a:tabLst>
            </a:pPr>
            <a:r>
              <a:rPr sz="1850" spc="70" dirty="0">
                <a:solidFill>
                  <a:srgbClr val="171515"/>
                </a:solidFill>
                <a:latin typeface="Times New Roman"/>
                <a:cs typeface="Times New Roman"/>
              </a:rPr>
              <a:t>Strategic</a:t>
            </a:r>
            <a:r>
              <a:rPr sz="1850" spc="27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obje</a:t>
            </a:r>
            <a:r>
              <a:rPr sz="1850" spc="-2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171515"/>
                </a:solidFill>
                <a:latin typeface="Times New Roman"/>
                <a:cs typeface="Times New Roman"/>
              </a:rPr>
              <a:t>ctives</a:t>
            </a:r>
            <a:endParaRPr sz="185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680"/>
              </a:spcBef>
              <a:buChar char="•"/>
              <a:tabLst>
                <a:tab pos="225425" algn="l"/>
              </a:tabLst>
            </a:pPr>
            <a:r>
              <a:rPr sz="1850" spc="-65" dirty="0">
                <a:solidFill>
                  <a:srgbClr val="171515"/>
                </a:solidFill>
                <a:latin typeface="Times New Roman"/>
                <a:cs typeface="Times New Roman"/>
              </a:rPr>
              <a:t>Me</a:t>
            </a:r>
            <a:r>
              <a:rPr sz="1850" spc="-2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120" dirty="0">
                <a:solidFill>
                  <a:srgbClr val="171515"/>
                </a:solidFill>
                <a:latin typeface="Times New Roman"/>
                <a:cs typeface="Times New Roman"/>
              </a:rPr>
              <a:t>asures</a:t>
            </a:r>
            <a:r>
              <a:rPr sz="1850" spc="36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of</a:t>
            </a:r>
            <a:r>
              <a:rPr sz="1850" spc="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120" dirty="0">
                <a:solidFill>
                  <a:srgbClr val="171515"/>
                </a:solidFill>
                <a:latin typeface="Times New Roman"/>
                <a:cs typeface="Times New Roman"/>
              </a:rPr>
              <a:t>success 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171515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30"/>
              </a:spcBef>
              <a:buClr>
                <a:srgbClr val="171515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494155">
              <a:lnSpc>
                <a:spcPct val="100000"/>
              </a:lnSpc>
            </a:pPr>
            <a:r>
              <a:rPr sz="3750" spc="220" dirty="0">
                <a:solidFill>
                  <a:srgbClr val="171515"/>
                </a:solidFill>
                <a:latin typeface="Times New Roman"/>
                <a:cs typeface="Times New Roman"/>
              </a:rPr>
              <a:t>…and</a:t>
            </a:r>
            <a:r>
              <a:rPr sz="3750" spc="37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3750" spc="280" dirty="0">
                <a:solidFill>
                  <a:srgbClr val="171515"/>
                </a:solidFill>
                <a:latin typeface="Times New Roman"/>
                <a:cs typeface="Times New Roman"/>
              </a:rPr>
              <a:t>how</a:t>
            </a:r>
            <a:r>
              <a:rPr sz="3750" spc="24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3750" spc="204" dirty="0">
                <a:solidFill>
                  <a:srgbClr val="171515"/>
                </a:solidFill>
                <a:latin typeface="Times New Roman"/>
                <a:cs typeface="Times New Roman"/>
              </a:rPr>
              <a:t>you</a:t>
            </a:r>
            <a:r>
              <a:rPr sz="3750" spc="-47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3750" dirty="0">
                <a:solidFill>
                  <a:srgbClr val="171515"/>
                </a:solidFill>
                <a:latin typeface="Times New Roman"/>
                <a:cs typeface="Times New Roman"/>
              </a:rPr>
              <a:t>’ll</a:t>
            </a:r>
            <a:r>
              <a:rPr sz="3750" spc="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3750" spc="285" dirty="0">
                <a:solidFill>
                  <a:srgbClr val="171515"/>
                </a:solidFill>
                <a:latin typeface="Times New Roman"/>
                <a:cs typeface="Times New Roman"/>
              </a:rPr>
              <a:t>get</a:t>
            </a:r>
            <a:r>
              <a:rPr sz="3750" spc="240" dirty="0">
                <a:solidFill>
                  <a:srgbClr val="171515"/>
                </a:solidFill>
                <a:latin typeface="Times New Roman"/>
                <a:cs typeface="Times New Roman"/>
              </a:rPr>
              <a:t> there</a:t>
            </a:r>
            <a:endParaRPr sz="3750">
              <a:latin typeface="Times New Roman"/>
              <a:cs typeface="Times New Roman"/>
            </a:endParaRPr>
          </a:p>
          <a:p>
            <a:pPr marL="212725" marR="5080" lvl="1" indent="-212725" algn="r">
              <a:lnSpc>
                <a:spcPct val="100000"/>
              </a:lnSpc>
              <a:spcBef>
                <a:spcPts val="715"/>
              </a:spcBef>
              <a:buChar char="•"/>
              <a:tabLst>
                <a:tab pos="212725" algn="l"/>
              </a:tabLst>
            </a:pPr>
            <a:r>
              <a:rPr sz="1850" spc="10" dirty="0">
                <a:solidFill>
                  <a:srgbClr val="171515"/>
                </a:solidFill>
                <a:latin typeface="Times New Roman"/>
                <a:cs typeface="Times New Roman"/>
              </a:rPr>
              <a:t>Approa</a:t>
            </a:r>
            <a:r>
              <a:rPr sz="1850" spc="-8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171515"/>
                </a:solidFill>
                <a:latin typeface="Times New Roman"/>
                <a:cs typeface="Times New Roman"/>
              </a:rPr>
              <a:t>ch</a:t>
            </a:r>
            <a:endParaRPr sz="1850">
              <a:latin typeface="Times New Roman"/>
              <a:cs typeface="Times New Roman"/>
            </a:endParaRPr>
          </a:p>
          <a:p>
            <a:pPr marL="215900" marR="18415" indent="-215900" algn="r">
              <a:lnSpc>
                <a:spcPct val="100000"/>
              </a:lnSpc>
              <a:spcBef>
                <a:spcPts val="730"/>
              </a:spcBef>
              <a:buChar char="•"/>
              <a:tabLst>
                <a:tab pos="215900" algn="l"/>
              </a:tabLst>
            </a:pPr>
            <a:r>
              <a:rPr sz="1850" spc="-10" dirty="0">
                <a:solidFill>
                  <a:srgbClr val="171515"/>
                </a:solidFill>
                <a:latin typeface="Times New Roman"/>
                <a:cs typeface="Times New Roman"/>
              </a:rPr>
              <a:t>Imple</a:t>
            </a:r>
            <a:r>
              <a:rPr sz="1850" spc="-2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171515"/>
                </a:solidFill>
                <a:latin typeface="Times New Roman"/>
                <a:cs typeface="Times New Roman"/>
              </a:rPr>
              <a:t>mentation</a:t>
            </a:r>
            <a:endParaRPr sz="1850">
              <a:latin typeface="Times New Roman"/>
              <a:cs typeface="Times New Roman"/>
            </a:endParaRPr>
          </a:p>
          <a:p>
            <a:pPr marL="212725" marR="32384" lvl="1" indent="-212725" algn="r">
              <a:lnSpc>
                <a:spcPct val="100000"/>
              </a:lnSpc>
              <a:spcBef>
                <a:spcPts val="735"/>
              </a:spcBef>
              <a:buChar char="•"/>
              <a:tabLst>
                <a:tab pos="212725" algn="l"/>
              </a:tabLst>
            </a:pPr>
            <a:r>
              <a:rPr sz="1850" spc="-235" dirty="0">
                <a:solidFill>
                  <a:srgbClr val="171515"/>
                </a:solidFill>
                <a:latin typeface="Times New Roman"/>
                <a:cs typeface="Times New Roman"/>
              </a:rPr>
              <a:t>Va</a:t>
            </a:r>
            <a:r>
              <a:rPr sz="1850" spc="-2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lue</a:t>
            </a:r>
            <a:r>
              <a:rPr sz="1850" spc="-25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171515"/>
                </a:solidFill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212725" marR="32384" indent="-212725" algn="r">
              <a:lnSpc>
                <a:spcPct val="100000"/>
              </a:lnSpc>
              <a:spcBef>
                <a:spcPts val="730"/>
              </a:spcBef>
              <a:buChar char="•"/>
              <a:tabLst>
                <a:tab pos="212725" algn="l"/>
              </a:tabLst>
            </a:pP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Role</a:t>
            </a:r>
            <a:r>
              <a:rPr sz="1850" spc="-22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71515"/>
                </a:solidFill>
                <a:latin typeface="Times New Roman"/>
                <a:cs typeface="Times New Roman"/>
              </a:rPr>
              <a:t>s</a:t>
            </a:r>
            <a:r>
              <a:rPr sz="1850" spc="37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171515"/>
                </a:solidFill>
                <a:latin typeface="Times New Roman"/>
                <a:cs typeface="Times New Roman"/>
              </a:rPr>
              <a:t>and</a:t>
            </a:r>
            <a:r>
              <a:rPr sz="1850" spc="204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105" dirty="0">
                <a:solidFill>
                  <a:srgbClr val="171515"/>
                </a:solidFill>
                <a:latin typeface="Times New Roman"/>
                <a:cs typeface="Times New Roman"/>
              </a:rPr>
              <a:t>respons</a:t>
            </a:r>
            <a:r>
              <a:rPr sz="1850" spc="-24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60" dirty="0">
                <a:solidFill>
                  <a:srgbClr val="171515"/>
                </a:solidFill>
                <a:latin typeface="Times New Roman"/>
                <a:cs typeface="Times New Roman"/>
              </a:rPr>
              <a:t>ibilitie</a:t>
            </a:r>
            <a:r>
              <a:rPr sz="1850" spc="-22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171515"/>
                </a:solidFill>
                <a:latin typeface="Times New Roman"/>
                <a:cs typeface="Times New Roman"/>
              </a:rPr>
              <a:t>s</a:t>
            </a:r>
            <a:endParaRPr sz="1850">
              <a:latin typeface="Times New Roman"/>
              <a:cs typeface="Times New Roman"/>
            </a:endParaRPr>
          </a:p>
          <a:p>
            <a:pPr marL="215900" marR="35560" lvl="1" indent="-215900" algn="r">
              <a:lnSpc>
                <a:spcPct val="100000"/>
              </a:lnSpc>
              <a:spcBef>
                <a:spcPts val="755"/>
              </a:spcBef>
              <a:buChar char="•"/>
              <a:tabLst>
                <a:tab pos="215900" algn="l"/>
              </a:tabLst>
            </a:pPr>
            <a:r>
              <a:rPr sz="1850" spc="105" dirty="0">
                <a:solidFill>
                  <a:srgbClr val="171515"/>
                </a:solidFill>
                <a:latin typeface="Times New Roman"/>
                <a:cs typeface="Times New Roman"/>
              </a:rPr>
              <a:t>Resources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8705" y="261650"/>
            <a:ext cx="77374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4090" algn="l"/>
                <a:tab pos="6598920" algn="l"/>
              </a:tabLst>
            </a:pPr>
            <a:r>
              <a:rPr spc="10" dirty="0">
                <a:solidFill>
                  <a:srgbClr val="171515"/>
                </a:solidFill>
                <a:latin typeface="Times New Roman"/>
                <a:cs typeface="Times New Roman"/>
              </a:rPr>
              <a:t>D</a:t>
            </a:r>
            <a:r>
              <a:rPr spc="425" dirty="0">
                <a:solidFill>
                  <a:srgbClr val="171515"/>
                </a:solidFill>
                <a:latin typeface="Times New Roman"/>
                <a:cs typeface="Times New Roman"/>
              </a:rPr>
              <a:t>ec</a:t>
            </a:r>
            <a:r>
              <a:rPr spc="-40" dirty="0">
                <a:solidFill>
                  <a:srgbClr val="171515"/>
                </a:solidFill>
                <a:latin typeface="Times New Roman"/>
                <a:cs typeface="Times New Roman"/>
              </a:rPr>
              <a:t>i</a:t>
            </a:r>
            <a:r>
              <a:rPr spc="459" dirty="0">
                <a:solidFill>
                  <a:srgbClr val="171515"/>
                </a:solidFill>
                <a:latin typeface="Times New Roman"/>
                <a:cs typeface="Times New Roman"/>
              </a:rPr>
              <a:t>d</a:t>
            </a:r>
            <a:r>
              <a:rPr dirty="0">
                <a:solidFill>
                  <a:srgbClr val="171515"/>
                </a:solidFill>
                <a:latin typeface="Times New Roman"/>
                <a:cs typeface="Times New Roman"/>
              </a:rPr>
              <a:t>e</a:t>
            </a:r>
            <a:r>
              <a:rPr spc="45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pc="225" dirty="0">
                <a:solidFill>
                  <a:srgbClr val="171515"/>
                </a:solidFill>
                <a:latin typeface="Times New Roman"/>
                <a:cs typeface="Times New Roman"/>
              </a:rPr>
              <a:t>where</a:t>
            </a:r>
            <a:r>
              <a:rPr dirty="0">
                <a:solidFill>
                  <a:srgbClr val="171515"/>
                </a:solidFill>
                <a:latin typeface="Times New Roman"/>
                <a:cs typeface="Times New Roman"/>
              </a:rPr>
              <a:t>	</a:t>
            </a:r>
            <a:r>
              <a:rPr spc="220" dirty="0">
                <a:solidFill>
                  <a:srgbClr val="171515"/>
                </a:solidFill>
                <a:latin typeface="Times New Roman"/>
                <a:cs typeface="Times New Roman"/>
              </a:rPr>
              <a:t>you</a:t>
            </a:r>
            <a:r>
              <a:rPr spc="475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pc="254" dirty="0">
                <a:solidFill>
                  <a:srgbClr val="171515"/>
                </a:solidFill>
                <a:latin typeface="Times New Roman"/>
                <a:cs typeface="Times New Roman"/>
              </a:rPr>
              <a:t>want</a:t>
            </a:r>
            <a:r>
              <a:rPr spc="34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pc="65" dirty="0">
                <a:solidFill>
                  <a:srgbClr val="171515"/>
                </a:solidFill>
                <a:latin typeface="Times New Roman"/>
                <a:cs typeface="Times New Roman"/>
              </a:rPr>
              <a:t>to</a:t>
            </a:r>
            <a:r>
              <a:rPr dirty="0">
                <a:solidFill>
                  <a:srgbClr val="171515"/>
                </a:solidFill>
                <a:latin typeface="Times New Roman"/>
                <a:cs typeface="Times New Roman"/>
              </a:rPr>
              <a:t>	</a:t>
            </a:r>
            <a:r>
              <a:rPr spc="254" dirty="0">
                <a:solidFill>
                  <a:srgbClr val="171515"/>
                </a:solidFill>
                <a:latin typeface="Times New Roman"/>
                <a:cs typeface="Times New Roman"/>
              </a:rPr>
              <a:t>go…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9575" y="195071"/>
              <a:ext cx="6918959" cy="64648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41238" y="1610504"/>
            <a:ext cx="3843020" cy="32994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260" marR="5080" algn="ctr">
              <a:lnSpc>
                <a:spcPts val="4200"/>
              </a:lnSpc>
              <a:spcBef>
                <a:spcPts val="580"/>
              </a:spcBef>
            </a:pPr>
            <a:r>
              <a:rPr sz="3850" spc="-505" dirty="0">
                <a:solidFill>
                  <a:srgbClr val="445369"/>
                </a:solidFill>
                <a:latin typeface="Times New Roman"/>
                <a:cs typeface="Times New Roman"/>
              </a:rPr>
              <a:t>E</a:t>
            </a:r>
            <a:r>
              <a:rPr sz="3850" spc="-15" dirty="0">
                <a:solidFill>
                  <a:srgbClr val="445369"/>
                </a:solidFill>
                <a:latin typeface="Times New Roman"/>
                <a:cs typeface="Times New Roman"/>
              </a:rPr>
              <a:t>m</a:t>
            </a:r>
            <a:r>
              <a:rPr sz="3850" spc="50" dirty="0">
                <a:solidFill>
                  <a:srgbClr val="445369"/>
                </a:solidFill>
                <a:latin typeface="Times New Roman"/>
                <a:cs typeface="Times New Roman"/>
              </a:rPr>
              <a:t>b</a:t>
            </a:r>
            <a:r>
              <a:rPr sz="3850" spc="100" dirty="0">
                <a:solidFill>
                  <a:srgbClr val="445369"/>
                </a:solidFill>
                <a:latin typeface="Times New Roman"/>
                <a:cs typeface="Times New Roman"/>
              </a:rPr>
              <a:t>e</a:t>
            </a:r>
            <a:r>
              <a:rPr sz="3850" spc="50" dirty="0">
                <a:solidFill>
                  <a:srgbClr val="445369"/>
                </a:solidFill>
                <a:latin typeface="Times New Roman"/>
                <a:cs typeface="Times New Roman"/>
              </a:rPr>
              <a:t>d</a:t>
            </a:r>
            <a:r>
              <a:rPr sz="3850" spc="5" dirty="0">
                <a:solidFill>
                  <a:srgbClr val="445369"/>
                </a:solidFill>
                <a:latin typeface="Times New Roman"/>
                <a:cs typeface="Times New Roman"/>
              </a:rPr>
              <a:t>d</a:t>
            </a:r>
            <a:r>
              <a:rPr sz="3850" spc="-229" dirty="0">
                <a:solidFill>
                  <a:srgbClr val="445369"/>
                </a:solidFill>
                <a:latin typeface="Times New Roman"/>
                <a:cs typeface="Times New Roman"/>
              </a:rPr>
              <a:t>i</a:t>
            </a:r>
            <a:r>
              <a:rPr sz="3850" spc="50" dirty="0">
                <a:solidFill>
                  <a:srgbClr val="445369"/>
                </a:solidFill>
                <a:latin typeface="Times New Roman"/>
                <a:cs typeface="Times New Roman"/>
              </a:rPr>
              <a:t>n</a:t>
            </a:r>
            <a:r>
              <a:rPr sz="3850" spc="5" dirty="0">
                <a:solidFill>
                  <a:srgbClr val="445369"/>
                </a:solidFill>
                <a:latin typeface="Times New Roman"/>
                <a:cs typeface="Times New Roman"/>
              </a:rPr>
              <a:t>g</a:t>
            </a:r>
            <a:r>
              <a:rPr sz="3850" spc="-185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spc="-10" dirty="0">
                <a:solidFill>
                  <a:srgbClr val="445369"/>
                </a:solidFill>
                <a:latin typeface="Times New Roman"/>
                <a:cs typeface="Times New Roman"/>
              </a:rPr>
              <a:t>healthy practice:</a:t>
            </a:r>
            <a:endParaRPr sz="3850">
              <a:latin typeface="Times New Roman"/>
              <a:cs typeface="Times New Roman"/>
            </a:endParaRPr>
          </a:p>
          <a:p>
            <a:pPr marL="12700" marR="23495" indent="40005" algn="ctr">
              <a:lnSpc>
                <a:spcPts val="4200"/>
              </a:lnSpc>
              <a:spcBef>
                <a:spcPts val="4365"/>
              </a:spcBef>
            </a:pPr>
            <a:r>
              <a:rPr sz="3850" spc="-475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80" dirty="0">
                <a:solidFill>
                  <a:srgbClr val="445369"/>
                </a:solidFill>
                <a:latin typeface="Times New Roman"/>
                <a:cs typeface="Times New Roman"/>
              </a:rPr>
              <a:t>h</a:t>
            </a:r>
            <a:r>
              <a:rPr sz="3850" spc="35" dirty="0">
                <a:solidFill>
                  <a:srgbClr val="445369"/>
                </a:solidFill>
                <a:latin typeface="Times New Roman"/>
                <a:cs typeface="Times New Roman"/>
              </a:rPr>
              <a:t>e</a:t>
            </a:r>
            <a:r>
              <a:rPr sz="3850" spc="-75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dirty="0">
                <a:solidFill>
                  <a:srgbClr val="445369"/>
                </a:solidFill>
                <a:latin typeface="Times New Roman"/>
                <a:cs typeface="Times New Roman"/>
              </a:rPr>
              <a:t>5</a:t>
            </a:r>
            <a:r>
              <a:rPr sz="3850" spc="-105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spc="-580" dirty="0">
                <a:solidFill>
                  <a:srgbClr val="445369"/>
                </a:solidFill>
                <a:latin typeface="Times New Roman"/>
                <a:cs typeface="Times New Roman"/>
              </a:rPr>
              <a:t>C</a:t>
            </a:r>
            <a:r>
              <a:rPr sz="3850" spc="-20" dirty="0">
                <a:solidFill>
                  <a:srgbClr val="445369"/>
                </a:solidFill>
                <a:latin typeface="Times New Roman"/>
                <a:cs typeface="Times New Roman"/>
              </a:rPr>
              <a:t>s</a:t>
            </a:r>
            <a:r>
              <a:rPr sz="3850" spc="-110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spc="-25" dirty="0">
                <a:solidFill>
                  <a:srgbClr val="445369"/>
                </a:solidFill>
                <a:latin typeface="Times New Roman"/>
                <a:cs typeface="Times New Roman"/>
              </a:rPr>
              <a:t>of </a:t>
            </a:r>
            <a:r>
              <a:rPr sz="3850" spc="-390" dirty="0">
                <a:solidFill>
                  <a:srgbClr val="445369"/>
                </a:solidFill>
                <a:latin typeface="Times New Roman"/>
                <a:cs typeface="Times New Roman"/>
              </a:rPr>
              <a:t>I</a:t>
            </a:r>
            <a:r>
              <a:rPr sz="3850" spc="30" dirty="0">
                <a:solidFill>
                  <a:srgbClr val="445369"/>
                </a:solidFill>
                <a:latin typeface="Times New Roman"/>
                <a:cs typeface="Times New Roman"/>
              </a:rPr>
              <a:t>n</a:t>
            </a:r>
            <a:r>
              <a:rPr sz="3850" spc="-100" dirty="0">
                <a:solidFill>
                  <a:srgbClr val="445369"/>
                </a:solidFill>
                <a:latin typeface="Times New Roman"/>
                <a:cs typeface="Times New Roman"/>
              </a:rPr>
              <a:t>s</a:t>
            </a:r>
            <a:r>
              <a:rPr sz="3850" spc="165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-250" dirty="0">
                <a:solidFill>
                  <a:srgbClr val="445369"/>
                </a:solidFill>
                <a:latin typeface="Times New Roman"/>
                <a:cs typeface="Times New Roman"/>
              </a:rPr>
              <a:t>i</a:t>
            </a:r>
            <a:r>
              <a:rPr sz="3850" spc="165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55" dirty="0">
                <a:solidFill>
                  <a:srgbClr val="445369"/>
                </a:solidFill>
                <a:latin typeface="Times New Roman"/>
                <a:cs typeface="Times New Roman"/>
              </a:rPr>
              <a:t>u</a:t>
            </a:r>
            <a:r>
              <a:rPr sz="3850" spc="165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-250" dirty="0">
                <a:solidFill>
                  <a:srgbClr val="445369"/>
                </a:solidFill>
                <a:latin typeface="Times New Roman"/>
                <a:cs typeface="Times New Roman"/>
              </a:rPr>
              <a:t>i</a:t>
            </a:r>
            <a:r>
              <a:rPr sz="3850" spc="-15" dirty="0">
                <a:solidFill>
                  <a:srgbClr val="445369"/>
                </a:solidFill>
                <a:latin typeface="Times New Roman"/>
                <a:cs typeface="Times New Roman"/>
              </a:rPr>
              <a:t>o</a:t>
            </a:r>
            <a:r>
              <a:rPr sz="3850" spc="55" dirty="0">
                <a:solidFill>
                  <a:srgbClr val="445369"/>
                </a:solidFill>
                <a:latin typeface="Times New Roman"/>
                <a:cs typeface="Times New Roman"/>
              </a:rPr>
              <a:t>n</a:t>
            </a:r>
            <a:r>
              <a:rPr sz="3850" spc="245" dirty="0">
                <a:solidFill>
                  <a:srgbClr val="445369"/>
                </a:solidFill>
                <a:latin typeface="Times New Roman"/>
                <a:cs typeface="Times New Roman"/>
              </a:rPr>
              <a:t>a</a:t>
            </a:r>
            <a:r>
              <a:rPr sz="3850" spc="-15" dirty="0">
                <a:solidFill>
                  <a:srgbClr val="445369"/>
                </a:solidFill>
                <a:latin typeface="Times New Roman"/>
                <a:cs typeface="Times New Roman"/>
              </a:rPr>
              <a:t>l</a:t>
            </a:r>
            <a:r>
              <a:rPr sz="3850" spc="-190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spc="-320" dirty="0">
                <a:solidFill>
                  <a:srgbClr val="445369"/>
                </a:solidFill>
                <a:latin typeface="Times New Roman"/>
                <a:cs typeface="Times New Roman"/>
              </a:rPr>
              <a:t>I</a:t>
            </a:r>
            <a:r>
              <a:rPr sz="3850" spc="-15" dirty="0">
                <a:solidFill>
                  <a:srgbClr val="445369"/>
                </a:solidFill>
                <a:latin typeface="Times New Roman"/>
                <a:cs typeface="Times New Roman"/>
              </a:rPr>
              <a:t>m</a:t>
            </a:r>
            <a:r>
              <a:rPr sz="3850" spc="50" dirty="0">
                <a:solidFill>
                  <a:srgbClr val="445369"/>
                </a:solidFill>
                <a:latin typeface="Times New Roman"/>
                <a:cs typeface="Times New Roman"/>
              </a:rPr>
              <a:t>p</a:t>
            </a:r>
            <a:r>
              <a:rPr sz="3850" spc="220" dirty="0">
                <a:solidFill>
                  <a:srgbClr val="445369"/>
                </a:solidFill>
                <a:latin typeface="Times New Roman"/>
                <a:cs typeface="Times New Roman"/>
              </a:rPr>
              <a:t>a</a:t>
            </a:r>
            <a:r>
              <a:rPr sz="3850" spc="-100" dirty="0">
                <a:solidFill>
                  <a:srgbClr val="445369"/>
                </a:solidFill>
                <a:latin typeface="Times New Roman"/>
                <a:cs typeface="Times New Roman"/>
              </a:rPr>
              <a:t>c</a:t>
            </a:r>
            <a:r>
              <a:rPr sz="3850" spc="5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-30" dirty="0">
                <a:solidFill>
                  <a:srgbClr val="445369"/>
                </a:solidFill>
                <a:latin typeface="Times New Roman"/>
                <a:cs typeface="Times New Roman"/>
              </a:rPr>
              <a:t> </a:t>
            </a:r>
            <a:r>
              <a:rPr sz="3850" spc="-370" dirty="0">
                <a:solidFill>
                  <a:srgbClr val="445369"/>
                </a:solidFill>
                <a:latin typeface="Times New Roman"/>
                <a:cs typeface="Times New Roman"/>
              </a:rPr>
              <a:t>H</a:t>
            </a:r>
            <a:r>
              <a:rPr sz="3850" spc="105" dirty="0">
                <a:solidFill>
                  <a:srgbClr val="445369"/>
                </a:solidFill>
                <a:latin typeface="Times New Roman"/>
                <a:cs typeface="Times New Roman"/>
              </a:rPr>
              <a:t>e</a:t>
            </a:r>
            <a:r>
              <a:rPr sz="3850" spc="225" dirty="0">
                <a:solidFill>
                  <a:srgbClr val="445369"/>
                </a:solidFill>
                <a:latin typeface="Times New Roman"/>
                <a:cs typeface="Times New Roman"/>
              </a:rPr>
              <a:t>a</a:t>
            </a:r>
            <a:r>
              <a:rPr sz="3850" spc="-225" dirty="0">
                <a:solidFill>
                  <a:srgbClr val="445369"/>
                </a:solidFill>
                <a:latin typeface="Times New Roman"/>
                <a:cs typeface="Times New Roman"/>
              </a:rPr>
              <a:t>l</a:t>
            </a:r>
            <a:r>
              <a:rPr sz="3850" spc="190" dirty="0">
                <a:solidFill>
                  <a:srgbClr val="445369"/>
                </a:solidFill>
                <a:latin typeface="Times New Roman"/>
                <a:cs typeface="Times New Roman"/>
              </a:rPr>
              <a:t>t</a:t>
            </a:r>
            <a:r>
              <a:rPr sz="3850" spc="10" dirty="0">
                <a:solidFill>
                  <a:srgbClr val="445369"/>
                </a:solidFill>
                <a:latin typeface="Times New Roman"/>
                <a:cs typeface="Times New Roman"/>
              </a:rPr>
              <a:t>h</a:t>
            </a:r>
            <a:endParaRPr sz="3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407" y="649223"/>
              <a:ext cx="7948930" cy="5560060"/>
            </a:xfrm>
            <a:custGeom>
              <a:avLst/>
              <a:gdLst/>
              <a:ahLst/>
              <a:cxnLst/>
              <a:rect l="l" t="t" r="r" b="b"/>
              <a:pathLst>
                <a:path w="7948930" h="5560060">
                  <a:moveTo>
                    <a:pt x="7948752" y="0"/>
                  </a:moveTo>
                  <a:lnTo>
                    <a:pt x="0" y="0"/>
                  </a:lnTo>
                  <a:lnTo>
                    <a:pt x="0" y="5559450"/>
                  </a:lnTo>
                  <a:lnTo>
                    <a:pt x="7948752" y="5559450"/>
                  </a:lnTo>
                  <a:lnTo>
                    <a:pt x="794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7974" y="2288231"/>
            <a:ext cx="385254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825" dirty="0">
                <a:solidFill>
                  <a:srgbClr val="002C5E"/>
                </a:solidFill>
              </a:rPr>
              <a:t>C</a:t>
            </a:r>
            <a:r>
              <a:rPr sz="5350" spc="-235" dirty="0">
                <a:solidFill>
                  <a:srgbClr val="002C5E"/>
                </a:solidFill>
              </a:rPr>
              <a:t>O</a:t>
            </a:r>
            <a:r>
              <a:rPr sz="5350" spc="-114" dirty="0">
                <a:solidFill>
                  <a:srgbClr val="002C5E"/>
                </a:solidFill>
              </a:rPr>
              <a:t>MM</a:t>
            </a:r>
            <a:r>
              <a:rPr sz="5350" spc="-370" dirty="0">
                <a:solidFill>
                  <a:srgbClr val="002C5E"/>
                </a:solidFill>
              </a:rPr>
              <a:t>I</a:t>
            </a:r>
            <a:r>
              <a:rPr sz="5350" spc="-645" dirty="0">
                <a:solidFill>
                  <a:srgbClr val="002C5E"/>
                </a:solidFill>
              </a:rPr>
              <a:t>T</a:t>
            </a:r>
            <a:r>
              <a:rPr sz="5350" spc="-114" dirty="0">
                <a:solidFill>
                  <a:srgbClr val="002C5E"/>
                </a:solidFill>
              </a:rPr>
              <a:t>M</a:t>
            </a:r>
            <a:r>
              <a:rPr sz="5350" spc="-675" dirty="0">
                <a:solidFill>
                  <a:srgbClr val="002C5E"/>
                </a:solidFill>
              </a:rPr>
              <a:t>E</a:t>
            </a:r>
            <a:r>
              <a:rPr sz="5350" spc="-360" dirty="0">
                <a:solidFill>
                  <a:srgbClr val="002C5E"/>
                </a:solidFill>
              </a:rPr>
              <a:t>N</a:t>
            </a:r>
            <a:r>
              <a:rPr sz="5350" spc="-20" dirty="0">
                <a:solidFill>
                  <a:srgbClr val="002C5E"/>
                </a:solidFill>
              </a:rPr>
              <a:t>T</a:t>
            </a:r>
            <a:endParaRPr sz="5350"/>
          </a:p>
        </p:txBody>
      </p:sp>
      <p:sp>
        <p:nvSpPr>
          <p:cNvPr id="7" name="object 7"/>
          <p:cNvSpPr txBox="1"/>
          <p:nvPr/>
        </p:nvSpPr>
        <p:spPr>
          <a:xfrm>
            <a:off x="2478528" y="3696243"/>
            <a:ext cx="5464810" cy="1116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ts val="2090"/>
              </a:lnSpc>
              <a:spcBef>
                <a:spcPts val="345"/>
              </a:spcBef>
              <a:tabLst>
                <a:tab pos="4317365" algn="l"/>
              </a:tabLst>
            </a:pP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45" dirty="0">
                <a:solidFill>
                  <a:srgbClr val="69696D"/>
                </a:solidFill>
                <a:latin typeface="Times New Roman"/>
                <a:cs typeface="Times New Roman"/>
              </a:rPr>
              <a:t>xte</a:t>
            </a:r>
            <a:r>
              <a:rPr sz="190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3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to</a:t>
            </a:r>
            <a:r>
              <a:rPr sz="1900" spc="43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20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’s</a:t>
            </a:r>
            <a:r>
              <a:rPr sz="1900" spc="3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0" dirty="0">
                <a:solidFill>
                  <a:srgbClr val="69696D"/>
                </a:solidFill>
                <a:latin typeface="Times New Roman"/>
                <a:cs typeface="Times New Roman"/>
              </a:rPr>
              <a:t>com</a:t>
            </a:r>
            <a:r>
              <a:rPr sz="1900" spc="-1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0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70" dirty="0">
                <a:solidFill>
                  <a:srgbClr val="69696D"/>
                </a:solidFill>
                <a:latin typeface="Times New Roman"/>
                <a:cs typeface="Times New Roman"/>
              </a:rPr>
              <a:t>itm</a:t>
            </a:r>
            <a:r>
              <a:rPr sz="1900" spc="-1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</a:t>
            </a:r>
            <a:r>
              <a:rPr sz="1900" spc="120" dirty="0">
                <a:solidFill>
                  <a:srgbClr val="69696D"/>
                </a:solidFill>
                <a:latin typeface="Times New Roman"/>
                <a:cs typeface="Times New Roman"/>
              </a:rPr>
              <a:t>to</a:t>
            </a:r>
            <a:r>
              <a:rPr sz="1900" spc="40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65" dirty="0">
                <a:solidFill>
                  <a:srgbClr val="69696D"/>
                </a:solidFill>
                <a:latin typeface="Times New Roman"/>
                <a:cs typeface="Times New Roman"/>
              </a:rPr>
              <a:t>ct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1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25" dirty="0">
                <a:solidFill>
                  <a:srgbClr val="69696D"/>
                </a:solidFill>
                <a:latin typeface="Times New Roman"/>
                <a:cs typeface="Times New Roman"/>
              </a:rPr>
              <a:t>rou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gh</a:t>
            </a:r>
            <a:r>
              <a:rPr sz="1900" spc="2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85" dirty="0">
                <a:solidFill>
                  <a:srgbClr val="69696D"/>
                </a:solidFill>
                <a:latin typeface="Times New Roman"/>
                <a:cs typeface="Times New Roman"/>
              </a:rPr>
              <a:t>gy,</a:t>
            </a:r>
            <a:r>
              <a:rPr sz="1900" spc="4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75" dirty="0">
                <a:solidFill>
                  <a:srgbClr val="69696D"/>
                </a:solidFill>
                <a:latin typeface="Times New Roman"/>
                <a:cs typeface="Times New Roman"/>
              </a:rPr>
              <a:t>ys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,</a:t>
            </a:r>
            <a:r>
              <a:rPr sz="1900" spc="2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69696D"/>
                </a:solidFill>
                <a:latin typeface="Times New Roman"/>
                <a:cs typeface="Times New Roman"/>
              </a:rPr>
              <a:t>ff</a:t>
            </a:r>
            <a:endParaRPr sz="1900">
              <a:latin typeface="Times New Roman"/>
              <a:cs typeface="Times New Roman"/>
            </a:endParaRPr>
          </a:p>
          <a:p>
            <a:pPr marL="221615" marR="217170" algn="ctr">
              <a:lnSpc>
                <a:spcPts val="2090"/>
              </a:lnSpc>
              <a:spcBef>
                <a:spcPts val="20"/>
              </a:spcBef>
              <a:tabLst>
                <a:tab pos="1909445" algn="l"/>
              </a:tabLst>
            </a:pP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ve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69696D"/>
                </a:solidFill>
                <a:latin typeface="Times New Roman"/>
                <a:cs typeface="Times New Roman"/>
              </a:rPr>
              <a:t>lop</a:t>
            </a:r>
            <a:r>
              <a:rPr sz="1900" spc="-2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1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5" dirty="0">
                <a:solidFill>
                  <a:srgbClr val="69696D"/>
                </a:solidFill>
                <a:latin typeface="Times New Roman"/>
                <a:cs typeface="Times New Roman"/>
              </a:rPr>
              <a:t>gra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g</a:t>
            </a:r>
            <a:r>
              <a:rPr sz="1900" spc="1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r>
              <a:rPr sz="1900" spc="4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to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20" dirty="0">
                <a:solidFill>
                  <a:srgbClr val="69696D"/>
                </a:solidFill>
                <a:latin typeface="Times New Roman"/>
                <a:cs typeface="Times New Roman"/>
              </a:rPr>
              <a:t>rch</a:t>
            </a:r>
            <a:r>
              <a:rPr sz="1900" spc="3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ca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69696D"/>
                </a:solidFill>
                <a:latin typeface="Times New Roman"/>
                <a:cs typeface="Times New Roman"/>
              </a:rPr>
              <a:t>ion</a:t>
            </a:r>
            <a:r>
              <a:rPr sz="1900" spc="1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45" dirty="0">
                <a:solidFill>
                  <a:srgbClr val="69696D"/>
                </a:solidFill>
                <a:latin typeface="Times New Roman"/>
                <a:cs typeface="Times New Roman"/>
              </a:rPr>
              <a:t>roce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5" dirty="0">
                <a:solidFill>
                  <a:srgbClr val="69696D"/>
                </a:solidFill>
                <a:latin typeface="Times New Roman"/>
                <a:cs typeface="Times New Roman"/>
              </a:rPr>
              <a:t>ss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" y="801623"/>
            <a:ext cx="1304543" cy="422757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407" y="649223"/>
              <a:ext cx="7948930" cy="5560060"/>
            </a:xfrm>
            <a:custGeom>
              <a:avLst/>
              <a:gdLst/>
              <a:ahLst/>
              <a:cxnLst/>
              <a:rect l="l" t="t" r="r" b="b"/>
              <a:pathLst>
                <a:path w="7948930" h="5560060">
                  <a:moveTo>
                    <a:pt x="7948752" y="0"/>
                  </a:moveTo>
                  <a:lnTo>
                    <a:pt x="0" y="0"/>
                  </a:lnTo>
                  <a:lnTo>
                    <a:pt x="0" y="5559450"/>
                  </a:lnTo>
                  <a:lnTo>
                    <a:pt x="7948752" y="5559450"/>
                  </a:lnTo>
                  <a:lnTo>
                    <a:pt x="794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7250" y="2288231"/>
            <a:ext cx="183515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775" dirty="0">
                <a:solidFill>
                  <a:srgbClr val="002C5E"/>
                </a:solidFill>
              </a:rPr>
              <a:t>C</a:t>
            </a:r>
            <a:r>
              <a:rPr sz="5350" spc="-1055" dirty="0">
                <a:solidFill>
                  <a:srgbClr val="002C5E"/>
                </a:solidFill>
              </a:rPr>
              <a:t>L</a:t>
            </a:r>
            <a:r>
              <a:rPr sz="5350" spc="-620" dirty="0">
                <a:solidFill>
                  <a:srgbClr val="002C5E"/>
                </a:solidFill>
              </a:rPr>
              <a:t>A</a:t>
            </a:r>
            <a:r>
              <a:rPr sz="5350" spc="-585" dirty="0">
                <a:solidFill>
                  <a:srgbClr val="002C5E"/>
                </a:solidFill>
              </a:rPr>
              <a:t>R</a:t>
            </a:r>
            <a:r>
              <a:rPr sz="5350" spc="-365" dirty="0">
                <a:solidFill>
                  <a:srgbClr val="002C5E"/>
                </a:solidFill>
              </a:rPr>
              <a:t>I</a:t>
            </a:r>
            <a:r>
              <a:rPr sz="5350" spc="-685" dirty="0">
                <a:solidFill>
                  <a:srgbClr val="002C5E"/>
                </a:solidFill>
              </a:rPr>
              <a:t>T</a:t>
            </a:r>
            <a:r>
              <a:rPr sz="5350" spc="-15" dirty="0">
                <a:solidFill>
                  <a:srgbClr val="002C5E"/>
                </a:solidFill>
              </a:rPr>
              <a:t>Y</a:t>
            </a:r>
            <a:endParaRPr sz="5350"/>
          </a:p>
        </p:txBody>
      </p:sp>
      <p:sp>
        <p:nvSpPr>
          <p:cNvPr id="7" name="object 7"/>
          <p:cNvSpPr txBox="1"/>
          <p:nvPr/>
        </p:nvSpPr>
        <p:spPr>
          <a:xfrm>
            <a:off x="2754103" y="3696243"/>
            <a:ext cx="5161280" cy="1116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45"/>
              </a:spcBef>
              <a:tabLst>
                <a:tab pos="2983230" algn="l"/>
              </a:tabLst>
            </a:pP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How</a:t>
            </a:r>
            <a:r>
              <a:rPr sz="1900" spc="4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60" dirty="0">
                <a:solidFill>
                  <a:srgbClr val="69696D"/>
                </a:solidFill>
                <a:latin typeface="Times New Roman"/>
                <a:cs typeface="Times New Roman"/>
              </a:rPr>
              <a:t>cle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r</a:t>
            </a:r>
            <a:r>
              <a:rPr sz="1900" spc="-2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ly</a:t>
            </a:r>
            <a:r>
              <a:rPr sz="1900" spc="3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ff</a:t>
            </a:r>
            <a:r>
              <a:rPr sz="1900" spc="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0" dirty="0">
                <a:solidFill>
                  <a:srgbClr val="69696D"/>
                </a:solidFill>
                <a:latin typeface="Times New Roman"/>
                <a:cs typeface="Times New Roman"/>
              </a:rPr>
              <a:t>ct,</a:t>
            </a:r>
            <a:r>
              <a:rPr sz="1900" spc="1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h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70" dirty="0">
                <a:solidFill>
                  <a:srgbClr val="69696D"/>
                </a:solidFill>
                <a:latin typeface="Times New Roman"/>
                <a:cs typeface="Times New Roman"/>
              </a:rPr>
              <a:t>ow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r>
              <a:rPr sz="1900" spc="4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5" dirty="0">
                <a:solidFill>
                  <a:srgbClr val="69696D"/>
                </a:solidFill>
                <a:latin typeface="Times New Roman"/>
                <a:cs typeface="Times New Roman"/>
              </a:rPr>
              <a:t>xte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4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b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yon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ra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it</a:t>
            </a:r>
            <a:r>
              <a:rPr sz="1900" spc="-2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65" dirty="0">
                <a:solidFill>
                  <a:srgbClr val="69696D"/>
                </a:solidFill>
                <a:latin typeface="Times New Roman"/>
                <a:cs typeface="Times New Roman"/>
              </a:rPr>
              <a:t>ion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l</a:t>
            </a:r>
            <a:endParaRPr sz="1900">
              <a:latin typeface="Times New Roman"/>
              <a:cs typeface="Times New Roman"/>
            </a:endParaRPr>
          </a:p>
          <a:p>
            <a:pPr marL="124460" marR="156845" algn="ctr">
              <a:lnSpc>
                <a:spcPts val="2090"/>
              </a:lnSpc>
              <a:spcBef>
                <a:spcPts val="20"/>
              </a:spcBef>
            </a:pP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xp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40" dirty="0">
                <a:solidFill>
                  <a:srgbClr val="69696D"/>
                </a:solidFill>
                <a:latin typeface="Times New Roman"/>
                <a:cs typeface="Times New Roman"/>
              </a:rPr>
              <a:t>cta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-2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69696D"/>
                </a:solidFill>
                <a:latin typeface="Times New Roman"/>
                <a:cs typeface="Times New Roman"/>
              </a:rPr>
              <a:t>ion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4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of</a:t>
            </a:r>
            <a:r>
              <a:rPr sz="1900" spc="2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ca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ic</a:t>
            </a:r>
            <a:r>
              <a:rPr sz="1900" spc="3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25" dirty="0">
                <a:solidFill>
                  <a:srgbClr val="69696D"/>
                </a:solidFill>
                <a:latin typeface="Times New Roman"/>
                <a:cs typeface="Times New Roman"/>
              </a:rPr>
              <a:t>rch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,</a:t>
            </a:r>
            <a:r>
              <a:rPr sz="1900" spc="33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d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1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ir</a:t>
            </a:r>
            <a:r>
              <a:rPr sz="1900" spc="4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role</a:t>
            </a:r>
            <a:r>
              <a:rPr sz="1900" spc="2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2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live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r</a:t>
            </a:r>
            <a:r>
              <a:rPr sz="1900" spc="-2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g</a:t>
            </a:r>
            <a:r>
              <a:rPr sz="1900" spc="1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65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" y="801623"/>
            <a:ext cx="1304543" cy="415137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407" y="649223"/>
              <a:ext cx="7948930" cy="5560060"/>
            </a:xfrm>
            <a:custGeom>
              <a:avLst/>
              <a:gdLst/>
              <a:ahLst/>
              <a:cxnLst/>
              <a:rect l="l" t="t" r="r" b="b"/>
              <a:pathLst>
                <a:path w="7948930" h="5560060">
                  <a:moveTo>
                    <a:pt x="7948752" y="0"/>
                  </a:moveTo>
                  <a:lnTo>
                    <a:pt x="0" y="0"/>
                  </a:lnTo>
                  <a:lnTo>
                    <a:pt x="0" y="5559450"/>
                  </a:lnTo>
                  <a:lnTo>
                    <a:pt x="7948752" y="5559450"/>
                  </a:lnTo>
                  <a:lnTo>
                    <a:pt x="794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20227" y="2288231"/>
            <a:ext cx="348487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825" dirty="0">
                <a:solidFill>
                  <a:srgbClr val="002C5E"/>
                </a:solidFill>
                <a:latin typeface="Calibri"/>
                <a:cs typeface="Calibri"/>
              </a:rPr>
              <a:t>C</a:t>
            </a:r>
            <a:r>
              <a:rPr sz="5350" b="1" spc="-235" dirty="0">
                <a:solidFill>
                  <a:srgbClr val="002C5E"/>
                </a:solidFill>
                <a:latin typeface="Calibri"/>
                <a:cs typeface="Calibri"/>
              </a:rPr>
              <a:t>O</a:t>
            </a:r>
            <a:r>
              <a:rPr sz="5350" b="1" spc="-355" dirty="0">
                <a:solidFill>
                  <a:srgbClr val="002C5E"/>
                </a:solidFill>
                <a:latin typeface="Calibri"/>
                <a:cs typeface="Calibri"/>
              </a:rPr>
              <a:t>NN</a:t>
            </a:r>
            <a:r>
              <a:rPr sz="5350" b="1" spc="-770" dirty="0">
                <a:solidFill>
                  <a:srgbClr val="002C5E"/>
                </a:solidFill>
                <a:latin typeface="Calibri"/>
                <a:cs typeface="Calibri"/>
              </a:rPr>
              <a:t>E</a:t>
            </a:r>
            <a:r>
              <a:rPr sz="5350" b="1" spc="-780" dirty="0">
                <a:solidFill>
                  <a:srgbClr val="002C5E"/>
                </a:solidFill>
                <a:latin typeface="Calibri"/>
                <a:cs typeface="Calibri"/>
              </a:rPr>
              <a:t>C</a:t>
            </a:r>
            <a:r>
              <a:rPr sz="5350" b="1" spc="-645" dirty="0">
                <a:solidFill>
                  <a:srgbClr val="002C5E"/>
                </a:solidFill>
                <a:latin typeface="Calibri"/>
                <a:cs typeface="Calibri"/>
              </a:rPr>
              <a:t>T</a:t>
            </a:r>
            <a:r>
              <a:rPr sz="5350" b="1" spc="-415" dirty="0">
                <a:solidFill>
                  <a:srgbClr val="002C5E"/>
                </a:solidFill>
                <a:latin typeface="Calibri"/>
                <a:cs typeface="Calibri"/>
              </a:rPr>
              <a:t>I</a:t>
            </a:r>
            <a:r>
              <a:rPr sz="5350" b="1" spc="-665" dirty="0">
                <a:solidFill>
                  <a:srgbClr val="002C5E"/>
                </a:solidFill>
                <a:latin typeface="Calibri"/>
                <a:cs typeface="Calibri"/>
              </a:rPr>
              <a:t>V</a:t>
            </a:r>
            <a:r>
              <a:rPr sz="5350" b="1" spc="-415" dirty="0">
                <a:solidFill>
                  <a:srgbClr val="002C5E"/>
                </a:solidFill>
                <a:latin typeface="Calibri"/>
                <a:cs typeface="Calibri"/>
              </a:rPr>
              <a:t>I</a:t>
            </a:r>
            <a:r>
              <a:rPr sz="5350" b="1" spc="-645" dirty="0">
                <a:solidFill>
                  <a:srgbClr val="002C5E"/>
                </a:solidFill>
                <a:latin typeface="Calibri"/>
                <a:cs typeface="Calibri"/>
              </a:rPr>
              <a:t>T</a:t>
            </a:r>
            <a:r>
              <a:rPr sz="5350" b="1" spc="-20" dirty="0">
                <a:solidFill>
                  <a:srgbClr val="002C5E"/>
                </a:solidFill>
                <a:latin typeface="Calibri"/>
                <a:cs typeface="Calibri"/>
              </a:rPr>
              <a:t>Y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16839" algn="just">
              <a:lnSpc>
                <a:spcPts val="2210"/>
              </a:lnSpc>
              <a:spcBef>
                <a:spcPts val="250"/>
              </a:spcBef>
            </a:pPr>
            <a:r>
              <a:rPr sz="1900" b="0" spc="2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b="0" spc="-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5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45" dirty="0">
                <a:solidFill>
                  <a:srgbClr val="69696D"/>
                </a:solidFill>
                <a:latin typeface="Times New Roman"/>
                <a:cs typeface="Times New Roman"/>
              </a:rPr>
              <a:t>xte</a:t>
            </a:r>
            <a:r>
              <a:rPr sz="1900" b="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b="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b="0" spc="105" dirty="0">
                <a:solidFill>
                  <a:srgbClr val="69696D"/>
                </a:solidFill>
                <a:latin typeface="Times New Roman"/>
                <a:cs typeface="Times New Roman"/>
              </a:rPr>
              <a:t>to</a:t>
            </a:r>
            <a:r>
              <a:rPr sz="1900" b="0" spc="43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0" dirty="0">
                <a:solidFill>
                  <a:srgbClr val="69696D"/>
                </a:solidFill>
                <a:latin typeface="Times New Roman"/>
                <a:cs typeface="Times New Roman"/>
              </a:rPr>
              <a:t>wh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60" dirty="0">
                <a:solidFill>
                  <a:srgbClr val="69696D"/>
                </a:solidFill>
                <a:latin typeface="Times New Roman"/>
                <a:cs typeface="Times New Roman"/>
              </a:rPr>
              <a:t>ich</a:t>
            </a:r>
            <a:r>
              <a:rPr sz="1900" b="0" spc="50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" dirty="0">
                <a:solidFill>
                  <a:srgbClr val="69696D"/>
                </a:solidFill>
                <a:latin typeface="Times New Roman"/>
                <a:cs typeface="Times New Roman"/>
              </a:rPr>
              <a:t>it</a:t>
            </a:r>
            <a:r>
              <a:rPr sz="1900" b="0" spc="-2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b="0" spc="50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55" dirty="0">
                <a:solidFill>
                  <a:srgbClr val="69696D"/>
                </a:solidFill>
                <a:latin typeface="Times New Roman"/>
                <a:cs typeface="Times New Roman"/>
              </a:rPr>
              <a:t>work</a:t>
            </a:r>
            <a:r>
              <a:rPr sz="1900" b="0" spc="40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70" dirty="0">
                <a:solidFill>
                  <a:srgbClr val="69696D"/>
                </a:solidFill>
                <a:latin typeface="Times New Roman"/>
                <a:cs typeface="Times New Roman"/>
              </a:rPr>
              <a:t>toge</a:t>
            </a:r>
            <a:r>
              <a:rPr sz="1900" b="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20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0" dirty="0">
                <a:solidFill>
                  <a:srgbClr val="69696D"/>
                </a:solidFill>
                <a:latin typeface="Times New Roman"/>
                <a:cs typeface="Times New Roman"/>
              </a:rPr>
              <a:t>r,</a:t>
            </a:r>
            <a:r>
              <a:rPr sz="1900" b="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h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5" dirty="0">
                <a:solidFill>
                  <a:srgbClr val="69696D"/>
                </a:solidFill>
                <a:latin typeface="Times New Roman"/>
                <a:cs typeface="Times New Roman"/>
              </a:rPr>
              <a:t>ow</a:t>
            </a:r>
            <a:r>
              <a:rPr sz="1900" b="0" spc="6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y</a:t>
            </a:r>
            <a:r>
              <a:rPr sz="1900" b="0" spc="6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30" dirty="0">
                <a:solidFill>
                  <a:srgbClr val="69696D"/>
                </a:solidFill>
                <a:latin typeface="Times New Roman"/>
                <a:cs typeface="Times New Roman"/>
              </a:rPr>
              <a:t>con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0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r>
              <a:rPr sz="1900" b="0" spc="6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5" dirty="0">
                <a:solidFill>
                  <a:srgbClr val="69696D"/>
                </a:solidFill>
                <a:latin typeface="Times New Roman"/>
                <a:cs typeface="Times New Roman"/>
              </a:rPr>
              <a:t>to</a:t>
            </a:r>
            <a:r>
              <a:rPr sz="1900" b="0" spc="6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7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25" dirty="0">
                <a:solidFill>
                  <a:srgbClr val="69696D"/>
                </a:solidFill>
                <a:latin typeface="Times New Roman"/>
                <a:cs typeface="Times New Roman"/>
              </a:rPr>
              <a:t>ove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0" dirty="0">
                <a:solidFill>
                  <a:srgbClr val="69696D"/>
                </a:solidFill>
                <a:latin typeface="Times New Roman"/>
                <a:cs typeface="Times New Roman"/>
              </a:rPr>
              <a:t>ra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dirty="0">
                <a:solidFill>
                  <a:srgbClr val="69696D"/>
                </a:solidFill>
                <a:latin typeface="Times New Roman"/>
                <a:cs typeface="Times New Roman"/>
              </a:rPr>
              <a:t>ll</a:t>
            </a:r>
            <a:r>
              <a:rPr sz="1900" b="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b="0" spc="-2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0" dirty="0">
                <a:solidFill>
                  <a:srgbClr val="69696D"/>
                </a:solidFill>
                <a:latin typeface="Times New Roman"/>
                <a:cs typeface="Times New Roman"/>
              </a:rPr>
              <a:t>ra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g</a:t>
            </a:r>
            <a:r>
              <a:rPr sz="1900" b="0" spc="-23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25" dirty="0">
                <a:solidFill>
                  <a:srgbClr val="69696D"/>
                </a:solidFill>
                <a:latin typeface="Times New Roman"/>
                <a:cs typeface="Times New Roman"/>
              </a:rPr>
              <a:t>y,</a:t>
            </a:r>
            <a:r>
              <a:rPr sz="1900" b="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b="0" spc="43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h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5" dirty="0">
                <a:solidFill>
                  <a:srgbClr val="69696D"/>
                </a:solidFill>
                <a:latin typeface="Times New Roman"/>
                <a:cs typeface="Times New Roman"/>
              </a:rPr>
              <a:t>ow</a:t>
            </a:r>
            <a:r>
              <a:rPr sz="1900" b="0" spc="4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30" dirty="0">
                <a:solidFill>
                  <a:srgbClr val="69696D"/>
                </a:solidFill>
                <a:latin typeface="Times New Roman"/>
                <a:cs typeface="Times New Roman"/>
              </a:rPr>
              <a:t>coh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0" dirty="0">
                <a:solidFill>
                  <a:srgbClr val="69696D"/>
                </a:solidFill>
                <a:latin typeface="Times New Roman"/>
                <a:cs typeface="Times New Roman"/>
              </a:rPr>
              <a:t>ive</a:t>
            </a:r>
            <a:r>
              <a:rPr sz="1900" b="0" spc="5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0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4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130" dirty="0">
                <a:solidFill>
                  <a:srgbClr val="69696D"/>
                </a:solidFill>
                <a:latin typeface="Times New Roman"/>
                <a:cs typeface="Times New Roman"/>
              </a:rPr>
              <a:t>con</a:t>
            </a:r>
            <a:r>
              <a:rPr sz="1900" b="0" spc="-1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b="0" spc="-1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0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r>
              <a:rPr sz="1900" b="0" spc="-2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5" dirty="0">
                <a:solidFill>
                  <a:srgbClr val="69696D"/>
                </a:solidFill>
                <a:latin typeface="Times New Roman"/>
                <a:cs typeface="Times New Roman"/>
              </a:rPr>
              <a:t>ion</a:t>
            </a:r>
            <a:r>
              <a:rPr sz="1900" b="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b="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5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spc="9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b="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b="0" dirty="0">
                <a:solidFill>
                  <a:srgbClr val="69696D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" y="801623"/>
            <a:ext cx="1304543" cy="422757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407" y="649223"/>
              <a:ext cx="7948930" cy="5560060"/>
            </a:xfrm>
            <a:custGeom>
              <a:avLst/>
              <a:gdLst/>
              <a:ahLst/>
              <a:cxnLst/>
              <a:rect l="l" t="t" r="r" b="b"/>
              <a:pathLst>
                <a:path w="7948930" h="5560060">
                  <a:moveTo>
                    <a:pt x="7948752" y="0"/>
                  </a:moveTo>
                  <a:lnTo>
                    <a:pt x="0" y="0"/>
                  </a:lnTo>
                  <a:lnTo>
                    <a:pt x="0" y="5559450"/>
                  </a:lnTo>
                  <a:lnTo>
                    <a:pt x="7948752" y="5559450"/>
                  </a:lnTo>
                  <a:lnTo>
                    <a:pt x="794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9287" y="2288231"/>
            <a:ext cx="377062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825" dirty="0">
                <a:solidFill>
                  <a:srgbClr val="002C5E"/>
                </a:solidFill>
              </a:rPr>
              <a:t>C</a:t>
            </a:r>
            <a:r>
              <a:rPr sz="5350" spc="-235" dirty="0">
                <a:solidFill>
                  <a:srgbClr val="002C5E"/>
                </a:solidFill>
              </a:rPr>
              <a:t>O</a:t>
            </a:r>
            <a:r>
              <a:rPr sz="5350" spc="-114" dirty="0">
                <a:solidFill>
                  <a:srgbClr val="002C5E"/>
                </a:solidFill>
              </a:rPr>
              <a:t>M</a:t>
            </a:r>
            <a:r>
              <a:rPr sz="5350" spc="-160" dirty="0">
                <a:solidFill>
                  <a:srgbClr val="002C5E"/>
                </a:solidFill>
              </a:rPr>
              <a:t>P</a:t>
            </a:r>
            <a:r>
              <a:rPr sz="5350" spc="-675" dirty="0">
                <a:solidFill>
                  <a:srgbClr val="002C5E"/>
                </a:solidFill>
              </a:rPr>
              <a:t>E</a:t>
            </a:r>
            <a:r>
              <a:rPr sz="5350" spc="-645" dirty="0">
                <a:solidFill>
                  <a:srgbClr val="002C5E"/>
                </a:solidFill>
              </a:rPr>
              <a:t>T</a:t>
            </a:r>
            <a:r>
              <a:rPr sz="5350" spc="-720" dirty="0">
                <a:solidFill>
                  <a:srgbClr val="002C5E"/>
                </a:solidFill>
              </a:rPr>
              <a:t>E</a:t>
            </a:r>
            <a:r>
              <a:rPr sz="5350" spc="-360" dirty="0">
                <a:solidFill>
                  <a:srgbClr val="002C5E"/>
                </a:solidFill>
              </a:rPr>
              <a:t>N</a:t>
            </a:r>
            <a:r>
              <a:rPr sz="5350" spc="-780" dirty="0">
                <a:solidFill>
                  <a:srgbClr val="002C5E"/>
                </a:solidFill>
              </a:rPr>
              <a:t>C</a:t>
            </a:r>
            <a:r>
              <a:rPr sz="5350" spc="-370" dirty="0">
                <a:solidFill>
                  <a:srgbClr val="002C5E"/>
                </a:solidFill>
              </a:rPr>
              <a:t>I</a:t>
            </a:r>
            <a:r>
              <a:rPr sz="5350" spc="-720" dirty="0">
                <a:solidFill>
                  <a:srgbClr val="002C5E"/>
                </a:solidFill>
              </a:rPr>
              <a:t>E</a:t>
            </a:r>
            <a:r>
              <a:rPr sz="5350" spc="-20" dirty="0">
                <a:solidFill>
                  <a:srgbClr val="002C5E"/>
                </a:solidFill>
              </a:rPr>
              <a:t>S</a:t>
            </a:r>
            <a:endParaRPr sz="5350"/>
          </a:p>
        </p:txBody>
      </p:sp>
      <p:sp>
        <p:nvSpPr>
          <p:cNvPr id="7" name="object 7"/>
          <p:cNvSpPr txBox="1"/>
          <p:nvPr/>
        </p:nvSpPr>
        <p:spPr>
          <a:xfrm>
            <a:off x="2839281" y="3708435"/>
            <a:ext cx="4951730" cy="11531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0355" marR="283845" algn="ctr">
              <a:lnSpc>
                <a:spcPts val="2180"/>
              </a:lnSpc>
              <a:spcBef>
                <a:spcPts val="275"/>
              </a:spcBef>
              <a:tabLst>
                <a:tab pos="1988185" algn="l"/>
                <a:tab pos="2916555" algn="l"/>
                <a:tab pos="3072765" algn="l"/>
              </a:tabLst>
            </a:pPr>
            <a:r>
              <a:rPr sz="1900" spc="8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9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30" dirty="0">
                <a:solidFill>
                  <a:srgbClr val="69696D"/>
                </a:solidFill>
                <a:latin typeface="Times New Roman"/>
                <a:cs typeface="Times New Roman"/>
              </a:rPr>
              <a:t>ct-</a:t>
            </a:r>
            <a:r>
              <a:rPr sz="1900" spc="-2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la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kills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8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xp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rt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is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,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ve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55" dirty="0">
                <a:solidFill>
                  <a:srgbClr val="69696D"/>
                </a:solidFill>
                <a:latin typeface="Times New Roman"/>
                <a:cs typeface="Times New Roman"/>
              </a:rPr>
              <a:t>lop</a:t>
            </a:r>
            <a:r>
              <a:rPr sz="1900" spc="-2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1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of</a:t>
            </a:r>
            <a:r>
              <a:rPr sz="1900" spc="2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os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s</a:t>
            </a:r>
            <a:r>
              <a:rPr sz="1900" spc="-20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kills</a:t>
            </a:r>
            <a:r>
              <a:rPr sz="1900" spc="5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2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45" dirty="0">
                <a:solidFill>
                  <a:srgbClr val="69696D"/>
                </a:solidFill>
                <a:latin typeface="Times New Roman"/>
                <a:cs typeface="Times New Roman"/>
              </a:rPr>
              <a:t>cros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095"/>
              </a:lnSpc>
              <a:tabLst>
                <a:tab pos="1395095" algn="l"/>
              </a:tabLst>
            </a:pP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ivid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1900" spc="-1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1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69696D"/>
                </a:solidFill>
                <a:latin typeface="Times New Roman"/>
                <a:cs typeface="Times New Roman"/>
              </a:rPr>
              <a:t>ls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	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,</a:t>
            </a:r>
            <a:r>
              <a:rPr sz="1900" spc="48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va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lu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2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la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ce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245"/>
              </a:lnSpc>
            </a:pP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on</a:t>
            </a:r>
            <a:r>
              <a:rPr sz="1900" spc="15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ct</a:t>
            </a:r>
            <a:r>
              <a:rPr sz="1900" spc="-24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-</a:t>
            </a:r>
            <a:r>
              <a:rPr sz="1900" spc="-2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50" dirty="0">
                <a:solidFill>
                  <a:srgbClr val="69696D"/>
                </a:solidFill>
                <a:latin typeface="Times New Roman"/>
                <a:cs typeface="Times New Roman"/>
              </a:rPr>
              <a:t>cia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69696D"/>
                </a:solidFill>
                <a:latin typeface="Times New Roman"/>
                <a:cs typeface="Times New Roman"/>
              </a:rPr>
              <a:t>lis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1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" y="801623"/>
            <a:ext cx="1304543" cy="422757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195071"/>
            <a:ext cx="8620125" cy="6464935"/>
            <a:chOff x="262127" y="195071"/>
            <a:chExt cx="8620125" cy="6464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5627982"/>
              <a:ext cx="8619743" cy="1031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127" y="195071"/>
              <a:ext cx="8620125" cy="6464935"/>
            </a:xfrm>
            <a:custGeom>
              <a:avLst/>
              <a:gdLst/>
              <a:ahLst/>
              <a:cxnLst/>
              <a:rect l="l" t="t" r="r" b="b"/>
              <a:pathLst>
                <a:path w="8620125" h="6464934">
                  <a:moveTo>
                    <a:pt x="8619744" y="0"/>
                  </a:moveTo>
                  <a:lnTo>
                    <a:pt x="0" y="0"/>
                  </a:lnTo>
                  <a:lnTo>
                    <a:pt x="0" y="6464477"/>
                  </a:lnTo>
                  <a:lnTo>
                    <a:pt x="8619744" y="6464477"/>
                  </a:lnTo>
                  <a:lnTo>
                    <a:pt x="861974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407" y="649223"/>
              <a:ext cx="7948930" cy="5560060"/>
            </a:xfrm>
            <a:custGeom>
              <a:avLst/>
              <a:gdLst/>
              <a:ahLst/>
              <a:cxnLst/>
              <a:rect l="l" t="t" r="r" b="b"/>
              <a:pathLst>
                <a:path w="7948930" h="5560060">
                  <a:moveTo>
                    <a:pt x="7948752" y="0"/>
                  </a:moveTo>
                  <a:lnTo>
                    <a:pt x="0" y="0"/>
                  </a:lnTo>
                  <a:lnTo>
                    <a:pt x="0" y="5559450"/>
                  </a:lnTo>
                  <a:lnTo>
                    <a:pt x="7948752" y="5559450"/>
                  </a:lnTo>
                  <a:lnTo>
                    <a:pt x="794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7229" y="2288231"/>
            <a:ext cx="410082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825" dirty="0">
                <a:solidFill>
                  <a:srgbClr val="002C5E"/>
                </a:solidFill>
              </a:rPr>
              <a:t>C</a:t>
            </a:r>
            <a:r>
              <a:rPr sz="5350" spc="-235" dirty="0">
                <a:solidFill>
                  <a:srgbClr val="002C5E"/>
                </a:solidFill>
              </a:rPr>
              <a:t>O</a:t>
            </a:r>
            <a:r>
              <a:rPr sz="5350" spc="-160" dirty="0">
                <a:solidFill>
                  <a:srgbClr val="002C5E"/>
                </a:solidFill>
              </a:rPr>
              <a:t>P</a:t>
            </a:r>
            <a:r>
              <a:rPr sz="5350" spc="-640" dirty="0">
                <a:solidFill>
                  <a:srgbClr val="002C5E"/>
                </a:solidFill>
              </a:rPr>
              <a:t>R</a:t>
            </a:r>
            <a:r>
              <a:rPr sz="5350" spc="-235" dirty="0">
                <a:solidFill>
                  <a:srgbClr val="002C5E"/>
                </a:solidFill>
              </a:rPr>
              <a:t>O</a:t>
            </a:r>
            <a:r>
              <a:rPr sz="5350" spc="-495" dirty="0">
                <a:solidFill>
                  <a:srgbClr val="002C5E"/>
                </a:solidFill>
              </a:rPr>
              <a:t>D</a:t>
            </a:r>
            <a:r>
              <a:rPr sz="5350" spc="-395" dirty="0">
                <a:solidFill>
                  <a:srgbClr val="002C5E"/>
                </a:solidFill>
              </a:rPr>
              <a:t>U</a:t>
            </a:r>
            <a:r>
              <a:rPr sz="5350" spc="-730" dirty="0">
                <a:solidFill>
                  <a:srgbClr val="002C5E"/>
                </a:solidFill>
              </a:rPr>
              <a:t>C</a:t>
            </a:r>
            <a:r>
              <a:rPr sz="5350" spc="-690" dirty="0">
                <a:solidFill>
                  <a:srgbClr val="002C5E"/>
                </a:solidFill>
              </a:rPr>
              <a:t>T</a:t>
            </a:r>
            <a:r>
              <a:rPr sz="5350" spc="-370" dirty="0">
                <a:solidFill>
                  <a:srgbClr val="002C5E"/>
                </a:solidFill>
              </a:rPr>
              <a:t>I</a:t>
            </a:r>
            <a:r>
              <a:rPr sz="5350" spc="-280" dirty="0">
                <a:solidFill>
                  <a:srgbClr val="002C5E"/>
                </a:solidFill>
              </a:rPr>
              <a:t>O</a:t>
            </a:r>
            <a:r>
              <a:rPr sz="5350" spc="-20" dirty="0">
                <a:solidFill>
                  <a:srgbClr val="002C5E"/>
                </a:solidFill>
              </a:rPr>
              <a:t>N</a:t>
            </a:r>
            <a:endParaRPr sz="5350"/>
          </a:p>
        </p:txBody>
      </p:sp>
      <p:sp>
        <p:nvSpPr>
          <p:cNvPr id="7" name="object 7"/>
          <p:cNvSpPr txBox="1"/>
          <p:nvPr/>
        </p:nvSpPr>
        <p:spPr>
          <a:xfrm>
            <a:off x="2390331" y="3690147"/>
            <a:ext cx="5226685" cy="8394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21005" marR="5080" indent="-408940">
              <a:lnSpc>
                <a:spcPts val="2039"/>
              </a:lnSpc>
              <a:spcBef>
                <a:spcPts val="385"/>
              </a:spcBef>
            </a:pP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Th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4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45" dirty="0">
                <a:solidFill>
                  <a:srgbClr val="69696D"/>
                </a:solidFill>
                <a:latin typeface="Times New Roman"/>
                <a:cs typeface="Times New Roman"/>
              </a:rPr>
              <a:t>xte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t</a:t>
            </a:r>
            <a:r>
              <a:rPr sz="1900" spc="4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85" dirty="0">
                <a:solidFill>
                  <a:srgbClr val="69696D"/>
                </a:solidFill>
                <a:latin typeface="Times New Roman"/>
                <a:cs typeface="Times New Roman"/>
              </a:rPr>
              <a:t>of,</a:t>
            </a:r>
            <a:r>
              <a:rPr sz="1900" spc="43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q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u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69696D"/>
                </a:solidFill>
                <a:latin typeface="Times New Roman"/>
                <a:cs typeface="Times New Roman"/>
              </a:rPr>
              <a:t>lit</a:t>
            </a:r>
            <a:r>
              <a:rPr sz="1900" spc="-26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y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85" dirty="0">
                <a:solidFill>
                  <a:srgbClr val="69696D"/>
                </a:solidFill>
                <a:latin typeface="Times New Roman"/>
                <a:cs typeface="Times New Roman"/>
              </a:rPr>
              <a:t>of,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ga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ge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1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69696D"/>
                </a:solidFill>
                <a:latin typeface="Times New Roman"/>
                <a:cs typeface="Times New Roman"/>
              </a:rPr>
              <a:t>t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with</a:t>
            </a:r>
            <a:r>
              <a:rPr sz="1900" spc="2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on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-</a:t>
            </a:r>
            <a:r>
              <a:rPr sz="1900" spc="-25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ca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60" dirty="0">
                <a:solidFill>
                  <a:srgbClr val="69696D"/>
                </a:solidFill>
                <a:latin typeface="Times New Roman"/>
                <a:cs typeface="Times New Roman"/>
              </a:rPr>
              <a:t>ics</a:t>
            </a:r>
            <a:r>
              <a:rPr sz="1900" spc="10" dirty="0">
                <a:solidFill>
                  <a:srgbClr val="69696D"/>
                </a:solidFill>
                <a:latin typeface="Times New Roman"/>
                <a:cs typeface="Times New Roman"/>
              </a:rPr>
              <a:t>  </a:t>
            </a:r>
            <a:r>
              <a:rPr sz="1900" spc="80" dirty="0">
                <a:solidFill>
                  <a:srgbClr val="69696D"/>
                </a:solidFill>
                <a:latin typeface="Times New Roman"/>
                <a:cs typeface="Times New Roman"/>
              </a:rPr>
              <a:t>for</a:t>
            </a:r>
            <a:r>
              <a:rPr sz="1900" spc="40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5" dirty="0">
                <a:solidFill>
                  <a:srgbClr val="69696D"/>
                </a:solidFill>
                <a:latin typeface="Times New Roman"/>
                <a:cs typeface="Times New Roman"/>
              </a:rPr>
              <a:t>to</a:t>
            </a:r>
            <a:r>
              <a:rPr sz="1900" spc="45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ge</a:t>
            </a:r>
            <a:r>
              <a:rPr sz="1900" spc="-17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5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0" dirty="0">
                <a:solidFill>
                  <a:srgbClr val="69696D"/>
                </a:solidFill>
                <a:latin typeface="Times New Roman"/>
                <a:cs typeface="Times New Roman"/>
              </a:rPr>
              <a:t>ra</a:t>
            </a:r>
            <a:r>
              <a:rPr sz="1900" spc="-12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80" dirty="0">
                <a:solidFill>
                  <a:srgbClr val="69696D"/>
                </a:solidFill>
                <a:latin typeface="Times New Roman"/>
                <a:cs typeface="Times New Roman"/>
              </a:rPr>
              <a:t>te</a:t>
            </a:r>
            <a:endParaRPr sz="1900">
              <a:latin typeface="Times New Roman"/>
              <a:cs typeface="Times New Roman"/>
            </a:endParaRPr>
          </a:p>
          <a:p>
            <a:pPr marL="26034">
              <a:lnSpc>
                <a:spcPts val="2035"/>
              </a:lnSpc>
            </a:pP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im</a:t>
            </a:r>
            <a:r>
              <a:rPr sz="1900" spc="-9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p</a:t>
            </a:r>
            <a:r>
              <a:rPr sz="1900" spc="-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0" dirty="0">
                <a:solidFill>
                  <a:srgbClr val="69696D"/>
                </a:solidFill>
                <a:latin typeface="Times New Roman"/>
                <a:cs typeface="Times New Roman"/>
              </a:rPr>
              <a:t>ctfu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</a:t>
            </a:r>
            <a:r>
              <a:rPr sz="1900" spc="22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00" dirty="0">
                <a:solidFill>
                  <a:srgbClr val="69696D"/>
                </a:solidFill>
                <a:latin typeface="Times New Roman"/>
                <a:cs typeface="Times New Roman"/>
              </a:rPr>
              <a:t>re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s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25" dirty="0">
                <a:solidFill>
                  <a:srgbClr val="69696D"/>
                </a:solidFill>
                <a:latin typeface="Times New Roman"/>
                <a:cs typeface="Times New Roman"/>
              </a:rPr>
              <a:t>rch</a:t>
            </a:r>
            <a:r>
              <a:rPr sz="1900" spc="38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d</a:t>
            </a:r>
            <a:r>
              <a:rPr sz="1900" spc="459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m</a:t>
            </a:r>
            <a:r>
              <a:rPr sz="1900" spc="-1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a</a:t>
            </a:r>
            <a:r>
              <a:rPr sz="1900" spc="-145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n</a:t>
            </a:r>
            <a:r>
              <a:rPr sz="1900" spc="-21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69696D"/>
                </a:solidFill>
                <a:latin typeface="Times New Roman"/>
                <a:cs typeface="Times New Roman"/>
              </a:rPr>
              <a:t>in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69696D"/>
                </a:solidFill>
                <a:latin typeface="Times New Roman"/>
                <a:cs typeface="Times New Roman"/>
              </a:rPr>
              <a:t>gfu</a:t>
            </a:r>
            <a:r>
              <a:rPr sz="1900" spc="-20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l</a:t>
            </a:r>
            <a:r>
              <a:rPr sz="1900" spc="254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69696D"/>
                </a:solidFill>
                <a:latin typeface="Times New Roman"/>
                <a:cs typeface="Times New Roman"/>
              </a:rPr>
              <a:t>ffe</a:t>
            </a:r>
            <a:r>
              <a:rPr sz="1900" spc="-170" dirty="0">
                <a:solidFill>
                  <a:srgbClr val="69696D"/>
                </a:solidFill>
                <a:latin typeface="Times New Roman"/>
                <a:cs typeface="Times New Roman"/>
              </a:rPr>
              <a:t> </a:t>
            </a:r>
            <a:r>
              <a:rPr sz="1900" spc="114" dirty="0">
                <a:solidFill>
                  <a:srgbClr val="69696D"/>
                </a:solidFill>
                <a:latin typeface="Times New Roman"/>
                <a:cs typeface="Times New Roman"/>
              </a:rPr>
              <a:t>cts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6" y="801623"/>
            <a:ext cx="1304543" cy="4151376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670" y="1351973"/>
            <a:ext cx="6529705" cy="402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5"/>
              </a:spcBef>
              <a:buClr>
                <a:srgbClr val="006FBE"/>
              </a:buClr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Create,</a:t>
            </a:r>
            <a:r>
              <a:rPr sz="1650" spc="9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value</a:t>
            </a:r>
            <a:r>
              <a:rPr sz="1650" spc="3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and</a:t>
            </a:r>
            <a:r>
              <a:rPr sz="1650" spc="6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suppor</a:t>
            </a:r>
            <a:r>
              <a:rPr sz="1650" dirty="0">
                <a:solidFill>
                  <a:srgbClr val="4471C3"/>
                </a:solidFill>
                <a:latin typeface="Verdana"/>
                <a:cs typeface="Verdana"/>
              </a:rPr>
              <a:t>t</a:t>
            </a:r>
            <a:r>
              <a:rPr sz="1650" spc="75" dirty="0">
                <a:solidFill>
                  <a:srgbClr val="4471C3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the</a:t>
            </a:r>
            <a:r>
              <a:rPr sz="1650" spc="8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space</a:t>
            </a:r>
            <a:r>
              <a:rPr sz="1650" spc="8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needed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525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Acknowledges</a:t>
            </a:r>
            <a:r>
              <a:rPr sz="1650" spc="18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006FBE"/>
                </a:solidFill>
                <a:latin typeface="Verdana"/>
                <a:cs typeface="Verdana"/>
              </a:rPr>
              <a:t>effort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425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Invests</a:t>
            </a:r>
            <a:r>
              <a:rPr sz="1650" spc="5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in</a:t>
            </a:r>
            <a:r>
              <a:rPr sz="1650" spc="1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006FBE"/>
                </a:solidFill>
                <a:latin typeface="Verdana"/>
                <a:cs typeface="Verdana"/>
              </a:rPr>
              <a:t>capacity/skills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500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Coordinates</a:t>
            </a:r>
            <a:r>
              <a:rPr sz="1650" spc="14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internal</a:t>
            </a:r>
            <a:r>
              <a:rPr sz="1650" spc="114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teams</a:t>
            </a:r>
            <a:r>
              <a:rPr sz="1650" spc="9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and</a:t>
            </a:r>
            <a:r>
              <a:rPr sz="1650" spc="9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resources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430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Clear</a:t>
            </a:r>
            <a:r>
              <a:rPr sz="1650" spc="8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roles</a:t>
            </a:r>
            <a:r>
              <a:rPr sz="1650" spc="9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and</a:t>
            </a:r>
            <a:r>
              <a:rPr sz="1650" spc="6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006FBE"/>
                </a:solidFill>
                <a:latin typeface="Verdana"/>
                <a:cs typeface="Verdana"/>
              </a:rPr>
              <a:t>strategy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.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525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Continually</a:t>
            </a:r>
            <a:r>
              <a:rPr sz="1650" spc="12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learns</a:t>
            </a:r>
            <a:r>
              <a:rPr sz="1650" spc="10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from</a:t>
            </a:r>
            <a:r>
              <a:rPr sz="1650" spc="7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best</a:t>
            </a:r>
            <a:r>
              <a:rPr sz="1650" spc="10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practice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425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Builds</a:t>
            </a:r>
            <a:r>
              <a:rPr sz="1650" spc="10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strong</a:t>
            </a:r>
            <a:r>
              <a:rPr sz="1650" spc="10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connections</a:t>
            </a:r>
            <a:r>
              <a:rPr sz="1650" spc="10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with</a:t>
            </a:r>
            <a:r>
              <a:rPr sz="1650" spc="11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external</a:t>
            </a:r>
            <a:r>
              <a:rPr sz="1650" spc="10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006FBE"/>
                </a:solidFill>
                <a:latin typeface="Verdana"/>
                <a:cs typeface="Verdana"/>
              </a:rPr>
              <a:t>stakeholders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.</a:t>
            </a:r>
            <a:endParaRPr sz="165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1500"/>
              </a:spcBef>
              <a:buFont typeface="Wingdings"/>
              <a:buChar char=""/>
              <a:tabLst>
                <a:tab pos="295910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Impact</a:t>
            </a:r>
            <a:r>
              <a:rPr sz="1650" spc="10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embedded</a:t>
            </a:r>
            <a:r>
              <a:rPr sz="1650" spc="15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and</a:t>
            </a:r>
            <a:r>
              <a:rPr sz="1650" spc="8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aligned</a:t>
            </a:r>
            <a:r>
              <a:rPr sz="1650" spc="13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(‘business</a:t>
            </a:r>
            <a:r>
              <a:rPr sz="1650" spc="13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as</a:t>
            </a:r>
            <a:r>
              <a:rPr sz="1650" spc="3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usual’)</a:t>
            </a:r>
            <a:endParaRPr sz="1650">
              <a:latin typeface="Verdana"/>
              <a:cs typeface="Verdana"/>
            </a:endParaRPr>
          </a:p>
          <a:p>
            <a:pPr marL="295275" marR="5080" indent="-283210">
              <a:lnSpc>
                <a:spcPct val="103000"/>
              </a:lnSpc>
              <a:spcBef>
                <a:spcPts val="1250"/>
              </a:spcBef>
              <a:buFont typeface="Wingdings"/>
              <a:buChar char=""/>
              <a:tabLst>
                <a:tab pos="296545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Impact</a:t>
            </a:r>
            <a:r>
              <a:rPr sz="1650" spc="8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delivered</a:t>
            </a:r>
            <a:r>
              <a:rPr sz="1650" spc="10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by</a:t>
            </a:r>
            <a:r>
              <a:rPr sz="1650" spc="5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confident,</a:t>
            </a:r>
            <a:r>
              <a:rPr sz="1650" spc="15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impact</a:t>
            </a:r>
            <a:r>
              <a:rPr sz="1650" spc="9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literate</a:t>
            </a:r>
            <a:r>
              <a:rPr sz="1650" spc="14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staff</a:t>
            </a:r>
            <a:r>
              <a:rPr sz="1650" spc="12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within 	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</a:t>
            </a:r>
            <a:r>
              <a:rPr sz="1650" spc="4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positive</a:t>
            </a:r>
            <a:r>
              <a:rPr sz="1650" spc="130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006FBE"/>
                </a:solidFill>
                <a:latin typeface="Verdana"/>
                <a:cs typeface="Verdana"/>
              </a:rPr>
              <a:t>impact</a:t>
            </a:r>
            <a:r>
              <a:rPr sz="1650" spc="105" dirty="0">
                <a:solidFill>
                  <a:srgbClr val="006FBE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006FBE"/>
                </a:solidFill>
                <a:latin typeface="Verdana"/>
                <a:cs typeface="Verdana"/>
              </a:rPr>
              <a:t>culture.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8705" y="261650"/>
            <a:ext cx="50488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>
                <a:solidFill>
                  <a:srgbClr val="171515"/>
                </a:solidFill>
                <a:latin typeface="Times New Roman"/>
                <a:cs typeface="Times New Roman"/>
              </a:rPr>
              <a:t>Healthy</a:t>
            </a:r>
            <a:r>
              <a:rPr spc="28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pc="340" dirty="0">
                <a:solidFill>
                  <a:srgbClr val="171515"/>
                </a:solidFill>
                <a:latin typeface="Times New Roman"/>
                <a:cs typeface="Times New Roman"/>
              </a:rPr>
              <a:t>approaches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779" y="1608319"/>
            <a:ext cx="7320915" cy="358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Compartmentalised</a:t>
            </a:r>
            <a:r>
              <a:rPr sz="1650" spc="2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1650" spc="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disconnected</a:t>
            </a:r>
            <a:r>
              <a:rPr sz="1650" spc="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impact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25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Singular</a:t>
            </a:r>
            <a:r>
              <a:rPr sz="1650" spc="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responsibility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05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No</a:t>
            </a:r>
            <a:r>
              <a:rPr sz="1650" spc="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space</a:t>
            </a:r>
            <a:r>
              <a:rPr sz="1650" spc="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sz="1650" spc="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embed</a:t>
            </a:r>
            <a:r>
              <a:rPr sz="1650" spc="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into</a:t>
            </a:r>
            <a:r>
              <a:rPr sz="1650" spc="7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process;</a:t>
            </a:r>
            <a:r>
              <a:rPr sz="1650" spc="8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left</a:t>
            </a:r>
            <a:r>
              <a:rPr sz="1650" spc="9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to</a:t>
            </a:r>
            <a:r>
              <a:rPr sz="1650" spc="7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the</a:t>
            </a:r>
            <a:r>
              <a:rPr sz="1650" spc="6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756F6F"/>
                </a:solidFill>
                <a:latin typeface="Verdana"/>
                <a:cs typeface="Verdana"/>
              </a:rPr>
              <a:t>end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30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Expects</a:t>
            </a:r>
            <a:r>
              <a:rPr sz="1650" spc="9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–</a:t>
            </a:r>
            <a:r>
              <a:rPr sz="1650" spc="5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but</a:t>
            </a:r>
            <a:r>
              <a:rPr sz="1650" spc="6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does</a:t>
            </a:r>
            <a:r>
              <a:rPr sz="1650" spc="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sz="1650" spc="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invest</a:t>
            </a:r>
            <a:r>
              <a:rPr sz="1650" spc="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–</a:t>
            </a:r>
            <a:r>
              <a:rPr sz="1650" spc="2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in</a:t>
            </a:r>
            <a:r>
              <a:rPr sz="1650" spc="5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staff</a:t>
            </a:r>
            <a:r>
              <a:rPr sz="1650" spc="9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abilities.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25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No</a:t>
            </a:r>
            <a:r>
              <a:rPr sz="1650" spc="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0000"/>
                </a:solidFill>
                <a:latin typeface="Verdana"/>
                <a:cs typeface="Verdana"/>
              </a:rPr>
              <a:t>strategy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.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05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Staff</a:t>
            </a:r>
            <a:r>
              <a:rPr sz="1650" spc="9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reluctant,</a:t>
            </a:r>
            <a:r>
              <a:rPr sz="1650" spc="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unclear</a:t>
            </a:r>
            <a:r>
              <a:rPr sz="1650" spc="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1650" spc="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0000"/>
                </a:solidFill>
                <a:latin typeface="Verdana"/>
                <a:cs typeface="Verdana"/>
              </a:rPr>
              <a:t>unconfident</a:t>
            </a:r>
            <a:endParaRPr sz="1650">
              <a:latin typeface="Verdana"/>
              <a:cs typeface="Verdana"/>
            </a:endParaRPr>
          </a:p>
          <a:p>
            <a:pPr marL="225425" indent="-212725">
              <a:lnSpc>
                <a:spcPct val="100000"/>
              </a:lnSpc>
              <a:spcBef>
                <a:spcPts val="1430"/>
              </a:spcBef>
              <a:buFont typeface="Times New Roman"/>
              <a:buChar char="□"/>
              <a:tabLst>
                <a:tab pos="225425" algn="l"/>
              </a:tabLst>
            </a:pP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Few</a:t>
            </a:r>
            <a:r>
              <a:rPr sz="1650" spc="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1650" spc="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superficial</a:t>
            </a:r>
            <a:r>
              <a:rPr sz="1650" spc="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connections</a:t>
            </a:r>
            <a:r>
              <a:rPr sz="1650" spc="114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to</a:t>
            </a:r>
            <a:r>
              <a:rPr sz="1650" spc="4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external</a:t>
            </a:r>
            <a:r>
              <a:rPr sz="1650" spc="114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stakeholders.</a:t>
            </a:r>
            <a:endParaRPr sz="1650">
              <a:latin typeface="Verdana"/>
              <a:cs typeface="Verdana"/>
            </a:endParaRPr>
          </a:p>
          <a:p>
            <a:pPr marL="224790" marR="5080" indent="-212725">
              <a:lnSpc>
                <a:spcPct val="123600"/>
              </a:lnSpc>
              <a:spcBef>
                <a:spcPts val="720"/>
              </a:spcBef>
              <a:buFont typeface="Times New Roman"/>
              <a:buChar char="□"/>
              <a:tabLst>
                <a:tab pos="226695" algn="l"/>
              </a:tabLst>
            </a:pP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Impact</a:t>
            </a:r>
            <a:r>
              <a:rPr sz="1650" spc="10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culture</a:t>
            </a:r>
            <a:r>
              <a:rPr sz="1650" spc="12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is</a:t>
            </a:r>
            <a:r>
              <a:rPr sz="1650" spc="6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negative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,</a:t>
            </a:r>
            <a:r>
              <a:rPr sz="1650" spc="8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0000"/>
                </a:solidFill>
                <a:latin typeface="Verdana"/>
                <a:cs typeface="Verdana"/>
              </a:rPr>
              <a:t>non-existent</a:t>
            </a:r>
            <a:r>
              <a:rPr sz="1650" spc="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or</a:t>
            </a:r>
            <a:r>
              <a:rPr sz="1650" spc="4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treated</a:t>
            </a:r>
            <a:r>
              <a:rPr sz="1650" spc="10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as</a:t>
            </a:r>
            <a:r>
              <a:rPr sz="1650" spc="6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0000"/>
                </a:solidFill>
                <a:latin typeface="Verdana"/>
                <a:cs typeface="Verdana"/>
              </a:rPr>
              <a:t>compliance 	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with</a:t>
            </a:r>
            <a:r>
              <a:rPr sz="1650" spc="10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assessment/external</a:t>
            </a:r>
            <a:r>
              <a:rPr sz="1650" spc="225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756F6F"/>
                </a:solidFill>
                <a:latin typeface="Verdana"/>
                <a:cs typeface="Verdana"/>
              </a:rPr>
              <a:t>mandates</a:t>
            </a:r>
            <a:r>
              <a:rPr sz="1650" spc="150" dirty="0">
                <a:solidFill>
                  <a:srgbClr val="756F6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756F6F"/>
                </a:solidFill>
                <a:latin typeface="Verdana"/>
                <a:cs typeface="Verdana"/>
              </a:rPr>
              <a:t>only.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37" rIns="0" bIns="0" rtlCol="0">
            <a:spAutoFit/>
          </a:bodyPr>
          <a:lstStyle/>
          <a:p>
            <a:pPr marL="729615">
              <a:lnSpc>
                <a:spcPct val="100000"/>
              </a:lnSpc>
              <a:spcBef>
                <a:spcPts val="105"/>
              </a:spcBef>
            </a:pPr>
            <a:r>
              <a:rPr spc="254" dirty="0">
                <a:solidFill>
                  <a:srgbClr val="171515"/>
                </a:solidFill>
                <a:latin typeface="Times New Roman"/>
                <a:cs typeface="Times New Roman"/>
              </a:rPr>
              <a:t>Unhealthy</a:t>
            </a:r>
            <a:r>
              <a:rPr spc="290" dirty="0">
                <a:solidFill>
                  <a:srgbClr val="171515"/>
                </a:solidFill>
                <a:latin typeface="Times New Roman"/>
                <a:cs typeface="Times New Roman"/>
              </a:rPr>
              <a:t> </a:t>
            </a:r>
            <a:r>
              <a:rPr spc="345" dirty="0">
                <a:solidFill>
                  <a:srgbClr val="171515"/>
                </a:solidFill>
                <a:latin typeface="Times New Roman"/>
                <a:cs typeface="Times New Roman"/>
              </a:rPr>
              <a:t>approaches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1F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5940" y="256066"/>
            <a:ext cx="35337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2C5E"/>
                </a:solidFill>
              </a:rPr>
              <a:t>Impact</a:t>
            </a:r>
            <a:r>
              <a:rPr spc="-90" dirty="0">
                <a:solidFill>
                  <a:srgbClr val="002C5E"/>
                </a:solidFill>
              </a:rPr>
              <a:t> </a:t>
            </a:r>
            <a:r>
              <a:rPr dirty="0">
                <a:solidFill>
                  <a:srgbClr val="002C5E"/>
                </a:solidFill>
              </a:rPr>
              <a:t>is</a:t>
            </a:r>
            <a:r>
              <a:rPr spc="-40" dirty="0">
                <a:solidFill>
                  <a:srgbClr val="002C5E"/>
                </a:solidFill>
              </a:rPr>
              <a:t> </a:t>
            </a:r>
            <a:r>
              <a:rPr spc="-10" dirty="0">
                <a:solidFill>
                  <a:srgbClr val="002C5E"/>
                </a:solidFill>
              </a:rPr>
              <a:t>change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6050" y="1103115"/>
            <a:ext cx="3935729" cy="3794760"/>
            <a:chOff x="146050" y="1103115"/>
            <a:chExt cx="3935729" cy="3794760"/>
          </a:xfrm>
        </p:grpSpPr>
        <p:sp>
          <p:nvSpPr>
            <p:cNvPr id="5" name="object 5"/>
            <p:cNvSpPr/>
            <p:nvPr/>
          </p:nvSpPr>
          <p:spPr>
            <a:xfrm>
              <a:off x="152400" y="1109471"/>
              <a:ext cx="3923029" cy="937894"/>
            </a:xfrm>
            <a:custGeom>
              <a:avLst/>
              <a:gdLst/>
              <a:ahLst/>
              <a:cxnLst/>
              <a:rect l="l" t="t" r="r" b="b"/>
              <a:pathLst>
                <a:path w="3923029" h="937894">
                  <a:moveTo>
                    <a:pt x="1961388" y="0"/>
                  </a:moveTo>
                  <a:lnTo>
                    <a:pt x="0" y="937742"/>
                  </a:lnTo>
                  <a:lnTo>
                    <a:pt x="3922776" y="937742"/>
                  </a:lnTo>
                  <a:lnTo>
                    <a:pt x="1961388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109465"/>
              <a:ext cx="3923029" cy="3782060"/>
            </a:xfrm>
            <a:custGeom>
              <a:avLst/>
              <a:gdLst/>
              <a:ahLst/>
              <a:cxnLst/>
              <a:rect l="l" t="t" r="r" b="b"/>
              <a:pathLst>
                <a:path w="3923029" h="3782060">
                  <a:moveTo>
                    <a:pt x="0" y="937742"/>
                  </a:moveTo>
                  <a:lnTo>
                    <a:pt x="1961388" y="0"/>
                  </a:lnTo>
                  <a:lnTo>
                    <a:pt x="3922776" y="937742"/>
                  </a:lnTo>
                  <a:lnTo>
                    <a:pt x="3269869" y="937742"/>
                  </a:lnTo>
                  <a:lnTo>
                    <a:pt x="3269869" y="3781945"/>
                  </a:lnTo>
                  <a:lnTo>
                    <a:pt x="652907" y="3781945"/>
                  </a:lnTo>
                  <a:lnTo>
                    <a:pt x="652907" y="937742"/>
                  </a:lnTo>
                  <a:lnTo>
                    <a:pt x="0" y="937742"/>
                  </a:lnTo>
                  <a:close/>
                </a:path>
              </a:pathLst>
            </a:custGeom>
            <a:ln w="12192">
              <a:solidFill>
                <a:srgbClr val="001F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4532" y="1766473"/>
            <a:ext cx="11029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Efficiency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5319" y="2047214"/>
            <a:ext cx="2617470" cy="284480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35560" rIns="0" bIns="0" rtlCol="0">
            <a:spAutoFit/>
          </a:bodyPr>
          <a:lstStyle/>
          <a:p>
            <a:pPr marL="594995" marR="520065" algn="ctr">
              <a:lnSpc>
                <a:spcPct val="132000"/>
              </a:lnSpc>
              <a:spcBef>
                <a:spcPts val="280"/>
              </a:spcBef>
            </a:pP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Effectiveness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Wellbeing Engagement Access</a:t>
            </a:r>
            <a:endParaRPr sz="2000">
              <a:latin typeface="Arial MT"/>
              <a:cs typeface="Arial MT"/>
            </a:endParaRPr>
          </a:p>
          <a:p>
            <a:pPr marL="1045844" marR="972185" algn="ctr">
              <a:lnSpc>
                <a:spcPct val="132000"/>
              </a:lnSpc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Profit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Skills</a:t>
            </a:r>
            <a:endParaRPr sz="2000">
              <a:latin typeface="Arial MT"/>
              <a:cs typeface="Arial MT"/>
            </a:endParaRPr>
          </a:p>
          <a:p>
            <a:pPr marL="62230" algn="ctr">
              <a:lnSpc>
                <a:spcPct val="100000"/>
              </a:lnSpc>
              <a:spcBef>
                <a:spcPts val="125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(etc)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166" y="4891298"/>
            <a:ext cx="236029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46100" marR="5080" indent="-534035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005FC5"/>
                </a:solidFill>
                <a:latin typeface="Arial MT"/>
                <a:cs typeface="Arial MT"/>
              </a:rPr>
              <a:t>Improved,</a:t>
            </a:r>
            <a:r>
              <a:rPr sz="1800" spc="-55" dirty="0">
                <a:solidFill>
                  <a:srgbClr val="005FC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5FC5"/>
                </a:solidFill>
                <a:latin typeface="Arial MT"/>
                <a:cs typeface="Arial MT"/>
              </a:rPr>
              <a:t>more,</a:t>
            </a:r>
            <a:r>
              <a:rPr sz="1800" spc="-80" dirty="0">
                <a:solidFill>
                  <a:srgbClr val="005FC5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5FC5"/>
                </a:solidFill>
                <a:latin typeface="Arial MT"/>
                <a:cs typeface="Arial MT"/>
              </a:rPr>
              <a:t>faster, </a:t>
            </a:r>
            <a:r>
              <a:rPr sz="1800" spc="-10" dirty="0">
                <a:solidFill>
                  <a:srgbClr val="005FC5"/>
                </a:solidFill>
                <a:latin typeface="Arial MT"/>
                <a:cs typeface="Arial MT"/>
              </a:rPr>
              <a:t>increased….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5044" y="1107968"/>
            <a:ext cx="2360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FC5"/>
                </a:solidFill>
                <a:latin typeface="Arial MT"/>
                <a:cs typeface="Arial MT"/>
              </a:rPr>
              <a:t>Reduced,</a:t>
            </a:r>
            <a:r>
              <a:rPr sz="1800" spc="-70" dirty="0">
                <a:solidFill>
                  <a:srgbClr val="005FC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5FC5"/>
                </a:solidFill>
                <a:latin typeface="Arial MT"/>
                <a:cs typeface="Arial MT"/>
              </a:rPr>
              <a:t>less,</a:t>
            </a:r>
            <a:r>
              <a:rPr sz="1800" spc="-50" dirty="0">
                <a:solidFill>
                  <a:srgbClr val="005FC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5FC5"/>
                </a:solidFill>
                <a:latin typeface="Arial MT"/>
                <a:cs typeface="Arial MT"/>
              </a:rPr>
              <a:t>lower…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24729" y="1493260"/>
            <a:ext cx="3929379" cy="4033520"/>
            <a:chOff x="4824729" y="1493260"/>
            <a:chExt cx="3929379" cy="4033520"/>
          </a:xfrm>
        </p:grpSpPr>
        <p:sp>
          <p:nvSpPr>
            <p:cNvPr id="12" name="object 12"/>
            <p:cNvSpPr/>
            <p:nvPr/>
          </p:nvSpPr>
          <p:spPr>
            <a:xfrm>
              <a:off x="4831079" y="4548283"/>
              <a:ext cx="3916679" cy="972185"/>
            </a:xfrm>
            <a:custGeom>
              <a:avLst/>
              <a:gdLst/>
              <a:ahLst/>
              <a:cxnLst/>
              <a:rect l="l" t="t" r="r" b="b"/>
              <a:pathLst>
                <a:path w="3916679" h="972185">
                  <a:moveTo>
                    <a:pt x="3916679" y="0"/>
                  </a:moveTo>
                  <a:lnTo>
                    <a:pt x="0" y="0"/>
                  </a:lnTo>
                  <a:lnTo>
                    <a:pt x="1958339" y="971638"/>
                  </a:lnTo>
                  <a:lnTo>
                    <a:pt x="3916679" y="0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31079" y="1499610"/>
              <a:ext cx="3916679" cy="4020820"/>
            </a:xfrm>
            <a:custGeom>
              <a:avLst/>
              <a:gdLst/>
              <a:ahLst/>
              <a:cxnLst/>
              <a:rect l="l" t="t" r="r" b="b"/>
              <a:pathLst>
                <a:path w="3916679" h="4020820">
                  <a:moveTo>
                    <a:pt x="0" y="3048673"/>
                  </a:moveTo>
                  <a:lnTo>
                    <a:pt x="1958339" y="4020311"/>
                  </a:lnTo>
                  <a:lnTo>
                    <a:pt x="3916679" y="3048673"/>
                  </a:lnTo>
                  <a:lnTo>
                    <a:pt x="3264789" y="3048673"/>
                  </a:lnTo>
                  <a:lnTo>
                    <a:pt x="3264789" y="0"/>
                  </a:lnTo>
                  <a:lnTo>
                    <a:pt x="651891" y="0"/>
                  </a:lnTo>
                  <a:lnTo>
                    <a:pt x="651891" y="3048673"/>
                  </a:lnTo>
                  <a:lnTo>
                    <a:pt x="0" y="3048673"/>
                  </a:lnTo>
                  <a:close/>
                </a:path>
              </a:pathLst>
            </a:custGeom>
            <a:ln w="12192">
              <a:solidFill>
                <a:srgbClr val="001F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82958" y="1499616"/>
            <a:ext cx="2613025" cy="3049270"/>
          </a:xfrm>
          <a:prstGeom prst="rect">
            <a:avLst/>
          </a:prstGeom>
          <a:solidFill>
            <a:srgbClr val="002C5E"/>
          </a:solidFill>
        </p:spPr>
        <p:txBody>
          <a:bodyPr vert="horz" wrap="square" lIns="0" tIns="127000" rIns="0" bIns="0" rtlCol="0">
            <a:spAutoFit/>
          </a:bodyPr>
          <a:lstStyle/>
          <a:p>
            <a:pPr marL="840740" marR="814705" algn="ctr">
              <a:lnSpc>
                <a:spcPct val="132000"/>
              </a:lnSpc>
              <a:spcBef>
                <a:spcPts val="1000"/>
              </a:spcBef>
            </a:pP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Mortality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Waste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Risk Cost</a:t>
            </a:r>
            <a:endParaRPr sz="2000">
              <a:latin typeface="Arial MT"/>
              <a:cs typeface="Arial MT"/>
            </a:endParaRPr>
          </a:p>
          <a:p>
            <a:pPr marL="944244" marR="561975" indent="-399415">
              <a:lnSpc>
                <a:spcPct val="132000"/>
              </a:lnSpc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Staff</a:t>
            </a:r>
            <a:r>
              <a:rPr sz="20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turnover Stress Crime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1014" y="4589779"/>
            <a:ext cx="3740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(etc)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5609" y="5845809"/>
            <a:ext cx="8495665" cy="582930"/>
            <a:chOff x="435609" y="5845809"/>
            <a:chExt cx="8495665" cy="582930"/>
          </a:xfrm>
        </p:grpSpPr>
        <p:sp>
          <p:nvSpPr>
            <p:cNvPr id="17" name="object 17"/>
            <p:cNvSpPr/>
            <p:nvPr/>
          </p:nvSpPr>
          <p:spPr>
            <a:xfrm>
              <a:off x="441959" y="5852159"/>
              <a:ext cx="8482965" cy="570230"/>
            </a:xfrm>
            <a:custGeom>
              <a:avLst/>
              <a:gdLst/>
              <a:ahLst/>
              <a:cxnLst/>
              <a:rect l="l" t="t" r="r" b="b"/>
              <a:pathLst>
                <a:path w="8482965" h="570229">
                  <a:moveTo>
                    <a:pt x="8482584" y="0"/>
                  </a:moveTo>
                  <a:lnTo>
                    <a:pt x="0" y="0"/>
                  </a:lnTo>
                  <a:lnTo>
                    <a:pt x="0" y="569975"/>
                  </a:lnTo>
                  <a:lnTo>
                    <a:pt x="8482584" y="569975"/>
                  </a:lnTo>
                  <a:lnTo>
                    <a:pt x="848258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1959" y="5852159"/>
              <a:ext cx="8482965" cy="570230"/>
            </a:xfrm>
            <a:custGeom>
              <a:avLst/>
              <a:gdLst/>
              <a:ahLst/>
              <a:cxnLst/>
              <a:rect l="l" t="t" r="r" b="b"/>
              <a:pathLst>
                <a:path w="8482965" h="570229">
                  <a:moveTo>
                    <a:pt x="0" y="0"/>
                  </a:moveTo>
                  <a:lnTo>
                    <a:pt x="8482584" y="0"/>
                  </a:lnTo>
                  <a:lnTo>
                    <a:pt x="8482584" y="569975"/>
                  </a:lnTo>
                  <a:lnTo>
                    <a:pt x="0" y="5699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1F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20560" y="5991947"/>
            <a:ext cx="72790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dissemination,</a:t>
            </a:r>
            <a:r>
              <a:rPr sz="2000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academic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interest</a:t>
            </a:r>
            <a:r>
              <a:rPr sz="2000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0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reputation,</a:t>
            </a:r>
            <a:r>
              <a:rPr sz="2000" i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citations,</a:t>
            </a:r>
            <a:r>
              <a:rPr sz="2000" i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attention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6038" y="5748528"/>
            <a:ext cx="615315" cy="756285"/>
            <a:chOff x="256038" y="5748528"/>
            <a:chExt cx="615315" cy="756285"/>
          </a:xfrm>
        </p:grpSpPr>
        <p:sp>
          <p:nvSpPr>
            <p:cNvPr id="21" name="object 21"/>
            <p:cNvSpPr/>
            <p:nvPr/>
          </p:nvSpPr>
          <p:spPr>
            <a:xfrm>
              <a:off x="286512" y="5779008"/>
              <a:ext cx="584835" cy="725805"/>
            </a:xfrm>
            <a:custGeom>
              <a:avLst/>
              <a:gdLst/>
              <a:ahLst/>
              <a:cxnLst/>
              <a:rect l="l" t="t" r="r" b="b"/>
              <a:pathLst>
                <a:path w="584835" h="725804">
                  <a:moveTo>
                    <a:pt x="153403" y="2540"/>
                  </a:moveTo>
                  <a:lnTo>
                    <a:pt x="141198" y="2540"/>
                  </a:lnTo>
                  <a:lnTo>
                    <a:pt x="141198" y="1270"/>
                  </a:lnTo>
                  <a:lnTo>
                    <a:pt x="116560" y="1270"/>
                  </a:lnTo>
                  <a:lnTo>
                    <a:pt x="105448" y="0"/>
                  </a:lnTo>
                  <a:lnTo>
                    <a:pt x="93345" y="0"/>
                  </a:lnTo>
                  <a:lnTo>
                    <a:pt x="65582" y="1270"/>
                  </a:lnTo>
                  <a:lnTo>
                    <a:pt x="40424" y="1270"/>
                  </a:lnTo>
                  <a:lnTo>
                    <a:pt x="40424" y="2540"/>
                  </a:lnTo>
                  <a:lnTo>
                    <a:pt x="32791" y="2540"/>
                  </a:lnTo>
                  <a:lnTo>
                    <a:pt x="32791" y="5080"/>
                  </a:lnTo>
                  <a:lnTo>
                    <a:pt x="153403" y="5080"/>
                  </a:lnTo>
                  <a:lnTo>
                    <a:pt x="153403" y="2540"/>
                  </a:lnTo>
                  <a:close/>
                </a:path>
                <a:path w="584835" h="725804">
                  <a:moveTo>
                    <a:pt x="553313" y="2540"/>
                  </a:moveTo>
                  <a:lnTo>
                    <a:pt x="546049" y="2540"/>
                  </a:lnTo>
                  <a:lnTo>
                    <a:pt x="546049" y="1270"/>
                  </a:lnTo>
                  <a:lnTo>
                    <a:pt x="523379" y="1270"/>
                  </a:lnTo>
                  <a:lnTo>
                    <a:pt x="498906" y="0"/>
                  </a:lnTo>
                  <a:lnTo>
                    <a:pt x="487006" y="0"/>
                  </a:lnTo>
                  <a:lnTo>
                    <a:pt x="467639" y="1270"/>
                  </a:lnTo>
                  <a:lnTo>
                    <a:pt x="453212" y="1270"/>
                  </a:lnTo>
                  <a:lnTo>
                    <a:pt x="453212" y="2540"/>
                  </a:lnTo>
                  <a:lnTo>
                    <a:pt x="441871" y="2540"/>
                  </a:lnTo>
                  <a:lnTo>
                    <a:pt x="441871" y="5080"/>
                  </a:lnTo>
                  <a:lnTo>
                    <a:pt x="553313" y="5080"/>
                  </a:lnTo>
                  <a:lnTo>
                    <a:pt x="553313" y="2540"/>
                  </a:lnTo>
                  <a:close/>
                </a:path>
                <a:path w="584835" h="725804">
                  <a:moveTo>
                    <a:pt x="584631" y="697484"/>
                  </a:moveTo>
                  <a:lnTo>
                    <a:pt x="570344" y="659371"/>
                  </a:lnTo>
                  <a:lnTo>
                    <a:pt x="438594" y="414731"/>
                  </a:lnTo>
                  <a:lnTo>
                    <a:pt x="438594" y="441655"/>
                  </a:lnTo>
                  <a:lnTo>
                    <a:pt x="295084" y="441655"/>
                  </a:lnTo>
                  <a:lnTo>
                    <a:pt x="438581" y="441642"/>
                  </a:lnTo>
                  <a:lnTo>
                    <a:pt x="438594" y="414731"/>
                  </a:lnTo>
                  <a:lnTo>
                    <a:pt x="404774" y="351917"/>
                  </a:lnTo>
                  <a:lnTo>
                    <a:pt x="560082" y="67335"/>
                  </a:lnTo>
                  <a:lnTo>
                    <a:pt x="573862" y="29222"/>
                  </a:lnTo>
                  <a:lnTo>
                    <a:pt x="573938" y="26682"/>
                  </a:lnTo>
                  <a:lnTo>
                    <a:pt x="573493" y="21602"/>
                  </a:lnTo>
                  <a:lnTo>
                    <a:pt x="571576" y="15252"/>
                  </a:lnTo>
                  <a:lnTo>
                    <a:pt x="569480" y="12712"/>
                  </a:lnTo>
                  <a:lnTo>
                    <a:pt x="549617" y="12712"/>
                  </a:lnTo>
                  <a:lnTo>
                    <a:pt x="569480" y="12700"/>
                  </a:lnTo>
                  <a:lnTo>
                    <a:pt x="568426" y="11442"/>
                  </a:lnTo>
                  <a:lnTo>
                    <a:pt x="567956" y="11442"/>
                  </a:lnTo>
                  <a:lnTo>
                    <a:pt x="563435" y="7632"/>
                  </a:lnTo>
                  <a:lnTo>
                    <a:pt x="563041" y="7632"/>
                  </a:lnTo>
                  <a:lnTo>
                    <a:pt x="557403" y="5092"/>
                  </a:lnTo>
                  <a:lnTo>
                    <a:pt x="436575" y="5092"/>
                  </a:lnTo>
                  <a:lnTo>
                    <a:pt x="428853" y="8902"/>
                  </a:lnTo>
                  <a:lnTo>
                    <a:pt x="428345" y="8902"/>
                  </a:lnTo>
                  <a:lnTo>
                    <a:pt x="422884" y="13982"/>
                  </a:lnTo>
                  <a:lnTo>
                    <a:pt x="422503" y="13982"/>
                  </a:lnTo>
                  <a:lnTo>
                    <a:pt x="418325" y="20332"/>
                  </a:lnTo>
                  <a:lnTo>
                    <a:pt x="300126" y="249008"/>
                  </a:lnTo>
                  <a:lnTo>
                    <a:pt x="182245" y="26682"/>
                  </a:lnTo>
                  <a:lnTo>
                    <a:pt x="178536" y="19062"/>
                  </a:lnTo>
                  <a:lnTo>
                    <a:pt x="174701" y="13982"/>
                  </a:lnTo>
                  <a:lnTo>
                    <a:pt x="174244" y="13982"/>
                  </a:lnTo>
                  <a:lnTo>
                    <a:pt x="172796" y="12712"/>
                  </a:lnTo>
                  <a:lnTo>
                    <a:pt x="168402" y="8902"/>
                  </a:lnTo>
                  <a:lnTo>
                    <a:pt x="167894" y="8902"/>
                  </a:lnTo>
                  <a:lnTo>
                    <a:pt x="159550" y="5092"/>
                  </a:lnTo>
                  <a:lnTo>
                    <a:pt x="28803" y="5092"/>
                  </a:lnTo>
                  <a:lnTo>
                    <a:pt x="23342" y="6362"/>
                  </a:lnTo>
                  <a:lnTo>
                    <a:pt x="22961" y="7632"/>
                  </a:lnTo>
                  <a:lnTo>
                    <a:pt x="18262" y="10172"/>
                  </a:lnTo>
                  <a:lnTo>
                    <a:pt x="17780" y="10172"/>
                  </a:lnTo>
                  <a:lnTo>
                    <a:pt x="14351" y="15252"/>
                  </a:lnTo>
                  <a:lnTo>
                    <a:pt x="13970" y="15252"/>
                  </a:lnTo>
                  <a:lnTo>
                    <a:pt x="12280" y="21602"/>
                  </a:lnTo>
                  <a:lnTo>
                    <a:pt x="12179" y="27965"/>
                  </a:lnTo>
                  <a:lnTo>
                    <a:pt x="12319" y="29235"/>
                  </a:lnTo>
                  <a:lnTo>
                    <a:pt x="15938" y="41935"/>
                  </a:lnTo>
                  <a:lnTo>
                    <a:pt x="18923" y="49555"/>
                  </a:lnTo>
                  <a:lnTo>
                    <a:pt x="22771" y="57175"/>
                  </a:lnTo>
                  <a:lnTo>
                    <a:pt x="27355" y="67348"/>
                  </a:lnTo>
                  <a:lnTo>
                    <a:pt x="182460" y="354469"/>
                  </a:lnTo>
                  <a:lnTo>
                    <a:pt x="15227" y="659371"/>
                  </a:lnTo>
                  <a:lnTo>
                    <a:pt x="6464" y="677164"/>
                  </a:lnTo>
                  <a:lnTo>
                    <a:pt x="1231" y="691134"/>
                  </a:lnTo>
                  <a:lnTo>
                    <a:pt x="127" y="697484"/>
                  </a:lnTo>
                  <a:lnTo>
                    <a:pt x="0" y="703834"/>
                  </a:lnTo>
                  <a:lnTo>
                    <a:pt x="165" y="703834"/>
                  </a:lnTo>
                  <a:lnTo>
                    <a:pt x="1574" y="710184"/>
                  </a:lnTo>
                  <a:lnTo>
                    <a:pt x="4584" y="714006"/>
                  </a:lnTo>
                  <a:lnTo>
                    <a:pt x="5016" y="715276"/>
                  </a:lnTo>
                  <a:lnTo>
                    <a:pt x="9220" y="717816"/>
                  </a:lnTo>
                  <a:lnTo>
                    <a:pt x="9626" y="719086"/>
                  </a:lnTo>
                  <a:lnTo>
                    <a:pt x="15024" y="721626"/>
                  </a:lnTo>
                  <a:lnTo>
                    <a:pt x="19050" y="721626"/>
                  </a:lnTo>
                  <a:lnTo>
                    <a:pt x="19050" y="722884"/>
                  </a:lnTo>
                  <a:lnTo>
                    <a:pt x="26327" y="722884"/>
                  </a:lnTo>
                  <a:lnTo>
                    <a:pt x="26327" y="724154"/>
                  </a:lnTo>
                  <a:lnTo>
                    <a:pt x="34340" y="724154"/>
                  </a:lnTo>
                  <a:lnTo>
                    <a:pt x="34340" y="725424"/>
                  </a:lnTo>
                  <a:lnTo>
                    <a:pt x="118046" y="725424"/>
                  </a:lnTo>
                  <a:lnTo>
                    <a:pt x="118046" y="724154"/>
                  </a:lnTo>
                  <a:lnTo>
                    <a:pt x="124955" y="724154"/>
                  </a:lnTo>
                  <a:lnTo>
                    <a:pt x="124955" y="722884"/>
                  </a:lnTo>
                  <a:lnTo>
                    <a:pt x="133565" y="722884"/>
                  </a:lnTo>
                  <a:lnTo>
                    <a:pt x="133565" y="721626"/>
                  </a:lnTo>
                  <a:lnTo>
                    <a:pt x="139382" y="721626"/>
                  </a:lnTo>
                  <a:lnTo>
                    <a:pt x="147434" y="717816"/>
                  </a:lnTo>
                  <a:lnTo>
                    <a:pt x="148018" y="717816"/>
                  </a:lnTo>
                  <a:lnTo>
                    <a:pt x="153860" y="712736"/>
                  </a:lnTo>
                  <a:lnTo>
                    <a:pt x="136906" y="712736"/>
                  </a:lnTo>
                  <a:lnTo>
                    <a:pt x="154228" y="712724"/>
                  </a:lnTo>
                  <a:lnTo>
                    <a:pt x="158648" y="706361"/>
                  </a:lnTo>
                  <a:lnTo>
                    <a:pt x="288175" y="456095"/>
                  </a:lnTo>
                  <a:lnTo>
                    <a:pt x="414870" y="700024"/>
                  </a:lnTo>
                  <a:lnTo>
                    <a:pt x="417880" y="706374"/>
                  </a:lnTo>
                  <a:lnTo>
                    <a:pt x="418185" y="706374"/>
                  </a:lnTo>
                  <a:lnTo>
                    <a:pt x="422198" y="712724"/>
                  </a:lnTo>
                  <a:lnTo>
                    <a:pt x="422592" y="712724"/>
                  </a:lnTo>
                  <a:lnTo>
                    <a:pt x="428459" y="717804"/>
                  </a:lnTo>
                  <a:lnTo>
                    <a:pt x="429018" y="717804"/>
                  </a:lnTo>
                  <a:lnTo>
                    <a:pt x="437235" y="721626"/>
                  </a:lnTo>
                  <a:lnTo>
                    <a:pt x="443217" y="721626"/>
                  </a:lnTo>
                  <a:lnTo>
                    <a:pt x="443217" y="722884"/>
                  </a:lnTo>
                  <a:lnTo>
                    <a:pt x="455206" y="722884"/>
                  </a:lnTo>
                  <a:lnTo>
                    <a:pt x="455206" y="725424"/>
                  </a:lnTo>
                  <a:lnTo>
                    <a:pt x="550545" y="725424"/>
                  </a:lnTo>
                  <a:lnTo>
                    <a:pt x="550545" y="722884"/>
                  </a:lnTo>
                  <a:lnTo>
                    <a:pt x="562927" y="722884"/>
                  </a:lnTo>
                  <a:lnTo>
                    <a:pt x="562927" y="721626"/>
                  </a:lnTo>
                  <a:lnTo>
                    <a:pt x="566928" y="721626"/>
                  </a:lnTo>
                  <a:lnTo>
                    <a:pt x="572858" y="719074"/>
                  </a:lnTo>
                  <a:lnTo>
                    <a:pt x="573227" y="719074"/>
                  </a:lnTo>
                  <a:lnTo>
                    <a:pt x="578040" y="715264"/>
                  </a:lnTo>
                  <a:lnTo>
                    <a:pt x="578497" y="715264"/>
                  </a:lnTo>
                  <a:lnTo>
                    <a:pt x="582041" y="710184"/>
                  </a:lnTo>
                  <a:lnTo>
                    <a:pt x="582396" y="710184"/>
                  </a:lnTo>
                  <a:lnTo>
                    <a:pt x="584238" y="705104"/>
                  </a:lnTo>
                  <a:lnTo>
                    <a:pt x="584631" y="700024"/>
                  </a:lnTo>
                  <a:lnTo>
                    <a:pt x="584631" y="697484"/>
                  </a:lnTo>
                  <a:close/>
                </a:path>
              </a:pathLst>
            </a:custGeom>
            <a:solidFill>
              <a:srgbClr val="002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128" y="5754624"/>
              <a:ext cx="575945" cy="713105"/>
            </a:xfrm>
            <a:custGeom>
              <a:avLst/>
              <a:gdLst/>
              <a:ahLst/>
              <a:cxnLst/>
              <a:rect l="l" t="t" r="r" b="b"/>
              <a:pathLst>
                <a:path w="575944" h="713104">
                  <a:moveTo>
                    <a:pt x="565010" y="18554"/>
                  </a:moveTo>
                  <a:lnTo>
                    <a:pt x="564007" y="12738"/>
                  </a:lnTo>
                  <a:lnTo>
                    <a:pt x="522909" y="457"/>
                  </a:lnTo>
                  <a:lnTo>
                    <a:pt x="509790" y="114"/>
                  </a:lnTo>
                  <a:lnTo>
                    <a:pt x="494550" y="0"/>
                  </a:lnTo>
                  <a:lnTo>
                    <a:pt x="447294" y="1816"/>
                  </a:lnTo>
                  <a:lnTo>
                    <a:pt x="416445" y="22377"/>
                  </a:lnTo>
                  <a:lnTo>
                    <a:pt x="295821" y="255981"/>
                  </a:lnTo>
                  <a:lnTo>
                    <a:pt x="169735" y="18008"/>
                  </a:lnTo>
                  <a:lnTo>
                    <a:pt x="167462" y="14376"/>
                  </a:lnTo>
                  <a:lnTo>
                    <a:pt x="127139" y="965"/>
                  </a:lnTo>
                  <a:lnTo>
                    <a:pt x="103403" y="101"/>
                  </a:lnTo>
                  <a:lnTo>
                    <a:pt x="88417" y="0"/>
                  </a:lnTo>
                  <a:lnTo>
                    <a:pt x="40386" y="1358"/>
                  </a:lnTo>
                  <a:lnTo>
                    <a:pt x="13639" y="16700"/>
                  </a:lnTo>
                  <a:lnTo>
                    <a:pt x="16675" y="32435"/>
                  </a:lnTo>
                  <a:lnTo>
                    <a:pt x="21386" y="43776"/>
                  </a:lnTo>
                  <a:lnTo>
                    <a:pt x="27825" y="57315"/>
                  </a:lnTo>
                  <a:lnTo>
                    <a:pt x="185026" y="347129"/>
                  </a:lnTo>
                  <a:lnTo>
                    <a:pt x="11239" y="664273"/>
                  </a:lnTo>
                  <a:lnTo>
                    <a:pt x="5689" y="676275"/>
                  </a:lnTo>
                  <a:lnTo>
                    <a:pt x="2184" y="686079"/>
                  </a:lnTo>
                  <a:lnTo>
                    <a:pt x="0" y="693712"/>
                  </a:lnTo>
                  <a:lnTo>
                    <a:pt x="711" y="699541"/>
                  </a:lnTo>
                  <a:lnTo>
                    <a:pt x="41935" y="712304"/>
                  </a:lnTo>
                  <a:lnTo>
                    <a:pt x="71132" y="712812"/>
                  </a:lnTo>
                  <a:lnTo>
                    <a:pt x="85686" y="712673"/>
                  </a:lnTo>
                  <a:lnTo>
                    <a:pt x="126720" y="709815"/>
                  </a:lnTo>
                  <a:lnTo>
                    <a:pt x="151726" y="690435"/>
                  </a:lnTo>
                  <a:lnTo>
                    <a:pt x="283819" y="435546"/>
                  </a:lnTo>
                  <a:lnTo>
                    <a:pt x="442214" y="435546"/>
                  </a:lnTo>
                  <a:lnTo>
                    <a:pt x="393534" y="345490"/>
                  </a:lnTo>
                  <a:lnTo>
                    <a:pt x="442125" y="255981"/>
                  </a:lnTo>
                  <a:lnTo>
                    <a:pt x="554824" y="48336"/>
                  </a:lnTo>
                  <a:lnTo>
                    <a:pt x="559828" y="36080"/>
                  </a:lnTo>
                  <a:lnTo>
                    <a:pt x="563003" y="26200"/>
                  </a:lnTo>
                  <a:lnTo>
                    <a:pt x="565010" y="18554"/>
                  </a:lnTo>
                  <a:close/>
                </a:path>
                <a:path w="575944" h="713104">
                  <a:moveTo>
                    <a:pt x="575919" y="693724"/>
                  </a:moveTo>
                  <a:lnTo>
                    <a:pt x="572147" y="680300"/>
                  </a:lnTo>
                  <a:lnTo>
                    <a:pt x="567626" y="669036"/>
                  </a:lnTo>
                  <a:lnTo>
                    <a:pt x="561098" y="655510"/>
                  </a:lnTo>
                  <a:lnTo>
                    <a:pt x="442214" y="435559"/>
                  </a:lnTo>
                  <a:lnTo>
                    <a:pt x="283819" y="435559"/>
                  </a:lnTo>
                  <a:lnTo>
                    <a:pt x="416458" y="690448"/>
                  </a:lnTo>
                  <a:lnTo>
                    <a:pt x="418274" y="694817"/>
                  </a:lnTo>
                  <a:lnTo>
                    <a:pt x="459295" y="711796"/>
                  </a:lnTo>
                  <a:lnTo>
                    <a:pt x="510705" y="712762"/>
                  </a:lnTo>
                  <a:lnTo>
                    <a:pt x="524573" y="712470"/>
                  </a:lnTo>
                  <a:lnTo>
                    <a:pt x="566013" y="707555"/>
                  </a:lnTo>
                  <a:lnTo>
                    <a:pt x="575919" y="6937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2134" y="5754624"/>
              <a:ext cx="575945" cy="713105"/>
            </a:xfrm>
            <a:custGeom>
              <a:avLst/>
              <a:gdLst/>
              <a:ahLst/>
              <a:cxnLst/>
              <a:rect l="l" t="t" r="r" b="b"/>
              <a:pathLst>
                <a:path w="575944" h="713104">
                  <a:moveTo>
                    <a:pt x="88417" y="0"/>
                  </a:moveTo>
                  <a:lnTo>
                    <a:pt x="127139" y="965"/>
                  </a:lnTo>
                  <a:lnTo>
                    <a:pt x="165100" y="11455"/>
                  </a:lnTo>
                  <a:lnTo>
                    <a:pt x="171919" y="22377"/>
                  </a:lnTo>
                  <a:lnTo>
                    <a:pt x="295833" y="255981"/>
                  </a:lnTo>
                  <a:lnTo>
                    <a:pt x="416458" y="22377"/>
                  </a:lnTo>
                  <a:lnTo>
                    <a:pt x="434746" y="4635"/>
                  </a:lnTo>
                  <a:lnTo>
                    <a:pt x="440016" y="2997"/>
                  </a:lnTo>
                  <a:lnTo>
                    <a:pt x="479577" y="127"/>
                  </a:lnTo>
                  <a:lnTo>
                    <a:pt x="494550" y="0"/>
                  </a:lnTo>
                  <a:lnTo>
                    <a:pt x="509790" y="114"/>
                  </a:lnTo>
                  <a:lnTo>
                    <a:pt x="550214" y="3606"/>
                  </a:lnTo>
                  <a:lnTo>
                    <a:pt x="565010" y="18554"/>
                  </a:lnTo>
                  <a:lnTo>
                    <a:pt x="563003" y="26200"/>
                  </a:lnTo>
                  <a:lnTo>
                    <a:pt x="559828" y="36080"/>
                  </a:lnTo>
                  <a:lnTo>
                    <a:pt x="554837" y="48336"/>
                  </a:lnTo>
                  <a:lnTo>
                    <a:pt x="393534" y="345490"/>
                  </a:lnTo>
                  <a:lnTo>
                    <a:pt x="561098" y="655497"/>
                  </a:lnTo>
                  <a:lnTo>
                    <a:pt x="567626" y="669023"/>
                  </a:lnTo>
                  <a:lnTo>
                    <a:pt x="572147" y="680288"/>
                  </a:lnTo>
                  <a:lnTo>
                    <a:pt x="575932" y="693712"/>
                  </a:lnTo>
                  <a:lnTo>
                    <a:pt x="574751" y="699541"/>
                  </a:lnTo>
                  <a:lnTo>
                    <a:pt x="570369" y="703541"/>
                  </a:lnTo>
                  <a:lnTo>
                    <a:pt x="566013" y="707542"/>
                  </a:lnTo>
                  <a:lnTo>
                    <a:pt x="524573" y="712457"/>
                  </a:lnTo>
                  <a:lnTo>
                    <a:pt x="510705" y="712749"/>
                  </a:lnTo>
                  <a:lnTo>
                    <a:pt x="492175" y="712724"/>
                  </a:lnTo>
                  <a:lnTo>
                    <a:pt x="448652" y="710996"/>
                  </a:lnTo>
                  <a:lnTo>
                    <a:pt x="416458" y="690435"/>
                  </a:lnTo>
                  <a:lnTo>
                    <a:pt x="283819" y="435546"/>
                  </a:lnTo>
                  <a:lnTo>
                    <a:pt x="151726" y="690435"/>
                  </a:lnTo>
                  <a:lnTo>
                    <a:pt x="149542" y="694804"/>
                  </a:lnTo>
                  <a:lnTo>
                    <a:pt x="147180" y="698449"/>
                  </a:lnTo>
                  <a:lnTo>
                    <a:pt x="108877" y="711720"/>
                  </a:lnTo>
                  <a:lnTo>
                    <a:pt x="71132" y="712812"/>
                  </a:lnTo>
                  <a:lnTo>
                    <a:pt x="55244" y="712685"/>
                  </a:lnTo>
                  <a:lnTo>
                    <a:pt x="14173" y="708850"/>
                  </a:lnTo>
                  <a:lnTo>
                    <a:pt x="0" y="693712"/>
                  </a:lnTo>
                  <a:lnTo>
                    <a:pt x="2184" y="686079"/>
                  </a:lnTo>
                  <a:lnTo>
                    <a:pt x="5689" y="676275"/>
                  </a:lnTo>
                  <a:lnTo>
                    <a:pt x="11239" y="664273"/>
                  </a:lnTo>
                  <a:lnTo>
                    <a:pt x="185026" y="347129"/>
                  </a:lnTo>
                  <a:lnTo>
                    <a:pt x="27825" y="57315"/>
                  </a:lnTo>
                  <a:lnTo>
                    <a:pt x="21386" y="43776"/>
                  </a:lnTo>
                  <a:lnTo>
                    <a:pt x="16675" y="32435"/>
                  </a:lnTo>
                  <a:lnTo>
                    <a:pt x="13639" y="16700"/>
                  </a:lnTo>
                  <a:lnTo>
                    <a:pt x="16979" y="8661"/>
                  </a:lnTo>
                  <a:lnTo>
                    <a:pt x="62242" y="304"/>
                  </a:lnTo>
                  <a:lnTo>
                    <a:pt x="76149" y="63"/>
                  </a:lnTo>
                  <a:lnTo>
                    <a:pt x="88417" y="0"/>
                  </a:lnTo>
                  <a:close/>
                </a:path>
              </a:pathLst>
            </a:custGeom>
            <a:ln w="12192">
              <a:solidFill>
                <a:srgbClr val="002C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758184" y="2554222"/>
            <a:ext cx="1457325" cy="1435735"/>
            <a:chOff x="3758184" y="2554222"/>
            <a:chExt cx="1457325" cy="1435735"/>
          </a:xfrm>
        </p:grpSpPr>
        <p:sp>
          <p:nvSpPr>
            <p:cNvPr id="25" name="object 25"/>
            <p:cNvSpPr/>
            <p:nvPr/>
          </p:nvSpPr>
          <p:spPr>
            <a:xfrm>
              <a:off x="3764275" y="2560320"/>
              <a:ext cx="1445260" cy="1423670"/>
            </a:xfrm>
            <a:custGeom>
              <a:avLst/>
              <a:gdLst/>
              <a:ahLst/>
              <a:cxnLst/>
              <a:rect l="l" t="t" r="r" b="b"/>
              <a:pathLst>
                <a:path w="1445260" h="1423670">
                  <a:moveTo>
                    <a:pt x="1207350" y="0"/>
                  </a:moveTo>
                  <a:lnTo>
                    <a:pt x="237413" y="0"/>
                  </a:lnTo>
                  <a:lnTo>
                    <a:pt x="217944" y="787"/>
                  </a:lnTo>
                  <a:lnTo>
                    <a:pt x="162369" y="12090"/>
                  </a:lnTo>
                  <a:lnTo>
                    <a:pt x="112356" y="35547"/>
                  </a:lnTo>
                  <a:lnTo>
                    <a:pt x="69532" y="69481"/>
                  </a:lnTo>
                  <a:lnTo>
                    <a:pt x="35572" y="112268"/>
                  </a:lnTo>
                  <a:lnTo>
                    <a:pt x="12103" y="162255"/>
                  </a:lnTo>
                  <a:lnTo>
                    <a:pt x="787" y="217779"/>
                  </a:lnTo>
                  <a:lnTo>
                    <a:pt x="0" y="237236"/>
                  </a:lnTo>
                  <a:lnTo>
                    <a:pt x="0" y="1186180"/>
                  </a:lnTo>
                  <a:lnTo>
                    <a:pt x="3111" y="1224661"/>
                  </a:lnTo>
                  <a:lnTo>
                    <a:pt x="18656" y="1278521"/>
                  </a:lnTo>
                  <a:lnTo>
                    <a:pt x="45808" y="1326286"/>
                  </a:lnTo>
                  <a:lnTo>
                    <a:pt x="82905" y="1366316"/>
                  </a:lnTo>
                  <a:lnTo>
                    <a:pt x="128308" y="1396936"/>
                  </a:lnTo>
                  <a:lnTo>
                    <a:pt x="180365" y="1416519"/>
                  </a:lnTo>
                  <a:lnTo>
                    <a:pt x="237413" y="1423416"/>
                  </a:lnTo>
                  <a:lnTo>
                    <a:pt x="1207350" y="1423416"/>
                  </a:lnTo>
                  <a:lnTo>
                    <a:pt x="1245857" y="1420317"/>
                  </a:lnTo>
                  <a:lnTo>
                    <a:pt x="1299756" y="1404772"/>
                  </a:lnTo>
                  <a:lnTo>
                    <a:pt x="1347558" y="1377645"/>
                  </a:lnTo>
                  <a:lnTo>
                    <a:pt x="1387614" y="1340573"/>
                  </a:lnTo>
                  <a:lnTo>
                    <a:pt x="1418259" y="1295209"/>
                  </a:lnTo>
                  <a:lnTo>
                    <a:pt x="1437855" y="1243190"/>
                  </a:lnTo>
                  <a:lnTo>
                    <a:pt x="1444752" y="1186180"/>
                  </a:lnTo>
                  <a:lnTo>
                    <a:pt x="1444752" y="237236"/>
                  </a:lnTo>
                  <a:lnTo>
                    <a:pt x="1441653" y="198755"/>
                  </a:lnTo>
                  <a:lnTo>
                    <a:pt x="1426095" y="144894"/>
                  </a:lnTo>
                  <a:lnTo>
                    <a:pt x="1398955" y="97129"/>
                  </a:lnTo>
                  <a:lnTo>
                    <a:pt x="1361859" y="57099"/>
                  </a:lnTo>
                  <a:lnTo>
                    <a:pt x="1316456" y="26479"/>
                  </a:lnTo>
                  <a:lnTo>
                    <a:pt x="1264399" y="6896"/>
                  </a:lnTo>
                  <a:lnTo>
                    <a:pt x="120735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4280" y="2560318"/>
              <a:ext cx="1445260" cy="1423670"/>
            </a:xfrm>
            <a:custGeom>
              <a:avLst/>
              <a:gdLst/>
              <a:ahLst/>
              <a:cxnLst/>
              <a:rect l="l" t="t" r="r" b="b"/>
              <a:pathLst>
                <a:path w="1445260" h="1423670">
                  <a:moveTo>
                    <a:pt x="0" y="237236"/>
                  </a:moveTo>
                  <a:lnTo>
                    <a:pt x="3111" y="198755"/>
                  </a:lnTo>
                  <a:lnTo>
                    <a:pt x="18656" y="144894"/>
                  </a:lnTo>
                  <a:lnTo>
                    <a:pt x="45808" y="97129"/>
                  </a:lnTo>
                  <a:lnTo>
                    <a:pt x="82905" y="57111"/>
                  </a:lnTo>
                  <a:lnTo>
                    <a:pt x="128308" y="26479"/>
                  </a:lnTo>
                  <a:lnTo>
                    <a:pt x="180352" y="6896"/>
                  </a:lnTo>
                  <a:lnTo>
                    <a:pt x="237401" y="0"/>
                  </a:lnTo>
                  <a:lnTo>
                    <a:pt x="1207350" y="0"/>
                  </a:lnTo>
                  <a:lnTo>
                    <a:pt x="1245857" y="3111"/>
                  </a:lnTo>
                  <a:lnTo>
                    <a:pt x="1299756" y="18643"/>
                  </a:lnTo>
                  <a:lnTo>
                    <a:pt x="1347558" y="45770"/>
                  </a:lnTo>
                  <a:lnTo>
                    <a:pt x="1387602" y="82842"/>
                  </a:lnTo>
                  <a:lnTo>
                    <a:pt x="1418247" y="128206"/>
                  </a:lnTo>
                  <a:lnTo>
                    <a:pt x="1437855" y="180225"/>
                  </a:lnTo>
                  <a:lnTo>
                    <a:pt x="1444752" y="237236"/>
                  </a:lnTo>
                  <a:lnTo>
                    <a:pt x="1444752" y="1186180"/>
                  </a:lnTo>
                  <a:lnTo>
                    <a:pt x="1441640" y="1224661"/>
                  </a:lnTo>
                  <a:lnTo>
                    <a:pt x="1426095" y="1278521"/>
                  </a:lnTo>
                  <a:lnTo>
                    <a:pt x="1398943" y="1326286"/>
                  </a:lnTo>
                  <a:lnTo>
                    <a:pt x="1361846" y="1366316"/>
                  </a:lnTo>
                  <a:lnTo>
                    <a:pt x="1316443" y="1396936"/>
                  </a:lnTo>
                  <a:lnTo>
                    <a:pt x="1264399" y="1416519"/>
                  </a:lnTo>
                  <a:lnTo>
                    <a:pt x="1207350" y="1423416"/>
                  </a:lnTo>
                  <a:lnTo>
                    <a:pt x="237401" y="1423416"/>
                  </a:lnTo>
                  <a:lnTo>
                    <a:pt x="198894" y="1420317"/>
                  </a:lnTo>
                  <a:lnTo>
                    <a:pt x="144995" y="1404772"/>
                  </a:lnTo>
                  <a:lnTo>
                    <a:pt x="97193" y="1377645"/>
                  </a:lnTo>
                  <a:lnTo>
                    <a:pt x="57150" y="1340573"/>
                  </a:lnTo>
                  <a:lnTo>
                    <a:pt x="26492" y="1295209"/>
                  </a:lnTo>
                  <a:lnTo>
                    <a:pt x="6896" y="1243190"/>
                  </a:lnTo>
                  <a:lnTo>
                    <a:pt x="0" y="1186180"/>
                  </a:lnTo>
                  <a:lnTo>
                    <a:pt x="0" y="237236"/>
                  </a:lnTo>
                  <a:close/>
                </a:path>
              </a:pathLst>
            </a:custGeom>
            <a:ln w="12192">
              <a:solidFill>
                <a:srgbClr val="001F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43119" y="2780718"/>
            <a:ext cx="10966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113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PREVENTING</a:t>
            </a:r>
            <a:endParaRPr sz="16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95071"/>
            <a:ext cx="8619743" cy="12588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597" rIns="0" bIns="0" rtlCol="0">
            <a:spAutoFit/>
          </a:bodyPr>
          <a:lstStyle/>
          <a:p>
            <a:pPr marL="3512185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S</a:t>
            </a:r>
            <a:r>
              <a:rPr spc="135" dirty="0"/>
              <a:t>u</a:t>
            </a:r>
            <a:r>
              <a:rPr spc="105" dirty="0"/>
              <a:t>mm</a:t>
            </a:r>
            <a:r>
              <a:rPr spc="190" dirty="0"/>
              <a:t>a</a:t>
            </a:r>
            <a:r>
              <a:rPr spc="70" dirty="0"/>
              <a:t>r</a:t>
            </a:r>
            <a:r>
              <a:rPr spc="-1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1595" y="1580324"/>
            <a:ext cx="6972300" cy="42068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24790" marR="340995" indent="-212725">
              <a:lnSpc>
                <a:spcPts val="2400"/>
              </a:lnSpc>
              <a:spcBef>
                <a:spcPts val="434"/>
              </a:spcBef>
              <a:buChar char="•"/>
              <a:tabLst>
                <a:tab pos="226695" algn="l"/>
              </a:tabLst>
            </a:pP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An</a:t>
            </a:r>
            <a:r>
              <a:rPr sz="2250" spc="1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impa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0" dirty="0">
                <a:solidFill>
                  <a:srgbClr val="002C5D"/>
                </a:solidFill>
                <a:latin typeface="Times New Roman"/>
                <a:cs typeface="Times New Roman"/>
              </a:rPr>
              <a:t>ct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2250" spc="-3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2C5D"/>
                </a:solidFill>
                <a:latin typeface="Times New Roman"/>
                <a:cs typeface="Times New Roman"/>
              </a:rPr>
              <a:t>tra</a:t>
            </a:r>
            <a:r>
              <a:rPr sz="2250" spc="-29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5" dirty="0">
                <a:solidFill>
                  <a:srgbClr val="002C5D"/>
                </a:solidFill>
                <a:latin typeface="Times New Roman"/>
                <a:cs typeface="Times New Roman"/>
              </a:rPr>
              <a:t>tegy</a:t>
            </a:r>
            <a:r>
              <a:rPr sz="2250" spc="1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decla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85" dirty="0">
                <a:solidFill>
                  <a:srgbClr val="002C5D"/>
                </a:solidFill>
                <a:latin typeface="Times New Roman"/>
                <a:cs typeface="Times New Roman"/>
              </a:rPr>
              <a:t>res</a:t>
            </a:r>
            <a:r>
              <a:rPr sz="2250" spc="3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50" dirty="0">
                <a:solidFill>
                  <a:srgbClr val="002C5D"/>
                </a:solidFill>
                <a:latin typeface="Times New Roman"/>
                <a:cs typeface="Times New Roman"/>
              </a:rPr>
              <a:t>your</a:t>
            </a:r>
            <a:r>
              <a:rPr sz="2250" spc="11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2C5D"/>
                </a:solidFill>
                <a:latin typeface="Times New Roman"/>
                <a:cs typeface="Times New Roman"/>
              </a:rPr>
              <a:t>vis</a:t>
            </a:r>
            <a:r>
              <a:rPr sz="2250" spc="-3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ion,</a:t>
            </a:r>
            <a:r>
              <a:rPr sz="2250" spc="18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10" dirty="0">
                <a:solidFill>
                  <a:srgbClr val="002C5D"/>
                </a:solidFill>
                <a:latin typeface="Times New Roman"/>
                <a:cs typeface="Times New Roman"/>
              </a:rPr>
              <a:t>approach, 	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principle</a:t>
            </a:r>
            <a:r>
              <a:rPr sz="2250" spc="-29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2250" spc="37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5" dirty="0">
                <a:solidFill>
                  <a:srgbClr val="002C5D"/>
                </a:solidFill>
                <a:latin typeface="Times New Roman"/>
                <a:cs typeface="Times New Roman"/>
              </a:rPr>
              <a:t>and</a:t>
            </a:r>
            <a:r>
              <a:rPr sz="2250" spc="1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obje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ctive</a:t>
            </a:r>
            <a:r>
              <a:rPr sz="2250" spc="-29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2250" spc="35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for</a:t>
            </a:r>
            <a:r>
              <a:rPr sz="2250" spc="6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30" dirty="0">
                <a:solidFill>
                  <a:srgbClr val="002C5D"/>
                </a:solidFill>
                <a:latin typeface="Times New Roman"/>
                <a:cs typeface="Times New Roman"/>
              </a:rPr>
              <a:t>real</a:t>
            </a:r>
            <a:r>
              <a:rPr sz="2250" spc="-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world</a:t>
            </a:r>
            <a:r>
              <a:rPr sz="2250" spc="24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00" dirty="0">
                <a:solidFill>
                  <a:srgbClr val="002C5D"/>
                </a:solidFill>
                <a:latin typeface="Times New Roman"/>
                <a:cs typeface="Times New Roman"/>
              </a:rPr>
              <a:t>change</a:t>
            </a:r>
            <a:endParaRPr sz="2250">
              <a:latin typeface="Times New Roman"/>
              <a:cs typeface="Times New Roman"/>
            </a:endParaRPr>
          </a:p>
          <a:p>
            <a:pPr marL="224790" marR="351155" indent="-212725">
              <a:lnSpc>
                <a:spcPts val="2400"/>
              </a:lnSpc>
              <a:spcBef>
                <a:spcPts val="2160"/>
              </a:spcBef>
              <a:buChar char="•"/>
              <a:tabLst>
                <a:tab pos="226695" algn="l"/>
              </a:tabLst>
            </a:pP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Astrategy</a:t>
            </a:r>
            <a:r>
              <a:rPr sz="2250" spc="4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should</a:t>
            </a:r>
            <a:r>
              <a:rPr sz="2250" spc="27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encapsula</a:t>
            </a:r>
            <a:r>
              <a:rPr sz="2250" spc="-32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2C5D"/>
                </a:solidFill>
                <a:latin typeface="Times New Roman"/>
                <a:cs typeface="Times New Roman"/>
              </a:rPr>
              <a:t>te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,</a:t>
            </a:r>
            <a:r>
              <a:rPr sz="2250" spc="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a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</a:t>
            </a:r>
            <a:r>
              <a:rPr sz="2250" spc="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a</a:t>
            </a:r>
            <a:r>
              <a:rPr sz="2250" spc="27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high</a:t>
            </a:r>
            <a:r>
              <a:rPr sz="2250" spc="25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75" dirty="0">
                <a:solidFill>
                  <a:srgbClr val="002C5D"/>
                </a:solidFill>
                <a:latin typeface="Times New Roman"/>
                <a:cs typeface="Times New Roman"/>
              </a:rPr>
              <a:t>le</a:t>
            </a:r>
            <a:r>
              <a:rPr sz="2250" spc="-3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ve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l,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2C5D"/>
                </a:solidFill>
                <a:latin typeface="Times New Roman"/>
                <a:cs typeface="Times New Roman"/>
              </a:rPr>
              <a:t>who 	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you</a:t>
            </a:r>
            <a:r>
              <a:rPr sz="2250" spc="24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are/will</a:t>
            </a:r>
            <a:r>
              <a:rPr sz="2250" spc="-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55" dirty="0">
                <a:solidFill>
                  <a:srgbClr val="002C5D"/>
                </a:solidFill>
                <a:latin typeface="Times New Roman"/>
                <a:cs typeface="Times New Roman"/>
              </a:rPr>
              <a:t>be</a:t>
            </a:r>
            <a:r>
              <a:rPr sz="2250" spc="33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35" dirty="0">
                <a:solidFill>
                  <a:srgbClr val="002C5D"/>
                </a:solidFill>
                <a:latin typeface="Times New Roman"/>
                <a:cs typeface="Times New Roman"/>
              </a:rPr>
              <a:t>as</a:t>
            </a:r>
            <a:r>
              <a:rPr sz="2250" spc="31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35" dirty="0">
                <a:solidFill>
                  <a:srgbClr val="002C5D"/>
                </a:solidFill>
                <a:latin typeface="Times New Roman"/>
                <a:cs typeface="Times New Roman"/>
              </a:rPr>
              <a:t>an</a:t>
            </a:r>
            <a:r>
              <a:rPr sz="2250" spc="20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ins</a:t>
            </a:r>
            <a:r>
              <a:rPr sz="2250" spc="-31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titution</a:t>
            </a:r>
            <a:r>
              <a:rPr sz="2250" spc="3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in</a:t>
            </a:r>
            <a:r>
              <a:rPr sz="2250" spc="22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impa</a:t>
            </a:r>
            <a:r>
              <a:rPr sz="2250" spc="-3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35" dirty="0">
                <a:solidFill>
                  <a:srgbClr val="002C5D"/>
                </a:solidFill>
                <a:latin typeface="Times New Roman"/>
                <a:cs typeface="Times New Roman"/>
              </a:rPr>
              <a:t>ct</a:t>
            </a:r>
            <a:endParaRPr sz="2250">
              <a:latin typeface="Times New Roman"/>
              <a:cs typeface="Times New Roman"/>
            </a:endParaRPr>
          </a:p>
          <a:p>
            <a:pPr marL="224790" marR="151130" indent="-212725">
              <a:lnSpc>
                <a:spcPts val="2400"/>
              </a:lnSpc>
              <a:spcBef>
                <a:spcPts val="2135"/>
              </a:spcBef>
              <a:buChar char="•"/>
              <a:tabLst>
                <a:tab pos="226060" algn="l"/>
              </a:tabLst>
            </a:pP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An</a:t>
            </a:r>
            <a:r>
              <a:rPr sz="2250" spc="18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impa</a:t>
            </a:r>
            <a:r>
              <a:rPr sz="2250" spc="-29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0" dirty="0">
                <a:solidFill>
                  <a:srgbClr val="002C5D"/>
                </a:solidFill>
                <a:latin typeface="Times New Roman"/>
                <a:cs typeface="Times New Roman"/>
              </a:rPr>
              <a:t>ct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85" dirty="0">
                <a:solidFill>
                  <a:srgbClr val="002C5D"/>
                </a:solidFill>
                <a:latin typeface="Times New Roman"/>
                <a:cs typeface="Times New Roman"/>
              </a:rPr>
              <a:t>lite</a:t>
            </a:r>
            <a:r>
              <a:rPr sz="2250" spc="-3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0" dirty="0">
                <a:solidFill>
                  <a:srgbClr val="002C5D"/>
                </a:solidFill>
                <a:latin typeface="Times New Roman"/>
                <a:cs typeface="Times New Roman"/>
              </a:rPr>
              <a:t>rate</a:t>
            </a:r>
            <a:r>
              <a:rPr sz="2250" spc="3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approach</a:t>
            </a:r>
            <a:r>
              <a:rPr sz="2250" spc="2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5" dirty="0">
                <a:solidFill>
                  <a:srgbClr val="002C5D"/>
                </a:solidFill>
                <a:latin typeface="Times New Roman"/>
                <a:cs typeface="Times New Roman"/>
              </a:rPr>
              <a:t>reminds</a:t>
            </a:r>
            <a:r>
              <a:rPr sz="2250" spc="37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you</a:t>
            </a:r>
            <a:r>
              <a:rPr sz="2250" spc="24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to</a:t>
            </a:r>
            <a:r>
              <a:rPr sz="2250" spc="1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2C5D"/>
                </a:solidFill>
                <a:latin typeface="Times New Roman"/>
                <a:cs typeface="Times New Roman"/>
              </a:rPr>
              <a:t>explicitly 	</a:t>
            </a:r>
            <a:r>
              <a:rPr sz="2250" spc="85" dirty="0">
                <a:solidFill>
                  <a:srgbClr val="002C5D"/>
                </a:solidFill>
                <a:latin typeface="Times New Roman"/>
                <a:cs typeface="Times New Roman"/>
              </a:rPr>
              <a:t>cons</a:t>
            </a:r>
            <a:r>
              <a:rPr sz="2250" spc="-32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ide</a:t>
            </a:r>
            <a:r>
              <a:rPr sz="2250" spc="-3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r</a:t>
            </a:r>
            <a:r>
              <a:rPr sz="2250" spc="5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why,</a:t>
            </a:r>
            <a:r>
              <a:rPr sz="2250" spc="11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55" dirty="0">
                <a:solidFill>
                  <a:srgbClr val="002C5D"/>
                </a:solidFill>
                <a:latin typeface="Times New Roman"/>
                <a:cs typeface="Times New Roman"/>
              </a:rPr>
              <a:t>who,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how</a:t>
            </a:r>
            <a:r>
              <a:rPr sz="2250" spc="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and</a:t>
            </a:r>
            <a:r>
              <a:rPr sz="2250" spc="1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what</a:t>
            </a:r>
            <a:endParaRPr sz="2250">
              <a:latin typeface="Times New Roman"/>
              <a:cs typeface="Times New Roman"/>
            </a:endParaRPr>
          </a:p>
          <a:p>
            <a:pPr marL="224790" marR="5080" indent="-212725">
              <a:lnSpc>
                <a:spcPts val="2400"/>
              </a:lnSpc>
              <a:spcBef>
                <a:spcPts val="2160"/>
              </a:spcBef>
              <a:buChar char="•"/>
              <a:tabLst>
                <a:tab pos="226695" algn="l"/>
              </a:tabLst>
            </a:pP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Consulta</a:t>
            </a:r>
            <a:r>
              <a:rPr sz="2250" spc="-3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tion</a:t>
            </a:r>
            <a:r>
              <a:rPr sz="2250" spc="24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and</a:t>
            </a:r>
            <a:r>
              <a:rPr sz="2250" spc="17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55" dirty="0">
                <a:solidFill>
                  <a:srgbClr val="002C5D"/>
                </a:solidFill>
                <a:latin typeface="Times New Roman"/>
                <a:cs typeface="Times New Roman"/>
              </a:rPr>
              <a:t>engagement</a:t>
            </a:r>
            <a:r>
              <a:rPr sz="2250" spc="114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is</a:t>
            </a:r>
            <a:r>
              <a:rPr sz="2250" spc="31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2C5D"/>
                </a:solidFill>
                <a:latin typeface="Times New Roman"/>
                <a:cs typeface="Times New Roman"/>
              </a:rPr>
              <a:t>KEY</a:t>
            </a:r>
            <a:r>
              <a:rPr sz="2250" spc="-1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to</a:t>
            </a:r>
            <a:r>
              <a:rPr sz="2250" spc="17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80" dirty="0">
                <a:solidFill>
                  <a:srgbClr val="002C5D"/>
                </a:solidFill>
                <a:latin typeface="Times New Roman"/>
                <a:cs typeface="Times New Roman"/>
              </a:rPr>
              <a:t>deve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loping</a:t>
            </a:r>
            <a:r>
              <a:rPr sz="2250" spc="26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50" dirty="0">
                <a:solidFill>
                  <a:srgbClr val="002C5D"/>
                </a:solidFill>
                <a:latin typeface="Times New Roman"/>
                <a:cs typeface="Times New Roman"/>
              </a:rPr>
              <a:t>a 	</a:t>
            </a:r>
            <a:r>
              <a:rPr sz="2250" spc="75" dirty="0">
                <a:solidFill>
                  <a:srgbClr val="002C5D"/>
                </a:solidFill>
                <a:latin typeface="Times New Roman"/>
                <a:cs typeface="Times New Roman"/>
              </a:rPr>
              <a:t>robust,</a:t>
            </a:r>
            <a:r>
              <a:rPr sz="2250" spc="2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achie</a:t>
            </a:r>
            <a:r>
              <a:rPr sz="2250" spc="-30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vable</a:t>
            </a:r>
            <a:r>
              <a:rPr sz="2250" spc="42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and</a:t>
            </a:r>
            <a:r>
              <a:rPr sz="2250" spc="23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40" dirty="0">
                <a:solidFill>
                  <a:srgbClr val="002C5D"/>
                </a:solidFill>
                <a:latin typeface="Times New Roman"/>
                <a:cs typeface="Times New Roman"/>
              </a:rPr>
              <a:t>accepted</a:t>
            </a:r>
            <a:r>
              <a:rPr sz="2250" spc="21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2C5D"/>
                </a:solidFill>
                <a:latin typeface="Times New Roman"/>
                <a:cs typeface="Times New Roman"/>
              </a:rPr>
              <a:t>tra</a:t>
            </a:r>
            <a:r>
              <a:rPr sz="2250" spc="-30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0" dirty="0">
                <a:solidFill>
                  <a:srgbClr val="002C5D"/>
                </a:solidFill>
                <a:latin typeface="Times New Roman"/>
                <a:cs typeface="Times New Roman"/>
              </a:rPr>
              <a:t>tegy</a:t>
            </a:r>
            <a:endParaRPr sz="2250">
              <a:latin typeface="Times New Roman"/>
              <a:cs typeface="Times New Roman"/>
            </a:endParaRPr>
          </a:p>
          <a:p>
            <a:pPr marL="224790" marR="70485" indent="-212725">
              <a:lnSpc>
                <a:spcPts val="2400"/>
              </a:lnSpc>
              <a:spcBef>
                <a:spcPts val="2160"/>
              </a:spcBef>
              <a:buChar char="•"/>
              <a:tabLst>
                <a:tab pos="227329" algn="l"/>
              </a:tabLst>
            </a:pP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Astrategy</a:t>
            </a:r>
            <a:r>
              <a:rPr sz="2250" spc="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5" dirty="0">
                <a:solidFill>
                  <a:srgbClr val="002C5D"/>
                </a:solidFill>
                <a:latin typeface="Times New Roman"/>
                <a:cs typeface="Times New Roman"/>
              </a:rPr>
              <a:t>headline</a:t>
            </a:r>
            <a:r>
              <a:rPr sz="2250" spc="-2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s</a:t>
            </a:r>
            <a:r>
              <a:rPr sz="2250" spc="409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50" dirty="0">
                <a:solidFill>
                  <a:srgbClr val="002C5D"/>
                </a:solidFill>
                <a:latin typeface="Times New Roman"/>
                <a:cs typeface="Times New Roman"/>
              </a:rPr>
              <a:t>commitme</a:t>
            </a:r>
            <a:r>
              <a:rPr sz="2250" spc="-28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nt;</a:t>
            </a:r>
            <a:r>
              <a:rPr sz="2250" spc="14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120" dirty="0">
                <a:solidFill>
                  <a:srgbClr val="002C5D"/>
                </a:solidFill>
                <a:latin typeface="Times New Roman"/>
                <a:cs typeface="Times New Roman"/>
              </a:rPr>
              <a:t>an</a:t>
            </a:r>
            <a:r>
              <a:rPr sz="2250" spc="2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imple</a:t>
            </a:r>
            <a:r>
              <a:rPr sz="2250" spc="-2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65" dirty="0">
                <a:solidFill>
                  <a:srgbClr val="002C5D"/>
                </a:solidFill>
                <a:latin typeface="Times New Roman"/>
                <a:cs typeface="Times New Roman"/>
              </a:rPr>
              <a:t>mentation 	</a:t>
            </a:r>
            <a:r>
              <a:rPr sz="2250" spc="-20" dirty="0">
                <a:solidFill>
                  <a:srgbClr val="002C5D"/>
                </a:solidFill>
                <a:latin typeface="Times New Roman"/>
                <a:cs typeface="Times New Roman"/>
              </a:rPr>
              <a:t>pla</a:t>
            </a:r>
            <a:r>
              <a:rPr sz="2250" spc="-32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n</a:t>
            </a:r>
            <a:r>
              <a:rPr sz="2250" spc="16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90" dirty="0">
                <a:solidFill>
                  <a:srgbClr val="002C5D"/>
                </a:solidFill>
                <a:latin typeface="Times New Roman"/>
                <a:cs typeface="Times New Roman"/>
              </a:rPr>
              <a:t>deta</a:t>
            </a:r>
            <a:r>
              <a:rPr sz="2250" spc="-32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ils</a:t>
            </a:r>
            <a:r>
              <a:rPr sz="2250" spc="28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5" dirty="0">
                <a:solidFill>
                  <a:srgbClr val="002C5D"/>
                </a:solidFill>
                <a:latin typeface="Times New Roman"/>
                <a:cs typeface="Times New Roman"/>
              </a:rPr>
              <a:t>how</a:t>
            </a:r>
            <a:r>
              <a:rPr sz="2250" spc="8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tha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2C5D"/>
                </a:solidFill>
                <a:latin typeface="Times New Roman"/>
                <a:cs typeface="Times New Roman"/>
              </a:rPr>
              <a:t>t</a:t>
            </a:r>
            <a:r>
              <a:rPr sz="2250" spc="-1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-60" dirty="0">
                <a:solidFill>
                  <a:srgbClr val="002C5D"/>
                </a:solidFill>
                <a:latin typeface="Times New Roman"/>
                <a:cs typeface="Times New Roman"/>
              </a:rPr>
              <a:t>will </a:t>
            </a:r>
            <a:r>
              <a:rPr sz="2250" spc="55" dirty="0">
                <a:solidFill>
                  <a:srgbClr val="002C5D"/>
                </a:solidFill>
                <a:latin typeface="Times New Roman"/>
                <a:cs typeface="Times New Roman"/>
              </a:rPr>
              <a:t>be</a:t>
            </a:r>
            <a:r>
              <a:rPr sz="2250" spc="280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70" dirty="0">
                <a:solidFill>
                  <a:srgbClr val="002C5D"/>
                </a:solidFill>
                <a:latin typeface="Times New Roman"/>
                <a:cs typeface="Times New Roman"/>
              </a:rPr>
              <a:t>achie</a:t>
            </a:r>
            <a:r>
              <a:rPr sz="2250" spc="-295" dirty="0">
                <a:solidFill>
                  <a:srgbClr val="002C5D"/>
                </a:solidFill>
                <a:latin typeface="Times New Roman"/>
                <a:cs typeface="Times New Roman"/>
              </a:rPr>
              <a:t> </a:t>
            </a:r>
            <a:r>
              <a:rPr sz="2250" spc="55" dirty="0">
                <a:solidFill>
                  <a:srgbClr val="002C5D"/>
                </a:solidFill>
                <a:latin typeface="Times New Roman"/>
                <a:cs typeface="Times New Roman"/>
              </a:rPr>
              <a:t>ved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483" y="2447788"/>
            <a:ext cx="40151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1E4E79"/>
                </a:solidFill>
                <a:latin typeface="Trebuchet MS"/>
                <a:cs typeface="Trebuchet MS"/>
              </a:rPr>
              <a:t>Thank</a:t>
            </a:r>
            <a:r>
              <a:rPr sz="6000" b="1" spc="-12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6000" b="1" spc="-20" dirty="0">
                <a:solidFill>
                  <a:srgbClr val="1E4E79"/>
                </a:solidFill>
                <a:latin typeface="Trebuchet MS"/>
                <a:cs typeface="Trebuchet MS"/>
              </a:rPr>
              <a:t>you!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239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Centre</a:t>
            </a:r>
            <a:r>
              <a:rPr sz="1200" b="0" spc="-30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de</a:t>
            </a:r>
            <a:r>
              <a:rPr sz="1200" b="0" spc="-2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spc="-10" dirty="0">
                <a:solidFill>
                  <a:srgbClr val="1E4E79"/>
                </a:solidFill>
                <a:latin typeface="Trebuchet MS"/>
                <a:cs typeface="Trebuchet MS"/>
              </a:rPr>
              <a:t>Recerca </a:t>
            </a: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en</a:t>
            </a:r>
            <a:r>
              <a:rPr sz="1200" b="0" spc="-2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Economia</a:t>
            </a:r>
            <a:r>
              <a:rPr sz="1200" b="0" spc="-2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i</a:t>
            </a:r>
            <a:r>
              <a:rPr sz="1200" b="0" spc="-2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spc="-10" dirty="0">
                <a:solidFill>
                  <a:srgbClr val="1E4E79"/>
                </a:solidFill>
                <a:latin typeface="Trebuchet MS"/>
                <a:cs typeface="Trebuchet MS"/>
              </a:rPr>
              <a:t>Desenvolupament</a:t>
            </a:r>
            <a:r>
              <a:rPr sz="1200" b="0" spc="-8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1E4E79"/>
                </a:solidFill>
                <a:latin typeface="Trebuchet MS"/>
                <a:cs typeface="Trebuchet MS"/>
              </a:rPr>
              <a:t>Agroalimentari</a:t>
            </a:r>
            <a:r>
              <a:rPr sz="1200" b="0" spc="-5" dirty="0">
                <a:solidFill>
                  <a:srgbClr val="1E4E79"/>
                </a:solidFill>
                <a:latin typeface="Trebuchet MS"/>
                <a:cs typeface="Trebuchet MS"/>
              </a:rPr>
              <a:t> </a:t>
            </a:r>
            <a:r>
              <a:rPr sz="1200" b="0" spc="-10" dirty="0">
                <a:solidFill>
                  <a:srgbClr val="1E4E79"/>
                </a:solidFill>
                <a:latin typeface="Trebuchet MS"/>
                <a:cs typeface="Trebuchet MS"/>
              </a:rPr>
              <a:t>(CREDA)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4640" y="4342511"/>
            <a:ext cx="301879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Tel</a:t>
            </a:r>
            <a:r>
              <a:rPr sz="1100" spc="3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+</a:t>
            </a:r>
            <a:r>
              <a:rPr sz="1100" spc="20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34</a:t>
            </a:r>
            <a:r>
              <a:rPr sz="1100" spc="20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935</a:t>
            </a:r>
            <a:r>
              <a:rPr sz="1100" spc="1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521</a:t>
            </a:r>
            <a:r>
              <a:rPr sz="1100" spc="-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124</a:t>
            </a:r>
            <a:r>
              <a:rPr sz="1100" spc="20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|</a:t>
            </a:r>
            <a:r>
              <a:rPr sz="1100" spc="1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756F6F"/>
                </a:solidFill>
                <a:latin typeface="Trebuchet MS"/>
                <a:cs typeface="Trebuchet MS"/>
              </a:rPr>
              <a:t>E-mail:</a:t>
            </a:r>
            <a:r>
              <a:rPr sz="1100" spc="55" dirty="0">
                <a:solidFill>
                  <a:srgbClr val="756F6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756F6F"/>
                </a:solidFill>
                <a:latin typeface="Trebuchet MS"/>
                <a:cs typeface="Trebuchet MS"/>
                <a:hlinkClick r:id="rId2"/>
              </a:rPr>
              <a:t>creda@creda.es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6967" y="661416"/>
            <a:ext cx="8257540" cy="5815965"/>
            <a:chOff x="886967" y="661416"/>
            <a:chExt cx="8257540" cy="58159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4288536"/>
              <a:ext cx="2252471" cy="944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8856" y="4791456"/>
              <a:ext cx="2779775" cy="3779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661416"/>
              <a:ext cx="3428999" cy="5815583"/>
            </a:xfrm>
            <a:prstGeom prst="rect">
              <a:avLst/>
            </a:prstGeom>
          </p:spPr>
        </p:pic>
      </p:grp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E31DFFD6-7F31-B3C3-E4A0-467CB67F5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657" y="-152400"/>
            <a:ext cx="1432140" cy="1366197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E4DE2A28-A938-4701-350F-CAFD41BB3DF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078" y="6253060"/>
            <a:ext cx="778669" cy="335756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id="{A3D117A2-9AB5-209F-072F-1B98C381D42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8417" y="6714795"/>
            <a:ext cx="7142" cy="278606"/>
          </a:xfrm>
          <a:prstGeom prst="rect">
            <a:avLst/>
          </a:prstGeom>
        </p:spPr>
      </p:pic>
      <p:pic>
        <p:nvPicPr>
          <p:cNvPr id="12" name="Picture 11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B1B53585-0BCD-DE6F-02E3-5C3E45A4C1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6" b="31674"/>
          <a:stretch/>
        </p:blipFill>
        <p:spPr bwMode="auto">
          <a:xfrm>
            <a:off x="1569565" y="5443086"/>
            <a:ext cx="3436144" cy="53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46EC34-3C7B-CA50-0F26-D0EB257075EF}"/>
              </a:ext>
            </a:extLst>
          </p:cNvPr>
          <p:cNvSpPr/>
          <p:nvPr/>
        </p:nvSpPr>
        <p:spPr>
          <a:xfrm>
            <a:off x="1526703" y="5426478"/>
            <a:ext cx="3521869" cy="56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660F5-F717-1F73-D713-7F5E535D4EC0}"/>
              </a:ext>
            </a:extLst>
          </p:cNvPr>
          <p:cNvSpPr txBox="1"/>
          <p:nvPr/>
        </p:nvSpPr>
        <p:spPr>
          <a:xfrm>
            <a:off x="1557453" y="6130556"/>
            <a:ext cx="37091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 err="1">
                <a:ea typeface="+mn-lt"/>
                <a:cs typeface="+mn-lt"/>
              </a:rPr>
              <a:t>Subvencionat</a:t>
            </a:r>
            <a:r>
              <a:rPr lang="en-US" sz="1050" dirty="0">
                <a:ea typeface="+mn-lt"/>
                <a:cs typeface="+mn-lt"/>
              </a:rPr>
              <a:t> pel </a:t>
            </a:r>
            <a:r>
              <a:rPr lang="en-US" sz="1050" dirty="0" err="1">
                <a:ea typeface="+mn-lt"/>
                <a:cs typeface="+mn-lt"/>
              </a:rPr>
              <a:t>Departament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dirty="0" err="1">
                <a:ea typeface="+mn-lt"/>
                <a:cs typeface="+mn-lt"/>
              </a:rPr>
              <a:t>d'Empresa</a:t>
            </a:r>
            <a:r>
              <a:rPr lang="en-US" sz="1050" dirty="0">
                <a:ea typeface="+mn-lt"/>
                <a:cs typeface="+mn-lt"/>
              </a:rPr>
              <a:t> (</a:t>
            </a:r>
            <a:r>
              <a:rPr lang="en-US" sz="1050" b="1" dirty="0" err="1">
                <a:ea typeface="+mn-lt"/>
                <a:cs typeface="+mn-lt"/>
              </a:rPr>
              <a:t>Programa</a:t>
            </a:r>
            <a:r>
              <a:rPr lang="en-US" sz="1050" b="1" dirty="0">
                <a:ea typeface="+mn-lt"/>
                <a:cs typeface="+mn-lt"/>
              </a:rPr>
              <a:t> </a:t>
            </a:r>
            <a:endParaRPr lang="en-US" sz="1050" dirty="0">
              <a:ea typeface="+mn-lt"/>
              <a:cs typeface="+mn-lt"/>
            </a:endParaRPr>
          </a:p>
          <a:p>
            <a:r>
              <a:rPr lang="en-US" sz="1050" b="1" dirty="0">
                <a:ea typeface="+mn-lt"/>
                <a:cs typeface="+mn-lt"/>
              </a:rPr>
              <a:t>Primer)    </a:t>
            </a:r>
            <a:r>
              <a:rPr lang="en-US" sz="1050" dirty="0" err="1">
                <a:ea typeface="+mn-lt"/>
                <a:cs typeface="+mn-lt"/>
              </a:rPr>
              <a:t>i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dirty="0" err="1">
                <a:ea typeface="+mn-lt"/>
                <a:cs typeface="+mn-lt"/>
              </a:rPr>
              <a:t>amb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dirty="0" err="1">
                <a:ea typeface="+mn-lt"/>
                <a:cs typeface="+mn-lt"/>
              </a:rPr>
              <a:t>el</a:t>
            </a:r>
            <a:r>
              <a:rPr lang="en-US" sz="1050" dirty="0">
                <a:ea typeface="+mn-lt"/>
                <a:cs typeface="+mn-lt"/>
              </a:rPr>
              <a:t> </a:t>
            </a:r>
            <a:r>
              <a:rPr lang="en-US" sz="1050" dirty="0" err="1">
                <a:ea typeface="+mn-lt"/>
                <a:cs typeface="+mn-lt"/>
              </a:rPr>
              <a:t>cofinançament</a:t>
            </a:r>
            <a:r>
              <a:rPr lang="en-US" sz="1050" dirty="0">
                <a:ea typeface="+mn-lt"/>
                <a:cs typeface="+mn-lt"/>
              </a:rPr>
              <a:t> del Fons Social </a:t>
            </a:r>
            <a:r>
              <a:rPr lang="en-US" sz="1050" dirty="0" err="1">
                <a:ea typeface="+mn-lt"/>
                <a:cs typeface="+mn-lt"/>
              </a:rPr>
              <a:t>Europeu</a:t>
            </a:r>
            <a:r>
              <a:rPr lang="en-US" sz="1050" dirty="0">
                <a:ea typeface="+mn-lt"/>
                <a:cs typeface="+mn-lt"/>
              </a:rPr>
              <a:t> Plus</a:t>
            </a:r>
            <a:endParaRPr lang="en-US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331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656" rIns="0" bIns="0" rtlCol="0">
            <a:spAutoFit/>
          </a:bodyPr>
          <a:lstStyle/>
          <a:p>
            <a:pPr marL="12985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</a:t>
            </a:r>
            <a:r>
              <a:rPr sz="3600" spc="-50" dirty="0"/>
              <a:t> </a:t>
            </a:r>
            <a:r>
              <a:rPr sz="3600" spc="-20" dirty="0"/>
              <a:t>Agri-</a:t>
            </a:r>
            <a:r>
              <a:rPr sz="3600" dirty="0"/>
              <a:t>Food</a:t>
            </a:r>
            <a:r>
              <a:rPr sz="3600" spc="25" dirty="0"/>
              <a:t> </a:t>
            </a:r>
            <a:r>
              <a:rPr sz="3600" dirty="0"/>
              <a:t>Sector,</a:t>
            </a:r>
            <a:r>
              <a:rPr sz="3600" spc="-30" dirty="0"/>
              <a:t> </a:t>
            </a:r>
            <a:r>
              <a:rPr sz="3600" dirty="0"/>
              <a:t>for</a:t>
            </a:r>
            <a:r>
              <a:rPr sz="3600" spc="-40" dirty="0"/>
              <a:t> </a:t>
            </a:r>
            <a:r>
              <a:rPr sz="3600" spc="-10" dirty="0"/>
              <a:t>example…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38248" y="1459483"/>
            <a:ext cx="2827020" cy="41192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3210" indent="-273050">
              <a:lnSpc>
                <a:spcPct val="100000"/>
              </a:lnSpc>
              <a:spcBef>
                <a:spcPts val="7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New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strategy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New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jobs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72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New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markets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Market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share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70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Leveraged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funding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Market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position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spc="-10" dirty="0">
                <a:latin typeface="Arial MT"/>
                <a:cs typeface="Arial MT"/>
              </a:rPr>
              <a:t>Profits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spc="-10" dirty="0">
                <a:latin typeface="Arial MT"/>
                <a:cs typeface="Arial MT"/>
              </a:rPr>
              <a:t>Sales</a:t>
            </a:r>
            <a:endParaRPr sz="2400">
              <a:latin typeface="Arial MT"/>
              <a:cs typeface="Arial MT"/>
            </a:endParaRPr>
          </a:p>
          <a:p>
            <a:pPr marL="283210" indent="-273050">
              <a:lnSpc>
                <a:spcPct val="100000"/>
              </a:lnSpc>
              <a:spcBef>
                <a:spcPts val="72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Arial MT"/>
                <a:cs typeface="Arial MT"/>
              </a:rPr>
              <a:t>Staff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retention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3210" indent="-273050">
              <a:lnSpc>
                <a:spcPct val="100000"/>
              </a:lnSpc>
              <a:spcBef>
                <a:spcPts val="7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pc="-10" dirty="0"/>
              <a:t>Diversification</a:t>
            </a: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Improved</a:t>
            </a:r>
            <a:r>
              <a:rPr spc="-125" dirty="0"/>
              <a:t> </a:t>
            </a:r>
            <a:r>
              <a:rPr spc="-10" dirty="0"/>
              <a:t>equality</a:t>
            </a:r>
          </a:p>
          <a:p>
            <a:pPr marL="283210" indent="-273050">
              <a:lnSpc>
                <a:spcPct val="100000"/>
              </a:lnSpc>
              <a:spcBef>
                <a:spcPts val="72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Upskilled</a:t>
            </a:r>
            <a:r>
              <a:rPr spc="-95" dirty="0"/>
              <a:t> </a:t>
            </a:r>
            <a:r>
              <a:rPr spc="-20" dirty="0"/>
              <a:t>staff</a:t>
            </a: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New</a:t>
            </a:r>
            <a:r>
              <a:rPr spc="-55" dirty="0"/>
              <a:t> </a:t>
            </a:r>
            <a:r>
              <a:rPr spc="-10" dirty="0"/>
              <a:t>products</a:t>
            </a:r>
          </a:p>
          <a:p>
            <a:pPr marL="283210" indent="-273050">
              <a:lnSpc>
                <a:spcPct val="100000"/>
              </a:lnSpc>
              <a:spcBef>
                <a:spcPts val="70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Product</a:t>
            </a:r>
            <a:r>
              <a:rPr spc="-125" dirty="0"/>
              <a:t> </a:t>
            </a:r>
            <a:r>
              <a:rPr spc="-10" dirty="0"/>
              <a:t>regulation</a:t>
            </a: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New</a:t>
            </a:r>
            <a:r>
              <a:rPr spc="-55" dirty="0"/>
              <a:t> </a:t>
            </a:r>
            <a:r>
              <a:rPr spc="-10" dirty="0"/>
              <a:t>partnerships</a:t>
            </a: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New</a:t>
            </a:r>
            <a:r>
              <a:rPr spc="-35" dirty="0"/>
              <a:t> </a:t>
            </a:r>
            <a:r>
              <a:rPr spc="-10" dirty="0"/>
              <a:t>structure</a:t>
            </a:r>
          </a:p>
          <a:p>
            <a:pPr marL="283210" indent="-27305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Staff</a:t>
            </a:r>
            <a:r>
              <a:rPr spc="-135" dirty="0"/>
              <a:t> </a:t>
            </a:r>
            <a:r>
              <a:rPr spc="-10" dirty="0"/>
              <a:t>wellbeing</a:t>
            </a:r>
          </a:p>
          <a:p>
            <a:pPr marL="283210" indent="-273050">
              <a:lnSpc>
                <a:spcPct val="100000"/>
              </a:lnSpc>
              <a:spcBef>
                <a:spcPts val="720"/>
              </a:spcBef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dirty="0"/>
              <a:t>Improved</a:t>
            </a:r>
            <a:r>
              <a:rPr spc="-100" dirty="0"/>
              <a:t> </a:t>
            </a:r>
            <a:r>
              <a:rPr dirty="0"/>
              <a:t>decision</a:t>
            </a:r>
            <a:r>
              <a:rPr spc="-100" dirty="0"/>
              <a:t> </a:t>
            </a:r>
            <a:r>
              <a:rPr spc="-10" dirty="0"/>
              <a:t>making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3561</Words>
  <Application>Microsoft Office PowerPoint</Application>
  <PresentationFormat>On-screen Show (4:3)</PresentationFormat>
  <Paragraphs>539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 MT</vt:lpstr>
      <vt:lpstr>Arial</vt:lpstr>
      <vt:lpstr>Calibri</vt:lpstr>
      <vt:lpstr>Calibri Light</vt:lpstr>
      <vt:lpstr>Symbol</vt:lpstr>
      <vt:lpstr>Times New Roman</vt:lpstr>
      <vt:lpstr>Trebuchet MS</vt:lpstr>
      <vt:lpstr>Verdana</vt:lpstr>
      <vt:lpstr>Wingdings</vt:lpstr>
      <vt:lpstr>Office Theme</vt:lpstr>
      <vt:lpstr>Diapositiva de think-cell</vt:lpstr>
      <vt:lpstr>PowerPoint Presentation</vt:lpstr>
      <vt:lpstr>RESEARCH IMPACT</vt:lpstr>
      <vt:lpstr>Index</vt:lpstr>
      <vt:lpstr>I-Introduction to impact</vt:lpstr>
      <vt:lpstr>Introductions</vt:lpstr>
      <vt:lpstr>WHAT IS IMPACT?</vt:lpstr>
      <vt:lpstr>Impact = Provable effects (benefits) of research in the ‘real world’</vt:lpstr>
      <vt:lpstr>Impact is change</vt:lpstr>
      <vt:lpstr>In Agri-Food Sector, for example…</vt:lpstr>
      <vt:lpstr>Types of research impact</vt:lpstr>
      <vt:lpstr>Impact can arise from</vt:lpstr>
      <vt:lpstr>Outputs vs. knowledge mobilization vs. impact</vt:lpstr>
      <vt:lpstr>PowerPoint Presentation</vt:lpstr>
      <vt:lpstr>PowerPoint Presentation</vt:lpstr>
      <vt:lpstr>What’s needed? Who says?</vt:lpstr>
      <vt:lpstr>WHAT?</vt:lpstr>
      <vt:lpstr>Example types of evidence</vt:lpstr>
      <vt:lpstr>HOW?</vt:lpstr>
      <vt:lpstr>WHO?</vt:lpstr>
      <vt:lpstr>Summary</vt:lpstr>
      <vt:lpstr>II-Engaging and working with users of research</vt:lpstr>
      <vt:lpstr>Engagement</vt:lpstr>
      <vt:lpstr>Engagement and fundamental research</vt:lpstr>
      <vt:lpstr>Why engage?</vt:lpstr>
      <vt:lpstr>PowerPoint Presentation</vt:lpstr>
      <vt:lpstr>Why engage?</vt:lpstr>
      <vt:lpstr>Who?</vt:lpstr>
      <vt:lpstr>WHO includes…..</vt:lpstr>
      <vt:lpstr>What?</vt:lpstr>
      <vt:lpstr>What can be mobilized?</vt:lpstr>
      <vt:lpstr>How?</vt:lpstr>
      <vt:lpstr>Question</vt:lpstr>
      <vt:lpstr>Barriers include…..</vt:lpstr>
      <vt:lpstr>Question</vt:lpstr>
      <vt:lpstr>Facilitators include….</vt:lpstr>
      <vt:lpstr>Some mechanisms for ‘how’</vt:lpstr>
      <vt:lpstr>PowerPoint Presentation</vt:lpstr>
      <vt:lpstr>PowerPoint Presentation</vt:lpstr>
      <vt:lpstr>PowerPoint Presentation</vt:lpstr>
      <vt:lpstr>To conclude</vt:lpstr>
      <vt:lpstr>III Demonstrating impact</vt:lpstr>
      <vt:lpstr>Demonstrating impact</vt:lpstr>
      <vt:lpstr>Question</vt:lpstr>
      <vt:lpstr>Why do we need to demonstrate impact? Includes….</vt:lpstr>
      <vt:lpstr>Why do we need to demonstrate impact? Includes….</vt:lpstr>
      <vt:lpstr>What are you looking for?</vt:lpstr>
      <vt:lpstr>Establishing forward?</vt:lpstr>
      <vt:lpstr>PowerPoint Presentation</vt:lpstr>
      <vt:lpstr>Impact and fundamental / theoretical research</vt:lpstr>
      <vt:lpstr>How can you find and prove it?</vt:lpstr>
      <vt:lpstr>Question</vt:lpstr>
      <vt:lpstr>Evidence of impact</vt:lpstr>
      <vt:lpstr>Example types of evidence</vt:lpstr>
      <vt:lpstr>Example types of evidence</vt:lpstr>
      <vt:lpstr>Levels of proof</vt:lpstr>
      <vt:lpstr>Hard proof: There is no doubt</vt:lpstr>
      <vt:lpstr>Softer proof: Provable when combined</vt:lpstr>
      <vt:lpstr>Proxy measures It indicates but doesn’t prove</vt:lpstr>
      <vt:lpstr>Logic (elimination)</vt:lpstr>
      <vt:lpstr>Hunt for impact</vt:lpstr>
      <vt:lpstr>To conclude</vt:lpstr>
      <vt:lpstr>IV-Developing an impact strategy</vt:lpstr>
      <vt:lpstr>Developing an impact strategy</vt:lpstr>
      <vt:lpstr>Developing an impact strategy</vt:lpstr>
      <vt:lpstr>Basic content of an impact strategy</vt:lpstr>
      <vt:lpstr>Scope of strategy</vt:lpstr>
      <vt:lpstr>Impact Literacy</vt:lpstr>
      <vt:lpstr>PowerPoint Presentation</vt:lpstr>
      <vt:lpstr>Establish your starting point</vt:lpstr>
      <vt:lpstr>PowerPoint Presentation</vt:lpstr>
      <vt:lpstr>Decide where you want to go…</vt:lpstr>
      <vt:lpstr>PowerPoint Presentation</vt:lpstr>
      <vt:lpstr>COMMITMENT</vt:lpstr>
      <vt:lpstr>CLARITY</vt:lpstr>
      <vt:lpstr>PowerPoint Presentation</vt:lpstr>
      <vt:lpstr>COMPETENCIES</vt:lpstr>
      <vt:lpstr>COPRODUCTION</vt:lpstr>
      <vt:lpstr>Healthy approaches</vt:lpstr>
      <vt:lpstr>Unhealthy approaches</vt:lpstr>
      <vt:lpstr>Summary</vt:lpstr>
      <vt:lpstr>Centre de Recerca en Economia i Desenvolupament Agroalimentari (CREDA)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OperationAlising Change   AN IMPACT LITERACY APPROACH TO RESEARCH AND INNOVATION</dc:title>
  <dc:creator>Julie Bayley</dc:creator>
  <cp:lastModifiedBy>Julián Ramírez</cp:lastModifiedBy>
  <cp:revision>1</cp:revision>
  <dcterms:created xsi:type="dcterms:W3CDTF">2025-10-02T09:15:45Z</dcterms:created>
  <dcterms:modified xsi:type="dcterms:W3CDTF">2025-10-02T14:30:00Z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2025-10-02T00:00:00Z</vt:filetime>
  </property>
  <property fmtid="{D5CDD505-2E9C-101B-9397-08002B2CF9AE}" pid="5" name="Producer">
    <vt:lpwstr>Adobe PDF Library 20.5.73</vt:lpwstr>
  </property>
</Properties>
</file>